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6" r:id="rId3"/>
    <p:sldId id="265" r:id="rId4"/>
    <p:sldId id="27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6" r:id="rId13"/>
    <p:sldId id="262" r:id="rId14"/>
    <p:sldId id="278" r:id="rId15"/>
    <p:sldId id="279" r:id="rId16"/>
    <p:sldId id="258" r:id="rId17"/>
    <p:sldId id="280" r:id="rId18"/>
    <p:sldId id="281" r:id="rId19"/>
    <p:sldId id="261" r:id="rId20"/>
    <p:sldId id="282" r:id="rId21"/>
    <p:sldId id="283" r:id="rId22"/>
    <p:sldId id="284" r:id="rId23"/>
    <p:sldId id="285" r:id="rId24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>
        <p:scale>
          <a:sx n="70" d="100"/>
          <a:sy n="70" d="100"/>
        </p:scale>
        <p:origin x="-1158" y="-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7C6F6A-D40D-4341-A2CB-E3AA1229CA9E}" type="doc">
      <dgm:prSet loTypeId="urn:microsoft.com/office/officeart/2005/8/layout/process1" loCatId="process" qsTypeId="urn:microsoft.com/office/officeart/2005/8/quickstyle/simple1" qsCatId="simple" csTypeId="urn:microsoft.com/office/officeart/2005/8/colors/colorful5" csCatId="colorful" phldr="1"/>
      <dgm:spPr/>
    </dgm:pt>
    <dgm:pt modelId="{7C38A1CC-9266-4BB5-8C9D-6410BA1390B7}">
      <dgm:prSet phldrT="[Text]"/>
      <dgm:spPr/>
      <dgm:t>
        <a:bodyPr/>
        <a:lstStyle/>
        <a:p>
          <a:pPr rtl="0"/>
          <a:r>
            <a:rPr lang="en-US" b="1" smtClean="0">
              <a:latin typeface="Corbel" panose="020B0503020204020204" pitchFamily="34" charset="0"/>
              <a:cs typeface="Arial" pitchFamily="34" charset="0"/>
            </a:rPr>
            <a:t>Teknik Statistika</a:t>
          </a:r>
          <a:endParaRPr lang="id-ID" dirty="0">
            <a:latin typeface="Corbel" panose="020B0503020204020204" pitchFamily="34" charset="0"/>
          </a:endParaRPr>
        </a:p>
      </dgm:t>
    </dgm:pt>
    <dgm:pt modelId="{E5BB1D77-728F-4F0C-8DF6-882B315664AA}" type="parTrans" cxnId="{E0783F24-8B17-4C72-A7E3-0EE5DCCD3036}">
      <dgm:prSet/>
      <dgm:spPr/>
      <dgm:t>
        <a:bodyPr/>
        <a:lstStyle/>
        <a:p>
          <a:endParaRPr lang="id-ID">
            <a:latin typeface="Corbel" panose="020B0503020204020204" pitchFamily="34" charset="0"/>
          </a:endParaRPr>
        </a:p>
      </dgm:t>
    </dgm:pt>
    <dgm:pt modelId="{75926AEF-A379-4ADD-A2E6-6176576825DB}" type="sibTrans" cxnId="{E0783F24-8B17-4C72-A7E3-0EE5DCCD3036}">
      <dgm:prSet/>
      <dgm:spPr/>
      <dgm:t>
        <a:bodyPr/>
        <a:lstStyle/>
        <a:p>
          <a:endParaRPr lang="id-ID">
            <a:latin typeface="Corbel" panose="020B0503020204020204" pitchFamily="34" charset="0"/>
          </a:endParaRPr>
        </a:p>
      </dgm:t>
    </dgm:pt>
    <dgm:pt modelId="{DEE112A8-DB07-4084-97D2-E76F49F7F0E7}">
      <dgm:prSet phldrT="[Text]"/>
      <dgm:spPr/>
      <dgm:t>
        <a:bodyPr/>
        <a:lstStyle/>
        <a:p>
          <a:pPr rtl="0"/>
          <a:r>
            <a:rPr lang="en-US" b="1" smtClean="0">
              <a:latin typeface="Corbel" panose="020B0503020204020204" pitchFamily="34" charset="0"/>
              <a:cs typeface="Arial" pitchFamily="34" charset="0"/>
            </a:rPr>
            <a:t>Hubungan</a:t>
          </a:r>
          <a:endParaRPr lang="id-ID" dirty="0">
            <a:latin typeface="Corbel" panose="020B0503020204020204" pitchFamily="34" charset="0"/>
          </a:endParaRPr>
        </a:p>
      </dgm:t>
    </dgm:pt>
    <dgm:pt modelId="{F817D5B5-9FAD-44AC-AE0E-B7806B83BA04}" type="parTrans" cxnId="{F8D4B253-F13F-4E6F-8348-B54C9DF9E21E}">
      <dgm:prSet/>
      <dgm:spPr/>
      <dgm:t>
        <a:bodyPr/>
        <a:lstStyle/>
        <a:p>
          <a:endParaRPr lang="id-ID">
            <a:latin typeface="Corbel" panose="020B0503020204020204" pitchFamily="34" charset="0"/>
          </a:endParaRPr>
        </a:p>
      </dgm:t>
    </dgm:pt>
    <dgm:pt modelId="{235DA3B9-E56B-4C37-847F-3C45BD0D7599}" type="sibTrans" cxnId="{F8D4B253-F13F-4E6F-8348-B54C9DF9E21E}">
      <dgm:prSet/>
      <dgm:spPr/>
      <dgm:t>
        <a:bodyPr/>
        <a:lstStyle/>
        <a:p>
          <a:endParaRPr lang="id-ID">
            <a:latin typeface="Corbel" panose="020B0503020204020204" pitchFamily="34" charset="0"/>
          </a:endParaRPr>
        </a:p>
      </dgm:t>
    </dgm:pt>
    <dgm:pt modelId="{4DE74716-F23B-4EEC-BCF5-902F98E4297D}">
      <dgm:prSet phldrT="[Text]"/>
      <dgm:spPr/>
      <dgm:t>
        <a:bodyPr/>
        <a:lstStyle/>
        <a:p>
          <a:pPr rtl="0"/>
          <a:r>
            <a:rPr lang="en-US" b="1" smtClean="0">
              <a:latin typeface="Corbel" panose="020B0503020204020204" pitchFamily="34" charset="0"/>
              <a:cs typeface="Arial" pitchFamily="34" charset="0"/>
            </a:rPr>
            <a:t>Antar Variabel</a:t>
          </a:r>
          <a:endParaRPr lang="id-ID" dirty="0">
            <a:latin typeface="Corbel" panose="020B0503020204020204" pitchFamily="34" charset="0"/>
          </a:endParaRPr>
        </a:p>
      </dgm:t>
    </dgm:pt>
    <dgm:pt modelId="{314F2335-7B3D-4049-97FC-D9A1AD807BFF}" type="parTrans" cxnId="{803C7C92-4666-4DB9-ACF8-E36B6AA92D39}">
      <dgm:prSet/>
      <dgm:spPr/>
      <dgm:t>
        <a:bodyPr/>
        <a:lstStyle/>
        <a:p>
          <a:endParaRPr lang="id-ID">
            <a:latin typeface="Corbel" panose="020B0503020204020204" pitchFamily="34" charset="0"/>
          </a:endParaRPr>
        </a:p>
      </dgm:t>
    </dgm:pt>
    <dgm:pt modelId="{2A008673-E9D6-43CB-AA8C-E9786307CA04}" type="sibTrans" cxnId="{803C7C92-4666-4DB9-ACF8-E36B6AA92D39}">
      <dgm:prSet/>
      <dgm:spPr/>
      <dgm:t>
        <a:bodyPr/>
        <a:lstStyle/>
        <a:p>
          <a:endParaRPr lang="id-ID">
            <a:latin typeface="Corbel" panose="020B0503020204020204" pitchFamily="34" charset="0"/>
          </a:endParaRPr>
        </a:p>
      </dgm:t>
    </dgm:pt>
    <dgm:pt modelId="{08A141BD-DF57-4904-9452-CC354CCE03A9}" type="pres">
      <dgm:prSet presAssocID="{A57C6F6A-D40D-4341-A2CB-E3AA1229CA9E}" presName="Name0" presStyleCnt="0">
        <dgm:presLayoutVars>
          <dgm:dir/>
          <dgm:resizeHandles val="exact"/>
        </dgm:presLayoutVars>
      </dgm:prSet>
      <dgm:spPr/>
    </dgm:pt>
    <dgm:pt modelId="{18EAE2F9-0046-4ADB-B754-9F831AE7FD08}" type="pres">
      <dgm:prSet presAssocID="{7C38A1CC-9266-4BB5-8C9D-6410BA1390B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66E1C7A-28EE-45B2-B8A6-500A4DEF7A11}" type="pres">
      <dgm:prSet presAssocID="{75926AEF-A379-4ADD-A2E6-6176576825DB}" presName="sibTrans" presStyleLbl="sibTrans2D1" presStyleIdx="0" presStyleCnt="2"/>
      <dgm:spPr/>
      <dgm:t>
        <a:bodyPr/>
        <a:lstStyle/>
        <a:p>
          <a:endParaRPr lang="id-ID"/>
        </a:p>
      </dgm:t>
    </dgm:pt>
    <dgm:pt modelId="{DF98A95D-FDFE-4761-BF51-99DAE7E23B26}" type="pres">
      <dgm:prSet presAssocID="{75926AEF-A379-4ADD-A2E6-6176576825DB}" presName="connectorText" presStyleLbl="sibTrans2D1" presStyleIdx="0" presStyleCnt="2"/>
      <dgm:spPr/>
      <dgm:t>
        <a:bodyPr/>
        <a:lstStyle/>
        <a:p>
          <a:endParaRPr lang="id-ID"/>
        </a:p>
      </dgm:t>
    </dgm:pt>
    <dgm:pt modelId="{2B8DE4C7-1731-43A8-B8C2-31AE7E3446D6}" type="pres">
      <dgm:prSet presAssocID="{DEE112A8-DB07-4084-97D2-E76F49F7F0E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2B391F9-B9AE-4FBD-8699-5BF032926FCD}" type="pres">
      <dgm:prSet presAssocID="{235DA3B9-E56B-4C37-847F-3C45BD0D7599}" presName="sibTrans" presStyleLbl="sibTrans2D1" presStyleIdx="1" presStyleCnt="2"/>
      <dgm:spPr/>
      <dgm:t>
        <a:bodyPr/>
        <a:lstStyle/>
        <a:p>
          <a:endParaRPr lang="id-ID"/>
        </a:p>
      </dgm:t>
    </dgm:pt>
    <dgm:pt modelId="{CAB844BF-57C7-4038-A4B0-31A51E0E6B77}" type="pres">
      <dgm:prSet presAssocID="{235DA3B9-E56B-4C37-847F-3C45BD0D7599}" presName="connectorText" presStyleLbl="sibTrans2D1" presStyleIdx="1" presStyleCnt="2"/>
      <dgm:spPr/>
      <dgm:t>
        <a:bodyPr/>
        <a:lstStyle/>
        <a:p>
          <a:endParaRPr lang="id-ID"/>
        </a:p>
      </dgm:t>
    </dgm:pt>
    <dgm:pt modelId="{BDB234BD-DC97-42FD-B47E-B7512099E46D}" type="pres">
      <dgm:prSet presAssocID="{4DE74716-F23B-4EEC-BCF5-902F98E4297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21F2CC32-5924-45D5-B732-FAF93BB83B48}" type="presOf" srcId="{DEE112A8-DB07-4084-97D2-E76F49F7F0E7}" destId="{2B8DE4C7-1731-43A8-B8C2-31AE7E3446D6}" srcOrd="0" destOrd="0" presId="urn:microsoft.com/office/officeart/2005/8/layout/process1"/>
    <dgm:cxn modelId="{02EEE886-5E20-4B92-BB40-506570DB64AF}" type="presOf" srcId="{A57C6F6A-D40D-4341-A2CB-E3AA1229CA9E}" destId="{08A141BD-DF57-4904-9452-CC354CCE03A9}" srcOrd="0" destOrd="0" presId="urn:microsoft.com/office/officeart/2005/8/layout/process1"/>
    <dgm:cxn modelId="{FD9D663D-B352-4D6C-A2FC-6F8C28841DC8}" type="presOf" srcId="{235DA3B9-E56B-4C37-847F-3C45BD0D7599}" destId="{72B391F9-B9AE-4FBD-8699-5BF032926FCD}" srcOrd="0" destOrd="0" presId="urn:microsoft.com/office/officeart/2005/8/layout/process1"/>
    <dgm:cxn modelId="{F8D4B253-F13F-4E6F-8348-B54C9DF9E21E}" srcId="{A57C6F6A-D40D-4341-A2CB-E3AA1229CA9E}" destId="{DEE112A8-DB07-4084-97D2-E76F49F7F0E7}" srcOrd="1" destOrd="0" parTransId="{F817D5B5-9FAD-44AC-AE0E-B7806B83BA04}" sibTransId="{235DA3B9-E56B-4C37-847F-3C45BD0D7599}"/>
    <dgm:cxn modelId="{9A683BAB-0CAE-4D99-AB51-6DFC5FA8F8C2}" type="presOf" srcId="{75926AEF-A379-4ADD-A2E6-6176576825DB}" destId="{E66E1C7A-28EE-45B2-B8A6-500A4DEF7A11}" srcOrd="0" destOrd="0" presId="urn:microsoft.com/office/officeart/2005/8/layout/process1"/>
    <dgm:cxn modelId="{E0783F24-8B17-4C72-A7E3-0EE5DCCD3036}" srcId="{A57C6F6A-D40D-4341-A2CB-E3AA1229CA9E}" destId="{7C38A1CC-9266-4BB5-8C9D-6410BA1390B7}" srcOrd="0" destOrd="0" parTransId="{E5BB1D77-728F-4F0C-8DF6-882B315664AA}" sibTransId="{75926AEF-A379-4ADD-A2E6-6176576825DB}"/>
    <dgm:cxn modelId="{45560ACA-78BE-4C2D-9078-7839884284B5}" type="presOf" srcId="{235DA3B9-E56B-4C37-847F-3C45BD0D7599}" destId="{CAB844BF-57C7-4038-A4B0-31A51E0E6B77}" srcOrd="1" destOrd="0" presId="urn:microsoft.com/office/officeart/2005/8/layout/process1"/>
    <dgm:cxn modelId="{803C7C92-4666-4DB9-ACF8-E36B6AA92D39}" srcId="{A57C6F6A-D40D-4341-A2CB-E3AA1229CA9E}" destId="{4DE74716-F23B-4EEC-BCF5-902F98E4297D}" srcOrd="2" destOrd="0" parTransId="{314F2335-7B3D-4049-97FC-D9A1AD807BFF}" sibTransId="{2A008673-E9D6-43CB-AA8C-E9786307CA04}"/>
    <dgm:cxn modelId="{29B99784-0FE9-4D8A-8665-5E58673756FF}" type="presOf" srcId="{4DE74716-F23B-4EEC-BCF5-902F98E4297D}" destId="{BDB234BD-DC97-42FD-B47E-B7512099E46D}" srcOrd="0" destOrd="0" presId="urn:microsoft.com/office/officeart/2005/8/layout/process1"/>
    <dgm:cxn modelId="{B26CB3B6-6637-4214-AE06-F97879F93EED}" type="presOf" srcId="{75926AEF-A379-4ADD-A2E6-6176576825DB}" destId="{DF98A95D-FDFE-4761-BF51-99DAE7E23B26}" srcOrd="1" destOrd="0" presId="urn:microsoft.com/office/officeart/2005/8/layout/process1"/>
    <dgm:cxn modelId="{60CC095C-45E3-4DA9-B555-D2C637EEDA43}" type="presOf" srcId="{7C38A1CC-9266-4BB5-8C9D-6410BA1390B7}" destId="{18EAE2F9-0046-4ADB-B754-9F831AE7FD08}" srcOrd="0" destOrd="0" presId="urn:microsoft.com/office/officeart/2005/8/layout/process1"/>
    <dgm:cxn modelId="{F03B7BD1-42B3-4B21-8E2E-FD6D50F45E3E}" type="presParOf" srcId="{08A141BD-DF57-4904-9452-CC354CCE03A9}" destId="{18EAE2F9-0046-4ADB-B754-9F831AE7FD08}" srcOrd="0" destOrd="0" presId="urn:microsoft.com/office/officeart/2005/8/layout/process1"/>
    <dgm:cxn modelId="{871077F7-4CE9-4674-B708-8CD93755FBEE}" type="presParOf" srcId="{08A141BD-DF57-4904-9452-CC354CCE03A9}" destId="{E66E1C7A-28EE-45B2-B8A6-500A4DEF7A11}" srcOrd="1" destOrd="0" presId="urn:microsoft.com/office/officeart/2005/8/layout/process1"/>
    <dgm:cxn modelId="{17B37C17-B75B-49DC-B9F6-9C6DAC77671D}" type="presParOf" srcId="{E66E1C7A-28EE-45B2-B8A6-500A4DEF7A11}" destId="{DF98A95D-FDFE-4761-BF51-99DAE7E23B26}" srcOrd="0" destOrd="0" presId="urn:microsoft.com/office/officeart/2005/8/layout/process1"/>
    <dgm:cxn modelId="{5F1DDB07-E0D4-420B-8B40-96ECCD52A75D}" type="presParOf" srcId="{08A141BD-DF57-4904-9452-CC354CCE03A9}" destId="{2B8DE4C7-1731-43A8-B8C2-31AE7E3446D6}" srcOrd="2" destOrd="0" presId="urn:microsoft.com/office/officeart/2005/8/layout/process1"/>
    <dgm:cxn modelId="{96ABC0D0-E987-4F11-B96F-627CF9CCD115}" type="presParOf" srcId="{08A141BD-DF57-4904-9452-CC354CCE03A9}" destId="{72B391F9-B9AE-4FBD-8699-5BF032926FCD}" srcOrd="3" destOrd="0" presId="urn:microsoft.com/office/officeart/2005/8/layout/process1"/>
    <dgm:cxn modelId="{4CAD77C5-401A-4665-860E-20EF250B97D5}" type="presParOf" srcId="{72B391F9-B9AE-4FBD-8699-5BF032926FCD}" destId="{CAB844BF-57C7-4038-A4B0-31A51E0E6B77}" srcOrd="0" destOrd="0" presId="urn:microsoft.com/office/officeart/2005/8/layout/process1"/>
    <dgm:cxn modelId="{5F8C217C-7308-4117-8820-2BD09486EB28}" type="presParOf" srcId="{08A141BD-DF57-4904-9452-CC354CCE03A9}" destId="{BDB234BD-DC97-42FD-B47E-B7512099E46D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EAE2F9-0046-4ADB-B754-9F831AE7FD08}">
      <dsp:nvSpPr>
        <dsp:cNvPr id="0" name=""/>
        <dsp:cNvSpPr/>
      </dsp:nvSpPr>
      <dsp:spPr>
        <a:xfrm>
          <a:off x="5804" y="860388"/>
          <a:ext cx="1734839" cy="104090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smtClean="0">
              <a:latin typeface="Corbel" panose="020B0503020204020204" pitchFamily="34" charset="0"/>
              <a:cs typeface="Arial" pitchFamily="34" charset="0"/>
            </a:rPr>
            <a:t>Teknik Statistika</a:t>
          </a:r>
          <a:endParaRPr lang="id-ID" sz="2500" kern="1200" dirty="0">
            <a:latin typeface="Corbel" panose="020B0503020204020204" pitchFamily="34" charset="0"/>
          </a:endParaRPr>
        </a:p>
      </dsp:txBody>
      <dsp:txXfrm>
        <a:off x="36291" y="890875"/>
        <a:ext cx="1673865" cy="979929"/>
      </dsp:txXfrm>
    </dsp:sp>
    <dsp:sp modelId="{E66E1C7A-28EE-45B2-B8A6-500A4DEF7A11}">
      <dsp:nvSpPr>
        <dsp:cNvPr id="0" name=""/>
        <dsp:cNvSpPr/>
      </dsp:nvSpPr>
      <dsp:spPr>
        <a:xfrm>
          <a:off x="1914128" y="1165719"/>
          <a:ext cx="367786" cy="4302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800" kern="1200">
            <a:latin typeface="Corbel" panose="020B0503020204020204" pitchFamily="34" charset="0"/>
          </a:endParaRPr>
        </a:p>
      </dsp:txBody>
      <dsp:txXfrm>
        <a:off x="1914128" y="1251767"/>
        <a:ext cx="257450" cy="258144"/>
      </dsp:txXfrm>
    </dsp:sp>
    <dsp:sp modelId="{2B8DE4C7-1731-43A8-B8C2-31AE7E3446D6}">
      <dsp:nvSpPr>
        <dsp:cNvPr id="0" name=""/>
        <dsp:cNvSpPr/>
      </dsp:nvSpPr>
      <dsp:spPr>
        <a:xfrm>
          <a:off x="2434580" y="860388"/>
          <a:ext cx="1734839" cy="1040903"/>
        </a:xfrm>
        <a:prstGeom prst="roundRect">
          <a:avLst>
            <a:gd name="adj" fmla="val 10000"/>
          </a:avLst>
        </a:prstGeom>
        <a:solidFill>
          <a:schemeClr val="accent5">
            <a:hueOff val="-3676673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smtClean="0">
              <a:latin typeface="Corbel" panose="020B0503020204020204" pitchFamily="34" charset="0"/>
              <a:cs typeface="Arial" pitchFamily="34" charset="0"/>
            </a:rPr>
            <a:t>Hubungan</a:t>
          </a:r>
          <a:endParaRPr lang="id-ID" sz="2500" kern="1200" dirty="0">
            <a:latin typeface="Corbel" panose="020B0503020204020204" pitchFamily="34" charset="0"/>
          </a:endParaRPr>
        </a:p>
      </dsp:txBody>
      <dsp:txXfrm>
        <a:off x="2465067" y="890875"/>
        <a:ext cx="1673865" cy="979929"/>
      </dsp:txXfrm>
    </dsp:sp>
    <dsp:sp modelId="{72B391F9-B9AE-4FBD-8699-5BF032926FCD}">
      <dsp:nvSpPr>
        <dsp:cNvPr id="0" name=""/>
        <dsp:cNvSpPr/>
      </dsp:nvSpPr>
      <dsp:spPr>
        <a:xfrm>
          <a:off x="4342903" y="1165719"/>
          <a:ext cx="367786" cy="4302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7353345"/>
            <a:satOff val="-10228"/>
            <a:lumOff val="-392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800" kern="1200">
            <a:latin typeface="Corbel" panose="020B0503020204020204" pitchFamily="34" charset="0"/>
          </a:endParaRPr>
        </a:p>
      </dsp:txBody>
      <dsp:txXfrm>
        <a:off x="4342903" y="1251767"/>
        <a:ext cx="257450" cy="258144"/>
      </dsp:txXfrm>
    </dsp:sp>
    <dsp:sp modelId="{BDB234BD-DC97-42FD-B47E-B7512099E46D}">
      <dsp:nvSpPr>
        <dsp:cNvPr id="0" name=""/>
        <dsp:cNvSpPr/>
      </dsp:nvSpPr>
      <dsp:spPr>
        <a:xfrm>
          <a:off x="4863355" y="860388"/>
          <a:ext cx="1734839" cy="1040903"/>
        </a:xfrm>
        <a:prstGeom prst="roundRect">
          <a:avLst>
            <a:gd name="adj" fmla="val 10000"/>
          </a:avLst>
        </a:prstGeom>
        <a:solidFill>
          <a:schemeClr val="accent5">
            <a:hueOff val="-7353345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smtClean="0">
              <a:latin typeface="Corbel" panose="020B0503020204020204" pitchFamily="34" charset="0"/>
              <a:cs typeface="Arial" pitchFamily="34" charset="0"/>
            </a:rPr>
            <a:t>Antar Variabel</a:t>
          </a:r>
          <a:endParaRPr lang="id-ID" sz="2500" kern="1200" dirty="0">
            <a:latin typeface="Corbel" panose="020B0503020204020204" pitchFamily="34" charset="0"/>
          </a:endParaRPr>
        </a:p>
      </dsp:txBody>
      <dsp:txXfrm>
        <a:off x="4893842" y="890875"/>
        <a:ext cx="1673865" cy="9799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FE47-F712-4C4E-A6E5-F5CF0F18EE36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3A72D-4F9A-44CF-B4B7-5682EAC21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941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FE47-F712-4C4E-A6E5-F5CF0F18EE36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3A72D-4F9A-44CF-B4B7-5682EAC21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442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FE47-F712-4C4E-A6E5-F5CF0F18EE36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3A72D-4F9A-44CF-B4B7-5682EAC21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55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FE47-F712-4C4E-A6E5-F5CF0F18EE36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3A72D-4F9A-44CF-B4B7-5682EAC21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400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FE47-F712-4C4E-A6E5-F5CF0F18EE36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3A72D-4F9A-44CF-B4B7-5682EAC21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286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FE47-F712-4C4E-A6E5-F5CF0F18EE36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3A72D-4F9A-44CF-B4B7-5682EAC21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03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FE47-F712-4C4E-A6E5-F5CF0F18EE36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3A72D-4F9A-44CF-B4B7-5682EAC21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348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FE47-F712-4C4E-A6E5-F5CF0F18EE36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3A72D-4F9A-44CF-B4B7-5682EAC21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03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FE47-F712-4C4E-A6E5-F5CF0F18EE36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3A72D-4F9A-44CF-B4B7-5682EAC21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750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FE47-F712-4C4E-A6E5-F5CF0F18EE36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3A72D-4F9A-44CF-B4B7-5682EAC21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631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FE47-F712-4C4E-A6E5-F5CF0F18EE36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3A72D-4F9A-44CF-B4B7-5682EAC21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372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AFE47-F712-4C4E-A6E5-F5CF0F18EE36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3A72D-4F9A-44CF-B4B7-5682EAC21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96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682238" y="751208"/>
            <a:ext cx="74893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600" b="1" dirty="0">
                <a:latin typeface="Cambria" panose="02040503050406030204" pitchFamily="18" charset="0"/>
              </a:rPr>
              <a:t>6</a:t>
            </a:r>
          </a:p>
        </p:txBody>
      </p:sp>
      <p:sp>
        <p:nvSpPr>
          <p:cNvPr id="8" name="Rectangle 7"/>
          <p:cNvSpPr/>
          <p:nvPr/>
        </p:nvSpPr>
        <p:spPr>
          <a:xfrm>
            <a:off x="2088107" y="3058983"/>
            <a:ext cx="7388725" cy="156966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r"/>
            <a:r>
              <a:rPr lang="en-US" altLang="en-US" sz="4800" b="1" cap="small" dirty="0" err="1">
                <a:latin typeface="Corbel" panose="020B0503020204020204" pitchFamily="34" charset="0"/>
              </a:rPr>
              <a:t>Analisis</a:t>
            </a:r>
            <a:r>
              <a:rPr lang="en-US" altLang="en-US" sz="4800" b="1" cap="small" dirty="0">
                <a:latin typeface="Corbel" panose="020B0503020204020204" pitchFamily="34" charset="0"/>
              </a:rPr>
              <a:t> </a:t>
            </a:r>
            <a:r>
              <a:rPr lang="en-US" altLang="en-US" sz="4800" b="1" cap="small" dirty="0" err="1">
                <a:latin typeface="Corbel" panose="020B0503020204020204" pitchFamily="34" charset="0"/>
              </a:rPr>
              <a:t>Korelasi</a:t>
            </a:r>
            <a:r>
              <a:rPr lang="en-US" altLang="en-US" sz="4800" b="1" cap="small" dirty="0">
                <a:latin typeface="Corbel" panose="020B0503020204020204" pitchFamily="34" charset="0"/>
              </a:rPr>
              <a:t> </a:t>
            </a:r>
            <a:r>
              <a:rPr lang="en-US" altLang="en-US" sz="4800" b="1" cap="small" dirty="0" err="1" smtClean="0">
                <a:latin typeface="Corbel" panose="020B0503020204020204" pitchFamily="34" charset="0"/>
              </a:rPr>
              <a:t>dan</a:t>
            </a:r>
            <a:endParaRPr lang="en-US" altLang="en-US" sz="4800" b="1" cap="small" dirty="0" smtClean="0">
              <a:latin typeface="Corbel" panose="020B0503020204020204" pitchFamily="34" charset="0"/>
            </a:endParaRPr>
          </a:p>
          <a:p>
            <a:pPr algn="r"/>
            <a:r>
              <a:rPr lang="en-US" altLang="en-US" sz="4800" b="1" cap="small" dirty="0" err="1" smtClean="0">
                <a:latin typeface="Corbel" panose="020B0503020204020204" pitchFamily="34" charset="0"/>
              </a:rPr>
              <a:t>Regresi</a:t>
            </a:r>
            <a:endParaRPr lang="en-US" altLang="en-US" sz="4800" b="1" cap="small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8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14149" y="832513"/>
            <a:ext cx="8570794" cy="58489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540916" y="154205"/>
            <a:ext cx="8712263" cy="5418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r>
              <a:rPr lang="id-ID" sz="2400" b="1" cap="small" dirty="0">
                <a:solidFill>
                  <a:schemeClr val="tx1"/>
                </a:solidFill>
              </a:rPr>
              <a:t>Regresi Linier </a:t>
            </a:r>
            <a:r>
              <a:rPr lang="id-ID" sz="2400" b="1" cap="small" dirty="0" smtClean="0">
                <a:solidFill>
                  <a:schemeClr val="tx1"/>
                </a:solidFill>
              </a:rPr>
              <a:t>Sederhana</a:t>
            </a:r>
            <a:r>
              <a:rPr lang="en-US" sz="2400" b="1" cap="small" dirty="0" smtClean="0">
                <a:solidFill>
                  <a:schemeClr val="tx1"/>
                </a:solidFill>
              </a:rPr>
              <a:t> (</a:t>
            </a:r>
            <a:r>
              <a:rPr lang="en-US" sz="2400" b="1" cap="small" dirty="0" err="1" smtClean="0">
                <a:solidFill>
                  <a:schemeClr val="tx1"/>
                </a:solidFill>
              </a:rPr>
              <a:t>Contoh</a:t>
            </a:r>
            <a:r>
              <a:rPr lang="en-US" sz="2400" b="1" cap="small" dirty="0" smtClean="0">
                <a:solidFill>
                  <a:schemeClr val="tx1"/>
                </a:solidFill>
              </a:rPr>
              <a:t>)</a:t>
            </a:r>
            <a:r>
              <a:rPr lang="id-ID" sz="2400" b="1" cap="small" dirty="0" smtClean="0">
                <a:solidFill>
                  <a:schemeClr val="tx1"/>
                </a:solidFill>
              </a:rPr>
              <a:t> </a:t>
            </a:r>
            <a:endParaRPr lang="id-ID" sz="2400" b="1" cap="small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214157"/>
              </p:ext>
            </p:extLst>
          </p:nvPr>
        </p:nvGraphicFramePr>
        <p:xfrm>
          <a:off x="764274" y="923159"/>
          <a:ext cx="8229599" cy="2397714"/>
        </p:xfrm>
        <a:graphic>
          <a:graphicData uri="http://schemas.openxmlformats.org/drawingml/2006/table">
            <a:tbl>
              <a:tblPr firstRow="1" firstCol="1" lastRow="1">
                <a:tableStyleId>{6E25E649-3F16-4E02-A733-19D2CDBF48F0}</a:tableStyleId>
              </a:tblPr>
              <a:tblGrid>
                <a:gridCol w="822960"/>
                <a:gridCol w="1645920"/>
                <a:gridCol w="2103119"/>
                <a:gridCol w="1279187"/>
                <a:gridCol w="1189693"/>
                <a:gridCol w="1188720"/>
              </a:tblGrid>
              <a:tr h="578095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</a:endParaRPr>
                    </a:p>
                    <a:p>
                      <a:pPr marL="63500" algn="ctr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Tahun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algn="ctr"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</a:rPr>
                        <a:t>Biaya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Pro</a:t>
                      </a:r>
                      <a:r>
                        <a:rPr lang="en-US" sz="1600" spc="-10" dirty="0" err="1">
                          <a:effectLst/>
                        </a:rPr>
                        <a:t>m</a:t>
                      </a:r>
                      <a:r>
                        <a:rPr lang="en-US" sz="1600" dirty="0" err="1">
                          <a:effectLst/>
                        </a:rPr>
                        <a:t>osi</a:t>
                      </a:r>
                      <a:endParaRPr lang="id-ID" sz="1600" dirty="0">
                        <a:effectLst/>
                      </a:endParaRPr>
                    </a:p>
                    <a:p>
                      <a:pPr marL="63500" algn="ctr"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(</a:t>
                      </a:r>
                      <a:r>
                        <a:rPr lang="en-US" sz="1600" dirty="0" err="1">
                          <a:effectLst/>
                        </a:rPr>
                        <a:t>Juta</a:t>
                      </a:r>
                      <a:r>
                        <a:rPr lang="en-US" sz="1600" dirty="0">
                          <a:effectLst/>
                        </a:rPr>
                        <a:t> Rupiah</a:t>
                      </a:r>
                      <a:r>
                        <a:rPr lang="en-US" sz="1600" dirty="0" smtClean="0">
                          <a:effectLst/>
                        </a:rPr>
                        <a:t>) (x)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algn="ctr"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Volu</a:t>
                      </a:r>
                      <a:r>
                        <a:rPr lang="en-US" sz="1600" spc="-10" dirty="0" smtClean="0">
                          <a:effectLst/>
                        </a:rPr>
                        <a:t>m</a:t>
                      </a:r>
                      <a:r>
                        <a:rPr lang="en-US" sz="1600" dirty="0" smtClean="0">
                          <a:effectLst/>
                        </a:rPr>
                        <a:t>e </a:t>
                      </a:r>
                      <a:r>
                        <a:rPr lang="en-US" sz="1600" dirty="0" err="1">
                          <a:effectLst/>
                        </a:rPr>
                        <a:t>Penjualan</a:t>
                      </a:r>
                      <a:endParaRPr lang="id-ID" sz="1600" dirty="0">
                        <a:effectLst/>
                      </a:endParaRPr>
                    </a:p>
                    <a:p>
                      <a:pPr marL="63500" algn="ctr"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(</a:t>
                      </a:r>
                      <a:r>
                        <a:rPr lang="en-US" sz="1600" dirty="0" err="1">
                          <a:effectLst/>
                        </a:rPr>
                        <a:t>Ratusan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Juta</a:t>
                      </a:r>
                      <a:r>
                        <a:rPr lang="en-US" sz="1600" dirty="0">
                          <a:effectLst/>
                        </a:rPr>
                        <a:t> Liter</a:t>
                      </a:r>
                      <a:r>
                        <a:rPr lang="en-US" sz="1600" dirty="0" smtClean="0">
                          <a:effectLst/>
                        </a:rPr>
                        <a:t>) (y)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id-ID" sz="1600">
                        <a:effectLst/>
                      </a:endParaRPr>
                    </a:p>
                    <a:p>
                      <a:pPr marL="406400"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xy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id-ID" sz="1600">
                        <a:effectLst/>
                      </a:endParaRPr>
                    </a:p>
                    <a:p>
                      <a:pPr marL="267970" marR="328295"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x²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id-ID" sz="1600">
                        <a:effectLst/>
                      </a:endParaRPr>
                    </a:p>
                    <a:p>
                      <a:pPr marL="63500"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y²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300553">
                <a:tc>
                  <a:txBody>
                    <a:bodyPr/>
                    <a:lstStyle/>
                    <a:p>
                      <a:pPr marL="635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1992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96570" marR="44323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96570" marR="741680" algn="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207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13144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92075" algn="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25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300553">
                <a:tc>
                  <a:txBody>
                    <a:bodyPr/>
                    <a:lstStyle/>
                    <a:p>
                      <a:pPr marL="635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1993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96570" marR="44323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96570" marR="741680" algn="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207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24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763" indent="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16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92075" algn="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36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300553">
                <a:tc>
                  <a:txBody>
                    <a:bodyPr/>
                    <a:lstStyle/>
                    <a:p>
                      <a:pPr marL="635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1994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96570" marR="44323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96570" marR="741680" algn="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8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207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40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763" indent="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25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92075" algn="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64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300553">
                <a:tc>
                  <a:txBody>
                    <a:bodyPr/>
                    <a:lstStyle/>
                    <a:p>
                      <a:pPr marL="635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1995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96570" marR="44323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445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207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70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49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44500" algn="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300553">
                <a:tc>
                  <a:txBody>
                    <a:bodyPr/>
                    <a:lstStyle/>
                    <a:p>
                      <a:pPr marL="635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1996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96570" marR="44323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445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11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207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88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1905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64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44500" algn="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121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316854">
                <a:tc>
                  <a:txBody>
                    <a:bodyPr/>
                    <a:lstStyle/>
                    <a:p>
                      <a:pPr marL="63500" algn="ctr">
                        <a:lnSpc>
                          <a:spcPts val="14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Σ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01600" algn="ctr">
                        <a:lnSpc>
                          <a:spcPts val="14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Σx</a:t>
                      </a:r>
                      <a:r>
                        <a:rPr lang="en-US" sz="1600" spc="50" dirty="0">
                          <a:effectLst/>
                        </a:rPr>
                        <a:t> </a:t>
                      </a:r>
                      <a:r>
                        <a:rPr lang="en-US" sz="1600" dirty="0">
                          <a:effectLst/>
                        </a:rPr>
                        <a:t>= 26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39700" algn="ctr">
                        <a:lnSpc>
                          <a:spcPts val="14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Σy</a:t>
                      </a:r>
                      <a:r>
                        <a:rPr lang="en-US" sz="1600" spc="50" dirty="0">
                          <a:effectLst/>
                        </a:rPr>
                        <a:t> </a:t>
                      </a:r>
                      <a:r>
                        <a:rPr lang="en-US" sz="1600" dirty="0">
                          <a:effectLst/>
                        </a:rPr>
                        <a:t>= 40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ts val="14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Σxy</a:t>
                      </a:r>
                      <a:r>
                        <a:rPr lang="en-US" sz="1600" spc="50">
                          <a:effectLst/>
                        </a:rPr>
                        <a:t> </a:t>
                      </a:r>
                      <a:r>
                        <a:rPr lang="en-US" sz="1600">
                          <a:effectLst/>
                        </a:rPr>
                        <a:t>= 232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ts val="14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Σx²</a:t>
                      </a:r>
                      <a:r>
                        <a:rPr lang="en-US" sz="1600" spc="50" dirty="0">
                          <a:effectLst/>
                        </a:rPr>
                        <a:t> </a:t>
                      </a:r>
                      <a:r>
                        <a:rPr lang="en-US" sz="1600" dirty="0">
                          <a:effectLst/>
                        </a:rPr>
                        <a:t>=158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algn="r">
                        <a:lnSpc>
                          <a:spcPts val="14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Σy²</a:t>
                      </a:r>
                      <a:r>
                        <a:rPr lang="en-US" sz="1600" spc="50" dirty="0">
                          <a:effectLst/>
                        </a:rPr>
                        <a:t> </a:t>
                      </a:r>
                      <a:r>
                        <a:rPr lang="en-US" sz="1600" dirty="0">
                          <a:effectLst/>
                        </a:rPr>
                        <a:t>= 346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3872" y="3401702"/>
            <a:ext cx="7475537" cy="327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501254" y="6237027"/>
            <a:ext cx="3395793" cy="3275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2565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29624" y="1286638"/>
            <a:ext cx="8534845" cy="450892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lIns="182880" tIns="182880">
            <a:spAutoFit/>
          </a:bodyPr>
          <a:lstStyle/>
          <a:p>
            <a:pPr>
              <a:spcBef>
                <a:spcPts val="1200"/>
              </a:spcBef>
            </a:pPr>
            <a:r>
              <a:rPr lang="id-ID" dirty="0">
                <a:latin typeface="Corbel" panose="020B0503020204020204" pitchFamily="34" charset="0"/>
              </a:rPr>
              <a:t>Diketahui hubungan Biaya Promosi  (X dalam Juta Rupiah) dan Y (Volume penjualan dalam </a:t>
            </a:r>
            <a:r>
              <a:rPr lang="sv-SE" dirty="0" smtClean="0">
                <a:latin typeface="Corbel" panose="020B0503020204020204" pitchFamily="34" charset="0"/>
              </a:rPr>
              <a:t>Ratusan  </a:t>
            </a:r>
            <a:r>
              <a:rPr lang="sv-SE" dirty="0">
                <a:latin typeface="Corbel" panose="020B0503020204020204" pitchFamily="34" charset="0"/>
              </a:rPr>
              <a:t>Juta liter) dapat dinyatakan dalam persamaan regresi linier </a:t>
            </a:r>
            <a:r>
              <a:rPr lang="sv-SE" dirty="0" smtClean="0">
                <a:latin typeface="Corbel" panose="020B0503020204020204" pitchFamily="34" charset="0"/>
              </a:rPr>
              <a:t>pada contoh sebelumnya yaitu:</a:t>
            </a:r>
          </a:p>
          <a:p>
            <a:pPr algn="ctr">
              <a:spcBef>
                <a:spcPts val="1200"/>
              </a:spcBef>
            </a:pPr>
            <a:r>
              <a:rPr lang="sv-SE" b="1" dirty="0" smtClean="0">
                <a:latin typeface="Corbel" panose="020B0503020204020204" pitchFamily="34" charset="0"/>
              </a:rPr>
              <a:t>Y = 2,530 + 1,053 X</a:t>
            </a:r>
          </a:p>
          <a:p>
            <a:pPr>
              <a:spcBef>
                <a:spcPts val="1200"/>
              </a:spcBef>
            </a:pPr>
            <a:r>
              <a:rPr lang="id-ID" dirty="0">
                <a:latin typeface="Corbel" panose="020B0503020204020204" pitchFamily="34" charset="0"/>
              </a:rPr>
              <a:t>Perkirakan Volume penjualan jika dikeluarkan biaya promosi Rp. 10 </a:t>
            </a:r>
            <a:r>
              <a:rPr lang="id-ID" dirty="0" smtClean="0">
                <a:latin typeface="Corbel" panose="020B0503020204020204" pitchFamily="34" charset="0"/>
              </a:rPr>
              <a:t>juta?</a:t>
            </a:r>
            <a:endParaRPr lang="id-ID" dirty="0">
              <a:latin typeface="Corbel" panose="020B0503020204020204" pitchFamily="34" charset="0"/>
            </a:endParaRPr>
          </a:p>
          <a:p>
            <a:pPr>
              <a:spcBef>
                <a:spcPts val="1200"/>
              </a:spcBef>
            </a:pPr>
            <a:r>
              <a:rPr lang="en-US" dirty="0" err="1" smtClean="0">
                <a:latin typeface="Corbel" panose="020B0503020204020204" pitchFamily="34" charset="0"/>
              </a:rPr>
              <a:t>Jawab</a:t>
            </a:r>
            <a:r>
              <a:rPr lang="en-US" dirty="0" smtClean="0">
                <a:latin typeface="Corbel" panose="020B0503020204020204" pitchFamily="34" charset="0"/>
              </a:rPr>
              <a:t>:</a:t>
            </a:r>
          </a:p>
          <a:p>
            <a:pPr>
              <a:spcBef>
                <a:spcPts val="1200"/>
              </a:spcBef>
            </a:pPr>
            <a:r>
              <a:rPr lang="sv-SE" dirty="0">
                <a:latin typeface="Corbel" panose="020B0503020204020204" pitchFamily="34" charset="0"/>
              </a:rPr>
              <a:t>Y = 2,530 + 1,053 X</a:t>
            </a:r>
          </a:p>
          <a:p>
            <a:pPr>
              <a:spcBef>
                <a:spcPts val="1200"/>
              </a:spcBef>
            </a:pPr>
            <a:r>
              <a:rPr lang="en-US" dirty="0" err="1" smtClean="0">
                <a:latin typeface="Corbel" panose="020B0503020204020204" pitchFamily="34" charset="0"/>
              </a:rPr>
              <a:t>Jika</a:t>
            </a:r>
            <a:r>
              <a:rPr lang="en-US" dirty="0" smtClean="0">
                <a:latin typeface="Corbel" panose="020B0503020204020204" pitchFamily="34" charset="0"/>
              </a:rPr>
              <a:t> X = 10, </a:t>
            </a:r>
            <a:r>
              <a:rPr lang="en-US" dirty="0" err="1" smtClean="0">
                <a:latin typeface="Corbel" panose="020B0503020204020204" pitchFamily="34" charset="0"/>
              </a:rPr>
              <a:t>maka</a:t>
            </a:r>
            <a:endParaRPr lang="en-US" dirty="0" smtClean="0">
              <a:latin typeface="Corbel" panose="020B0503020204020204" pitchFamily="34" charset="0"/>
            </a:endParaRPr>
          </a:p>
          <a:p>
            <a:pPr>
              <a:spcBef>
                <a:spcPts val="1200"/>
              </a:spcBef>
            </a:pPr>
            <a:r>
              <a:rPr lang="sv-SE" dirty="0">
                <a:latin typeface="Corbel" panose="020B0503020204020204" pitchFamily="34" charset="0"/>
              </a:rPr>
              <a:t>Y = 2,530 + 1,053 </a:t>
            </a:r>
            <a:r>
              <a:rPr lang="sv-SE" dirty="0" smtClean="0">
                <a:latin typeface="Corbel" panose="020B0503020204020204" pitchFamily="34" charset="0"/>
              </a:rPr>
              <a:t>(10) = 2,530 + 10,53</a:t>
            </a:r>
          </a:p>
          <a:p>
            <a:pPr>
              <a:spcBef>
                <a:spcPts val="1200"/>
              </a:spcBef>
            </a:pPr>
            <a:r>
              <a:rPr lang="sv-SE" b="1" dirty="0" smtClean="0">
                <a:latin typeface="Corbel" panose="020B0503020204020204" pitchFamily="34" charset="0"/>
              </a:rPr>
              <a:t>Y = 13,06 (ratusan juta liter)</a:t>
            </a:r>
            <a:endParaRPr lang="sv-SE" b="1" dirty="0">
              <a:latin typeface="Corbel" panose="020B0503020204020204" pitchFamily="34" charset="0"/>
            </a:endParaRPr>
          </a:p>
          <a:p>
            <a:pPr>
              <a:spcBef>
                <a:spcPts val="1200"/>
              </a:spcBef>
            </a:pPr>
            <a:endParaRPr lang="id-ID" dirty="0">
              <a:latin typeface="Corbel" panose="020B0503020204020204" pitchFamily="34" charset="0"/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540916" y="154205"/>
            <a:ext cx="8712263" cy="5418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r>
              <a:rPr lang="id-ID" sz="2400" b="1" cap="small" dirty="0">
                <a:solidFill>
                  <a:schemeClr val="tx1"/>
                </a:solidFill>
              </a:rPr>
              <a:t>Regresi Linier </a:t>
            </a:r>
            <a:r>
              <a:rPr lang="id-ID" sz="2400" b="1" cap="small" dirty="0" smtClean="0">
                <a:solidFill>
                  <a:schemeClr val="tx1"/>
                </a:solidFill>
              </a:rPr>
              <a:t>Sederhana</a:t>
            </a:r>
            <a:r>
              <a:rPr lang="en-US" sz="2400" b="1" cap="small" dirty="0" smtClean="0">
                <a:solidFill>
                  <a:schemeClr val="tx1"/>
                </a:solidFill>
              </a:rPr>
              <a:t> (</a:t>
            </a:r>
            <a:r>
              <a:rPr lang="en-US" sz="2400" b="1" cap="small" dirty="0" err="1" smtClean="0">
                <a:solidFill>
                  <a:schemeClr val="tx1"/>
                </a:solidFill>
              </a:rPr>
              <a:t>Contoh</a:t>
            </a:r>
            <a:r>
              <a:rPr lang="en-US" sz="2400" b="1" cap="small" dirty="0" smtClean="0">
                <a:solidFill>
                  <a:schemeClr val="tx1"/>
                </a:solidFill>
              </a:rPr>
              <a:t>)</a:t>
            </a:r>
            <a:r>
              <a:rPr lang="id-ID" sz="2400" b="1" cap="small" dirty="0" smtClean="0">
                <a:solidFill>
                  <a:schemeClr val="tx1"/>
                </a:solidFill>
              </a:rPr>
              <a:t> </a:t>
            </a:r>
            <a:endParaRPr lang="id-ID" sz="2400" b="1" cap="smal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15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540918" y="263386"/>
            <a:ext cx="8712263" cy="6919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400" b="1" cap="small" dirty="0" err="1" smtClean="0">
                <a:solidFill>
                  <a:schemeClr val="tx1"/>
                </a:solidFill>
                <a:latin typeface="+mn-lt"/>
              </a:rPr>
              <a:t>Analisis</a:t>
            </a:r>
            <a:r>
              <a:rPr lang="en-US" altLang="en-US" sz="2400" b="1" cap="small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altLang="en-US" sz="2400" b="1" cap="small" dirty="0" err="1" smtClean="0">
                <a:solidFill>
                  <a:schemeClr val="tx1"/>
                </a:solidFill>
                <a:latin typeface="+mn-lt"/>
              </a:rPr>
              <a:t>Korelasi</a:t>
            </a:r>
            <a:r>
              <a:rPr lang="en-US" altLang="en-US" sz="2400" b="1" cap="small" dirty="0" smtClean="0">
                <a:solidFill>
                  <a:schemeClr val="tx1"/>
                </a:solidFill>
                <a:latin typeface="+mn-lt"/>
              </a:rPr>
              <a:t> Linier </a:t>
            </a:r>
            <a:r>
              <a:rPr lang="en-US" altLang="en-US" sz="2400" b="1" cap="small" dirty="0" err="1" smtClean="0">
                <a:solidFill>
                  <a:schemeClr val="tx1"/>
                </a:solidFill>
                <a:latin typeface="+mn-lt"/>
              </a:rPr>
              <a:t>Sederhana</a:t>
            </a:r>
            <a:endParaRPr lang="en-US" altLang="en-US" sz="2400" b="1" cap="small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540919" y="1433015"/>
            <a:ext cx="8712262" cy="4817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en-US" altLang="en-US" sz="2400" b="1" dirty="0" smtClean="0">
                <a:latin typeface="Corbel" panose="020B0503020204020204" pitchFamily="34" charset="0"/>
              </a:rPr>
              <a:t>ANALISA KORELASI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digunakan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untuk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mengukur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kekuatan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keeratan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hubungan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antara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dua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variabel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melalui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sebuah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bilangan</a:t>
            </a:r>
            <a:r>
              <a:rPr lang="en-US" altLang="en-US" sz="2400" dirty="0" smtClean="0">
                <a:latin typeface="Corbel" panose="020B0503020204020204" pitchFamily="34" charset="0"/>
              </a:rPr>
              <a:t> yang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disebut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b="1" dirty="0" err="1" smtClean="0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rPr>
              <a:t>koefisien</a:t>
            </a:r>
            <a:r>
              <a:rPr lang="en-US" altLang="en-US" sz="2400" b="1" dirty="0" smtClean="0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altLang="en-US" sz="2400" b="1" dirty="0" err="1" smtClean="0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rPr>
              <a:t>korelasi</a:t>
            </a:r>
            <a:r>
              <a:rPr lang="en-US" altLang="en-US" sz="2400" dirty="0" smtClean="0">
                <a:latin typeface="Corbel" panose="020B0503020204020204" pitchFamily="34" charset="0"/>
              </a:rPr>
              <a:t>.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sz="2400" b="1" dirty="0" err="1" smtClean="0">
                <a:latin typeface="Corbel" panose="020B0503020204020204" pitchFamily="34" charset="0"/>
              </a:rPr>
              <a:t>Koefisien</a:t>
            </a:r>
            <a:r>
              <a:rPr lang="en-US" altLang="en-US" sz="2400" b="1" dirty="0" smtClean="0">
                <a:latin typeface="Corbel" panose="020B0503020204020204" pitchFamily="34" charset="0"/>
              </a:rPr>
              <a:t> </a:t>
            </a:r>
            <a:r>
              <a:rPr lang="en-US" altLang="en-US" sz="2400" b="1" dirty="0" err="1" smtClean="0">
                <a:latin typeface="Corbel" panose="020B0503020204020204" pitchFamily="34" charset="0"/>
              </a:rPr>
              <a:t>korelasi</a:t>
            </a:r>
            <a:r>
              <a:rPr lang="en-US" altLang="en-US" sz="2400" b="1" dirty="0" smtClean="0">
                <a:latin typeface="Corbel" panose="020B0503020204020204" pitchFamily="34" charset="0"/>
              </a:rPr>
              <a:t> linier ( r )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adalah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ukuran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hubungan</a:t>
            </a:r>
            <a:r>
              <a:rPr lang="en-US" altLang="en-US" sz="2400" dirty="0" smtClean="0">
                <a:latin typeface="Corbel" panose="020B0503020204020204" pitchFamily="34" charset="0"/>
              </a:rPr>
              <a:t> linier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antara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dua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variabel</a:t>
            </a:r>
            <a:r>
              <a:rPr lang="en-US" altLang="en-US" sz="2400" dirty="0" smtClean="0">
                <a:latin typeface="Corbel" panose="020B0503020204020204" pitchFamily="34" charset="0"/>
              </a:rPr>
              <a:t>/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peubah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acak</a:t>
            </a:r>
            <a:r>
              <a:rPr lang="en-US" altLang="en-US" sz="2400" dirty="0" smtClean="0">
                <a:latin typeface="Corbel" panose="020B0503020204020204" pitchFamily="34" charset="0"/>
              </a:rPr>
              <a:t> X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dan</a:t>
            </a:r>
            <a:r>
              <a:rPr lang="en-US" altLang="en-US" sz="2400" dirty="0" smtClean="0">
                <a:latin typeface="Corbel" panose="020B0503020204020204" pitchFamily="34" charset="0"/>
              </a:rPr>
              <a:t> Y,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dengan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nilai</a:t>
            </a:r>
            <a:r>
              <a:rPr lang="en-US" altLang="en-US" sz="2400" smtClean="0">
                <a:latin typeface="Corbel" panose="020B0503020204020204" pitchFamily="34" charset="0"/>
              </a:rPr>
              <a:t>             antara</a:t>
            </a:r>
            <a:r>
              <a:rPr lang="en-US" altLang="en-US" sz="2400" dirty="0" smtClean="0">
                <a:latin typeface="Corbel" panose="020B0503020204020204" pitchFamily="34" charset="0"/>
              </a:rPr>
              <a:t> 0 – 1.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sz="2400" dirty="0" err="1" smtClean="0">
                <a:latin typeface="Corbel" panose="020B0503020204020204" pitchFamily="34" charset="0"/>
                <a:sym typeface="Wingdings" panose="05000000000000000000" pitchFamily="2" charset="2"/>
              </a:rPr>
              <a:t>Bila</a:t>
            </a:r>
            <a:r>
              <a:rPr lang="en-US" altLang="en-US" sz="2400" dirty="0" smtClean="0">
                <a:latin typeface="Corbel" panose="020B0503020204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  <a:sym typeface="Wingdings" panose="05000000000000000000" pitchFamily="2" charset="2"/>
              </a:rPr>
              <a:t>dua</a:t>
            </a:r>
            <a:r>
              <a:rPr lang="en-US" altLang="en-US" sz="2400" dirty="0" smtClean="0">
                <a:latin typeface="Corbel" panose="020B0503020204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  <a:sym typeface="Wingdings" panose="05000000000000000000" pitchFamily="2" charset="2"/>
              </a:rPr>
              <a:t>peubah</a:t>
            </a:r>
            <a:r>
              <a:rPr lang="en-US" altLang="en-US" sz="2400" dirty="0" smtClean="0">
                <a:latin typeface="Corbel" panose="020B0503020204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  <a:sym typeface="Wingdings" panose="05000000000000000000" pitchFamily="2" charset="2"/>
              </a:rPr>
              <a:t>tidak</a:t>
            </a:r>
            <a:r>
              <a:rPr lang="en-US" altLang="en-US" sz="2400" dirty="0" smtClean="0">
                <a:latin typeface="Corbel" panose="020B0503020204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  <a:sym typeface="Wingdings" panose="05000000000000000000" pitchFamily="2" charset="2"/>
              </a:rPr>
              <a:t>berhubungan</a:t>
            </a:r>
            <a:r>
              <a:rPr lang="en-US" altLang="en-US" sz="2400" dirty="0" smtClean="0">
                <a:latin typeface="Corbel" panose="020B0503020204020204" pitchFamily="34" charset="0"/>
                <a:sym typeface="Wingdings" panose="05000000000000000000" pitchFamily="2" charset="2"/>
              </a:rPr>
              <a:t>; </a:t>
            </a:r>
            <a:r>
              <a:rPr lang="en-US" altLang="en-US" sz="2400" dirty="0" err="1" smtClean="0">
                <a:latin typeface="Corbel" panose="020B0503020204020204" pitchFamily="34" charset="0"/>
                <a:sym typeface="Wingdings" panose="05000000000000000000" pitchFamily="2" charset="2"/>
              </a:rPr>
              <a:t>korelasinya</a:t>
            </a:r>
            <a:r>
              <a:rPr lang="en-US" altLang="en-US" sz="2400" dirty="0" smtClean="0">
                <a:latin typeface="Corbel" panose="020B0503020204020204" pitchFamily="34" charset="0"/>
                <a:sym typeface="Wingdings" panose="05000000000000000000" pitchFamily="2" charset="2"/>
              </a:rPr>
              <a:t> 0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sz="2400" dirty="0" err="1" smtClean="0">
                <a:latin typeface="Corbel" panose="020B0503020204020204" pitchFamily="34" charset="0"/>
                <a:sym typeface="Wingdings" panose="05000000000000000000" pitchFamily="2" charset="2"/>
              </a:rPr>
              <a:t>Bila</a:t>
            </a:r>
            <a:r>
              <a:rPr lang="en-US" altLang="en-US" sz="2400" dirty="0" smtClean="0">
                <a:latin typeface="Corbel" panose="020B0503020204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  <a:sym typeface="Wingdings" panose="05000000000000000000" pitchFamily="2" charset="2"/>
              </a:rPr>
              <a:t>sempurna</a:t>
            </a:r>
            <a:r>
              <a:rPr lang="en-US" altLang="en-US" sz="2400" dirty="0" smtClean="0">
                <a:latin typeface="Corbel" panose="020B0503020204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  <a:sym typeface="Wingdings" panose="05000000000000000000" pitchFamily="2" charset="2"/>
              </a:rPr>
              <a:t>korelasinya</a:t>
            </a:r>
            <a:r>
              <a:rPr lang="en-US" altLang="en-US" sz="2400" dirty="0" smtClean="0">
                <a:latin typeface="Corbel" panose="020B0503020204020204" pitchFamily="34" charset="0"/>
                <a:sym typeface="Wingdings" panose="05000000000000000000" pitchFamily="2" charset="2"/>
              </a:rPr>
              <a:t> 1 (</a:t>
            </a:r>
            <a:r>
              <a:rPr lang="en-US" altLang="en-US" sz="2400" dirty="0" err="1" smtClean="0">
                <a:latin typeface="Corbel" panose="020B0503020204020204" pitchFamily="34" charset="0"/>
                <a:sym typeface="Wingdings" panose="05000000000000000000" pitchFamily="2" charset="2"/>
              </a:rPr>
              <a:t>korelasinya</a:t>
            </a:r>
            <a:r>
              <a:rPr lang="en-US" altLang="en-US" sz="2400" dirty="0" smtClean="0">
                <a:latin typeface="Corbel" panose="020B0503020204020204" pitchFamily="34" charset="0"/>
                <a:sym typeface="Wingdings" panose="05000000000000000000" pitchFamily="2" charset="2"/>
              </a:rPr>
              <a:t> linier)</a:t>
            </a:r>
          </a:p>
          <a:p>
            <a:pPr>
              <a:spcBef>
                <a:spcPts val="1200"/>
              </a:spcBef>
            </a:pPr>
            <a:r>
              <a:rPr lang="id-ID" sz="2400" b="1" cap="small" dirty="0">
                <a:latin typeface="Corbel" panose="020B0503020204020204" pitchFamily="34" charset="0"/>
              </a:rPr>
              <a:t>Koefisien Determinasi </a:t>
            </a:r>
            <a:r>
              <a:rPr lang="id-ID" sz="2400" dirty="0">
                <a:latin typeface="Corbel" panose="020B0503020204020204" pitchFamily="34" charset="0"/>
              </a:rPr>
              <a:t>Sampel = R = r²</a:t>
            </a:r>
          </a:p>
          <a:p>
            <a:pPr marL="346075" lvl="1" indent="0">
              <a:buNone/>
            </a:pPr>
            <a:r>
              <a:rPr lang="id-ID" sz="2000" dirty="0" smtClean="0">
                <a:latin typeface="Corbel" panose="020B0503020204020204" pitchFamily="34" charset="0"/>
              </a:rPr>
              <a:t>Ukuran </a:t>
            </a:r>
            <a:r>
              <a:rPr lang="id-ID" sz="2000" dirty="0">
                <a:latin typeface="Corbel" panose="020B0503020204020204" pitchFamily="34" charset="0"/>
              </a:rPr>
              <a:t>proporsi keragaman total nilai peubah Y yang dapat dijelaskan oleh nilai </a:t>
            </a:r>
            <a:r>
              <a:rPr lang="id-ID" sz="2000" dirty="0" smtClean="0">
                <a:latin typeface="Corbel" panose="020B0503020204020204" pitchFamily="34" charset="0"/>
              </a:rPr>
              <a:t>peubah </a:t>
            </a:r>
            <a:r>
              <a:rPr lang="id-ID" sz="2000" dirty="0">
                <a:latin typeface="Corbel" panose="020B0503020204020204" pitchFamily="34" charset="0"/>
              </a:rPr>
              <a:t>X melalui hubungan linier.</a:t>
            </a:r>
          </a:p>
          <a:p>
            <a:pPr eaLnBrk="1" hangingPunct="1">
              <a:spcBef>
                <a:spcPts val="1200"/>
              </a:spcBef>
            </a:pPr>
            <a:endParaRPr lang="en-US" altLang="en-US" sz="2400" dirty="0" smtClean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4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27"/>
          <p:cNvSpPr txBox="1">
            <a:spLocks noChangeArrowheads="1"/>
          </p:cNvSpPr>
          <p:nvPr/>
        </p:nvSpPr>
        <p:spPr bwMode="auto">
          <a:xfrm>
            <a:off x="5717803" y="3862664"/>
            <a:ext cx="15183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FF0000"/>
                </a:solidFill>
                <a:latin typeface="Tahoma" panose="020B0604030504040204" pitchFamily="34" charset="0"/>
              </a:rPr>
              <a:t>Di </a:t>
            </a:r>
            <a:r>
              <a:rPr lang="en-US" altLang="en-US" sz="2400" dirty="0" err="1">
                <a:solidFill>
                  <a:srgbClr val="FF0000"/>
                </a:solidFill>
                <a:latin typeface="Tahoma" panose="020B0604030504040204" pitchFamily="34" charset="0"/>
              </a:rPr>
              <a:t>mana</a:t>
            </a:r>
            <a:r>
              <a:rPr lang="en-US" altLang="en-US" sz="2400" dirty="0">
                <a:solidFill>
                  <a:srgbClr val="FF0000"/>
                </a:solidFill>
                <a:latin typeface="Tahoma" panose="020B0604030504040204" pitchFamily="34" charset="0"/>
              </a:rPr>
              <a:t> :</a:t>
            </a:r>
          </a:p>
        </p:txBody>
      </p:sp>
      <p:sp>
        <p:nvSpPr>
          <p:cNvPr id="13" name="Rectangle 12"/>
          <p:cNvSpPr>
            <a:spLocks noGrp="1" noChangeArrowheads="1"/>
          </p:cNvSpPr>
          <p:nvPr/>
        </p:nvSpPr>
        <p:spPr bwMode="auto">
          <a:xfrm>
            <a:off x="540918" y="263386"/>
            <a:ext cx="8712263" cy="6919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400" b="1" cap="small" dirty="0" smtClean="0">
                <a:solidFill>
                  <a:schemeClr val="tx1"/>
                </a:solidFill>
                <a:latin typeface="+mn-lt"/>
              </a:rPr>
              <a:t>Model </a:t>
            </a:r>
            <a:r>
              <a:rPr lang="en-US" altLang="en-US" sz="2400" b="1" cap="small" dirty="0" err="1" smtClean="0">
                <a:solidFill>
                  <a:schemeClr val="tx1"/>
                </a:solidFill>
                <a:latin typeface="+mn-lt"/>
              </a:rPr>
              <a:t>persamaan</a:t>
            </a:r>
            <a:r>
              <a:rPr lang="en-US" altLang="en-US" sz="2400" b="1" cap="small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altLang="en-US" sz="2400" b="1" cap="small" dirty="0" err="1" smtClean="0">
                <a:solidFill>
                  <a:schemeClr val="tx1"/>
                </a:solidFill>
                <a:latin typeface="+mn-lt"/>
              </a:rPr>
              <a:t>Korelasi</a:t>
            </a:r>
            <a:r>
              <a:rPr lang="en-US" altLang="en-US" sz="2400" b="1" cap="small" dirty="0" smtClean="0">
                <a:solidFill>
                  <a:schemeClr val="tx1"/>
                </a:solidFill>
                <a:latin typeface="+mn-lt"/>
              </a:rPr>
              <a:t> Linier </a:t>
            </a:r>
            <a:r>
              <a:rPr lang="en-US" altLang="en-US" sz="2400" b="1" cap="small" dirty="0" err="1" smtClean="0">
                <a:solidFill>
                  <a:schemeClr val="tx1"/>
                </a:solidFill>
                <a:latin typeface="+mn-lt"/>
              </a:rPr>
              <a:t>Sederhana</a:t>
            </a:r>
            <a:endParaRPr lang="en-US" altLang="en-US" sz="2400" b="1" cap="small" dirty="0" smtClean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225" y="1888079"/>
            <a:ext cx="6354554" cy="290228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462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14149" y="887105"/>
            <a:ext cx="8570794" cy="58489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Rectangle 12"/>
          <p:cNvSpPr>
            <a:spLocks noGrp="1" noChangeArrowheads="1"/>
          </p:cNvSpPr>
          <p:nvPr/>
        </p:nvSpPr>
        <p:spPr bwMode="auto">
          <a:xfrm>
            <a:off x="540918" y="126906"/>
            <a:ext cx="8712263" cy="6919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400" b="1" cap="small" dirty="0" smtClean="0">
                <a:solidFill>
                  <a:schemeClr val="tx1"/>
                </a:solidFill>
                <a:latin typeface="+mn-lt"/>
              </a:rPr>
              <a:t>Model </a:t>
            </a:r>
            <a:r>
              <a:rPr lang="en-US" altLang="en-US" sz="2400" b="1" cap="small" dirty="0" err="1" smtClean="0">
                <a:solidFill>
                  <a:schemeClr val="tx1"/>
                </a:solidFill>
                <a:latin typeface="+mn-lt"/>
              </a:rPr>
              <a:t>persamaan</a:t>
            </a:r>
            <a:r>
              <a:rPr lang="en-US" altLang="en-US" sz="2400" b="1" cap="small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altLang="en-US" sz="2400" b="1" cap="small" dirty="0" err="1" smtClean="0">
                <a:solidFill>
                  <a:schemeClr val="tx1"/>
                </a:solidFill>
                <a:latin typeface="+mn-lt"/>
              </a:rPr>
              <a:t>Korelasi</a:t>
            </a:r>
            <a:r>
              <a:rPr lang="en-US" altLang="en-US" sz="2400" b="1" cap="small" dirty="0" smtClean="0">
                <a:solidFill>
                  <a:schemeClr val="tx1"/>
                </a:solidFill>
                <a:latin typeface="+mn-lt"/>
              </a:rPr>
              <a:t> Linier </a:t>
            </a:r>
            <a:r>
              <a:rPr lang="en-US" altLang="en-US" sz="2400" b="1" cap="small" dirty="0" err="1" smtClean="0">
                <a:solidFill>
                  <a:schemeClr val="tx1"/>
                </a:solidFill>
                <a:latin typeface="+mn-lt"/>
              </a:rPr>
              <a:t>Sederhana</a:t>
            </a:r>
            <a:r>
              <a:rPr lang="en-US" altLang="en-US" sz="2400" b="1" cap="small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altLang="en-US" sz="2400" b="1" cap="small" dirty="0" smtClean="0">
                <a:solidFill>
                  <a:srgbClr val="C00000"/>
                </a:solidFill>
                <a:latin typeface="+mn-lt"/>
              </a:rPr>
              <a:t>(</a:t>
            </a:r>
            <a:r>
              <a:rPr lang="en-US" altLang="en-US" sz="2400" b="1" cap="small" dirty="0" err="1" smtClean="0">
                <a:solidFill>
                  <a:srgbClr val="C00000"/>
                </a:solidFill>
                <a:latin typeface="+mn-lt"/>
              </a:rPr>
              <a:t>Contoh</a:t>
            </a:r>
            <a:r>
              <a:rPr lang="en-US" altLang="en-US" sz="2400" b="1" cap="small" dirty="0" smtClean="0">
                <a:solidFill>
                  <a:srgbClr val="C00000"/>
                </a:solidFill>
                <a:latin typeface="+mn-lt"/>
              </a:rPr>
              <a:t>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879523"/>
              </p:ext>
            </p:extLst>
          </p:nvPr>
        </p:nvGraphicFramePr>
        <p:xfrm>
          <a:off x="782249" y="1141524"/>
          <a:ext cx="8229599" cy="2397714"/>
        </p:xfrm>
        <a:graphic>
          <a:graphicData uri="http://schemas.openxmlformats.org/drawingml/2006/table">
            <a:tbl>
              <a:tblPr firstRow="1" firstCol="1" lastRow="1">
                <a:tableStyleId>{6E25E649-3F16-4E02-A733-19D2CDBF48F0}</a:tableStyleId>
              </a:tblPr>
              <a:tblGrid>
                <a:gridCol w="822960"/>
                <a:gridCol w="1645920"/>
                <a:gridCol w="2103119"/>
                <a:gridCol w="1279187"/>
                <a:gridCol w="1189693"/>
                <a:gridCol w="1188720"/>
              </a:tblGrid>
              <a:tr h="578095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</a:endParaRPr>
                    </a:p>
                    <a:p>
                      <a:pPr marL="63500" algn="ctr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Tahun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algn="ctr"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</a:rPr>
                        <a:t>Biaya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Pro</a:t>
                      </a:r>
                      <a:r>
                        <a:rPr lang="en-US" sz="1600" spc="-10" dirty="0" err="1">
                          <a:effectLst/>
                        </a:rPr>
                        <a:t>m</a:t>
                      </a:r>
                      <a:r>
                        <a:rPr lang="en-US" sz="1600" dirty="0" err="1">
                          <a:effectLst/>
                        </a:rPr>
                        <a:t>osi</a:t>
                      </a:r>
                      <a:endParaRPr lang="id-ID" sz="1600" dirty="0">
                        <a:effectLst/>
                      </a:endParaRPr>
                    </a:p>
                    <a:p>
                      <a:pPr marL="63500" algn="ctr"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(</a:t>
                      </a:r>
                      <a:r>
                        <a:rPr lang="en-US" sz="1600" dirty="0" err="1">
                          <a:effectLst/>
                        </a:rPr>
                        <a:t>Juta</a:t>
                      </a:r>
                      <a:r>
                        <a:rPr lang="en-US" sz="1600" dirty="0">
                          <a:effectLst/>
                        </a:rPr>
                        <a:t> Rupiah</a:t>
                      </a:r>
                      <a:r>
                        <a:rPr lang="en-US" sz="1600" dirty="0" smtClean="0">
                          <a:effectLst/>
                        </a:rPr>
                        <a:t>) (x)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algn="ctr"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Volu</a:t>
                      </a:r>
                      <a:r>
                        <a:rPr lang="en-US" sz="1600" spc="-10" dirty="0" smtClean="0">
                          <a:effectLst/>
                        </a:rPr>
                        <a:t>m</a:t>
                      </a:r>
                      <a:r>
                        <a:rPr lang="en-US" sz="1600" dirty="0" smtClean="0">
                          <a:effectLst/>
                        </a:rPr>
                        <a:t>e </a:t>
                      </a:r>
                      <a:r>
                        <a:rPr lang="en-US" sz="1600" dirty="0" err="1">
                          <a:effectLst/>
                        </a:rPr>
                        <a:t>Penjualan</a:t>
                      </a:r>
                      <a:endParaRPr lang="id-ID" sz="1600" dirty="0">
                        <a:effectLst/>
                      </a:endParaRPr>
                    </a:p>
                    <a:p>
                      <a:pPr marL="63500" algn="ctr"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(</a:t>
                      </a:r>
                      <a:r>
                        <a:rPr lang="en-US" sz="1600" dirty="0" err="1">
                          <a:effectLst/>
                        </a:rPr>
                        <a:t>Ratusan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Juta</a:t>
                      </a:r>
                      <a:r>
                        <a:rPr lang="en-US" sz="1600" dirty="0">
                          <a:effectLst/>
                        </a:rPr>
                        <a:t> Liter</a:t>
                      </a:r>
                      <a:r>
                        <a:rPr lang="en-US" sz="1600" dirty="0" smtClean="0">
                          <a:effectLst/>
                        </a:rPr>
                        <a:t>) (y)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id-ID" sz="1600">
                        <a:effectLst/>
                      </a:endParaRPr>
                    </a:p>
                    <a:p>
                      <a:pPr marL="406400"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xy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id-ID" sz="1600">
                        <a:effectLst/>
                      </a:endParaRPr>
                    </a:p>
                    <a:p>
                      <a:pPr marL="267970" marR="328295"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x²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id-ID" sz="1600">
                        <a:effectLst/>
                      </a:endParaRPr>
                    </a:p>
                    <a:p>
                      <a:pPr marL="63500"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y²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300553">
                <a:tc>
                  <a:txBody>
                    <a:bodyPr/>
                    <a:lstStyle/>
                    <a:p>
                      <a:pPr marL="635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1992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96570" marR="44323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96570" marR="741680" algn="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207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13144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92075" algn="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25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300553">
                <a:tc>
                  <a:txBody>
                    <a:bodyPr/>
                    <a:lstStyle/>
                    <a:p>
                      <a:pPr marL="635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1993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96570" marR="44323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96570" marR="741680" algn="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207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24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763" indent="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16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92075" algn="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36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300553">
                <a:tc>
                  <a:txBody>
                    <a:bodyPr/>
                    <a:lstStyle/>
                    <a:p>
                      <a:pPr marL="635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1994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96570" marR="44323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96570" marR="741680" algn="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8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207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40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763" indent="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25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92075" algn="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64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300553">
                <a:tc>
                  <a:txBody>
                    <a:bodyPr/>
                    <a:lstStyle/>
                    <a:p>
                      <a:pPr marL="635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1995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96570" marR="44323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445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207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70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49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44500" algn="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300553">
                <a:tc>
                  <a:txBody>
                    <a:bodyPr/>
                    <a:lstStyle/>
                    <a:p>
                      <a:pPr marL="635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1996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96570" marR="44323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445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11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207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88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1905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64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44500" algn="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121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316854">
                <a:tc>
                  <a:txBody>
                    <a:bodyPr/>
                    <a:lstStyle/>
                    <a:p>
                      <a:pPr marL="63500" algn="ctr">
                        <a:lnSpc>
                          <a:spcPts val="14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Σ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01600" algn="ctr">
                        <a:lnSpc>
                          <a:spcPts val="14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Σx</a:t>
                      </a:r>
                      <a:r>
                        <a:rPr lang="en-US" sz="1600" spc="50" dirty="0">
                          <a:effectLst/>
                        </a:rPr>
                        <a:t> </a:t>
                      </a:r>
                      <a:r>
                        <a:rPr lang="en-US" sz="1600" dirty="0">
                          <a:effectLst/>
                        </a:rPr>
                        <a:t>= 26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39700" algn="ctr">
                        <a:lnSpc>
                          <a:spcPts val="14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Σy</a:t>
                      </a:r>
                      <a:r>
                        <a:rPr lang="en-US" sz="1600" spc="50" dirty="0">
                          <a:effectLst/>
                        </a:rPr>
                        <a:t> </a:t>
                      </a:r>
                      <a:r>
                        <a:rPr lang="en-US" sz="1600" dirty="0">
                          <a:effectLst/>
                        </a:rPr>
                        <a:t>= 40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ts val="14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Σxy</a:t>
                      </a:r>
                      <a:r>
                        <a:rPr lang="en-US" sz="1600" spc="50">
                          <a:effectLst/>
                        </a:rPr>
                        <a:t> </a:t>
                      </a:r>
                      <a:r>
                        <a:rPr lang="en-US" sz="1600">
                          <a:effectLst/>
                        </a:rPr>
                        <a:t>= 232</a:t>
                      </a:r>
                      <a:endParaRPr lang="id-ID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ts val="14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Σx²</a:t>
                      </a:r>
                      <a:r>
                        <a:rPr lang="en-US" sz="1600" spc="50" dirty="0">
                          <a:effectLst/>
                        </a:rPr>
                        <a:t> </a:t>
                      </a:r>
                      <a:r>
                        <a:rPr lang="en-US" sz="1600" dirty="0">
                          <a:effectLst/>
                        </a:rPr>
                        <a:t>=158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algn="r">
                        <a:lnSpc>
                          <a:spcPts val="14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Σy²</a:t>
                      </a:r>
                      <a:r>
                        <a:rPr lang="en-US" sz="1600" spc="50" dirty="0">
                          <a:effectLst/>
                        </a:rPr>
                        <a:t> </a:t>
                      </a:r>
                      <a:r>
                        <a:rPr lang="en-US" sz="1600" dirty="0">
                          <a:effectLst/>
                        </a:rPr>
                        <a:t>= 346</a:t>
                      </a:r>
                      <a:endParaRPr lang="id-ID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770530" y="3690666"/>
            <a:ext cx="8277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rbel" panose="020B0503020204020204" pitchFamily="34" charset="0"/>
              </a:rPr>
              <a:t>Dari </a:t>
            </a:r>
            <a:r>
              <a:rPr lang="en-US" dirty="0" err="1" smtClean="0">
                <a:latin typeface="Corbel" panose="020B0503020204020204" pitchFamily="34" charset="0"/>
              </a:rPr>
              <a:t>contoh</a:t>
            </a:r>
            <a:r>
              <a:rPr lang="en-US" dirty="0" smtClean="0">
                <a:latin typeface="Corbel" panose="020B0503020204020204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</a:rPr>
              <a:t>sbelumnya</a:t>
            </a:r>
            <a:r>
              <a:rPr lang="en-US" dirty="0" smtClean="0">
                <a:latin typeface="Corbel" panose="020B0503020204020204" pitchFamily="34" charset="0"/>
              </a:rPr>
              <a:t>, </a:t>
            </a:r>
            <a:r>
              <a:rPr lang="id-ID" dirty="0" smtClean="0">
                <a:latin typeface="Corbel" panose="020B0503020204020204" pitchFamily="34" charset="0"/>
              </a:rPr>
              <a:t>setelah </a:t>
            </a:r>
            <a:r>
              <a:rPr lang="id-ID" dirty="0">
                <a:latin typeface="Corbel" panose="020B0503020204020204" pitchFamily="34" charset="0"/>
              </a:rPr>
              <a:t>mendapatkan persamaan Regresi </a:t>
            </a:r>
            <a:r>
              <a:rPr lang="en-US" dirty="0" smtClean="0">
                <a:latin typeface="Corbel" panose="020B0503020204020204" pitchFamily="34" charset="0"/>
              </a:rPr>
              <a:t> </a:t>
            </a:r>
            <a:r>
              <a:rPr lang="id-ID" dirty="0" smtClean="0">
                <a:latin typeface="Corbel" panose="020B0503020204020204" pitchFamily="34" charset="0"/>
              </a:rPr>
              <a:t>Y </a:t>
            </a:r>
            <a:r>
              <a:rPr lang="id-ID" dirty="0">
                <a:latin typeface="Corbel" panose="020B0503020204020204" pitchFamily="34" charset="0"/>
              </a:rPr>
              <a:t>= </a:t>
            </a:r>
            <a:r>
              <a:rPr lang="id-ID" dirty="0" smtClean="0">
                <a:latin typeface="Corbel" panose="020B0503020204020204" pitchFamily="34" charset="0"/>
              </a:rPr>
              <a:t>2</a:t>
            </a:r>
            <a:r>
              <a:rPr lang="en-US" dirty="0" smtClean="0">
                <a:latin typeface="Corbel" panose="020B0503020204020204" pitchFamily="34" charset="0"/>
              </a:rPr>
              <a:t>,</a:t>
            </a:r>
            <a:r>
              <a:rPr lang="id-ID" dirty="0" smtClean="0">
                <a:latin typeface="Corbel" panose="020B0503020204020204" pitchFamily="34" charset="0"/>
              </a:rPr>
              <a:t>530 </a:t>
            </a:r>
            <a:r>
              <a:rPr lang="id-ID" dirty="0">
                <a:latin typeface="Corbel" panose="020B0503020204020204" pitchFamily="34" charset="0"/>
              </a:rPr>
              <a:t>+ </a:t>
            </a:r>
            <a:r>
              <a:rPr lang="id-ID" dirty="0" smtClean="0">
                <a:latin typeface="Corbel" panose="020B0503020204020204" pitchFamily="34" charset="0"/>
              </a:rPr>
              <a:t>1</a:t>
            </a:r>
            <a:r>
              <a:rPr lang="en-US" dirty="0" smtClean="0">
                <a:latin typeface="Corbel" panose="020B0503020204020204" pitchFamily="34" charset="0"/>
              </a:rPr>
              <a:t>,</a:t>
            </a:r>
            <a:r>
              <a:rPr lang="id-ID" dirty="0" smtClean="0">
                <a:latin typeface="Corbel" panose="020B0503020204020204" pitchFamily="34" charset="0"/>
              </a:rPr>
              <a:t>053 </a:t>
            </a:r>
            <a:r>
              <a:rPr lang="id-ID" dirty="0">
                <a:latin typeface="Corbel" panose="020B0503020204020204" pitchFamily="34" charset="0"/>
              </a:rPr>
              <a:t>X, hitung koef. korelasi (r) dan koef determinasi (R).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097" y="4336997"/>
            <a:ext cx="4612802" cy="2106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234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86326" y="900750"/>
            <a:ext cx="8753207" cy="543181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Rectangle 12"/>
          <p:cNvSpPr>
            <a:spLocks noGrp="1" noChangeArrowheads="1"/>
          </p:cNvSpPr>
          <p:nvPr/>
        </p:nvSpPr>
        <p:spPr bwMode="auto">
          <a:xfrm>
            <a:off x="540918" y="126906"/>
            <a:ext cx="8712263" cy="6919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400" b="1" cap="small" dirty="0" smtClean="0">
                <a:solidFill>
                  <a:schemeClr val="tx1"/>
                </a:solidFill>
                <a:latin typeface="+mn-lt"/>
              </a:rPr>
              <a:t>Model </a:t>
            </a:r>
            <a:r>
              <a:rPr lang="en-US" altLang="en-US" sz="2400" b="1" cap="small" dirty="0" err="1" smtClean="0">
                <a:solidFill>
                  <a:schemeClr val="tx1"/>
                </a:solidFill>
                <a:latin typeface="+mn-lt"/>
              </a:rPr>
              <a:t>persamaan</a:t>
            </a:r>
            <a:r>
              <a:rPr lang="en-US" altLang="en-US" sz="2400" b="1" cap="small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altLang="en-US" sz="2400" b="1" cap="small" dirty="0" err="1" smtClean="0">
                <a:solidFill>
                  <a:schemeClr val="tx1"/>
                </a:solidFill>
                <a:latin typeface="+mn-lt"/>
              </a:rPr>
              <a:t>Korelasi</a:t>
            </a:r>
            <a:r>
              <a:rPr lang="en-US" altLang="en-US" sz="2400" b="1" cap="small" dirty="0" smtClean="0">
                <a:solidFill>
                  <a:schemeClr val="tx1"/>
                </a:solidFill>
                <a:latin typeface="+mn-lt"/>
              </a:rPr>
              <a:t> Linier </a:t>
            </a:r>
            <a:r>
              <a:rPr lang="en-US" altLang="en-US" sz="2400" b="1" cap="small" dirty="0" err="1" smtClean="0">
                <a:solidFill>
                  <a:schemeClr val="tx1"/>
                </a:solidFill>
                <a:latin typeface="+mn-lt"/>
              </a:rPr>
              <a:t>Sederhana</a:t>
            </a:r>
            <a:r>
              <a:rPr lang="en-US" altLang="en-US" sz="2400" b="1" cap="small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altLang="en-US" sz="2400" b="1" cap="small" dirty="0" smtClean="0">
                <a:solidFill>
                  <a:srgbClr val="C00000"/>
                </a:solidFill>
                <a:latin typeface="+mn-lt"/>
              </a:rPr>
              <a:t>(</a:t>
            </a:r>
            <a:r>
              <a:rPr lang="en-US" altLang="en-US" sz="2400" b="1" cap="small" dirty="0" err="1" smtClean="0">
                <a:solidFill>
                  <a:srgbClr val="C00000"/>
                </a:solidFill>
                <a:latin typeface="+mn-lt"/>
              </a:rPr>
              <a:t>Contoh</a:t>
            </a:r>
            <a:r>
              <a:rPr lang="en-US" altLang="en-US" sz="2400" b="1" cap="small" dirty="0" smtClean="0">
                <a:solidFill>
                  <a:srgbClr val="C00000"/>
                </a:solidFill>
                <a:latin typeface="+mn-lt"/>
              </a:rPr>
              <a:t>)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053" y="1086655"/>
            <a:ext cx="8467890" cy="1812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595511" y="3144756"/>
            <a:ext cx="8644024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id-ID" sz="2400" dirty="0">
                <a:latin typeface="Corbel" panose="020B0503020204020204" pitchFamily="34" charset="0"/>
              </a:rPr>
              <a:t>Nilai r = 0.9857 menunjukkan bahwa peubah X (biaya promosi) dan Y (volume penjualan) berkorelasi </a:t>
            </a:r>
            <a:r>
              <a:rPr lang="id-ID" sz="2400" b="1" dirty="0">
                <a:latin typeface="Corbel" panose="020B0503020204020204" pitchFamily="34" charset="0"/>
              </a:rPr>
              <a:t>linier yang positif </a:t>
            </a:r>
            <a:r>
              <a:rPr lang="id-ID" sz="2400" b="1" dirty="0" smtClean="0">
                <a:latin typeface="Corbel" panose="020B0503020204020204" pitchFamily="34" charset="0"/>
              </a:rPr>
              <a:t>dan</a:t>
            </a:r>
            <a:r>
              <a:rPr lang="en-US" sz="2400" b="1" dirty="0" smtClean="0">
                <a:latin typeface="Corbel" panose="020B0503020204020204" pitchFamily="34" charset="0"/>
              </a:rPr>
              <a:t> </a:t>
            </a:r>
            <a:r>
              <a:rPr lang="id-ID" sz="2400" b="1" dirty="0" smtClean="0">
                <a:latin typeface="Corbel" panose="020B0503020204020204" pitchFamily="34" charset="0"/>
              </a:rPr>
              <a:t>tinggi </a:t>
            </a:r>
            <a:endParaRPr lang="en-US" sz="2400" b="1" dirty="0" smtClean="0">
              <a:latin typeface="Corbel" panose="020B0503020204020204" pitchFamily="34" charset="0"/>
            </a:endParaRPr>
          </a:p>
          <a:p>
            <a:pPr>
              <a:spcBef>
                <a:spcPts val="1200"/>
              </a:spcBef>
            </a:pPr>
            <a:r>
              <a:rPr lang="es-ES" sz="2400" i="1" dirty="0" smtClean="0">
                <a:latin typeface="Corbel" panose="020B0503020204020204" pitchFamily="34" charset="0"/>
              </a:rPr>
              <a:t>R = r</a:t>
            </a:r>
            <a:r>
              <a:rPr lang="es-ES" sz="2400" baseline="30000" dirty="0" smtClean="0">
                <a:latin typeface="Corbel" panose="020B0503020204020204" pitchFamily="34" charset="0"/>
              </a:rPr>
              <a:t>2</a:t>
            </a:r>
            <a:r>
              <a:rPr lang="es-ES" sz="2400" dirty="0" smtClean="0">
                <a:latin typeface="Corbel" panose="020B0503020204020204" pitchFamily="34" charset="0"/>
              </a:rPr>
              <a:t>=09857</a:t>
            </a:r>
            <a:r>
              <a:rPr lang="es-ES" sz="2400" baseline="30000" dirty="0" smtClean="0">
                <a:latin typeface="Corbel" panose="020B0503020204020204" pitchFamily="34" charset="0"/>
              </a:rPr>
              <a:t>2 </a:t>
            </a:r>
            <a:r>
              <a:rPr lang="es-ES" sz="2400" dirty="0" smtClean="0">
                <a:latin typeface="Corbel" panose="020B0503020204020204" pitchFamily="34" charset="0"/>
              </a:rPr>
              <a:t>= 0.97165</a:t>
            </a:r>
            <a:r>
              <a:rPr lang="es-ES" sz="2400" dirty="0">
                <a:latin typeface="Corbel" panose="020B0503020204020204" pitchFamily="34" charset="0"/>
              </a:rPr>
              <a:t> </a:t>
            </a:r>
            <a:r>
              <a:rPr lang="es-ES" sz="2400" dirty="0" smtClean="0">
                <a:latin typeface="Corbel" panose="020B0503020204020204" pitchFamily="34" charset="0"/>
              </a:rPr>
              <a:t>= 97%</a:t>
            </a:r>
          </a:p>
          <a:p>
            <a:pPr>
              <a:spcBef>
                <a:spcPts val="1200"/>
              </a:spcBef>
            </a:pPr>
            <a:r>
              <a:rPr lang="id-ID" sz="2400" dirty="0">
                <a:latin typeface="Corbel" panose="020B0503020204020204" pitchFamily="34" charset="0"/>
              </a:rPr>
              <a:t>Nilai R = 97% menunjukkan bahwa 97% proporsi keragaman nilai peubah Y (volume penjualan) dapat dijelaskan oleh nilai peubah X (biaya promosi) melalui hubungan linier. </a:t>
            </a:r>
            <a:r>
              <a:rPr lang="fi-FI" sz="2400" dirty="0">
                <a:latin typeface="Corbel" panose="020B0503020204020204" pitchFamily="34" charset="0"/>
              </a:rPr>
              <a:t>Sisanya, yaitu </a:t>
            </a:r>
            <a:r>
              <a:rPr lang="fi-FI" sz="2400" dirty="0" smtClean="0">
                <a:latin typeface="Corbel" panose="020B0503020204020204" pitchFamily="34" charset="0"/>
              </a:rPr>
              <a:t>3% </a:t>
            </a:r>
            <a:r>
              <a:rPr lang="fi-FI" sz="2400" dirty="0">
                <a:latin typeface="Corbel" panose="020B0503020204020204" pitchFamily="34" charset="0"/>
              </a:rPr>
              <a:t>dijelaskan oleh hal-hal lain. </a:t>
            </a:r>
            <a:endParaRPr lang="en-US" sz="2400" dirty="0" smtClean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38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2263" y="296418"/>
            <a:ext cx="8802806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d-ID" sz="2400" b="1" cap="small" dirty="0"/>
              <a:t>Regresi Linier Berganda </a:t>
            </a:r>
            <a:endParaRPr lang="id-ID" sz="2400" cap="small" dirty="0"/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791569" y="1138129"/>
            <a:ext cx="8297839" cy="5412796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id-ID" sz="2400" dirty="0" smtClean="0"/>
              <a:t>Pembahasan </a:t>
            </a:r>
            <a:r>
              <a:rPr lang="id-ID" sz="2400" dirty="0"/>
              <a:t>akan meliputi regresi linier dengan </a:t>
            </a:r>
            <a:r>
              <a:rPr lang="id-ID" sz="2400" dirty="0" smtClean="0"/>
              <a:t>2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id-ID" sz="2400" dirty="0" smtClean="0"/>
              <a:t> </a:t>
            </a:r>
            <a:r>
              <a:rPr lang="id-ID" sz="2400" dirty="0"/>
              <a:t>Variabel Bebas (</a:t>
            </a:r>
            <a:r>
              <a:rPr lang="id-ID" sz="2400" dirty="0" smtClean="0"/>
              <a:t>X</a:t>
            </a:r>
            <a:r>
              <a:rPr lang="id-ID" sz="2400" baseline="-25000" dirty="0" smtClean="0"/>
              <a:t>1</a:t>
            </a:r>
            <a:r>
              <a:rPr lang="id-ID" sz="2400" baseline="30000" dirty="0" smtClean="0"/>
              <a:t> </a:t>
            </a:r>
            <a:r>
              <a:rPr lang="en-US" sz="2400" dirty="0" smtClean="0"/>
              <a:t>,</a:t>
            </a:r>
            <a:r>
              <a:rPr lang="id-ID" sz="2400" dirty="0" smtClean="0"/>
              <a:t> X</a:t>
            </a:r>
            <a:r>
              <a:rPr lang="id-ID" sz="2400" baseline="-25000" dirty="0" smtClean="0"/>
              <a:t>2</a:t>
            </a:r>
            <a:r>
              <a:rPr lang="en-US" sz="2400" dirty="0" smtClean="0"/>
              <a:t> 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id-ID" sz="2400" dirty="0" smtClean="0"/>
              <a:t>X</a:t>
            </a:r>
            <a:r>
              <a:rPr lang="en-US" sz="2400" baseline="-25000" dirty="0" smtClean="0"/>
              <a:t>n</a:t>
            </a:r>
            <a:r>
              <a:rPr lang="id-ID" sz="2400" dirty="0" smtClean="0"/>
              <a:t>)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id-ID" sz="2400" dirty="0"/>
              <a:t>dan 1 Variabel Tak Bebas (Y) </a:t>
            </a:r>
          </a:p>
          <a:p>
            <a:pPr marL="0" indent="0">
              <a:spcBef>
                <a:spcPts val="0"/>
              </a:spcBef>
              <a:buNone/>
            </a:pPr>
            <a:endParaRPr lang="id-ID" sz="2400" dirty="0"/>
          </a:p>
          <a:p>
            <a:pPr>
              <a:spcBef>
                <a:spcPts val="0"/>
              </a:spcBef>
            </a:pPr>
            <a:r>
              <a:rPr lang="id-ID" sz="2400" dirty="0" smtClean="0"/>
              <a:t>Bentuk </a:t>
            </a:r>
            <a:r>
              <a:rPr lang="id-ID" sz="2400" dirty="0"/>
              <a:t>Umum </a:t>
            </a:r>
            <a:r>
              <a:rPr lang="id-ID" sz="2400" b="1" dirty="0"/>
              <a:t>Regresi Linier Berganda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s-ES" sz="2400" b="1" dirty="0">
                <a:solidFill>
                  <a:srgbClr val="C00000"/>
                </a:solidFill>
              </a:rPr>
              <a:t>Y = a + b</a:t>
            </a:r>
            <a:r>
              <a:rPr lang="es-ES" sz="2400" b="1" baseline="-25000" dirty="0">
                <a:solidFill>
                  <a:srgbClr val="C00000"/>
                </a:solidFill>
              </a:rPr>
              <a:t>1</a:t>
            </a:r>
            <a:r>
              <a:rPr lang="es-ES" sz="2400" b="1" dirty="0">
                <a:solidFill>
                  <a:srgbClr val="C00000"/>
                </a:solidFill>
              </a:rPr>
              <a:t>X</a:t>
            </a:r>
            <a:r>
              <a:rPr lang="es-ES" sz="2400" b="1" baseline="-25000" dirty="0">
                <a:solidFill>
                  <a:srgbClr val="C00000"/>
                </a:solidFill>
              </a:rPr>
              <a:t>1</a:t>
            </a:r>
            <a:r>
              <a:rPr lang="es-ES" sz="2400" b="1" baseline="30000" dirty="0">
                <a:solidFill>
                  <a:srgbClr val="C00000"/>
                </a:solidFill>
              </a:rPr>
              <a:t> </a:t>
            </a:r>
            <a:r>
              <a:rPr lang="es-ES" sz="2400" b="1" dirty="0">
                <a:solidFill>
                  <a:srgbClr val="C00000"/>
                </a:solidFill>
              </a:rPr>
              <a:t>+ b</a:t>
            </a:r>
            <a:r>
              <a:rPr lang="es-ES" sz="2400" b="1" baseline="-25000" dirty="0">
                <a:solidFill>
                  <a:srgbClr val="C00000"/>
                </a:solidFill>
              </a:rPr>
              <a:t>2</a:t>
            </a:r>
            <a:r>
              <a:rPr lang="es-ES" sz="2400" b="1" dirty="0">
                <a:solidFill>
                  <a:srgbClr val="C00000"/>
                </a:solidFill>
              </a:rPr>
              <a:t>X</a:t>
            </a:r>
            <a:r>
              <a:rPr lang="es-ES" sz="2400" b="1" baseline="-25000" dirty="0">
                <a:solidFill>
                  <a:srgbClr val="C00000"/>
                </a:solidFill>
              </a:rPr>
              <a:t>2</a:t>
            </a:r>
            <a:r>
              <a:rPr lang="es-ES" sz="2400" b="1" baseline="30000" dirty="0">
                <a:solidFill>
                  <a:srgbClr val="C00000"/>
                </a:solidFill>
              </a:rPr>
              <a:t> </a:t>
            </a:r>
            <a:r>
              <a:rPr lang="es-ES" sz="2400" b="1" dirty="0">
                <a:solidFill>
                  <a:srgbClr val="C00000"/>
                </a:solidFill>
              </a:rPr>
              <a:t>+ ...+ </a:t>
            </a:r>
            <a:r>
              <a:rPr lang="es-ES" sz="2400" b="1" dirty="0" err="1">
                <a:solidFill>
                  <a:srgbClr val="C00000"/>
                </a:solidFill>
              </a:rPr>
              <a:t>b</a:t>
            </a:r>
            <a:r>
              <a:rPr lang="es-ES" sz="2400" b="1" baseline="-25000" dirty="0" err="1">
                <a:solidFill>
                  <a:srgbClr val="C00000"/>
                </a:solidFill>
              </a:rPr>
              <a:t>n</a:t>
            </a:r>
            <a:r>
              <a:rPr lang="es-ES" sz="2400" b="1" dirty="0" err="1">
                <a:solidFill>
                  <a:srgbClr val="C00000"/>
                </a:solidFill>
              </a:rPr>
              <a:t>X</a:t>
            </a:r>
            <a:r>
              <a:rPr lang="es-ES" sz="2400" b="1" baseline="-25000" dirty="0" err="1">
                <a:solidFill>
                  <a:srgbClr val="C00000"/>
                </a:solidFill>
              </a:rPr>
              <a:t>n</a:t>
            </a:r>
            <a:r>
              <a:rPr lang="es-ES" sz="2400" b="1" baseline="30000" dirty="0">
                <a:solidFill>
                  <a:srgbClr val="C00000"/>
                </a:solidFill>
              </a:rPr>
              <a:t> </a:t>
            </a:r>
            <a:endParaRPr lang="es-ES" sz="2400" b="1" dirty="0">
              <a:solidFill>
                <a:srgbClr val="C00000"/>
              </a:solidFill>
            </a:endParaRPr>
          </a:p>
          <a:p>
            <a:pPr marL="341313" indent="0">
              <a:spcBef>
                <a:spcPts val="0"/>
              </a:spcBef>
              <a:buNone/>
            </a:pPr>
            <a:r>
              <a:rPr lang="es-ES" sz="2400" dirty="0"/>
              <a:t>Y : </a:t>
            </a:r>
            <a:r>
              <a:rPr lang="es-ES" sz="2400" dirty="0" err="1"/>
              <a:t>peubah</a:t>
            </a:r>
            <a:r>
              <a:rPr lang="es-ES" sz="2400" dirty="0"/>
              <a:t> </a:t>
            </a:r>
            <a:r>
              <a:rPr lang="es-ES" sz="2400" dirty="0" err="1"/>
              <a:t>takbebas</a:t>
            </a:r>
            <a:r>
              <a:rPr lang="es-ES" sz="2400" dirty="0"/>
              <a:t> </a:t>
            </a:r>
            <a:r>
              <a:rPr lang="es-ES" sz="2400" dirty="0" smtClean="0"/>
              <a:t>	a </a:t>
            </a:r>
            <a:r>
              <a:rPr lang="es-ES" sz="2400" dirty="0"/>
              <a:t>: </a:t>
            </a:r>
            <a:r>
              <a:rPr lang="es-ES" sz="2400" dirty="0" err="1"/>
              <a:t>konstanta</a:t>
            </a:r>
            <a:r>
              <a:rPr lang="es-ES" sz="2400" dirty="0"/>
              <a:t> </a:t>
            </a:r>
          </a:p>
          <a:p>
            <a:pPr marL="341313" indent="0">
              <a:spcBef>
                <a:spcPts val="0"/>
              </a:spcBef>
              <a:buNone/>
            </a:pPr>
            <a:r>
              <a:rPr lang="es-ES" sz="2400" dirty="0"/>
              <a:t>X</a:t>
            </a:r>
            <a:r>
              <a:rPr lang="es-ES" sz="2400" baseline="-25000" dirty="0"/>
              <a:t>1</a:t>
            </a:r>
            <a:r>
              <a:rPr lang="id-ID" sz="2400" baseline="30000" dirty="0" smtClean="0"/>
              <a:t> </a:t>
            </a:r>
            <a:r>
              <a:rPr lang="id-ID" sz="2400" dirty="0"/>
              <a:t>: peubah bebas ke-1 </a:t>
            </a:r>
            <a:r>
              <a:rPr lang="en-US" sz="2400" dirty="0" smtClean="0"/>
              <a:t>	</a:t>
            </a:r>
            <a:r>
              <a:rPr lang="es-ES" sz="2400" dirty="0" smtClean="0"/>
              <a:t>b</a:t>
            </a:r>
            <a:r>
              <a:rPr lang="es-ES" sz="2400" baseline="-25000" dirty="0" smtClean="0"/>
              <a:t>1</a:t>
            </a:r>
            <a:r>
              <a:rPr lang="id-ID" sz="2400" baseline="30000" dirty="0" smtClean="0"/>
              <a:t> </a:t>
            </a:r>
            <a:r>
              <a:rPr lang="id-ID" sz="2400" dirty="0"/>
              <a:t>: kemiringan ke-1 </a:t>
            </a:r>
          </a:p>
          <a:p>
            <a:pPr marL="341313" indent="0">
              <a:spcBef>
                <a:spcPts val="0"/>
              </a:spcBef>
              <a:buNone/>
            </a:pPr>
            <a:r>
              <a:rPr lang="es-ES" sz="2400" dirty="0" smtClean="0"/>
              <a:t>X</a:t>
            </a:r>
            <a:r>
              <a:rPr lang="es-ES" sz="2400" baseline="-25000" dirty="0" smtClean="0"/>
              <a:t>2</a:t>
            </a:r>
            <a:r>
              <a:rPr lang="id-ID" sz="2400" baseline="30000" dirty="0" smtClean="0"/>
              <a:t> </a:t>
            </a:r>
            <a:r>
              <a:rPr lang="id-ID" sz="2400" dirty="0"/>
              <a:t>: peubah bebas ke-2 </a:t>
            </a:r>
            <a:r>
              <a:rPr lang="en-US" sz="2400" dirty="0" smtClean="0"/>
              <a:t>	</a:t>
            </a:r>
            <a:r>
              <a:rPr lang="es-ES" sz="2400" dirty="0" smtClean="0"/>
              <a:t>b</a:t>
            </a:r>
            <a:r>
              <a:rPr lang="es-ES" sz="2400" baseline="-25000" dirty="0" smtClean="0"/>
              <a:t>2</a:t>
            </a:r>
            <a:r>
              <a:rPr lang="id-ID" sz="2400" baseline="30000" dirty="0" smtClean="0"/>
              <a:t> </a:t>
            </a:r>
            <a:r>
              <a:rPr lang="id-ID" sz="2400" dirty="0"/>
              <a:t>: kemiringan ke-2 </a:t>
            </a:r>
          </a:p>
          <a:p>
            <a:pPr marL="341313" indent="0">
              <a:spcBef>
                <a:spcPts val="0"/>
              </a:spcBef>
              <a:buNone/>
            </a:pPr>
            <a:r>
              <a:rPr lang="es-ES" sz="2400" dirty="0" err="1" smtClean="0"/>
              <a:t>X</a:t>
            </a:r>
            <a:r>
              <a:rPr lang="es-ES" sz="2400" baseline="-25000" dirty="0" err="1" smtClean="0"/>
              <a:t>n</a:t>
            </a:r>
            <a:r>
              <a:rPr lang="id-ID" sz="2400" baseline="30000" dirty="0" smtClean="0"/>
              <a:t> </a:t>
            </a:r>
            <a:r>
              <a:rPr lang="id-ID" sz="2400" dirty="0"/>
              <a:t>: peubah bebas ke-n </a:t>
            </a:r>
            <a:r>
              <a:rPr lang="en-US" sz="2400" dirty="0" smtClean="0"/>
              <a:t>	</a:t>
            </a:r>
            <a:r>
              <a:rPr lang="es-ES" sz="2400" dirty="0" err="1" smtClean="0"/>
              <a:t>b</a:t>
            </a:r>
            <a:r>
              <a:rPr lang="es-ES" sz="2400" baseline="-25000" dirty="0" err="1" smtClean="0"/>
              <a:t>n</a:t>
            </a:r>
            <a:r>
              <a:rPr lang="id-ID" sz="2400" baseline="30000" dirty="0" smtClean="0"/>
              <a:t> </a:t>
            </a:r>
            <a:r>
              <a:rPr lang="id-ID" sz="2400" dirty="0"/>
              <a:t>: kemiringan ke-n </a:t>
            </a:r>
            <a:endParaRPr lang="en-US" sz="2400" dirty="0" smtClean="0"/>
          </a:p>
          <a:p>
            <a:pPr marL="341313" indent="0">
              <a:spcBef>
                <a:spcPts val="0"/>
              </a:spcBef>
              <a:buNone/>
            </a:pPr>
            <a:endParaRPr lang="en-US" altLang="en-US" sz="2400" dirty="0">
              <a:latin typeface="Corbel" panose="020B0503020204020204" pitchFamily="34" charset="0"/>
            </a:endParaRPr>
          </a:p>
          <a:p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id-ID" sz="2400" dirty="0" smtClean="0"/>
              <a:t>regresi linier</a:t>
            </a:r>
            <a:r>
              <a:rPr lang="en-US" sz="2400" dirty="0" smtClean="0"/>
              <a:t> </a:t>
            </a:r>
            <a:r>
              <a:rPr lang="en-US" sz="2400" dirty="0" err="1" smtClean="0"/>
              <a:t>berganda</a:t>
            </a:r>
            <a:r>
              <a:rPr lang="en-US" sz="2400" dirty="0" smtClean="0"/>
              <a:t>  </a:t>
            </a:r>
            <a:r>
              <a:rPr lang="id-ID" sz="2400" dirty="0" smtClean="0"/>
              <a:t>dengan </a:t>
            </a:r>
            <a:r>
              <a:rPr lang="id-ID" sz="2400" dirty="0"/>
              <a:t>2 Variabel Bebas (X</a:t>
            </a:r>
            <a:r>
              <a:rPr lang="id-ID" sz="2400" baseline="-25000" dirty="0"/>
              <a:t>1</a:t>
            </a:r>
            <a:r>
              <a:rPr lang="id-ID" sz="2400" baseline="30000" dirty="0"/>
              <a:t> </a:t>
            </a:r>
            <a:r>
              <a:rPr lang="id-ID" sz="2400" dirty="0"/>
              <a:t>dan X</a:t>
            </a:r>
            <a:r>
              <a:rPr lang="id-ID" sz="2400" baseline="-25000" dirty="0"/>
              <a:t>2</a:t>
            </a:r>
            <a:r>
              <a:rPr lang="id-ID" sz="2400" dirty="0"/>
              <a:t>)</a:t>
            </a:r>
            <a:r>
              <a:rPr lang="id-ID" sz="2400" dirty="0" smtClean="0"/>
              <a:t> </a:t>
            </a:r>
            <a:r>
              <a:rPr lang="id-ID" sz="2400" dirty="0"/>
              <a:t>dan 1 Variabel Tak Bebas (Y). </a:t>
            </a:r>
          </a:p>
          <a:p>
            <a:pPr marL="0" indent="0" algn="ctr">
              <a:buNone/>
            </a:pPr>
            <a:r>
              <a:rPr lang="es-ES" sz="2400" b="1" dirty="0">
                <a:solidFill>
                  <a:srgbClr val="C00000"/>
                </a:solidFill>
              </a:rPr>
              <a:t>Y = a + b</a:t>
            </a:r>
            <a:r>
              <a:rPr lang="es-ES" sz="2400" b="1" baseline="-25000" dirty="0">
                <a:solidFill>
                  <a:srgbClr val="C00000"/>
                </a:solidFill>
              </a:rPr>
              <a:t>1</a:t>
            </a:r>
            <a:r>
              <a:rPr lang="es-ES" sz="2400" b="1" dirty="0">
                <a:solidFill>
                  <a:srgbClr val="C00000"/>
                </a:solidFill>
              </a:rPr>
              <a:t>X</a:t>
            </a:r>
            <a:r>
              <a:rPr lang="es-ES" sz="2400" b="1" baseline="-25000" dirty="0">
                <a:solidFill>
                  <a:srgbClr val="C00000"/>
                </a:solidFill>
              </a:rPr>
              <a:t>1</a:t>
            </a:r>
            <a:r>
              <a:rPr lang="es-ES" sz="2400" b="1" baseline="30000" dirty="0">
                <a:solidFill>
                  <a:srgbClr val="C00000"/>
                </a:solidFill>
              </a:rPr>
              <a:t> </a:t>
            </a:r>
            <a:r>
              <a:rPr lang="es-ES" sz="2400" b="1" dirty="0">
                <a:solidFill>
                  <a:srgbClr val="C00000"/>
                </a:solidFill>
              </a:rPr>
              <a:t>+ b</a:t>
            </a:r>
            <a:r>
              <a:rPr lang="es-ES" sz="2400" b="1" baseline="-25000" dirty="0">
                <a:solidFill>
                  <a:srgbClr val="C00000"/>
                </a:solidFill>
              </a:rPr>
              <a:t>2</a:t>
            </a:r>
            <a:r>
              <a:rPr lang="es-ES" sz="2400" b="1" dirty="0">
                <a:solidFill>
                  <a:srgbClr val="C00000"/>
                </a:solidFill>
              </a:rPr>
              <a:t>X</a:t>
            </a:r>
            <a:r>
              <a:rPr lang="es-ES" sz="2400" b="1" baseline="-25000" dirty="0">
                <a:solidFill>
                  <a:srgbClr val="C00000"/>
                </a:solidFill>
              </a:rPr>
              <a:t>2</a:t>
            </a:r>
            <a:endParaRPr lang="en-US" altLang="en-US" sz="2400" dirty="0" smtClean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50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6326" y="900750"/>
            <a:ext cx="8753207" cy="543181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Rectangle 4"/>
          <p:cNvSpPr/>
          <p:nvPr/>
        </p:nvSpPr>
        <p:spPr>
          <a:xfrm>
            <a:off x="559559" y="168577"/>
            <a:ext cx="8802806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d-ID" sz="2400" b="1" cap="small" dirty="0"/>
              <a:t>Regresi Linier </a:t>
            </a:r>
            <a:r>
              <a:rPr lang="id-ID" sz="2400" b="1" cap="small" dirty="0" smtClean="0"/>
              <a:t>Berganda</a:t>
            </a:r>
            <a:r>
              <a:rPr lang="en-US" sz="2400" b="1" cap="small" dirty="0" smtClean="0"/>
              <a:t> </a:t>
            </a:r>
            <a:r>
              <a:rPr lang="id-ID" sz="2400" b="1" cap="small" dirty="0" smtClean="0"/>
              <a:t> </a:t>
            </a:r>
            <a:endParaRPr lang="id-ID" sz="2400" cap="small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9540" y="2230435"/>
            <a:ext cx="5560752" cy="2836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797826" y="5326392"/>
            <a:ext cx="83461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Corbel" panose="020B0503020204020204" pitchFamily="34" charset="0"/>
              </a:rPr>
              <a:t>n : </a:t>
            </a:r>
            <a:r>
              <a:rPr lang="en-US" sz="2000" dirty="0" err="1">
                <a:latin typeface="Corbel" panose="020B0503020204020204" pitchFamily="34" charset="0"/>
              </a:rPr>
              <a:t>banyak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pasangan</a:t>
            </a:r>
            <a:r>
              <a:rPr lang="en-US" sz="2000" dirty="0">
                <a:latin typeface="Corbel" panose="020B0503020204020204" pitchFamily="34" charset="0"/>
              </a:rPr>
              <a:t> data                              </a:t>
            </a:r>
            <a:r>
              <a:rPr lang="en-US" sz="2000" dirty="0" err="1">
                <a:latin typeface="Corbel" panose="020B0503020204020204" pitchFamily="34" charset="0"/>
              </a:rPr>
              <a:t>y</a:t>
            </a:r>
            <a:r>
              <a:rPr lang="en-US" sz="2000" baseline="-25000" dirty="0" err="1">
                <a:latin typeface="Corbel" panose="020B0503020204020204" pitchFamily="34" charset="0"/>
              </a:rPr>
              <a:t>i</a:t>
            </a:r>
            <a:r>
              <a:rPr lang="en-US" sz="2000" dirty="0">
                <a:latin typeface="Corbel" panose="020B0503020204020204" pitchFamily="34" charset="0"/>
              </a:rPr>
              <a:t>  : </a:t>
            </a:r>
            <a:r>
              <a:rPr lang="en-US" sz="2000" dirty="0" err="1">
                <a:latin typeface="Corbel" panose="020B0503020204020204" pitchFamily="34" charset="0"/>
              </a:rPr>
              <a:t>nilai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peubah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takbebas</a:t>
            </a:r>
            <a:r>
              <a:rPr lang="en-US" sz="2000" dirty="0">
                <a:latin typeface="Corbel" panose="020B0503020204020204" pitchFamily="34" charset="0"/>
              </a:rPr>
              <a:t> Y </a:t>
            </a:r>
            <a:r>
              <a:rPr lang="en-US" sz="2000" dirty="0" err="1">
                <a:latin typeface="Corbel" panose="020B0503020204020204" pitchFamily="34" charset="0"/>
              </a:rPr>
              <a:t>ke-i</a:t>
            </a:r>
            <a:endParaRPr lang="id-ID" sz="2000" dirty="0">
              <a:latin typeface="Corbel" panose="020B0503020204020204" pitchFamily="34" charset="0"/>
            </a:endParaRPr>
          </a:p>
          <a:p>
            <a:r>
              <a:rPr lang="en-US" sz="2000" dirty="0">
                <a:latin typeface="Corbel" panose="020B0503020204020204" pitchFamily="34" charset="0"/>
              </a:rPr>
              <a:t>x</a:t>
            </a:r>
            <a:r>
              <a:rPr lang="en-US" sz="2000" baseline="-25000" dirty="0">
                <a:latin typeface="Corbel" panose="020B0503020204020204" pitchFamily="34" charset="0"/>
              </a:rPr>
              <a:t>1i</a:t>
            </a:r>
            <a:r>
              <a:rPr lang="en-US" sz="2000" dirty="0">
                <a:latin typeface="Corbel" panose="020B0503020204020204" pitchFamily="34" charset="0"/>
              </a:rPr>
              <a:t>  : </a:t>
            </a:r>
            <a:r>
              <a:rPr lang="en-US" sz="2000" dirty="0" err="1">
                <a:latin typeface="Corbel" panose="020B0503020204020204" pitchFamily="34" charset="0"/>
              </a:rPr>
              <a:t>nilai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peubah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bebas</a:t>
            </a:r>
            <a:r>
              <a:rPr lang="en-US" sz="2000" dirty="0">
                <a:latin typeface="Corbel" panose="020B0503020204020204" pitchFamily="34" charset="0"/>
              </a:rPr>
              <a:t> X1 </a:t>
            </a:r>
            <a:r>
              <a:rPr lang="en-US" sz="2000" dirty="0" err="1">
                <a:latin typeface="Corbel" panose="020B0503020204020204" pitchFamily="34" charset="0"/>
              </a:rPr>
              <a:t>ke-i</a:t>
            </a:r>
            <a:r>
              <a:rPr lang="en-US" sz="2000" dirty="0">
                <a:latin typeface="Corbel" panose="020B0503020204020204" pitchFamily="34" charset="0"/>
              </a:rPr>
              <a:t>                    x</a:t>
            </a:r>
            <a:r>
              <a:rPr lang="en-US" sz="2000" baseline="-25000" dirty="0">
                <a:latin typeface="Corbel" panose="020B0503020204020204" pitchFamily="34" charset="0"/>
              </a:rPr>
              <a:t>2i</a:t>
            </a:r>
            <a:r>
              <a:rPr lang="en-US" sz="2000" dirty="0">
                <a:latin typeface="Corbel" panose="020B0503020204020204" pitchFamily="34" charset="0"/>
              </a:rPr>
              <a:t>  : </a:t>
            </a:r>
            <a:r>
              <a:rPr lang="en-US" sz="2000" dirty="0" err="1">
                <a:latin typeface="Corbel" panose="020B0503020204020204" pitchFamily="34" charset="0"/>
              </a:rPr>
              <a:t>nilai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peubah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bebas</a:t>
            </a:r>
            <a:r>
              <a:rPr lang="en-US" sz="2000" dirty="0">
                <a:latin typeface="Corbel" panose="020B0503020204020204" pitchFamily="34" charset="0"/>
              </a:rPr>
              <a:t> X2 </a:t>
            </a:r>
            <a:r>
              <a:rPr lang="en-US" sz="2000" dirty="0" err="1">
                <a:latin typeface="Corbel" panose="020B0503020204020204" pitchFamily="34" charset="0"/>
              </a:rPr>
              <a:t>ke-i</a:t>
            </a:r>
            <a:endParaRPr lang="id-ID" sz="2000" dirty="0">
              <a:latin typeface="Corbel" panose="020B0503020204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66065" y="1010888"/>
            <a:ext cx="8277935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>
                <a:solidFill>
                  <a:srgbClr val="C00000"/>
                </a:solidFill>
                <a:latin typeface="Corbel" panose="020B0503020204020204" pitchFamily="34" charset="0"/>
              </a:rPr>
              <a:t>Y = a + b</a:t>
            </a:r>
            <a:r>
              <a:rPr lang="es-ES" sz="2400" b="1" baseline="-25000" dirty="0">
                <a:solidFill>
                  <a:srgbClr val="C00000"/>
                </a:solidFill>
                <a:latin typeface="Corbel" panose="020B0503020204020204" pitchFamily="34" charset="0"/>
              </a:rPr>
              <a:t>1</a:t>
            </a:r>
            <a:r>
              <a:rPr lang="es-ES" sz="2400" b="1" dirty="0">
                <a:solidFill>
                  <a:srgbClr val="C00000"/>
                </a:solidFill>
                <a:latin typeface="Corbel" panose="020B0503020204020204" pitchFamily="34" charset="0"/>
              </a:rPr>
              <a:t>X</a:t>
            </a:r>
            <a:r>
              <a:rPr lang="es-ES" sz="2400" b="1" baseline="-25000" dirty="0">
                <a:solidFill>
                  <a:srgbClr val="C00000"/>
                </a:solidFill>
                <a:latin typeface="Corbel" panose="020B0503020204020204" pitchFamily="34" charset="0"/>
              </a:rPr>
              <a:t>1</a:t>
            </a:r>
            <a:r>
              <a:rPr lang="es-ES" sz="2400" b="1" baseline="30000" dirty="0">
                <a:solidFill>
                  <a:srgbClr val="C00000"/>
                </a:solidFill>
                <a:latin typeface="Corbel" panose="020B0503020204020204" pitchFamily="34" charset="0"/>
              </a:rPr>
              <a:t> </a:t>
            </a:r>
            <a:r>
              <a:rPr lang="es-ES" sz="2400" b="1" dirty="0">
                <a:solidFill>
                  <a:srgbClr val="C00000"/>
                </a:solidFill>
                <a:latin typeface="Corbel" panose="020B0503020204020204" pitchFamily="34" charset="0"/>
              </a:rPr>
              <a:t>+ b</a:t>
            </a:r>
            <a:r>
              <a:rPr lang="es-ES" sz="2400" b="1" baseline="-25000" dirty="0">
                <a:solidFill>
                  <a:srgbClr val="C00000"/>
                </a:solidFill>
                <a:latin typeface="Corbel" panose="020B0503020204020204" pitchFamily="34" charset="0"/>
              </a:rPr>
              <a:t>2</a:t>
            </a:r>
            <a:r>
              <a:rPr lang="es-ES" sz="2400" b="1" dirty="0">
                <a:solidFill>
                  <a:srgbClr val="C00000"/>
                </a:solidFill>
                <a:latin typeface="Corbel" panose="020B0503020204020204" pitchFamily="34" charset="0"/>
              </a:rPr>
              <a:t>X</a:t>
            </a:r>
            <a:r>
              <a:rPr lang="es-ES" sz="2400" b="1" baseline="-25000" dirty="0">
                <a:solidFill>
                  <a:srgbClr val="C00000"/>
                </a:solidFill>
                <a:latin typeface="Corbel" panose="020B0503020204020204" pitchFamily="34" charset="0"/>
              </a:rPr>
              <a:t>2</a:t>
            </a:r>
            <a:endParaRPr lang="en-US" altLang="en-US" sz="2400" dirty="0">
              <a:latin typeface="Corbel" panose="020B0503020204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000" dirty="0" smtClean="0">
                <a:latin typeface="Corbel" panose="020B0503020204020204" pitchFamily="34" charset="0"/>
              </a:rPr>
              <a:t>a </a:t>
            </a:r>
            <a:r>
              <a:rPr lang="en-US" sz="2000" dirty="0">
                <a:latin typeface="Corbel" panose="020B0503020204020204" pitchFamily="34" charset="0"/>
              </a:rPr>
              <a:t>, b1 </a:t>
            </a:r>
            <a:r>
              <a:rPr lang="en-US" sz="2000" dirty="0" err="1">
                <a:latin typeface="Corbel" panose="020B0503020204020204" pitchFamily="34" charset="0"/>
              </a:rPr>
              <a:t>dan</a:t>
            </a:r>
            <a:r>
              <a:rPr lang="en-US" sz="2000" dirty="0">
                <a:latin typeface="Corbel" panose="020B0503020204020204" pitchFamily="34" charset="0"/>
              </a:rPr>
              <a:t>  b2 </a:t>
            </a:r>
            <a:r>
              <a:rPr lang="en-US" sz="2000" dirty="0" err="1">
                <a:latin typeface="Corbel" panose="020B0503020204020204" pitchFamily="34" charset="0"/>
              </a:rPr>
              <a:t>didapatkan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dengan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menyelesaikan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tiga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persamaan</a:t>
            </a:r>
            <a:r>
              <a:rPr lang="en-US" sz="2000" dirty="0">
                <a:latin typeface="Corbel" panose="020B0503020204020204" pitchFamily="34" charset="0"/>
              </a:rPr>
              <a:t> Normal </a:t>
            </a:r>
            <a:r>
              <a:rPr lang="en-US" sz="2000" dirty="0" err="1">
                <a:latin typeface="Corbel" panose="020B0503020204020204" pitchFamily="34" charset="0"/>
              </a:rPr>
              <a:t>berikut</a:t>
            </a:r>
            <a:r>
              <a:rPr lang="en-US" sz="2000" dirty="0">
                <a:latin typeface="Corbel" panose="020B0503020204020204" pitchFamily="34" charset="0"/>
              </a:rPr>
              <a:t>:</a:t>
            </a:r>
            <a:endParaRPr lang="id-ID" sz="200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53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86326" y="900750"/>
            <a:ext cx="9108050" cy="543181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Rectangle 4"/>
          <p:cNvSpPr/>
          <p:nvPr/>
        </p:nvSpPr>
        <p:spPr>
          <a:xfrm>
            <a:off x="559559" y="168577"/>
            <a:ext cx="8802806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d-ID" sz="2400" b="1" cap="small" dirty="0"/>
              <a:t>Regresi Linier </a:t>
            </a:r>
            <a:r>
              <a:rPr lang="id-ID" sz="2400" b="1" cap="small" dirty="0" smtClean="0"/>
              <a:t>Berganda</a:t>
            </a:r>
            <a:r>
              <a:rPr lang="en-US" sz="2400" b="1" cap="small" dirty="0" smtClean="0"/>
              <a:t> </a:t>
            </a:r>
            <a:r>
              <a:rPr lang="id-ID" sz="2400" b="1" cap="small" dirty="0" smtClean="0"/>
              <a:t> </a:t>
            </a:r>
            <a:endParaRPr lang="id-ID" sz="2400" cap="small" dirty="0"/>
          </a:p>
        </p:txBody>
      </p:sp>
      <p:sp>
        <p:nvSpPr>
          <p:cNvPr id="3" name="Rectangle 2"/>
          <p:cNvSpPr/>
          <p:nvPr/>
        </p:nvSpPr>
        <p:spPr>
          <a:xfrm>
            <a:off x="559559" y="1215611"/>
            <a:ext cx="880280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latin typeface="Corbel" panose="020B0503020204020204" pitchFamily="34" charset="0"/>
              </a:rPr>
              <a:t>Berikut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adalah</a:t>
            </a:r>
            <a:r>
              <a:rPr lang="en-US" dirty="0">
                <a:latin typeface="Corbel" panose="020B0503020204020204" pitchFamily="34" charset="0"/>
              </a:rPr>
              <a:t> data Volume </a:t>
            </a:r>
            <a:r>
              <a:rPr lang="en-US" dirty="0" err="1">
                <a:latin typeface="Corbel" panose="020B0503020204020204" pitchFamily="34" charset="0"/>
              </a:rPr>
              <a:t>Penjualan</a:t>
            </a:r>
            <a:r>
              <a:rPr lang="en-US" dirty="0">
                <a:latin typeface="Corbel" panose="020B0503020204020204" pitchFamily="34" charset="0"/>
              </a:rPr>
              <a:t> (</a:t>
            </a:r>
            <a:r>
              <a:rPr lang="en-US" dirty="0" err="1">
                <a:latin typeface="Corbel" panose="020B0503020204020204" pitchFamily="34" charset="0"/>
              </a:rPr>
              <a:t>juta</a:t>
            </a:r>
            <a:r>
              <a:rPr lang="en-US" dirty="0">
                <a:latin typeface="Corbel" panose="020B0503020204020204" pitchFamily="34" charset="0"/>
              </a:rPr>
              <a:t> unit) Mobil </a:t>
            </a:r>
            <a:r>
              <a:rPr lang="en-US" dirty="0" err="1">
                <a:latin typeface="Corbel" panose="020B0503020204020204" pitchFamily="34" charset="0"/>
              </a:rPr>
              <a:t>dihubungkan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dengan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variabel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biaya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promosi</a:t>
            </a:r>
            <a:r>
              <a:rPr lang="en-US" dirty="0">
                <a:latin typeface="Corbel" panose="020B0503020204020204" pitchFamily="34" charset="0"/>
              </a:rPr>
              <a:t> (X</a:t>
            </a:r>
            <a:r>
              <a:rPr lang="en-US" baseline="-25000" dirty="0">
                <a:latin typeface="Corbel" panose="020B0503020204020204" pitchFamily="34" charset="0"/>
              </a:rPr>
              <a:t>1</a:t>
            </a:r>
            <a:r>
              <a:rPr lang="en-US" dirty="0">
                <a:latin typeface="Corbel" panose="020B0503020204020204" pitchFamily="34" charset="0"/>
              </a:rPr>
              <a:t>  </a:t>
            </a:r>
            <a:r>
              <a:rPr lang="en-US" dirty="0" err="1">
                <a:latin typeface="Corbel" panose="020B0503020204020204" pitchFamily="34" charset="0"/>
              </a:rPr>
              <a:t>dalam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juta</a:t>
            </a:r>
            <a:r>
              <a:rPr lang="en-US" dirty="0">
                <a:latin typeface="Corbel" panose="020B0503020204020204" pitchFamily="34" charset="0"/>
              </a:rPr>
              <a:t> rupiah/</a:t>
            </a:r>
            <a:r>
              <a:rPr lang="en-US" dirty="0" err="1">
                <a:latin typeface="Corbel" panose="020B0503020204020204" pitchFamily="34" charset="0"/>
              </a:rPr>
              <a:t>tahun</a:t>
            </a:r>
            <a:r>
              <a:rPr lang="en-US" dirty="0">
                <a:latin typeface="Corbel" panose="020B0503020204020204" pitchFamily="34" charset="0"/>
              </a:rPr>
              <a:t>) </a:t>
            </a:r>
            <a:r>
              <a:rPr lang="en-US" dirty="0" err="1">
                <a:latin typeface="Corbel" panose="020B0503020204020204" pitchFamily="34" charset="0"/>
              </a:rPr>
              <a:t>dan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variabel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biaya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penambahan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asesoris</a:t>
            </a:r>
            <a:r>
              <a:rPr lang="en-US" dirty="0">
                <a:latin typeface="Corbel" panose="020B0503020204020204" pitchFamily="34" charset="0"/>
              </a:rPr>
              <a:t>   (X</a:t>
            </a:r>
            <a:r>
              <a:rPr lang="en-US" baseline="-25000" dirty="0">
                <a:latin typeface="Corbel" panose="020B0503020204020204" pitchFamily="34" charset="0"/>
              </a:rPr>
              <a:t>2</a:t>
            </a:r>
            <a:r>
              <a:rPr lang="en-US" dirty="0">
                <a:latin typeface="Corbel" panose="020B0503020204020204" pitchFamily="34" charset="0"/>
              </a:rPr>
              <a:t>  </a:t>
            </a:r>
            <a:r>
              <a:rPr lang="en-US" dirty="0" err="1">
                <a:latin typeface="Corbel" panose="020B0503020204020204" pitchFamily="34" charset="0"/>
              </a:rPr>
              <a:t>dalam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ratusan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ribu</a:t>
            </a:r>
            <a:r>
              <a:rPr lang="en-US" dirty="0">
                <a:latin typeface="Corbel" panose="020B0503020204020204" pitchFamily="34" charset="0"/>
              </a:rPr>
              <a:t> rupiah/unit).</a:t>
            </a:r>
            <a:endParaRPr lang="id-ID" dirty="0">
              <a:latin typeface="Corbel" panose="020B0503020204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796076"/>
              </p:ext>
            </p:extLst>
          </p:nvPr>
        </p:nvGraphicFramePr>
        <p:xfrm>
          <a:off x="559559" y="2320125"/>
          <a:ext cx="8802806" cy="2501471"/>
        </p:xfrm>
        <a:graphic>
          <a:graphicData uri="http://schemas.openxmlformats.org/drawingml/2006/table">
            <a:tbl>
              <a:tblPr firstRow="1">
                <a:tableStyleId>{2A488322-F2BA-4B5B-9748-0D474271808F}</a:tableStyleId>
              </a:tblPr>
              <a:tblGrid>
                <a:gridCol w="886924"/>
                <a:gridCol w="886924"/>
                <a:gridCol w="899491"/>
                <a:gridCol w="1145460"/>
                <a:gridCol w="1023373"/>
                <a:gridCol w="1023373"/>
                <a:gridCol w="1023373"/>
                <a:gridCol w="1023373"/>
                <a:gridCol w="890515"/>
              </a:tblGrid>
              <a:tr h="354843">
                <a:tc>
                  <a:txBody>
                    <a:bodyPr/>
                    <a:lstStyle/>
                    <a:p>
                      <a:pPr marL="207645" marR="20891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spc="5" dirty="0">
                          <a:effectLst/>
                        </a:rPr>
                        <a:t>x</a:t>
                      </a:r>
                      <a:r>
                        <a:rPr lang="en-US" sz="900" dirty="0">
                          <a:effectLst/>
                        </a:rPr>
                        <a:t>1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07645" marR="20891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spc="5" dirty="0">
                          <a:effectLst/>
                        </a:rPr>
                        <a:t>x</a:t>
                      </a:r>
                      <a:r>
                        <a:rPr lang="en-US" sz="900" dirty="0">
                          <a:effectLst/>
                        </a:rPr>
                        <a:t>2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41300" marR="24320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y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3114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spc="5">
                          <a:effectLst/>
                        </a:rPr>
                        <a:t>x</a:t>
                      </a:r>
                      <a:r>
                        <a:rPr lang="en-US" sz="900">
                          <a:effectLst/>
                        </a:rPr>
                        <a:t>1</a:t>
                      </a:r>
                      <a:r>
                        <a:rPr lang="en-US" sz="900" spc="120">
                          <a:effectLst/>
                        </a:rPr>
                        <a:t> </a:t>
                      </a:r>
                      <a:r>
                        <a:rPr lang="en-US" sz="1400" spc="5">
                          <a:effectLst/>
                        </a:rPr>
                        <a:t>x</a:t>
                      </a:r>
                      <a:r>
                        <a:rPr lang="en-US" sz="900">
                          <a:effectLst/>
                        </a:rPr>
                        <a:t>2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10185" marR="21082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spc="5">
                          <a:effectLst/>
                        </a:rPr>
                        <a:t>x</a:t>
                      </a:r>
                      <a:r>
                        <a:rPr lang="en-US" sz="900">
                          <a:effectLst/>
                        </a:rPr>
                        <a:t>1</a:t>
                      </a:r>
                      <a:r>
                        <a:rPr lang="en-US" sz="1400">
                          <a:effectLst/>
                        </a:rPr>
                        <a:t>y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10185" marR="21082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spc="5">
                          <a:effectLst/>
                        </a:rPr>
                        <a:t>x</a:t>
                      </a:r>
                      <a:r>
                        <a:rPr lang="en-US" sz="900">
                          <a:effectLst/>
                        </a:rPr>
                        <a:t>2</a:t>
                      </a:r>
                      <a:r>
                        <a:rPr lang="en-US" sz="1400">
                          <a:effectLst/>
                        </a:rPr>
                        <a:t>y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27965" marR="2286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spc="5">
                          <a:effectLst/>
                        </a:rPr>
                        <a:t>x</a:t>
                      </a:r>
                      <a:r>
                        <a:rPr lang="en-US" sz="900">
                          <a:effectLst/>
                        </a:rPr>
                        <a:t>1</a:t>
                      </a:r>
                      <a:r>
                        <a:rPr lang="en-US" sz="1400">
                          <a:effectLst/>
                        </a:rPr>
                        <a:t>²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27965" marR="2286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spc="5" dirty="0">
                          <a:effectLst/>
                        </a:rPr>
                        <a:t>x</a:t>
                      </a:r>
                      <a:r>
                        <a:rPr lang="en-US" sz="900" dirty="0">
                          <a:effectLst/>
                        </a:rPr>
                        <a:t>2</a:t>
                      </a:r>
                      <a:r>
                        <a:rPr lang="en-US" sz="1400" dirty="0">
                          <a:effectLst/>
                        </a:rPr>
                        <a:t>²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11455" marR="21209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y²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9484">
                <a:tc>
                  <a:txBody>
                    <a:bodyPr/>
                    <a:lstStyle/>
                    <a:p>
                      <a:pPr marL="245745" marR="24638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45745" marR="24638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0190" marR="25082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56235" marR="31877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92100" marR="2927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92100" marR="2927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92100" marR="2927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08915" marR="21018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16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9484">
                <a:tc>
                  <a:txBody>
                    <a:bodyPr/>
                    <a:lstStyle/>
                    <a:p>
                      <a:pPr marL="245745" marR="24638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45745" marR="24638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0190" marR="25082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99085" marR="29972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92100" marR="2927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16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08915" marR="21018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25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9484">
                <a:tc>
                  <a:txBody>
                    <a:bodyPr/>
                    <a:lstStyle/>
                    <a:p>
                      <a:pPr marL="245745" marR="24638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45745" marR="24638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0190" marR="25082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99085" marR="29972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30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40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48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25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36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08915" marR="21018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64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9484">
                <a:tc>
                  <a:txBody>
                    <a:bodyPr/>
                    <a:lstStyle/>
                    <a:p>
                      <a:pPr marL="245745" marR="24638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45745" marR="24638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12090" marR="21272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99085" marR="29972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48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60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80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36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64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175" indent="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100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9484">
                <a:tc>
                  <a:txBody>
                    <a:bodyPr/>
                    <a:lstStyle/>
                    <a:p>
                      <a:pPr marL="245745" marR="24638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45745" marR="24638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12090" marR="21272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99085" marR="29972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63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77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99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49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81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175" indent="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121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9484">
                <a:tc>
                  <a:txBody>
                    <a:bodyPr/>
                    <a:lstStyle/>
                    <a:p>
                      <a:pPr marL="245745" marR="24638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07645" marR="20828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12090" marR="21272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99085" marR="29972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80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96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15900" marR="2165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120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64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15900" marR="2165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100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175" indent="0" algn="ctr">
                        <a:spcBef>
                          <a:spcPts val="5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200" dirty="0">
                          <a:effectLst/>
                        </a:rPr>
                        <a:t>144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972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en-US" sz="1900" dirty="0" smtClean="0">
                          <a:effectLst/>
                        </a:rPr>
                        <a:t>∑</a:t>
                      </a:r>
                      <a:r>
                        <a:rPr lang="en-US" sz="1900" spc="-145" dirty="0" smtClean="0">
                          <a:effectLst/>
                        </a:rPr>
                        <a:t> </a:t>
                      </a:r>
                      <a:r>
                        <a:rPr lang="en-US" sz="1250" dirty="0" smtClean="0">
                          <a:effectLst/>
                        </a:rPr>
                        <a:t>x</a:t>
                      </a:r>
                      <a:r>
                        <a:rPr lang="en-US" sz="1250" spc="235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= 31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en-US" sz="1900" dirty="0" smtClean="0">
                          <a:effectLst/>
                        </a:rPr>
                        <a:t>∑</a:t>
                      </a:r>
                      <a:r>
                        <a:rPr lang="en-US" sz="1900" spc="-160" dirty="0" smtClean="0">
                          <a:effectLst/>
                        </a:rPr>
                        <a:t> </a:t>
                      </a:r>
                      <a:r>
                        <a:rPr lang="en-US" sz="1250" dirty="0">
                          <a:effectLst/>
                        </a:rPr>
                        <a:t>x </a:t>
                      </a:r>
                      <a:r>
                        <a:rPr lang="en-US" sz="1250" spc="110" dirty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=</a:t>
                      </a:r>
                      <a:r>
                        <a:rPr lang="en-US" sz="1000" baseline="0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40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8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en-US" sz="1900" dirty="0" smtClean="0">
                          <a:effectLst/>
                        </a:rPr>
                        <a:t>∑</a:t>
                      </a:r>
                      <a:r>
                        <a:rPr lang="en-US" sz="1900" spc="-110" dirty="0" smtClean="0">
                          <a:effectLst/>
                        </a:rPr>
                        <a:t> </a:t>
                      </a:r>
                      <a:r>
                        <a:rPr lang="en-US" sz="1250" dirty="0">
                          <a:effectLst/>
                        </a:rPr>
                        <a:t>y</a:t>
                      </a:r>
                      <a:r>
                        <a:rPr lang="en-US" sz="1250" spc="-30" dirty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=</a:t>
                      </a:r>
                      <a:r>
                        <a:rPr lang="en-US" sz="1000" baseline="0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50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en-US" sz="1900" dirty="0" smtClean="0">
                          <a:effectLst/>
                        </a:rPr>
                        <a:t>∑</a:t>
                      </a:r>
                      <a:r>
                        <a:rPr lang="en-US" sz="1900" spc="-150" dirty="0" smtClean="0">
                          <a:effectLst/>
                        </a:rPr>
                        <a:t> </a:t>
                      </a:r>
                      <a:r>
                        <a:rPr lang="en-US" sz="1250" dirty="0" smtClean="0">
                          <a:effectLst/>
                        </a:rPr>
                        <a:t>x</a:t>
                      </a:r>
                      <a:r>
                        <a:rPr lang="en-US" sz="1250" baseline="-25000" dirty="0" smtClean="0">
                          <a:effectLst/>
                        </a:rPr>
                        <a:t>1</a:t>
                      </a:r>
                      <a:r>
                        <a:rPr lang="en-US" sz="1250" dirty="0" smtClean="0">
                          <a:effectLst/>
                        </a:rPr>
                        <a:t>x</a:t>
                      </a:r>
                      <a:r>
                        <a:rPr lang="en-US" sz="1250" baseline="-25000" dirty="0" smtClean="0">
                          <a:effectLst/>
                        </a:rPr>
                        <a:t>2</a:t>
                      </a:r>
                      <a:r>
                        <a:rPr lang="en-US" sz="1250" dirty="0" smtClean="0">
                          <a:effectLst/>
                        </a:rPr>
                        <a:t> </a:t>
                      </a:r>
                      <a:r>
                        <a:rPr lang="en-US" sz="1250" spc="85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=</a:t>
                      </a:r>
                      <a:r>
                        <a:rPr lang="en-US" sz="1000" baseline="0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239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  <a:r>
                        <a:rPr lang="en-US" sz="1400" spc="0" baseline="0" dirty="0" smtClean="0">
                          <a:effectLst/>
                        </a:rPr>
                        <a:t>∑ x</a:t>
                      </a:r>
                      <a:r>
                        <a:rPr lang="en-US" sz="1400" spc="0" baseline="-25000" dirty="0" smtClean="0">
                          <a:effectLst/>
                        </a:rPr>
                        <a:t>1</a:t>
                      </a:r>
                      <a:r>
                        <a:rPr lang="en-US" sz="1400" spc="0" baseline="0" dirty="0" smtClean="0">
                          <a:effectLst/>
                        </a:rPr>
                        <a:t> </a:t>
                      </a:r>
                      <a:r>
                        <a:rPr lang="en-US" sz="1400" spc="0" baseline="0" dirty="0">
                          <a:effectLst/>
                        </a:rPr>
                        <a:t>y</a:t>
                      </a:r>
                      <a:r>
                        <a:rPr lang="en-US" sz="1200" spc="0" baseline="0" dirty="0">
                          <a:effectLst/>
                        </a:rPr>
                        <a:t> </a:t>
                      </a:r>
                      <a:r>
                        <a:rPr lang="en-US" sz="1200" spc="0" baseline="0" dirty="0" smtClean="0">
                          <a:effectLst/>
                        </a:rPr>
                        <a:t>= </a:t>
                      </a:r>
                      <a:r>
                        <a:rPr lang="en-US" sz="1200" dirty="0" smtClean="0">
                          <a:effectLst/>
                        </a:rPr>
                        <a:t>296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en-US" sz="1900" dirty="0" smtClean="0">
                          <a:effectLst/>
                        </a:rPr>
                        <a:t>∑</a:t>
                      </a:r>
                      <a:r>
                        <a:rPr lang="en-US" sz="1900" spc="-135" dirty="0" smtClean="0">
                          <a:effectLst/>
                        </a:rPr>
                        <a:t> </a:t>
                      </a:r>
                      <a:r>
                        <a:rPr lang="en-US" sz="1250" dirty="0" smtClean="0">
                          <a:effectLst/>
                        </a:rPr>
                        <a:t>x</a:t>
                      </a:r>
                      <a:r>
                        <a:rPr lang="en-US" sz="1250" baseline="-25000" dirty="0" smtClean="0">
                          <a:effectLst/>
                        </a:rPr>
                        <a:t>2</a:t>
                      </a:r>
                      <a:r>
                        <a:rPr lang="en-US" sz="1250" dirty="0" smtClean="0">
                          <a:effectLst/>
                        </a:rPr>
                        <a:t>y</a:t>
                      </a:r>
                      <a:r>
                        <a:rPr lang="en-US" sz="1250" spc="-30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= 379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en-US" sz="1900" dirty="0" smtClean="0">
                          <a:effectLst/>
                        </a:rPr>
                        <a:t>∑</a:t>
                      </a:r>
                      <a:r>
                        <a:rPr lang="en-US" sz="1900" spc="-160" dirty="0" smtClean="0">
                          <a:effectLst/>
                        </a:rPr>
                        <a:t> </a:t>
                      </a:r>
                      <a:r>
                        <a:rPr lang="en-US" sz="1250" dirty="0" smtClean="0">
                          <a:effectLst/>
                        </a:rPr>
                        <a:t>x</a:t>
                      </a:r>
                      <a:r>
                        <a:rPr lang="en-US" sz="1250" baseline="-25000" dirty="0" smtClean="0">
                          <a:effectLst/>
                        </a:rPr>
                        <a:t>1</a:t>
                      </a:r>
                      <a:r>
                        <a:rPr lang="en-US" sz="1250" baseline="30000" dirty="0" smtClean="0">
                          <a:effectLst/>
                        </a:rPr>
                        <a:t>2</a:t>
                      </a:r>
                      <a:r>
                        <a:rPr lang="en-US" sz="1250" dirty="0" smtClean="0">
                          <a:effectLst/>
                        </a:rPr>
                        <a:t>  </a:t>
                      </a:r>
                      <a:r>
                        <a:rPr lang="en-US" sz="1200" dirty="0" smtClean="0">
                          <a:effectLst/>
                        </a:rPr>
                        <a:t>= 187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en-US" sz="1900" dirty="0" smtClean="0">
                          <a:effectLst/>
                        </a:rPr>
                        <a:t>∑</a:t>
                      </a:r>
                      <a:r>
                        <a:rPr lang="en-US" sz="1900" spc="-135" dirty="0" smtClean="0">
                          <a:effectLst/>
                        </a:rPr>
                        <a:t> </a:t>
                      </a:r>
                      <a:r>
                        <a:rPr lang="en-US" sz="1200" spc="5" dirty="0" smtClean="0">
                          <a:effectLst/>
                        </a:rPr>
                        <a:t>x</a:t>
                      </a:r>
                      <a:r>
                        <a:rPr lang="en-US" sz="800" dirty="0" smtClean="0">
                          <a:effectLst/>
                        </a:rPr>
                        <a:t>2</a:t>
                      </a:r>
                      <a:r>
                        <a:rPr lang="en-US" sz="1200" dirty="0" smtClean="0">
                          <a:effectLst/>
                        </a:rPr>
                        <a:t>²</a:t>
                      </a:r>
                      <a:r>
                        <a:rPr lang="en-US" sz="1250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=</a:t>
                      </a:r>
                      <a:r>
                        <a:rPr lang="en-US" sz="1000" baseline="0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306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1000" dirty="0">
                          <a:effectLst/>
                        </a:rPr>
                        <a:t> </a:t>
                      </a:r>
                      <a:r>
                        <a:rPr lang="en-US" sz="1400" dirty="0" smtClean="0">
                          <a:effectLst/>
                        </a:rPr>
                        <a:t>∑ </a:t>
                      </a:r>
                      <a:r>
                        <a:rPr lang="en-US" sz="1200" dirty="0" smtClean="0">
                          <a:effectLst/>
                        </a:rPr>
                        <a:t>y²</a:t>
                      </a:r>
                      <a:r>
                        <a:rPr lang="en-US" sz="1250" dirty="0" smtClean="0">
                          <a:effectLst/>
                        </a:rPr>
                        <a:t> </a:t>
                      </a:r>
                      <a:r>
                        <a:rPr lang="en-US" sz="1250" spc="70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= 470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59559" y="4948290"/>
            <a:ext cx="88028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Corbel" panose="020B0503020204020204" pitchFamily="34" charset="0"/>
              </a:rPr>
              <a:t>Tetapkan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Persamaan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Regresi</a:t>
            </a:r>
            <a:r>
              <a:rPr lang="en-US" dirty="0">
                <a:latin typeface="Corbel" panose="020B0503020204020204" pitchFamily="34" charset="0"/>
              </a:rPr>
              <a:t> Linier </a:t>
            </a:r>
            <a:r>
              <a:rPr lang="en-US" dirty="0" err="1">
                <a:latin typeface="Corbel" panose="020B0503020204020204" pitchFamily="34" charset="0"/>
              </a:rPr>
              <a:t>Berganda</a:t>
            </a:r>
            <a:r>
              <a:rPr lang="en-US" dirty="0">
                <a:latin typeface="Corbel" panose="020B0503020204020204" pitchFamily="34" charset="0"/>
              </a:rPr>
              <a:t>       Y</a:t>
            </a:r>
            <a:r>
              <a:rPr lang="en-US" dirty="0" smtClean="0">
                <a:latin typeface="Corbel" panose="020B0503020204020204" pitchFamily="34" charset="0"/>
              </a:rPr>
              <a:t>   </a:t>
            </a:r>
            <a:r>
              <a:rPr lang="en-US" dirty="0">
                <a:latin typeface="Corbel" panose="020B0503020204020204" pitchFamily="34" charset="0"/>
              </a:rPr>
              <a:t>= a + b1 X1 + b2 X2</a:t>
            </a:r>
            <a:endParaRPr lang="id-ID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34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54566" y="684834"/>
            <a:ext cx="8753207" cy="60366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024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8752" y="761740"/>
            <a:ext cx="4949825" cy="317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559559" y="168577"/>
            <a:ext cx="8802806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d-ID" sz="2400" b="1" cap="small" dirty="0"/>
              <a:t>Regresi Linier </a:t>
            </a:r>
            <a:r>
              <a:rPr lang="id-ID" sz="2400" b="1" cap="small" dirty="0" smtClean="0"/>
              <a:t>Berganda</a:t>
            </a:r>
            <a:r>
              <a:rPr lang="en-US" sz="2400" b="1" cap="small" dirty="0" smtClean="0"/>
              <a:t> </a:t>
            </a:r>
            <a:r>
              <a:rPr lang="id-ID" sz="2400" b="1" cap="small" dirty="0" smtClean="0"/>
              <a:t> </a:t>
            </a:r>
            <a:endParaRPr lang="id-ID" sz="24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078173" y="4112386"/>
            <a:ext cx="809312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000" dirty="0" err="1" smtClean="0">
                <a:latin typeface="Corbel" panose="020B0503020204020204" pitchFamily="34" charset="0"/>
              </a:rPr>
              <a:t>Selesaikan</a:t>
            </a:r>
            <a:r>
              <a:rPr lang="en-US" sz="2000" dirty="0" smtClean="0">
                <a:latin typeface="Corbel" panose="020B0503020204020204" pitchFamily="34" charset="0"/>
              </a:rPr>
              <a:t> </a:t>
            </a:r>
            <a:r>
              <a:rPr lang="en-US" sz="2000" dirty="0" err="1" smtClean="0">
                <a:latin typeface="Corbel" panose="020B0503020204020204" pitchFamily="34" charset="0"/>
              </a:rPr>
              <a:t>persamaan</a:t>
            </a:r>
            <a:r>
              <a:rPr lang="en-US" sz="2000" dirty="0" smtClean="0">
                <a:latin typeface="Corbel" panose="020B0503020204020204" pitchFamily="34" charset="0"/>
              </a:rPr>
              <a:t> </a:t>
            </a:r>
            <a:r>
              <a:rPr lang="en-US" sz="2000" dirty="0" err="1" smtClean="0">
                <a:latin typeface="Corbel" panose="020B0503020204020204" pitchFamily="34" charset="0"/>
              </a:rPr>
              <a:t>diatas</a:t>
            </a:r>
            <a:r>
              <a:rPr lang="en-US" sz="2000" dirty="0" smtClean="0">
                <a:latin typeface="Corbel" panose="020B0503020204020204" pitchFamily="34" charset="0"/>
              </a:rPr>
              <a:t> </a:t>
            </a:r>
            <a:r>
              <a:rPr lang="en-US" sz="2000" dirty="0" err="1" smtClean="0">
                <a:latin typeface="Corbel" panose="020B0503020204020204" pitchFamily="34" charset="0"/>
              </a:rPr>
              <a:t>dengan</a:t>
            </a:r>
            <a:r>
              <a:rPr lang="en-US" sz="2000" dirty="0" smtClean="0">
                <a:latin typeface="Corbel" panose="020B0503020204020204" pitchFamily="34" charset="0"/>
              </a:rPr>
              <a:t> </a:t>
            </a:r>
            <a:r>
              <a:rPr lang="en-US" sz="2000" dirty="0" err="1" smtClean="0">
                <a:latin typeface="Corbel" panose="020B0503020204020204" pitchFamily="34" charset="0"/>
              </a:rPr>
              <a:t>cara</a:t>
            </a:r>
            <a:r>
              <a:rPr lang="en-US" sz="2000" dirty="0" smtClean="0">
                <a:latin typeface="Corbel" panose="020B0503020204020204" pitchFamily="34" charset="0"/>
              </a:rPr>
              <a:t> </a:t>
            </a:r>
            <a:r>
              <a:rPr lang="en-US" sz="2000" dirty="0" err="1" smtClean="0">
                <a:latin typeface="Corbel" panose="020B0503020204020204" pitchFamily="34" charset="0"/>
              </a:rPr>
              <a:t>subtitusi</a:t>
            </a:r>
            <a:r>
              <a:rPr lang="en-US" sz="2000" dirty="0" smtClean="0">
                <a:latin typeface="Corbel" panose="020B0503020204020204" pitchFamily="34" charset="0"/>
              </a:rPr>
              <a:t> </a:t>
            </a:r>
            <a:r>
              <a:rPr lang="en-US" sz="2000" dirty="0" err="1" smtClean="0">
                <a:latin typeface="Corbel" panose="020B0503020204020204" pitchFamily="34" charset="0"/>
              </a:rPr>
              <a:t>atau</a:t>
            </a:r>
            <a:r>
              <a:rPr lang="en-US" sz="2000" dirty="0" smtClean="0">
                <a:latin typeface="Corbel" panose="020B0503020204020204" pitchFamily="34" charset="0"/>
              </a:rPr>
              <a:t> </a:t>
            </a:r>
            <a:r>
              <a:rPr lang="en-US" sz="2000" dirty="0" err="1" smtClean="0">
                <a:latin typeface="Corbel" panose="020B0503020204020204" pitchFamily="34" charset="0"/>
              </a:rPr>
              <a:t>eliminasi</a:t>
            </a:r>
            <a:r>
              <a:rPr lang="en-US" sz="2000" dirty="0" smtClean="0">
                <a:latin typeface="Corbel" panose="020B0503020204020204" pitchFamily="34" charset="0"/>
              </a:rPr>
              <a:t> : </a:t>
            </a:r>
            <a:r>
              <a:rPr lang="en-US" sz="2000" dirty="0" err="1" smtClean="0">
                <a:latin typeface="Corbel" panose="020B0503020204020204" pitchFamily="34" charset="0"/>
              </a:rPr>
              <a:t>Sehingga</a:t>
            </a:r>
            <a:r>
              <a:rPr lang="en-US" sz="2000" dirty="0" smtClean="0">
                <a:latin typeface="Corbel" panose="020B0503020204020204" pitchFamily="34" charset="0"/>
              </a:rPr>
              <a:t>  </a:t>
            </a:r>
            <a:r>
              <a:rPr lang="en-US" sz="2000" dirty="0" err="1" smtClean="0">
                <a:latin typeface="Corbel" panose="020B0503020204020204" pitchFamily="34" charset="0"/>
              </a:rPr>
              <a:t>didapat</a:t>
            </a:r>
            <a:r>
              <a:rPr lang="en-US" sz="2000" dirty="0" smtClean="0">
                <a:latin typeface="Corbel" panose="020B0503020204020204" pitchFamily="34" charset="0"/>
              </a:rPr>
              <a:t> </a:t>
            </a:r>
            <a:r>
              <a:rPr lang="en-US" sz="2000" dirty="0" err="1" smtClean="0">
                <a:latin typeface="Corbel" panose="020B0503020204020204" pitchFamily="34" charset="0"/>
              </a:rPr>
              <a:t>nilai</a:t>
            </a:r>
            <a:r>
              <a:rPr lang="en-US" sz="2000" dirty="0" smtClean="0">
                <a:latin typeface="Corbel" panose="020B0503020204020204" pitchFamily="34" charset="0"/>
              </a:rPr>
              <a:t> a, b1 </a:t>
            </a:r>
            <a:r>
              <a:rPr lang="en-US" sz="2000" dirty="0" err="1" smtClean="0">
                <a:latin typeface="Corbel" panose="020B0503020204020204" pitchFamily="34" charset="0"/>
              </a:rPr>
              <a:t>dan</a:t>
            </a:r>
            <a:r>
              <a:rPr lang="en-US" sz="2000" dirty="0" smtClean="0">
                <a:latin typeface="Corbel" panose="020B0503020204020204" pitchFamily="34" charset="0"/>
              </a:rPr>
              <a:t> b2</a:t>
            </a:r>
          </a:p>
          <a:p>
            <a:pPr>
              <a:spcBef>
                <a:spcPts val="1200"/>
              </a:spcBef>
            </a:pPr>
            <a:r>
              <a:rPr lang="en-US" sz="2000" dirty="0" smtClean="0">
                <a:latin typeface="Corbel" panose="020B0503020204020204" pitchFamily="34" charset="0"/>
              </a:rPr>
              <a:t>a = 0,95		b1 = 0,5		b2 = 0,75,</a:t>
            </a:r>
          </a:p>
          <a:p>
            <a:pPr>
              <a:spcBef>
                <a:spcPts val="1200"/>
              </a:spcBef>
            </a:pPr>
            <a:r>
              <a:rPr lang="en-US" sz="2000" dirty="0" err="1">
                <a:latin typeface="Corbel" panose="020B0503020204020204" pitchFamily="34" charset="0"/>
              </a:rPr>
              <a:t>Sehingga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Persamaan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Regresi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Berganda</a:t>
            </a:r>
            <a:endParaRPr lang="id-ID" sz="2000" dirty="0">
              <a:latin typeface="Corbel" panose="020B0503020204020204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000" dirty="0" smtClean="0">
                <a:latin typeface="Corbel" panose="020B0503020204020204" pitchFamily="34" charset="0"/>
              </a:rPr>
              <a:t>Y = a </a:t>
            </a:r>
            <a:r>
              <a:rPr lang="en-US" sz="2000" dirty="0">
                <a:latin typeface="Corbel" panose="020B0503020204020204" pitchFamily="34" charset="0"/>
              </a:rPr>
              <a:t>+ b1 X1 + b2 X2             </a:t>
            </a:r>
            <a:endParaRPr lang="en-US" sz="2000" dirty="0" smtClean="0">
              <a:latin typeface="Corbel" panose="020B0503020204020204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000" dirty="0" smtClean="0">
                <a:latin typeface="Corbel" panose="020B0503020204020204" pitchFamily="34" charset="0"/>
              </a:rPr>
              <a:t>Y =0.75  </a:t>
            </a:r>
            <a:r>
              <a:rPr lang="en-US" sz="2000" dirty="0">
                <a:latin typeface="Corbel" panose="020B0503020204020204" pitchFamily="34" charset="0"/>
              </a:rPr>
              <a:t>+ 0.50  X1 + 0.75 X2</a:t>
            </a:r>
            <a:endParaRPr lang="id-ID" sz="200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40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454640" y="290929"/>
            <a:ext cx="8882134" cy="62347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400" b="1" cap="small" dirty="0" err="1" smtClean="0">
                <a:solidFill>
                  <a:schemeClr val="tx1"/>
                </a:solidFill>
                <a:latin typeface="Corbel" panose="020B0503020204020204" pitchFamily="34" charset="0"/>
              </a:rPr>
              <a:t>Analisis</a:t>
            </a:r>
            <a:r>
              <a:rPr lang="en-US" altLang="en-US" sz="2400" b="1" cap="small" dirty="0" smtClean="0">
                <a:solidFill>
                  <a:schemeClr val="tx1"/>
                </a:solidFill>
                <a:latin typeface="Corbel" panose="020B0503020204020204" pitchFamily="34" charset="0"/>
              </a:rPr>
              <a:t> </a:t>
            </a:r>
            <a:r>
              <a:rPr lang="en-US" altLang="en-US" sz="2400" b="1" cap="small" dirty="0" err="1">
                <a:solidFill>
                  <a:schemeClr val="tx1"/>
                </a:solidFill>
                <a:latin typeface="Corbel" panose="020B0503020204020204" pitchFamily="34" charset="0"/>
              </a:rPr>
              <a:t>K</a:t>
            </a:r>
            <a:r>
              <a:rPr lang="en-US" altLang="en-US" sz="2400" b="1" cap="small" dirty="0" err="1" smtClean="0">
                <a:solidFill>
                  <a:schemeClr val="tx1"/>
                </a:solidFill>
                <a:latin typeface="Corbel" panose="020B0503020204020204" pitchFamily="34" charset="0"/>
              </a:rPr>
              <a:t>orelasi</a:t>
            </a:r>
            <a:r>
              <a:rPr lang="en-US" altLang="en-US" sz="2400" b="1" cap="small" dirty="0" smtClean="0">
                <a:solidFill>
                  <a:schemeClr val="tx1"/>
                </a:solidFill>
                <a:latin typeface="Corbel" panose="020B0503020204020204" pitchFamily="34" charset="0"/>
              </a:rPr>
              <a:t> </a:t>
            </a:r>
            <a:r>
              <a:rPr lang="en-US" altLang="en-US" sz="2400" b="1" cap="small" dirty="0" err="1" smtClean="0">
                <a:solidFill>
                  <a:schemeClr val="tx1"/>
                </a:solidFill>
                <a:latin typeface="Corbel" panose="020B0503020204020204" pitchFamily="34" charset="0"/>
              </a:rPr>
              <a:t>dan</a:t>
            </a:r>
            <a:r>
              <a:rPr lang="en-US" altLang="en-US" sz="2400" b="1" cap="small" dirty="0" smtClean="0">
                <a:solidFill>
                  <a:schemeClr val="tx1"/>
                </a:solidFill>
                <a:latin typeface="Corbel" panose="020B0503020204020204" pitchFamily="34" charset="0"/>
              </a:rPr>
              <a:t> </a:t>
            </a:r>
            <a:r>
              <a:rPr lang="en-US" altLang="en-US" sz="2400" b="1" cap="small" dirty="0" err="1" smtClean="0">
                <a:solidFill>
                  <a:schemeClr val="tx1"/>
                </a:solidFill>
                <a:latin typeface="Corbel" panose="020B0503020204020204" pitchFamily="34" charset="0"/>
              </a:rPr>
              <a:t>Regresi</a:t>
            </a:r>
            <a:endParaRPr lang="en-US" altLang="en-US" sz="2400" b="1" cap="small" dirty="0" smtClean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454640" y="1228191"/>
            <a:ext cx="9167032" cy="4886007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spcBef>
                <a:spcPts val="1200"/>
              </a:spcBef>
              <a:buNone/>
            </a:pPr>
            <a:r>
              <a:rPr lang="en-US" altLang="en-US" sz="2400" b="1" cap="small" dirty="0" err="1" smtClean="0">
                <a:latin typeface="Corbel" panose="020B0503020204020204" pitchFamily="34" charset="0"/>
              </a:rPr>
              <a:t>Pengantar</a:t>
            </a:r>
            <a:endParaRPr lang="en-US" altLang="en-US" sz="2400" b="1" cap="small" dirty="0" smtClean="0">
              <a:latin typeface="Corbel" panose="020B0503020204020204" pitchFamily="34" charset="0"/>
            </a:endParaRP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id-ID" sz="2400" dirty="0" smtClean="0">
                <a:latin typeface="Corbel" panose="020B0503020204020204" pitchFamily="34" charset="0"/>
              </a:rPr>
              <a:t>Gagasan </a:t>
            </a:r>
            <a:r>
              <a:rPr lang="id-ID" sz="2400" dirty="0">
                <a:latin typeface="Corbel" panose="020B0503020204020204" pitchFamily="34" charset="0"/>
              </a:rPr>
              <a:t>perhitungan ditetapkan oleh Sir Francis Galton (1822-1911</a:t>
            </a:r>
            <a:r>
              <a:rPr lang="id-ID" sz="2400" dirty="0" smtClean="0">
                <a:latin typeface="Corbel" panose="020B0503020204020204" pitchFamily="34" charset="0"/>
              </a:rPr>
              <a:t>)</a:t>
            </a:r>
            <a:r>
              <a:rPr lang="en-US" sz="2400" dirty="0" smtClean="0">
                <a:latin typeface="Corbel" panose="020B0503020204020204" pitchFamily="34" charset="0"/>
              </a:rPr>
              <a:t>.</a:t>
            </a:r>
            <a:r>
              <a:rPr lang="id-ID" sz="2400" dirty="0" smtClean="0">
                <a:latin typeface="Corbel" panose="020B0503020204020204" pitchFamily="34" charset="0"/>
              </a:rPr>
              <a:t> </a:t>
            </a:r>
            <a:endParaRPr lang="en-US" altLang="en-US" sz="2400" dirty="0" smtClean="0">
              <a:latin typeface="Corbel" panose="020B0503020204020204" pitchFamily="34" charset="0"/>
            </a:endParaRP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fi-FI" sz="2400" dirty="0" smtClean="0">
                <a:latin typeface="Corbel" panose="020B0503020204020204" pitchFamily="34" charset="0"/>
              </a:rPr>
              <a:t>Persamaan </a:t>
            </a:r>
            <a:r>
              <a:rPr lang="fi-FI" sz="2400" dirty="0">
                <a:latin typeface="Corbel" panose="020B0503020204020204" pitchFamily="34" charset="0"/>
              </a:rPr>
              <a:t>regresi :Persamaan matematik yang memungkinkan peramalan nilai suatu </a:t>
            </a:r>
            <a:r>
              <a:rPr lang="id-ID" sz="2400" dirty="0" smtClean="0">
                <a:latin typeface="Corbel" panose="020B0503020204020204" pitchFamily="34" charset="0"/>
              </a:rPr>
              <a:t>peubah </a:t>
            </a:r>
            <a:r>
              <a:rPr lang="id-ID" sz="2400" dirty="0">
                <a:latin typeface="Corbel" panose="020B0503020204020204" pitchFamily="34" charset="0"/>
              </a:rPr>
              <a:t>takbebas (</a:t>
            </a:r>
            <a:r>
              <a:rPr lang="id-ID" sz="2400" i="1" dirty="0">
                <a:latin typeface="Corbel" panose="020B0503020204020204" pitchFamily="34" charset="0"/>
              </a:rPr>
              <a:t>dependent variable</a:t>
            </a:r>
            <a:r>
              <a:rPr lang="id-ID" sz="2400" dirty="0">
                <a:latin typeface="Corbel" panose="020B0503020204020204" pitchFamily="34" charset="0"/>
              </a:rPr>
              <a:t>) dari nilai peubah bebas </a:t>
            </a:r>
            <a:r>
              <a:rPr lang="id-ID" sz="2400" dirty="0" smtClean="0">
                <a:latin typeface="Corbel" panose="020B0503020204020204" pitchFamily="34" charset="0"/>
              </a:rPr>
              <a:t>(</a:t>
            </a:r>
            <a:r>
              <a:rPr lang="id-ID" sz="2400" i="1" dirty="0">
                <a:latin typeface="Corbel" panose="020B0503020204020204" pitchFamily="34" charset="0"/>
              </a:rPr>
              <a:t>independent variable</a:t>
            </a:r>
            <a:r>
              <a:rPr lang="id-ID" sz="2400" dirty="0" smtClean="0">
                <a:latin typeface="Corbel" panose="020B0503020204020204" pitchFamily="34" charset="0"/>
              </a:rPr>
              <a:t>)</a:t>
            </a:r>
            <a:r>
              <a:rPr lang="en-US" sz="2400" dirty="0" smtClean="0">
                <a:latin typeface="Corbel" panose="020B0503020204020204" pitchFamily="34" charset="0"/>
              </a:rPr>
              <a:t>.</a:t>
            </a:r>
            <a:endParaRPr lang="en-US" altLang="en-US" sz="2400" dirty="0" smtClean="0">
              <a:latin typeface="Corbel" panose="020B0503020204020204" pitchFamily="34" charset="0"/>
            </a:endParaRPr>
          </a:p>
          <a:p>
            <a:pPr eaLnBrk="1" hangingPunct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en-US" sz="2400" dirty="0" err="1" smtClean="0">
                <a:latin typeface="Corbel" panose="020B0503020204020204" pitchFamily="34" charset="0"/>
              </a:rPr>
              <a:t>Regresi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dan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korelasi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digunakan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untuk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mempelajari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pola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dan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mengukur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hubungan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statistik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antara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dua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atau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lebih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variabel</a:t>
            </a:r>
            <a:r>
              <a:rPr lang="en-US" altLang="en-US" sz="2400" dirty="0" smtClean="0">
                <a:latin typeface="Corbel" panose="020B0503020204020204" pitchFamily="34" charset="0"/>
              </a:rPr>
              <a:t>.</a:t>
            </a:r>
          </a:p>
          <a:p>
            <a:pPr eaLnBrk="1" hangingPunct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en-US" sz="2400" dirty="0" err="1" smtClean="0">
                <a:latin typeface="Corbel" panose="020B0503020204020204" pitchFamily="34" charset="0"/>
              </a:rPr>
              <a:t>Jika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digunakan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hanya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dua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variabel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disebut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regresi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dan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korelasi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sederhana</a:t>
            </a:r>
            <a:r>
              <a:rPr lang="en-US" altLang="en-US" sz="2400" dirty="0" smtClean="0">
                <a:latin typeface="Corbel" panose="020B0503020204020204" pitchFamily="34" charset="0"/>
              </a:rPr>
              <a:t>.</a:t>
            </a:r>
          </a:p>
          <a:p>
            <a:pPr eaLnBrk="1" hangingPunct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en-US" sz="2400" dirty="0" err="1" smtClean="0">
                <a:latin typeface="Corbel" panose="020B0503020204020204" pitchFamily="34" charset="0"/>
              </a:rPr>
              <a:t>Jika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digunakan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lebih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dari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dua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variabel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disebut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regresi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dan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korelasi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berganda</a:t>
            </a:r>
            <a:r>
              <a:rPr lang="en-US" altLang="en-US" sz="2400" dirty="0" smtClean="0">
                <a:latin typeface="Corbel" panose="020B0503020204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798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54566" y="684834"/>
            <a:ext cx="8753207" cy="60366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Rectangle 5"/>
          <p:cNvSpPr/>
          <p:nvPr/>
        </p:nvSpPr>
        <p:spPr>
          <a:xfrm>
            <a:off x="559559" y="141281"/>
            <a:ext cx="8802806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d-ID" sz="2400" b="1" cap="small" dirty="0">
                <a:latin typeface="Corbel" panose="020B0503020204020204" pitchFamily="34" charset="0"/>
              </a:rPr>
              <a:t>Korelasi Linier </a:t>
            </a:r>
            <a:r>
              <a:rPr lang="id-ID" sz="2400" b="1" cap="small" dirty="0" smtClean="0">
                <a:latin typeface="Corbel" panose="020B0503020204020204" pitchFamily="34" charset="0"/>
              </a:rPr>
              <a:t>Berganda</a:t>
            </a:r>
            <a:r>
              <a:rPr lang="en-US" sz="2400" b="1" cap="small" dirty="0" smtClean="0">
                <a:latin typeface="Corbel" panose="020B0503020204020204" pitchFamily="34" charset="0"/>
              </a:rPr>
              <a:t> </a:t>
            </a:r>
            <a:r>
              <a:rPr lang="id-ID" sz="2400" b="1" cap="small" dirty="0" smtClean="0">
                <a:latin typeface="Corbel" panose="020B0503020204020204" pitchFamily="34" charset="0"/>
              </a:rPr>
              <a:t> </a:t>
            </a:r>
            <a:endParaRPr lang="id-ID" sz="2400" cap="small" dirty="0">
              <a:latin typeface="Corbel" panose="020B0503020204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4151" y="905163"/>
            <a:ext cx="8748214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Koefisien Determinasi Sampel untuk Regresi Linier Berganda diberi notasi sebagai berikut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Sedangkan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Koefisien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Korelasi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positif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Koefisien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Determinasi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 </a:t>
            </a:r>
          </a:p>
          <a:p>
            <a:endParaRPr lang="id-ID" sz="2000" dirty="0">
              <a:latin typeface="Corbel" panose="020B0503020204020204" pitchFamily="34" charset="0"/>
            </a:endParaRP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1653" y="1300840"/>
            <a:ext cx="754063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8370" y="2144834"/>
            <a:ext cx="19431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3325" y="3109618"/>
            <a:ext cx="3964699" cy="1731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4522" y="4923176"/>
            <a:ext cx="4693384" cy="1680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668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54566" y="684834"/>
            <a:ext cx="8807799" cy="60366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Rectangle 5"/>
          <p:cNvSpPr/>
          <p:nvPr/>
        </p:nvSpPr>
        <p:spPr>
          <a:xfrm>
            <a:off x="559559" y="141281"/>
            <a:ext cx="8802806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d-ID" sz="2400" b="1" cap="small" dirty="0">
                <a:latin typeface="Corbel" panose="020B0503020204020204" pitchFamily="34" charset="0"/>
              </a:rPr>
              <a:t>Korelasi Linier </a:t>
            </a:r>
            <a:r>
              <a:rPr lang="id-ID" sz="2400" b="1" cap="small" dirty="0" smtClean="0">
                <a:latin typeface="Corbel" panose="020B0503020204020204" pitchFamily="34" charset="0"/>
              </a:rPr>
              <a:t>Berganda</a:t>
            </a:r>
            <a:r>
              <a:rPr lang="en-US" sz="2400" b="1" cap="small" dirty="0" smtClean="0">
                <a:latin typeface="Corbel" panose="020B0503020204020204" pitchFamily="34" charset="0"/>
              </a:rPr>
              <a:t> </a:t>
            </a:r>
            <a:r>
              <a:rPr lang="id-ID" sz="2400" b="1" cap="small" dirty="0" smtClean="0">
                <a:latin typeface="Corbel" panose="020B0503020204020204" pitchFamily="34" charset="0"/>
              </a:rPr>
              <a:t> </a:t>
            </a:r>
            <a:endParaRPr lang="id-ID" sz="2400" cap="small" dirty="0">
              <a:latin typeface="Corbel" panose="020B0503020204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326153"/>
              </p:ext>
            </p:extLst>
          </p:nvPr>
        </p:nvGraphicFramePr>
        <p:xfrm>
          <a:off x="559559" y="2452442"/>
          <a:ext cx="8802806" cy="2501471"/>
        </p:xfrm>
        <a:graphic>
          <a:graphicData uri="http://schemas.openxmlformats.org/drawingml/2006/table">
            <a:tbl>
              <a:tblPr firstRow="1">
                <a:tableStyleId>{2A488322-F2BA-4B5B-9748-0D474271808F}</a:tableStyleId>
              </a:tblPr>
              <a:tblGrid>
                <a:gridCol w="886924"/>
                <a:gridCol w="886924"/>
                <a:gridCol w="899491"/>
                <a:gridCol w="1145460"/>
                <a:gridCol w="1023373"/>
                <a:gridCol w="1023373"/>
                <a:gridCol w="1023373"/>
                <a:gridCol w="1023373"/>
                <a:gridCol w="890515"/>
              </a:tblGrid>
              <a:tr h="354843">
                <a:tc>
                  <a:txBody>
                    <a:bodyPr/>
                    <a:lstStyle/>
                    <a:p>
                      <a:pPr marL="207645" marR="20891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spc="5" dirty="0">
                          <a:effectLst/>
                        </a:rPr>
                        <a:t>x</a:t>
                      </a:r>
                      <a:r>
                        <a:rPr lang="en-US" sz="900" dirty="0">
                          <a:effectLst/>
                        </a:rPr>
                        <a:t>1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07645" marR="20891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spc="5" dirty="0">
                          <a:effectLst/>
                        </a:rPr>
                        <a:t>x</a:t>
                      </a:r>
                      <a:r>
                        <a:rPr lang="en-US" sz="900" dirty="0">
                          <a:effectLst/>
                        </a:rPr>
                        <a:t>2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41300" marR="24320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y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3114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spc="5">
                          <a:effectLst/>
                        </a:rPr>
                        <a:t>x</a:t>
                      </a:r>
                      <a:r>
                        <a:rPr lang="en-US" sz="900">
                          <a:effectLst/>
                        </a:rPr>
                        <a:t>1</a:t>
                      </a:r>
                      <a:r>
                        <a:rPr lang="en-US" sz="900" spc="120">
                          <a:effectLst/>
                        </a:rPr>
                        <a:t> </a:t>
                      </a:r>
                      <a:r>
                        <a:rPr lang="en-US" sz="1400" spc="5">
                          <a:effectLst/>
                        </a:rPr>
                        <a:t>x</a:t>
                      </a:r>
                      <a:r>
                        <a:rPr lang="en-US" sz="900">
                          <a:effectLst/>
                        </a:rPr>
                        <a:t>2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10185" marR="21082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spc="5" dirty="0">
                          <a:effectLst/>
                        </a:rPr>
                        <a:t>x</a:t>
                      </a:r>
                      <a:r>
                        <a:rPr lang="en-US" sz="900" dirty="0">
                          <a:effectLst/>
                        </a:rPr>
                        <a:t>1</a:t>
                      </a:r>
                      <a:r>
                        <a:rPr lang="en-US" sz="1400" dirty="0">
                          <a:effectLst/>
                        </a:rPr>
                        <a:t>y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10185" marR="21082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spc="5">
                          <a:effectLst/>
                        </a:rPr>
                        <a:t>x</a:t>
                      </a:r>
                      <a:r>
                        <a:rPr lang="en-US" sz="900">
                          <a:effectLst/>
                        </a:rPr>
                        <a:t>2</a:t>
                      </a:r>
                      <a:r>
                        <a:rPr lang="en-US" sz="1400">
                          <a:effectLst/>
                        </a:rPr>
                        <a:t>y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27965" marR="2286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spc="5">
                          <a:effectLst/>
                        </a:rPr>
                        <a:t>x</a:t>
                      </a:r>
                      <a:r>
                        <a:rPr lang="en-US" sz="900">
                          <a:effectLst/>
                        </a:rPr>
                        <a:t>1</a:t>
                      </a:r>
                      <a:r>
                        <a:rPr lang="en-US" sz="1400">
                          <a:effectLst/>
                        </a:rPr>
                        <a:t>²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27965" marR="2286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spc="5" dirty="0">
                          <a:effectLst/>
                        </a:rPr>
                        <a:t>x</a:t>
                      </a:r>
                      <a:r>
                        <a:rPr lang="en-US" sz="900" dirty="0">
                          <a:effectLst/>
                        </a:rPr>
                        <a:t>2</a:t>
                      </a:r>
                      <a:r>
                        <a:rPr lang="en-US" sz="1400" dirty="0">
                          <a:effectLst/>
                        </a:rPr>
                        <a:t>²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11455" marR="21209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y²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9484">
                <a:tc>
                  <a:txBody>
                    <a:bodyPr/>
                    <a:lstStyle/>
                    <a:p>
                      <a:pPr marL="245745" marR="24638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45745" marR="24638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0190" marR="25082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56235" marR="31877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92100" marR="2927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92100" marR="2927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92100" marR="2927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08915" marR="21018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16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9484">
                <a:tc>
                  <a:txBody>
                    <a:bodyPr/>
                    <a:lstStyle/>
                    <a:p>
                      <a:pPr marL="245745" marR="24638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45745" marR="24638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0190" marR="25082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99085" marR="29972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92100" marR="2927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16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08915" marR="21018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25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9484">
                <a:tc>
                  <a:txBody>
                    <a:bodyPr/>
                    <a:lstStyle/>
                    <a:p>
                      <a:pPr marL="245745" marR="24638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45745" marR="24638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0190" marR="25082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99085" marR="29972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30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40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48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25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36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08915" marR="21018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64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9484">
                <a:tc>
                  <a:txBody>
                    <a:bodyPr/>
                    <a:lstStyle/>
                    <a:p>
                      <a:pPr marL="245745" marR="24638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45745" marR="24638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12090" marR="21272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99085" marR="29972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48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60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80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36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64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175" indent="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100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9484">
                <a:tc>
                  <a:txBody>
                    <a:bodyPr/>
                    <a:lstStyle/>
                    <a:p>
                      <a:pPr marL="245745" marR="24638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45745" marR="24638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12090" marR="21272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99085" marR="29972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63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77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99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49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81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175" indent="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121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9484">
                <a:tc>
                  <a:txBody>
                    <a:bodyPr/>
                    <a:lstStyle/>
                    <a:p>
                      <a:pPr marL="245745" marR="24638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07645" marR="20828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12090" marR="21272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99085" marR="29972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80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96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15900" marR="2165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120</a:t>
                      </a:r>
                      <a:endParaRPr lang="id-ID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4000" marR="254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64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15900" marR="2165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100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175" indent="0" algn="ctr">
                        <a:spcBef>
                          <a:spcPts val="5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200" dirty="0">
                          <a:effectLst/>
                        </a:rPr>
                        <a:t>144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972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en-US" sz="1900" dirty="0" smtClean="0">
                          <a:effectLst/>
                        </a:rPr>
                        <a:t>∑</a:t>
                      </a:r>
                      <a:r>
                        <a:rPr lang="en-US" sz="1900" spc="-145" dirty="0" smtClean="0">
                          <a:effectLst/>
                        </a:rPr>
                        <a:t> </a:t>
                      </a:r>
                      <a:r>
                        <a:rPr lang="en-US" sz="1250" dirty="0" smtClean="0">
                          <a:effectLst/>
                        </a:rPr>
                        <a:t>x</a:t>
                      </a:r>
                      <a:r>
                        <a:rPr lang="en-US" sz="1250" spc="235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= 31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en-US" sz="1900" dirty="0" smtClean="0">
                          <a:effectLst/>
                        </a:rPr>
                        <a:t>∑</a:t>
                      </a:r>
                      <a:r>
                        <a:rPr lang="en-US" sz="1900" spc="-160" dirty="0" smtClean="0">
                          <a:effectLst/>
                        </a:rPr>
                        <a:t> </a:t>
                      </a:r>
                      <a:r>
                        <a:rPr lang="en-US" sz="1250" dirty="0">
                          <a:effectLst/>
                        </a:rPr>
                        <a:t>x </a:t>
                      </a:r>
                      <a:r>
                        <a:rPr lang="en-US" sz="1250" spc="110" dirty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=</a:t>
                      </a:r>
                      <a:r>
                        <a:rPr lang="en-US" sz="1000" baseline="0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40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8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en-US" sz="1900" dirty="0" smtClean="0">
                          <a:effectLst/>
                        </a:rPr>
                        <a:t>∑</a:t>
                      </a:r>
                      <a:r>
                        <a:rPr lang="en-US" sz="1900" spc="-110" dirty="0" smtClean="0">
                          <a:effectLst/>
                        </a:rPr>
                        <a:t> </a:t>
                      </a:r>
                      <a:r>
                        <a:rPr lang="en-US" sz="1250" dirty="0">
                          <a:effectLst/>
                        </a:rPr>
                        <a:t>y</a:t>
                      </a:r>
                      <a:r>
                        <a:rPr lang="en-US" sz="1250" spc="-30" dirty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=</a:t>
                      </a:r>
                      <a:r>
                        <a:rPr lang="en-US" sz="1000" baseline="0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50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en-US" sz="1900" dirty="0" smtClean="0">
                          <a:effectLst/>
                        </a:rPr>
                        <a:t>∑</a:t>
                      </a:r>
                      <a:r>
                        <a:rPr lang="en-US" sz="1900" spc="-150" dirty="0" smtClean="0">
                          <a:effectLst/>
                        </a:rPr>
                        <a:t> </a:t>
                      </a:r>
                      <a:r>
                        <a:rPr lang="en-US" sz="1250" dirty="0" smtClean="0">
                          <a:effectLst/>
                        </a:rPr>
                        <a:t>x</a:t>
                      </a:r>
                      <a:r>
                        <a:rPr lang="en-US" sz="1250" baseline="-25000" dirty="0" smtClean="0">
                          <a:effectLst/>
                        </a:rPr>
                        <a:t>1</a:t>
                      </a:r>
                      <a:r>
                        <a:rPr lang="en-US" sz="1250" dirty="0" smtClean="0">
                          <a:effectLst/>
                        </a:rPr>
                        <a:t>x</a:t>
                      </a:r>
                      <a:r>
                        <a:rPr lang="en-US" sz="1250" baseline="-25000" dirty="0" smtClean="0">
                          <a:effectLst/>
                        </a:rPr>
                        <a:t>2</a:t>
                      </a:r>
                      <a:r>
                        <a:rPr lang="en-US" sz="1250" dirty="0" smtClean="0">
                          <a:effectLst/>
                        </a:rPr>
                        <a:t> </a:t>
                      </a:r>
                      <a:r>
                        <a:rPr lang="en-US" sz="1250" spc="85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=</a:t>
                      </a:r>
                      <a:r>
                        <a:rPr lang="en-US" sz="1000" baseline="0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239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  <a:r>
                        <a:rPr lang="en-US" sz="1400" spc="0" baseline="0" dirty="0" smtClean="0">
                          <a:effectLst/>
                        </a:rPr>
                        <a:t>∑ x</a:t>
                      </a:r>
                      <a:r>
                        <a:rPr lang="en-US" sz="1400" spc="0" baseline="-25000" dirty="0" smtClean="0">
                          <a:effectLst/>
                        </a:rPr>
                        <a:t>1</a:t>
                      </a:r>
                      <a:r>
                        <a:rPr lang="en-US" sz="1400" spc="0" baseline="0" dirty="0" smtClean="0">
                          <a:effectLst/>
                        </a:rPr>
                        <a:t> </a:t>
                      </a:r>
                      <a:r>
                        <a:rPr lang="en-US" sz="1400" spc="0" baseline="0" dirty="0">
                          <a:effectLst/>
                        </a:rPr>
                        <a:t>y</a:t>
                      </a:r>
                      <a:r>
                        <a:rPr lang="en-US" sz="1200" spc="0" baseline="0" dirty="0">
                          <a:effectLst/>
                        </a:rPr>
                        <a:t> </a:t>
                      </a:r>
                      <a:r>
                        <a:rPr lang="en-US" sz="1200" spc="0" baseline="0" dirty="0" smtClean="0">
                          <a:effectLst/>
                        </a:rPr>
                        <a:t>= </a:t>
                      </a:r>
                      <a:r>
                        <a:rPr lang="en-US" sz="1200" dirty="0" smtClean="0">
                          <a:effectLst/>
                        </a:rPr>
                        <a:t>296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en-US" sz="1900" dirty="0" smtClean="0">
                          <a:effectLst/>
                        </a:rPr>
                        <a:t>∑</a:t>
                      </a:r>
                      <a:r>
                        <a:rPr lang="en-US" sz="1900" spc="-135" dirty="0" smtClean="0">
                          <a:effectLst/>
                        </a:rPr>
                        <a:t> </a:t>
                      </a:r>
                      <a:r>
                        <a:rPr lang="en-US" sz="1250" dirty="0" smtClean="0">
                          <a:effectLst/>
                        </a:rPr>
                        <a:t>x</a:t>
                      </a:r>
                      <a:r>
                        <a:rPr lang="en-US" sz="1250" baseline="-25000" dirty="0" smtClean="0">
                          <a:effectLst/>
                        </a:rPr>
                        <a:t>2</a:t>
                      </a:r>
                      <a:r>
                        <a:rPr lang="en-US" sz="1250" dirty="0" smtClean="0">
                          <a:effectLst/>
                        </a:rPr>
                        <a:t>y</a:t>
                      </a:r>
                      <a:r>
                        <a:rPr lang="en-US" sz="1250" spc="-30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= 379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en-US" sz="1900" dirty="0" smtClean="0">
                          <a:effectLst/>
                        </a:rPr>
                        <a:t>∑</a:t>
                      </a:r>
                      <a:r>
                        <a:rPr lang="en-US" sz="1900" spc="-160" dirty="0" smtClean="0">
                          <a:effectLst/>
                        </a:rPr>
                        <a:t> </a:t>
                      </a:r>
                      <a:r>
                        <a:rPr lang="en-US" sz="1250" dirty="0" smtClean="0">
                          <a:effectLst/>
                        </a:rPr>
                        <a:t>x</a:t>
                      </a:r>
                      <a:r>
                        <a:rPr lang="en-US" sz="1250" baseline="-25000" dirty="0" smtClean="0">
                          <a:effectLst/>
                        </a:rPr>
                        <a:t>1</a:t>
                      </a:r>
                      <a:r>
                        <a:rPr lang="en-US" sz="1250" baseline="30000" dirty="0" smtClean="0">
                          <a:effectLst/>
                        </a:rPr>
                        <a:t>2</a:t>
                      </a:r>
                      <a:r>
                        <a:rPr lang="en-US" sz="1250" dirty="0" smtClean="0">
                          <a:effectLst/>
                        </a:rPr>
                        <a:t>  </a:t>
                      </a:r>
                      <a:r>
                        <a:rPr lang="en-US" sz="1200" dirty="0" smtClean="0">
                          <a:effectLst/>
                        </a:rPr>
                        <a:t>= 187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en-US" sz="1900" dirty="0" smtClean="0">
                          <a:effectLst/>
                        </a:rPr>
                        <a:t>∑</a:t>
                      </a:r>
                      <a:r>
                        <a:rPr lang="en-US" sz="1900" spc="-135" dirty="0" smtClean="0">
                          <a:effectLst/>
                        </a:rPr>
                        <a:t> </a:t>
                      </a:r>
                      <a:r>
                        <a:rPr lang="en-US" sz="1200" spc="5" dirty="0" smtClean="0">
                          <a:effectLst/>
                        </a:rPr>
                        <a:t>x</a:t>
                      </a:r>
                      <a:r>
                        <a:rPr lang="en-US" sz="800" dirty="0" smtClean="0">
                          <a:effectLst/>
                        </a:rPr>
                        <a:t>2</a:t>
                      </a:r>
                      <a:r>
                        <a:rPr lang="en-US" sz="1200" dirty="0" smtClean="0">
                          <a:effectLst/>
                        </a:rPr>
                        <a:t>²</a:t>
                      </a:r>
                      <a:r>
                        <a:rPr lang="en-US" sz="1250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=</a:t>
                      </a:r>
                      <a:r>
                        <a:rPr lang="en-US" sz="1000" baseline="0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306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1000" dirty="0">
                          <a:effectLst/>
                        </a:rPr>
                        <a:t> </a:t>
                      </a:r>
                      <a:r>
                        <a:rPr lang="en-US" sz="1400" dirty="0" smtClean="0">
                          <a:effectLst/>
                        </a:rPr>
                        <a:t>∑ </a:t>
                      </a:r>
                      <a:r>
                        <a:rPr lang="en-US" sz="1200" dirty="0" smtClean="0">
                          <a:effectLst/>
                        </a:rPr>
                        <a:t>y²</a:t>
                      </a:r>
                      <a:r>
                        <a:rPr lang="en-US" sz="1250" spc="70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= 470</a:t>
                      </a:r>
                      <a:endParaRPr lang="id-ID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559559" y="1073936"/>
            <a:ext cx="880280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latin typeface="Corbel" panose="020B0503020204020204" pitchFamily="34" charset="0"/>
              </a:rPr>
              <a:t>Berikut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adalah</a:t>
            </a:r>
            <a:r>
              <a:rPr lang="en-US" dirty="0">
                <a:latin typeface="Corbel" panose="020B0503020204020204" pitchFamily="34" charset="0"/>
              </a:rPr>
              <a:t> data Volume </a:t>
            </a:r>
            <a:r>
              <a:rPr lang="en-US" dirty="0" err="1">
                <a:latin typeface="Corbel" panose="020B0503020204020204" pitchFamily="34" charset="0"/>
              </a:rPr>
              <a:t>Penjualan</a:t>
            </a:r>
            <a:r>
              <a:rPr lang="en-US" dirty="0">
                <a:latin typeface="Corbel" panose="020B0503020204020204" pitchFamily="34" charset="0"/>
              </a:rPr>
              <a:t> (</a:t>
            </a:r>
            <a:r>
              <a:rPr lang="en-US" dirty="0" err="1">
                <a:latin typeface="Corbel" panose="020B0503020204020204" pitchFamily="34" charset="0"/>
              </a:rPr>
              <a:t>juta</a:t>
            </a:r>
            <a:r>
              <a:rPr lang="en-US" dirty="0">
                <a:latin typeface="Corbel" panose="020B0503020204020204" pitchFamily="34" charset="0"/>
              </a:rPr>
              <a:t> unit) Mobil </a:t>
            </a:r>
            <a:r>
              <a:rPr lang="en-US" dirty="0" err="1">
                <a:latin typeface="Corbel" panose="020B0503020204020204" pitchFamily="34" charset="0"/>
              </a:rPr>
              <a:t>dihubungkan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dengan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variabel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biaya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promosi</a:t>
            </a:r>
            <a:r>
              <a:rPr lang="en-US" dirty="0">
                <a:latin typeface="Corbel" panose="020B0503020204020204" pitchFamily="34" charset="0"/>
              </a:rPr>
              <a:t> (X</a:t>
            </a:r>
            <a:r>
              <a:rPr lang="en-US" baseline="-25000" dirty="0">
                <a:latin typeface="Corbel" panose="020B0503020204020204" pitchFamily="34" charset="0"/>
              </a:rPr>
              <a:t>1</a:t>
            </a:r>
            <a:r>
              <a:rPr lang="en-US" dirty="0">
                <a:latin typeface="Corbel" panose="020B0503020204020204" pitchFamily="34" charset="0"/>
              </a:rPr>
              <a:t>  </a:t>
            </a:r>
            <a:r>
              <a:rPr lang="en-US" dirty="0" err="1">
                <a:latin typeface="Corbel" panose="020B0503020204020204" pitchFamily="34" charset="0"/>
              </a:rPr>
              <a:t>dalam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juta</a:t>
            </a:r>
            <a:r>
              <a:rPr lang="en-US" dirty="0">
                <a:latin typeface="Corbel" panose="020B0503020204020204" pitchFamily="34" charset="0"/>
              </a:rPr>
              <a:t> rupiah/</a:t>
            </a:r>
            <a:r>
              <a:rPr lang="en-US" dirty="0" err="1">
                <a:latin typeface="Corbel" panose="020B0503020204020204" pitchFamily="34" charset="0"/>
              </a:rPr>
              <a:t>tahun</a:t>
            </a:r>
            <a:r>
              <a:rPr lang="en-US" dirty="0">
                <a:latin typeface="Corbel" panose="020B0503020204020204" pitchFamily="34" charset="0"/>
              </a:rPr>
              <a:t>) </a:t>
            </a:r>
            <a:r>
              <a:rPr lang="en-US" dirty="0" err="1">
                <a:latin typeface="Corbel" panose="020B0503020204020204" pitchFamily="34" charset="0"/>
              </a:rPr>
              <a:t>dan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variabel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biaya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penambahan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asesoris</a:t>
            </a:r>
            <a:r>
              <a:rPr lang="en-US" dirty="0">
                <a:latin typeface="Corbel" panose="020B0503020204020204" pitchFamily="34" charset="0"/>
              </a:rPr>
              <a:t>   (X</a:t>
            </a:r>
            <a:r>
              <a:rPr lang="en-US" baseline="-25000" dirty="0">
                <a:latin typeface="Corbel" panose="020B0503020204020204" pitchFamily="34" charset="0"/>
              </a:rPr>
              <a:t>2</a:t>
            </a:r>
            <a:r>
              <a:rPr lang="en-US" dirty="0">
                <a:latin typeface="Corbel" panose="020B0503020204020204" pitchFamily="34" charset="0"/>
              </a:rPr>
              <a:t>  </a:t>
            </a:r>
            <a:r>
              <a:rPr lang="en-US" dirty="0" err="1">
                <a:latin typeface="Corbel" panose="020B0503020204020204" pitchFamily="34" charset="0"/>
              </a:rPr>
              <a:t>dalam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ratusan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ribu</a:t>
            </a:r>
            <a:r>
              <a:rPr lang="en-US" dirty="0">
                <a:latin typeface="Corbel" panose="020B0503020204020204" pitchFamily="34" charset="0"/>
              </a:rPr>
              <a:t> rupiah/unit</a:t>
            </a:r>
            <a:r>
              <a:rPr lang="en-US" dirty="0" smtClean="0">
                <a:latin typeface="Corbel" panose="020B0503020204020204" pitchFamily="34" charset="0"/>
              </a:rPr>
              <a:t>). </a:t>
            </a:r>
            <a:r>
              <a:rPr lang="en-US" dirty="0" err="1" smtClean="0">
                <a:latin typeface="Corbel" panose="020B0503020204020204" pitchFamily="34" charset="0"/>
              </a:rPr>
              <a:t>Tentukan</a:t>
            </a:r>
            <a:r>
              <a:rPr lang="en-US" dirty="0" smtClean="0">
                <a:latin typeface="Corbel" panose="020B0503020204020204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</a:rPr>
              <a:t>nilai</a:t>
            </a:r>
            <a:r>
              <a:rPr lang="en-US" dirty="0" smtClean="0">
                <a:latin typeface="Corbel" panose="020B0503020204020204" pitchFamily="34" charset="0"/>
              </a:rPr>
              <a:t>                  </a:t>
            </a:r>
            <a:r>
              <a:rPr lang="en-US" dirty="0" err="1" smtClean="0">
                <a:latin typeface="Corbel" panose="020B0503020204020204" pitchFamily="34" charset="0"/>
              </a:rPr>
              <a:t>dan</a:t>
            </a:r>
            <a:r>
              <a:rPr lang="en-US" dirty="0" smtClean="0">
                <a:latin typeface="Corbel" panose="020B0503020204020204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</a:rPr>
              <a:t>jelaskan</a:t>
            </a:r>
            <a:r>
              <a:rPr lang="en-US" dirty="0" smtClean="0">
                <a:latin typeface="Corbel" panose="020B0503020204020204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</a:rPr>
              <a:t>artinya</a:t>
            </a:r>
            <a:r>
              <a:rPr lang="en-US" dirty="0" smtClean="0">
                <a:latin typeface="Corbel" panose="020B0503020204020204" pitchFamily="34" charset="0"/>
              </a:rPr>
              <a:t>.</a:t>
            </a:r>
            <a:endParaRPr lang="id-ID" dirty="0">
              <a:latin typeface="Corbel" panose="020B0503020204020204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4009" y="1665039"/>
            <a:ext cx="754063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090" y="5250976"/>
            <a:ext cx="73342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046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54566" y="684834"/>
            <a:ext cx="8807799" cy="6036689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Rectangle 5"/>
          <p:cNvSpPr/>
          <p:nvPr/>
        </p:nvSpPr>
        <p:spPr>
          <a:xfrm>
            <a:off x="559559" y="141281"/>
            <a:ext cx="8802806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d-ID" sz="2400" b="1" cap="small" dirty="0">
                <a:latin typeface="Corbel" panose="020B0503020204020204" pitchFamily="34" charset="0"/>
              </a:rPr>
              <a:t>Korelasi Linier </a:t>
            </a:r>
            <a:r>
              <a:rPr lang="id-ID" sz="2400" b="1" cap="small" dirty="0" smtClean="0">
                <a:latin typeface="Corbel" panose="020B0503020204020204" pitchFamily="34" charset="0"/>
              </a:rPr>
              <a:t>Berganda</a:t>
            </a:r>
            <a:r>
              <a:rPr lang="en-US" sz="2400" b="1" cap="small" dirty="0" smtClean="0">
                <a:latin typeface="Corbel" panose="020B0503020204020204" pitchFamily="34" charset="0"/>
              </a:rPr>
              <a:t> </a:t>
            </a:r>
            <a:r>
              <a:rPr lang="id-ID" sz="2400" b="1" cap="small" dirty="0" smtClean="0">
                <a:latin typeface="Corbel" panose="020B0503020204020204" pitchFamily="34" charset="0"/>
              </a:rPr>
              <a:t> </a:t>
            </a:r>
            <a:endParaRPr lang="id-ID" sz="2400" cap="small" dirty="0">
              <a:latin typeface="Corbel" panose="020B0503020204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461" y="837063"/>
            <a:ext cx="4610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1279" y="1467987"/>
            <a:ext cx="42291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588" y="2572611"/>
            <a:ext cx="5528693" cy="831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551" y="3403876"/>
            <a:ext cx="2578076" cy="1437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961598" y="5037751"/>
            <a:ext cx="81824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dirty="0">
                <a:latin typeface="Corbel" panose="020B0503020204020204" pitchFamily="34" charset="0"/>
              </a:rPr>
              <a:t>Nilai </a:t>
            </a:r>
            <a:r>
              <a:rPr lang="en-US" dirty="0" smtClean="0">
                <a:latin typeface="Corbel" panose="020B0503020204020204" pitchFamily="34" charset="0"/>
              </a:rPr>
              <a:t>          </a:t>
            </a:r>
            <a:r>
              <a:rPr lang="id-ID" dirty="0" smtClean="0">
                <a:latin typeface="Corbel" panose="020B0503020204020204" pitchFamily="34" charset="0"/>
              </a:rPr>
              <a:t>= </a:t>
            </a:r>
            <a:r>
              <a:rPr lang="id-ID" dirty="0">
                <a:latin typeface="Corbel" panose="020B0503020204020204" pitchFamily="34" charset="0"/>
              </a:rPr>
              <a:t>99.53% menunjukkan bahwa 99.53% proporsi keragaman nilai peubah Y (volume penjualan) dapat dijelaskan oleh nilai peubah X (biaya promosi) dan X</a:t>
            </a:r>
            <a:r>
              <a:rPr lang="id-ID" i="1" dirty="0">
                <a:latin typeface="Corbel" panose="020B0503020204020204" pitchFamily="34" charset="0"/>
              </a:rPr>
              <a:t>Ry</a:t>
            </a:r>
            <a:r>
              <a:rPr lang="id-ID" dirty="0">
                <a:latin typeface="Corbel" panose="020B0503020204020204" pitchFamily="34" charset="0"/>
              </a:rPr>
              <a:t>.122</a:t>
            </a:r>
            <a:r>
              <a:rPr lang="id-ID" baseline="30000" dirty="0">
                <a:latin typeface="Corbel" panose="020B0503020204020204" pitchFamily="34" charset="0"/>
              </a:rPr>
              <a:t>2 </a:t>
            </a:r>
            <a:r>
              <a:rPr lang="id-ID" dirty="0">
                <a:latin typeface="Corbel" panose="020B0503020204020204" pitchFamily="34" charset="0"/>
              </a:rPr>
              <a:t>(biaya aksesoris) melalui hubungan </a:t>
            </a:r>
            <a:r>
              <a:rPr lang="id-ID" dirty="0" smtClean="0">
                <a:latin typeface="Corbel" panose="020B0503020204020204" pitchFamily="34" charset="0"/>
              </a:rPr>
              <a:t>linier</a:t>
            </a:r>
            <a:r>
              <a:rPr lang="en-US" dirty="0" smtClean="0">
                <a:latin typeface="Corbel" panose="020B0503020204020204" pitchFamily="34" charset="0"/>
              </a:rPr>
              <a:t>, </a:t>
            </a:r>
            <a:r>
              <a:rPr lang="sv-SE" dirty="0">
                <a:latin typeface="Corbel" panose="020B0503020204020204" pitchFamily="34" charset="0"/>
              </a:rPr>
              <a:t>s</a:t>
            </a:r>
            <a:r>
              <a:rPr lang="sv-SE" dirty="0" smtClean="0">
                <a:latin typeface="Corbel" panose="020B0503020204020204" pitchFamily="34" charset="0"/>
              </a:rPr>
              <a:t>isanya </a:t>
            </a:r>
            <a:r>
              <a:rPr lang="sv-SE" dirty="0">
                <a:latin typeface="Corbel" panose="020B0503020204020204" pitchFamily="34" charset="0"/>
              </a:rPr>
              <a:t>sebesar 0.47% dijelaskan oleh hal-hal lain. </a:t>
            </a:r>
            <a:endParaRPr lang="id-ID" dirty="0">
              <a:latin typeface="Corbel" panose="020B0503020204020204" pitchFamily="34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5150" y="5059948"/>
            <a:ext cx="591072" cy="349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18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6600" b="1" dirty="0" smtClean="0"/>
              <a:t>T </a:t>
            </a:r>
            <a:r>
              <a:rPr lang="en-US" sz="6600" b="1" dirty="0" smtClean="0">
                <a:solidFill>
                  <a:srgbClr val="C00000"/>
                </a:solidFill>
              </a:rPr>
              <a:t>E</a:t>
            </a:r>
            <a:r>
              <a:rPr lang="en-US" sz="6600" b="1" dirty="0" smtClean="0"/>
              <a:t> </a:t>
            </a:r>
            <a:r>
              <a:rPr lang="en-US" sz="6600" b="1" dirty="0" smtClean="0">
                <a:solidFill>
                  <a:srgbClr val="00B050"/>
                </a:solidFill>
              </a:rPr>
              <a:t>R</a:t>
            </a:r>
            <a:r>
              <a:rPr lang="en-US" sz="6600" b="1" dirty="0" smtClean="0"/>
              <a:t> </a:t>
            </a:r>
            <a:r>
              <a:rPr lang="en-US" sz="6600" b="1" dirty="0" smtClean="0">
                <a:solidFill>
                  <a:srgbClr val="0070C0"/>
                </a:solidFill>
              </a:rPr>
              <a:t>I</a:t>
            </a:r>
            <a:r>
              <a:rPr lang="en-US" sz="6600" b="1" dirty="0" smtClean="0"/>
              <a:t> </a:t>
            </a:r>
            <a:r>
              <a:rPr lang="en-US" sz="6600" b="1" dirty="0" smtClean="0">
                <a:solidFill>
                  <a:srgbClr val="FFC000"/>
                </a:solidFill>
              </a:rPr>
              <a:t>M</a:t>
            </a:r>
            <a:r>
              <a:rPr lang="en-US" sz="6600" b="1" dirty="0" smtClean="0"/>
              <a:t> </a:t>
            </a:r>
            <a:r>
              <a:rPr lang="en-US" sz="6600" b="1" dirty="0" smtClean="0">
                <a:solidFill>
                  <a:srgbClr val="FF0000"/>
                </a:solidFill>
              </a:rPr>
              <a:t>A</a:t>
            </a:r>
            <a:r>
              <a:rPr lang="en-US" sz="6600" b="1" dirty="0" smtClean="0"/>
              <a:t>   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</a:rPr>
              <a:t>K</a:t>
            </a:r>
            <a:r>
              <a:rPr lang="en-US" sz="6600" b="1" dirty="0" smtClean="0"/>
              <a:t> </a:t>
            </a:r>
            <a:r>
              <a:rPr lang="en-US" sz="6600" b="1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sz="6600" b="1" dirty="0" smtClean="0"/>
              <a:t> S </a:t>
            </a:r>
            <a:r>
              <a:rPr lang="en-US" sz="6600" b="1" dirty="0" smtClean="0">
                <a:solidFill>
                  <a:srgbClr val="FF0000"/>
                </a:solidFill>
              </a:rPr>
              <a:t>I</a:t>
            </a:r>
            <a:r>
              <a:rPr lang="en-US" sz="6600" b="1" dirty="0" smtClean="0"/>
              <a:t> </a:t>
            </a:r>
            <a:r>
              <a:rPr lang="en-US" sz="6600" b="1" dirty="0" smtClean="0">
                <a:solidFill>
                  <a:schemeClr val="accent4">
                    <a:lumMod val="50000"/>
                  </a:schemeClr>
                </a:solidFill>
              </a:rPr>
              <a:t>H</a:t>
            </a:r>
            <a:endParaRPr lang="id-ID" sz="66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133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614149" y="1610436"/>
            <a:ext cx="8570794" cy="4722125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14150" y="272721"/>
            <a:ext cx="8570794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cap="small" dirty="0" err="1">
                <a:latin typeface="Arial" charset="0"/>
                <a:cs typeface="Arial" charset="0"/>
              </a:rPr>
              <a:t>Pengertian</a:t>
            </a:r>
            <a:r>
              <a:rPr lang="en-US" sz="2400" b="1" cap="small" dirty="0">
                <a:latin typeface="Arial" charset="0"/>
                <a:cs typeface="Arial" charset="0"/>
              </a:rPr>
              <a:t> </a:t>
            </a:r>
            <a:r>
              <a:rPr lang="en-US" sz="2400" b="1" cap="small" dirty="0" err="1">
                <a:latin typeface="Arial Black" panose="020B0A04020102020204" pitchFamily="34" charset="0"/>
                <a:cs typeface="Arial" charset="0"/>
              </a:rPr>
              <a:t>Korelasi</a:t>
            </a:r>
            <a:endParaRPr lang="en-US" sz="2400" b="1" cap="small" dirty="0">
              <a:latin typeface="Arial Black" panose="020B0A04020102020204" pitchFamily="34" charset="0"/>
              <a:cs typeface="Arial" charset="0"/>
            </a:endParaRPr>
          </a:p>
        </p:txBody>
      </p:sp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64669242"/>
              </p:ext>
            </p:extLst>
          </p:nvPr>
        </p:nvGraphicFramePr>
        <p:xfrm>
          <a:off x="1536130" y="3043451"/>
          <a:ext cx="6604000" cy="2761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Rectangle 16"/>
          <p:cNvSpPr/>
          <p:nvPr/>
        </p:nvSpPr>
        <p:spPr>
          <a:xfrm>
            <a:off x="736980" y="1898766"/>
            <a:ext cx="844796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dirty="0" err="1">
                <a:latin typeface="Corbel" panose="020B0503020204020204" pitchFamily="34" charset="0"/>
              </a:rPr>
              <a:t>Analisis</a:t>
            </a:r>
            <a:r>
              <a:rPr lang="en-US" altLang="en-US" sz="2400" dirty="0">
                <a:latin typeface="Corbel" panose="020B0503020204020204" pitchFamily="34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</a:rPr>
              <a:t>Korelasi</a:t>
            </a:r>
            <a:r>
              <a:rPr lang="en-US" altLang="en-US" sz="2400" dirty="0">
                <a:latin typeface="Corbel" panose="020B0503020204020204" pitchFamily="34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</a:rPr>
              <a:t>adalah</a:t>
            </a:r>
            <a:r>
              <a:rPr lang="en-US" altLang="en-US" sz="2400" dirty="0">
                <a:latin typeface="Corbel" panose="020B0503020204020204" pitchFamily="34" charset="0"/>
              </a:rPr>
              <a:t>  </a:t>
            </a:r>
            <a:r>
              <a:rPr lang="en-US" altLang="en-US" sz="2400" dirty="0" err="1">
                <a:latin typeface="Corbel" panose="020B0503020204020204" pitchFamily="34" charset="0"/>
              </a:rPr>
              <a:t>Analisis</a:t>
            </a:r>
            <a:r>
              <a:rPr lang="en-US" altLang="en-US" sz="2400" dirty="0">
                <a:latin typeface="Corbel" panose="020B0503020204020204" pitchFamily="34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</a:rPr>
              <a:t>statistika</a:t>
            </a:r>
            <a:r>
              <a:rPr lang="en-US" altLang="en-US" sz="2400" dirty="0">
                <a:latin typeface="Corbel" panose="020B0503020204020204" pitchFamily="34" charset="0"/>
              </a:rPr>
              <a:t> yang </a:t>
            </a:r>
            <a:r>
              <a:rPr lang="en-US" altLang="en-US" sz="2400" dirty="0" err="1">
                <a:latin typeface="Corbel" panose="020B0503020204020204" pitchFamily="34" charset="0"/>
              </a:rPr>
              <a:t>memanfaatkan</a:t>
            </a:r>
            <a:r>
              <a:rPr lang="en-US" altLang="en-US" sz="2400" dirty="0">
                <a:latin typeface="Corbel" panose="020B0503020204020204" pitchFamily="34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</a:rPr>
              <a:t>hubungan</a:t>
            </a:r>
            <a:r>
              <a:rPr lang="en-US" altLang="en-US" sz="2400" dirty="0">
                <a:latin typeface="Corbel" panose="020B0503020204020204" pitchFamily="34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</a:rPr>
              <a:t>antara</a:t>
            </a:r>
            <a:r>
              <a:rPr lang="en-US" altLang="en-US" sz="2400" dirty="0">
                <a:latin typeface="Corbel" panose="020B0503020204020204" pitchFamily="34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</a:rPr>
              <a:t>dua</a:t>
            </a:r>
            <a:r>
              <a:rPr lang="en-US" altLang="en-US" sz="2400" dirty="0">
                <a:latin typeface="Corbel" panose="020B0503020204020204" pitchFamily="34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</a:rPr>
              <a:t>atau</a:t>
            </a:r>
            <a:r>
              <a:rPr lang="en-US" altLang="en-US" sz="2400" dirty="0">
                <a:latin typeface="Corbel" panose="020B0503020204020204" pitchFamily="34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</a:rPr>
              <a:t>lebih</a:t>
            </a:r>
            <a:r>
              <a:rPr lang="en-US" altLang="en-US" sz="2400" dirty="0">
                <a:latin typeface="Corbel" panose="020B0503020204020204" pitchFamily="34" charset="0"/>
              </a:rPr>
              <a:t> variable </a:t>
            </a:r>
            <a:r>
              <a:rPr lang="en-US" altLang="en-US" sz="2400" dirty="0" err="1">
                <a:latin typeface="Corbel" panose="020B0503020204020204" pitchFamily="34" charset="0"/>
              </a:rPr>
              <a:t>sehingga</a:t>
            </a:r>
            <a:r>
              <a:rPr lang="en-US" altLang="en-US" sz="2400" dirty="0">
                <a:latin typeface="Corbel" panose="020B0503020204020204" pitchFamily="34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</a:rPr>
              <a:t>dapat</a:t>
            </a:r>
            <a:r>
              <a:rPr lang="en-US" altLang="en-US" sz="2400" dirty="0">
                <a:latin typeface="Corbel" panose="020B0503020204020204" pitchFamily="34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</a:rPr>
              <a:t>diukur</a:t>
            </a:r>
            <a:r>
              <a:rPr lang="en-US" altLang="en-US" sz="2400" dirty="0">
                <a:latin typeface="Corbel" panose="020B0503020204020204" pitchFamily="34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</a:rPr>
              <a:t>keeratannya</a:t>
            </a:r>
            <a:r>
              <a:rPr lang="en-US" altLang="en-US" sz="2400" dirty="0" smtClean="0">
                <a:latin typeface="Corbel" panose="020B0503020204020204" pitchFamily="34" charset="0"/>
              </a:rPr>
              <a:t>.</a:t>
            </a:r>
          </a:p>
          <a:p>
            <a:endParaRPr lang="en-US" altLang="en-US" sz="240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83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/>
        </p:nvSpPr>
        <p:spPr bwMode="auto">
          <a:xfrm>
            <a:off x="614150" y="1554606"/>
            <a:ext cx="8570794" cy="391814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  <a:extLst/>
        </p:spPr>
        <p:txBody>
          <a:bodyPr vert="horz" wrap="square" lIns="182880" tIns="18288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en-US" sz="2400" dirty="0" err="1" smtClean="0">
                <a:latin typeface="Corbel" panose="020B0503020204020204" pitchFamily="34" charset="0"/>
              </a:rPr>
              <a:t>Variabel</a:t>
            </a:r>
            <a:r>
              <a:rPr lang="en-US" altLang="en-US" sz="2400" dirty="0" smtClean="0">
                <a:latin typeface="Corbel" panose="020B0503020204020204" pitchFamily="34" charset="0"/>
              </a:rPr>
              <a:t> yang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akan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diduga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disebut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variabel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terikat</a:t>
            </a:r>
            <a:r>
              <a:rPr lang="en-US" altLang="en-US" sz="2400" dirty="0" smtClean="0">
                <a:latin typeface="Corbel" panose="020B0503020204020204" pitchFamily="34" charset="0"/>
              </a:rPr>
              <a:t> (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tidak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bebas</a:t>
            </a:r>
            <a:r>
              <a:rPr lang="en-US" altLang="en-US" sz="2400" dirty="0" smtClean="0">
                <a:latin typeface="Corbel" panose="020B0503020204020204" pitchFamily="34" charset="0"/>
              </a:rPr>
              <a:t>)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atau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latin typeface="Corbel" panose="020B0503020204020204" pitchFamily="34" charset="0"/>
              </a:rPr>
              <a:t>dependent variable</a:t>
            </a:r>
            <a:r>
              <a:rPr lang="en-US" altLang="en-US" sz="2400" dirty="0" smtClean="0">
                <a:latin typeface="Corbel" panose="020B0503020204020204" pitchFamily="34" charset="0"/>
              </a:rPr>
              <a:t>,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biasa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dinyatakan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dengan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b="1" dirty="0" err="1" smtClean="0">
                <a:solidFill>
                  <a:srgbClr val="C00000"/>
                </a:solidFill>
                <a:latin typeface="Corbel" panose="020B0503020204020204" pitchFamily="34" charset="0"/>
              </a:rPr>
              <a:t>variabel</a:t>
            </a:r>
            <a:r>
              <a:rPr lang="en-US" altLang="en-US" sz="2400" b="1" dirty="0" smtClean="0">
                <a:solidFill>
                  <a:srgbClr val="C00000"/>
                </a:solidFill>
                <a:latin typeface="Corbel" panose="020B0503020204020204" pitchFamily="34" charset="0"/>
              </a:rPr>
              <a:t> Y</a:t>
            </a:r>
            <a:r>
              <a:rPr lang="en-US" altLang="en-US" sz="2400" dirty="0" smtClean="0">
                <a:latin typeface="Corbel" panose="020B0503020204020204" pitchFamily="34" charset="0"/>
              </a:rPr>
              <a:t>.</a:t>
            </a:r>
          </a:p>
          <a:p>
            <a:pPr eaLnBrk="1" hangingPunct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en-US" sz="2400" dirty="0" err="1" smtClean="0">
                <a:latin typeface="Corbel" panose="020B0503020204020204" pitchFamily="34" charset="0"/>
              </a:rPr>
              <a:t>Variabel</a:t>
            </a:r>
            <a:r>
              <a:rPr lang="en-US" altLang="en-US" sz="2400" dirty="0" smtClean="0">
                <a:latin typeface="Corbel" panose="020B0503020204020204" pitchFamily="34" charset="0"/>
              </a:rPr>
              <a:t> yang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menerangkan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perubahan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variabel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terikat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disebut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variabel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bebas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atau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b="1" dirty="0" smtClean="0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rPr>
              <a:t>independent variable</a:t>
            </a:r>
            <a:r>
              <a:rPr lang="en-US" altLang="en-US" sz="2400" dirty="0" smtClean="0">
                <a:latin typeface="Corbel" panose="020B0503020204020204" pitchFamily="34" charset="0"/>
              </a:rPr>
              <a:t>,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biasa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dinyatakan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dengan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b="1" dirty="0" err="1" smtClean="0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rPr>
              <a:t>variabel</a:t>
            </a:r>
            <a:r>
              <a:rPr lang="en-US" altLang="en-US" sz="2400" b="1" dirty="0" smtClean="0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rPr>
              <a:t> X</a:t>
            </a:r>
            <a:r>
              <a:rPr lang="en-US" altLang="en-US" sz="2400" dirty="0" smtClean="0">
                <a:latin typeface="Corbel" panose="020B0503020204020204" pitchFamily="34" charset="0"/>
              </a:rPr>
              <a:t>.</a:t>
            </a:r>
          </a:p>
          <a:p>
            <a:pPr eaLnBrk="1" hangingPunct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en-US" sz="2400" dirty="0" err="1" smtClean="0">
                <a:latin typeface="Corbel" panose="020B0503020204020204" pitchFamily="34" charset="0"/>
              </a:rPr>
              <a:t>Analisa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korelasi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digunakan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untuk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mengukur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keeratan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hubungan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antara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variabel-variabel</a:t>
            </a:r>
            <a:r>
              <a:rPr lang="en-US" altLang="en-US" sz="2400" dirty="0" smtClean="0">
                <a:latin typeface="Corbel" panose="020B0503020204020204" pitchFamily="34" charset="0"/>
              </a:rPr>
              <a:t> </a:t>
            </a:r>
            <a:r>
              <a:rPr lang="en-US" altLang="en-US" sz="2400" dirty="0" err="1" smtClean="0">
                <a:latin typeface="Corbel" panose="020B0503020204020204" pitchFamily="34" charset="0"/>
              </a:rPr>
              <a:t>tersebut</a:t>
            </a:r>
            <a:r>
              <a:rPr lang="en-US" altLang="en-US" sz="2400" dirty="0" smtClean="0">
                <a:latin typeface="Corbel" panose="020B0503020204020204" pitchFamily="34" charset="0"/>
              </a:rPr>
              <a:t>.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614150" y="272721"/>
            <a:ext cx="8570794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cap="small" dirty="0" err="1">
                <a:latin typeface="Arial" charset="0"/>
                <a:cs typeface="Arial" charset="0"/>
              </a:rPr>
              <a:t>Pengertian</a:t>
            </a:r>
            <a:r>
              <a:rPr lang="en-US" sz="2400" b="1" cap="small" dirty="0">
                <a:latin typeface="Arial" charset="0"/>
                <a:cs typeface="Arial" charset="0"/>
              </a:rPr>
              <a:t> </a:t>
            </a:r>
            <a:r>
              <a:rPr lang="en-US" sz="2400" b="1" cap="small" dirty="0" err="1">
                <a:latin typeface="Arial Black" panose="020B0A04020102020204" pitchFamily="34" charset="0"/>
                <a:cs typeface="Arial" charset="0"/>
              </a:rPr>
              <a:t>Korelasi</a:t>
            </a:r>
            <a:endParaRPr lang="en-US" sz="2400" b="1" cap="small" dirty="0">
              <a:latin typeface="Arial Black" panose="020B0A04020102020204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26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540918" y="263386"/>
            <a:ext cx="8712263" cy="6919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r>
              <a:rPr lang="id-ID" sz="2400" b="1" cap="small" dirty="0" smtClean="0">
                <a:solidFill>
                  <a:schemeClr val="tx2">
                    <a:lumMod val="50000"/>
                  </a:schemeClr>
                </a:solidFill>
              </a:rPr>
              <a:t>Jenis-jenis </a:t>
            </a:r>
            <a:r>
              <a:rPr lang="id-ID" sz="2400" b="1" cap="small" dirty="0">
                <a:solidFill>
                  <a:schemeClr val="tx2">
                    <a:lumMod val="50000"/>
                  </a:schemeClr>
                </a:solidFill>
              </a:rPr>
              <a:t>Persamaan Regresi </a:t>
            </a:r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540918" y="1711334"/>
            <a:ext cx="8712263" cy="3474815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it-IT" sz="2800" dirty="0" smtClean="0">
                <a:latin typeface="Corbel" panose="020B0503020204020204" pitchFamily="34" charset="0"/>
              </a:rPr>
              <a:t>Regresi </a:t>
            </a:r>
            <a:r>
              <a:rPr lang="it-IT" sz="2800" dirty="0">
                <a:latin typeface="Corbel" panose="020B0503020204020204" pitchFamily="34" charset="0"/>
              </a:rPr>
              <a:t>Linier : </a:t>
            </a:r>
            <a:endParaRPr lang="it-IT" sz="2800" dirty="0" smtClean="0">
              <a:latin typeface="Corbel" panose="020B0503020204020204" pitchFamily="34" charset="0"/>
            </a:endParaRPr>
          </a:p>
          <a:p>
            <a:pPr lvl="1"/>
            <a:r>
              <a:rPr lang="it-IT" sz="2400" dirty="0" smtClean="0">
                <a:latin typeface="Corbel" panose="020B0503020204020204" pitchFamily="34" charset="0"/>
              </a:rPr>
              <a:t>Regresi </a:t>
            </a:r>
            <a:r>
              <a:rPr lang="it-IT" sz="2400" dirty="0">
                <a:latin typeface="Corbel" panose="020B0503020204020204" pitchFamily="34" charset="0"/>
              </a:rPr>
              <a:t>Linier Sederhana </a:t>
            </a:r>
          </a:p>
          <a:p>
            <a:pPr lvl="1"/>
            <a:r>
              <a:rPr lang="id-ID" sz="2400" dirty="0" smtClean="0">
                <a:latin typeface="Corbel" panose="020B0503020204020204" pitchFamily="34" charset="0"/>
              </a:rPr>
              <a:t>Regresi </a:t>
            </a:r>
            <a:r>
              <a:rPr lang="id-ID" sz="2400" dirty="0">
                <a:latin typeface="Corbel" panose="020B0503020204020204" pitchFamily="34" charset="0"/>
              </a:rPr>
              <a:t>Linier Berganda </a:t>
            </a:r>
          </a:p>
          <a:p>
            <a:endParaRPr lang="id-ID" sz="2800" dirty="0">
              <a:latin typeface="Corbel" panose="020B0503020204020204" pitchFamily="34" charset="0"/>
            </a:endParaRPr>
          </a:p>
          <a:p>
            <a:r>
              <a:rPr lang="id-ID" sz="2800" dirty="0" smtClean="0">
                <a:latin typeface="Corbel" panose="020B0503020204020204" pitchFamily="34" charset="0"/>
              </a:rPr>
              <a:t>Regresi </a:t>
            </a:r>
            <a:r>
              <a:rPr lang="id-ID" sz="2800" dirty="0">
                <a:latin typeface="Corbel" panose="020B0503020204020204" pitchFamily="34" charset="0"/>
              </a:rPr>
              <a:t>Nonlinier </a:t>
            </a:r>
          </a:p>
          <a:p>
            <a:pPr lvl="1"/>
            <a:r>
              <a:rPr lang="id-ID" sz="2400" dirty="0" smtClean="0">
                <a:latin typeface="Corbel" panose="020B0503020204020204" pitchFamily="34" charset="0"/>
              </a:rPr>
              <a:t>Regresi </a:t>
            </a:r>
            <a:r>
              <a:rPr lang="id-ID" sz="2400" dirty="0">
                <a:latin typeface="Corbel" panose="020B0503020204020204" pitchFamily="34" charset="0"/>
              </a:rPr>
              <a:t>Eksponensial </a:t>
            </a:r>
            <a:endParaRPr lang="en-US" altLang="en-US" sz="2400" dirty="0" smtClean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603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540918" y="263386"/>
            <a:ext cx="8712263" cy="6919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r>
              <a:rPr lang="id-ID" sz="2400" b="1" cap="small" dirty="0" smtClean="0">
                <a:solidFill>
                  <a:schemeClr val="tx2">
                    <a:lumMod val="50000"/>
                  </a:schemeClr>
                </a:solidFill>
              </a:rPr>
              <a:t>Jenis-jenis </a:t>
            </a:r>
            <a:r>
              <a:rPr lang="id-ID" sz="2400" b="1" cap="small" dirty="0">
                <a:solidFill>
                  <a:schemeClr val="tx2">
                    <a:lumMod val="50000"/>
                  </a:schemeClr>
                </a:solidFill>
              </a:rPr>
              <a:t>Persamaan Regresi </a:t>
            </a:r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1255594" y="1711334"/>
            <a:ext cx="7165075" cy="3474815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it-IT" sz="2400" dirty="0" smtClean="0">
                <a:latin typeface="Corbel" panose="020B0503020204020204" pitchFamily="34" charset="0"/>
              </a:rPr>
              <a:t>Regresi </a:t>
            </a:r>
            <a:r>
              <a:rPr lang="it-IT" sz="2400" dirty="0">
                <a:latin typeface="Corbel" panose="020B0503020204020204" pitchFamily="34" charset="0"/>
              </a:rPr>
              <a:t>Linier : </a:t>
            </a:r>
            <a:endParaRPr lang="it-IT" sz="2400" dirty="0" smtClean="0">
              <a:latin typeface="Corbel" panose="020B0503020204020204" pitchFamily="34" charset="0"/>
            </a:endParaRPr>
          </a:p>
          <a:p>
            <a:r>
              <a:rPr lang="id-ID" sz="2400" dirty="0" smtClean="0">
                <a:latin typeface="Corbel" panose="020B0503020204020204" pitchFamily="34" charset="0"/>
              </a:rPr>
              <a:t>Bentuk </a:t>
            </a:r>
            <a:r>
              <a:rPr lang="id-ID" sz="2400" dirty="0">
                <a:latin typeface="Corbel" panose="020B0503020204020204" pitchFamily="34" charset="0"/>
              </a:rPr>
              <a:t>Umum </a:t>
            </a:r>
            <a:r>
              <a:rPr lang="id-ID" sz="2400" b="1" dirty="0">
                <a:latin typeface="Corbel" panose="020B0503020204020204" pitchFamily="34" charset="0"/>
              </a:rPr>
              <a:t>Regresi Linier Sederhana </a:t>
            </a:r>
          </a:p>
          <a:p>
            <a:pPr marL="0" indent="0" algn="ctr">
              <a:buNone/>
            </a:pPr>
            <a:r>
              <a:rPr lang="id-ID" sz="2400" b="1" dirty="0">
                <a:solidFill>
                  <a:srgbClr val="C00000"/>
                </a:solidFill>
                <a:latin typeface="Corbel" panose="020B0503020204020204" pitchFamily="34" charset="0"/>
              </a:rPr>
              <a:t>Y = a + bX </a:t>
            </a:r>
          </a:p>
          <a:p>
            <a:pPr>
              <a:buSzPct val="50000"/>
              <a:buFont typeface="Wingdings" panose="05000000000000000000" pitchFamily="2" charset="2"/>
              <a:buChar char="Ø"/>
            </a:pPr>
            <a:r>
              <a:rPr lang="id-ID" sz="2400" dirty="0">
                <a:latin typeface="Corbel" panose="020B0503020204020204" pitchFamily="34" charset="0"/>
              </a:rPr>
              <a:t>Y : peubah takbebas </a:t>
            </a:r>
          </a:p>
          <a:p>
            <a:pPr>
              <a:buSzPct val="50000"/>
              <a:buFont typeface="Wingdings" panose="05000000000000000000" pitchFamily="2" charset="2"/>
              <a:buChar char="Ø"/>
            </a:pPr>
            <a:r>
              <a:rPr lang="id-ID" sz="2400" dirty="0">
                <a:latin typeface="Corbel" panose="020B0503020204020204" pitchFamily="34" charset="0"/>
              </a:rPr>
              <a:t>X : peubah bebas </a:t>
            </a:r>
          </a:p>
          <a:p>
            <a:pPr>
              <a:buSzPct val="50000"/>
              <a:buFont typeface="Wingdings" panose="05000000000000000000" pitchFamily="2" charset="2"/>
              <a:buChar char="Ø"/>
            </a:pPr>
            <a:r>
              <a:rPr lang="id-ID" sz="2400" dirty="0">
                <a:latin typeface="Corbel" panose="020B0503020204020204" pitchFamily="34" charset="0"/>
              </a:rPr>
              <a:t>a : konstanta </a:t>
            </a:r>
            <a:endParaRPr lang="en-US" sz="2400" dirty="0" smtClean="0">
              <a:latin typeface="Corbel" panose="020B0503020204020204" pitchFamily="34" charset="0"/>
            </a:endParaRPr>
          </a:p>
          <a:p>
            <a:pPr>
              <a:buSzPct val="50000"/>
              <a:buFont typeface="Wingdings" panose="05000000000000000000" pitchFamily="2" charset="2"/>
              <a:buChar char="Ø"/>
            </a:pPr>
            <a:r>
              <a:rPr lang="id-ID" sz="2400" dirty="0" smtClean="0">
                <a:latin typeface="Corbel" panose="020B0503020204020204" pitchFamily="34" charset="0"/>
              </a:rPr>
              <a:t>b </a:t>
            </a:r>
            <a:r>
              <a:rPr lang="id-ID" sz="2400" dirty="0">
                <a:latin typeface="Corbel" panose="020B0503020204020204" pitchFamily="34" charset="0"/>
              </a:rPr>
              <a:t>: </a:t>
            </a:r>
            <a:r>
              <a:rPr lang="id-ID" sz="2400" dirty="0" smtClean="0">
                <a:latin typeface="Corbel" panose="020B0503020204020204" pitchFamily="34" charset="0"/>
              </a:rPr>
              <a:t>kemiringan</a:t>
            </a:r>
            <a:endParaRPr lang="en-US" altLang="en-US" sz="2400" dirty="0" smtClean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975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540918" y="263386"/>
            <a:ext cx="8712263" cy="6919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r>
              <a:rPr lang="id-ID" sz="2400" b="1" cap="small" dirty="0" smtClean="0">
                <a:solidFill>
                  <a:schemeClr val="tx2">
                    <a:lumMod val="50000"/>
                  </a:schemeClr>
                </a:solidFill>
              </a:rPr>
              <a:t>Jenis-jenis </a:t>
            </a:r>
            <a:r>
              <a:rPr lang="id-ID" sz="2400" b="1" cap="small" dirty="0">
                <a:solidFill>
                  <a:schemeClr val="tx2">
                    <a:lumMod val="50000"/>
                  </a:schemeClr>
                </a:solidFill>
              </a:rPr>
              <a:t>Persamaan Regresi </a:t>
            </a:r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791569" y="1138129"/>
            <a:ext cx="8297839" cy="5412796"/>
          </a:xfrm>
          <a:prstGeom prst="rect">
            <a:avLst/>
          </a:prstGeom>
          <a:ln/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</a:pPr>
            <a:r>
              <a:rPr lang="it-IT" sz="2400" dirty="0" smtClean="0">
                <a:latin typeface="Corbel" panose="020B0503020204020204" pitchFamily="34" charset="0"/>
              </a:rPr>
              <a:t>Regresi </a:t>
            </a:r>
            <a:r>
              <a:rPr lang="it-IT" sz="2400" dirty="0">
                <a:latin typeface="Corbel" panose="020B0503020204020204" pitchFamily="34" charset="0"/>
              </a:rPr>
              <a:t>Linier : </a:t>
            </a:r>
            <a:endParaRPr lang="it-IT" sz="2400" dirty="0" smtClean="0">
              <a:latin typeface="Corbel" panose="020B0503020204020204" pitchFamily="34" charset="0"/>
            </a:endParaRPr>
          </a:p>
          <a:p>
            <a:pPr>
              <a:spcBef>
                <a:spcPts val="0"/>
              </a:spcBef>
            </a:pPr>
            <a:r>
              <a:rPr lang="id-ID" sz="2400" dirty="0" smtClean="0">
                <a:latin typeface="Corbel" panose="020B0503020204020204" pitchFamily="34" charset="0"/>
              </a:rPr>
              <a:t>Bentuk </a:t>
            </a:r>
            <a:r>
              <a:rPr lang="id-ID" sz="2400" dirty="0">
                <a:latin typeface="Corbel" panose="020B0503020204020204" pitchFamily="34" charset="0"/>
              </a:rPr>
              <a:t>Umum </a:t>
            </a:r>
            <a:r>
              <a:rPr lang="id-ID" sz="2400" b="1" dirty="0">
                <a:latin typeface="Corbel" panose="020B0503020204020204" pitchFamily="34" charset="0"/>
              </a:rPr>
              <a:t>Regresi Linier Sederhana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id-ID" sz="2400" b="1" dirty="0">
                <a:solidFill>
                  <a:srgbClr val="C00000"/>
                </a:solidFill>
                <a:latin typeface="Corbel" panose="020B0503020204020204" pitchFamily="34" charset="0"/>
              </a:rPr>
              <a:t>Y = a + bX </a:t>
            </a:r>
          </a:p>
          <a:p>
            <a:pPr marL="341313" indent="0">
              <a:spcBef>
                <a:spcPts val="0"/>
              </a:spcBef>
              <a:buSzPct val="50000"/>
              <a:buNone/>
            </a:pPr>
            <a:r>
              <a:rPr lang="id-ID" sz="2400" dirty="0">
                <a:latin typeface="Corbel" panose="020B0503020204020204" pitchFamily="34" charset="0"/>
              </a:rPr>
              <a:t>Y : peubah takbebas </a:t>
            </a:r>
          </a:p>
          <a:p>
            <a:pPr marL="341313" indent="0">
              <a:spcBef>
                <a:spcPts val="0"/>
              </a:spcBef>
              <a:buSzPct val="50000"/>
              <a:buNone/>
            </a:pPr>
            <a:r>
              <a:rPr lang="id-ID" sz="2400" dirty="0">
                <a:latin typeface="Corbel" panose="020B0503020204020204" pitchFamily="34" charset="0"/>
              </a:rPr>
              <a:t>X : peubah bebas </a:t>
            </a:r>
          </a:p>
          <a:p>
            <a:pPr marL="341313" indent="0">
              <a:spcBef>
                <a:spcPts val="0"/>
              </a:spcBef>
              <a:buSzPct val="50000"/>
              <a:buNone/>
            </a:pPr>
            <a:r>
              <a:rPr lang="id-ID" sz="2400" dirty="0">
                <a:latin typeface="Corbel" panose="020B0503020204020204" pitchFamily="34" charset="0"/>
              </a:rPr>
              <a:t>a : konstanta </a:t>
            </a:r>
            <a:endParaRPr lang="en-US" sz="2400" dirty="0" smtClean="0">
              <a:latin typeface="Corbel" panose="020B0503020204020204" pitchFamily="34" charset="0"/>
            </a:endParaRPr>
          </a:p>
          <a:p>
            <a:pPr marL="341313" indent="0">
              <a:spcBef>
                <a:spcPts val="0"/>
              </a:spcBef>
              <a:buSzPct val="50000"/>
              <a:buNone/>
            </a:pPr>
            <a:r>
              <a:rPr lang="id-ID" sz="2400" dirty="0" smtClean="0">
                <a:latin typeface="Corbel" panose="020B0503020204020204" pitchFamily="34" charset="0"/>
              </a:rPr>
              <a:t>b </a:t>
            </a:r>
            <a:r>
              <a:rPr lang="id-ID" sz="2400" dirty="0">
                <a:latin typeface="Corbel" panose="020B0503020204020204" pitchFamily="34" charset="0"/>
              </a:rPr>
              <a:t>: </a:t>
            </a:r>
            <a:r>
              <a:rPr lang="id-ID" sz="2400" dirty="0" smtClean="0">
                <a:latin typeface="Corbel" panose="020B0503020204020204" pitchFamily="34" charset="0"/>
              </a:rPr>
              <a:t>kemiringan</a:t>
            </a:r>
            <a:endParaRPr lang="en-US" sz="2400" dirty="0" smtClean="0">
              <a:latin typeface="Corbel" panose="020B0503020204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id-ID" sz="2400" dirty="0"/>
          </a:p>
          <a:p>
            <a:pPr>
              <a:spcBef>
                <a:spcPts val="0"/>
              </a:spcBef>
            </a:pPr>
            <a:r>
              <a:rPr lang="id-ID" sz="2400" dirty="0" smtClean="0"/>
              <a:t>Bentuk </a:t>
            </a:r>
            <a:r>
              <a:rPr lang="id-ID" sz="2400" dirty="0"/>
              <a:t>Umum </a:t>
            </a:r>
            <a:r>
              <a:rPr lang="id-ID" sz="2400" b="1" dirty="0"/>
              <a:t>Regresi Linier Berganda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s-ES" sz="2400" b="1" dirty="0">
                <a:solidFill>
                  <a:srgbClr val="C00000"/>
                </a:solidFill>
              </a:rPr>
              <a:t>Y = a + b</a:t>
            </a:r>
            <a:r>
              <a:rPr lang="es-ES" sz="2400" b="1" baseline="-25000" dirty="0">
                <a:solidFill>
                  <a:srgbClr val="C00000"/>
                </a:solidFill>
              </a:rPr>
              <a:t>1</a:t>
            </a:r>
            <a:r>
              <a:rPr lang="es-ES" sz="2400" b="1" dirty="0">
                <a:solidFill>
                  <a:srgbClr val="C00000"/>
                </a:solidFill>
              </a:rPr>
              <a:t>X</a:t>
            </a:r>
            <a:r>
              <a:rPr lang="es-ES" sz="2400" b="1" baseline="-25000" dirty="0">
                <a:solidFill>
                  <a:srgbClr val="C00000"/>
                </a:solidFill>
              </a:rPr>
              <a:t>1</a:t>
            </a:r>
            <a:r>
              <a:rPr lang="es-ES" sz="2400" b="1" baseline="30000" dirty="0">
                <a:solidFill>
                  <a:srgbClr val="C00000"/>
                </a:solidFill>
              </a:rPr>
              <a:t> </a:t>
            </a:r>
            <a:r>
              <a:rPr lang="es-ES" sz="2400" b="1" dirty="0">
                <a:solidFill>
                  <a:srgbClr val="C00000"/>
                </a:solidFill>
              </a:rPr>
              <a:t>+ b</a:t>
            </a:r>
            <a:r>
              <a:rPr lang="es-ES" sz="2400" b="1" baseline="-25000" dirty="0">
                <a:solidFill>
                  <a:srgbClr val="C00000"/>
                </a:solidFill>
              </a:rPr>
              <a:t>2</a:t>
            </a:r>
            <a:r>
              <a:rPr lang="es-ES" sz="2400" b="1" dirty="0">
                <a:solidFill>
                  <a:srgbClr val="C00000"/>
                </a:solidFill>
              </a:rPr>
              <a:t>X</a:t>
            </a:r>
            <a:r>
              <a:rPr lang="es-ES" sz="2400" b="1" baseline="-25000" dirty="0">
                <a:solidFill>
                  <a:srgbClr val="C00000"/>
                </a:solidFill>
              </a:rPr>
              <a:t>2</a:t>
            </a:r>
            <a:r>
              <a:rPr lang="es-ES" sz="2400" b="1" baseline="30000" dirty="0">
                <a:solidFill>
                  <a:srgbClr val="C00000"/>
                </a:solidFill>
              </a:rPr>
              <a:t> </a:t>
            </a:r>
            <a:r>
              <a:rPr lang="es-ES" sz="2400" b="1" dirty="0">
                <a:solidFill>
                  <a:srgbClr val="C00000"/>
                </a:solidFill>
              </a:rPr>
              <a:t>+ ...+ </a:t>
            </a:r>
            <a:r>
              <a:rPr lang="es-ES" sz="2400" b="1" dirty="0" err="1">
                <a:solidFill>
                  <a:srgbClr val="C00000"/>
                </a:solidFill>
              </a:rPr>
              <a:t>b</a:t>
            </a:r>
            <a:r>
              <a:rPr lang="es-ES" sz="2400" b="1" baseline="-25000" dirty="0" err="1">
                <a:solidFill>
                  <a:srgbClr val="C00000"/>
                </a:solidFill>
              </a:rPr>
              <a:t>n</a:t>
            </a:r>
            <a:r>
              <a:rPr lang="es-ES" sz="2400" b="1" dirty="0" err="1">
                <a:solidFill>
                  <a:srgbClr val="C00000"/>
                </a:solidFill>
              </a:rPr>
              <a:t>X</a:t>
            </a:r>
            <a:r>
              <a:rPr lang="es-ES" sz="2400" b="1" baseline="-25000" dirty="0" err="1">
                <a:solidFill>
                  <a:srgbClr val="C00000"/>
                </a:solidFill>
              </a:rPr>
              <a:t>n</a:t>
            </a:r>
            <a:r>
              <a:rPr lang="es-ES" sz="2400" b="1" baseline="30000" dirty="0">
                <a:solidFill>
                  <a:srgbClr val="C00000"/>
                </a:solidFill>
              </a:rPr>
              <a:t> </a:t>
            </a:r>
            <a:endParaRPr lang="es-ES" sz="2400" b="1" dirty="0">
              <a:solidFill>
                <a:srgbClr val="C00000"/>
              </a:solidFill>
            </a:endParaRPr>
          </a:p>
          <a:p>
            <a:pPr marL="341313" indent="0">
              <a:spcBef>
                <a:spcPts val="0"/>
              </a:spcBef>
              <a:buNone/>
            </a:pPr>
            <a:r>
              <a:rPr lang="es-ES" sz="2400" dirty="0"/>
              <a:t>Y : </a:t>
            </a:r>
            <a:r>
              <a:rPr lang="es-ES" sz="2400" dirty="0" err="1"/>
              <a:t>peubah</a:t>
            </a:r>
            <a:r>
              <a:rPr lang="es-ES" sz="2400" dirty="0"/>
              <a:t> </a:t>
            </a:r>
            <a:r>
              <a:rPr lang="es-ES" sz="2400" dirty="0" err="1"/>
              <a:t>takbebas</a:t>
            </a:r>
            <a:r>
              <a:rPr lang="es-ES" sz="2400" dirty="0"/>
              <a:t> </a:t>
            </a:r>
            <a:r>
              <a:rPr lang="es-ES" sz="2400" dirty="0" smtClean="0"/>
              <a:t>	a </a:t>
            </a:r>
            <a:r>
              <a:rPr lang="es-ES" sz="2400" dirty="0"/>
              <a:t>: </a:t>
            </a:r>
            <a:r>
              <a:rPr lang="es-ES" sz="2400" dirty="0" err="1"/>
              <a:t>konstanta</a:t>
            </a:r>
            <a:r>
              <a:rPr lang="es-ES" sz="2400" dirty="0"/>
              <a:t> </a:t>
            </a:r>
          </a:p>
          <a:p>
            <a:pPr marL="341313" indent="0">
              <a:spcBef>
                <a:spcPts val="0"/>
              </a:spcBef>
              <a:buNone/>
            </a:pPr>
            <a:r>
              <a:rPr lang="es-ES" sz="2400" dirty="0"/>
              <a:t>X</a:t>
            </a:r>
            <a:r>
              <a:rPr lang="es-ES" sz="2400" baseline="-25000" dirty="0"/>
              <a:t>1</a:t>
            </a:r>
            <a:r>
              <a:rPr lang="id-ID" sz="2400" baseline="30000" dirty="0" smtClean="0"/>
              <a:t> </a:t>
            </a:r>
            <a:r>
              <a:rPr lang="id-ID" sz="2400" dirty="0"/>
              <a:t>: peubah bebas ke-1 </a:t>
            </a:r>
            <a:r>
              <a:rPr lang="en-US" sz="2400" dirty="0" smtClean="0"/>
              <a:t>	</a:t>
            </a:r>
            <a:r>
              <a:rPr lang="es-ES" sz="2400" dirty="0" smtClean="0"/>
              <a:t>b</a:t>
            </a:r>
            <a:r>
              <a:rPr lang="es-ES" sz="2400" baseline="-25000" dirty="0" smtClean="0"/>
              <a:t>1</a:t>
            </a:r>
            <a:r>
              <a:rPr lang="id-ID" sz="2400" baseline="30000" dirty="0" smtClean="0"/>
              <a:t> </a:t>
            </a:r>
            <a:r>
              <a:rPr lang="id-ID" sz="2400" dirty="0"/>
              <a:t>: kemiringan ke-1 </a:t>
            </a:r>
          </a:p>
          <a:p>
            <a:pPr marL="341313" indent="0">
              <a:spcBef>
                <a:spcPts val="0"/>
              </a:spcBef>
              <a:buNone/>
            </a:pPr>
            <a:r>
              <a:rPr lang="es-ES" sz="2400" dirty="0" smtClean="0"/>
              <a:t>X</a:t>
            </a:r>
            <a:r>
              <a:rPr lang="es-ES" sz="2400" baseline="-25000" dirty="0" smtClean="0"/>
              <a:t>2</a:t>
            </a:r>
            <a:r>
              <a:rPr lang="id-ID" sz="2400" baseline="30000" dirty="0" smtClean="0"/>
              <a:t> </a:t>
            </a:r>
            <a:r>
              <a:rPr lang="id-ID" sz="2400" dirty="0"/>
              <a:t>: peubah bebas ke-2 </a:t>
            </a:r>
            <a:r>
              <a:rPr lang="en-US" sz="2400" dirty="0" smtClean="0"/>
              <a:t>	</a:t>
            </a:r>
            <a:r>
              <a:rPr lang="es-ES" sz="2400" dirty="0" smtClean="0"/>
              <a:t>b</a:t>
            </a:r>
            <a:r>
              <a:rPr lang="es-ES" sz="2400" baseline="-25000" dirty="0" smtClean="0"/>
              <a:t>2</a:t>
            </a:r>
            <a:r>
              <a:rPr lang="id-ID" sz="2400" baseline="30000" dirty="0" smtClean="0"/>
              <a:t> </a:t>
            </a:r>
            <a:r>
              <a:rPr lang="id-ID" sz="2400" dirty="0"/>
              <a:t>: kemiringan ke-2 </a:t>
            </a:r>
          </a:p>
          <a:p>
            <a:pPr marL="341313" indent="0">
              <a:spcBef>
                <a:spcPts val="0"/>
              </a:spcBef>
              <a:buNone/>
            </a:pPr>
            <a:r>
              <a:rPr lang="es-ES" sz="2400" dirty="0" err="1" smtClean="0"/>
              <a:t>X</a:t>
            </a:r>
            <a:r>
              <a:rPr lang="es-ES" sz="2400" baseline="-25000" dirty="0" err="1" smtClean="0"/>
              <a:t>n</a:t>
            </a:r>
            <a:r>
              <a:rPr lang="id-ID" sz="2400" baseline="30000" dirty="0" smtClean="0"/>
              <a:t> </a:t>
            </a:r>
            <a:r>
              <a:rPr lang="id-ID" sz="2400" dirty="0"/>
              <a:t>: peubah bebas ke-n </a:t>
            </a:r>
            <a:r>
              <a:rPr lang="en-US" sz="2400" dirty="0" smtClean="0"/>
              <a:t>	</a:t>
            </a:r>
            <a:r>
              <a:rPr lang="es-ES" sz="2400" dirty="0" err="1" smtClean="0"/>
              <a:t>b</a:t>
            </a:r>
            <a:r>
              <a:rPr lang="es-ES" sz="2400" baseline="-25000" dirty="0" err="1" smtClean="0"/>
              <a:t>n</a:t>
            </a:r>
            <a:r>
              <a:rPr lang="id-ID" sz="2400" baseline="30000" dirty="0" smtClean="0"/>
              <a:t> </a:t>
            </a:r>
            <a:r>
              <a:rPr lang="id-ID" sz="2400" dirty="0"/>
              <a:t>: kemiringan ke-n </a:t>
            </a:r>
            <a:endParaRPr lang="en-US" altLang="en-US" sz="2400" dirty="0" smtClean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45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540918" y="263386"/>
            <a:ext cx="8712263" cy="6919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r>
              <a:rPr lang="id-ID" sz="2400" b="1" cap="small" dirty="0">
                <a:solidFill>
                  <a:schemeClr val="tx1"/>
                </a:solidFill>
              </a:rPr>
              <a:t>Regresi Linier Sederhana </a:t>
            </a:r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791569" y="1465675"/>
            <a:ext cx="8297839" cy="3979781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  <a:extLst/>
        </p:spPr>
        <p:txBody>
          <a:bodyPr vert="horz" wrap="square" lIns="182880" tIns="18288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id-ID" sz="2400" dirty="0" smtClean="0"/>
              <a:t>Metode </a:t>
            </a:r>
            <a:r>
              <a:rPr lang="id-ID" sz="2400" dirty="0"/>
              <a:t>Kuadrat terkecil (</a:t>
            </a:r>
            <a:r>
              <a:rPr lang="id-ID" sz="2400" i="1" dirty="0"/>
              <a:t>least square method</a:t>
            </a:r>
            <a:r>
              <a:rPr lang="id-ID" sz="2400" dirty="0"/>
              <a:t>): metode paling populer untuk menetapkan persamaan regresi linier sederhana </a:t>
            </a:r>
            <a:endParaRPr lang="en-US" sz="2400" dirty="0" smtClean="0"/>
          </a:p>
          <a:p>
            <a:pPr>
              <a:spcBef>
                <a:spcPts val="1200"/>
              </a:spcBef>
            </a:pPr>
            <a:r>
              <a:rPr lang="id-ID" sz="2400" dirty="0">
                <a:latin typeface="Corbel" panose="020B0503020204020204" pitchFamily="34" charset="0"/>
              </a:rPr>
              <a:t>Bentuk Umum </a:t>
            </a:r>
            <a:r>
              <a:rPr lang="id-ID" sz="2400" b="1" dirty="0">
                <a:latin typeface="Corbel" panose="020B0503020204020204" pitchFamily="34" charset="0"/>
              </a:rPr>
              <a:t>Regresi Linier Sederhana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id-ID" sz="2400" b="1" dirty="0">
                <a:solidFill>
                  <a:srgbClr val="C00000"/>
                </a:solidFill>
                <a:latin typeface="Corbel" panose="020B0503020204020204" pitchFamily="34" charset="0"/>
              </a:rPr>
              <a:t>Y = a + bX </a:t>
            </a:r>
          </a:p>
          <a:p>
            <a:pPr marL="341313" indent="0">
              <a:spcBef>
                <a:spcPts val="0"/>
              </a:spcBef>
              <a:buSzPct val="50000"/>
              <a:buNone/>
            </a:pPr>
            <a:r>
              <a:rPr lang="id-ID" sz="2400" dirty="0">
                <a:latin typeface="Corbel" panose="020B0503020204020204" pitchFamily="34" charset="0"/>
              </a:rPr>
              <a:t>Y : peubah takbebas </a:t>
            </a:r>
          </a:p>
          <a:p>
            <a:pPr marL="341313" indent="0">
              <a:spcBef>
                <a:spcPts val="0"/>
              </a:spcBef>
              <a:buSzPct val="50000"/>
              <a:buNone/>
            </a:pPr>
            <a:r>
              <a:rPr lang="id-ID" sz="2400" dirty="0">
                <a:latin typeface="Corbel" panose="020B0503020204020204" pitchFamily="34" charset="0"/>
              </a:rPr>
              <a:t>X : peubah bebas </a:t>
            </a:r>
          </a:p>
          <a:p>
            <a:pPr marL="341313" indent="0">
              <a:spcBef>
                <a:spcPts val="0"/>
              </a:spcBef>
              <a:buSzPct val="50000"/>
              <a:buNone/>
            </a:pPr>
            <a:r>
              <a:rPr lang="id-ID" sz="2400" dirty="0">
                <a:latin typeface="Corbel" panose="020B0503020204020204" pitchFamily="34" charset="0"/>
              </a:rPr>
              <a:t>a : konstanta </a:t>
            </a:r>
            <a:endParaRPr lang="en-US" sz="2400" dirty="0">
              <a:latin typeface="Corbel" panose="020B0503020204020204" pitchFamily="34" charset="0"/>
            </a:endParaRPr>
          </a:p>
          <a:p>
            <a:pPr marL="341313" indent="0">
              <a:spcBef>
                <a:spcPts val="0"/>
              </a:spcBef>
              <a:buSzPct val="50000"/>
              <a:buNone/>
            </a:pPr>
            <a:r>
              <a:rPr lang="id-ID" sz="2400" dirty="0">
                <a:latin typeface="Corbel" panose="020B0503020204020204" pitchFamily="34" charset="0"/>
              </a:rPr>
              <a:t>b : </a:t>
            </a:r>
            <a:r>
              <a:rPr lang="id-ID" sz="2400" dirty="0" smtClean="0">
                <a:latin typeface="Corbel" panose="020B0503020204020204" pitchFamily="34" charset="0"/>
              </a:rPr>
              <a:t>kemiringan</a:t>
            </a:r>
            <a:endParaRPr lang="en-US" sz="240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85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540918" y="263386"/>
            <a:ext cx="8712263" cy="6919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r>
              <a:rPr lang="id-ID" sz="2400" b="1" cap="small" dirty="0">
                <a:solidFill>
                  <a:schemeClr val="tx1"/>
                </a:solidFill>
              </a:rPr>
              <a:t>Regresi Linier Sederhana </a:t>
            </a:r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540919" y="1233659"/>
            <a:ext cx="8712262" cy="520808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xtLst/>
        </p:spPr>
        <p:txBody>
          <a:bodyPr vert="horz" wrap="square" lIns="182880" tIns="18288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id-ID" sz="2400" dirty="0" smtClean="0"/>
              <a:t>Penetapan </a:t>
            </a:r>
            <a:r>
              <a:rPr lang="id-ID" sz="2400" dirty="0"/>
              <a:t>Persamaan Regresi Linier </a:t>
            </a:r>
            <a:r>
              <a:rPr lang="id-ID" sz="2400" dirty="0" smtClean="0"/>
              <a:t>Sederhana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id-ID" sz="2400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324" y="1911109"/>
            <a:ext cx="4564631" cy="20061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4785" y="4189134"/>
            <a:ext cx="1862374" cy="682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4785" y="4871779"/>
            <a:ext cx="2793950" cy="1382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5519951" y="4410114"/>
            <a:ext cx="337838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000" dirty="0"/>
              <a:t>n : banyak pasangan data </a:t>
            </a:r>
          </a:p>
          <a:p>
            <a:r>
              <a:rPr lang="id-ID" sz="2000" dirty="0"/>
              <a:t>y</a:t>
            </a:r>
            <a:r>
              <a:rPr lang="id-ID" sz="2000" baseline="-25000" dirty="0"/>
              <a:t>i</a:t>
            </a:r>
            <a:r>
              <a:rPr lang="id-ID" sz="2000" baseline="30000" dirty="0"/>
              <a:t> </a:t>
            </a:r>
            <a:r>
              <a:rPr lang="id-ID" sz="2000" dirty="0"/>
              <a:t>: nilai peubah takbebas Y ke-i </a:t>
            </a:r>
          </a:p>
          <a:p>
            <a:r>
              <a:rPr lang="id-ID" sz="2000" dirty="0"/>
              <a:t>x</a:t>
            </a:r>
            <a:r>
              <a:rPr lang="id-ID" sz="2000" baseline="-25000" dirty="0"/>
              <a:t>i</a:t>
            </a:r>
            <a:r>
              <a:rPr lang="id-ID" sz="2000" baseline="30000" dirty="0"/>
              <a:t> </a:t>
            </a:r>
            <a:r>
              <a:rPr lang="id-ID" sz="2000" dirty="0"/>
              <a:t>: nilai peubah bebas X ke-i </a:t>
            </a:r>
          </a:p>
        </p:txBody>
      </p:sp>
    </p:spTree>
    <p:extLst>
      <p:ext uri="{BB962C8B-B14F-4D97-AF65-F5344CB8AC3E}">
        <p14:creationId xmlns:p14="http://schemas.microsoft.com/office/powerpoint/2010/main" val="419810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</TotalTime>
  <Words>1201</Words>
  <Application>Microsoft Office PowerPoint</Application>
  <PresentationFormat>A4 Paper (210x297 mm)</PresentationFormat>
  <Paragraphs>375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RZ Abd Aziz</dc:creator>
  <cp:lastModifiedBy>Rz Aziz</cp:lastModifiedBy>
  <cp:revision>22</cp:revision>
  <dcterms:created xsi:type="dcterms:W3CDTF">2020-05-03T07:33:50Z</dcterms:created>
  <dcterms:modified xsi:type="dcterms:W3CDTF">2021-05-29T00:03:33Z</dcterms:modified>
</cp:coreProperties>
</file>