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viewProps" Target="viewProps.xml"/><Relationship Id="rId8" Type="http://schemas.openxmlformats.org/officeDocument/2006/relationships/presProps" Target="presProps.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63A1C593-65D0-4073-BCC9-577B9352EA97}"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9B618960-8005-486C-9A75-10CB2AAC16F9}"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9B618960-8005-486C-9A75-10CB2AAC16F9}"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nchorCtr="0"/>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63A1C593-65D0-4073-BCC9-577B9352EA97}"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9090" y="436880"/>
            <a:ext cx="11514455" cy="2387600"/>
          </a:xfrm>
        </p:spPr>
        <p:txBody>
          <a:bodyPr>
            <a:normAutofit fontScale="90000"/>
          </a:bodyPr>
          <a:lstStyle/>
          <a:p>
            <a:r>
              <a:rPr lang="en-US" altLang="en-US" sz="4445" b="1" dirty="0">
                <a:solidFill>
                  <a:schemeClr val="tx1"/>
                </a:solidFill>
              </a:rPr>
              <a:t>Analisis Lingkungan </a:t>
            </a:r>
            <a:br>
              <a:rPr lang="en-US" altLang="en-US" sz="4445" b="1" dirty="0">
                <a:solidFill>
                  <a:schemeClr val="tx1"/>
                </a:solidFill>
              </a:rPr>
            </a:br>
            <a:r>
              <a:rPr lang="en-US" altLang="en-US" sz="4445" b="1" dirty="0">
                <a:solidFill>
                  <a:schemeClr val="tx1"/>
                </a:solidFill>
              </a:rPr>
              <a:t>Pariwisata :</a:t>
            </a:r>
            <a:br>
              <a:rPr lang="en-US" altLang="en-US" sz="4445" b="1" dirty="0">
                <a:solidFill>
                  <a:schemeClr val="tx1"/>
                </a:solidFill>
              </a:rPr>
            </a:br>
            <a:r>
              <a:rPr lang="en-US" altLang="en-US" sz="4445" b="1" dirty="0">
                <a:solidFill>
                  <a:schemeClr val="tx1"/>
                </a:solidFill>
              </a:rPr>
              <a:t>Faktor eksternal dan internal </a:t>
            </a:r>
            <a:br>
              <a:rPr lang="en-US" altLang="en-US" sz="4445" b="1" dirty="0">
                <a:solidFill>
                  <a:schemeClr val="tx1"/>
                </a:solidFill>
              </a:rPr>
            </a:br>
            <a:r>
              <a:rPr lang="en-US" altLang="en-US" sz="4445" b="1" dirty="0">
                <a:solidFill>
                  <a:schemeClr val="tx1"/>
                </a:solidFill>
              </a:rPr>
              <a:t>industri pariwisata</a:t>
            </a:r>
            <a:endParaRPr lang="en-US" altLang="en-US" sz="4445" b="1" dirty="0">
              <a:solidFill>
                <a:schemeClr val="tx1"/>
              </a:solidFill>
            </a:endParaRPr>
          </a:p>
        </p:txBody>
      </p:sp>
      <p:sp>
        <p:nvSpPr>
          <p:cNvPr id="3" name="Subtitle 2"/>
          <p:cNvSpPr>
            <a:spLocks noGrp="1"/>
          </p:cNvSpPr>
          <p:nvPr>
            <p:ph type="subTitle" idx="1"/>
          </p:nvPr>
        </p:nvSpPr>
        <p:spPr>
          <a:xfrm>
            <a:off x="1631950" y="4938078"/>
            <a:ext cx="9144000" cy="1655762"/>
          </a:xfrm>
        </p:spPr>
        <p:txBody>
          <a:bodyPr/>
          <a:lstStyle/>
          <a:p>
            <a:r>
              <a:rPr lang="en-US" sz="4400">
                <a:solidFill>
                  <a:schemeClr val="tx1"/>
                </a:solidFill>
              </a:rPr>
              <a:t>Minggu-2</a:t>
            </a:r>
            <a:endParaRPr lang="en-US" sz="440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t>Studi Kasus Kabupaten Demak Jawa Tengah</a:t>
            </a:r>
            <a:endParaRPr lang="en-US"/>
          </a:p>
        </p:txBody>
      </p:sp>
      <p:sp>
        <p:nvSpPr>
          <p:cNvPr id="3" name="Content Placeholder 2"/>
          <p:cNvSpPr>
            <a:spLocks noGrp="1"/>
          </p:cNvSpPr>
          <p:nvPr>
            <p:ph idx="1"/>
          </p:nvPr>
        </p:nvSpPr>
        <p:spPr/>
        <p:txBody>
          <a:bodyPr/>
          <a:p>
            <a:pPr marL="0" indent="0" algn="just">
              <a:buNone/>
            </a:pPr>
            <a:r>
              <a:rPr lang="en-US" altLang="en-US" sz="1800" i="1"/>
              <a:t>Salah satu kabupaten di Jawa Tengah yang sedang mengembangkan potensi pariwisata adalah Kabupaten Demak. Banyak masyarakat yang menganggap bahwa Kabupaten Demak tidak banyak memiliki tempat wisata khas.  Daya tarik wisata Kabupaten Demak merupakan perpaduan harmonis antara kekayaan alam, kebudayaan tradisional, dan cara hidup masyarakatnya. Kabupaten Demak telah mampu menjawab tantangan pembangunan berkelanjutan dengan beberapa kebijakan yang telah diambil.</a:t>
            </a:r>
            <a:endParaRPr lang="en-US" altLang="en-US" sz="1800" i="1"/>
          </a:p>
          <a:p>
            <a:pPr marL="0" indent="0" algn="just">
              <a:buNone/>
            </a:pPr>
            <a:endParaRPr lang="en-US" altLang="en-US" sz="1800" i="1"/>
          </a:p>
          <a:p>
            <a:pPr marL="0" indent="0" algn="just">
              <a:buNone/>
            </a:pPr>
            <a:r>
              <a:rPr lang="en-US" altLang="en-US" sz="1800" i="1"/>
              <a:t>Salah satu kebijakan Pemkab Demakdi bidang kepariwisataan ialah pengembangan destinasi pariwisata di kawasan Penangkaran burung hantu atau Desa Wisata Tlogoweru. Terbukti daya tarik wisata Penangkaran burung hantu mulai ramai didatangi wisatawan dalam dan luar negeri pada saat itu. Pengelolaan hal tersebut berdampak pada kunjungan wisata, namun di sisi lain menguatkan antar pengelola wisata maupun masyarakat.</a:t>
            </a:r>
            <a:endParaRPr lang="en-US" altLang="en-US" sz="1800" i="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t>Aspek Lingkungan Internal </a:t>
            </a:r>
            <a:endParaRPr lang="en-US" b="1"/>
          </a:p>
        </p:txBody>
      </p:sp>
      <p:sp>
        <p:nvSpPr>
          <p:cNvPr id="3" name="Content Placeholder 2"/>
          <p:cNvSpPr>
            <a:spLocks noGrp="1"/>
          </p:cNvSpPr>
          <p:nvPr>
            <p:ph idx="1"/>
          </p:nvPr>
        </p:nvSpPr>
        <p:spPr>
          <a:xfrm>
            <a:off x="344805" y="1174750"/>
            <a:ext cx="9865995" cy="4953000"/>
          </a:xfrm>
        </p:spPr>
        <p:txBody>
          <a:bodyPr/>
          <a:p>
            <a:pPr marL="0" indent="0">
              <a:buNone/>
            </a:pPr>
            <a:r>
              <a:rPr lang="en-US" altLang="en-US" sz="2000"/>
              <a:t>Hasil penilaian dan kajian terhadap aspek lingkungan internal yaitu:</a:t>
            </a:r>
            <a:endParaRPr lang="en-US" altLang="en-US" sz="2000"/>
          </a:p>
          <a:p>
            <a:pPr marL="0" indent="0">
              <a:buNone/>
            </a:pPr>
            <a:endParaRPr lang="en-US" altLang="en-US" sz="2000"/>
          </a:p>
          <a:p>
            <a:pPr marL="0" indent="0">
              <a:buNone/>
            </a:pPr>
            <a:r>
              <a:rPr lang="en-US" altLang="en-US" sz="2000"/>
              <a:t>a. Faktor-faktor lingkungan Internal yang mempunyai kekuatan </a:t>
            </a:r>
            <a:r>
              <a:rPr lang="en-US" altLang="en-US" sz="2000"/>
              <a:t>peluang untuk pengembangan potensi wisata di Kawasan Pariwisata Kabupaten demak, seperti: </a:t>
            </a:r>
            <a:endParaRPr lang="en-US" altLang="en-US" sz="2000"/>
          </a:p>
          <a:p>
            <a:pPr marL="0" indent="0">
              <a:buNone/>
            </a:pPr>
            <a:endParaRPr lang="en-US" altLang="en-US" sz="2000"/>
          </a:p>
          <a:p>
            <a:pPr marL="0" indent="0">
              <a:buNone/>
            </a:pPr>
            <a:r>
              <a:rPr lang="en-US" altLang="en-US" sz="2000"/>
              <a:t>1) Potensi seni budaya yang mengakar pada masyarakat.</a:t>
            </a:r>
            <a:endParaRPr lang="en-US" altLang="en-US" sz="2000"/>
          </a:p>
          <a:p>
            <a:pPr marL="0" indent="0">
              <a:buNone/>
            </a:pPr>
            <a:r>
              <a:rPr lang="en-US" altLang="en-US" sz="2000"/>
              <a:t>2) Potensi alam, sebagai unsur wisata lingkungan dan petualangan.</a:t>
            </a:r>
            <a:endParaRPr lang="en-US" altLang="en-US" sz="2000"/>
          </a:p>
          <a:p>
            <a:pPr marL="0" indent="0">
              <a:buNone/>
            </a:pPr>
            <a:r>
              <a:rPr lang="en-US" altLang="en-US" sz="2000"/>
              <a:t>3) Demak berdekatan dengan pintu gerbang tujuan wisatawan.</a:t>
            </a:r>
            <a:endParaRPr lang="en-US" altLang="en-US" sz="2000"/>
          </a:p>
          <a:p>
            <a:pPr marL="0" indent="0">
              <a:buNone/>
            </a:pPr>
            <a:r>
              <a:rPr lang="en-US" altLang="en-US" sz="2000"/>
              <a:t>4) Perhatian Pemerintah Daerah dalam bidang pariwisata dinyatakan pariwisata sebagai salah satu visi.</a:t>
            </a:r>
            <a:endParaRPr lang="en-US" altLang="en-US" sz="2000"/>
          </a:p>
          <a:p>
            <a:pPr marL="0" indent="0">
              <a:buNone/>
            </a:pPr>
            <a:r>
              <a:rPr lang="en-US" altLang="en-US" sz="2000"/>
              <a:t>5) Kawasan pendidikan Samata sebagai sebagai salah satu visi dan unsur stimulasi promosi Demak </a:t>
            </a:r>
            <a:endParaRPr lang="en-US" altLang="en-US" sz="2000"/>
          </a:p>
          <a:p>
            <a:pPr marL="0" indent="0">
              <a:buNone/>
            </a:pPr>
            <a:r>
              <a:rPr lang="en-US" altLang="en-US" sz="2000"/>
              <a:t>6) Memiliki potensi alam/wisata, seni dan budaya tradisi yang beraneka ragam dan peninggalan sejarah serta atraksi wisata.</a:t>
            </a:r>
            <a:endParaRPr lang="en-US" altLang="en-US" sz="2000"/>
          </a:p>
          <a:p>
            <a:pPr marL="0" indent="0">
              <a:buNone/>
            </a:pPr>
            <a:r>
              <a:rPr lang="en-US" altLang="en-US" sz="2000"/>
              <a:t>7) Potensi ekonomi pariwisata relatif besar dan menjanjikan untuk meningkatkan lapangan usaha dan lapangan kerja.</a:t>
            </a:r>
            <a:endParaRPr lang="en-US" altLang="en-US" sz="2000"/>
          </a:p>
          <a:p>
            <a:pPr marL="0" indent="0">
              <a:buNone/>
            </a:pPr>
            <a:endParaRPr lang="en-US" altLang="en-US" sz="2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t>Aspek Lingkungan Eksternal</a:t>
            </a:r>
            <a:endParaRPr lang="en-US" b="1"/>
          </a:p>
        </p:txBody>
      </p:sp>
      <p:sp>
        <p:nvSpPr>
          <p:cNvPr id="3" name="Content Placeholder 2"/>
          <p:cNvSpPr>
            <a:spLocks noGrp="1"/>
          </p:cNvSpPr>
          <p:nvPr>
            <p:ph idx="1"/>
          </p:nvPr>
        </p:nvSpPr>
        <p:spPr>
          <a:xfrm>
            <a:off x="729615" y="1174750"/>
            <a:ext cx="10779760" cy="4953000"/>
          </a:xfrm>
        </p:spPr>
        <p:txBody>
          <a:bodyPr/>
          <a:p>
            <a:pPr marL="0" indent="0">
              <a:buNone/>
            </a:pPr>
            <a:r>
              <a:rPr lang="en-US" altLang="en-US" sz="2000"/>
              <a:t>Faktor-faktor yang dianggap sebagai ancaman bagi pengembangan potensi wisata di Kawasan Pariwisata Kabupaten demak, seperti: </a:t>
            </a:r>
            <a:endParaRPr lang="en-US" altLang="en-US" sz="2000"/>
          </a:p>
          <a:p>
            <a:pPr marL="0" indent="0">
              <a:buNone/>
            </a:pPr>
            <a:r>
              <a:rPr lang="en-US" altLang="en-US" sz="2000"/>
              <a:t>1) Kelestarian lingkungan akan terancam oleh kepentingan lain yang menghasilkan pendapatan lebih besar.</a:t>
            </a:r>
            <a:endParaRPr lang="en-US" altLang="en-US" sz="2000"/>
          </a:p>
          <a:p>
            <a:pPr marL="0" indent="0">
              <a:buNone/>
            </a:pPr>
            <a:r>
              <a:rPr lang="en-US" altLang="en-US" sz="2000"/>
              <a:t>2) Kawasan Demak yang memiliki kekuatan pasar wisatawan akan menjadi kekuatan pasar daerah lain yaitu Demak akan menjadi Tourist Generating bagi daerah lain.</a:t>
            </a:r>
            <a:endParaRPr lang="en-US" altLang="en-US" sz="2000"/>
          </a:p>
          <a:p>
            <a:pPr marL="0" indent="0">
              <a:buNone/>
            </a:pPr>
            <a:r>
              <a:rPr lang="en-US" altLang="en-US" sz="2000"/>
              <a:t>3) Promosi yang kurang gencar berakibat kepada kelesuan bisnis usaha pariwisata.</a:t>
            </a:r>
            <a:endParaRPr lang="en-US" altLang="en-US" sz="2000"/>
          </a:p>
          <a:p>
            <a:pPr marL="0" indent="0">
              <a:buNone/>
            </a:pPr>
            <a:r>
              <a:rPr lang="en-US" altLang="en-US" sz="2000"/>
              <a:t>4) Masyarakat Demak akan kehilangan nuansa ke_x0002_Demakan tanpa pemulian dan pengkayaan budaya Demak.</a:t>
            </a:r>
            <a:endParaRPr lang="en-US" altLang="en-US" sz="2000"/>
          </a:p>
          <a:p>
            <a:pPr marL="0" indent="0">
              <a:buNone/>
            </a:pPr>
            <a:r>
              <a:rPr lang="en-US" altLang="en-US" sz="2000"/>
              <a:t>5) Apresiasi dan kecintaan masyarakat terhadap budaya dan produk lokal masih rendah antara lain karena keterbatasan informasi.</a:t>
            </a:r>
            <a:endParaRPr lang="en-US" altLang="en-US" sz="2000"/>
          </a:p>
          <a:p>
            <a:pPr marL="0" indent="0">
              <a:buNone/>
            </a:pPr>
            <a:r>
              <a:rPr lang="en-US" altLang="en-US" sz="2000"/>
              <a:t>6) Kurangya pemahaman masyarakat terhadap pelestarian (BCB) benda cagar budaya.</a:t>
            </a:r>
            <a:endParaRPr lang="en-US" altLang="en-US" sz="2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ltLang="en-US" b="1"/>
              <a:t>Strategi Pengembangan Potensi Kepariwisataan</a:t>
            </a:r>
            <a:endParaRPr lang="en-US" altLang="en-US" b="1"/>
          </a:p>
        </p:txBody>
      </p:sp>
      <p:sp>
        <p:nvSpPr>
          <p:cNvPr id="3" name="Content Placeholder 2"/>
          <p:cNvSpPr>
            <a:spLocks noGrp="1"/>
          </p:cNvSpPr>
          <p:nvPr>
            <p:ph idx="1"/>
          </p:nvPr>
        </p:nvSpPr>
        <p:spPr/>
        <p:txBody>
          <a:bodyPr/>
          <a:p>
            <a:pPr marL="0" indent="0" algn="just">
              <a:buNone/>
            </a:pPr>
            <a:r>
              <a:rPr lang="en-US" altLang="en-US" sz="2400"/>
              <a:t>Berdasarkan uraian hasil identifikasi terhadap isu-isu strategis di atas, maka dapat disimpulkan bahwa terdapat beberapa faktor yang memiliki dan merupakan potensi yang dapat dijadikan peluang jangka panjang yang dapat memberikan pengaruh terhadap proses pengembangan pariwisata daerah di Kabupaten demak, tetapi di sisi lain peluang tersebut masih sangat minim </a:t>
            </a:r>
            <a:endParaRPr lang="en-US" altLang="en-US" sz="2400"/>
          </a:p>
          <a:p>
            <a:pPr marL="0" indent="0" algn="just">
              <a:buNone/>
            </a:pPr>
            <a:r>
              <a:rPr lang="en-US" altLang="en-US" sz="2400"/>
              <a:t>untuk dipandang sebagai alat untuk penguatan terhadap kekuatan yang ada agar dapat memaksimalkan visi misi yang telah ditetapkan sebelumya, sehingga tujuan-tujuan organisasi tersebut dapat tercapai secara lebih maksimal dan komprehensif, terutama dalam perumusan dan pengambilan strategi dan pengembangan alternatif_x0002_alternatif strategi serta variasinya. </a:t>
            </a:r>
            <a:endParaRPr lang="en-US" altLang="en-US" sz="2400"/>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3409</Words>
  <Application>WPS Slides</Application>
  <PresentationFormat>Widescreen</PresentationFormat>
  <Paragraphs>40</Paragraphs>
  <Slides>5</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5</vt:i4>
      </vt:variant>
    </vt:vector>
  </HeadingPairs>
  <TitlesOfParts>
    <vt:vector size="13" baseType="lpstr">
      <vt:lpstr>Arial</vt:lpstr>
      <vt:lpstr>SimSun</vt:lpstr>
      <vt:lpstr>Wingdings</vt:lpstr>
      <vt:lpstr>Calibri Light</vt:lpstr>
      <vt:lpstr>Calibri</vt:lpstr>
      <vt:lpstr>Microsoft YaHei</vt:lpstr>
      <vt:lpstr>Arial Unicode MS</vt:lpstr>
      <vt:lpstr>Blue Waves</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Analisis Lingkungan  Pariwisata : Faktor eksternal dan internal  industri pariwisata</dc:title>
  <dc:creator>User</dc:creator>
  <cp:lastModifiedBy>Kja Idris Asmuni</cp:lastModifiedBy>
  <cp:revision>1</cp:revision>
  <dcterms:created xsi:type="dcterms:W3CDTF">2025-04-15T04:57:12Z</dcterms:created>
  <dcterms:modified xsi:type="dcterms:W3CDTF">2025-04-15T04:57:12Z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09E217B6DAAC4C248EE4DC181E8EA01D_12</vt:lpwstr>
  </property>
  <property fmtid="{D5CDD505-2E9C-101B-9397-08002B2CF9AE}" pid="3" name="KSOProductBuildVer">
    <vt:lpwstr>1033-12.2.0.20782</vt:lpwstr>
  </property>
</Properties>
</file>