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33"/>
  </p:notesMasterIdLst>
  <p:handoutMasterIdLst>
    <p:handoutMasterId r:id="rId34"/>
  </p:handoutMasterIdLst>
  <p:sldIdLst>
    <p:sldId id="554" r:id="rId2"/>
    <p:sldId id="707" r:id="rId3"/>
    <p:sldId id="736" r:id="rId4"/>
    <p:sldId id="708" r:id="rId5"/>
    <p:sldId id="709" r:id="rId6"/>
    <p:sldId id="710" r:id="rId7"/>
    <p:sldId id="723" r:id="rId8"/>
    <p:sldId id="711" r:id="rId9"/>
    <p:sldId id="712" r:id="rId10"/>
    <p:sldId id="725" r:id="rId11"/>
    <p:sldId id="729" r:id="rId12"/>
    <p:sldId id="726" r:id="rId13"/>
    <p:sldId id="727" r:id="rId14"/>
    <p:sldId id="713" r:id="rId15"/>
    <p:sldId id="728" r:id="rId16"/>
    <p:sldId id="730" r:id="rId17"/>
    <p:sldId id="731" r:id="rId18"/>
    <p:sldId id="732" r:id="rId19"/>
    <p:sldId id="724" r:id="rId20"/>
    <p:sldId id="733" r:id="rId21"/>
    <p:sldId id="734" r:id="rId22"/>
    <p:sldId id="735" r:id="rId23"/>
    <p:sldId id="714" r:id="rId24"/>
    <p:sldId id="715" r:id="rId25"/>
    <p:sldId id="716" r:id="rId26"/>
    <p:sldId id="717" r:id="rId27"/>
    <p:sldId id="718" r:id="rId28"/>
    <p:sldId id="719" r:id="rId29"/>
    <p:sldId id="720" r:id="rId30"/>
    <p:sldId id="721" r:id="rId31"/>
    <p:sldId id="722" r:id="rId32"/>
  </p:sldIdLst>
  <p:sldSz cx="9144000" cy="6858000" type="screen4x3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2B3D"/>
    <a:srgbClr val="A12E1B"/>
    <a:srgbClr val="FA5D4C"/>
    <a:srgbClr val="FDCBCB"/>
    <a:srgbClr val="EB7A67"/>
    <a:srgbClr val="F397B1"/>
    <a:srgbClr val="FF0000"/>
    <a:srgbClr val="FFFF00"/>
    <a:srgbClr val="339933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39" autoAdjust="0"/>
    <p:restoredTop sz="94671" autoAdjust="0"/>
  </p:normalViewPr>
  <p:slideViewPr>
    <p:cSldViewPr showGuides="1">
      <p:cViewPr>
        <p:scale>
          <a:sx n="80" d="100"/>
          <a:sy n="80" d="100"/>
        </p:scale>
        <p:origin x="-96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2898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F34A90-270F-48B5-BD02-ECCD22EA80A2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57253B1-71F1-4605-92F7-1E1D0EFC5570}">
      <dgm:prSet phldrT="[Text]" custT="1"/>
      <dgm:spPr/>
      <dgm:t>
        <a:bodyPr/>
        <a:lstStyle/>
        <a:p>
          <a:r>
            <a:rPr lang="id-ID" sz="2800" dirty="0" smtClean="0">
              <a:latin typeface="Cambria" pitchFamily="18" charset="0"/>
            </a:rPr>
            <a:t>Pendapatan bunga</a:t>
          </a:r>
          <a:endParaRPr lang="en-US" sz="2800" dirty="0">
            <a:latin typeface="Cambria" pitchFamily="18" charset="0"/>
          </a:endParaRPr>
        </a:p>
      </dgm:t>
    </dgm:pt>
    <dgm:pt modelId="{75450C63-D308-48B0-8F43-CA28F58ACE83}" type="parTrans" cxnId="{49C235A2-80BE-4698-82D3-4F038B4E4D5D}">
      <dgm:prSet/>
      <dgm:spPr/>
      <dgm:t>
        <a:bodyPr/>
        <a:lstStyle/>
        <a:p>
          <a:endParaRPr lang="en-US"/>
        </a:p>
      </dgm:t>
    </dgm:pt>
    <dgm:pt modelId="{6D645F4A-CB72-41AD-8C6C-BD01AB611C56}" type="sibTrans" cxnId="{49C235A2-80BE-4698-82D3-4F038B4E4D5D}">
      <dgm:prSet/>
      <dgm:spPr/>
      <dgm:t>
        <a:bodyPr/>
        <a:lstStyle/>
        <a:p>
          <a:endParaRPr lang="en-US"/>
        </a:p>
      </dgm:t>
    </dgm:pt>
    <dgm:pt modelId="{53662C48-48E7-42FA-9985-7C00AA6D9224}">
      <dgm:prSet phldrT="[Text]" custT="1"/>
      <dgm:spPr/>
      <dgm:t>
        <a:bodyPr/>
        <a:lstStyle/>
        <a:p>
          <a:r>
            <a:rPr lang="id-ID" sz="2800" dirty="0" smtClean="0">
              <a:latin typeface="Cambria" pitchFamily="18" charset="0"/>
            </a:rPr>
            <a:t>+ penurunan dalam piutang bunga</a:t>
          </a:r>
          <a:endParaRPr lang="en-US" sz="2800" dirty="0">
            <a:latin typeface="Cambria" pitchFamily="18" charset="0"/>
          </a:endParaRPr>
        </a:p>
      </dgm:t>
    </dgm:pt>
    <dgm:pt modelId="{E7CC45AA-229D-47BA-A35D-3ECDAFD634F0}" type="parTrans" cxnId="{720A59F3-E677-4B6D-8E4C-61B87CFC1B75}">
      <dgm:prSet/>
      <dgm:spPr/>
      <dgm:t>
        <a:bodyPr/>
        <a:lstStyle/>
        <a:p>
          <a:endParaRPr lang="en-US"/>
        </a:p>
      </dgm:t>
    </dgm:pt>
    <dgm:pt modelId="{15282122-2EAE-4063-B9F5-BF4B1CA1AEA6}" type="sibTrans" cxnId="{720A59F3-E677-4B6D-8E4C-61B87CFC1B75}">
      <dgm:prSet/>
      <dgm:spPr/>
      <dgm:t>
        <a:bodyPr/>
        <a:lstStyle/>
        <a:p>
          <a:endParaRPr lang="en-US"/>
        </a:p>
      </dgm:t>
    </dgm:pt>
    <dgm:pt modelId="{5AE1E3D0-F491-4517-B39E-0F11E0F1690D}">
      <dgm:prSet phldrT="[Text]" custT="1"/>
      <dgm:spPr/>
      <dgm:t>
        <a:bodyPr/>
        <a:lstStyle/>
        <a:p>
          <a:r>
            <a:rPr lang="id-ID" sz="2800" dirty="0" smtClean="0">
              <a:latin typeface="Cambria" pitchFamily="18" charset="0"/>
            </a:rPr>
            <a:t> - kenaikan piutang bunga</a:t>
          </a:r>
          <a:endParaRPr lang="en-US" sz="2800" dirty="0">
            <a:latin typeface="Cambria" pitchFamily="18" charset="0"/>
          </a:endParaRPr>
        </a:p>
      </dgm:t>
    </dgm:pt>
    <dgm:pt modelId="{1B50AB02-4779-4042-8FBF-D0B5D6D386FF}" type="parTrans" cxnId="{46C2EE8F-B558-46D2-A225-12A65A609B55}">
      <dgm:prSet/>
      <dgm:spPr/>
      <dgm:t>
        <a:bodyPr/>
        <a:lstStyle/>
        <a:p>
          <a:endParaRPr lang="en-US"/>
        </a:p>
      </dgm:t>
    </dgm:pt>
    <dgm:pt modelId="{DED16B29-D60E-4156-A242-25573EBD775E}" type="sibTrans" cxnId="{46C2EE8F-B558-46D2-A225-12A65A609B55}">
      <dgm:prSet/>
      <dgm:spPr/>
      <dgm:t>
        <a:bodyPr/>
        <a:lstStyle/>
        <a:p>
          <a:endParaRPr lang="en-US"/>
        </a:p>
      </dgm:t>
    </dgm:pt>
    <dgm:pt modelId="{CD31606E-C21F-4901-85A3-1001A707E978}" type="pres">
      <dgm:prSet presAssocID="{01F34A90-270F-48B5-BD02-ECCD22EA80A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D4ECA8D-96F4-48DC-A61F-EBC38B4852E2}" type="pres">
      <dgm:prSet presAssocID="{057253B1-71F1-4605-92F7-1E1D0EFC5570}" presName="linNode" presStyleCnt="0"/>
      <dgm:spPr/>
    </dgm:pt>
    <dgm:pt modelId="{781AC3FF-5965-4E11-96D1-EAD9ACF5CA4B}" type="pres">
      <dgm:prSet presAssocID="{057253B1-71F1-4605-92F7-1E1D0EFC5570}" presName="parentShp" presStyleLbl="node1" presStyleIdx="0" presStyleCnt="1" custScaleX="665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F44723-89B2-4226-B074-BF7BE892C2AE}" type="pres">
      <dgm:prSet presAssocID="{057253B1-71F1-4605-92F7-1E1D0EFC5570}" presName="childShp" presStyleLbl="bgAccFollowNode1" presStyleIdx="0" presStyleCnt="1" custScaleX="1251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70F7872-B15D-4273-95FD-D46EC83B53E0}" type="presOf" srcId="{01F34A90-270F-48B5-BD02-ECCD22EA80A2}" destId="{CD31606E-C21F-4901-85A3-1001A707E978}" srcOrd="0" destOrd="0" presId="urn:microsoft.com/office/officeart/2005/8/layout/vList6"/>
    <dgm:cxn modelId="{49C235A2-80BE-4698-82D3-4F038B4E4D5D}" srcId="{01F34A90-270F-48B5-BD02-ECCD22EA80A2}" destId="{057253B1-71F1-4605-92F7-1E1D0EFC5570}" srcOrd="0" destOrd="0" parTransId="{75450C63-D308-48B0-8F43-CA28F58ACE83}" sibTransId="{6D645F4A-CB72-41AD-8C6C-BD01AB611C56}"/>
    <dgm:cxn modelId="{BE17D13A-23A8-40B6-9E13-B4C66CE87B4F}" type="presOf" srcId="{057253B1-71F1-4605-92F7-1E1D0EFC5570}" destId="{781AC3FF-5965-4E11-96D1-EAD9ACF5CA4B}" srcOrd="0" destOrd="0" presId="urn:microsoft.com/office/officeart/2005/8/layout/vList6"/>
    <dgm:cxn modelId="{D98A75A2-F651-41DA-AC66-D43C3CB33829}" type="presOf" srcId="{53662C48-48E7-42FA-9985-7C00AA6D9224}" destId="{F2F44723-89B2-4226-B074-BF7BE892C2AE}" srcOrd="0" destOrd="0" presId="urn:microsoft.com/office/officeart/2005/8/layout/vList6"/>
    <dgm:cxn modelId="{720A59F3-E677-4B6D-8E4C-61B87CFC1B75}" srcId="{057253B1-71F1-4605-92F7-1E1D0EFC5570}" destId="{53662C48-48E7-42FA-9985-7C00AA6D9224}" srcOrd="0" destOrd="0" parTransId="{E7CC45AA-229D-47BA-A35D-3ECDAFD634F0}" sibTransId="{15282122-2EAE-4063-B9F5-BF4B1CA1AEA6}"/>
    <dgm:cxn modelId="{1FCA6DF0-8B0B-42BF-9CFD-7D83FF8B64A2}" type="presOf" srcId="{5AE1E3D0-F491-4517-B39E-0F11E0F1690D}" destId="{F2F44723-89B2-4226-B074-BF7BE892C2AE}" srcOrd="0" destOrd="1" presId="urn:microsoft.com/office/officeart/2005/8/layout/vList6"/>
    <dgm:cxn modelId="{46C2EE8F-B558-46D2-A225-12A65A609B55}" srcId="{057253B1-71F1-4605-92F7-1E1D0EFC5570}" destId="{5AE1E3D0-F491-4517-B39E-0F11E0F1690D}" srcOrd="1" destOrd="0" parTransId="{1B50AB02-4779-4042-8FBF-D0B5D6D386FF}" sibTransId="{DED16B29-D60E-4156-A242-25573EBD775E}"/>
    <dgm:cxn modelId="{839A8690-1BE0-4583-ADFC-E22B0442A83E}" type="presParOf" srcId="{CD31606E-C21F-4901-85A3-1001A707E978}" destId="{AD4ECA8D-96F4-48DC-A61F-EBC38B4852E2}" srcOrd="0" destOrd="0" presId="urn:microsoft.com/office/officeart/2005/8/layout/vList6"/>
    <dgm:cxn modelId="{94518B61-4D31-490C-9FFD-57AA23895E9E}" type="presParOf" srcId="{AD4ECA8D-96F4-48DC-A61F-EBC38B4852E2}" destId="{781AC3FF-5965-4E11-96D1-EAD9ACF5CA4B}" srcOrd="0" destOrd="0" presId="urn:microsoft.com/office/officeart/2005/8/layout/vList6"/>
    <dgm:cxn modelId="{42996EE3-35B4-46E1-BAA0-208CD04965AC}" type="presParOf" srcId="{AD4ECA8D-96F4-48DC-A61F-EBC38B4852E2}" destId="{F2F44723-89B2-4226-B074-BF7BE892C2A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1F34A90-270F-48B5-BD02-ECCD22EA80A2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57253B1-71F1-4605-92F7-1E1D0EFC5570}">
      <dgm:prSet phldrT="[Text]" custT="1"/>
      <dgm:spPr/>
      <dgm:t>
        <a:bodyPr/>
        <a:lstStyle/>
        <a:p>
          <a:r>
            <a:rPr lang="id-ID" sz="2400" dirty="0" smtClean="0">
              <a:latin typeface="Cambria" pitchFamily="18" charset="0"/>
            </a:rPr>
            <a:t>Pendapatan deviden</a:t>
          </a:r>
          <a:endParaRPr lang="en-US" sz="2400" dirty="0">
            <a:latin typeface="Cambria" pitchFamily="18" charset="0"/>
          </a:endParaRPr>
        </a:p>
      </dgm:t>
    </dgm:pt>
    <dgm:pt modelId="{75450C63-D308-48B0-8F43-CA28F58ACE83}" type="parTrans" cxnId="{49C235A2-80BE-4698-82D3-4F038B4E4D5D}">
      <dgm:prSet/>
      <dgm:spPr/>
      <dgm:t>
        <a:bodyPr/>
        <a:lstStyle/>
        <a:p>
          <a:endParaRPr lang="en-US"/>
        </a:p>
      </dgm:t>
    </dgm:pt>
    <dgm:pt modelId="{6D645F4A-CB72-41AD-8C6C-BD01AB611C56}" type="sibTrans" cxnId="{49C235A2-80BE-4698-82D3-4F038B4E4D5D}">
      <dgm:prSet/>
      <dgm:spPr/>
      <dgm:t>
        <a:bodyPr/>
        <a:lstStyle/>
        <a:p>
          <a:endParaRPr lang="en-US"/>
        </a:p>
      </dgm:t>
    </dgm:pt>
    <dgm:pt modelId="{53662C48-48E7-42FA-9985-7C00AA6D9224}">
      <dgm:prSet phldrT="[Text]" custT="1"/>
      <dgm:spPr/>
      <dgm:t>
        <a:bodyPr/>
        <a:lstStyle/>
        <a:p>
          <a:r>
            <a:rPr lang="id-ID" sz="2400" dirty="0" smtClean="0">
              <a:latin typeface="Cambria" pitchFamily="18" charset="0"/>
            </a:rPr>
            <a:t>+ penurunan piutang     deviden</a:t>
          </a:r>
          <a:endParaRPr lang="en-US" sz="2400" dirty="0">
            <a:latin typeface="Cambria" pitchFamily="18" charset="0"/>
          </a:endParaRPr>
        </a:p>
      </dgm:t>
    </dgm:pt>
    <dgm:pt modelId="{E7CC45AA-229D-47BA-A35D-3ECDAFD634F0}" type="parTrans" cxnId="{720A59F3-E677-4B6D-8E4C-61B87CFC1B75}">
      <dgm:prSet/>
      <dgm:spPr/>
      <dgm:t>
        <a:bodyPr/>
        <a:lstStyle/>
        <a:p>
          <a:endParaRPr lang="en-US"/>
        </a:p>
      </dgm:t>
    </dgm:pt>
    <dgm:pt modelId="{15282122-2EAE-4063-B9F5-BF4B1CA1AEA6}" type="sibTrans" cxnId="{720A59F3-E677-4B6D-8E4C-61B87CFC1B75}">
      <dgm:prSet/>
      <dgm:spPr/>
      <dgm:t>
        <a:bodyPr/>
        <a:lstStyle/>
        <a:p>
          <a:endParaRPr lang="en-US"/>
        </a:p>
      </dgm:t>
    </dgm:pt>
    <dgm:pt modelId="{5AE1E3D0-F491-4517-B39E-0F11E0F1690D}">
      <dgm:prSet phldrT="[Text]" custT="1"/>
      <dgm:spPr/>
      <dgm:t>
        <a:bodyPr/>
        <a:lstStyle/>
        <a:p>
          <a:r>
            <a:rPr lang="id-ID" sz="2400" dirty="0" smtClean="0">
              <a:latin typeface="Cambria" pitchFamily="18" charset="0"/>
            </a:rPr>
            <a:t> - kenaikan dalam piutang deviden</a:t>
          </a:r>
          <a:endParaRPr lang="en-US" sz="2400" dirty="0">
            <a:latin typeface="Cambria" pitchFamily="18" charset="0"/>
          </a:endParaRPr>
        </a:p>
      </dgm:t>
    </dgm:pt>
    <dgm:pt modelId="{1B50AB02-4779-4042-8FBF-D0B5D6D386FF}" type="parTrans" cxnId="{46C2EE8F-B558-46D2-A225-12A65A609B55}">
      <dgm:prSet/>
      <dgm:spPr/>
      <dgm:t>
        <a:bodyPr/>
        <a:lstStyle/>
        <a:p>
          <a:endParaRPr lang="en-US"/>
        </a:p>
      </dgm:t>
    </dgm:pt>
    <dgm:pt modelId="{DED16B29-D60E-4156-A242-25573EBD775E}" type="sibTrans" cxnId="{46C2EE8F-B558-46D2-A225-12A65A609B55}">
      <dgm:prSet/>
      <dgm:spPr/>
      <dgm:t>
        <a:bodyPr/>
        <a:lstStyle/>
        <a:p>
          <a:endParaRPr lang="en-US"/>
        </a:p>
      </dgm:t>
    </dgm:pt>
    <dgm:pt modelId="{CD31606E-C21F-4901-85A3-1001A707E978}" type="pres">
      <dgm:prSet presAssocID="{01F34A90-270F-48B5-BD02-ECCD22EA80A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D4ECA8D-96F4-48DC-A61F-EBC38B4852E2}" type="pres">
      <dgm:prSet presAssocID="{057253B1-71F1-4605-92F7-1E1D0EFC5570}" presName="linNode" presStyleCnt="0"/>
      <dgm:spPr/>
    </dgm:pt>
    <dgm:pt modelId="{781AC3FF-5965-4E11-96D1-EAD9ACF5CA4B}" type="pres">
      <dgm:prSet presAssocID="{057253B1-71F1-4605-92F7-1E1D0EFC5570}" presName="parentShp" presStyleLbl="node1" presStyleIdx="0" presStyleCnt="1" custScaleX="665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F44723-89B2-4226-B074-BF7BE892C2AE}" type="pres">
      <dgm:prSet presAssocID="{057253B1-71F1-4605-92F7-1E1D0EFC5570}" presName="childShp" presStyleLbl="bgAccFollowNode1" presStyleIdx="0" presStyleCnt="1" custScaleX="127855" custScaleY="681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9410F8-6CD2-4E11-A22E-C9F8631E9C7F}" type="presOf" srcId="{057253B1-71F1-4605-92F7-1E1D0EFC5570}" destId="{781AC3FF-5965-4E11-96D1-EAD9ACF5CA4B}" srcOrd="0" destOrd="0" presId="urn:microsoft.com/office/officeart/2005/8/layout/vList6"/>
    <dgm:cxn modelId="{49C235A2-80BE-4698-82D3-4F038B4E4D5D}" srcId="{01F34A90-270F-48B5-BD02-ECCD22EA80A2}" destId="{057253B1-71F1-4605-92F7-1E1D0EFC5570}" srcOrd="0" destOrd="0" parTransId="{75450C63-D308-48B0-8F43-CA28F58ACE83}" sibTransId="{6D645F4A-CB72-41AD-8C6C-BD01AB611C56}"/>
    <dgm:cxn modelId="{B3E9C861-E458-46FE-A136-F4ECF4B094CE}" type="presOf" srcId="{5AE1E3D0-F491-4517-B39E-0F11E0F1690D}" destId="{F2F44723-89B2-4226-B074-BF7BE892C2AE}" srcOrd="0" destOrd="1" presId="urn:microsoft.com/office/officeart/2005/8/layout/vList6"/>
    <dgm:cxn modelId="{827463B0-EF34-40ED-8CCA-2E11148EBDE8}" type="presOf" srcId="{01F34A90-270F-48B5-BD02-ECCD22EA80A2}" destId="{CD31606E-C21F-4901-85A3-1001A707E978}" srcOrd="0" destOrd="0" presId="urn:microsoft.com/office/officeart/2005/8/layout/vList6"/>
    <dgm:cxn modelId="{720A59F3-E677-4B6D-8E4C-61B87CFC1B75}" srcId="{057253B1-71F1-4605-92F7-1E1D0EFC5570}" destId="{53662C48-48E7-42FA-9985-7C00AA6D9224}" srcOrd="0" destOrd="0" parTransId="{E7CC45AA-229D-47BA-A35D-3ECDAFD634F0}" sibTransId="{15282122-2EAE-4063-B9F5-BF4B1CA1AEA6}"/>
    <dgm:cxn modelId="{F666B9AD-DCBF-4570-AA85-9D6D3573E24E}" type="presOf" srcId="{53662C48-48E7-42FA-9985-7C00AA6D9224}" destId="{F2F44723-89B2-4226-B074-BF7BE892C2AE}" srcOrd="0" destOrd="0" presId="urn:microsoft.com/office/officeart/2005/8/layout/vList6"/>
    <dgm:cxn modelId="{46C2EE8F-B558-46D2-A225-12A65A609B55}" srcId="{057253B1-71F1-4605-92F7-1E1D0EFC5570}" destId="{5AE1E3D0-F491-4517-B39E-0F11E0F1690D}" srcOrd="1" destOrd="0" parTransId="{1B50AB02-4779-4042-8FBF-D0B5D6D386FF}" sibTransId="{DED16B29-D60E-4156-A242-25573EBD775E}"/>
    <dgm:cxn modelId="{AC6985C8-9162-4417-BA93-DF89FA305A0A}" type="presParOf" srcId="{CD31606E-C21F-4901-85A3-1001A707E978}" destId="{AD4ECA8D-96F4-48DC-A61F-EBC38B4852E2}" srcOrd="0" destOrd="0" presId="urn:microsoft.com/office/officeart/2005/8/layout/vList6"/>
    <dgm:cxn modelId="{3349F0CF-F155-47B2-B40C-D3FE828C9691}" type="presParOf" srcId="{AD4ECA8D-96F4-48DC-A61F-EBC38B4852E2}" destId="{781AC3FF-5965-4E11-96D1-EAD9ACF5CA4B}" srcOrd="0" destOrd="0" presId="urn:microsoft.com/office/officeart/2005/8/layout/vList6"/>
    <dgm:cxn modelId="{9056B28B-74B7-458D-B1CC-FBD4B53EE2D6}" type="presParOf" srcId="{AD4ECA8D-96F4-48DC-A61F-EBC38B4852E2}" destId="{F2F44723-89B2-4226-B074-BF7BE892C2A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F34A90-270F-48B5-BD02-ECCD22EA80A2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57253B1-71F1-4605-92F7-1E1D0EFC5570}">
      <dgm:prSet phldrT="[Text]" custT="1"/>
      <dgm:spPr/>
      <dgm:t>
        <a:bodyPr/>
        <a:lstStyle/>
        <a:p>
          <a:r>
            <a:rPr lang="id-ID" sz="2400" dirty="0" smtClean="0">
              <a:latin typeface="Cambria" pitchFamily="18" charset="0"/>
            </a:rPr>
            <a:t>Beban bunga </a:t>
          </a:r>
          <a:endParaRPr lang="en-US" sz="2400" dirty="0">
            <a:latin typeface="Cambria" pitchFamily="18" charset="0"/>
          </a:endParaRPr>
        </a:p>
      </dgm:t>
    </dgm:pt>
    <dgm:pt modelId="{75450C63-D308-48B0-8F43-CA28F58ACE83}" type="parTrans" cxnId="{49C235A2-80BE-4698-82D3-4F038B4E4D5D}">
      <dgm:prSet/>
      <dgm:spPr/>
      <dgm:t>
        <a:bodyPr/>
        <a:lstStyle/>
        <a:p>
          <a:endParaRPr lang="en-US"/>
        </a:p>
      </dgm:t>
    </dgm:pt>
    <dgm:pt modelId="{6D645F4A-CB72-41AD-8C6C-BD01AB611C56}" type="sibTrans" cxnId="{49C235A2-80BE-4698-82D3-4F038B4E4D5D}">
      <dgm:prSet/>
      <dgm:spPr/>
      <dgm:t>
        <a:bodyPr/>
        <a:lstStyle/>
        <a:p>
          <a:endParaRPr lang="en-US"/>
        </a:p>
      </dgm:t>
    </dgm:pt>
    <dgm:pt modelId="{53662C48-48E7-42FA-9985-7C00AA6D9224}">
      <dgm:prSet phldrT="[Text]" custT="1"/>
      <dgm:spPr/>
      <dgm:t>
        <a:bodyPr/>
        <a:lstStyle/>
        <a:p>
          <a:r>
            <a:rPr lang="id-ID" sz="2800" dirty="0" smtClean="0">
              <a:latin typeface="Cambria" pitchFamily="18" charset="0"/>
            </a:rPr>
            <a:t>+ </a:t>
          </a:r>
          <a:r>
            <a:rPr lang="id-ID" sz="2400" dirty="0" smtClean="0">
              <a:latin typeface="Cambria" pitchFamily="18" charset="0"/>
            </a:rPr>
            <a:t>penurunan dalam hutang bunga</a:t>
          </a:r>
          <a:endParaRPr lang="en-US" sz="2400" dirty="0">
            <a:latin typeface="Cambria" pitchFamily="18" charset="0"/>
          </a:endParaRPr>
        </a:p>
      </dgm:t>
    </dgm:pt>
    <dgm:pt modelId="{E7CC45AA-229D-47BA-A35D-3ECDAFD634F0}" type="parTrans" cxnId="{720A59F3-E677-4B6D-8E4C-61B87CFC1B75}">
      <dgm:prSet/>
      <dgm:spPr/>
      <dgm:t>
        <a:bodyPr/>
        <a:lstStyle/>
        <a:p>
          <a:endParaRPr lang="en-US"/>
        </a:p>
      </dgm:t>
    </dgm:pt>
    <dgm:pt modelId="{15282122-2EAE-4063-B9F5-BF4B1CA1AEA6}" type="sibTrans" cxnId="{720A59F3-E677-4B6D-8E4C-61B87CFC1B75}">
      <dgm:prSet/>
      <dgm:spPr/>
      <dgm:t>
        <a:bodyPr/>
        <a:lstStyle/>
        <a:p>
          <a:endParaRPr lang="en-US"/>
        </a:p>
      </dgm:t>
    </dgm:pt>
    <dgm:pt modelId="{5AE1E3D0-F491-4517-B39E-0F11E0F1690D}">
      <dgm:prSet phldrT="[Text]" custT="1"/>
      <dgm:spPr/>
      <dgm:t>
        <a:bodyPr/>
        <a:lstStyle/>
        <a:p>
          <a:r>
            <a:rPr lang="id-ID" sz="2400" dirty="0" smtClean="0">
              <a:latin typeface="Cambria" pitchFamily="18" charset="0"/>
            </a:rPr>
            <a:t> -  kenaikan dalam hutang bunga</a:t>
          </a:r>
          <a:endParaRPr lang="en-US" sz="2400" dirty="0">
            <a:latin typeface="Cambria" pitchFamily="18" charset="0"/>
          </a:endParaRPr>
        </a:p>
      </dgm:t>
    </dgm:pt>
    <dgm:pt modelId="{1B50AB02-4779-4042-8FBF-D0B5D6D386FF}" type="parTrans" cxnId="{46C2EE8F-B558-46D2-A225-12A65A609B55}">
      <dgm:prSet/>
      <dgm:spPr/>
      <dgm:t>
        <a:bodyPr/>
        <a:lstStyle/>
        <a:p>
          <a:endParaRPr lang="en-US"/>
        </a:p>
      </dgm:t>
    </dgm:pt>
    <dgm:pt modelId="{DED16B29-D60E-4156-A242-25573EBD775E}" type="sibTrans" cxnId="{46C2EE8F-B558-46D2-A225-12A65A609B55}">
      <dgm:prSet/>
      <dgm:spPr/>
      <dgm:t>
        <a:bodyPr/>
        <a:lstStyle/>
        <a:p>
          <a:endParaRPr lang="en-US"/>
        </a:p>
      </dgm:t>
    </dgm:pt>
    <dgm:pt modelId="{5A96F25A-EEB2-493B-83E2-27DA5018EA4C}">
      <dgm:prSet phldrT="[Text]" custT="1"/>
      <dgm:spPr/>
      <dgm:t>
        <a:bodyPr/>
        <a:lstStyle/>
        <a:p>
          <a:endParaRPr lang="en-US" sz="2400" dirty="0">
            <a:latin typeface="Cambria" pitchFamily="18" charset="0"/>
          </a:endParaRPr>
        </a:p>
      </dgm:t>
    </dgm:pt>
    <dgm:pt modelId="{CB38E6CD-E74A-43C1-AF46-F5FCE6D1B7CD}" type="parTrans" cxnId="{44098CFE-BAC2-44D6-9158-0D6B1015FD29}">
      <dgm:prSet/>
      <dgm:spPr/>
      <dgm:t>
        <a:bodyPr/>
        <a:lstStyle/>
        <a:p>
          <a:endParaRPr lang="en-US"/>
        </a:p>
      </dgm:t>
    </dgm:pt>
    <dgm:pt modelId="{7ADD023B-1897-4AA4-BC3C-8731231BEAEF}" type="sibTrans" cxnId="{44098CFE-BAC2-44D6-9158-0D6B1015FD29}">
      <dgm:prSet/>
      <dgm:spPr/>
      <dgm:t>
        <a:bodyPr/>
        <a:lstStyle/>
        <a:p>
          <a:endParaRPr lang="en-US"/>
        </a:p>
      </dgm:t>
    </dgm:pt>
    <dgm:pt modelId="{CD31606E-C21F-4901-85A3-1001A707E978}" type="pres">
      <dgm:prSet presAssocID="{01F34A90-270F-48B5-BD02-ECCD22EA80A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D4ECA8D-96F4-48DC-A61F-EBC38B4852E2}" type="pres">
      <dgm:prSet presAssocID="{057253B1-71F1-4605-92F7-1E1D0EFC5570}" presName="linNode" presStyleCnt="0"/>
      <dgm:spPr/>
    </dgm:pt>
    <dgm:pt modelId="{781AC3FF-5965-4E11-96D1-EAD9ACF5CA4B}" type="pres">
      <dgm:prSet presAssocID="{057253B1-71F1-4605-92F7-1E1D0EFC5570}" presName="parentShp" presStyleLbl="node1" presStyleIdx="0" presStyleCnt="1" custScaleX="665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F44723-89B2-4226-B074-BF7BE892C2AE}" type="pres">
      <dgm:prSet presAssocID="{057253B1-71F1-4605-92F7-1E1D0EFC5570}" presName="childShp" presStyleLbl="bgAccFollowNode1" presStyleIdx="0" presStyleCnt="1" custScaleX="178616" custLinFactNeighborY="43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838ECDA-A188-4877-A3C2-0F0BB8B2B60A}" type="presOf" srcId="{057253B1-71F1-4605-92F7-1E1D0EFC5570}" destId="{781AC3FF-5965-4E11-96D1-EAD9ACF5CA4B}" srcOrd="0" destOrd="0" presId="urn:microsoft.com/office/officeart/2005/8/layout/vList6"/>
    <dgm:cxn modelId="{D6C2A92E-0C33-4DD8-8682-89E14D21C0D5}" type="presOf" srcId="{5AE1E3D0-F491-4517-B39E-0F11E0F1690D}" destId="{F2F44723-89B2-4226-B074-BF7BE892C2AE}" srcOrd="0" destOrd="2" presId="urn:microsoft.com/office/officeart/2005/8/layout/vList6"/>
    <dgm:cxn modelId="{49C235A2-80BE-4698-82D3-4F038B4E4D5D}" srcId="{01F34A90-270F-48B5-BD02-ECCD22EA80A2}" destId="{057253B1-71F1-4605-92F7-1E1D0EFC5570}" srcOrd="0" destOrd="0" parTransId="{75450C63-D308-48B0-8F43-CA28F58ACE83}" sibTransId="{6D645F4A-CB72-41AD-8C6C-BD01AB611C56}"/>
    <dgm:cxn modelId="{9FEB336B-B0A0-479E-AD1F-03E289B11DCB}" type="presOf" srcId="{53662C48-48E7-42FA-9985-7C00AA6D9224}" destId="{F2F44723-89B2-4226-B074-BF7BE892C2AE}" srcOrd="0" destOrd="0" presId="urn:microsoft.com/office/officeart/2005/8/layout/vList6"/>
    <dgm:cxn modelId="{738C3065-8ADC-4CA4-AA6C-3EFFF58121C2}" type="presOf" srcId="{01F34A90-270F-48B5-BD02-ECCD22EA80A2}" destId="{CD31606E-C21F-4901-85A3-1001A707E978}" srcOrd="0" destOrd="0" presId="urn:microsoft.com/office/officeart/2005/8/layout/vList6"/>
    <dgm:cxn modelId="{56B3C867-1E23-4D14-9AD3-AA29FB703D7C}" type="presOf" srcId="{5A96F25A-EEB2-493B-83E2-27DA5018EA4C}" destId="{F2F44723-89B2-4226-B074-BF7BE892C2AE}" srcOrd="0" destOrd="1" presId="urn:microsoft.com/office/officeart/2005/8/layout/vList6"/>
    <dgm:cxn modelId="{44098CFE-BAC2-44D6-9158-0D6B1015FD29}" srcId="{057253B1-71F1-4605-92F7-1E1D0EFC5570}" destId="{5A96F25A-EEB2-493B-83E2-27DA5018EA4C}" srcOrd="1" destOrd="0" parTransId="{CB38E6CD-E74A-43C1-AF46-F5FCE6D1B7CD}" sibTransId="{7ADD023B-1897-4AA4-BC3C-8731231BEAEF}"/>
    <dgm:cxn modelId="{720A59F3-E677-4B6D-8E4C-61B87CFC1B75}" srcId="{057253B1-71F1-4605-92F7-1E1D0EFC5570}" destId="{53662C48-48E7-42FA-9985-7C00AA6D9224}" srcOrd="0" destOrd="0" parTransId="{E7CC45AA-229D-47BA-A35D-3ECDAFD634F0}" sibTransId="{15282122-2EAE-4063-B9F5-BF4B1CA1AEA6}"/>
    <dgm:cxn modelId="{46C2EE8F-B558-46D2-A225-12A65A609B55}" srcId="{057253B1-71F1-4605-92F7-1E1D0EFC5570}" destId="{5AE1E3D0-F491-4517-B39E-0F11E0F1690D}" srcOrd="2" destOrd="0" parTransId="{1B50AB02-4779-4042-8FBF-D0B5D6D386FF}" sibTransId="{DED16B29-D60E-4156-A242-25573EBD775E}"/>
    <dgm:cxn modelId="{D19F6A01-C86D-49D9-8FB5-2BE589927F1A}" type="presParOf" srcId="{CD31606E-C21F-4901-85A3-1001A707E978}" destId="{AD4ECA8D-96F4-48DC-A61F-EBC38B4852E2}" srcOrd="0" destOrd="0" presId="urn:microsoft.com/office/officeart/2005/8/layout/vList6"/>
    <dgm:cxn modelId="{C8816FD5-96AD-48FA-9FE4-986490D0E1EF}" type="presParOf" srcId="{AD4ECA8D-96F4-48DC-A61F-EBC38B4852E2}" destId="{781AC3FF-5965-4E11-96D1-EAD9ACF5CA4B}" srcOrd="0" destOrd="0" presId="urn:microsoft.com/office/officeart/2005/8/layout/vList6"/>
    <dgm:cxn modelId="{E4A9D85E-F109-45E3-A2D9-7D26CFD418A7}" type="presParOf" srcId="{AD4ECA8D-96F4-48DC-A61F-EBC38B4852E2}" destId="{F2F44723-89B2-4226-B074-BF7BE892C2A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F44723-89B2-4226-B074-BF7BE892C2AE}">
      <dsp:nvSpPr>
        <dsp:cNvPr id="0" name=""/>
        <dsp:cNvSpPr/>
      </dsp:nvSpPr>
      <dsp:spPr>
        <a:xfrm>
          <a:off x="2189272" y="0"/>
          <a:ext cx="6165685" cy="164307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800" kern="1200" dirty="0" smtClean="0">
              <a:latin typeface="Cambria" pitchFamily="18" charset="0"/>
            </a:rPr>
            <a:t>+ penurunan dalam piutang bunga</a:t>
          </a:r>
          <a:endParaRPr lang="en-US" sz="2800" kern="1200" dirty="0">
            <a:latin typeface="Cambria" pitchFamily="18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800" kern="1200" dirty="0" smtClean="0">
              <a:latin typeface="Cambria" pitchFamily="18" charset="0"/>
            </a:rPr>
            <a:t> - kenaikan piutang bunga</a:t>
          </a:r>
          <a:endParaRPr lang="en-US" sz="2800" kern="1200" dirty="0">
            <a:latin typeface="Cambria" pitchFamily="18" charset="0"/>
          </a:endParaRPr>
        </a:p>
      </dsp:txBody>
      <dsp:txXfrm>
        <a:off x="2189272" y="205384"/>
        <a:ext cx="5549532" cy="1232306"/>
      </dsp:txXfrm>
    </dsp:sp>
    <dsp:sp modelId="{781AC3FF-5965-4E11-96D1-EAD9ACF5CA4B}">
      <dsp:nvSpPr>
        <dsp:cNvPr id="0" name=""/>
        <dsp:cNvSpPr/>
      </dsp:nvSpPr>
      <dsp:spPr>
        <a:xfrm>
          <a:off x="3287" y="0"/>
          <a:ext cx="2185985" cy="16430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latin typeface="Cambria" pitchFamily="18" charset="0"/>
            </a:rPr>
            <a:t>Pendapatan bunga</a:t>
          </a:r>
          <a:endParaRPr lang="en-US" sz="2800" kern="1200" dirty="0">
            <a:latin typeface="Cambria" pitchFamily="18" charset="0"/>
          </a:endParaRPr>
        </a:p>
      </dsp:txBody>
      <dsp:txXfrm>
        <a:off x="83495" y="80208"/>
        <a:ext cx="2025569" cy="14826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F44723-89B2-4226-B074-BF7BE892C2AE}">
      <dsp:nvSpPr>
        <dsp:cNvPr id="0" name=""/>
        <dsp:cNvSpPr/>
      </dsp:nvSpPr>
      <dsp:spPr>
        <a:xfrm>
          <a:off x="2069277" y="261930"/>
          <a:ext cx="5951695" cy="111921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400" kern="1200" dirty="0" smtClean="0">
              <a:latin typeface="Cambria" pitchFamily="18" charset="0"/>
            </a:rPr>
            <a:t>+ penurunan piutang     deviden</a:t>
          </a:r>
          <a:endParaRPr lang="en-US" sz="2400" kern="1200" dirty="0">
            <a:latin typeface="Cambria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400" kern="1200" dirty="0" smtClean="0">
              <a:latin typeface="Cambria" pitchFamily="18" charset="0"/>
            </a:rPr>
            <a:t> - kenaikan dalam piutang deviden</a:t>
          </a:r>
          <a:endParaRPr lang="en-US" sz="2400" kern="1200" dirty="0">
            <a:latin typeface="Cambria" pitchFamily="18" charset="0"/>
          </a:endParaRPr>
        </a:p>
      </dsp:txBody>
      <dsp:txXfrm>
        <a:off x="2069277" y="401832"/>
        <a:ext cx="5531991" cy="839409"/>
      </dsp:txXfrm>
    </dsp:sp>
    <dsp:sp modelId="{781AC3FF-5965-4E11-96D1-EAD9ACF5CA4B}">
      <dsp:nvSpPr>
        <dsp:cNvPr id="0" name=""/>
        <dsp:cNvSpPr/>
      </dsp:nvSpPr>
      <dsp:spPr>
        <a:xfrm>
          <a:off x="3869" y="0"/>
          <a:ext cx="2065408" cy="16430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latin typeface="Cambria" pitchFamily="18" charset="0"/>
            </a:rPr>
            <a:t>Pendapatan deviden</a:t>
          </a:r>
          <a:endParaRPr lang="en-US" sz="2400" kern="1200" dirty="0">
            <a:latin typeface="Cambria" pitchFamily="18" charset="0"/>
          </a:endParaRPr>
        </a:p>
      </dsp:txBody>
      <dsp:txXfrm>
        <a:off x="84077" y="80208"/>
        <a:ext cx="1904992" cy="14826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F44723-89B2-4226-B074-BF7BE892C2AE}">
      <dsp:nvSpPr>
        <dsp:cNvPr id="0" name=""/>
        <dsp:cNvSpPr/>
      </dsp:nvSpPr>
      <dsp:spPr>
        <a:xfrm>
          <a:off x="1721228" y="0"/>
          <a:ext cx="6920638" cy="164307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800" kern="1200" dirty="0" smtClean="0">
              <a:latin typeface="Cambria" pitchFamily="18" charset="0"/>
            </a:rPr>
            <a:t>+ </a:t>
          </a:r>
          <a:r>
            <a:rPr lang="id-ID" sz="2400" kern="1200" dirty="0" smtClean="0">
              <a:latin typeface="Cambria" pitchFamily="18" charset="0"/>
            </a:rPr>
            <a:t>penurunan dalam hutang bunga</a:t>
          </a:r>
          <a:endParaRPr lang="en-US" sz="2400" kern="1200" dirty="0">
            <a:latin typeface="Cambria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400" kern="1200" dirty="0">
            <a:latin typeface="Cambria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400" kern="1200" dirty="0" smtClean="0">
              <a:latin typeface="Cambria" pitchFamily="18" charset="0"/>
            </a:rPr>
            <a:t> -  kenaikan dalam hutang bunga</a:t>
          </a:r>
          <a:endParaRPr lang="en-US" sz="2400" kern="1200" dirty="0">
            <a:latin typeface="Cambria" pitchFamily="18" charset="0"/>
          </a:endParaRPr>
        </a:p>
      </dsp:txBody>
      <dsp:txXfrm>
        <a:off x="1721228" y="205384"/>
        <a:ext cx="6304485" cy="1232306"/>
      </dsp:txXfrm>
    </dsp:sp>
    <dsp:sp modelId="{781AC3FF-5965-4E11-96D1-EAD9ACF5CA4B}">
      <dsp:nvSpPr>
        <dsp:cNvPr id="0" name=""/>
        <dsp:cNvSpPr/>
      </dsp:nvSpPr>
      <dsp:spPr>
        <a:xfrm>
          <a:off x="2099" y="0"/>
          <a:ext cx="1719129" cy="16430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latin typeface="Cambria" pitchFamily="18" charset="0"/>
            </a:rPr>
            <a:t>Beban bunga </a:t>
          </a:r>
          <a:endParaRPr lang="en-US" sz="2400" kern="1200" dirty="0">
            <a:latin typeface="Cambria" pitchFamily="18" charset="0"/>
          </a:endParaRPr>
        </a:p>
      </dsp:txBody>
      <dsp:txXfrm>
        <a:off x="82307" y="80208"/>
        <a:ext cx="1558713" cy="14826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4283" cy="496570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646" y="0"/>
            <a:ext cx="2944283" cy="496570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33107"/>
            <a:ext cx="2944283" cy="496570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646" y="9433107"/>
            <a:ext cx="2944283" cy="496570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r">
              <a:defRPr sz="1200"/>
            </a:lvl1pPr>
          </a:lstStyle>
          <a:p>
            <a:fld id="{7FE4C45C-A8BD-4AC7-8A41-3FA133CF74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36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4283" cy="496570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6" y="0"/>
            <a:ext cx="2944283" cy="496570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2" tIns="45711" rIns="91422" bIns="4571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7414"/>
            <a:ext cx="5435600" cy="4469130"/>
          </a:xfrm>
          <a:prstGeom prst="rect">
            <a:avLst/>
          </a:prstGeom>
        </p:spPr>
        <p:txBody>
          <a:bodyPr vert="horz" lIns="91422" tIns="45711" rIns="91422" bIns="4571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33107"/>
            <a:ext cx="2944283" cy="496570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6" y="9433107"/>
            <a:ext cx="2944283" cy="496570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r">
              <a:defRPr sz="1200"/>
            </a:lvl1pPr>
          </a:lstStyle>
          <a:p>
            <a:fld id="{215F8941-38FE-418C-BE89-CFD1BCD22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334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5F8941-38FE-418C-BE89-CFD1BCD2201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770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48644" y="9433107"/>
            <a:ext cx="2944283" cy="496570"/>
          </a:xfrm>
          <a:prstGeom prst="rect">
            <a:avLst/>
          </a:prstGeom>
          <a:ln/>
        </p:spPr>
        <p:txBody>
          <a:bodyPr/>
          <a:lstStyle/>
          <a:p>
            <a:fld id="{AF53246D-51F8-4255-A449-7742249DC282}" type="slidenum">
              <a:rPr lang="en-US"/>
              <a:pPr/>
              <a:t>24</a:t>
            </a:fld>
            <a:endParaRPr lang="en-US"/>
          </a:p>
        </p:txBody>
      </p:sp>
      <p:sp>
        <p:nvSpPr>
          <p:cNvPr id="136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7100" y="742950"/>
            <a:ext cx="4940300" cy="3705225"/>
          </a:xfrm>
          <a:ln w="12700" cap="flat"/>
        </p:spPr>
      </p:sp>
      <p:sp>
        <p:nvSpPr>
          <p:cNvPr id="136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040" y="4699055"/>
            <a:ext cx="4982422" cy="4449969"/>
          </a:xfrm>
          <a:ln/>
        </p:spPr>
        <p:txBody>
          <a:bodyPr lIns="97332" tIns="48667" rIns="97332" bIns="48667"/>
          <a:lstStyle/>
          <a:p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48644" y="9433107"/>
            <a:ext cx="2944283" cy="496570"/>
          </a:xfrm>
          <a:prstGeom prst="rect">
            <a:avLst/>
          </a:prstGeom>
          <a:ln/>
        </p:spPr>
        <p:txBody>
          <a:bodyPr/>
          <a:lstStyle/>
          <a:p>
            <a:fld id="{720A9AE4-252A-4D42-9A7E-393BBF47DAB2}" type="slidenum">
              <a:rPr lang="en-US"/>
              <a:pPr/>
              <a:t>2</a:t>
            </a:fld>
            <a:endParaRPr lang="en-US"/>
          </a:p>
        </p:txBody>
      </p:sp>
      <p:sp>
        <p:nvSpPr>
          <p:cNvPr id="135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6125"/>
            <a:ext cx="4964112" cy="3724275"/>
          </a:xfrm>
          <a:ln/>
        </p:spPr>
      </p:sp>
      <p:sp>
        <p:nvSpPr>
          <p:cNvPr id="135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040" y="4718214"/>
            <a:ext cx="4982422" cy="4469130"/>
          </a:xfrm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48644" y="9433107"/>
            <a:ext cx="2944283" cy="496570"/>
          </a:xfrm>
          <a:prstGeom prst="rect">
            <a:avLst/>
          </a:prstGeom>
          <a:ln/>
        </p:spPr>
        <p:txBody>
          <a:bodyPr/>
          <a:lstStyle/>
          <a:p>
            <a:fld id="{AF53246D-51F8-4255-A449-7742249DC282}" type="slidenum">
              <a:rPr lang="en-US"/>
              <a:pPr/>
              <a:t>5</a:t>
            </a:fld>
            <a:endParaRPr lang="en-US"/>
          </a:p>
        </p:txBody>
      </p:sp>
      <p:sp>
        <p:nvSpPr>
          <p:cNvPr id="136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7100" y="742950"/>
            <a:ext cx="4940300" cy="3705225"/>
          </a:xfrm>
          <a:ln w="12700" cap="flat"/>
        </p:spPr>
      </p:sp>
      <p:sp>
        <p:nvSpPr>
          <p:cNvPr id="136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040" y="4699055"/>
            <a:ext cx="4982422" cy="4449969"/>
          </a:xfrm>
          <a:ln/>
        </p:spPr>
        <p:txBody>
          <a:bodyPr lIns="97332" tIns="48667" rIns="97332" bIns="48667"/>
          <a:lstStyle/>
          <a:p>
            <a:endParaRPr lang="id-ID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48644" y="9433107"/>
            <a:ext cx="2944283" cy="496570"/>
          </a:xfrm>
          <a:prstGeom prst="rect">
            <a:avLst/>
          </a:prstGeom>
          <a:ln/>
        </p:spPr>
        <p:txBody>
          <a:bodyPr/>
          <a:lstStyle/>
          <a:p>
            <a:fld id="{AF53246D-51F8-4255-A449-7742249DC282}" type="slidenum">
              <a:rPr lang="en-US"/>
              <a:pPr/>
              <a:t>6</a:t>
            </a:fld>
            <a:endParaRPr lang="en-US"/>
          </a:p>
        </p:txBody>
      </p:sp>
      <p:sp>
        <p:nvSpPr>
          <p:cNvPr id="136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7100" y="742950"/>
            <a:ext cx="4940300" cy="3705225"/>
          </a:xfrm>
          <a:ln w="12700" cap="flat"/>
        </p:spPr>
      </p:sp>
      <p:sp>
        <p:nvSpPr>
          <p:cNvPr id="136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040" y="4699055"/>
            <a:ext cx="4982422" cy="4449969"/>
          </a:xfrm>
          <a:ln/>
        </p:spPr>
        <p:txBody>
          <a:bodyPr lIns="97332" tIns="48667" rIns="97332" bIns="48667"/>
          <a:lstStyle/>
          <a:p>
            <a:endParaRPr lang="id-ID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48644" y="9433107"/>
            <a:ext cx="2944283" cy="496570"/>
          </a:xfrm>
          <a:prstGeom prst="rect">
            <a:avLst/>
          </a:prstGeom>
          <a:ln/>
        </p:spPr>
        <p:txBody>
          <a:bodyPr/>
          <a:lstStyle/>
          <a:p>
            <a:fld id="{AF53246D-51F8-4255-A449-7742249DC282}" type="slidenum">
              <a:rPr lang="en-US"/>
              <a:pPr/>
              <a:t>7</a:t>
            </a:fld>
            <a:endParaRPr lang="en-US"/>
          </a:p>
        </p:txBody>
      </p:sp>
      <p:sp>
        <p:nvSpPr>
          <p:cNvPr id="136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7100" y="742950"/>
            <a:ext cx="4940300" cy="3705225"/>
          </a:xfrm>
          <a:ln w="12700" cap="flat"/>
        </p:spPr>
      </p:sp>
      <p:sp>
        <p:nvSpPr>
          <p:cNvPr id="136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040" y="4699055"/>
            <a:ext cx="4982422" cy="4449969"/>
          </a:xfrm>
          <a:ln/>
        </p:spPr>
        <p:txBody>
          <a:bodyPr lIns="97332" tIns="48667" rIns="97332" bIns="48667"/>
          <a:lstStyle/>
          <a:p>
            <a:endParaRPr lang="id-ID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48644" y="9433107"/>
            <a:ext cx="2944283" cy="496570"/>
          </a:xfrm>
          <a:prstGeom prst="rect">
            <a:avLst/>
          </a:prstGeom>
          <a:ln/>
        </p:spPr>
        <p:txBody>
          <a:bodyPr/>
          <a:lstStyle/>
          <a:p>
            <a:fld id="{AF53246D-51F8-4255-A449-7742249DC282}" type="slidenum">
              <a:rPr lang="en-US"/>
              <a:pPr/>
              <a:t>8</a:t>
            </a:fld>
            <a:endParaRPr lang="en-US"/>
          </a:p>
        </p:txBody>
      </p:sp>
      <p:sp>
        <p:nvSpPr>
          <p:cNvPr id="136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7100" y="742950"/>
            <a:ext cx="4940300" cy="3705225"/>
          </a:xfrm>
          <a:ln w="12700" cap="flat"/>
        </p:spPr>
      </p:sp>
      <p:sp>
        <p:nvSpPr>
          <p:cNvPr id="136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040" y="4699055"/>
            <a:ext cx="4982422" cy="4449969"/>
          </a:xfrm>
          <a:ln/>
        </p:spPr>
        <p:txBody>
          <a:bodyPr lIns="97332" tIns="48667" rIns="97332" bIns="48667"/>
          <a:lstStyle/>
          <a:p>
            <a:endParaRPr lang="id-ID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48644" y="9433107"/>
            <a:ext cx="2944283" cy="496570"/>
          </a:xfrm>
          <a:prstGeom prst="rect">
            <a:avLst/>
          </a:prstGeom>
          <a:ln/>
        </p:spPr>
        <p:txBody>
          <a:bodyPr/>
          <a:lstStyle/>
          <a:p>
            <a:fld id="{380D7AEE-F507-4961-BAAD-BB351E3F9478}" type="slidenum">
              <a:rPr lang="en-US"/>
              <a:pPr/>
              <a:t>14</a:t>
            </a:fld>
            <a:endParaRPr lang="en-US"/>
          </a:p>
        </p:txBody>
      </p:sp>
      <p:sp>
        <p:nvSpPr>
          <p:cNvPr id="136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7100" y="742950"/>
            <a:ext cx="4940300" cy="3705225"/>
          </a:xfrm>
          <a:ln w="12700" cap="flat"/>
        </p:spPr>
      </p:sp>
      <p:sp>
        <p:nvSpPr>
          <p:cNvPr id="136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040" y="4699055"/>
            <a:ext cx="4982422" cy="4449969"/>
          </a:xfrm>
          <a:ln/>
        </p:spPr>
        <p:txBody>
          <a:bodyPr lIns="97332" tIns="48667" rIns="97332" bIns="48667"/>
          <a:lstStyle/>
          <a:p>
            <a:endParaRPr lang="id-ID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48644" y="9433107"/>
            <a:ext cx="2944283" cy="496570"/>
          </a:xfrm>
          <a:prstGeom prst="rect">
            <a:avLst/>
          </a:prstGeom>
          <a:ln/>
        </p:spPr>
        <p:txBody>
          <a:bodyPr/>
          <a:lstStyle/>
          <a:p>
            <a:fld id="{380D7AEE-F507-4961-BAAD-BB351E3F9478}" type="slidenum">
              <a:rPr lang="en-US"/>
              <a:pPr/>
              <a:t>19</a:t>
            </a:fld>
            <a:endParaRPr lang="en-US"/>
          </a:p>
        </p:txBody>
      </p:sp>
      <p:sp>
        <p:nvSpPr>
          <p:cNvPr id="136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7100" y="742950"/>
            <a:ext cx="4940300" cy="3705225"/>
          </a:xfrm>
          <a:ln w="12700" cap="flat"/>
        </p:spPr>
      </p:sp>
      <p:sp>
        <p:nvSpPr>
          <p:cNvPr id="136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040" y="4699055"/>
            <a:ext cx="4982422" cy="4449969"/>
          </a:xfrm>
          <a:ln/>
        </p:spPr>
        <p:txBody>
          <a:bodyPr lIns="97332" tIns="48667" rIns="97332" bIns="48667"/>
          <a:lstStyle/>
          <a:p>
            <a:endParaRPr lang="id-ID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48644" y="9433107"/>
            <a:ext cx="2944283" cy="496570"/>
          </a:xfrm>
          <a:prstGeom prst="rect">
            <a:avLst/>
          </a:prstGeom>
          <a:ln/>
        </p:spPr>
        <p:txBody>
          <a:bodyPr/>
          <a:lstStyle/>
          <a:p>
            <a:fld id="{AF53246D-51F8-4255-A449-7742249DC282}" type="slidenum">
              <a:rPr lang="en-US"/>
              <a:pPr/>
              <a:t>23</a:t>
            </a:fld>
            <a:endParaRPr lang="en-US"/>
          </a:p>
        </p:txBody>
      </p:sp>
      <p:sp>
        <p:nvSpPr>
          <p:cNvPr id="136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7100" y="742950"/>
            <a:ext cx="4940300" cy="3705225"/>
          </a:xfrm>
          <a:ln w="12700" cap="flat"/>
        </p:spPr>
      </p:sp>
      <p:sp>
        <p:nvSpPr>
          <p:cNvPr id="136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040" y="4699055"/>
            <a:ext cx="4982422" cy="4449969"/>
          </a:xfrm>
          <a:ln/>
        </p:spPr>
        <p:txBody>
          <a:bodyPr lIns="97332" tIns="48667" rIns="97332" bIns="48667"/>
          <a:lstStyle/>
          <a:p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D6CA-AA35-4157-8F04-0696B17318CF}" type="datetimeFigureOut">
              <a:rPr lang="en-SG" smtClean="0"/>
              <a:t>29/6/2020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536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D6CA-AA35-4157-8F04-0696B17318CF}" type="datetimeFigureOut">
              <a:rPr lang="en-SG" smtClean="0"/>
              <a:t>29/6/2020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60832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D6CA-AA35-4157-8F04-0696B17318CF}" type="datetimeFigureOut">
              <a:rPr lang="en-SG" smtClean="0"/>
              <a:t>29/6/2020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02308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8768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876800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71600"/>
            <a:ext cx="4041648" cy="519206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1371600"/>
            <a:ext cx="4041775" cy="519206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1835148"/>
            <a:ext cx="4041648" cy="4413251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1835148"/>
            <a:ext cx="4041775" cy="4413251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54837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D6CA-AA35-4157-8F04-0696B17318CF}" type="datetimeFigureOut">
              <a:rPr lang="en-SG" smtClean="0"/>
              <a:t>29/6/2020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303213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58034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D6CA-AA35-4157-8F04-0696B17318CF}" type="datetimeFigureOut">
              <a:rPr lang="en-SG" smtClean="0"/>
              <a:t>29/6/2020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35754157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D6CA-AA35-4157-8F04-0696B17318CF}" type="datetimeFigureOut">
              <a:rPr lang="en-SG" smtClean="0"/>
              <a:t>29/6/2020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93278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D6CA-AA35-4157-8F04-0696B17318CF}" type="datetimeFigureOut">
              <a:rPr lang="en-SG" smtClean="0"/>
              <a:t>29/6/2020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676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D6CA-AA35-4157-8F04-0696B17318CF}" type="datetimeFigureOut">
              <a:rPr lang="en-SG" smtClean="0"/>
              <a:t>29/6/2020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C00000"/>
          </a:solidFill>
          <a:ln>
            <a:solidFill>
              <a:srgbClr val="AB2B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1712858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D6CA-AA35-4157-8F04-0696B17318CF}" type="datetimeFigureOut">
              <a:rPr lang="en-SG" smtClean="0"/>
              <a:t>29/6/2020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787062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D6CA-AA35-4157-8F04-0696B17318CF}" type="datetimeFigureOut">
              <a:rPr lang="en-SG" smtClean="0"/>
              <a:t>29/6/2020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47722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ED6CA-AA35-4157-8F04-0696B17318CF}" type="datetimeFigureOut">
              <a:rPr lang="en-SG" smtClean="0"/>
              <a:t>29/6/2020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8078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ED6CA-AA35-4157-8F04-0696B17318CF}" type="datetimeFigureOut">
              <a:rPr lang="en-SG" smtClean="0"/>
              <a:t>29/6/2020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CD961-1678-4F71-88D2-FF49F969FAC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-28025" y="309563"/>
            <a:ext cx="9172025" cy="868362"/>
          </a:xfrm>
          <a:prstGeom prst="rect">
            <a:avLst/>
          </a:prstGeom>
          <a:solidFill>
            <a:srgbClr val="FDCBCB"/>
          </a:solidFill>
          <a:ln>
            <a:solidFill>
              <a:srgbClr val="FDCBCB"/>
            </a:solidFill>
          </a:ln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477000"/>
            <a:ext cx="9144000" cy="381000"/>
          </a:xfrm>
          <a:prstGeom prst="rect">
            <a:avLst/>
          </a:prstGeom>
          <a:solidFill>
            <a:srgbClr val="EB7A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i="1" dirty="0"/>
          </a:p>
        </p:txBody>
      </p:sp>
      <p:grpSp>
        <p:nvGrpSpPr>
          <p:cNvPr id="10" name="Group 22"/>
          <p:cNvGrpSpPr>
            <a:grpSpLocks/>
          </p:cNvGrpSpPr>
          <p:nvPr userDrawn="1"/>
        </p:nvGrpSpPr>
        <p:grpSpPr bwMode="auto">
          <a:xfrm>
            <a:off x="7452632" y="6470650"/>
            <a:ext cx="1714500" cy="387350"/>
            <a:chOff x="357166" y="9518646"/>
            <a:chExt cx="1714521" cy="387354"/>
          </a:xfrm>
        </p:grpSpPr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1643057" y="9518646"/>
              <a:ext cx="428630" cy="387354"/>
            </a:xfrm>
            <a:prstGeom prst="rect">
              <a:avLst/>
            </a:prstGeom>
            <a:solidFill>
              <a:srgbClr val="A12E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1214427" y="9518646"/>
              <a:ext cx="454027" cy="38735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xtLst/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785796" y="9518646"/>
              <a:ext cx="439740" cy="387354"/>
            </a:xfrm>
            <a:prstGeom prst="rect">
              <a:avLst/>
            </a:prstGeom>
            <a:solidFill>
              <a:srgbClr val="FA5D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357166" y="9518646"/>
              <a:ext cx="438153" cy="387354"/>
            </a:xfrm>
            <a:prstGeom prst="rect">
              <a:avLst/>
            </a:prstGeom>
            <a:solidFill>
              <a:srgbClr val="FDCBC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5" name="Rectangle 14"/>
          <p:cNvSpPr/>
          <p:nvPr userDrawn="1"/>
        </p:nvSpPr>
        <p:spPr>
          <a:xfrm>
            <a:off x="0" y="0"/>
            <a:ext cx="9144000" cy="303213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3424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46" r:id="rId12"/>
    <p:sldLayoutId id="2147483748" r:id="rId13"/>
    <p:sldLayoutId id="2147483749" r:id="rId14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mailto:dwimartani@yahoo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contourClr>
              <a:schemeClr val="accent1">
                <a:shade val="70000"/>
                <a:satMod val="105000"/>
              </a:schemeClr>
            </a:contourClr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contourClr>
              <a:schemeClr val="accent1">
                <a:shade val="70000"/>
                <a:satMod val="105000"/>
              </a:schemeClr>
            </a:contourClr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" y="685800"/>
            <a:ext cx="9105900" cy="2209800"/>
          </a:xfrm>
        </p:spPr>
        <p:txBody>
          <a:bodyPr>
            <a:normAutofit/>
          </a:bodyPr>
          <a:lstStyle/>
          <a:p>
            <a:r>
              <a:rPr lang="id-ID" sz="3200" i="1" dirty="0">
                <a:solidFill>
                  <a:schemeClr val="bg1"/>
                </a:solidFill>
                <a:latin typeface="Arial Black" pitchFamily="34" charset="0"/>
              </a:rPr>
              <a:t>PSAK </a:t>
            </a:r>
            <a:r>
              <a:rPr lang="en-US" sz="3200" i="1" dirty="0">
                <a:solidFill>
                  <a:schemeClr val="bg1"/>
                </a:solidFill>
                <a:latin typeface="Arial Black" pitchFamily="34" charset="0"/>
              </a:rPr>
              <a:t>2</a:t>
            </a:r>
            <a:r>
              <a:rPr lang="id-ID" sz="3200" i="1" dirty="0">
                <a:solidFill>
                  <a:schemeClr val="bg1"/>
                </a:solidFill>
                <a:latin typeface="Arial Black" pitchFamily="34" charset="0"/>
              </a:rPr>
              <a:t> – </a:t>
            </a:r>
            <a:r>
              <a:rPr lang="en-US" sz="3200" i="1" dirty="0">
                <a:solidFill>
                  <a:schemeClr val="bg1"/>
                </a:solidFill>
                <a:latin typeface="Arial Black" pitchFamily="34" charset="0"/>
              </a:rPr>
              <a:t>LAPORAN ARUS KAS</a:t>
            </a:r>
            <a:r>
              <a:rPr lang="id-ID" sz="3600" i="1" dirty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id-ID" sz="3600" i="1" dirty="0">
                <a:solidFill>
                  <a:schemeClr val="bg1"/>
                </a:solidFill>
                <a:latin typeface="Arial Black" pitchFamily="34" charset="0"/>
              </a:rPr>
            </a:br>
            <a:r>
              <a:rPr lang="en-US" sz="3600" i="1" dirty="0">
                <a:solidFill>
                  <a:schemeClr val="bg1"/>
                </a:solidFill>
                <a:latin typeface="Arial Black" pitchFamily="34" charset="0"/>
              </a:rPr>
              <a:t>IAS 7 -  </a:t>
            </a:r>
            <a:r>
              <a:rPr lang="en-US" sz="3200" i="1" dirty="0">
                <a:solidFill>
                  <a:schemeClr val="bg1"/>
                </a:solidFill>
                <a:latin typeface="Arial Black" pitchFamily="34" charset="0"/>
              </a:rPr>
              <a:t>Statement of Cash Flows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18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noFill/>
        </p:spPr>
        <p:txBody>
          <a:bodyPr lIns="90488" tIns="44450" rIns="90488" bIns="44450">
            <a:normAutofit/>
          </a:bodyPr>
          <a:lstStyle/>
          <a:p>
            <a:pPr eaLnBrk="1" hangingPunct="1"/>
            <a:r>
              <a:rPr lang="en-US" sz="2800" b="1" dirty="0" err="1" smtClean="0">
                <a:latin typeface="Cambria" pitchFamily="18" charset="0"/>
              </a:rPr>
              <a:t>Arus</a:t>
            </a:r>
            <a:r>
              <a:rPr lang="en-US" sz="2800" b="1" dirty="0" smtClean="0">
                <a:latin typeface="Cambria" pitchFamily="18" charset="0"/>
              </a:rPr>
              <a:t> </a:t>
            </a:r>
            <a:r>
              <a:rPr lang="en-US" sz="2800" b="1" dirty="0" err="1" smtClean="0">
                <a:latin typeface="Cambria" pitchFamily="18" charset="0"/>
              </a:rPr>
              <a:t>Kas</a:t>
            </a:r>
            <a:r>
              <a:rPr lang="en-US" sz="2800" b="1" dirty="0" smtClean="0">
                <a:latin typeface="Cambria" pitchFamily="18" charset="0"/>
              </a:rPr>
              <a:t> </a:t>
            </a:r>
            <a:r>
              <a:rPr lang="en-US" sz="2800" b="1" dirty="0" err="1" smtClean="0">
                <a:latin typeface="Cambria" pitchFamily="18" charset="0"/>
              </a:rPr>
              <a:t>dari</a:t>
            </a:r>
            <a:r>
              <a:rPr lang="en-US" sz="2800" b="1" dirty="0" smtClean="0">
                <a:latin typeface="Cambria" pitchFamily="18" charset="0"/>
              </a:rPr>
              <a:t> </a:t>
            </a:r>
            <a:r>
              <a:rPr lang="en-US" sz="2800" b="1" dirty="0" err="1" smtClean="0">
                <a:latin typeface="Cambria" pitchFamily="18" charset="0"/>
              </a:rPr>
              <a:t>Aktivitas</a:t>
            </a:r>
            <a:r>
              <a:rPr lang="en-US" sz="2800" b="1" dirty="0" smtClean="0">
                <a:latin typeface="Cambria" pitchFamily="18" charset="0"/>
              </a:rPr>
              <a:t> </a:t>
            </a:r>
            <a:r>
              <a:rPr lang="en-US" sz="2800" b="1" dirty="0" err="1" smtClean="0">
                <a:latin typeface="Cambria" pitchFamily="18" charset="0"/>
              </a:rPr>
              <a:t>Operasi</a:t>
            </a:r>
            <a:r>
              <a:rPr lang="en-US" sz="2800" b="1" dirty="0" smtClean="0">
                <a:latin typeface="Cambria" pitchFamily="18" charset="0"/>
              </a:rPr>
              <a:t/>
            </a:r>
            <a:br>
              <a:rPr lang="en-US" sz="2800" b="1" dirty="0" smtClean="0">
                <a:latin typeface="Cambria" pitchFamily="18" charset="0"/>
              </a:rPr>
            </a:br>
            <a:r>
              <a:rPr lang="en-US" sz="2800" b="1" dirty="0" err="1" smtClean="0">
                <a:latin typeface="Cambria" pitchFamily="18" charset="0"/>
              </a:rPr>
              <a:t>Metode</a:t>
            </a:r>
            <a:r>
              <a:rPr lang="en-US" sz="2800" b="1" dirty="0" smtClean="0">
                <a:latin typeface="Cambria" pitchFamily="18" charset="0"/>
              </a:rPr>
              <a:t> </a:t>
            </a:r>
            <a:r>
              <a:rPr lang="en-US" sz="2800" b="1" dirty="0" err="1" smtClean="0">
                <a:latin typeface="Cambria" pitchFamily="18" charset="0"/>
              </a:rPr>
              <a:t>Tidak</a:t>
            </a:r>
            <a:r>
              <a:rPr lang="en-US" sz="2800" b="1" dirty="0" smtClean="0">
                <a:latin typeface="Cambria" pitchFamily="18" charset="0"/>
              </a:rPr>
              <a:t> </a:t>
            </a:r>
            <a:r>
              <a:rPr lang="en-US" sz="2800" b="1" dirty="0" err="1" smtClean="0">
                <a:latin typeface="Cambria" pitchFamily="18" charset="0"/>
              </a:rPr>
              <a:t>Langsung</a:t>
            </a:r>
            <a:r>
              <a:rPr lang="en-US" sz="2800" b="1" dirty="0" smtClean="0">
                <a:latin typeface="Cambria" pitchFamily="18" charset="0"/>
              </a:rPr>
              <a:t> (Indirect Method)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0488" tIns="44450" rIns="90488" bIns="44450"/>
          <a:lstStyle/>
          <a:p>
            <a:pPr eaLnBrk="1" hangingPunct="1"/>
            <a:r>
              <a:rPr lang="id-ID" dirty="0" smtClean="0">
                <a:latin typeface="Cambria" pitchFamily="18" charset="0"/>
              </a:rPr>
              <a:t>Disebut juga Metode rekonsiliasi</a:t>
            </a:r>
          </a:p>
          <a:p>
            <a:pPr eaLnBrk="1" hangingPunct="1"/>
            <a:r>
              <a:rPr lang="en-US" dirty="0" err="1" smtClean="0">
                <a:latin typeface="Cambria" pitchFamily="18" charset="0"/>
              </a:rPr>
              <a:t>Tentukan</a:t>
            </a:r>
            <a:r>
              <a:rPr lang="en-US" dirty="0" smtClean="0">
                <a:latin typeface="Cambria" pitchFamily="18" charset="0"/>
              </a:rPr>
              <a:t> net cash flows </a:t>
            </a:r>
            <a:r>
              <a:rPr lang="en-US" dirty="0" err="1" smtClean="0">
                <a:latin typeface="Cambria" pitchFamily="18" charset="0"/>
              </a:rPr>
              <a:t>dari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kegiatan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operasi</a:t>
            </a:r>
            <a:r>
              <a:rPr lang="en-US" dirty="0" smtClean="0">
                <a:latin typeface="Cambria" pitchFamily="18" charset="0"/>
              </a:rPr>
              <a:t>:</a:t>
            </a:r>
          </a:p>
          <a:p>
            <a:pPr lvl="1" eaLnBrk="1" hangingPunct="1">
              <a:buFont typeface="Arial" charset="0"/>
              <a:buNone/>
            </a:pPr>
            <a:r>
              <a:rPr lang="id-ID" dirty="0" smtClean="0">
                <a:latin typeface="Cambria" pitchFamily="18" charset="0"/>
              </a:rPr>
              <a:t>- </a:t>
            </a:r>
            <a:r>
              <a:rPr lang="en-US" dirty="0" err="1" smtClean="0">
                <a:latin typeface="Cambria" pitchFamily="18" charset="0"/>
              </a:rPr>
              <a:t>Mulai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dengan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perhitungan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laba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bersih</a:t>
            </a:r>
            <a:r>
              <a:rPr lang="en-US" dirty="0" smtClean="0">
                <a:latin typeface="Cambria" pitchFamily="18" charset="0"/>
              </a:rPr>
              <a:t>.</a:t>
            </a:r>
          </a:p>
          <a:p>
            <a:pPr lvl="1" eaLnBrk="1" hangingPunct="1">
              <a:buFont typeface="Arial" charset="0"/>
              <a:buNone/>
            </a:pPr>
            <a:r>
              <a:rPr lang="id-ID" dirty="0" smtClean="0">
                <a:latin typeface="Cambria" pitchFamily="18" charset="0"/>
              </a:rPr>
              <a:t>- </a:t>
            </a:r>
            <a:r>
              <a:rPr lang="en-US" dirty="0" err="1" smtClean="0">
                <a:latin typeface="Cambria" pitchFamily="18" charset="0"/>
              </a:rPr>
              <a:t>Kemudian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melakukan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penyesuaian</a:t>
            </a:r>
            <a:r>
              <a:rPr lang="en-US" dirty="0" smtClean="0">
                <a:latin typeface="Cambria" pitchFamily="18" charset="0"/>
              </a:rPr>
              <a:t>.</a:t>
            </a:r>
            <a:r>
              <a:rPr lang="id-ID" dirty="0" smtClean="0">
                <a:latin typeface="Cambria" pitchFamily="18" charset="0"/>
              </a:rPr>
              <a:t> </a:t>
            </a:r>
            <a:endParaRPr lang="en-US" dirty="0" smtClean="0">
              <a:latin typeface="Cambria" pitchFamily="18" charset="0"/>
            </a:endParaRPr>
          </a:p>
          <a:p>
            <a:pPr eaLnBrk="1" hangingPunct="1"/>
            <a:r>
              <a:rPr lang="en-US" dirty="0" err="1" smtClean="0">
                <a:latin typeface="Cambria" pitchFamily="18" charset="0"/>
              </a:rPr>
              <a:t>Aliran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kas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operasi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secara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individu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tidak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diungkap</a:t>
            </a:r>
            <a:r>
              <a:rPr lang="id-ID" dirty="0" smtClean="0">
                <a:latin typeface="Cambria" pitchFamily="18" charset="0"/>
              </a:rPr>
              <a:t> secara detail</a:t>
            </a:r>
            <a:endParaRPr lang="en-US" dirty="0" smtClean="0">
              <a:latin typeface="Cambria" pitchFamily="18" charset="0"/>
            </a:endParaRPr>
          </a:p>
        </p:txBody>
      </p:sp>
      <p:sp>
        <p:nvSpPr>
          <p:cNvPr id="4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1C7188-DE60-468B-8A1E-FA097232655C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err="1" smtClean="0">
                <a:solidFill>
                  <a:srgbClr val="898989"/>
                </a:solidFill>
              </a:rPr>
              <a:t>Revisi</a:t>
            </a:r>
            <a:r>
              <a:rPr lang="en-US" dirty="0" smtClean="0">
                <a:solidFill>
                  <a:srgbClr val="898989"/>
                </a:solidFill>
              </a:rPr>
              <a:t> 01 </a:t>
            </a:r>
            <a:r>
              <a:rPr lang="id-ID" dirty="0" smtClean="0">
                <a:solidFill>
                  <a:srgbClr val="898989"/>
                </a:solidFill>
              </a:rPr>
              <a:t>PA 2</a:t>
            </a:r>
            <a:endParaRPr lang="en-US" dirty="0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800872"/>
      </p:ext>
    </p:extLst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t>11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53471" y="2667000"/>
            <a:ext cx="1752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Ditambah</a:t>
            </a:r>
            <a:r>
              <a:rPr lang="en-US" dirty="0" smtClean="0"/>
              <a:t> (</a:t>
            </a:r>
            <a:r>
              <a:rPr lang="en-US" dirty="0" err="1" smtClean="0"/>
              <a:t>dikurang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Akun-akun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bersih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berkala</a:t>
            </a:r>
            <a:endParaRPr lang="en-US" dirty="0"/>
          </a:p>
        </p:txBody>
      </p:sp>
      <p:sp>
        <p:nvSpPr>
          <p:cNvPr id="8" name="Left Brace 7"/>
          <p:cNvSpPr/>
          <p:nvPr/>
        </p:nvSpPr>
        <p:spPr>
          <a:xfrm>
            <a:off x="2506071" y="1282362"/>
            <a:ext cx="1931158" cy="48006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601570" y="1063093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bersih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630304" y="1371600"/>
            <a:ext cx="4397991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 </a:t>
            </a:r>
            <a:r>
              <a:rPr lang="en-US" dirty="0" err="1" smtClean="0"/>
              <a:t>Penyusutan</a:t>
            </a:r>
            <a:endParaRPr lang="en-US" dirty="0" smtClean="0"/>
          </a:p>
          <a:p>
            <a:r>
              <a:rPr lang="en-US" dirty="0" smtClean="0"/>
              <a:t>+ </a:t>
            </a:r>
            <a:r>
              <a:rPr lang="en-US" dirty="0" err="1" smtClean="0"/>
              <a:t>Deplesi</a:t>
            </a:r>
            <a:endParaRPr lang="en-US" dirty="0" smtClean="0"/>
          </a:p>
          <a:p>
            <a:r>
              <a:rPr lang="en-US" dirty="0" smtClean="0"/>
              <a:t>+ </a:t>
            </a:r>
            <a:r>
              <a:rPr lang="en-US" dirty="0" err="1" smtClean="0"/>
              <a:t>Amortisasi</a:t>
            </a:r>
            <a:endParaRPr lang="en-US" dirty="0" smtClean="0"/>
          </a:p>
          <a:p>
            <a:r>
              <a:rPr lang="en-US" dirty="0" smtClean="0"/>
              <a:t>+ </a:t>
            </a:r>
            <a:r>
              <a:rPr lang="en-US" dirty="0" err="1" smtClean="0"/>
              <a:t>Kerugian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penarikan</a:t>
            </a:r>
            <a:r>
              <a:rPr lang="en-US" dirty="0" smtClean="0"/>
              <a:t> </a:t>
            </a:r>
            <a:r>
              <a:rPr lang="en-US" dirty="0" err="1" smtClean="0"/>
              <a:t>obligasi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jatuh</a:t>
            </a:r>
            <a:r>
              <a:rPr lang="en-US" dirty="0" smtClean="0"/>
              <a:t> </a:t>
            </a:r>
            <a:r>
              <a:rPr lang="en-US" dirty="0" err="1" smtClean="0"/>
              <a:t>temponya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pertukaran</a:t>
            </a:r>
            <a:r>
              <a:rPr lang="en-US" dirty="0"/>
              <a:t> </a:t>
            </a:r>
            <a:r>
              <a:rPr lang="en-US" dirty="0" err="1"/>
              <a:t>aktiva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penarikan</a:t>
            </a:r>
            <a:r>
              <a:rPr lang="en-US" dirty="0"/>
              <a:t> </a:t>
            </a:r>
            <a:r>
              <a:rPr lang="en-US" dirty="0" err="1"/>
              <a:t>obligasi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jatuh</a:t>
            </a:r>
            <a:r>
              <a:rPr lang="en-US" dirty="0"/>
              <a:t> </a:t>
            </a:r>
            <a:r>
              <a:rPr lang="en-US" dirty="0" err="1" smtClean="0"/>
              <a:t>temponya</a:t>
            </a:r>
            <a:endParaRPr lang="en-US" dirty="0" smtClean="0"/>
          </a:p>
          <a:p>
            <a:r>
              <a:rPr lang="en-US" dirty="0" smtClean="0"/>
              <a:t>+  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 </a:t>
            </a:r>
            <a:r>
              <a:rPr lang="en-US" dirty="0" err="1" smtClean="0"/>
              <a:t>lancar</a:t>
            </a:r>
            <a:r>
              <a:rPr lang="en-US" dirty="0" smtClean="0"/>
              <a:t> </a:t>
            </a:r>
            <a:r>
              <a:rPr lang="en-US" dirty="0" err="1" smtClean="0"/>
              <a:t>diluar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endParaRPr lang="en-US" dirty="0" smtClean="0"/>
          </a:p>
          <a:p>
            <a:r>
              <a:rPr lang="en-US" dirty="0" smtClean="0"/>
              <a:t>-  </a:t>
            </a:r>
            <a:r>
              <a:rPr lang="en-US" dirty="0" err="1" smtClean="0"/>
              <a:t>Kenaikan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 </a:t>
            </a:r>
            <a:r>
              <a:rPr lang="en-US" dirty="0" err="1" smtClean="0"/>
              <a:t>lancar</a:t>
            </a:r>
            <a:r>
              <a:rPr lang="en-US" dirty="0" smtClean="0"/>
              <a:t> </a:t>
            </a:r>
            <a:r>
              <a:rPr lang="en-US" dirty="0" err="1" smtClean="0"/>
              <a:t>diluar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endParaRPr lang="en-US" dirty="0" smtClean="0"/>
          </a:p>
          <a:p>
            <a:r>
              <a:rPr lang="en-US" smtClean="0"/>
              <a:t>+ </a:t>
            </a:r>
            <a:r>
              <a:rPr lang="en-US" dirty="0" err="1" smtClean="0"/>
              <a:t>Kenaikan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lancar</a:t>
            </a:r>
            <a:endParaRPr lang="en-US" dirty="0" smtClean="0"/>
          </a:p>
          <a:p>
            <a:r>
              <a:rPr lang="en-US" dirty="0" smtClean="0"/>
              <a:t>- </a:t>
            </a:r>
            <a:r>
              <a:rPr lang="en-US" u="sng" dirty="0" err="1" smtClean="0"/>
              <a:t>Penurunan</a:t>
            </a:r>
            <a:r>
              <a:rPr lang="en-US" u="sng" dirty="0" smtClean="0"/>
              <a:t> </a:t>
            </a:r>
            <a:r>
              <a:rPr lang="en-US" u="sng" dirty="0" err="1" smtClean="0"/>
              <a:t>dalam</a:t>
            </a:r>
            <a:r>
              <a:rPr lang="en-US" u="sng" dirty="0" smtClean="0"/>
              <a:t> </a:t>
            </a:r>
            <a:r>
              <a:rPr lang="en-US" u="sng" dirty="0" err="1" smtClean="0"/>
              <a:t>kewajiban</a:t>
            </a:r>
            <a:r>
              <a:rPr lang="en-US" u="sng" dirty="0" smtClean="0"/>
              <a:t> </a:t>
            </a:r>
            <a:r>
              <a:rPr lang="en-US" u="sng" dirty="0" err="1" smtClean="0"/>
              <a:t>lancar</a:t>
            </a:r>
            <a:endParaRPr lang="en-US" u="sng" dirty="0" smtClean="0"/>
          </a:p>
          <a:p>
            <a:endParaRPr lang="en-US" dirty="0"/>
          </a:p>
          <a:p>
            <a:r>
              <a:rPr lang="en-US" dirty="0" err="1" smtClean="0"/>
              <a:t>Aruskas</a:t>
            </a:r>
            <a:r>
              <a:rPr lang="en-US" dirty="0" smtClean="0"/>
              <a:t> </a:t>
            </a:r>
            <a:r>
              <a:rPr lang="en-US" dirty="0" err="1" smtClean="0"/>
              <a:t>masuk</a:t>
            </a:r>
            <a:r>
              <a:rPr lang="en-US" dirty="0" smtClean="0"/>
              <a:t> (</a:t>
            </a:r>
            <a:r>
              <a:rPr lang="en-US" dirty="0" err="1" smtClean="0"/>
              <a:t>keluar</a:t>
            </a:r>
            <a:r>
              <a:rPr lang="en-US" dirty="0" smtClean="0"/>
              <a:t>)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 </a:t>
            </a:r>
            <a:r>
              <a:rPr lang="en-US" dirty="0" err="1" smtClean="0"/>
              <a:t>operasi</a:t>
            </a:r>
            <a:endParaRPr lang="en-US" dirty="0" smtClean="0"/>
          </a:p>
          <a:p>
            <a:pPr marL="285750" indent="-285750">
              <a:buFontTx/>
              <a:buChar char="-"/>
            </a:pPr>
            <a:endParaRPr lang="en-US" dirty="0" smtClean="0"/>
          </a:p>
          <a:p>
            <a:pPr marL="285750" indent="-285750">
              <a:buFontTx/>
              <a:buChar char="-"/>
            </a:pPr>
            <a:endParaRPr lang="en-US" dirty="0"/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53471" y="457200"/>
            <a:ext cx="57997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Pemahaman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Untuk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Metode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Tidak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Langsung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22873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357187"/>
          </a:xfrm>
          <a:noFill/>
        </p:spPr>
        <p:txBody>
          <a:bodyPr lIns="90488" tIns="44450" rIns="90488" bIns="44450">
            <a:normAutofit fontScale="90000"/>
          </a:bodyPr>
          <a:lstStyle/>
          <a:p>
            <a:pPr eaLnBrk="1" hangingPunct="1"/>
            <a:r>
              <a:rPr lang="id-ID" sz="2800" dirty="0" smtClean="0">
                <a:latin typeface="Cambria" pitchFamily="18" charset="0"/>
              </a:rPr>
              <a:t> </a:t>
            </a:r>
            <a:r>
              <a:rPr lang="en-US" sz="2800" dirty="0" smtClean="0">
                <a:latin typeface="Cambria" pitchFamily="18" charset="0"/>
              </a:rPr>
              <a:t/>
            </a:r>
            <a:br>
              <a:rPr lang="en-US" sz="2800" dirty="0" smtClean="0">
                <a:latin typeface="Cambria" pitchFamily="18" charset="0"/>
              </a:rPr>
            </a:br>
            <a:r>
              <a:rPr lang="id-ID" sz="2800" dirty="0" smtClean="0">
                <a:latin typeface="Cambria" pitchFamily="18" charset="0"/>
              </a:rPr>
              <a:t>Pedoman menghitung arus kas dari aktifitas operasional </a:t>
            </a:r>
            <a:r>
              <a:rPr lang="en-US" sz="3200" dirty="0" smtClean="0">
                <a:latin typeface="Cambria" pitchFamily="18" charset="0"/>
              </a:rPr>
              <a:t/>
            </a:r>
            <a:br>
              <a:rPr lang="en-US" sz="3200" dirty="0" smtClean="0">
                <a:latin typeface="Cambria" pitchFamily="18" charset="0"/>
              </a:rPr>
            </a:br>
            <a:endParaRPr lang="en-US" sz="3200" dirty="0" smtClean="0">
              <a:latin typeface="Cambria" pitchFamily="18" charset="0"/>
            </a:endParaRPr>
          </a:p>
        </p:txBody>
      </p:sp>
      <p:sp>
        <p:nvSpPr>
          <p:cNvPr id="5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C5D2F0-61EA-4B3F-AD15-1500C4CC7628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err="1" smtClean="0">
                <a:solidFill>
                  <a:srgbClr val="898989"/>
                </a:solidFill>
              </a:rPr>
              <a:t>Revisi</a:t>
            </a:r>
            <a:r>
              <a:rPr lang="en-US" dirty="0" smtClean="0">
                <a:solidFill>
                  <a:srgbClr val="898989"/>
                </a:solidFill>
              </a:rPr>
              <a:t> 01 </a:t>
            </a:r>
            <a:r>
              <a:rPr lang="id-ID" dirty="0" smtClean="0">
                <a:solidFill>
                  <a:srgbClr val="898989"/>
                </a:solidFill>
              </a:rPr>
              <a:t>PA 2</a:t>
            </a:r>
            <a:endParaRPr lang="en-US" dirty="0" smtClean="0">
              <a:solidFill>
                <a:srgbClr val="898989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357188" y="1719263"/>
          <a:ext cx="8229600" cy="42814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79169"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latin typeface="Cambria" pitchFamily="18" charset="0"/>
                        </a:rPr>
                        <a:t>Saldo Akun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latin typeface="Cambria" pitchFamily="18" charset="0"/>
                        </a:rPr>
                        <a:t>Naik ( Turun) 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latin typeface="Cambria" pitchFamily="18" charset="0"/>
                        </a:rPr>
                        <a:t>Menambah (mengurangi) laba bersih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</a:tr>
              <a:tr h="335308"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1. Aktiva lancar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endParaRPr lang="en-US" sz="160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</a:tr>
              <a:tr h="335308"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    a. Piutang Dagang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Naik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Mengurangi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</a:tr>
              <a:tr h="349237"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    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2"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Turun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2"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Menambah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</a:tr>
              <a:tr h="3353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    b. Persediaan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Naik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Mengurangi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</a:tr>
              <a:tr h="335308">
                <a:tc>
                  <a:txBody>
                    <a:bodyPr/>
                    <a:lstStyle/>
                    <a:p>
                      <a:endParaRPr lang="en-US" sz="160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2"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Turun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2"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Menambah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</a:tr>
              <a:tr h="335308"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    c. Beban dibayar dimuka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Naik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Mengurangi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</a:tr>
              <a:tr h="335308">
                <a:tc>
                  <a:txBody>
                    <a:bodyPr/>
                    <a:lstStyle/>
                    <a:p>
                      <a:endParaRPr lang="en-US" sz="160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2"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Turun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2"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Menambah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</a:tr>
              <a:tr h="335308"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2. Aktiva tak lancar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</a:tr>
              <a:tr h="335308"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     a. Beban penyusutan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Naik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Menambah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</a:tr>
              <a:tr h="335308"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     b. Penjualan aktiva tetap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Keuntungan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Mengurangi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</a:tr>
              <a:tr h="335308">
                <a:tc>
                  <a:txBody>
                    <a:bodyPr/>
                    <a:lstStyle/>
                    <a:p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2.     Kerugian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Menambah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4" marB="45724"/>
                </a:tc>
              </a:tr>
            </a:tbl>
          </a:graphicData>
        </a:graphic>
      </p:graphicFrame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457200" y="990600"/>
            <a:ext cx="6477000" cy="509587"/>
          </a:xfrm>
          <a:prstGeom prst="rect">
            <a:avLst/>
          </a:prstGeom>
          <a:noFill/>
        </p:spPr>
        <p:txBody>
          <a:bodyPr vert="horz" lIns="90488" tIns="44450" rIns="90488" bIns="44450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d-ID" sz="2800" dirty="0" smtClean="0">
                <a:latin typeface="Cambria" pitchFamily="18" charset="0"/>
              </a:rPr>
              <a:t>  </a:t>
            </a:r>
            <a:r>
              <a:rPr lang="en-US" sz="3200" dirty="0" smtClean="0">
                <a:latin typeface="Cambria" pitchFamily="18" charset="0"/>
              </a:rPr>
              <a:t/>
            </a:r>
            <a:br>
              <a:rPr lang="en-US" sz="3200" dirty="0" smtClean="0">
                <a:latin typeface="Cambria" pitchFamily="18" charset="0"/>
              </a:rPr>
            </a:br>
            <a:r>
              <a:rPr lang="en-US" sz="3200" dirty="0" err="1" smtClean="0">
                <a:latin typeface="Cambria" pitchFamily="18" charset="0"/>
              </a:rPr>
              <a:t>Untuk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Penyesuaian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Laba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Bersih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bisa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dijabarkan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sebagai</a:t>
            </a:r>
            <a:r>
              <a:rPr lang="en-US" sz="3200" dirty="0" smtClean="0">
                <a:latin typeface="Cambria" pitchFamily="18" charset="0"/>
              </a:rPr>
              <a:t> </a:t>
            </a:r>
            <a:r>
              <a:rPr lang="en-US" sz="3200" dirty="0" err="1" smtClean="0">
                <a:latin typeface="Cambria" pitchFamily="18" charset="0"/>
              </a:rPr>
              <a:t>berikut</a:t>
            </a:r>
            <a:r>
              <a:rPr lang="en-US" sz="3200" dirty="0" smtClean="0">
                <a:latin typeface="Cambria" pitchFamily="18" charset="0"/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1538347427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85813"/>
            <a:ext cx="8229600" cy="642937"/>
          </a:xfrm>
          <a:noFill/>
        </p:spPr>
        <p:txBody>
          <a:bodyPr lIns="90488" tIns="44450" rIns="90488" bIns="44450">
            <a:normAutofit fontScale="90000"/>
          </a:bodyPr>
          <a:lstStyle/>
          <a:p>
            <a:pPr eaLnBrk="1" hangingPunct="1"/>
            <a:r>
              <a:rPr lang="id-ID" sz="2800" smtClean="0">
                <a:latin typeface="Cambria" pitchFamily="18" charset="0"/>
              </a:rPr>
              <a:t> Pedoman menghitung arus kas dari aktifitas operasional </a:t>
            </a:r>
            <a:r>
              <a:rPr lang="en-US" sz="3200" smtClean="0">
                <a:latin typeface="Cambria" pitchFamily="18" charset="0"/>
              </a:rPr>
              <a:t/>
            </a:r>
            <a:br>
              <a:rPr lang="en-US" sz="3200" smtClean="0">
                <a:latin typeface="Cambria" pitchFamily="18" charset="0"/>
              </a:rPr>
            </a:br>
            <a:endParaRPr lang="en-US" sz="3200" smtClean="0">
              <a:latin typeface="Cambria" pitchFamily="18" charset="0"/>
            </a:endParaRPr>
          </a:p>
        </p:txBody>
      </p:sp>
      <p:sp>
        <p:nvSpPr>
          <p:cNvPr id="5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F1092E-03AE-46B2-9A51-C92DD9AAB82B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err="1" smtClean="0">
                <a:solidFill>
                  <a:srgbClr val="898989"/>
                </a:solidFill>
              </a:rPr>
              <a:t>Revisi</a:t>
            </a:r>
            <a:r>
              <a:rPr lang="en-US" dirty="0" smtClean="0">
                <a:solidFill>
                  <a:srgbClr val="898989"/>
                </a:solidFill>
              </a:rPr>
              <a:t> 01 </a:t>
            </a:r>
            <a:r>
              <a:rPr lang="id-ID" dirty="0" smtClean="0">
                <a:solidFill>
                  <a:srgbClr val="898989"/>
                </a:solidFill>
              </a:rPr>
              <a:t>PA 2</a:t>
            </a:r>
            <a:endParaRPr lang="en-US" dirty="0" smtClean="0">
              <a:solidFill>
                <a:srgbClr val="898989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1242540"/>
              </p:ext>
            </p:extLst>
          </p:nvPr>
        </p:nvGraphicFramePr>
        <p:xfrm>
          <a:off x="357188" y="1719263"/>
          <a:ext cx="8229600" cy="2940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79128"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latin typeface="Cambria" pitchFamily="18" charset="0"/>
                        </a:rPr>
                        <a:t>Saldo Akun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latin typeface="Cambria" pitchFamily="18" charset="0"/>
                        </a:rPr>
                        <a:t>Naik ( Turun) 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latin typeface="Cambria" pitchFamily="18" charset="0"/>
                        </a:rPr>
                        <a:t>Menambah (mengurangi) laba bersih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1" marB="45721"/>
                </a:tc>
              </a:tr>
              <a:tr h="335285"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3. Kewajiban</a:t>
                      </a:r>
                      <a:r>
                        <a:rPr lang="id-ID" sz="1600" baseline="0" dirty="0" smtClean="0">
                          <a:latin typeface="Cambria" pitchFamily="18" charset="0"/>
                        </a:rPr>
                        <a:t> </a:t>
                      </a:r>
                      <a:r>
                        <a:rPr lang="id-ID" sz="1600" dirty="0" smtClean="0">
                          <a:latin typeface="Cambria" pitchFamily="18" charset="0"/>
                        </a:rPr>
                        <a:t>lancar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endParaRPr lang="en-US" sz="1600">
                        <a:latin typeface="Cambria" pitchFamily="18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1" marB="45721"/>
                </a:tc>
              </a:tr>
              <a:tr h="335285"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    a. Utang</a:t>
                      </a:r>
                      <a:r>
                        <a:rPr lang="id-ID" sz="1600" baseline="0" dirty="0" smtClean="0">
                          <a:latin typeface="Cambria" pitchFamily="18" charset="0"/>
                        </a:rPr>
                        <a:t> </a:t>
                      </a:r>
                      <a:r>
                        <a:rPr lang="id-ID" sz="1600" dirty="0" smtClean="0">
                          <a:latin typeface="Cambria" pitchFamily="18" charset="0"/>
                        </a:rPr>
                        <a:t>Dagang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Naik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Menambah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1" marB="45721"/>
                </a:tc>
              </a:tr>
              <a:tr h="349213"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    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2"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Turun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2"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Mengurangi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1" marB="45721"/>
                </a:tc>
              </a:tr>
              <a:tr h="3352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    b. </a:t>
                      </a:r>
                      <a:r>
                        <a:rPr lang="en-US" sz="1600" dirty="0" smtClean="0">
                          <a:latin typeface="Cambria" pitchFamily="18" charset="0"/>
                        </a:rPr>
                        <a:t>H</a:t>
                      </a:r>
                      <a:r>
                        <a:rPr lang="id-ID" sz="1600" dirty="0" smtClean="0">
                          <a:latin typeface="Cambria" pitchFamily="18" charset="0"/>
                        </a:rPr>
                        <a:t>utang beban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Naik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Menambah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1" marB="45721"/>
                </a:tc>
              </a:tr>
              <a:tr h="335285">
                <a:tc>
                  <a:txBody>
                    <a:bodyPr/>
                    <a:lstStyle/>
                    <a:p>
                      <a:endParaRPr lang="en-US" sz="1600">
                        <a:latin typeface="Cambria" pitchFamily="18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2"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Turun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2"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Mengurangi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1" marB="45721"/>
                </a:tc>
              </a:tr>
              <a:tr h="335285"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4. Beban Pembiayaan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1" marB="45721"/>
                </a:tc>
              </a:tr>
              <a:tr h="335285"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     a. Beban bunga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Naik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Menambah</a:t>
                      </a:r>
                      <a:endParaRPr lang="en-US" sz="1600" dirty="0">
                        <a:latin typeface="Cambria" pitchFamily="18" charset="0"/>
                      </a:endParaRPr>
                    </a:p>
                  </a:txBody>
                  <a:tcPr marT="45721" marB="4572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8041617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49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304800"/>
            <a:ext cx="8686800" cy="566390"/>
          </a:xfrm>
          <a:noFill/>
          <a:ln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b="1" dirty="0" err="1" smtClean="0">
                <a:latin typeface="+mn-lt"/>
              </a:rPr>
              <a:t>Penyajian</a:t>
            </a:r>
            <a:r>
              <a:rPr lang="en-US" sz="2000" b="1" dirty="0" smtClean="0">
                <a:latin typeface="+mn-lt"/>
              </a:rPr>
              <a:t> </a:t>
            </a:r>
            <a:r>
              <a:rPr lang="en-US" sz="2000" b="1" dirty="0" err="1" smtClean="0">
                <a:latin typeface="+mn-lt"/>
              </a:rPr>
              <a:t>Laporan</a:t>
            </a:r>
            <a:r>
              <a:rPr lang="en-US" sz="2000" b="1" dirty="0" smtClean="0">
                <a:latin typeface="+mn-lt"/>
              </a:rPr>
              <a:t> </a:t>
            </a:r>
            <a:r>
              <a:rPr lang="en-US" sz="2000" b="1" dirty="0" err="1" smtClean="0">
                <a:latin typeface="+mn-lt"/>
              </a:rPr>
              <a:t>Arus</a:t>
            </a:r>
            <a:r>
              <a:rPr lang="en-US" sz="2000" b="1" dirty="0" smtClean="0">
                <a:latin typeface="+mn-lt"/>
              </a:rPr>
              <a:t> </a:t>
            </a:r>
            <a:r>
              <a:rPr lang="en-US" sz="2000" b="1" dirty="0" err="1" smtClean="0">
                <a:latin typeface="+mn-lt"/>
              </a:rPr>
              <a:t>KasAktivitas</a:t>
            </a:r>
            <a:r>
              <a:rPr lang="en-US" sz="2000" b="1" dirty="0" smtClean="0">
                <a:latin typeface="+mn-lt"/>
              </a:rPr>
              <a:t> </a:t>
            </a:r>
            <a:r>
              <a:rPr lang="en-US" sz="2000" b="1" dirty="0" err="1">
                <a:latin typeface="+mn-lt"/>
              </a:rPr>
              <a:t>Operasi</a:t>
            </a:r>
            <a:r>
              <a:rPr lang="en-US" sz="2000" b="1" dirty="0">
                <a:latin typeface="+mn-lt"/>
              </a:rPr>
              <a:t> – </a:t>
            </a:r>
            <a:r>
              <a:rPr lang="en-US" sz="2000" b="1" dirty="0" err="1" smtClean="0">
                <a:latin typeface="+mn-lt"/>
              </a:rPr>
              <a:t>Metode</a:t>
            </a:r>
            <a:r>
              <a:rPr lang="en-US" sz="2000" b="1" dirty="0" smtClean="0">
                <a:latin typeface="+mn-lt"/>
              </a:rPr>
              <a:t> </a:t>
            </a:r>
            <a:r>
              <a:rPr lang="en-US" sz="2000" b="1" dirty="0" err="1" smtClean="0">
                <a:latin typeface="+mn-lt"/>
              </a:rPr>
              <a:t>tidak</a:t>
            </a:r>
            <a:r>
              <a:rPr lang="en-US" sz="2000" b="1" dirty="0" smtClean="0">
                <a:latin typeface="+mn-lt"/>
              </a:rPr>
              <a:t> </a:t>
            </a:r>
            <a:r>
              <a:rPr lang="en-US" sz="2000" b="1" dirty="0" err="1" smtClean="0">
                <a:latin typeface="+mn-lt"/>
              </a:rPr>
              <a:t>langsung</a:t>
            </a:r>
            <a:endParaRPr lang="en-US" sz="2000" b="1" dirty="0">
              <a:latin typeface="+mn-lt"/>
            </a:endParaRPr>
          </a:p>
        </p:txBody>
      </p:sp>
      <p:sp>
        <p:nvSpPr>
          <p:cNvPr id="17" name="Rectangle 4"/>
          <p:cNvSpPr txBox="1">
            <a:spLocks noChangeArrowheads="1"/>
          </p:cNvSpPr>
          <p:nvPr/>
        </p:nvSpPr>
        <p:spPr>
          <a:xfrm>
            <a:off x="402467" y="1557338"/>
            <a:ext cx="8115300" cy="5072062"/>
          </a:xfrm>
          <a:prstGeom prst="rect">
            <a:avLst/>
          </a:prstGeom>
          <a:noFill/>
        </p:spPr>
        <p:txBody>
          <a:bodyPr lIns="90488" tIns="44450" rIns="90488" bIns="4445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r>
              <a:rPr lang="id-ID" sz="1200" b="1" dirty="0" smtClean="0">
                <a:latin typeface="Cambria" pitchFamily="18" charset="0"/>
              </a:rPr>
              <a:t>Arus kas dari aktifitas operasi:</a:t>
            </a:r>
          </a:p>
          <a:p>
            <a:pPr>
              <a:buFont typeface="Arial" charset="0"/>
              <a:buNone/>
            </a:pPr>
            <a:r>
              <a:rPr lang="id-ID" sz="1200" dirty="0" smtClean="0">
                <a:latin typeface="Cambria" pitchFamily="18" charset="0"/>
              </a:rPr>
              <a:t>Laba bersih						xxx</a:t>
            </a:r>
          </a:p>
          <a:p>
            <a:pPr>
              <a:buFont typeface="Arial" charset="0"/>
              <a:buNone/>
            </a:pPr>
            <a:r>
              <a:rPr lang="id-ID" sz="1200" dirty="0" smtClean="0">
                <a:latin typeface="Cambria" pitchFamily="18" charset="0"/>
              </a:rPr>
              <a:t>	- Penyusutan				xxx</a:t>
            </a:r>
          </a:p>
          <a:p>
            <a:pPr>
              <a:buFont typeface="Arial" charset="0"/>
              <a:buNone/>
            </a:pPr>
            <a:r>
              <a:rPr lang="id-ID" sz="1200" dirty="0" smtClean="0">
                <a:latin typeface="Cambria" pitchFamily="18" charset="0"/>
              </a:rPr>
              <a:t>	- Keuntungan atas penjualan aktiva tetap	                         (xxx)</a:t>
            </a:r>
          </a:p>
          <a:p>
            <a:pPr>
              <a:buFont typeface="Arial" charset="0"/>
              <a:buNone/>
            </a:pPr>
            <a:r>
              <a:rPr lang="id-ID" sz="1200" dirty="0" smtClean="0">
                <a:latin typeface="Cambria" pitchFamily="18" charset="0"/>
              </a:rPr>
              <a:t>	- peningkatan piutang			                         (xxx)</a:t>
            </a:r>
          </a:p>
          <a:p>
            <a:pPr>
              <a:buFont typeface="Arial" charset="0"/>
              <a:buNone/>
            </a:pPr>
            <a:r>
              <a:rPr lang="id-ID" sz="1200" dirty="0" smtClean="0">
                <a:latin typeface="Cambria" pitchFamily="18" charset="0"/>
              </a:rPr>
              <a:t>         - peningkatan piutang	bunga		                         (xxx)</a:t>
            </a:r>
          </a:p>
          <a:p>
            <a:pPr>
              <a:buFont typeface="Arial" charset="0"/>
              <a:buNone/>
            </a:pPr>
            <a:r>
              <a:rPr lang="id-ID" sz="1200" dirty="0" smtClean="0">
                <a:latin typeface="Cambria" pitchFamily="18" charset="0"/>
              </a:rPr>
              <a:t>	- penurunan persediaan			xxx</a:t>
            </a:r>
          </a:p>
          <a:p>
            <a:pPr>
              <a:buFont typeface="Arial" charset="0"/>
              <a:buNone/>
            </a:pPr>
            <a:r>
              <a:rPr lang="id-ID" sz="1200" dirty="0" smtClean="0">
                <a:latin typeface="Cambria" pitchFamily="18" charset="0"/>
              </a:rPr>
              <a:t>	- peningkatan hutang				xxx</a:t>
            </a:r>
          </a:p>
          <a:p>
            <a:pPr>
              <a:buFont typeface="Arial" charset="0"/>
              <a:buNone/>
            </a:pPr>
            <a:r>
              <a:rPr lang="id-ID" sz="1200" dirty="0" smtClean="0">
                <a:latin typeface="Cambria" pitchFamily="18" charset="0"/>
              </a:rPr>
              <a:t>	   						</a:t>
            </a:r>
            <a:r>
              <a:rPr lang="id-ID" sz="1200" u="sng" dirty="0" smtClean="0">
                <a:latin typeface="Cambria" pitchFamily="18" charset="0"/>
              </a:rPr>
              <a:t>xxx</a:t>
            </a:r>
          </a:p>
          <a:p>
            <a:pPr>
              <a:buFont typeface="Arial" charset="0"/>
              <a:buNone/>
            </a:pPr>
            <a:r>
              <a:rPr lang="id-ID" sz="1200" b="1" dirty="0" smtClean="0">
                <a:latin typeface="Cambria" pitchFamily="18" charset="0"/>
              </a:rPr>
              <a:t>Arus kas  bersih dari aktivitas operasi</a:t>
            </a:r>
            <a:r>
              <a:rPr lang="id-ID" sz="1200" dirty="0" smtClean="0">
                <a:latin typeface="Cambria" pitchFamily="18" charset="0"/>
              </a:rPr>
              <a:t>				</a:t>
            </a:r>
            <a:r>
              <a:rPr lang="id-ID" sz="1200" b="1" dirty="0" smtClean="0">
                <a:latin typeface="Cambria" pitchFamily="18" charset="0"/>
              </a:rPr>
              <a:t>xxx</a:t>
            </a:r>
          </a:p>
          <a:p>
            <a:pPr>
              <a:buFont typeface="Arial" charset="0"/>
              <a:buNone/>
            </a:pPr>
            <a:r>
              <a:rPr lang="id-ID" sz="1200" b="1" dirty="0" smtClean="0">
                <a:latin typeface="Cambria" pitchFamily="18" charset="0"/>
              </a:rPr>
              <a:t>Arus kas dari aktivitas investasi :</a:t>
            </a:r>
          </a:p>
          <a:p>
            <a:pPr>
              <a:buFont typeface="Arial" charset="0"/>
              <a:buNone/>
            </a:pPr>
            <a:r>
              <a:rPr lang="id-ID" sz="1200" dirty="0" smtClean="0">
                <a:latin typeface="Cambria" pitchFamily="18" charset="0"/>
              </a:rPr>
              <a:t>	- perolehan aktiva tetap		                          (xxx)</a:t>
            </a:r>
          </a:p>
          <a:p>
            <a:pPr>
              <a:buFont typeface="Arial" charset="0"/>
              <a:buNone/>
            </a:pPr>
            <a:r>
              <a:rPr lang="id-ID" sz="1200" dirty="0" smtClean="0">
                <a:latin typeface="Cambria" pitchFamily="18" charset="0"/>
              </a:rPr>
              <a:t>	- pinjaman pada perusahaan lain	                      	                          (xxx)</a:t>
            </a:r>
          </a:p>
          <a:p>
            <a:pPr>
              <a:buFont typeface="Arial" charset="0"/>
              <a:buNone/>
            </a:pPr>
            <a:r>
              <a:rPr lang="id-ID" sz="1200" dirty="0" smtClean="0">
                <a:latin typeface="Cambria" pitchFamily="18" charset="0"/>
              </a:rPr>
              <a:t>	- hasil penjualan aktiva tetap			</a:t>
            </a:r>
            <a:r>
              <a:rPr lang="id-ID" sz="1200" u="sng" dirty="0" smtClean="0">
                <a:latin typeface="Cambria" pitchFamily="18" charset="0"/>
              </a:rPr>
              <a:t>xxx</a:t>
            </a:r>
          </a:p>
          <a:p>
            <a:pPr>
              <a:buFont typeface="Arial" charset="0"/>
              <a:buNone/>
            </a:pPr>
            <a:r>
              <a:rPr lang="id-ID" sz="1200" dirty="0" smtClean="0">
                <a:latin typeface="Cambria" pitchFamily="18" charset="0"/>
              </a:rPr>
              <a:t>Arus kas bersih dari aktivitas investasi				</a:t>
            </a:r>
            <a:r>
              <a:rPr lang="id-ID" sz="1200" b="1" dirty="0" smtClean="0">
                <a:latin typeface="Cambria" pitchFamily="18" charset="0"/>
              </a:rPr>
              <a:t>xxx</a:t>
            </a:r>
          </a:p>
          <a:p>
            <a:pPr>
              <a:buFont typeface="Arial" charset="0"/>
              <a:buNone/>
            </a:pPr>
            <a:r>
              <a:rPr lang="id-ID" sz="1200" b="1" dirty="0" smtClean="0">
                <a:latin typeface="Cambria" pitchFamily="18" charset="0"/>
              </a:rPr>
              <a:t>Arus kas dari aktivitas pendanaan :</a:t>
            </a:r>
          </a:p>
          <a:p>
            <a:pPr>
              <a:buFont typeface="Arial" charset="0"/>
              <a:buNone/>
            </a:pPr>
            <a:r>
              <a:rPr lang="id-ID" sz="1200" dirty="0" smtClean="0">
                <a:latin typeface="Cambria" pitchFamily="18" charset="0"/>
              </a:rPr>
              <a:t>	- hasil dari pengeluaran hutang jangka pendek		xxx</a:t>
            </a:r>
          </a:p>
          <a:p>
            <a:pPr>
              <a:buFont typeface="Arial" charset="0"/>
              <a:buNone/>
            </a:pPr>
            <a:r>
              <a:rPr lang="id-ID" sz="1200" dirty="0" smtClean="0">
                <a:latin typeface="Cambria" pitchFamily="18" charset="0"/>
              </a:rPr>
              <a:t>	- pembayaran hutang jangka panjang		                         </a:t>
            </a:r>
            <a:r>
              <a:rPr lang="id-ID" sz="1200" u="sng" dirty="0" smtClean="0">
                <a:latin typeface="Cambria" pitchFamily="18" charset="0"/>
              </a:rPr>
              <a:t> (xxx)</a:t>
            </a:r>
          </a:p>
          <a:p>
            <a:pPr>
              <a:buFont typeface="Arial" charset="0"/>
              <a:buNone/>
            </a:pPr>
            <a:r>
              <a:rPr lang="id-ID" sz="1200" dirty="0" smtClean="0">
                <a:latin typeface="Cambria" pitchFamily="18" charset="0"/>
              </a:rPr>
              <a:t>Arus kas bersih dari aktivitas pendanaan				</a:t>
            </a:r>
            <a:r>
              <a:rPr lang="id-ID" sz="1200" u="sng" dirty="0" smtClean="0">
                <a:latin typeface="Cambria" pitchFamily="18" charset="0"/>
              </a:rPr>
              <a:t>xxx</a:t>
            </a:r>
          </a:p>
          <a:p>
            <a:pPr>
              <a:buFont typeface="Arial" charset="0"/>
              <a:buNone/>
            </a:pPr>
            <a:r>
              <a:rPr lang="id-ID" sz="1200" dirty="0" smtClean="0">
                <a:latin typeface="Cambria" pitchFamily="18" charset="0"/>
              </a:rPr>
              <a:t>Kenaikan/penurunan kas					xxx</a:t>
            </a:r>
          </a:p>
          <a:p>
            <a:pPr>
              <a:buFont typeface="Arial" charset="0"/>
              <a:buNone/>
            </a:pPr>
            <a:r>
              <a:rPr lang="id-ID" sz="1200" dirty="0" smtClean="0">
                <a:latin typeface="Cambria" pitchFamily="18" charset="0"/>
              </a:rPr>
              <a:t>Sisa kas 31 des 2009					</a:t>
            </a:r>
            <a:r>
              <a:rPr lang="id-ID" sz="1200" u="sng" dirty="0" smtClean="0">
                <a:latin typeface="Cambria" pitchFamily="18" charset="0"/>
              </a:rPr>
              <a:t>xxx</a:t>
            </a:r>
          </a:p>
          <a:p>
            <a:pPr>
              <a:buFont typeface="Arial" charset="0"/>
              <a:buNone/>
            </a:pPr>
            <a:r>
              <a:rPr lang="id-ID" sz="1200" dirty="0" smtClean="0">
                <a:latin typeface="Cambria" pitchFamily="18" charset="0"/>
              </a:rPr>
              <a:t>Sisa kas 31 des 2010					</a:t>
            </a:r>
            <a:r>
              <a:rPr lang="id-ID" sz="1200" b="1" dirty="0" smtClean="0">
                <a:latin typeface="Cambria" pitchFamily="18" charset="0"/>
              </a:rPr>
              <a:t>xxx</a:t>
            </a:r>
            <a:endParaRPr lang="en-US" sz="1200" b="1" dirty="0" smtClean="0">
              <a:latin typeface="Cambria" pitchFamily="18" charset="0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457200" y="685800"/>
            <a:ext cx="8229600" cy="796925"/>
          </a:xfrm>
          <a:prstGeom prst="rect">
            <a:avLst/>
          </a:prstGeom>
          <a:noFill/>
        </p:spPr>
        <p:txBody>
          <a:bodyPr vert="horz" lIns="90488" tIns="44450" rIns="90488" bIns="4445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sz="1400" dirty="0" smtClean="0">
                <a:latin typeface="Cambria" pitchFamily="18" charset="0"/>
              </a:rPr>
              <a:t>PT XYZ</a:t>
            </a:r>
            <a:r>
              <a:rPr lang="en-US" sz="1400" dirty="0" smtClean="0">
                <a:latin typeface="Cambria" pitchFamily="18" charset="0"/>
              </a:rPr>
              <a:t/>
            </a:r>
            <a:br>
              <a:rPr lang="en-US" sz="1400" dirty="0" smtClean="0">
                <a:latin typeface="Cambria" pitchFamily="18" charset="0"/>
              </a:rPr>
            </a:br>
            <a:r>
              <a:rPr lang="id-ID" sz="1400" dirty="0" smtClean="0">
                <a:latin typeface="Cambria" pitchFamily="18" charset="0"/>
              </a:rPr>
              <a:t>Laporan Arus Kas</a:t>
            </a:r>
            <a:r>
              <a:rPr lang="en-US" sz="1400" dirty="0" smtClean="0">
                <a:latin typeface="Cambria" pitchFamily="18" charset="0"/>
              </a:rPr>
              <a:t/>
            </a:r>
            <a:br>
              <a:rPr lang="en-US" sz="1400" dirty="0" smtClean="0">
                <a:latin typeface="Cambria" pitchFamily="18" charset="0"/>
              </a:rPr>
            </a:br>
            <a:r>
              <a:rPr lang="en-US" sz="1400" dirty="0" err="1" smtClean="0">
                <a:latin typeface="Cambria" pitchFamily="18" charset="0"/>
              </a:rPr>
              <a:t>Untuk</a:t>
            </a:r>
            <a:r>
              <a:rPr lang="en-US" sz="1400" dirty="0" smtClean="0">
                <a:latin typeface="Cambria" pitchFamily="18" charset="0"/>
              </a:rPr>
              <a:t> </a:t>
            </a:r>
            <a:r>
              <a:rPr lang="en-US" sz="1400" dirty="0" err="1" smtClean="0">
                <a:latin typeface="Cambria" pitchFamily="18" charset="0"/>
              </a:rPr>
              <a:t>tahun</a:t>
            </a:r>
            <a:r>
              <a:rPr lang="en-US" sz="1400" dirty="0" smtClean="0">
                <a:latin typeface="Cambria" pitchFamily="18" charset="0"/>
              </a:rPr>
              <a:t> yang </a:t>
            </a:r>
            <a:r>
              <a:rPr lang="en-US" sz="1400" dirty="0" err="1" smtClean="0">
                <a:latin typeface="Cambria" pitchFamily="18" charset="0"/>
              </a:rPr>
              <a:t>berakhir</a:t>
            </a:r>
            <a:r>
              <a:rPr lang="en-US" sz="1400" dirty="0" smtClean="0">
                <a:latin typeface="Cambria" pitchFamily="18" charset="0"/>
              </a:rPr>
              <a:t> 31December 2</a:t>
            </a:r>
            <a:r>
              <a:rPr lang="id-ID" sz="1400" dirty="0" smtClean="0">
                <a:latin typeface="Cambria" pitchFamily="18" charset="0"/>
              </a:rPr>
              <a:t>010</a:t>
            </a:r>
            <a:endParaRPr lang="en-US" sz="1400" dirty="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233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3200" dirty="0" err="1" smtClean="0"/>
              <a:t>Metode</a:t>
            </a:r>
            <a:r>
              <a:rPr lang="en-US" sz="3200" dirty="0" smtClean="0"/>
              <a:t> </a:t>
            </a:r>
            <a:r>
              <a:rPr lang="en-US" sz="3200" dirty="0" err="1" smtClean="0"/>
              <a:t>Langsung</a:t>
            </a:r>
            <a:r>
              <a:rPr lang="en-US" sz="3200" dirty="0" smtClean="0"/>
              <a:t> (direct </a:t>
            </a:r>
            <a:r>
              <a:rPr lang="en-US" sz="3200" dirty="0" err="1" smtClean="0"/>
              <a:t>methode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t>15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43913"/>
            <a:ext cx="9083722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7573" y="1112916"/>
            <a:ext cx="4454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Analisis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Penerimaan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Kas</a:t>
            </a:r>
            <a:r>
              <a:rPr lang="en-US" sz="2400" b="1" dirty="0" smtClean="0"/>
              <a:t> Dari:</a:t>
            </a:r>
          </a:p>
          <a:p>
            <a:r>
              <a:rPr lang="en-US" sz="2400" b="1" dirty="0" smtClean="0"/>
              <a:t>1. </a:t>
            </a:r>
            <a:r>
              <a:rPr lang="en-US" sz="2400" b="1" dirty="0" err="1" smtClean="0"/>
              <a:t>Penagihan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Piutang</a:t>
            </a:r>
            <a:endParaRPr lang="en-US" sz="2400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29904" y="3886200"/>
            <a:ext cx="5105400" cy="2057400"/>
          </a:xfrm>
          <a:prstGeom prst="rect">
            <a:avLst/>
          </a:prstGeom>
          <a:noFill/>
        </p:spPr>
        <p:txBody>
          <a:bodyPr lIns="90488" tIns="44450" rIns="90488" bIns="4445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spcBef>
                <a:spcPct val="30000"/>
              </a:spcBef>
              <a:buNone/>
            </a:pPr>
            <a:r>
              <a:rPr lang="en-US" sz="2000" dirty="0" smtClean="0">
                <a:latin typeface="Cambria" pitchFamily="18" charset="0"/>
              </a:rPr>
              <a:t>    </a:t>
            </a:r>
            <a:r>
              <a:rPr lang="id-ID" sz="2000" dirty="0" smtClean="0">
                <a:latin typeface="Cambria" pitchFamily="18" charset="0"/>
              </a:rPr>
              <a:t>Piutang dagang awal		xxxx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 typeface="Arial" charset="0"/>
              <a:buNone/>
            </a:pPr>
            <a:r>
              <a:rPr lang="id-ID" sz="2000" dirty="0" smtClean="0">
                <a:latin typeface="Cambria" pitchFamily="18" charset="0"/>
              </a:rPr>
              <a:t>    penjualan		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smtClean="0">
                <a:latin typeface="Cambria" pitchFamily="18" charset="0"/>
              </a:rPr>
              <a:t>                </a:t>
            </a:r>
            <a:r>
              <a:rPr lang="id-ID" sz="2000" u="sng" dirty="0" smtClean="0">
                <a:latin typeface="Cambria" pitchFamily="18" charset="0"/>
              </a:rPr>
              <a:t>xxxx+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 typeface="Arial" charset="0"/>
              <a:buNone/>
            </a:pPr>
            <a:r>
              <a:rPr lang="id-ID" sz="2000" dirty="0" smtClean="0">
                <a:latin typeface="Cambria" pitchFamily="18" charset="0"/>
              </a:rPr>
              <a:t>    kas tersedia u penarikan	xxxx	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 typeface="Arial" charset="0"/>
              <a:buNone/>
            </a:pPr>
            <a:r>
              <a:rPr lang="id-ID" sz="2000" dirty="0" smtClean="0">
                <a:latin typeface="Cambria" pitchFamily="18" charset="0"/>
              </a:rPr>
              <a:t>    piutang dagang akhir		</a:t>
            </a:r>
            <a:r>
              <a:rPr lang="id-ID" sz="2000" u="sng" dirty="0" smtClean="0">
                <a:latin typeface="Cambria" pitchFamily="18" charset="0"/>
              </a:rPr>
              <a:t>xxxx –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 typeface="Arial" charset="0"/>
              <a:buNone/>
            </a:pPr>
            <a:r>
              <a:rPr lang="id-ID" sz="2000" dirty="0" smtClean="0">
                <a:latin typeface="Cambria" pitchFamily="18" charset="0"/>
              </a:rPr>
              <a:t>    kas ditarik dari pelanggan	</a:t>
            </a:r>
            <a:r>
              <a:rPr lang="id-ID" sz="2000" b="1" dirty="0" smtClean="0">
                <a:latin typeface="Cambria" pitchFamily="18" charset="0"/>
              </a:rPr>
              <a:t>xxxx</a:t>
            </a:r>
            <a:endParaRPr lang="en-US" sz="2000" b="1" u="sng" dirty="0" smtClean="0">
              <a:latin typeface="Cambr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4397" y="3422419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 </a:t>
            </a:r>
            <a:r>
              <a:rPr lang="en-US" sz="2000" b="1" dirty="0" err="1" smtClean="0"/>
              <a:t>Atau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bisa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dihitung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sbb</a:t>
            </a:r>
            <a:r>
              <a:rPr lang="en-US" sz="2000" b="1" dirty="0" smtClean="0"/>
              <a:t>: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23866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t>16</a:t>
            </a:fld>
            <a:endParaRPr lang="en-US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2438400"/>
            <a:ext cx="8229600" cy="3048000"/>
          </a:xfrm>
          <a:prstGeom prst="rect">
            <a:avLst/>
          </a:prstGeom>
          <a:noFill/>
        </p:spPr>
        <p:txBody>
          <a:bodyPr lIns="90488" tIns="44450" rIns="90488" bIns="4445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id-ID" sz="2000" dirty="0" smtClean="0">
                <a:latin typeface="Cambria" pitchFamily="18" charset="0"/>
              </a:rPr>
              <a:t>Pendapatan bunga diperoleh dari wesel tagih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id-ID" sz="2000" dirty="0" smtClean="0">
                <a:latin typeface="Cambria" pitchFamily="18" charset="0"/>
              </a:rPr>
              <a:t>Laporan laba rugi melaporkan pendapatan bunga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93119809"/>
              </p:ext>
            </p:extLst>
          </p:nvPr>
        </p:nvGraphicFramePr>
        <p:xfrm>
          <a:off x="457200" y="3657600"/>
          <a:ext cx="8358246" cy="1643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7573" y="819090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Penerimaan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Kas</a:t>
            </a:r>
            <a:r>
              <a:rPr lang="en-US" sz="2400" b="1" dirty="0" smtClean="0"/>
              <a:t> :</a:t>
            </a:r>
          </a:p>
          <a:p>
            <a:r>
              <a:rPr lang="en-US" sz="2400" b="1" dirty="0" smtClean="0"/>
              <a:t>2. </a:t>
            </a:r>
            <a:r>
              <a:rPr lang="en-US" sz="2400" b="1" dirty="0" err="1" smtClean="0"/>
              <a:t>Pendapatan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Bunga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0860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t>17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7573" y="819090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Penerimaan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Kas</a:t>
            </a:r>
            <a:r>
              <a:rPr lang="en-US" sz="2400" b="1" dirty="0" smtClean="0"/>
              <a:t> :</a:t>
            </a:r>
          </a:p>
          <a:p>
            <a:r>
              <a:rPr lang="en-US" sz="2400" b="1" dirty="0" smtClean="0"/>
              <a:t>3. </a:t>
            </a:r>
            <a:r>
              <a:rPr lang="en-US" sz="2400" b="1" dirty="0" err="1" smtClean="0"/>
              <a:t>Pendapatan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Deviden</a:t>
            </a:r>
            <a:endParaRPr lang="en-US" sz="2400" b="1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933433"/>
            <a:ext cx="8229600" cy="4221163"/>
          </a:xfrm>
          <a:prstGeom prst="rect">
            <a:avLst/>
          </a:prstGeom>
          <a:noFill/>
        </p:spPr>
        <p:txBody>
          <a:bodyPr lIns="90488" tIns="44450" rIns="90488" bIns="4445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id-ID" sz="2400" dirty="0" smtClean="0">
                <a:latin typeface="Cambria" pitchFamily="18" charset="0"/>
              </a:rPr>
              <a:t>Deviden diperoleh dari investasi dalam saham.</a:t>
            </a:r>
          </a:p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id-ID" sz="2400" dirty="0" smtClean="0">
                <a:latin typeface="Cambria" pitchFamily="18" charset="0"/>
              </a:rPr>
              <a:t>Penerimaan kas deviden merupakan bagian kegiatan operasi </a:t>
            </a: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954155523"/>
              </p:ext>
            </p:extLst>
          </p:nvPr>
        </p:nvGraphicFramePr>
        <p:xfrm>
          <a:off x="381000" y="3733800"/>
          <a:ext cx="8024842" cy="1643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528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t>18</a:t>
            </a:fld>
            <a:endParaRPr lang="en-US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27061" y="1229058"/>
            <a:ext cx="7497740" cy="1285542"/>
          </a:xfrm>
          <a:prstGeom prst="rect">
            <a:avLst/>
          </a:prstGeom>
          <a:noFill/>
        </p:spPr>
        <p:txBody>
          <a:bodyPr lIns="90488" tIns="44450" rIns="90488" bIns="4445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id-ID" sz="2000" dirty="0" smtClean="0">
                <a:latin typeface="Cambria" pitchFamily="18" charset="0"/>
              </a:rPr>
              <a:t>Meliputi dua bagian yaitu 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 typeface="Arial" charset="0"/>
              <a:buNone/>
            </a:pPr>
            <a:r>
              <a:rPr lang="id-ID" sz="2000" dirty="0" smtClean="0">
                <a:latin typeface="Cambria" pitchFamily="18" charset="0"/>
              </a:rPr>
              <a:t>    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id-ID" sz="2000" dirty="0" smtClean="0">
                <a:latin typeface="Cambria" pitchFamily="18" charset="0"/>
              </a:rPr>
              <a:t>- </a:t>
            </a:r>
            <a:r>
              <a:rPr lang="en-US" sz="2000" dirty="0" smtClean="0">
                <a:latin typeface="Cambria" pitchFamily="18" charset="0"/>
              </a:rPr>
              <a:t>  </a:t>
            </a:r>
            <a:r>
              <a:rPr lang="id-ID" sz="2000" dirty="0" smtClean="0">
                <a:latin typeface="Cambria" pitchFamily="18" charset="0"/>
              </a:rPr>
              <a:t>pembayaran  untuk pembelian  persediaan 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 typeface="Arial" charset="0"/>
              <a:buNone/>
            </a:pPr>
            <a:r>
              <a:rPr lang="id-ID" sz="2000" dirty="0" smtClean="0">
                <a:latin typeface="Cambria" pitchFamily="18" charset="0"/>
              </a:rPr>
              <a:t>     -  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id-ID" sz="2000" dirty="0" smtClean="0">
                <a:latin typeface="Cambria" pitchFamily="18" charset="0"/>
              </a:rPr>
              <a:t>dan pembayar </a:t>
            </a:r>
            <a:r>
              <a:rPr lang="en-US" sz="2000" dirty="0" smtClean="0">
                <a:latin typeface="Cambria" pitchFamily="18" charset="0"/>
              </a:rPr>
              <a:t>an </a:t>
            </a:r>
            <a:r>
              <a:rPr lang="id-ID" sz="2000" dirty="0" smtClean="0">
                <a:latin typeface="Cambria" pitchFamily="18" charset="0"/>
              </a:rPr>
              <a:t>beban selain bunga dan  pajak  penghasilan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7573" y="381000"/>
            <a:ext cx="4454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Analisis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Pengeluaran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Kas</a:t>
            </a:r>
            <a:r>
              <a:rPr lang="en-US" sz="2400" b="1" dirty="0" smtClean="0"/>
              <a:t> Dari:</a:t>
            </a:r>
          </a:p>
          <a:p>
            <a:r>
              <a:rPr lang="en-US" sz="2400" b="1" dirty="0" smtClean="0"/>
              <a:t>1. </a:t>
            </a:r>
            <a:r>
              <a:rPr lang="en-US" sz="2400" b="1" dirty="0" err="1" smtClean="0"/>
              <a:t>Pembayaran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Kepada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Pemasok</a:t>
            </a:r>
            <a:endParaRPr lang="en-US" sz="24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14600"/>
            <a:ext cx="9004300" cy="406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23686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405" y="1524000"/>
            <a:ext cx="8699500" cy="465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8" name="TextBox 37"/>
          <p:cNvSpPr txBox="1"/>
          <p:nvPr/>
        </p:nvSpPr>
        <p:spPr>
          <a:xfrm>
            <a:off x="87573" y="381000"/>
            <a:ext cx="4454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Analisis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Pengeluaran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Kas</a:t>
            </a:r>
            <a:r>
              <a:rPr lang="en-US" sz="2400" b="1" dirty="0" smtClean="0"/>
              <a:t> Dari:</a:t>
            </a:r>
          </a:p>
          <a:p>
            <a:r>
              <a:rPr lang="en-US" sz="2400" b="1" dirty="0"/>
              <a:t>2</a:t>
            </a:r>
            <a:r>
              <a:rPr lang="en-US" sz="2400" b="1" dirty="0" smtClean="0"/>
              <a:t>. </a:t>
            </a:r>
            <a:r>
              <a:rPr lang="en-US" sz="2400" b="1" dirty="0" err="1" smtClean="0"/>
              <a:t>Pembayaran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kepada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karyawan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5836668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88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8229600" cy="56663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b="1" dirty="0" smtClean="0">
                <a:latin typeface="+mn-lt"/>
              </a:rPr>
              <a:t>KONSEP DASAR LAPORAN   </a:t>
            </a:r>
            <a:r>
              <a:rPr lang="en-US" b="1" dirty="0">
                <a:latin typeface="+mn-lt"/>
              </a:rPr>
              <a:t>ARUS  KAS</a:t>
            </a:r>
          </a:p>
        </p:txBody>
      </p:sp>
      <p:sp>
        <p:nvSpPr>
          <p:cNvPr id="1358851" name="Rectangle 3"/>
          <p:cNvSpPr>
            <a:spLocks noGrp="1" noChangeArrowheads="1"/>
          </p:cNvSpPr>
          <p:nvPr>
            <p:ph idx="1"/>
          </p:nvPr>
        </p:nvSpPr>
        <p:spPr>
          <a:xfrm>
            <a:off x="11373" y="1219200"/>
            <a:ext cx="7405710" cy="4691608"/>
          </a:xfrm>
        </p:spPr>
        <p:txBody>
          <a:bodyPr/>
          <a:lstStyle/>
          <a:p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arus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(</a:t>
            </a:r>
            <a:r>
              <a:rPr lang="en-US" sz="2000" i="1" dirty="0" smtClean="0"/>
              <a:t>statement of cash flow</a:t>
            </a:r>
            <a:r>
              <a:rPr lang="en-US" sz="2000" dirty="0" smtClean="0"/>
              <a:t>) PSAK No.2 (R 2009) </a:t>
            </a:r>
            <a:r>
              <a:rPr lang="en-US" sz="2000" dirty="0" err="1" smtClean="0"/>
              <a:t>mengatur</a:t>
            </a:r>
            <a:r>
              <a:rPr lang="en-US" sz="2000" dirty="0" smtClean="0"/>
              <a:t> </a:t>
            </a:r>
            <a:r>
              <a:rPr lang="en-US" sz="2000" dirty="0" err="1" smtClean="0"/>
              <a:t>persyaratan</a:t>
            </a:r>
            <a:r>
              <a:rPr lang="en-US" sz="2000" dirty="0" smtClean="0"/>
              <a:t> </a:t>
            </a:r>
            <a:r>
              <a:rPr lang="en-US" sz="2000" dirty="0" err="1" smtClean="0"/>
              <a:t>penyajian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pengungkapan</a:t>
            </a:r>
            <a:r>
              <a:rPr lang="en-US" sz="2000" dirty="0" smtClean="0"/>
              <a:t>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Arus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arus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entitas</a:t>
            </a:r>
            <a:r>
              <a:rPr lang="en-US" sz="2000" dirty="0" smtClean="0"/>
              <a:t> </a:t>
            </a:r>
            <a:r>
              <a:rPr lang="en-US" sz="2000" dirty="0" err="1" smtClean="0"/>
              <a:t>berguna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dasar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menilai</a:t>
            </a:r>
            <a:r>
              <a:rPr lang="en-US" sz="2000" dirty="0" smtClean="0"/>
              <a:t> </a:t>
            </a:r>
            <a:r>
              <a:rPr lang="en-US" sz="2000" dirty="0" err="1" smtClean="0"/>
              <a:t>kemampuan</a:t>
            </a:r>
            <a:r>
              <a:rPr lang="en-US" sz="2000" dirty="0" smtClean="0"/>
              <a:t> </a:t>
            </a:r>
            <a:r>
              <a:rPr lang="en-US" sz="2000" dirty="0" err="1" smtClean="0"/>
              <a:t>entitas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menghasilkan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setara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serta</a:t>
            </a:r>
            <a:r>
              <a:rPr lang="en-US" sz="2000" dirty="0" smtClean="0"/>
              <a:t> </a:t>
            </a:r>
            <a:r>
              <a:rPr lang="en-US" sz="2000" dirty="0" err="1" smtClean="0"/>
              <a:t>menilai</a:t>
            </a:r>
            <a:r>
              <a:rPr lang="en-US" sz="2000" dirty="0" smtClean="0"/>
              <a:t> </a:t>
            </a:r>
            <a:r>
              <a:rPr lang="en-US" sz="2000" dirty="0" err="1" smtClean="0"/>
              <a:t>kebutuhan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entitas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menggunakan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arus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arus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menggambarkan</a:t>
            </a:r>
            <a:r>
              <a:rPr lang="en-US" sz="2000" dirty="0" smtClean="0"/>
              <a:t> </a:t>
            </a:r>
            <a:r>
              <a:rPr lang="en-US" sz="2000" dirty="0" err="1" smtClean="0"/>
              <a:t>perubahan</a:t>
            </a:r>
            <a:r>
              <a:rPr lang="en-US" sz="2000" dirty="0" smtClean="0"/>
              <a:t> </a:t>
            </a:r>
            <a:r>
              <a:rPr lang="en-US" sz="2000" dirty="0" err="1" smtClean="0"/>
              <a:t>historis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kas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dan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setara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</a:rPr>
              <a:t>kas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/>
              <a:t>yang </a:t>
            </a:r>
            <a:r>
              <a:rPr lang="en-US" sz="2000" dirty="0" err="1" smtClean="0"/>
              <a:t>diklasifikasikan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aktivitas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operasi</a:t>
            </a:r>
            <a:r>
              <a:rPr lang="en-US" sz="2000" dirty="0" smtClean="0"/>
              <a:t>, </a:t>
            </a:r>
            <a:r>
              <a:rPr lang="en-US" sz="2000" dirty="0" err="1" smtClean="0"/>
              <a:t>investasi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pendanaan</a:t>
            </a:r>
            <a:r>
              <a:rPr lang="en-US" sz="2000" dirty="0" smtClean="0"/>
              <a:t> </a:t>
            </a:r>
            <a:r>
              <a:rPr lang="en-US" sz="2000" dirty="0" err="1" smtClean="0"/>
              <a:t>selama</a:t>
            </a:r>
            <a:r>
              <a:rPr lang="en-US" sz="2000" dirty="0" smtClean="0"/>
              <a:t> </a:t>
            </a:r>
            <a:r>
              <a:rPr lang="en-US" sz="2000" dirty="0" err="1" smtClean="0"/>
              <a:t>satu</a:t>
            </a:r>
            <a:r>
              <a:rPr lang="en-US" sz="2000" dirty="0" smtClean="0"/>
              <a:t> </a:t>
            </a:r>
            <a:r>
              <a:rPr lang="en-US" sz="2000" dirty="0" err="1" smtClean="0"/>
              <a:t>periode</a:t>
            </a:r>
            <a:endParaRPr lang="en-US" sz="2000" dirty="0" smtClean="0"/>
          </a:p>
          <a:p>
            <a:r>
              <a:rPr lang="en-US" sz="2400" b="1" dirty="0" smtClean="0">
                <a:solidFill>
                  <a:srgbClr val="FF0000"/>
                </a:solidFill>
              </a:rPr>
              <a:t>KAS </a:t>
            </a:r>
            <a:r>
              <a:rPr lang="en-US" sz="2400" b="1" dirty="0" err="1" smtClean="0">
                <a:solidFill>
                  <a:srgbClr val="FF0000"/>
                </a:solidFill>
              </a:rPr>
              <a:t>dan</a:t>
            </a:r>
            <a:r>
              <a:rPr lang="en-US" sz="2400" b="1" dirty="0" smtClean="0">
                <a:solidFill>
                  <a:srgbClr val="FF0000"/>
                </a:solidFill>
              </a:rPr>
              <a:t> SETARA KAS</a:t>
            </a:r>
            <a:r>
              <a:rPr lang="en-US" sz="1400" b="1" dirty="0" smtClean="0"/>
              <a:t> . </a:t>
            </a:r>
            <a:r>
              <a:rPr lang="en-US" sz="2000" b="1" dirty="0" err="1" smtClean="0"/>
              <a:t>Kas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terdiri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dari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saldo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kas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rekening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Giro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Setara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kas</a:t>
            </a:r>
            <a:r>
              <a:rPr lang="en-US" sz="2000" b="1" dirty="0" smtClean="0"/>
              <a:t> (</a:t>
            </a:r>
            <a:r>
              <a:rPr lang="en-US" sz="2000" b="1" i="1" dirty="0" smtClean="0"/>
              <a:t>cash equivalent</a:t>
            </a:r>
            <a:r>
              <a:rPr lang="en-US" sz="2000" b="1" dirty="0" smtClean="0"/>
              <a:t>) </a:t>
            </a:r>
            <a:r>
              <a:rPr lang="en-US" sz="2000" b="1" dirty="0" err="1" smtClean="0"/>
              <a:t>adalah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investasi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sifatnya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sangat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likuid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berjangka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pendek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cepat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dicairkan</a:t>
            </a:r>
            <a:r>
              <a:rPr lang="en-US" sz="2000" b="1" dirty="0" smtClean="0"/>
              <a:t>.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endParaRPr lang="en-US" sz="2400" b="1" dirty="0"/>
          </a:p>
        </p:txBody>
      </p:sp>
      <p:pic>
        <p:nvPicPr>
          <p:cNvPr id="6" name="Picture 5" descr="edu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86650" y="2209800"/>
            <a:ext cx="1657350" cy="181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59609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8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8850" grpId="0" animBg="1"/>
      <p:bldP spid="1358851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t>20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87573" y="381000"/>
            <a:ext cx="4454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Analisis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Pengeluaran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Kas</a:t>
            </a:r>
            <a:r>
              <a:rPr lang="en-US" sz="2400" b="1" dirty="0" smtClean="0"/>
              <a:t> Dari:</a:t>
            </a:r>
          </a:p>
          <a:p>
            <a:r>
              <a:rPr lang="en-US" sz="2400" b="1" dirty="0" smtClean="0"/>
              <a:t>3. </a:t>
            </a:r>
            <a:r>
              <a:rPr lang="en-US" sz="2400" b="1" dirty="0" err="1" smtClean="0"/>
              <a:t>Pembayaran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Beban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Bunga</a:t>
            </a:r>
            <a:endParaRPr lang="en-US" sz="2400" b="1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</p:spPr>
        <p:txBody>
          <a:bodyPr lIns="90488" tIns="44450" rIns="90488" bIns="4445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</a:pPr>
            <a:r>
              <a:rPr lang="id-ID" smtClean="0">
                <a:latin typeface="Cambria" pitchFamily="18" charset="0"/>
              </a:rPr>
              <a:t>Pembayaran bunga menunjukkan beban kas dari pinjaman uang</a:t>
            </a:r>
          </a:p>
          <a:p>
            <a:pPr>
              <a:lnSpc>
                <a:spcPct val="90000"/>
              </a:lnSpc>
              <a:spcBef>
                <a:spcPct val="30000"/>
              </a:spcBef>
              <a:buFont typeface="Arial" charset="0"/>
              <a:buNone/>
            </a:pPr>
            <a:endParaRPr lang="id-ID" smtClean="0">
              <a:latin typeface="Cambria" pitchFamily="18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</a:pPr>
            <a:endParaRPr lang="id-ID" sz="2400" dirty="0" smtClean="0">
              <a:latin typeface="Cambria" pitchFamily="18" charset="0"/>
            </a:endParaRP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1585759184"/>
              </p:ext>
            </p:extLst>
          </p:nvPr>
        </p:nvGraphicFramePr>
        <p:xfrm>
          <a:off x="285720" y="3000372"/>
          <a:ext cx="8643966" cy="1643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88207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t>21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16918" y="796498"/>
            <a:ext cx="4454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Analisis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Pengeluaran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Kas</a:t>
            </a:r>
            <a:r>
              <a:rPr lang="en-US" sz="2400" b="1" dirty="0" smtClean="0"/>
              <a:t> Dari:</a:t>
            </a:r>
          </a:p>
          <a:p>
            <a:r>
              <a:rPr lang="en-US" sz="2400" b="1" dirty="0" smtClean="0"/>
              <a:t>3. </a:t>
            </a:r>
            <a:r>
              <a:rPr lang="en-US" sz="2400" b="1" dirty="0" err="1" smtClean="0"/>
              <a:t>Pembayaran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Beban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Pajak</a:t>
            </a:r>
            <a:endParaRPr lang="en-US" sz="2400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969" y="2578098"/>
            <a:ext cx="8675687" cy="170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84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t>22</a:t>
            </a:fld>
            <a:endParaRPr lang="en-US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28625" y="985837"/>
            <a:ext cx="8115300" cy="5643563"/>
          </a:xfrm>
          <a:prstGeom prst="rect">
            <a:avLst/>
          </a:prstGeom>
          <a:noFill/>
        </p:spPr>
        <p:txBody>
          <a:bodyPr lIns="90488" tIns="44450" rIns="90488" bIns="4445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charset="0"/>
              <a:buNone/>
            </a:pPr>
            <a:r>
              <a:rPr lang="id-ID" sz="1200" b="1" smtClean="0">
                <a:latin typeface="Cambria" pitchFamily="18" charset="0"/>
              </a:rPr>
              <a:t>Arus kas dari aktifitas operasi:</a:t>
            </a:r>
          </a:p>
          <a:p>
            <a:pPr>
              <a:buFont typeface="Arial" charset="0"/>
              <a:buNone/>
            </a:pPr>
            <a:r>
              <a:rPr lang="id-ID" sz="1200" smtClean="0">
                <a:latin typeface="Cambria" pitchFamily="18" charset="0"/>
              </a:rPr>
              <a:t>Penerimaan :</a:t>
            </a:r>
          </a:p>
          <a:p>
            <a:pPr>
              <a:buFont typeface="Arial" charset="0"/>
              <a:buNone/>
            </a:pPr>
            <a:r>
              <a:rPr lang="id-ID" sz="1200" smtClean="0">
                <a:latin typeface="Cambria" pitchFamily="18" charset="0"/>
              </a:rPr>
              <a:t>	- penerimaan dari pelanggan			xxx</a:t>
            </a:r>
          </a:p>
          <a:p>
            <a:pPr>
              <a:buFont typeface="Arial" charset="0"/>
              <a:buNone/>
            </a:pPr>
            <a:r>
              <a:rPr lang="id-ID" sz="1200" smtClean="0">
                <a:latin typeface="Cambria" pitchFamily="18" charset="0"/>
              </a:rPr>
              <a:t>	- penerimaan bunga pada wesel tagih		xxx</a:t>
            </a:r>
          </a:p>
          <a:p>
            <a:pPr>
              <a:buFont typeface="Arial" charset="0"/>
              <a:buNone/>
            </a:pPr>
            <a:r>
              <a:rPr lang="id-ID" sz="1200" smtClean="0">
                <a:latin typeface="Cambria" pitchFamily="18" charset="0"/>
              </a:rPr>
              <a:t>	- penerimaan deviden 				xxx</a:t>
            </a:r>
          </a:p>
          <a:p>
            <a:pPr>
              <a:buFont typeface="Arial" charset="0"/>
              <a:buNone/>
            </a:pPr>
            <a:r>
              <a:rPr lang="id-ID" sz="1200" smtClean="0">
                <a:latin typeface="Cambria" pitchFamily="18" charset="0"/>
              </a:rPr>
              <a:t>	   Total penerimaan kas				xxx</a:t>
            </a:r>
          </a:p>
          <a:p>
            <a:pPr>
              <a:buFont typeface="Arial" charset="0"/>
              <a:buNone/>
            </a:pPr>
            <a:r>
              <a:rPr lang="id-ID" sz="1200" smtClean="0">
                <a:latin typeface="Cambria" pitchFamily="18" charset="0"/>
              </a:rPr>
              <a:t>Pembayaran :</a:t>
            </a:r>
          </a:p>
          <a:p>
            <a:pPr>
              <a:buFont typeface="Arial" charset="0"/>
              <a:buNone/>
            </a:pPr>
            <a:r>
              <a:rPr lang="id-ID" sz="1200" smtClean="0">
                <a:latin typeface="Cambria" pitchFamily="18" charset="0"/>
              </a:rPr>
              <a:t>	- untuk pemasok				xxx</a:t>
            </a:r>
          </a:p>
          <a:p>
            <a:pPr>
              <a:buFont typeface="Arial" charset="0"/>
              <a:buNone/>
            </a:pPr>
            <a:r>
              <a:rPr lang="id-ID" sz="1200" smtClean="0">
                <a:latin typeface="Cambria" pitchFamily="18" charset="0"/>
              </a:rPr>
              <a:t>	- untuk karyawan				xxx</a:t>
            </a:r>
          </a:p>
          <a:p>
            <a:pPr>
              <a:buFont typeface="Arial" charset="0"/>
              <a:buNone/>
            </a:pPr>
            <a:r>
              <a:rPr lang="id-ID" sz="1200" smtClean="0">
                <a:latin typeface="Cambria" pitchFamily="18" charset="0"/>
              </a:rPr>
              <a:t>	- untuk bunga				xxx</a:t>
            </a:r>
          </a:p>
          <a:p>
            <a:pPr>
              <a:buFont typeface="Arial" charset="0"/>
              <a:buNone/>
            </a:pPr>
            <a:r>
              <a:rPr lang="id-ID" sz="1200" smtClean="0">
                <a:latin typeface="Cambria" pitchFamily="18" charset="0"/>
              </a:rPr>
              <a:t>	- untuk pajak penghasilan			xxx</a:t>
            </a:r>
          </a:p>
          <a:p>
            <a:pPr>
              <a:buFont typeface="Arial" charset="0"/>
              <a:buNone/>
            </a:pPr>
            <a:r>
              <a:rPr lang="id-ID" sz="1200" smtClean="0">
                <a:latin typeface="Cambria" pitchFamily="18" charset="0"/>
              </a:rPr>
              <a:t>	   Total pembayaran kas				</a:t>
            </a:r>
            <a:r>
              <a:rPr lang="id-ID" sz="1200" u="sng" smtClean="0">
                <a:latin typeface="Cambria" pitchFamily="18" charset="0"/>
              </a:rPr>
              <a:t>xxx</a:t>
            </a:r>
          </a:p>
          <a:p>
            <a:pPr>
              <a:buFont typeface="Arial" charset="0"/>
              <a:buNone/>
            </a:pPr>
            <a:r>
              <a:rPr lang="id-ID" sz="1200" smtClean="0">
                <a:latin typeface="Cambria" pitchFamily="18" charset="0"/>
              </a:rPr>
              <a:t>Arus kas  bersih dari aktivitas operasi				</a:t>
            </a:r>
            <a:r>
              <a:rPr lang="id-ID" sz="1200" b="1" smtClean="0">
                <a:latin typeface="Cambria" pitchFamily="18" charset="0"/>
              </a:rPr>
              <a:t>xxx</a:t>
            </a:r>
          </a:p>
          <a:p>
            <a:pPr>
              <a:buFont typeface="Arial" charset="0"/>
              <a:buNone/>
            </a:pPr>
            <a:r>
              <a:rPr lang="id-ID" sz="1200" b="1" smtClean="0">
                <a:latin typeface="Cambria" pitchFamily="18" charset="0"/>
              </a:rPr>
              <a:t>Arus kas dari aktivitas investasi :</a:t>
            </a:r>
          </a:p>
          <a:p>
            <a:pPr>
              <a:buFont typeface="Arial" charset="0"/>
              <a:buNone/>
            </a:pPr>
            <a:r>
              <a:rPr lang="id-ID" sz="1200" smtClean="0">
                <a:latin typeface="Cambria" pitchFamily="18" charset="0"/>
              </a:rPr>
              <a:t>	- perolehan aktiva tetap		                          (xxx)</a:t>
            </a:r>
          </a:p>
          <a:p>
            <a:pPr>
              <a:buFont typeface="Arial" charset="0"/>
              <a:buNone/>
            </a:pPr>
            <a:r>
              <a:rPr lang="id-ID" sz="1200" smtClean="0">
                <a:latin typeface="Cambria" pitchFamily="18" charset="0"/>
              </a:rPr>
              <a:t>	- pinjaman pada perusahaan lain	                      	                          (xxx)</a:t>
            </a:r>
          </a:p>
          <a:p>
            <a:pPr>
              <a:buFont typeface="Arial" charset="0"/>
              <a:buNone/>
            </a:pPr>
            <a:r>
              <a:rPr lang="id-ID" sz="1200" smtClean="0">
                <a:latin typeface="Cambria" pitchFamily="18" charset="0"/>
              </a:rPr>
              <a:t>	- hasil penjualan aktiva tetap			</a:t>
            </a:r>
            <a:r>
              <a:rPr lang="id-ID" sz="1200" u="sng" smtClean="0">
                <a:latin typeface="Cambria" pitchFamily="18" charset="0"/>
              </a:rPr>
              <a:t>xxx</a:t>
            </a:r>
          </a:p>
          <a:p>
            <a:pPr>
              <a:buFont typeface="Arial" charset="0"/>
              <a:buNone/>
            </a:pPr>
            <a:r>
              <a:rPr lang="id-ID" sz="1200" smtClean="0">
                <a:latin typeface="Cambria" pitchFamily="18" charset="0"/>
              </a:rPr>
              <a:t>Arus kas bersih dari aktivitas investasi				</a:t>
            </a:r>
            <a:r>
              <a:rPr lang="id-ID" sz="1200" b="1" smtClean="0">
                <a:latin typeface="Cambria" pitchFamily="18" charset="0"/>
              </a:rPr>
              <a:t>xxx</a:t>
            </a:r>
          </a:p>
          <a:p>
            <a:pPr>
              <a:buFont typeface="Arial" charset="0"/>
              <a:buNone/>
            </a:pPr>
            <a:r>
              <a:rPr lang="id-ID" sz="1200" b="1" smtClean="0">
                <a:latin typeface="Cambria" pitchFamily="18" charset="0"/>
              </a:rPr>
              <a:t>Arus kas dari aktivitas pendanaan :</a:t>
            </a:r>
          </a:p>
          <a:p>
            <a:pPr>
              <a:buFont typeface="Arial" charset="0"/>
              <a:buNone/>
            </a:pPr>
            <a:r>
              <a:rPr lang="id-ID" sz="1200" smtClean="0">
                <a:latin typeface="Cambria" pitchFamily="18" charset="0"/>
              </a:rPr>
              <a:t>	- hasil dari pengeluaran hutang jangka pendek		xxx</a:t>
            </a:r>
          </a:p>
          <a:p>
            <a:pPr>
              <a:buFont typeface="Arial" charset="0"/>
              <a:buNone/>
            </a:pPr>
            <a:r>
              <a:rPr lang="id-ID" sz="1200" smtClean="0">
                <a:latin typeface="Cambria" pitchFamily="18" charset="0"/>
              </a:rPr>
              <a:t>	- pembayaran hutang jangka panjang		                         </a:t>
            </a:r>
            <a:r>
              <a:rPr lang="id-ID" sz="1200" u="sng" smtClean="0">
                <a:latin typeface="Cambria" pitchFamily="18" charset="0"/>
              </a:rPr>
              <a:t> (xxx)</a:t>
            </a:r>
          </a:p>
          <a:p>
            <a:pPr>
              <a:buFont typeface="Arial" charset="0"/>
              <a:buNone/>
            </a:pPr>
            <a:r>
              <a:rPr lang="id-ID" sz="1200" smtClean="0">
                <a:latin typeface="Cambria" pitchFamily="18" charset="0"/>
              </a:rPr>
              <a:t>Arus kas bersih dari aktivitas pendanaan				</a:t>
            </a:r>
            <a:r>
              <a:rPr lang="id-ID" sz="1200" u="sng" smtClean="0">
                <a:latin typeface="Cambria" pitchFamily="18" charset="0"/>
              </a:rPr>
              <a:t>xxx</a:t>
            </a:r>
          </a:p>
          <a:p>
            <a:pPr>
              <a:buFont typeface="Arial" charset="0"/>
              <a:buNone/>
            </a:pPr>
            <a:r>
              <a:rPr lang="id-ID" sz="1200" smtClean="0">
                <a:latin typeface="Cambria" pitchFamily="18" charset="0"/>
              </a:rPr>
              <a:t>Kenaikan/penurunan kas					xxx</a:t>
            </a:r>
          </a:p>
          <a:p>
            <a:pPr>
              <a:buFont typeface="Arial" charset="0"/>
              <a:buNone/>
            </a:pPr>
            <a:r>
              <a:rPr lang="id-ID" sz="1200" smtClean="0">
                <a:latin typeface="Cambria" pitchFamily="18" charset="0"/>
              </a:rPr>
              <a:t>Sisa kas 31 des 2009					</a:t>
            </a:r>
            <a:r>
              <a:rPr lang="id-ID" sz="1200" u="sng" smtClean="0">
                <a:latin typeface="Cambria" pitchFamily="18" charset="0"/>
              </a:rPr>
              <a:t>xxx</a:t>
            </a:r>
          </a:p>
          <a:p>
            <a:pPr>
              <a:buFont typeface="Arial" charset="0"/>
              <a:buNone/>
            </a:pPr>
            <a:r>
              <a:rPr lang="id-ID" sz="1200" smtClean="0">
                <a:latin typeface="Cambria" pitchFamily="18" charset="0"/>
              </a:rPr>
              <a:t>Sisa kas 31 des 2010					</a:t>
            </a:r>
            <a:r>
              <a:rPr lang="id-ID" sz="1200" b="1" smtClean="0">
                <a:latin typeface="Cambria" pitchFamily="18" charset="0"/>
              </a:rPr>
              <a:t>xxx</a:t>
            </a:r>
            <a:endParaRPr lang="en-US" sz="1200" b="1" smtClean="0">
              <a:latin typeface="Cambria" pitchFamily="18" charset="0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1462"/>
            <a:ext cx="8229600" cy="796925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id-ID" sz="1400" dirty="0" smtClean="0">
                <a:latin typeface="Cambria" pitchFamily="18" charset="0"/>
              </a:rPr>
              <a:t>PT XYZ</a:t>
            </a:r>
            <a:r>
              <a:rPr lang="en-US" sz="1400" dirty="0" smtClean="0">
                <a:latin typeface="Cambria" pitchFamily="18" charset="0"/>
              </a:rPr>
              <a:t/>
            </a:r>
            <a:br>
              <a:rPr lang="en-US" sz="1400" dirty="0" smtClean="0">
                <a:latin typeface="Cambria" pitchFamily="18" charset="0"/>
              </a:rPr>
            </a:br>
            <a:r>
              <a:rPr lang="id-ID" sz="1400" dirty="0" smtClean="0">
                <a:latin typeface="Cambria" pitchFamily="18" charset="0"/>
              </a:rPr>
              <a:t>Laporan Arus Kas</a:t>
            </a:r>
            <a:r>
              <a:rPr lang="en-US" sz="1400" dirty="0" smtClean="0">
                <a:latin typeface="Cambria" pitchFamily="18" charset="0"/>
              </a:rPr>
              <a:t> (</a:t>
            </a:r>
            <a:r>
              <a:rPr lang="en-US" sz="1400" dirty="0" err="1" smtClean="0">
                <a:latin typeface="Cambria" pitchFamily="18" charset="0"/>
              </a:rPr>
              <a:t>Metode</a:t>
            </a:r>
            <a:r>
              <a:rPr lang="en-US" sz="1400" dirty="0" smtClean="0">
                <a:latin typeface="Cambria" pitchFamily="18" charset="0"/>
              </a:rPr>
              <a:t> </a:t>
            </a:r>
            <a:r>
              <a:rPr lang="en-US" sz="1400" dirty="0" err="1" smtClean="0">
                <a:latin typeface="Cambria" pitchFamily="18" charset="0"/>
              </a:rPr>
              <a:t>Langsung</a:t>
            </a:r>
            <a:r>
              <a:rPr lang="en-US" sz="1400" dirty="0" smtClean="0">
                <a:latin typeface="Cambria" pitchFamily="18" charset="0"/>
              </a:rPr>
              <a:t>)</a:t>
            </a:r>
            <a:br>
              <a:rPr lang="en-US" sz="1400" dirty="0" smtClean="0">
                <a:latin typeface="Cambria" pitchFamily="18" charset="0"/>
              </a:rPr>
            </a:br>
            <a:r>
              <a:rPr lang="en-US" sz="1400" dirty="0" err="1" smtClean="0">
                <a:latin typeface="Cambria" pitchFamily="18" charset="0"/>
              </a:rPr>
              <a:t>Untuk</a:t>
            </a:r>
            <a:r>
              <a:rPr lang="en-US" sz="1400" dirty="0" smtClean="0">
                <a:latin typeface="Cambria" pitchFamily="18" charset="0"/>
              </a:rPr>
              <a:t> </a:t>
            </a:r>
            <a:r>
              <a:rPr lang="en-US" sz="1400" dirty="0" err="1" smtClean="0">
                <a:latin typeface="Cambria" pitchFamily="18" charset="0"/>
              </a:rPr>
              <a:t>tahun</a:t>
            </a:r>
            <a:r>
              <a:rPr lang="en-US" sz="1400" dirty="0" smtClean="0">
                <a:latin typeface="Cambria" pitchFamily="18" charset="0"/>
              </a:rPr>
              <a:t> yang </a:t>
            </a:r>
            <a:r>
              <a:rPr lang="en-US" sz="1400" dirty="0" err="1" smtClean="0">
                <a:latin typeface="Cambria" pitchFamily="18" charset="0"/>
              </a:rPr>
              <a:t>berakhir</a:t>
            </a:r>
            <a:r>
              <a:rPr lang="en-US" sz="1400" dirty="0" smtClean="0">
                <a:latin typeface="Cambria" pitchFamily="18" charset="0"/>
              </a:rPr>
              <a:t> 31December 2</a:t>
            </a:r>
            <a:r>
              <a:rPr lang="id-ID" sz="1400" dirty="0" smtClean="0">
                <a:latin typeface="Cambria" pitchFamily="18" charset="0"/>
              </a:rPr>
              <a:t>010</a:t>
            </a:r>
            <a:endParaRPr lang="en-US" sz="1400" dirty="0" smtClean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710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08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55367" y="304800"/>
            <a:ext cx="8229600" cy="836712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sz="3600" b="1" dirty="0" err="1" smtClean="0">
                <a:latin typeface="+mn-lt"/>
              </a:rPr>
              <a:t>Arus</a:t>
            </a:r>
            <a:r>
              <a:rPr lang="en-US" sz="3600" b="1" dirty="0" smtClean="0">
                <a:latin typeface="+mn-lt"/>
              </a:rPr>
              <a:t> </a:t>
            </a:r>
            <a:r>
              <a:rPr lang="en-US" sz="3600" b="1" dirty="0" err="1" smtClean="0">
                <a:latin typeface="+mn-lt"/>
              </a:rPr>
              <a:t>Kas</a:t>
            </a:r>
            <a:r>
              <a:rPr lang="en-US" sz="3600" b="1" dirty="0" smtClean="0">
                <a:latin typeface="+mn-lt"/>
              </a:rPr>
              <a:t> </a:t>
            </a:r>
            <a:r>
              <a:rPr lang="en-US" sz="3600" b="1" dirty="0" err="1" smtClean="0">
                <a:latin typeface="+mn-lt"/>
              </a:rPr>
              <a:t>Investasi</a:t>
            </a:r>
            <a:endParaRPr lang="en-US" sz="3600" b="1" dirty="0">
              <a:latin typeface="+mn-lt"/>
            </a:endParaRPr>
          </a:p>
        </p:txBody>
      </p:sp>
      <p:sp>
        <p:nvSpPr>
          <p:cNvPr id="136089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340768"/>
            <a:ext cx="7696200" cy="2376264"/>
          </a:xfrm>
          <a:noFill/>
          <a:ln/>
        </p:spPr>
        <p:txBody>
          <a:bodyPr lIns="92075" tIns="46038" rIns="92075" bIns="46038"/>
          <a:lstStyle/>
          <a:p>
            <a:pPr marL="609600" indent="-609600"/>
            <a:r>
              <a:rPr lang="en-US" sz="2000" dirty="0" err="1" smtClean="0"/>
              <a:t>Aktivitas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investasi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perolehan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pelepasan</a:t>
            </a:r>
            <a:r>
              <a:rPr lang="en-US" sz="2000" dirty="0" smtClean="0"/>
              <a:t> </a:t>
            </a:r>
            <a:r>
              <a:rPr lang="en-US" sz="2000" dirty="0" err="1" smtClean="0"/>
              <a:t>aset</a:t>
            </a:r>
            <a:r>
              <a:rPr lang="en-US" sz="2000" dirty="0" smtClean="0"/>
              <a:t> </a:t>
            </a:r>
            <a:r>
              <a:rPr lang="en-US" sz="2000" dirty="0" err="1" smtClean="0"/>
              <a:t>jangka</a:t>
            </a:r>
            <a:r>
              <a:rPr lang="en-US" sz="2000" dirty="0" smtClean="0"/>
              <a:t> </a:t>
            </a:r>
            <a:r>
              <a:rPr lang="en-US" sz="2000" dirty="0" err="1" smtClean="0"/>
              <a:t>panjang</a:t>
            </a:r>
            <a:r>
              <a:rPr lang="en-US" sz="2000" dirty="0" smtClean="0"/>
              <a:t> </a:t>
            </a:r>
            <a:r>
              <a:rPr lang="en-US" sz="2000" dirty="0" err="1" smtClean="0"/>
              <a:t>serta</a:t>
            </a:r>
            <a:r>
              <a:rPr lang="en-US" sz="2000" dirty="0" smtClean="0"/>
              <a:t> </a:t>
            </a:r>
            <a:r>
              <a:rPr lang="en-US" sz="2000" dirty="0" err="1" smtClean="0"/>
              <a:t>investasi</a:t>
            </a:r>
            <a:r>
              <a:rPr lang="en-US" sz="2000" dirty="0" smtClean="0"/>
              <a:t> lain yang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termasuk</a:t>
            </a:r>
            <a:r>
              <a:rPr lang="en-US" sz="2000" dirty="0" smtClean="0"/>
              <a:t> </a:t>
            </a:r>
            <a:r>
              <a:rPr lang="en-US" sz="2000" dirty="0" err="1" smtClean="0"/>
              <a:t>setara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.</a:t>
            </a:r>
          </a:p>
          <a:p>
            <a:pPr marL="609600" indent="-609600"/>
            <a:r>
              <a:rPr lang="en-US" sz="2000" dirty="0" err="1" smtClean="0"/>
              <a:t>Mencerminkan</a:t>
            </a:r>
            <a:r>
              <a:rPr lang="en-US" sz="2000" dirty="0" smtClean="0"/>
              <a:t> </a:t>
            </a:r>
            <a:r>
              <a:rPr lang="en-US" sz="2000" dirty="0" err="1" smtClean="0"/>
              <a:t>pengeluaran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/>
              <a:t>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daya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dimaksudkan</a:t>
            </a:r>
            <a:r>
              <a:rPr lang="en-US" sz="2000" dirty="0" smtClean="0"/>
              <a:t> </a:t>
            </a:r>
            <a:r>
              <a:rPr lang="en-US" sz="2000" dirty="0" err="1" smtClean="0"/>
              <a:t>menghasilkan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masa</a:t>
            </a:r>
            <a:r>
              <a:rPr lang="en-US" sz="2000" dirty="0" smtClean="0"/>
              <a:t> </a:t>
            </a:r>
            <a:r>
              <a:rPr lang="en-US" sz="2000" dirty="0" err="1" smtClean="0"/>
              <a:t>depan</a:t>
            </a:r>
            <a:endParaRPr lang="en-US" sz="2000" dirty="0" smtClean="0"/>
          </a:p>
          <a:p>
            <a:pPr marL="609600" indent="-609600"/>
            <a:endParaRPr lang="en-US" sz="18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932040" y="3429000"/>
            <a:ext cx="3960440" cy="2952328"/>
          </a:xfrm>
          <a:prstGeom prst="rect">
            <a:avLst/>
          </a:prstGeom>
          <a:solidFill>
            <a:srgbClr val="FDC0E5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0488" tIns="44450" rIns="90488" bIns="44450"/>
          <a:lstStyle/>
          <a:p>
            <a:pPr marL="396875" indent="-396875" algn="ctr"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Outflows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terdiri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dari</a:t>
            </a:r>
            <a:r>
              <a:rPr lang="en-US" b="1" dirty="0">
                <a:solidFill>
                  <a:srgbClr val="0000FF"/>
                </a:solidFill>
              </a:rPr>
              <a:t>:</a:t>
            </a:r>
          </a:p>
          <a:p>
            <a:pPr marL="396875" lvl="1" indent="-396875" eaLnBrk="0" hangingPunct="0">
              <a:lnSpc>
                <a:spcPct val="85000"/>
              </a:lnSpc>
              <a:spcBef>
                <a:spcPct val="20000"/>
              </a:spcBef>
              <a:buClr>
                <a:schemeClr val="folHlink"/>
              </a:buClr>
              <a:buFont typeface="Monotype Sorts" charset="2"/>
              <a:buChar char="v"/>
            </a:pPr>
            <a:r>
              <a:rPr lang="en-US" dirty="0" err="1">
                <a:solidFill>
                  <a:srgbClr val="0000FF"/>
                </a:solidFill>
              </a:rPr>
              <a:t>Pembayaran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kas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untuk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membeli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aset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tidak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tetap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dirty="0" err="1" smtClean="0">
                <a:solidFill>
                  <a:srgbClr val="0000FF"/>
                </a:solidFill>
              </a:rPr>
              <a:t>aset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tidak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berwujud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dirty="0" err="1" smtClean="0">
                <a:solidFill>
                  <a:srgbClr val="0000FF"/>
                </a:solidFill>
              </a:rPr>
              <a:t>biaya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pengembangan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dikapiralisasi</a:t>
            </a:r>
            <a:endParaRPr lang="en-US" dirty="0" smtClean="0">
              <a:solidFill>
                <a:srgbClr val="0000FF"/>
              </a:solidFill>
            </a:endParaRPr>
          </a:p>
          <a:p>
            <a:pPr marL="396875" lvl="1" indent="-396875" eaLnBrk="0" hangingPunct="0">
              <a:lnSpc>
                <a:spcPct val="85000"/>
              </a:lnSpc>
              <a:spcBef>
                <a:spcPct val="20000"/>
              </a:spcBef>
              <a:buClr>
                <a:schemeClr val="folHlink"/>
              </a:buClr>
              <a:buFont typeface="Monotype Sorts" charset="2"/>
              <a:buChar char="v"/>
            </a:pPr>
            <a:r>
              <a:rPr lang="en-US" dirty="0" err="1" smtClean="0">
                <a:solidFill>
                  <a:srgbClr val="0000FF"/>
                </a:solidFill>
              </a:rPr>
              <a:t>Pembayaran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kas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dari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kontrak</a:t>
            </a:r>
            <a:r>
              <a:rPr lang="en-US" dirty="0" smtClean="0">
                <a:solidFill>
                  <a:srgbClr val="0000FF"/>
                </a:solidFill>
              </a:rPr>
              <a:t> future, forward, swap </a:t>
            </a:r>
            <a:r>
              <a:rPr lang="en-US" dirty="0" err="1" smtClean="0">
                <a:solidFill>
                  <a:srgbClr val="0000FF"/>
                </a:solidFill>
              </a:rPr>
              <a:t>untuk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aktivitas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pendanaan</a:t>
            </a:r>
            <a:r>
              <a:rPr lang="en-US" dirty="0" smtClean="0">
                <a:solidFill>
                  <a:srgbClr val="0000FF"/>
                </a:solidFill>
              </a:rPr>
              <a:t>.</a:t>
            </a:r>
          </a:p>
          <a:p>
            <a:pPr marL="396875" lvl="1" indent="-396875" eaLnBrk="0" hangingPunct="0">
              <a:lnSpc>
                <a:spcPct val="85000"/>
              </a:lnSpc>
              <a:spcBef>
                <a:spcPct val="20000"/>
              </a:spcBef>
              <a:buClr>
                <a:schemeClr val="folHlink"/>
              </a:buClr>
              <a:buFont typeface="Monotype Sorts" charset="2"/>
              <a:buChar char="v"/>
            </a:pPr>
            <a:r>
              <a:rPr lang="en-US" dirty="0" err="1" smtClean="0">
                <a:solidFill>
                  <a:srgbClr val="0000FF"/>
                </a:solidFill>
              </a:rPr>
              <a:t>Pembayaran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untuk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membeli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instrumen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utang</a:t>
            </a:r>
            <a:r>
              <a:rPr lang="en-US" dirty="0" smtClean="0">
                <a:solidFill>
                  <a:srgbClr val="0000FF"/>
                </a:solidFill>
              </a:rPr>
              <a:t>/</a:t>
            </a:r>
            <a:r>
              <a:rPr lang="en-US" dirty="0" err="1" smtClean="0">
                <a:solidFill>
                  <a:srgbClr val="0000FF"/>
                </a:solidFill>
              </a:rPr>
              <a:t>ekuitas</a:t>
            </a:r>
            <a:r>
              <a:rPr lang="en-US" dirty="0" smtClean="0">
                <a:solidFill>
                  <a:srgbClr val="0000FF"/>
                </a:solidFill>
              </a:rPr>
              <a:t>/ </a:t>
            </a:r>
            <a:r>
              <a:rPr lang="en-US" dirty="0" err="1" smtClean="0">
                <a:solidFill>
                  <a:srgbClr val="0000FF"/>
                </a:solidFill>
              </a:rPr>
              <a:t>ventura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selain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untuk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diperdagangkan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39552" y="3429000"/>
            <a:ext cx="4248472" cy="3024336"/>
          </a:xfrm>
          <a:prstGeom prst="rect">
            <a:avLst/>
          </a:prstGeom>
          <a:solidFill>
            <a:srgbClr val="C8FEC8"/>
          </a:solidFill>
          <a:ln w="12700">
            <a:solidFill>
              <a:srgbClr val="00AE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0488" tIns="44450" rIns="90488" bIns="44450"/>
          <a:lstStyle/>
          <a:p>
            <a:pPr marL="342900" indent="-342900" algn="ctr"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Inflows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terdiri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dari</a:t>
            </a:r>
            <a:r>
              <a:rPr lang="en-US" b="1" dirty="0">
                <a:solidFill>
                  <a:srgbClr val="0000FF"/>
                </a:solidFill>
              </a:rPr>
              <a:t> :</a:t>
            </a:r>
          </a:p>
          <a:p>
            <a:pPr marL="285750" indent="-285750" eaLnBrk="0" hangingPunct="0">
              <a:lnSpc>
                <a:spcPct val="85000"/>
              </a:lnSpc>
              <a:spcBef>
                <a:spcPct val="20000"/>
              </a:spcBef>
              <a:buClr>
                <a:schemeClr val="folHlink"/>
              </a:buClr>
              <a:buFont typeface="Monotype Sorts" charset="2"/>
              <a:buChar char="v"/>
            </a:pPr>
            <a:r>
              <a:rPr lang="en-US" dirty="0" err="1">
                <a:solidFill>
                  <a:srgbClr val="0000FF"/>
                </a:solidFill>
              </a:rPr>
              <a:t>Penerimaan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penjualan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aset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tetap</a:t>
            </a:r>
            <a:r>
              <a:rPr lang="en-US" dirty="0" smtClean="0">
                <a:solidFill>
                  <a:srgbClr val="0000FF"/>
                </a:solidFill>
              </a:rPr>
              <a:t>, </a:t>
            </a:r>
            <a:r>
              <a:rPr lang="en-US" dirty="0" err="1" smtClean="0">
                <a:solidFill>
                  <a:srgbClr val="0000FF"/>
                </a:solidFill>
              </a:rPr>
              <a:t>aset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tidak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berwujud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dan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aset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jangka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panjang</a:t>
            </a:r>
            <a:r>
              <a:rPr lang="en-US" dirty="0" smtClean="0">
                <a:solidFill>
                  <a:srgbClr val="0000FF"/>
                </a:solidFill>
              </a:rPr>
              <a:t> lain.</a:t>
            </a:r>
            <a:endParaRPr lang="en-US" dirty="0">
              <a:solidFill>
                <a:srgbClr val="0000FF"/>
              </a:solidFill>
            </a:endParaRPr>
          </a:p>
          <a:p>
            <a:pPr marL="285750" indent="-285750" eaLnBrk="0" hangingPunct="0">
              <a:lnSpc>
                <a:spcPct val="85000"/>
              </a:lnSpc>
              <a:spcBef>
                <a:spcPct val="20000"/>
              </a:spcBef>
              <a:buClr>
                <a:schemeClr val="folHlink"/>
              </a:buClr>
              <a:buFont typeface="Monotype Sorts" charset="2"/>
              <a:buChar char="v"/>
            </a:pPr>
            <a:r>
              <a:rPr lang="en-US" dirty="0" err="1" smtClean="0">
                <a:solidFill>
                  <a:srgbClr val="0000FF"/>
                </a:solidFill>
              </a:rPr>
              <a:t>Penerimaan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kas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dari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kontrak</a:t>
            </a:r>
            <a:r>
              <a:rPr lang="en-US" dirty="0" smtClean="0">
                <a:solidFill>
                  <a:srgbClr val="0000FF"/>
                </a:solidFill>
              </a:rPr>
              <a:t> future/ forward, future </a:t>
            </a:r>
            <a:r>
              <a:rPr lang="en-US" dirty="0" err="1" smtClean="0">
                <a:solidFill>
                  <a:srgbClr val="0000FF"/>
                </a:solidFill>
              </a:rPr>
              <a:t>untuk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pendanaan</a:t>
            </a:r>
            <a:endParaRPr lang="en-US" dirty="0" smtClean="0">
              <a:solidFill>
                <a:srgbClr val="0000FF"/>
              </a:solidFill>
            </a:endParaRPr>
          </a:p>
          <a:p>
            <a:pPr marL="285750" indent="-285750" eaLnBrk="0" hangingPunct="0">
              <a:lnSpc>
                <a:spcPct val="85000"/>
              </a:lnSpc>
              <a:spcBef>
                <a:spcPct val="20000"/>
              </a:spcBef>
              <a:buClr>
                <a:schemeClr val="folHlink"/>
              </a:buClr>
              <a:buFont typeface="Monotype Sorts" charset="2"/>
              <a:buChar char="v"/>
            </a:pPr>
            <a:r>
              <a:rPr lang="en-US" dirty="0" err="1" smtClean="0">
                <a:solidFill>
                  <a:srgbClr val="0000FF"/>
                </a:solidFill>
              </a:rPr>
              <a:t>Penerimaan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penjualan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instrumen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utang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atau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kas</a:t>
            </a:r>
            <a:r>
              <a:rPr lang="en-US" dirty="0" smtClean="0">
                <a:solidFill>
                  <a:srgbClr val="0000FF"/>
                </a:solidFill>
              </a:rPr>
              <a:t> (</a:t>
            </a:r>
            <a:r>
              <a:rPr lang="en-US" dirty="0" err="1" smtClean="0">
                <a:solidFill>
                  <a:srgbClr val="0000FF"/>
                </a:solidFill>
              </a:rPr>
              <a:t>selain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diperdagangkan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</a:p>
          <a:p>
            <a:pPr marL="285750" indent="-285750" eaLnBrk="0" hangingPunct="0">
              <a:lnSpc>
                <a:spcPct val="85000"/>
              </a:lnSpc>
              <a:spcBef>
                <a:spcPct val="20000"/>
              </a:spcBef>
              <a:buClr>
                <a:schemeClr val="folHlink"/>
              </a:buClr>
              <a:buFont typeface="Monotype Sorts" charset="2"/>
              <a:buChar char="v"/>
            </a:pPr>
            <a:r>
              <a:rPr lang="en-US" dirty="0" err="1" smtClean="0">
                <a:solidFill>
                  <a:srgbClr val="0000FF"/>
                </a:solidFill>
              </a:rPr>
              <a:t>Penerimaan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kas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dari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pelunasan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uang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muka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dan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pinjaman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dari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err="1" smtClean="0">
                <a:solidFill>
                  <a:srgbClr val="0000FF"/>
                </a:solidFill>
              </a:rPr>
              <a:t>pihak</a:t>
            </a:r>
            <a:r>
              <a:rPr lang="en-US" dirty="0" smtClean="0">
                <a:solidFill>
                  <a:srgbClr val="0000FF"/>
                </a:solidFill>
              </a:rPr>
              <a:t> lain.</a:t>
            </a:r>
          </a:p>
        </p:txBody>
      </p:sp>
    </p:spTree>
    <p:extLst>
      <p:ext uri="{BB962C8B-B14F-4D97-AF65-F5344CB8AC3E}">
        <p14:creationId xmlns:p14="http://schemas.microsoft.com/office/powerpoint/2010/main" val="39390318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08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6712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sz="3600" b="1" dirty="0" err="1" smtClean="0">
                <a:latin typeface="+mn-lt"/>
              </a:rPr>
              <a:t>Arus</a:t>
            </a:r>
            <a:r>
              <a:rPr lang="en-US" sz="3600" b="1" dirty="0" smtClean="0">
                <a:latin typeface="+mn-lt"/>
              </a:rPr>
              <a:t> </a:t>
            </a:r>
            <a:r>
              <a:rPr lang="en-US" sz="3600" b="1" dirty="0" err="1" smtClean="0">
                <a:latin typeface="+mn-lt"/>
              </a:rPr>
              <a:t>Kas</a:t>
            </a:r>
            <a:r>
              <a:rPr lang="en-US" sz="3600" b="1" dirty="0" smtClean="0">
                <a:latin typeface="+mn-lt"/>
              </a:rPr>
              <a:t> </a:t>
            </a:r>
            <a:r>
              <a:rPr lang="en-US" sz="3600" b="1" dirty="0" err="1" smtClean="0">
                <a:latin typeface="+mn-lt"/>
              </a:rPr>
              <a:t>Pendanaan</a:t>
            </a:r>
            <a:endParaRPr lang="en-US" sz="3600" b="1" dirty="0">
              <a:latin typeface="+mn-lt"/>
            </a:endParaRPr>
          </a:p>
        </p:txBody>
      </p:sp>
      <p:sp>
        <p:nvSpPr>
          <p:cNvPr id="136089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340768"/>
            <a:ext cx="7696200" cy="2376264"/>
          </a:xfrm>
          <a:noFill/>
          <a:ln/>
        </p:spPr>
        <p:txBody>
          <a:bodyPr lIns="92075" tIns="46038" rIns="92075" bIns="46038"/>
          <a:lstStyle/>
          <a:p>
            <a:pPr marL="609600" indent="-609600"/>
            <a:r>
              <a:rPr lang="en-US" sz="2000" dirty="0" err="1" smtClean="0"/>
              <a:t>Aktivitas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pendanaan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aktivitas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mengakibatkan</a:t>
            </a:r>
            <a:r>
              <a:rPr lang="en-US" sz="2000" dirty="0" smtClean="0"/>
              <a:t> </a:t>
            </a:r>
            <a:r>
              <a:rPr lang="en-US" sz="2000" dirty="0" err="1" smtClean="0"/>
              <a:t>perubahan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jumlah</a:t>
            </a:r>
            <a:r>
              <a:rPr lang="en-US" sz="2000" dirty="0" smtClean="0"/>
              <a:t> </a:t>
            </a:r>
            <a:r>
              <a:rPr lang="en-US" sz="2000" dirty="0" err="1" smtClean="0"/>
              <a:t>serta</a:t>
            </a:r>
            <a:r>
              <a:rPr lang="en-US" sz="2000" dirty="0" smtClean="0"/>
              <a:t> </a:t>
            </a:r>
            <a:r>
              <a:rPr lang="en-US" sz="2000" dirty="0" err="1" smtClean="0"/>
              <a:t>komposisi</a:t>
            </a:r>
            <a:r>
              <a:rPr lang="en-US" sz="2000" dirty="0" smtClean="0"/>
              <a:t> </a:t>
            </a:r>
            <a:r>
              <a:rPr lang="en-US" sz="2000" dirty="0" err="1" smtClean="0"/>
              <a:t>kontribusi</a:t>
            </a:r>
            <a:r>
              <a:rPr lang="en-US" sz="2000" dirty="0" smtClean="0"/>
              <a:t> modal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pinjaman</a:t>
            </a:r>
            <a:r>
              <a:rPr lang="en-US" sz="2000" dirty="0" smtClean="0"/>
              <a:t> </a:t>
            </a:r>
            <a:r>
              <a:rPr lang="en-US" sz="2000" dirty="0" err="1" smtClean="0"/>
              <a:t>entitas</a:t>
            </a:r>
            <a:endParaRPr lang="en-US" sz="2000" dirty="0" smtClean="0"/>
          </a:p>
          <a:p>
            <a:pPr marL="609600" indent="-609600"/>
            <a:r>
              <a:rPr lang="en-US" sz="2000" dirty="0" err="1" smtClean="0"/>
              <a:t>Memprediksi</a:t>
            </a:r>
            <a:r>
              <a:rPr lang="en-US" sz="2000" dirty="0" smtClean="0"/>
              <a:t> </a:t>
            </a:r>
            <a:r>
              <a:rPr lang="en-US" sz="2000" dirty="0" err="1" smtClean="0"/>
              <a:t>klaim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arus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masa</a:t>
            </a:r>
            <a:r>
              <a:rPr lang="en-US" sz="2000" dirty="0" smtClean="0"/>
              <a:t> </a:t>
            </a:r>
            <a:r>
              <a:rPr lang="en-US" sz="2000" dirty="0" err="1" smtClean="0"/>
              <a:t>depan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para</a:t>
            </a:r>
            <a:r>
              <a:rPr lang="en-US" sz="2000" dirty="0" smtClean="0"/>
              <a:t> </a:t>
            </a:r>
            <a:r>
              <a:rPr lang="en-US" sz="2000" dirty="0" err="1" smtClean="0"/>
              <a:t>penyedia</a:t>
            </a:r>
            <a:r>
              <a:rPr lang="en-US" sz="2000" dirty="0" smtClean="0"/>
              <a:t> modal </a:t>
            </a:r>
            <a:r>
              <a:rPr lang="en-US" sz="2000" dirty="0" err="1" smtClean="0"/>
              <a:t>entitas</a:t>
            </a:r>
            <a:endParaRPr lang="en-US" sz="2000" dirty="0" smtClean="0"/>
          </a:p>
          <a:p>
            <a:pPr marL="609600" indent="-609600"/>
            <a:endParaRPr lang="en-US" sz="18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72000" y="3429000"/>
            <a:ext cx="4320480" cy="2952328"/>
          </a:xfrm>
          <a:prstGeom prst="rect">
            <a:avLst/>
          </a:prstGeom>
          <a:solidFill>
            <a:srgbClr val="FDC0E5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0488" tIns="44450" rIns="90488" bIns="44450"/>
          <a:lstStyle/>
          <a:p>
            <a:pPr marL="396875" indent="-396875" algn="ctr" eaLnBrk="0" hangingPunct="0">
              <a:spcBef>
                <a:spcPts val="600"/>
              </a:spcBef>
            </a:pPr>
            <a:r>
              <a:rPr lang="en-U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Outflows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terdiri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dari</a:t>
            </a:r>
            <a:r>
              <a:rPr lang="en-US" sz="2000" b="1" dirty="0">
                <a:solidFill>
                  <a:srgbClr val="0000FF"/>
                </a:solidFill>
              </a:rPr>
              <a:t>:</a:t>
            </a:r>
          </a:p>
          <a:p>
            <a:pPr marL="396875" lvl="1" indent="-396875" eaLnBrk="0" hangingPunct="0">
              <a:spcBef>
                <a:spcPts val="600"/>
              </a:spcBef>
              <a:buClr>
                <a:schemeClr val="folHlink"/>
              </a:buClr>
              <a:buFont typeface="Monotype Sorts" charset="2"/>
              <a:buChar char="v"/>
            </a:pPr>
            <a:r>
              <a:rPr lang="en-US" sz="2000" dirty="0" err="1" smtClean="0">
                <a:solidFill>
                  <a:srgbClr val="0000FF"/>
                </a:solidFill>
              </a:rPr>
              <a:t>Pembayaran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kas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kepada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pemiliki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untuk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menarik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atau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menebus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saham</a:t>
            </a:r>
            <a:r>
              <a:rPr lang="en-US" sz="2000" dirty="0" smtClean="0">
                <a:solidFill>
                  <a:srgbClr val="0000FF"/>
                </a:solidFill>
              </a:rPr>
              <a:t>.</a:t>
            </a:r>
          </a:p>
          <a:p>
            <a:pPr marL="396875" lvl="1" indent="-396875" eaLnBrk="0" hangingPunct="0">
              <a:spcBef>
                <a:spcPts val="600"/>
              </a:spcBef>
              <a:buClr>
                <a:schemeClr val="folHlink"/>
              </a:buClr>
              <a:buFont typeface="Monotype Sorts" charset="2"/>
              <a:buChar char="v"/>
            </a:pPr>
            <a:r>
              <a:rPr lang="en-US" sz="2000" dirty="0" err="1" smtClean="0">
                <a:solidFill>
                  <a:srgbClr val="0000FF"/>
                </a:solidFill>
              </a:rPr>
              <a:t>Pelunasan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pinjaman</a:t>
            </a:r>
            <a:endParaRPr lang="en-US" sz="2000" dirty="0" smtClean="0">
              <a:solidFill>
                <a:srgbClr val="0000FF"/>
              </a:solidFill>
            </a:endParaRPr>
          </a:p>
          <a:p>
            <a:pPr marL="396875" lvl="1" indent="-396875" eaLnBrk="0" hangingPunct="0">
              <a:spcBef>
                <a:spcPts val="600"/>
              </a:spcBef>
              <a:buClr>
                <a:schemeClr val="folHlink"/>
              </a:buClr>
              <a:buFont typeface="Monotype Sorts" charset="2"/>
              <a:buChar char="v"/>
            </a:pPr>
            <a:r>
              <a:rPr lang="en-US" sz="2000" dirty="0" err="1" smtClean="0">
                <a:solidFill>
                  <a:srgbClr val="0000FF"/>
                </a:solidFill>
              </a:rPr>
              <a:t>Pembayaran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kas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oleh</a:t>
            </a:r>
            <a:r>
              <a:rPr lang="en-US" sz="2000" dirty="0" smtClean="0">
                <a:solidFill>
                  <a:srgbClr val="0000FF"/>
                </a:solidFill>
              </a:rPr>
              <a:t> lessee </a:t>
            </a:r>
            <a:r>
              <a:rPr lang="en-US" sz="2000" dirty="0" err="1" smtClean="0">
                <a:solidFill>
                  <a:srgbClr val="0000FF"/>
                </a:solidFill>
              </a:rPr>
              <a:t>untuk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mengurangi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saldo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liabilitas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terkait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sewa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pembiayaan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39552" y="3429000"/>
            <a:ext cx="3816424" cy="3024336"/>
          </a:xfrm>
          <a:prstGeom prst="rect">
            <a:avLst/>
          </a:prstGeom>
          <a:solidFill>
            <a:srgbClr val="C8FEC8"/>
          </a:solidFill>
          <a:ln w="12700">
            <a:solidFill>
              <a:srgbClr val="00AE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0488" tIns="44450" rIns="90488" bIns="44450"/>
          <a:lstStyle/>
          <a:p>
            <a:pPr marL="342900" indent="-342900" algn="ctr" eaLnBrk="0" hangingPunct="0">
              <a:spcBef>
                <a:spcPts val="600"/>
              </a:spcBef>
            </a:pPr>
            <a:r>
              <a:rPr lang="en-U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Inflows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terdiri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dari</a:t>
            </a:r>
            <a:r>
              <a:rPr lang="en-US" sz="2000" b="1" dirty="0">
                <a:solidFill>
                  <a:srgbClr val="0000FF"/>
                </a:solidFill>
              </a:rPr>
              <a:t> :</a:t>
            </a:r>
          </a:p>
          <a:p>
            <a:pPr marL="285750" indent="-285750" eaLnBrk="0" hangingPunct="0">
              <a:spcBef>
                <a:spcPts val="600"/>
              </a:spcBef>
              <a:buClr>
                <a:schemeClr val="folHlink"/>
              </a:buClr>
              <a:buFont typeface="Monotype Sorts" charset="2"/>
              <a:buChar char="v"/>
            </a:pPr>
            <a:r>
              <a:rPr lang="en-US" sz="2000" dirty="0" err="1">
                <a:solidFill>
                  <a:srgbClr val="0000FF"/>
                </a:solidFill>
              </a:rPr>
              <a:t>Penerimaan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kas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dari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penerbitan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saham</a:t>
            </a:r>
            <a:r>
              <a:rPr lang="en-US" sz="2000" dirty="0" smtClean="0">
                <a:solidFill>
                  <a:srgbClr val="0000FF"/>
                </a:solidFill>
              </a:rPr>
              <a:t>.</a:t>
            </a:r>
          </a:p>
          <a:p>
            <a:pPr marL="285750" indent="-285750" eaLnBrk="0" hangingPunct="0">
              <a:spcBef>
                <a:spcPts val="600"/>
              </a:spcBef>
              <a:buClr>
                <a:schemeClr val="folHlink"/>
              </a:buClr>
              <a:buFont typeface="Monotype Sorts" charset="2"/>
              <a:buChar char="v"/>
            </a:pPr>
            <a:r>
              <a:rPr lang="en-US" sz="2000" dirty="0" err="1" smtClean="0">
                <a:solidFill>
                  <a:srgbClr val="0000FF"/>
                </a:solidFill>
              </a:rPr>
              <a:t>Penerimaan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kas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dari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penerbitan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obligasi</a:t>
            </a:r>
            <a:r>
              <a:rPr lang="en-US" sz="2000" dirty="0" smtClean="0">
                <a:solidFill>
                  <a:srgbClr val="0000FF"/>
                </a:solidFill>
              </a:rPr>
              <a:t>, </a:t>
            </a:r>
            <a:r>
              <a:rPr lang="en-US" sz="2000" dirty="0" err="1" smtClean="0">
                <a:solidFill>
                  <a:srgbClr val="0000FF"/>
                </a:solidFill>
              </a:rPr>
              <a:t>wesel</a:t>
            </a:r>
            <a:r>
              <a:rPr lang="en-US" sz="2000" dirty="0" smtClean="0">
                <a:solidFill>
                  <a:srgbClr val="0000FF"/>
                </a:solidFill>
              </a:rPr>
              <a:t>, </a:t>
            </a:r>
            <a:r>
              <a:rPr lang="en-US" sz="2000" dirty="0" err="1" smtClean="0">
                <a:solidFill>
                  <a:srgbClr val="0000FF"/>
                </a:solidFill>
              </a:rPr>
              <a:t>pinjaman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jangka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pendek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dan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jangka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panjang</a:t>
            </a:r>
            <a:r>
              <a:rPr lang="en-US" sz="2000" dirty="0" smtClean="0">
                <a:solidFill>
                  <a:srgbClr val="0000FF"/>
                </a:solidFill>
              </a:rPr>
              <a:t>, </a:t>
            </a:r>
            <a:r>
              <a:rPr lang="en-US" sz="2000" dirty="0" err="1" smtClean="0">
                <a:solidFill>
                  <a:srgbClr val="0000FF"/>
                </a:solidFill>
              </a:rPr>
              <a:t>hipotek</a:t>
            </a:r>
            <a:r>
              <a:rPr lang="en-US" sz="2000" dirty="0" smtClean="0">
                <a:solidFill>
                  <a:srgbClr val="0000FF"/>
                </a:solidFill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6639674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48378"/>
          </a:xfrm>
        </p:spPr>
        <p:txBody>
          <a:bodyPr>
            <a:noAutofit/>
          </a:bodyPr>
          <a:lstStyle/>
          <a:p>
            <a:r>
              <a:rPr lang="en-US" sz="2800" b="1" dirty="0" err="1" smtClean="0">
                <a:latin typeface="+mn-lt"/>
              </a:rPr>
              <a:t>Pelaporan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Arus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kas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dari</a:t>
            </a:r>
            <a:r>
              <a:rPr lang="en-US" sz="2800" b="1" dirty="0" smtClean="0">
                <a:latin typeface="+mn-lt"/>
              </a:rPr>
              <a:t> </a:t>
            </a:r>
            <a:br>
              <a:rPr lang="en-US" sz="2800" b="1" dirty="0" smtClean="0">
                <a:latin typeface="+mn-lt"/>
              </a:rPr>
            </a:br>
            <a:r>
              <a:rPr lang="en-US" sz="2800" b="1" dirty="0" err="1" smtClean="0">
                <a:latin typeface="+mn-lt"/>
              </a:rPr>
              <a:t>Aktivitas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Investasi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dan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Pendanaan</a:t>
            </a:r>
            <a:endParaRPr lang="en-US" sz="2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</a:pPr>
            <a:r>
              <a:rPr lang="en-US" sz="2000" dirty="0" err="1" smtClean="0"/>
              <a:t>Dilaporkan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terpisah</a:t>
            </a:r>
            <a:r>
              <a:rPr lang="en-US" sz="2000" dirty="0" smtClean="0"/>
              <a:t> </a:t>
            </a:r>
            <a:r>
              <a:rPr lang="en-US" sz="2000" dirty="0" err="1" smtClean="0"/>
              <a:t>kelompok</a:t>
            </a:r>
            <a:r>
              <a:rPr lang="en-US" sz="2000" dirty="0" smtClean="0"/>
              <a:t> </a:t>
            </a:r>
            <a:r>
              <a:rPr lang="en-US" sz="2000" dirty="0" err="1" smtClean="0"/>
              <a:t>utama</a:t>
            </a:r>
            <a:r>
              <a:rPr lang="en-US" sz="2000" dirty="0" smtClean="0"/>
              <a:t> </a:t>
            </a:r>
            <a:r>
              <a:rPr lang="en-US" sz="2000" dirty="0" err="1" smtClean="0"/>
              <a:t>penerimaan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bruto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pengeluaran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bruto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berasal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aktivitas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investasi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pendanaan</a:t>
            </a:r>
            <a:r>
              <a:rPr lang="en-US" sz="2000" dirty="0" smtClean="0"/>
              <a:t> </a:t>
            </a:r>
            <a:r>
              <a:rPr lang="en-US" sz="2000" dirty="0" err="1" smtClean="0"/>
              <a:t>kecuali</a:t>
            </a:r>
            <a:r>
              <a:rPr lang="en-US" sz="2000" dirty="0" smtClean="0"/>
              <a:t> yang </a:t>
            </a:r>
            <a:r>
              <a:rPr lang="en-US" sz="2000" dirty="0" err="1" smtClean="0"/>
              <a:t>boleh</a:t>
            </a:r>
            <a:r>
              <a:rPr lang="en-US" sz="2000" dirty="0" smtClean="0"/>
              <a:t> </a:t>
            </a:r>
            <a:r>
              <a:rPr lang="en-US" sz="2000" dirty="0" err="1" smtClean="0"/>
              <a:t>dilaporkan</a:t>
            </a:r>
            <a:r>
              <a:rPr lang="en-US" sz="2000" dirty="0" smtClean="0"/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neto</a:t>
            </a:r>
            <a:r>
              <a:rPr lang="en-US" sz="2000" dirty="0" smtClean="0">
                <a:solidFill>
                  <a:srgbClr val="FF0000"/>
                </a:solidFill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US" sz="2000" dirty="0" err="1" smtClean="0"/>
              <a:t>Dilaporkan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neto</a:t>
            </a:r>
            <a:endParaRPr lang="en-US" sz="2000" dirty="0" smtClean="0"/>
          </a:p>
          <a:p>
            <a:pPr lvl="1">
              <a:spcBef>
                <a:spcPts val="1200"/>
              </a:spcBef>
            </a:pPr>
            <a:r>
              <a:rPr lang="en-US" sz="1800" dirty="0" err="1" smtClean="0"/>
              <a:t>Penerimaan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pengeluaran</a:t>
            </a:r>
            <a:r>
              <a:rPr lang="en-US" sz="1800" dirty="0" smtClean="0"/>
              <a:t> </a:t>
            </a:r>
            <a:r>
              <a:rPr lang="en-US" sz="1800" dirty="0" err="1" smtClean="0"/>
              <a:t>kas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kepentingan</a:t>
            </a:r>
            <a:r>
              <a:rPr lang="en-US" sz="1800" dirty="0" smtClean="0"/>
              <a:t> </a:t>
            </a:r>
            <a:r>
              <a:rPr lang="en-US" sz="1800" dirty="0" err="1" smtClean="0"/>
              <a:t>pelanggan</a:t>
            </a:r>
            <a:r>
              <a:rPr lang="en-US" sz="1800" dirty="0" smtClean="0"/>
              <a:t> </a:t>
            </a:r>
            <a:r>
              <a:rPr lang="en-US" sz="1800" dirty="0" err="1" smtClean="0"/>
              <a:t>jika</a:t>
            </a:r>
            <a:r>
              <a:rPr lang="en-US" sz="1800" dirty="0" smtClean="0"/>
              <a:t> </a:t>
            </a:r>
            <a:r>
              <a:rPr lang="en-US" sz="1800" dirty="0" err="1" smtClean="0"/>
              <a:t>lebih</a:t>
            </a:r>
            <a:r>
              <a:rPr lang="en-US" sz="1800" dirty="0" smtClean="0"/>
              <a:t> </a:t>
            </a:r>
            <a:r>
              <a:rPr lang="en-US" sz="1800" dirty="0" err="1" smtClean="0"/>
              <a:t>mencerminkan</a:t>
            </a:r>
            <a:r>
              <a:rPr lang="en-US" sz="1800" dirty="0" smtClean="0"/>
              <a:t> </a:t>
            </a:r>
            <a:r>
              <a:rPr lang="en-US" sz="1800" dirty="0" err="1" smtClean="0"/>
              <a:t>aktivitas</a:t>
            </a:r>
            <a:r>
              <a:rPr lang="en-US" sz="1800" dirty="0" smtClean="0"/>
              <a:t> </a:t>
            </a:r>
            <a:r>
              <a:rPr lang="en-US" sz="1800" dirty="0" err="1" smtClean="0"/>
              <a:t>pelanggan</a:t>
            </a:r>
            <a:r>
              <a:rPr lang="en-US" sz="1800" dirty="0" smtClean="0"/>
              <a:t> </a:t>
            </a:r>
            <a:r>
              <a:rPr lang="en-US" sz="1800" dirty="0" err="1" smtClean="0"/>
              <a:t>daripada</a:t>
            </a:r>
            <a:r>
              <a:rPr lang="en-US" sz="1800" dirty="0" smtClean="0"/>
              <a:t> </a:t>
            </a:r>
            <a:r>
              <a:rPr lang="en-US" sz="1800" dirty="0" err="1" smtClean="0"/>
              <a:t>aktivitas</a:t>
            </a:r>
            <a:r>
              <a:rPr lang="en-US" sz="1800" dirty="0" smtClean="0"/>
              <a:t> </a:t>
            </a:r>
            <a:r>
              <a:rPr lang="en-US" sz="1800" dirty="0" err="1" smtClean="0"/>
              <a:t>operasi</a:t>
            </a:r>
            <a:r>
              <a:rPr lang="en-US" sz="1800" dirty="0" smtClean="0"/>
              <a:t> (</a:t>
            </a:r>
            <a:r>
              <a:rPr lang="en-US" sz="1800" dirty="0" err="1" smtClean="0"/>
              <a:t>pembayaran</a:t>
            </a:r>
            <a:r>
              <a:rPr lang="en-US" sz="1800" dirty="0" smtClean="0"/>
              <a:t> </a:t>
            </a:r>
            <a:r>
              <a:rPr lang="en-US" sz="1800" dirty="0" err="1" smtClean="0"/>
              <a:t>rekening</a:t>
            </a:r>
            <a:r>
              <a:rPr lang="en-US" sz="1800" dirty="0" smtClean="0"/>
              <a:t> </a:t>
            </a:r>
            <a:r>
              <a:rPr lang="en-US" sz="1800" dirty="0" err="1" smtClean="0"/>
              <a:t>giro</a:t>
            </a:r>
            <a:r>
              <a:rPr lang="en-US" sz="1800" dirty="0" smtClean="0"/>
              <a:t>, </a:t>
            </a:r>
            <a:r>
              <a:rPr lang="en-US" sz="1800" dirty="0" err="1" smtClean="0"/>
              <a:t>dana</a:t>
            </a:r>
            <a:r>
              <a:rPr lang="en-US" sz="1800" dirty="0" smtClean="0"/>
              <a:t> </a:t>
            </a:r>
            <a:r>
              <a:rPr lang="en-US" sz="1800" dirty="0" err="1" smtClean="0"/>
              <a:t>pelanggan</a:t>
            </a:r>
            <a:r>
              <a:rPr lang="en-US" sz="1800" dirty="0" smtClean="0"/>
              <a:t> </a:t>
            </a:r>
            <a:r>
              <a:rPr lang="en-US" sz="1800" dirty="0" err="1" smtClean="0"/>
              <a:t>dikelola</a:t>
            </a:r>
            <a:r>
              <a:rPr lang="en-US" sz="1800" dirty="0" smtClean="0"/>
              <a:t> </a:t>
            </a:r>
            <a:r>
              <a:rPr lang="en-US" sz="1800" dirty="0" err="1" smtClean="0"/>
              <a:t>entitas</a:t>
            </a:r>
            <a:r>
              <a:rPr lang="en-US" sz="1800" dirty="0" smtClean="0"/>
              <a:t> </a:t>
            </a:r>
            <a:r>
              <a:rPr lang="en-US" sz="1800" dirty="0" err="1" smtClean="0"/>
              <a:t>asosiasi</a:t>
            </a:r>
            <a:r>
              <a:rPr lang="en-US" sz="1800" dirty="0" smtClean="0"/>
              <a:t>)</a:t>
            </a:r>
          </a:p>
          <a:p>
            <a:pPr lvl="1">
              <a:spcBef>
                <a:spcPts val="1200"/>
              </a:spcBef>
            </a:pPr>
            <a:r>
              <a:rPr lang="en-US" sz="1800" dirty="0" err="1" smtClean="0"/>
              <a:t>Penerimaan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pengeluaran</a:t>
            </a:r>
            <a:r>
              <a:rPr lang="en-US" sz="1800" dirty="0" smtClean="0"/>
              <a:t> </a:t>
            </a:r>
            <a:r>
              <a:rPr lang="en-US" sz="1800" dirty="0" err="1" smtClean="0"/>
              <a:t>untuk</a:t>
            </a:r>
            <a:r>
              <a:rPr lang="en-US" sz="1800" dirty="0" smtClean="0"/>
              <a:t> pos-pos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perputaran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cepat</a:t>
            </a:r>
            <a:r>
              <a:rPr lang="en-US" sz="1800" dirty="0" smtClean="0"/>
              <a:t>, </a:t>
            </a:r>
            <a:r>
              <a:rPr lang="en-US" sz="1800" dirty="0" err="1" smtClean="0"/>
              <a:t>jumlah</a:t>
            </a:r>
            <a:r>
              <a:rPr lang="en-US" sz="1800" dirty="0" smtClean="0"/>
              <a:t> yang </a:t>
            </a:r>
            <a:r>
              <a:rPr lang="en-US" sz="1800" dirty="0" err="1" smtClean="0"/>
              <a:t>besar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jangka</a:t>
            </a:r>
            <a:r>
              <a:rPr lang="en-US" sz="1800" dirty="0" smtClean="0"/>
              <a:t> </a:t>
            </a:r>
            <a:r>
              <a:rPr lang="en-US" sz="1800" dirty="0" err="1" smtClean="0"/>
              <a:t>waktu</a:t>
            </a:r>
            <a:r>
              <a:rPr lang="en-US" sz="1800" dirty="0" smtClean="0"/>
              <a:t> </a:t>
            </a:r>
            <a:r>
              <a:rPr lang="en-US" sz="1800" dirty="0" err="1" smtClean="0"/>
              <a:t>singkat</a:t>
            </a:r>
            <a:r>
              <a:rPr lang="en-US" sz="1800" dirty="0" smtClean="0"/>
              <a:t> (</a:t>
            </a:r>
            <a:r>
              <a:rPr lang="en-US" sz="1800" dirty="0" err="1" smtClean="0"/>
              <a:t>transaksi</a:t>
            </a:r>
            <a:r>
              <a:rPr lang="en-US" sz="1800" dirty="0" smtClean="0"/>
              <a:t> </a:t>
            </a:r>
            <a:r>
              <a:rPr lang="en-US" sz="1800" dirty="0" err="1" smtClean="0"/>
              <a:t>kredit</a:t>
            </a:r>
            <a:r>
              <a:rPr lang="en-US" sz="1800" dirty="0" smtClean="0"/>
              <a:t> </a:t>
            </a:r>
            <a:r>
              <a:rPr lang="en-US" sz="1800" dirty="0" err="1" smtClean="0"/>
              <a:t>nasabah</a:t>
            </a:r>
            <a:r>
              <a:rPr lang="en-US" sz="1800" dirty="0" smtClean="0"/>
              <a:t>, </a:t>
            </a:r>
            <a:r>
              <a:rPr lang="en-US" sz="1800" dirty="0" err="1" smtClean="0"/>
              <a:t>pembelian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penjualan</a:t>
            </a:r>
            <a:r>
              <a:rPr lang="en-US" sz="1800" dirty="0" smtClean="0"/>
              <a:t> </a:t>
            </a:r>
            <a:r>
              <a:rPr lang="en-US" sz="1800" dirty="0" err="1" smtClean="0"/>
              <a:t>investasi</a:t>
            </a:r>
            <a:r>
              <a:rPr lang="en-US" sz="1800" dirty="0" smtClean="0"/>
              <a:t>, </a:t>
            </a:r>
            <a:r>
              <a:rPr lang="en-US" sz="1800" dirty="0" err="1" smtClean="0"/>
              <a:t>pinjaman</a:t>
            </a:r>
            <a:r>
              <a:rPr lang="en-US" sz="1800" dirty="0" smtClean="0"/>
              <a:t> </a:t>
            </a:r>
            <a:r>
              <a:rPr lang="en-US" sz="1800" dirty="0" err="1" smtClean="0"/>
              <a:t>jangka</a:t>
            </a:r>
            <a:r>
              <a:rPr lang="en-US" sz="1800" dirty="0" smtClean="0"/>
              <a:t> </a:t>
            </a:r>
            <a:r>
              <a:rPr lang="en-US" sz="1800" dirty="0" err="1" smtClean="0"/>
              <a:t>pendek</a:t>
            </a:r>
            <a:r>
              <a:rPr lang="en-US" sz="1800" dirty="0" smtClean="0"/>
              <a:t>)</a:t>
            </a:r>
          </a:p>
          <a:p>
            <a:pPr lvl="1">
              <a:spcBef>
                <a:spcPts val="1200"/>
              </a:spcBef>
            </a:pPr>
            <a:r>
              <a:rPr lang="en-US" sz="1800" dirty="0" err="1" smtClean="0"/>
              <a:t>Untuk</a:t>
            </a:r>
            <a:r>
              <a:rPr lang="en-US" sz="1800" dirty="0" smtClean="0"/>
              <a:t> </a:t>
            </a:r>
            <a:r>
              <a:rPr lang="en-US" sz="1800" dirty="0" err="1" smtClean="0"/>
              <a:t>lembaga</a:t>
            </a:r>
            <a:r>
              <a:rPr lang="en-US" sz="1800" dirty="0" smtClean="0"/>
              <a:t> </a:t>
            </a:r>
            <a:r>
              <a:rPr lang="en-US" sz="1800" dirty="0" err="1" smtClean="0"/>
              <a:t>keuangan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arus</a:t>
            </a:r>
            <a:r>
              <a:rPr lang="en-US" sz="1800" dirty="0" smtClean="0"/>
              <a:t> </a:t>
            </a:r>
            <a:r>
              <a:rPr lang="en-US" sz="1800" dirty="0" err="1" smtClean="0"/>
              <a:t>kas</a:t>
            </a:r>
            <a:r>
              <a:rPr lang="en-US" sz="1800" dirty="0" smtClean="0"/>
              <a:t> </a:t>
            </a:r>
            <a:r>
              <a:rPr lang="en-US" sz="1800" dirty="0" err="1" smtClean="0"/>
              <a:t>neto</a:t>
            </a:r>
            <a:endParaRPr lang="en-US" sz="1800" dirty="0" smtClean="0"/>
          </a:p>
          <a:p>
            <a:pPr lvl="2">
              <a:spcBef>
                <a:spcPts val="1200"/>
              </a:spcBef>
            </a:pPr>
            <a:r>
              <a:rPr lang="en-US" sz="1400" dirty="0" err="1" smtClean="0"/>
              <a:t>Penerimaan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pembayaran</a:t>
            </a:r>
            <a:r>
              <a:rPr lang="en-US" sz="1400" dirty="0" smtClean="0"/>
              <a:t> </a:t>
            </a:r>
            <a:r>
              <a:rPr lang="en-US" sz="1400" dirty="0" err="1" smtClean="0"/>
              <a:t>kas</a:t>
            </a:r>
            <a:r>
              <a:rPr lang="en-US" sz="1400" dirty="0" smtClean="0"/>
              <a:t> </a:t>
            </a:r>
            <a:r>
              <a:rPr lang="en-US" sz="1400" dirty="0" err="1" smtClean="0"/>
              <a:t>sehubungan</a:t>
            </a:r>
            <a:r>
              <a:rPr lang="en-US" sz="1400" dirty="0" smtClean="0"/>
              <a:t> </a:t>
            </a:r>
            <a:r>
              <a:rPr lang="en-US" sz="1400" dirty="0" err="1" smtClean="0"/>
              <a:t>dengan</a:t>
            </a:r>
            <a:r>
              <a:rPr lang="en-US" sz="1400" dirty="0" smtClean="0"/>
              <a:t> </a:t>
            </a:r>
            <a:r>
              <a:rPr lang="en-US" sz="1400" dirty="0" err="1" smtClean="0"/>
              <a:t>deposito</a:t>
            </a:r>
            <a:endParaRPr lang="en-US" sz="1400" dirty="0" smtClean="0"/>
          </a:p>
          <a:p>
            <a:pPr lvl="2">
              <a:spcBef>
                <a:spcPts val="1200"/>
              </a:spcBef>
            </a:pPr>
            <a:r>
              <a:rPr lang="en-US" sz="1400" dirty="0" err="1" smtClean="0"/>
              <a:t>Penempatan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penarikan</a:t>
            </a:r>
            <a:r>
              <a:rPr lang="en-US" sz="1400" dirty="0" smtClean="0"/>
              <a:t> </a:t>
            </a:r>
            <a:r>
              <a:rPr lang="en-US" sz="1400" dirty="0" err="1" smtClean="0"/>
              <a:t>deposito</a:t>
            </a:r>
            <a:r>
              <a:rPr lang="en-US" sz="1400" dirty="0" smtClean="0"/>
              <a:t> </a:t>
            </a:r>
            <a:r>
              <a:rPr lang="en-US" sz="1400" dirty="0" err="1" smtClean="0"/>
              <a:t>pada</a:t>
            </a:r>
            <a:r>
              <a:rPr lang="en-US" sz="1400" dirty="0" smtClean="0"/>
              <a:t> </a:t>
            </a:r>
            <a:r>
              <a:rPr lang="en-US" sz="1400" dirty="0" err="1" smtClean="0"/>
              <a:t>lembaga</a:t>
            </a:r>
            <a:r>
              <a:rPr lang="en-US" sz="1400" dirty="0" smtClean="0"/>
              <a:t> </a:t>
            </a:r>
            <a:r>
              <a:rPr lang="en-US" sz="1400" dirty="0" err="1" smtClean="0"/>
              <a:t>keuangan</a:t>
            </a:r>
            <a:r>
              <a:rPr lang="en-US" sz="1400" dirty="0" smtClean="0"/>
              <a:t> lain</a:t>
            </a:r>
          </a:p>
          <a:p>
            <a:pPr lvl="2">
              <a:spcBef>
                <a:spcPts val="1200"/>
              </a:spcBef>
            </a:pPr>
            <a:r>
              <a:rPr lang="en-US" sz="1400" dirty="0" err="1" smtClean="0"/>
              <a:t>Pemberian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pelunasan</a:t>
            </a:r>
            <a:r>
              <a:rPr lang="en-US" sz="1400" dirty="0" smtClean="0"/>
              <a:t> </a:t>
            </a:r>
            <a:r>
              <a:rPr lang="en-US" sz="1400" dirty="0" err="1" smtClean="0"/>
              <a:t>uang</a:t>
            </a:r>
            <a:r>
              <a:rPr lang="en-US" sz="1400" dirty="0" smtClean="0"/>
              <a:t> </a:t>
            </a:r>
            <a:r>
              <a:rPr lang="en-US" sz="1400" dirty="0" err="1" smtClean="0"/>
              <a:t>muka</a:t>
            </a:r>
            <a:r>
              <a:rPr lang="en-US" sz="1400" dirty="0" smtClean="0"/>
              <a:t> </a:t>
            </a:r>
            <a:r>
              <a:rPr lang="en-US" sz="1400" dirty="0" err="1" smtClean="0"/>
              <a:t>dan</a:t>
            </a:r>
            <a:r>
              <a:rPr lang="en-US" sz="1400" dirty="0" smtClean="0"/>
              <a:t> </a:t>
            </a:r>
            <a:r>
              <a:rPr lang="en-US" sz="1400" dirty="0" err="1" smtClean="0"/>
              <a:t>pinjaman</a:t>
            </a:r>
            <a:r>
              <a:rPr lang="en-US" sz="1400" dirty="0" smtClean="0"/>
              <a:t> </a:t>
            </a:r>
            <a:r>
              <a:rPr lang="en-US" sz="1400" dirty="0" err="1" smtClean="0"/>
              <a:t>kepada</a:t>
            </a:r>
            <a:r>
              <a:rPr lang="en-US" sz="1400" dirty="0" smtClean="0"/>
              <a:t> </a:t>
            </a:r>
            <a:r>
              <a:rPr lang="en-US" sz="1400" dirty="0" err="1" smtClean="0"/>
              <a:t>nasabah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17DDB-6779-4320-89F1-0A441ABEDE43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3074" name="Picture 2" descr="C:\Program Files\Microsoft Office\MEDIA\CAGCAT10\j0205466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4643446"/>
            <a:ext cx="1819275" cy="1809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445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err="1" smtClean="0">
                <a:latin typeface="+mn-lt"/>
              </a:rPr>
              <a:t>Arus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kas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dalam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mata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uang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asing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3000"/>
              </a:lnSpc>
              <a:spcBef>
                <a:spcPts val="600"/>
              </a:spcBef>
            </a:pPr>
            <a:r>
              <a:rPr lang="en-US" sz="2400" dirty="0" err="1" smtClean="0"/>
              <a:t>Arus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transaksi</a:t>
            </a:r>
            <a:r>
              <a:rPr lang="en-US" sz="2400" dirty="0" smtClean="0"/>
              <a:t> </a:t>
            </a:r>
            <a:r>
              <a:rPr lang="en-US" sz="2400" dirty="0" err="1" smtClean="0"/>
              <a:t>mata</a:t>
            </a:r>
            <a:r>
              <a:rPr lang="en-US" sz="2400" dirty="0" smtClean="0"/>
              <a:t> </a:t>
            </a:r>
            <a:r>
              <a:rPr lang="en-US" sz="2400" dirty="0" err="1" smtClean="0"/>
              <a:t>uang</a:t>
            </a:r>
            <a:r>
              <a:rPr lang="en-US" sz="2400" dirty="0" smtClean="0"/>
              <a:t> </a:t>
            </a:r>
            <a:r>
              <a:rPr lang="en-US" sz="2400" dirty="0" err="1" smtClean="0"/>
              <a:t>asing</a:t>
            </a:r>
            <a:r>
              <a:rPr lang="en-US" sz="2400" dirty="0" smtClean="0"/>
              <a:t> </a:t>
            </a:r>
            <a:r>
              <a:rPr lang="en-US" sz="2400" dirty="0" err="1" smtClean="0"/>
              <a:t>dibukukan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mata</a:t>
            </a:r>
            <a:r>
              <a:rPr lang="en-US" sz="2400" dirty="0" smtClean="0"/>
              <a:t> </a:t>
            </a:r>
            <a:r>
              <a:rPr lang="en-US" sz="2400" dirty="0" err="1" smtClean="0"/>
              <a:t>uang</a:t>
            </a:r>
            <a:r>
              <a:rPr lang="en-US" sz="2400" dirty="0" smtClean="0"/>
              <a:t> </a:t>
            </a:r>
            <a:r>
              <a:rPr lang="en-US" sz="2400" dirty="0" err="1" smtClean="0"/>
              <a:t>fungsional</a:t>
            </a:r>
            <a:r>
              <a:rPr lang="en-US" sz="2400" dirty="0" smtClean="0"/>
              <a:t> </a:t>
            </a:r>
            <a:r>
              <a:rPr lang="en-US" sz="2400" dirty="0" err="1" smtClean="0"/>
              <a:t>entitas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mengalikan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mata</a:t>
            </a:r>
            <a:r>
              <a:rPr lang="en-US" sz="2400" dirty="0" smtClean="0"/>
              <a:t> </a:t>
            </a:r>
            <a:r>
              <a:rPr lang="en-US" sz="2400" dirty="0" err="1" smtClean="0"/>
              <a:t>uang</a:t>
            </a:r>
            <a:r>
              <a:rPr lang="en-US" sz="2400" dirty="0" smtClean="0"/>
              <a:t> </a:t>
            </a:r>
            <a:r>
              <a:rPr lang="en-US" sz="2400" dirty="0" err="1" smtClean="0"/>
              <a:t>asing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tukar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tanggal</a:t>
            </a:r>
            <a:r>
              <a:rPr lang="en-US" sz="2400" dirty="0" smtClean="0"/>
              <a:t> </a:t>
            </a:r>
            <a:r>
              <a:rPr lang="en-US" sz="2400" dirty="0" err="1" smtClean="0"/>
              <a:t>transaksi</a:t>
            </a:r>
            <a:r>
              <a:rPr lang="en-US" sz="2400" dirty="0" smtClean="0"/>
              <a:t>.</a:t>
            </a:r>
          </a:p>
          <a:p>
            <a:pPr>
              <a:lnSpc>
                <a:spcPts val="3000"/>
              </a:lnSpc>
              <a:spcBef>
                <a:spcPts val="600"/>
              </a:spcBef>
            </a:pPr>
            <a:r>
              <a:rPr lang="en-US" sz="2400" dirty="0" err="1" smtClean="0"/>
              <a:t>Arus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 </a:t>
            </a:r>
            <a:r>
              <a:rPr lang="en-US" sz="2400" dirty="0" err="1" smtClean="0"/>
              <a:t>entitas</a:t>
            </a:r>
            <a:r>
              <a:rPr lang="en-US" sz="2400" dirty="0" smtClean="0"/>
              <a:t> </a:t>
            </a:r>
            <a:r>
              <a:rPr lang="en-US" sz="2400" dirty="0" err="1" smtClean="0"/>
              <a:t>anak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luar</a:t>
            </a:r>
            <a:r>
              <a:rPr lang="en-US" sz="2400" dirty="0" smtClean="0"/>
              <a:t> </a:t>
            </a:r>
            <a:r>
              <a:rPr lang="en-US" sz="2400" dirty="0" err="1" smtClean="0"/>
              <a:t>negeri</a:t>
            </a:r>
            <a:r>
              <a:rPr lang="en-US" sz="2400" dirty="0" smtClean="0"/>
              <a:t> </a:t>
            </a:r>
            <a:r>
              <a:rPr lang="en-US" sz="2400" dirty="0" err="1" smtClean="0"/>
              <a:t>dijabarkan</a:t>
            </a:r>
            <a:r>
              <a:rPr lang="en-US" sz="2400" dirty="0" smtClean="0"/>
              <a:t>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tukar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tanggal</a:t>
            </a:r>
            <a:r>
              <a:rPr lang="en-US" sz="2400" dirty="0" smtClean="0"/>
              <a:t> </a:t>
            </a:r>
            <a:r>
              <a:rPr lang="en-US" sz="2400" dirty="0" err="1" smtClean="0"/>
              <a:t>transaksi</a:t>
            </a:r>
            <a:r>
              <a:rPr lang="en-US" sz="2400" dirty="0" smtClean="0"/>
              <a:t> </a:t>
            </a:r>
            <a:r>
              <a:rPr lang="en-US" sz="2400" dirty="0" err="1" smtClean="0"/>
              <a:t>arus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.</a:t>
            </a:r>
          </a:p>
          <a:p>
            <a:pPr>
              <a:lnSpc>
                <a:spcPts val="3000"/>
              </a:lnSpc>
              <a:spcBef>
                <a:spcPts val="600"/>
              </a:spcBef>
            </a:pPr>
            <a:r>
              <a:rPr lang="en-US" sz="2400" dirty="0" err="1" smtClean="0"/>
              <a:t>Konsisten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PSAK 10.</a:t>
            </a:r>
          </a:p>
          <a:p>
            <a:pPr>
              <a:lnSpc>
                <a:spcPts val="3000"/>
              </a:lnSpc>
              <a:spcBef>
                <a:spcPts val="600"/>
              </a:spcBef>
            </a:pPr>
            <a:r>
              <a:rPr lang="en-US" sz="2400" dirty="0" err="1" smtClean="0"/>
              <a:t>Keuntungan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kerugian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belum</a:t>
            </a:r>
            <a:r>
              <a:rPr lang="en-US" sz="2400" dirty="0" smtClean="0"/>
              <a:t> </a:t>
            </a:r>
            <a:r>
              <a:rPr lang="en-US" sz="2400" dirty="0" err="1" smtClean="0"/>
              <a:t>direalisasi</a:t>
            </a:r>
            <a:r>
              <a:rPr lang="en-US" sz="2400" dirty="0" smtClean="0"/>
              <a:t> </a:t>
            </a:r>
            <a:r>
              <a:rPr lang="en-US" sz="2400" dirty="0" err="1" smtClean="0"/>
              <a:t>akibar</a:t>
            </a:r>
            <a:r>
              <a:rPr lang="en-US" sz="2400" dirty="0" smtClean="0"/>
              <a:t> </a:t>
            </a:r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tukar</a:t>
            </a:r>
            <a:r>
              <a:rPr lang="en-US" sz="2400" dirty="0" smtClean="0"/>
              <a:t> </a:t>
            </a:r>
            <a:r>
              <a:rPr lang="en-US" sz="2400" dirty="0" err="1" smtClean="0"/>
              <a:t>bukan</a:t>
            </a:r>
            <a:r>
              <a:rPr lang="en-US" sz="2400" dirty="0" smtClean="0"/>
              <a:t> </a:t>
            </a:r>
            <a:r>
              <a:rPr lang="en-US" sz="2400" dirty="0" err="1" smtClean="0"/>
              <a:t>arus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.</a:t>
            </a:r>
          </a:p>
          <a:p>
            <a:pPr>
              <a:lnSpc>
                <a:spcPts val="3000"/>
              </a:lnSpc>
              <a:spcBef>
                <a:spcPts val="600"/>
              </a:spcBef>
            </a:pPr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tukar</a:t>
            </a:r>
            <a:r>
              <a:rPr lang="en-US" sz="2400" dirty="0" smtClean="0"/>
              <a:t> </a:t>
            </a:r>
            <a:r>
              <a:rPr lang="en-US" sz="2400" dirty="0" err="1" smtClean="0"/>
              <a:t>dilaporkan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LAK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merekonsiliasi</a:t>
            </a:r>
            <a:r>
              <a:rPr lang="en-US" sz="2400" dirty="0" smtClean="0"/>
              <a:t> </a:t>
            </a:r>
            <a:r>
              <a:rPr lang="en-US" sz="2400" dirty="0" err="1" smtClean="0"/>
              <a:t>saldo</a:t>
            </a:r>
            <a:r>
              <a:rPr lang="en-US" sz="2400" dirty="0" smtClean="0"/>
              <a:t> </a:t>
            </a:r>
            <a:r>
              <a:rPr lang="en-US" sz="2400" dirty="0" err="1" smtClean="0"/>
              <a:t>awal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akhir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setara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092964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Bunga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Dividen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fr-FR" sz="2400" dirty="0" err="1" smtClean="0"/>
              <a:t>Arus</a:t>
            </a:r>
            <a:r>
              <a:rPr lang="fr-FR" sz="2400" dirty="0" smtClean="0"/>
              <a:t> kas </a:t>
            </a:r>
            <a:r>
              <a:rPr lang="fr-FR" sz="2400" dirty="0" err="1" smtClean="0"/>
              <a:t>bunga</a:t>
            </a:r>
            <a:r>
              <a:rPr lang="fr-FR" sz="2400" dirty="0" smtClean="0"/>
              <a:t> dan </a:t>
            </a:r>
            <a:r>
              <a:rPr lang="fr-FR" sz="2400" dirty="0" err="1" smtClean="0"/>
              <a:t>dividen</a:t>
            </a:r>
            <a:r>
              <a:rPr lang="fr-FR" sz="2400" dirty="0" smtClean="0"/>
              <a:t> </a:t>
            </a:r>
            <a:r>
              <a:rPr lang="fr-FR" sz="2400" dirty="0" err="1" smtClean="0"/>
              <a:t>diungkapkan</a:t>
            </a:r>
            <a:r>
              <a:rPr lang="fr-FR" sz="2400" dirty="0" smtClean="0"/>
              <a:t> </a:t>
            </a:r>
            <a:r>
              <a:rPr lang="fr-FR" sz="2400" dirty="0" err="1" smtClean="0"/>
              <a:t>secara</a:t>
            </a:r>
            <a:r>
              <a:rPr lang="fr-FR" sz="2400" dirty="0" smtClean="0"/>
              <a:t> </a:t>
            </a:r>
            <a:r>
              <a:rPr lang="fr-FR" sz="2400" dirty="0" err="1" smtClean="0"/>
              <a:t>terpisah</a:t>
            </a:r>
            <a:r>
              <a:rPr lang="fr-FR" sz="2400" dirty="0" smtClean="0"/>
              <a:t> dan </a:t>
            </a:r>
            <a:r>
              <a:rPr lang="fr-FR" sz="2400" dirty="0" err="1" smtClean="0"/>
              <a:t>diklasifikasikan</a:t>
            </a:r>
            <a:r>
              <a:rPr lang="fr-FR" sz="2400" dirty="0" smtClean="0"/>
              <a:t> </a:t>
            </a:r>
            <a:r>
              <a:rPr lang="fr-FR" sz="2400" dirty="0" err="1" smtClean="0"/>
              <a:t>secara</a:t>
            </a:r>
            <a:r>
              <a:rPr lang="fr-FR" sz="2400" dirty="0" smtClean="0"/>
              <a:t> </a:t>
            </a:r>
            <a:r>
              <a:rPr lang="fr-FR" sz="2400" dirty="0" err="1" smtClean="0"/>
              <a:t>konsisten</a:t>
            </a:r>
            <a:r>
              <a:rPr lang="fr-FR" sz="2400" dirty="0" smtClean="0"/>
              <a:t>.</a:t>
            </a:r>
          </a:p>
          <a:p>
            <a:pPr>
              <a:spcBef>
                <a:spcPts val="600"/>
              </a:spcBef>
            </a:pPr>
            <a:r>
              <a:rPr lang="fr-FR" sz="2400" dirty="0" err="1" smtClean="0"/>
              <a:t>Bunga</a:t>
            </a:r>
            <a:endParaRPr lang="fr-FR" sz="2400" dirty="0" smtClean="0"/>
          </a:p>
          <a:p>
            <a:pPr lvl="1">
              <a:spcBef>
                <a:spcPts val="600"/>
              </a:spcBef>
            </a:pPr>
            <a:r>
              <a:rPr lang="fr-FR" sz="2000" dirty="0" err="1" smtClean="0"/>
              <a:t>Beban</a:t>
            </a:r>
            <a:r>
              <a:rPr lang="fr-FR" sz="2000" dirty="0" smtClean="0"/>
              <a:t> </a:t>
            </a:r>
            <a:r>
              <a:rPr lang="fr-FR" sz="2000" dirty="0" err="1" smtClean="0"/>
              <a:t>bunga</a:t>
            </a:r>
            <a:r>
              <a:rPr lang="fr-FR" sz="2000" dirty="0" smtClean="0"/>
              <a:t> </a:t>
            </a:r>
            <a:r>
              <a:rPr lang="fr-FR" sz="2000" dirty="0" err="1" smtClean="0"/>
              <a:t>dapat</a:t>
            </a:r>
            <a:r>
              <a:rPr lang="fr-FR" sz="2000" dirty="0" smtClean="0"/>
              <a:t> </a:t>
            </a:r>
            <a:r>
              <a:rPr lang="fr-FR" sz="2000" dirty="0" err="1" smtClean="0"/>
              <a:t>disajikan</a:t>
            </a:r>
            <a:r>
              <a:rPr lang="fr-FR" sz="2000" dirty="0" smtClean="0"/>
              <a:t> </a:t>
            </a:r>
            <a:r>
              <a:rPr lang="fr-FR" sz="2000" dirty="0" err="1" smtClean="0"/>
              <a:t>sebagai</a:t>
            </a:r>
            <a:r>
              <a:rPr lang="fr-FR" sz="2000" dirty="0" smtClean="0"/>
              <a:t> </a:t>
            </a:r>
            <a:r>
              <a:rPr lang="fr-FR" sz="2000" dirty="0" err="1" smtClean="0"/>
              <a:t>arus</a:t>
            </a:r>
            <a:r>
              <a:rPr lang="fr-FR" sz="2000" dirty="0" smtClean="0"/>
              <a:t> kas </a:t>
            </a:r>
            <a:r>
              <a:rPr lang="fr-FR" sz="2000" dirty="0" err="1" smtClean="0"/>
              <a:t>operasi</a:t>
            </a:r>
            <a:r>
              <a:rPr lang="fr-FR" sz="2000" dirty="0" smtClean="0"/>
              <a:t> </a:t>
            </a:r>
            <a:r>
              <a:rPr lang="fr-FR" sz="2000" dirty="0" err="1" smtClean="0"/>
              <a:t>atau</a:t>
            </a:r>
            <a:r>
              <a:rPr lang="fr-FR" sz="2000" dirty="0" smtClean="0"/>
              <a:t> </a:t>
            </a:r>
            <a:r>
              <a:rPr lang="fr-FR" sz="2000" dirty="0" err="1" smtClean="0"/>
              <a:t>pendanaan</a:t>
            </a:r>
            <a:r>
              <a:rPr lang="fr-FR" sz="2000" dirty="0" smtClean="0"/>
              <a:t> (alternatif)</a:t>
            </a:r>
          </a:p>
          <a:p>
            <a:pPr lvl="1">
              <a:spcBef>
                <a:spcPts val="600"/>
              </a:spcBef>
            </a:pPr>
            <a:r>
              <a:rPr lang="fr-FR" sz="2000" dirty="0" err="1" smtClean="0"/>
              <a:t>Pendapatan</a:t>
            </a:r>
            <a:r>
              <a:rPr lang="fr-FR" sz="2000" dirty="0" smtClean="0"/>
              <a:t>  </a:t>
            </a:r>
            <a:r>
              <a:rPr lang="fr-FR" sz="2000" dirty="0" err="1" smtClean="0"/>
              <a:t>bunga</a:t>
            </a:r>
            <a:r>
              <a:rPr lang="fr-FR" sz="2000" dirty="0" smtClean="0"/>
              <a:t> </a:t>
            </a:r>
            <a:r>
              <a:rPr lang="fr-FR" sz="2000" dirty="0" err="1" smtClean="0"/>
              <a:t>dapat</a:t>
            </a:r>
            <a:r>
              <a:rPr lang="fr-FR" sz="2000" dirty="0" smtClean="0"/>
              <a:t> </a:t>
            </a:r>
            <a:r>
              <a:rPr lang="fr-FR" sz="2000" dirty="0" err="1" smtClean="0"/>
              <a:t>disajikan</a:t>
            </a:r>
            <a:r>
              <a:rPr lang="fr-FR" sz="2000" dirty="0" smtClean="0"/>
              <a:t> </a:t>
            </a:r>
            <a:r>
              <a:rPr lang="fr-FR" sz="2000" dirty="0" err="1" smtClean="0"/>
              <a:t>sebagai</a:t>
            </a:r>
            <a:r>
              <a:rPr lang="fr-FR" sz="2000" dirty="0" smtClean="0"/>
              <a:t> </a:t>
            </a:r>
            <a:r>
              <a:rPr lang="fr-FR" sz="2000" dirty="0" err="1" smtClean="0"/>
              <a:t>arus</a:t>
            </a:r>
            <a:r>
              <a:rPr lang="fr-FR" sz="2000" dirty="0" smtClean="0"/>
              <a:t> kas </a:t>
            </a:r>
            <a:r>
              <a:rPr lang="fr-FR" sz="2000" dirty="0" err="1" smtClean="0"/>
              <a:t>operasi</a:t>
            </a:r>
            <a:r>
              <a:rPr lang="fr-FR" sz="2000" dirty="0" smtClean="0"/>
              <a:t> </a:t>
            </a:r>
            <a:r>
              <a:rPr lang="fr-FR" sz="2000" dirty="0" err="1" smtClean="0"/>
              <a:t>atau</a:t>
            </a:r>
            <a:r>
              <a:rPr lang="fr-FR" sz="2000" dirty="0" smtClean="0"/>
              <a:t> </a:t>
            </a:r>
            <a:r>
              <a:rPr lang="fr-FR" sz="2000" dirty="0" err="1" smtClean="0"/>
              <a:t>investasi</a:t>
            </a:r>
            <a:r>
              <a:rPr lang="fr-FR" sz="2000" dirty="0" smtClean="0"/>
              <a:t> (alternatif)</a:t>
            </a:r>
          </a:p>
          <a:p>
            <a:pPr>
              <a:spcBef>
                <a:spcPts val="600"/>
              </a:spcBef>
            </a:pPr>
            <a:r>
              <a:rPr lang="fr-FR" sz="2400" dirty="0" err="1" smtClean="0"/>
              <a:t>Dividen</a:t>
            </a:r>
            <a:endParaRPr lang="fr-FR" sz="2400" dirty="0" smtClean="0"/>
          </a:p>
          <a:p>
            <a:pPr lvl="1">
              <a:spcBef>
                <a:spcPts val="600"/>
              </a:spcBef>
            </a:pPr>
            <a:r>
              <a:rPr lang="fr-FR" sz="2000" dirty="0" err="1" smtClean="0"/>
              <a:t>Dividen</a:t>
            </a:r>
            <a:r>
              <a:rPr lang="fr-FR" sz="2000" dirty="0" smtClean="0"/>
              <a:t> yang </a:t>
            </a:r>
            <a:r>
              <a:rPr lang="fr-FR" sz="2000" dirty="0" err="1" smtClean="0"/>
              <a:t>dibayarkan</a:t>
            </a:r>
            <a:r>
              <a:rPr lang="fr-FR" sz="2000" dirty="0" smtClean="0"/>
              <a:t> </a:t>
            </a:r>
            <a:r>
              <a:rPr lang="fr-FR" sz="2000" dirty="0" err="1" smtClean="0"/>
              <a:t>dapat</a:t>
            </a:r>
            <a:r>
              <a:rPr lang="fr-FR" sz="2000" dirty="0" smtClean="0"/>
              <a:t> </a:t>
            </a:r>
            <a:r>
              <a:rPr lang="fr-FR" sz="2000" dirty="0" err="1" smtClean="0"/>
              <a:t>disajikan</a:t>
            </a:r>
            <a:r>
              <a:rPr lang="fr-FR" sz="2000" dirty="0" smtClean="0"/>
              <a:t> </a:t>
            </a:r>
            <a:r>
              <a:rPr lang="fr-FR" sz="2000" dirty="0" err="1" smtClean="0"/>
              <a:t>sebagai</a:t>
            </a:r>
            <a:r>
              <a:rPr lang="fr-FR" sz="2000" dirty="0" smtClean="0"/>
              <a:t> </a:t>
            </a:r>
            <a:r>
              <a:rPr lang="fr-FR" sz="2000" dirty="0" err="1" smtClean="0"/>
              <a:t>arus</a:t>
            </a:r>
            <a:r>
              <a:rPr lang="fr-FR" sz="2000" dirty="0" smtClean="0"/>
              <a:t> kas </a:t>
            </a:r>
            <a:r>
              <a:rPr lang="fr-FR" sz="2000" dirty="0" err="1" smtClean="0"/>
              <a:t>pendanaan</a:t>
            </a:r>
            <a:r>
              <a:rPr lang="fr-FR" sz="2000" dirty="0" smtClean="0"/>
              <a:t> </a:t>
            </a:r>
            <a:r>
              <a:rPr lang="fr-FR" sz="2000" dirty="0" err="1" smtClean="0"/>
              <a:t>atau</a:t>
            </a:r>
            <a:r>
              <a:rPr lang="fr-FR" sz="2000" dirty="0" smtClean="0"/>
              <a:t> </a:t>
            </a:r>
            <a:r>
              <a:rPr lang="fr-FR" sz="2000" dirty="0" err="1" smtClean="0"/>
              <a:t>operasi</a:t>
            </a:r>
            <a:r>
              <a:rPr lang="fr-FR" sz="2000" dirty="0" smtClean="0"/>
              <a:t> (alternatif)</a:t>
            </a:r>
          </a:p>
          <a:p>
            <a:pPr lvl="1">
              <a:spcBef>
                <a:spcPts val="600"/>
              </a:spcBef>
            </a:pPr>
            <a:r>
              <a:rPr lang="fr-FR" sz="2000" dirty="0" err="1" smtClean="0"/>
              <a:t>Pendapatan</a:t>
            </a:r>
            <a:r>
              <a:rPr lang="fr-FR" sz="2000" dirty="0" smtClean="0"/>
              <a:t>  </a:t>
            </a:r>
            <a:r>
              <a:rPr lang="fr-FR" sz="2000" dirty="0" err="1" smtClean="0"/>
              <a:t>dividen</a:t>
            </a:r>
            <a:r>
              <a:rPr lang="fr-FR" sz="2000" dirty="0" smtClean="0"/>
              <a:t> </a:t>
            </a:r>
            <a:r>
              <a:rPr lang="fr-FR" sz="2000" dirty="0" err="1" smtClean="0"/>
              <a:t>dapat</a:t>
            </a:r>
            <a:r>
              <a:rPr lang="fr-FR" sz="2000" dirty="0" smtClean="0"/>
              <a:t> </a:t>
            </a:r>
            <a:r>
              <a:rPr lang="fr-FR" sz="2000" dirty="0" err="1" smtClean="0"/>
              <a:t>disajikan</a:t>
            </a:r>
            <a:r>
              <a:rPr lang="fr-FR" sz="2000" dirty="0" smtClean="0"/>
              <a:t> </a:t>
            </a:r>
            <a:r>
              <a:rPr lang="fr-FR" sz="2000" dirty="0" err="1" smtClean="0"/>
              <a:t>sebagai</a:t>
            </a:r>
            <a:r>
              <a:rPr lang="fr-FR" sz="2000" dirty="0" smtClean="0"/>
              <a:t> </a:t>
            </a:r>
            <a:r>
              <a:rPr lang="fr-FR" sz="2000" dirty="0" err="1" smtClean="0"/>
              <a:t>arus</a:t>
            </a:r>
            <a:r>
              <a:rPr lang="fr-FR" sz="2000" dirty="0" smtClean="0"/>
              <a:t> kas </a:t>
            </a:r>
            <a:r>
              <a:rPr lang="fr-FR" sz="2000" dirty="0" err="1" smtClean="0"/>
              <a:t>operasi</a:t>
            </a:r>
            <a:r>
              <a:rPr lang="fr-FR" sz="2000" dirty="0" smtClean="0"/>
              <a:t> </a:t>
            </a:r>
            <a:r>
              <a:rPr lang="fr-FR" sz="2000" dirty="0" err="1" smtClean="0"/>
              <a:t>atau</a:t>
            </a:r>
            <a:r>
              <a:rPr lang="fr-FR" sz="2000" dirty="0" smtClean="0"/>
              <a:t> </a:t>
            </a:r>
            <a:r>
              <a:rPr lang="fr-FR" sz="2000" dirty="0" err="1" smtClean="0"/>
              <a:t>investasi</a:t>
            </a:r>
            <a:r>
              <a:rPr lang="fr-FR" sz="2000" dirty="0" smtClean="0"/>
              <a:t> (alternatif)</a:t>
            </a:r>
          </a:p>
          <a:p>
            <a:pPr lvl="1">
              <a:spcBef>
                <a:spcPts val="600"/>
              </a:spcBef>
            </a:pPr>
            <a:endParaRPr lang="en-US" sz="2000" i="1" dirty="0" smtClean="0"/>
          </a:p>
          <a:p>
            <a:pPr>
              <a:spcBef>
                <a:spcPts val="600"/>
              </a:spcBef>
            </a:pPr>
            <a:endParaRPr lang="en-US" sz="2400" dirty="0" smtClean="0"/>
          </a:p>
          <a:p>
            <a:pPr>
              <a:spcBef>
                <a:spcPts val="600"/>
              </a:spcBef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037450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 smtClean="0">
                <a:solidFill>
                  <a:schemeClr val="bg1"/>
                </a:solidFill>
                <a:latin typeface="+mn-lt"/>
              </a:rPr>
              <a:t>Pajak</a:t>
            </a:r>
            <a:r>
              <a:rPr lang="en-US" sz="28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+mn-lt"/>
              </a:rPr>
              <a:t>Penghasilan</a:t>
            </a:r>
            <a:endParaRPr lang="en-US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84784"/>
            <a:ext cx="5604084" cy="4752528"/>
          </a:xfrm>
        </p:spPr>
        <p:txBody>
          <a:bodyPr/>
          <a:lstStyle/>
          <a:p>
            <a:pPr>
              <a:lnSpc>
                <a:spcPts val="3000"/>
              </a:lnSpc>
              <a:spcBef>
                <a:spcPts val="1200"/>
              </a:spcBef>
            </a:pPr>
            <a:r>
              <a:rPr lang="fr-FR" sz="2400" dirty="0" err="1" smtClean="0"/>
              <a:t>Arus</a:t>
            </a:r>
            <a:r>
              <a:rPr lang="fr-FR" sz="2400" dirty="0" smtClean="0"/>
              <a:t> kas yang </a:t>
            </a:r>
            <a:r>
              <a:rPr lang="fr-FR" sz="2400" dirty="0" err="1" smtClean="0"/>
              <a:t>berkaitan</a:t>
            </a:r>
            <a:r>
              <a:rPr lang="fr-FR" sz="2400" dirty="0" smtClean="0"/>
              <a:t> </a:t>
            </a:r>
            <a:r>
              <a:rPr lang="fr-FR" sz="2400" dirty="0" err="1" smtClean="0"/>
              <a:t>dengan</a:t>
            </a:r>
            <a:r>
              <a:rPr lang="fr-FR" sz="2400" dirty="0" smtClean="0"/>
              <a:t> </a:t>
            </a:r>
            <a:r>
              <a:rPr lang="fr-FR" sz="2400" dirty="0" err="1" smtClean="0"/>
              <a:t>pajak</a:t>
            </a:r>
            <a:r>
              <a:rPr lang="fr-FR" sz="2400" dirty="0" smtClean="0"/>
              <a:t> </a:t>
            </a:r>
            <a:r>
              <a:rPr lang="fr-FR" sz="2400" dirty="0" err="1" smtClean="0"/>
              <a:t>penghasilan</a:t>
            </a:r>
            <a:r>
              <a:rPr lang="fr-FR" sz="2400" dirty="0" smtClean="0"/>
              <a:t> </a:t>
            </a:r>
            <a:r>
              <a:rPr lang="fr-FR" sz="2400" dirty="0" err="1" smtClean="0"/>
              <a:t>diungkapkan</a:t>
            </a:r>
            <a:r>
              <a:rPr lang="fr-FR" sz="2400" dirty="0" smtClean="0"/>
              <a:t> </a:t>
            </a:r>
            <a:r>
              <a:rPr lang="fr-FR" sz="2400" dirty="0" err="1" smtClean="0"/>
              <a:t>secara</a:t>
            </a:r>
            <a:r>
              <a:rPr lang="fr-FR" sz="2400" dirty="0" smtClean="0"/>
              <a:t> </a:t>
            </a:r>
            <a:r>
              <a:rPr lang="fr-FR" sz="2400" dirty="0" err="1" smtClean="0"/>
              <a:t>terpisah</a:t>
            </a:r>
            <a:r>
              <a:rPr lang="fr-FR" sz="2400" dirty="0" smtClean="0"/>
              <a:t>.</a:t>
            </a:r>
          </a:p>
          <a:p>
            <a:pPr>
              <a:lnSpc>
                <a:spcPts val="3000"/>
              </a:lnSpc>
              <a:spcBef>
                <a:spcPts val="1200"/>
              </a:spcBef>
            </a:pPr>
            <a:r>
              <a:rPr lang="fr-FR" sz="2400" dirty="0" err="1" smtClean="0"/>
              <a:t>Diklasifikasikan</a:t>
            </a:r>
            <a:r>
              <a:rPr lang="fr-FR" sz="2400" dirty="0" smtClean="0"/>
              <a:t> </a:t>
            </a:r>
            <a:r>
              <a:rPr lang="fr-FR" sz="2400" dirty="0" err="1" smtClean="0"/>
              <a:t>sebagai</a:t>
            </a:r>
            <a:r>
              <a:rPr lang="fr-FR" sz="2400" dirty="0" smtClean="0"/>
              <a:t> </a:t>
            </a:r>
            <a:r>
              <a:rPr lang="fr-FR" sz="2400" dirty="0" err="1" smtClean="0"/>
              <a:t>arus</a:t>
            </a:r>
            <a:r>
              <a:rPr lang="fr-FR" sz="2400" dirty="0" smtClean="0"/>
              <a:t> kas dari </a:t>
            </a:r>
            <a:r>
              <a:rPr lang="fr-FR" sz="2400" dirty="0" err="1" smtClean="0"/>
              <a:t>aktivitas</a:t>
            </a:r>
            <a:r>
              <a:rPr lang="fr-FR" sz="2400" dirty="0" smtClean="0"/>
              <a:t> </a:t>
            </a:r>
            <a:r>
              <a:rPr lang="fr-FR" sz="2400" dirty="0" err="1" smtClean="0"/>
              <a:t>operasi</a:t>
            </a:r>
            <a:r>
              <a:rPr lang="fr-FR" sz="2400" dirty="0" smtClean="0"/>
              <a:t> </a:t>
            </a:r>
            <a:r>
              <a:rPr lang="fr-FR" sz="2400" dirty="0" err="1" smtClean="0"/>
              <a:t>kecuali</a:t>
            </a:r>
            <a:r>
              <a:rPr lang="fr-FR" sz="2400" dirty="0" smtClean="0"/>
              <a:t> </a:t>
            </a:r>
            <a:r>
              <a:rPr lang="fr-FR" sz="2400" dirty="0" err="1" smtClean="0"/>
              <a:t>jika</a:t>
            </a:r>
            <a:r>
              <a:rPr lang="fr-FR" sz="2400" dirty="0" smtClean="0"/>
              <a:t> </a:t>
            </a:r>
            <a:r>
              <a:rPr lang="fr-FR" sz="2400" dirty="0" err="1" smtClean="0"/>
              <a:t>secara</a:t>
            </a:r>
            <a:r>
              <a:rPr lang="fr-FR" sz="2400" dirty="0" smtClean="0"/>
              <a:t> </a:t>
            </a:r>
            <a:r>
              <a:rPr lang="fr-FR" sz="2400" dirty="0" err="1" smtClean="0"/>
              <a:t>spesifik</a:t>
            </a:r>
            <a:r>
              <a:rPr lang="fr-FR" sz="2400" dirty="0" smtClean="0"/>
              <a:t> </a:t>
            </a:r>
            <a:r>
              <a:rPr lang="fr-FR" sz="2400" dirty="0" err="1" smtClean="0"/>
              <a:t>dapat</a:t>
            </a:r>
            <a:r>
              <a:rPr lang="fr-FR" sz="2400" dirty="0" smtClean="0"/>
              <a:t> </a:t>
            </a:r>
            <a:r>
              <a:rPr lang="fr-FR" sz="2400" dirty="0" err="1" smtClean="0"/>
              <a:t>diidentifikasi</a:t>
            </a:r>
            <a:r>
              <a:rPr lang="fr-FR" sz="2400" dirty="0" smtClean="0"/>
              <a:t> </a:t>
            </a:r>
            <a:r>
              <a:rPr lang="fr-FR" sz="2400" dirty="0" err="1" smtClean="0"/>
              <a:t>sebagai</a:t>
            </a:r>
            <a:r>
              <a:rPr lang="fr-FR" sz="2400" dirty="0" smtClean="0"/>
              <a:t> </a:t>
            </a:r>
            <a:r>
              <a:rPr lang="fr-FR" sz="2400" dirty="0" err="1" smtClean="0"/>
              <a:t>aktivitas</a:t>
            </a:r>
            <a:r>
              <a:rPr lang="fr-FR" sz="2400" dirty="0" smtClean="0"/>
              <a:t> </a:t>
            </a:r>
            <a:r>
              <a:rPr lang="fr-FR" sz="2400" dirty="0" err="1" smtClean="0"/>
              <a:t>pendanaan</a:t>
            </a:r>
            <a:r>
              <a:rPr lang="fr-FR" sz="2400" dirty="0" smtClean="0"/>
              <a:t> dan </a:t>
            </a:r>
            <a:r>
              <a:rPr lang="fr-FR" sz="2400" dirty="0" err="1" smtClean="0"/>
              <a:t>investasi</a:t>
            </a:r>
            <a:r>
              <a:rPr lang="fr-FR" sz="2400" dirty="0" smtClean="0"/>
              <a:t>.</a:t>
            </a:r>
          </a:p>
          <a:p>
            <a:pPr>
              <a:lnSpc>
                <a:spcPts val="3000"/>
              </a:lnSpc>
              <a:spcBef>
                <a:spcPts val="1200"/>
              </a:spcBef>
            </a:pPr>
            <a:r>
              <a:rPr lang="fr-FR" sz="2400" dirty="0" err="1" smtClean="0"/>
              <a:t>Jika</a:t>
            </a:r>
            <a:r>
              <a:rPr lang="fr-FR" sz="2400" dirty="0" smtClean="0"/>
              <a:t> </a:t>
            </a:r>
            <a:r>
              <a:rPr lang="fr-FR" sz="2400" dirty="0" err="1" smtClean="0"/>
              <a:t>diklasifikasikan</a:t>
            </a:r>
            <a:r>
              <a:rPr lang="fr-FR" sz="2400" dirty="0" smtClean="0"/>
              <a:t> </a:t>
            </a:r>
            <a:r>
              <a:rPr lang="fr-FR" sz="2400" dirty="0" err="1" smtClean="0"/>
              <a:t>secara</a:t>
            </a:r>
            <a:r>
              <a:rPr lang="fr-FR" sz="2400" dirty="0" smtClean="0"/>
              <a:t> </a:t>
            </a:r>
            <a:r>
              <a:rPr lang="fr-FR" sz="2400" dirty="0" err="1" smtClean="0"/>
              <a:t>terpisah</a:t>
            </a:r>
            <a:r>
              <a:rPr lang="fr-FR" sz="2400" dirty="0" smtClean="0"/>
              <a:t> </a:t>
            </a:r>
            <a:r>
              <a:rPr lang="fr-FR" sz="2400" dirty="0" err="1" smtClean="0"/>
              <a:t>jumlah</a:t>
            </a:r>
            <a:r>
              <a:rPr lang="fr-FR" sz="2400" dirty="0" smtClean="0"/>
              <a:t> </a:t>
            </a:r>
            <a:r>
              <a:rPr lang="fr-FR" sz="2400" dirty="0" err="1" smtClean="0"/>
              <a:t>keseluruhan</a:t>
            </a:r>
            <a:r>
              <a:rPr lang="fr-FR" sz="2400" dirty="0" smtClean="0"/>
              <a:t> </a:t>
            </a:r>
            <a:r>
              <a:rPr lang="fr-FR" sz="2400" dirty="0" err="1" smtClean="0"/>
              <a:t>pajak</a:t>
            </a:r>
            <a:r>
              <a:rPr lang="fr-FR" sz="2400" dirty="0" smtClean="0"/>
              <a:t> </a:t>
            </a:r>
            <a:r>
              <a:rPr lang="fr-FR" sz="2400" dirty="0" err="1" smtClean="0"/>
              <a:t>dibayarkan</a:t>
            </a:r>
            <a:r>
              <a:rPr lang="fr-FR" sz="2400" dirty="0" smtClean="0"/>
              <a:t> </a:t>
            </a:r>
            <a:r>
              <a:rPr lang="fr-FR" sz="2400" dirty="0" err="1" smtClean="0"/>
              <a:t>diungkapkan</a:t>
            </a:r>
            <a:endParaRPr lang="fr-FR" sz="2400" dirty="0" smtClean="0"/>
          </a:p>
          <a:p>
            <a:pPr lvl="1">
              <a:lnSpc>
                <a:spcPts val="3000"/>
              </a:lnSpc>
              <a:spcBef>
                <a:spcPts val="1200"/>
              </a:spcBef>
            </a:pPr>
            <a:endParaRPr lang="fr-FR" sz="1600" dirty="0" smtClean="0"/>
          </a:p>
          <a:p>
            <a:pPr lvl="1">
              <a:spcBef>
                <a:spcPts val="1200"/>
              </a:spcBef>
            </a:pPr>
            <a:endParaRPr lang="en-US" sz="2000" i="1" dirty="0" smtClean="0"/>
          </a:p>
        </p:txBody>
      </p:sp>
      <p:pic>
        <p:nvPicPr>
          <p:cNvPr id="4" name="Picture 3" descr="akuntans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86512" y="1571612"/>
            <a:ext cx="2714676" cy="2286016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5" name="Picture 4" descr="accounting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38531" y="3714752"/>
            <a:ext cx="3005501" cy="2286016"/>
          </a:xfrm>
          <a:prstGeom prst="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858136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err="1" smtClean="0">
                <a:latin typeface="+mn-lt"/>
              </a:rPr>
              <a:t>Investasi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dalam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asosiasi</a:t>
            </a:r>
            <a:r>
              <a:rPr lang="en-US" sz="2800" b="1" dirty="0" smtClean="0">
                <a:latin typeface="+mn-lt"/>
              </a:rPr>
              <a:t>, </a:t>
            </a:r>
            <a:r>
              <a:rPr lang="en-US" sz="2800" b="1" dirty="0" err="1" smtClean="0">
                <a:latin typeface="+mn-lt"/>
              </a:rPr>
              <a:t>anak</a:t>
            </a:r>
            <a:r>
              <a:rPr lang="en-US" sz="2800" b="1" dirty="0" smtClean="0">
                <a:latin typeface="+mn-lt"/>
              </a:rPr>
              <a:t>, </a:t>
            </a:r>
            <a:r>
              <a:rPr lang="en-US" sz="2800" b="1" dirty="0" err="1" smtClean="0">
                <a:latin typeface="+mn-lt"/>
              </a:rPr>
              <a:t>bisnis</a:t>
            </a:r>
            <a:r>
              <a:rPr lang="en-US" sz="2800" b="1" dirty="0" smtClean="0">
                <a:latin typeface="+mn-lt"/>
              </a:rPr>
              <a:t> lain</a:t>
            </a:r>
            <a:endParaRPr lang="en-US" sz="2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664" y="1500336"/>
            <a:ext cx="8305800" cy="4953000"/>
          </a:xfrm>
        </p:spPr>
        <p:txBody>
          <a:bodyPr/>
          <a:lstStyle/>
          <a:p>
            <a:r>
              <a:rPr lang="en-US" sz="2000" dirty="0" err="1" smtClean="0"/>
              <a:t>Investasi</a:t>
            </a:r>
            <a:r>
              <a:rPr lang="en-US" sz="2000" dirty="0" smtClean="0"/>
              <a:t> </a:t>
            </a:r>
            <a:r>
              <a:rPr lang="en-US" sz="2000" dirty="0" err="1" smtClean="0"/>
              <a:t>dilaporkan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terkait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arus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terjadi</a:t>
            </a:r>
            <a:r>
              <a:rPr lang="en-US" sz="2000" dirty="0" smtClean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investor </a:t>
            </a:r>
            <a:r>
              <a:rPr lang="en-US" sz="2000" dirty="0" err="1" smtClean="0"/>
              <a:t>dan</a:t>
            </a:r>
            <a:r>
              <a:rPr lang="en-US" sz="2000" dirty="0" smtClean="0"/>
              <a:t> investee</a:t>
            </a:r>
          </a:p>
          <a:p>
            <a:r>
              <a:rPr lang="en-US" sz="2000" dirty="0" err="1" smtClean="0"/>
              <a:t>Arus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berasal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perolehan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kehilangan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pengendalian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entitas</a:t>
            </a:r>
            <a:r>
              <a:rPr lang="en-US" sz="2000" dirty="0" smtClean="0"/>
              <a:t> </a:t>
            </a:r>
            <a:r>
              <a:rPr lang="en-US" sz="2000" dirty="0" err="1" smtClean="0"/>
              <a:t>anak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bisnis</a:t>
            </a:r>
            <a:r>
              <a:rPr lang="en-US" sz="2000" dirty="0" smtClean="0"/>
              <a:t> lain </a:t>
            </a:r>
            <a:r>
              <a:rPr lang="en-US" sz="2000" dirty="0" err="1" smtClean="0"/>
              <a:t>disajikan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terpisah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diklasifikasikan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aktivitas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investasi</a:t>
            </a:r>
            <a:r>
              <a:rPr lang="en-US" sz="2000" dirty="0" smtClean="0"/>
              <a:t>.</a:t>
            </a:r>
          </a:p>
          <a:p>
            <a:r>
              <a:rPr lang="en-US" sz="2000" dirty="0" err="1" smtClean="0"/>
              <a:t>Pengungkapan</a:t>
            </a:r>
            <a:r>
              <a:rPr lang="en-US" sz="2000" dirty="0" smtClean="0"/>
              <a:t> </a:t>
            </a:r>
            <a:r>
              <a:rPr lang="en-US" sz="2000" dirty="0" err="1" smtClean="0"/>
              <a:t>atas</a:t>
            </a:r>
            <a:r>
              <a:rPr lang="en-US" sz="2000" dirty="0" smtClean="0"/>
              <a:t> </a:t>
            </a:r>
            <a:r>
              <a:rPr lang="en-US" sz="2000" dirty="0" err="1" smtClean="0"/>
              <a:t>perolehan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kehilangan</a:t>
            </a:r>
            <a:r>
              <a:rPr lang="en-US" sz="2000" dirty="0" smtClean="0"/>
              <a:t> </a:t>
            </a:r>
            <a:r>
              <a:rPr lang="en-US" sz="2000" dirty="0" err="1" smtClean="0"/>
              <a:t>pengendalian</a:t>
            </a:r>
            <a:r>
              <a:rPr lang="en-US" sz="2000" dirty="0" smtClean="0"/>
              <a:t> </a:t>
            </a:r>
            <a:r>
              <a:rPr lang="en-US" sz="2000" dirty="0" err="1" smtClean="0"/>
              <a:t>entitas</a:t>
            </a:r>
            <a:r>
              <a:rPr lang="en-US" sz="2000" dirty="0" smtClean="0"/>
              <a:t> </a:t>
            </a:r>
            <a:r>
              <a:rPr lang="en-US" sz="2000" dirty="0" err="1" smtClean="0"/>
              <a:t>anak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bisnis</a:t>
            </a:r>
            <a:r>
              <a:rPr lang="en-US" sz="2000" dirty="0" smtClean="0"/>
              <a:t>:</a:t>
            </a:r>
          </a:p>
          <a:p>
            <a:pPr lvl="1"/>
            <a:r>
              <a:rPr lang="en-US" sz="1800" dirty="0" err="1" smtClean="0"/>
              <a:t>Jumlah</a:t>
            </a:r>
            <a:r>
              <a:rPr lang="en-US" sz="1800" dirty="0" smtClean="0"/>
              <a:t> </a:t>
            </a:r>
            <a:r>
              <a:rPr lang="en-US" sz="1800" dirty="0" err="1" smtClean="0"/>
              <a:t>imbalan</a:t>
            </a:r>
            <a:endParaRPr lang="en-US" sz="1800" dirty="0" smtClean="0"/>
          </a:p>
          <a:p>
            <a:pPr lvl="1"/>
            <a:r>
              <a:rPr lang="en-US" sz="1800" dirty="0" err="1" smtClean="0"/>
              <a:t>Porsi</a:t>
            </a:r>
            <a:r>
              <a:rPr lang="en-US" sz="1800" dirty="0" smtClean="0"/>
              <a:t> </a:t>
            </a:r>
            <a:r>
              <a:rPr lang="en-US" sz="1800" dirty="0" err="1" smtClean="0"/>
              <a:t>imbalan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merupakan</a:t>
            </a:r>
            <a:r>
              <a:rPr lang="en-US" sz="1800" dirty="0" smtClean="0"/>
              <a:t> </a:t>
            </a:r>
            <a:r>
              <a:rPr lang="en-US" sz="1800" dirty="0" err="1" smtClean="0"/>
              <a:t>kas</a:t>
            </a:r>
            <a:r>
              <a:rPr lang="en-US" sz="1800" dirty="0" smtClean="0"/>
              <a:t> </a:t>
            </a:r>
            <a:r>
              <a:rPr lang="en-US" sz="1800" dirty="0" err="1" smtClean="0"/>
              <a:t>atau</a:t>
            </a:r>
            <a:r>
              <a:rPr lang="en-US" sz="1800" dirty="0" smtClean="0"/>
              <a:t> </a:t>
            </a:r>
            <a:r>
              <a:rPr lang="en-US" sz="1800" dirty="0" err="1" smtClean="0"/>
              <a:t>setara</a:t>
            </a:r>
            <a:r>
              <a:rPr lang="en-US" sz="1800" dirty="0" smtClean="0"/>
              <a:t> </a:t>
            </a:r>
            <a:r>
              <a:rPr lang="en-US" sz="1800" dirty="0" err="1" smtClean="0"/>
              <a:t>kas</a:t>
            </a:r>
            <a:endParaRPr lang="en-US" sz="1800" dirty="0" smtClean="0"/>
          </a:p>
          <a:p>
            <a:pPr lvl="1"/>
            <a:r>
              <a:rPr lang="en-US" sz="1800" dirty="0" err="1" smtClean="0"/>
              <a:t>Jumlah</a:t>
            </a:r>
            <a:r>
              <a:rPr lang="en-US" sz="1800" dirty="0" smtClean="0"/>
              <a:t> </a:t>
            </a:r>
            <a:r>
              <a:rPr lang="en-US" sz="1800" dirty="0" err="1" smtClean="0"/>
              <a:t>kas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setara</a:t>
            </a:r>
            <a:r>
              <a:rPr lang="en-US" sz="1800" dirty="0" smtClean="0"/>
              <a:t> </a:t>
            </a:r>
            <a:r>
              <a:rPr lang="en-US" sz="1800" dirty="0" err="1" smtClean="0"/>
              <a:t>kas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entitas</a:t>
            </a:r>
            <a:r>
              <a:rPr lang="en-US" sz="1800" dirty="0" smtClean="0"/>
              <a:t> </a:t>
            </a:r>
            <a:r>
              <a:rPr lang="en-US" sz="1800" dirty="0" err="1" smtClean="0"/>
              <a:t>anak</a:t>
            </a:r>
            <a:r>
              <a:rPr lang="en-US" sz="1800" dirty="0" smtClean="0"/>
              <a:t> </a:t>
            </a:r>
            <a:r>
              <a:rPr lang="en-US" sz="1800" dirty="0" err="1" smtClean="0"/>
              <a:t>di</a:t>
            </a:r>
            <a:r>
              <a:rPr lang="en-US" sz="1800" dirty="0" smtClean="0"/>
              <a:t> </a:t>
            </a:r>
            <a:r>
              <a:rPr lang="en-US" sz="1800" dirty="0" err="1" smtClean="0"/>
              <a:t>mana</a:t>
            </a:r>
            <a:r>
              <a:rPr lang="en-US" sz="1800" dirty="0" smtClean="0"/>
              <a:t> </a:t>
            </a:r>
            <a:r>
              <a:rPr lang="en-US" sz="1800" dirty="0" err="1" smtClean="0"/>
              <a:t>pengendalian</a:t>
            </a:r>
            <a:r>
              <a:rPr lang="en-US" sz="1800" dirty="0" smtClean="0"/>
              <a:t> </a:t>
            </a:r>
            <a:r>
              <a:rPr lang="en-US" sz="1800" dirty="0" err="1" smtClean="0"/>
              <a:t>hilang</a:t>
            </a:r>
            <a:endParaRPr lang="en-US" sz="1800" dirty="0" smtClean="0"/>
          </a:p>
          <a:p>
            <a:pPr lvl="1"/>
            <a:r>
              <a:rPr lang="en-US" sz="1800" dirty="0" err="1" smtClean="0"/>
              <a:t>Jumlah</a:t>
            </a:r>
            <a:r>
              <a:rPr lang="en-US" sz="1800" dirty="0" smtClean="0"/>
              <a:t> </a:t>
            </a:r>
            <a:r>
              <a:rPr lang="en-US" sz="1800" dirty="0" err="1" smtClean="0"/>
              <a:t>aset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liabilitas</a:t>
            </a:r>
            <a:r>
              <a:rPr lang="en-US" sz="1800" dirty="0" smtClean="0"/>
              <a:t> </a:t>
            </a:r>
            <a:r>
              <a:rPr lang="en-US" sz="1800" dirty="0" err="1" smtClean="0"/>
              <a:t>selain</a:t>
            </a:r>
            <a:r>
              <a:rPr lang="en-US" sz="1800" dirty="0" smtClean="0"/>
              <a:t> </a:t>
            </a:r>
            <a:r>
              <a:rPr lang="en-US" sz="1800" dirty="0" err="1" smtClean="0"/>
              <a:t>kas</a:t>
            </a:r>
            <a:r>
              <a:rPr lang="en-US" sz="1800" dirty="0" smtClean="0"/>
              <a:t> /</a:t>
            </a:r>
            <a:r>
              <a:rPr lang="en-US" sz="1800" dirty="0" err="1" smtClean="0"/>
              <a:t>setara</a:t>
            </a:r>
            <a:r>
              <a:rPr lang="en-US" sz="1800" dirty="0" smtClean="0"/>
              <a:t> </a:t>
            </a:r>
            <a:r>
              <a:rPr lang="en-US" sz="1800" dirty="0" err="1" smtClean="0"/>
              <a:t>kas</a:t>
            </a:r>
            <a:r>
              <a:rPr lang="en-US" sz="1800" dirty="0" smtClean="0"/>
              <a:t> </a:t>
            </a:r>
            <a:r>
              <a:rPr lang="en-US" sz="1800" dirty="0" err="1" smtClean="0"/>
              <a:t>di</a:t>
            </a:r>
            <a:r>
              <a:rPr lang="en-US" sz="1800" dirty="0" smtClean="0"/>
              <a:t> </a:t>
            </a:r>
            <a:r>
              <a:rPr lang="en-US" sz="1800" dirty="0" err="1" smtClean="0"/>
              <a:t>mana</a:t>
            </a:r>
            <a:r>
              <a:rPr lang="en-US" sz="1800" dirty="0" smtClean="0"/>
              <a:t> </a:t>
            </a:r>
            <a:r>
              <a:rPr lang="en-US" sz="1800" dirty="0" err="1" smtClean="0"/>
              <a:t>pengendalian</a:t>
            </a:r>
            <a:r>
              <a:rPr lang="en-US" sz="1800" dirty="0" smtClean="0"/>
              <a:t> </a:t>
            </a:r>
            <a:r>
              <a:rPr lang="en-US" sz="1800" dirty="0" err="1" smtClean="0"/>
              <a:t>hilang</a:t>
            </a:r>
            <a:r>
              <a:rPr lang="en-US" sz="1800" dirty="0" smtClean="0"/>
              <a:t>.</a:t>
            </a:r>
          </a:p>
          <a:p>
            <a:pPr>
              <a:lnSpc>
                <a:spcPts val="3000"/>
              </a:lnSpc>
              <a:spcBef>
                <a:spcPts val="600"/>
              </a:spcBef>
            </a:pPr>
            <a:endParaRPr lang="en-US" sz="2000" dirty="0" smtClean="0"/>
          </a:p>
          <a:p>
            <a:pPr>
              <a:lnSpc>
                <a:spcPts val="3000"/>
              </a:lnSpc>
              <a:spcBef>
                <a:spcPts val="600"/>
              </a:spcBef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973811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DEFINISI LAPORAN ARUS KAS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610600" cy="5105400"/>
          </a:xfrm>
        </p:spPr>
        <p:txBody>
          <a:bodyPr>
            <a:normAutofit lnSpcReduction="10000"/>
          </a:bodyPr>
          <a:lstStyle/>
          <a:p>
            <a:r>
              <a:rPr lang="en-US" sz="2400" dirty="0" err="1" smtClean="0"/>
              <a:t>Menurut</a:t>
            </a:r>
            <a:r>
              <a:rPr lang="en-US" sz="2400" dirty="0" smtClean="0"/>
              <a:t> </a:t>
            </a:r>
            <a:r>
              <a:rPr lang="en-US" sz="2400" dirty="0" err="1" smtClean="0"/>
              <a:t>Stice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Skousen</a:t>
            </a:r>
            <a:r>
              <a:rPr lang="en-US" sz="2400" dirty="0" smtClean="0"/>
              <a:t> (2009:284) LAK </a:t>
            </a:r>
            <a:r>
              <a:rPr lang="en-US" sz="2400" dirty="0" err="1" smtClean="0"/>
              <a:t>menjelaskan</a:t>
            </a:r>
            <a:r>
              <a:rPr lang="en-US" sz="2400" dirty="0" smtClean="0"/>
              <a:t> </a:t>
            </a:r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setara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periode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Menurut</a:t>
            </a:r>
            <a:r>
              <a:rPr lang="en-US" sz="2400" dirty="0" smtClean="0"/>
              <a:t> Warren (2011: 262) LAK </a:t>
            </a:r>
            <a:r>
              <a:rPr lang="en-US" sz="2400" dirty="0" err="1" smtClean="0"/>
              <a:t>melaporkan</a:t>
            </a:r>
            <a:r>
              <a:rPr lang="en-US" sz="2400" dirty="0" smtClean="0"/>
              <a:t> </a:t>
            </a:r>
            <a:r>
              <a:rPr lang="en-US" sz="2400" dirty="0" err="1" smtClean="0"/>
              <a:t>arus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 </a:t>
            </a:r>
            <a:r>
              <a:rPr lang="en-US" sz="2400" dirty="0" err="1" smtClean="0"/>
              <a:t>masuk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arus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 </a:t>
            </a:r>
            <a:r>
              <a:rPr lang="en-US" sz="2400" dirty="0" err="1" smtClean="0"/>
              <a:t>keluar</a:t>
            </a:r>
            <a:r>
              <a:rPr lang="en-US" sz="2400" dirty="0" smtClean="0"/>
              <a:t> yang </a:t>
            </a:r>
            <a:r>
              <a:rPr lang="en-US" sz="2400" dirty="0" err="1" smtClean="0"/>
              <a:t>utama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perusahaan</a:t>
            </a:r>
            <a:r>
              <a:rPr lang="en-US" sz="2400" dirty="0" smtClean="0"/>
              <a:t> </a:t>
            </a:r>
            <a:r>
              <a:rPr lang="en-US" sz="2400" dirty="0" err="1" smtClean="0"/>
              <a:t>selama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dirty="0" err="1" smtClean="0"/>
              <a:t>periode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Laporan</a:t>
            </a:r>
            <a:r>
              <a:rPr lang="en-US" sz="2400" dirty="0" smtClean="0"/>
              <a:t> </a:t>
            </a:r>
            <a:r>
              <a:rPr lang="en-US" sz="2400" dirty="0" err="1" smtClean="0"/>
              <a:t>Arus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 </a:t>
            </a:r>
            <a:r>
              <a:rPr lang="en-US" sz="2400" dirty="0" err="1" smtClean="0"/>
              <a:t>melaporkan</a:t>
            </a:r>
            <a:r>
              <a:rPr lang="en-US" sz="2400" dirty="0" smtClean="0"/>
              <a:t> </a:t>
            </a:r>
            <a:r>
              <a:rPr lang="en-US" sz="2400" dirty="0" err="1" smtClean="0"/>
              <a:t>penerimaan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pengeluaran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 </a:t>
            </a:r>
            <a:r>
              <a:rPr lang="en-US" sz="2400" dirty="0" err="1" smtClean="0"/>
              <a:t>entitas</a:t>
            </a:r>
            <a:r>
              <a:rPr lang="en-US" sz="2400" dirty="0" smtClean="0"/>
              <a:t> </a:t>
            </a:r>
            <a:r>
              <a:rPr lang="en-US" sz="2400" dirty="0" err="1" smtClean="0"/>
              <a:t>selama</a:t>
            </a:r>
            <a:r>
              <a:rPr lang="en-US" sz="2400" dirty="0" smtClean="0"/>
              <a:t> </a:t>
            </a:r>
            <a:r>
              <a:rPr lang="en-US" sz="2400" dirty="0" err="1" smtClean="0"/>
              <a:t>periode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mana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 </a:t>
            </a:r>
            <a:r>
              <a:rPr lang="en-US" sz="2400" dirty="0" err="1" smtClean="0"/>
              <a:t>datang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bagaimana</a:t>
            </a:r>
            <a:r>
              <a:rPr lang="en-US" sz="2400" dirty="0" smtClean="0"/>
              <a:t> </a:t>
            </a:r>
            <a:r>
              <a:rPr lang="en-US" sz="2400" dirty="0" err="1" smtClean="0"/>
              <a:t>dibelanjakannya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Laporan</a:t>
            </a:r>
            <a:r>
              <a:rPr lang="en-US" sz="2400" dirty="0" smtClean="0"/>
              <a:t> </a:t>
            </a:r>
            <a:r>
              <a:rPr lang="en-US" sz="2400" dirty="0" err="1" smtClean="0"/>
              <a:t>arus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 </a:t>
            </a:r>
            <a:r>
              <a:rPr lang="en-US" sz="2400" dirty="0" err="1" smtClean="0"/>
              <a:t>menjelaskan</a:t>
            </a:r>
            <a:r>
              <a:rPr lang="en-US" sz="2400" dirty="0" smtClean="0"/>
              <a:t> </a:t>
            </a:r>
            <a:r>
              <a:rPr lang="en-US" sz="2400" dirty="0" err="1" smtClean="0"/>
              <a:t>sebab-sebab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nilai</a:t>
            </a:r>
            <a:r>
              <a:rPr lang="en-US" sz="2400" dirty="0" smtClean="0"/>
              <a:t> </a:t>
            </a:r>
            <a:r>
              <a:rPr lang="en-US" sz="2400" dirty="0" err="1" smtClean="0"/>
              <a:t>sisa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Kesimpulannya</a:t>
            </a:r>
            <a:r>
              <a:rPr lang="en-US" sz="2400" dirty="0" smtClean="0"/>
              <a:t>:  </a:t>
            </a:r>
            <a:r>
              <a:rPr lang="en-US" sz="2400" dirty="0" err="1" smtClean="0"/>
              <a:t>Lap.Arus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laporan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menjelaskan</a:t>
            </a:r>
            <a:r>
              <a:rPr lang="en-US" sz="2400" dirty="0" smtClean="0"/>
              <a:t> </a:t>
            </a:r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 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setara</a:t>
            </a:r>
            <a:r>
              <a:rPr lang="en-US" sz="2400" dirty="0" smtClean="0"/>
              <a:t> </a:t>
            </a:r>
            <a:r>
              <a:rPr lang="en-US" sz="2400" dirty="0" err="1" smtClean="0"/>
              <a:t>kas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berasal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aktivitas</a:t>
            </a:r>
            <a:r>
              <a:rPr lang="en-US" sz="2400" dirty="0" smtClean="0"/>
              <a:t> </a:t>
            </a:r>
            <a:r>
              <a:rPr lang="en-US" sz="2400" dirty="0" err="1" smtClean="0"/>
              <a:t>operasional</a:t>
            </a:r>
            <a:r>
              <a:rPr lang="en-US" sz="2400" dirty="0" smtClean="0"/>
              <a:t>, </a:t>
            </a:r>
            <a:r>
              <a:rPr lang="en-US" sz="2400" dirty="0" err="1" smtClean="0"/>
              <a:t>aktivitas</a:t>
            </a:r>
            <a:r>
              <a:rPr lang="en-US" sz="2400" dirty="0" smtClean="0"/>
              <a:t> </a:t>
            </a:r>
            <a:r>
              <a:rPr lang="en-US" sz="2400" dirty="0" err="1" smtClean="0"/>
              <a:t>investasi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aktivitas</a:t>
            </a:r>
            <a:r>
              <a:rPr lang="en-US" sz="2400" dirty="0" smtClean="0"/>
              <a:t> </a:t>
            </a:r>
            <a:r>
              <a:rPr lang="en-US" sz="2400" dirty="0" err="1" smtClean="0"/>
              <a:t>pendanaan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periode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D961-1678-4F71-88D2-FF49F969FAC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350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latin typeface="+mn-lt"/>
              </a:rPr>
              <a:t>Ketentuan</a:t>
            </a:r>
            <a:r>
              <a:rPr lang="en-US" b="1" dirty="0" smtClean="0">
                <a:latin typeface="+mn-lt"/>
              </a:rPr>
              <a:t> lain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295400"/>
            <a:ext cx="7560840" cy="49530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000" dirty="0" err="1" smtClean="0"/>
              <a:t>Transaksi</a:t>
            </a:r>
            <a:r>
              <a:rPr lang="en-US" sz="2000" dirty="0" smtClean="0"/>
              <a:t> </a:t>
            </a:r>
            <a:r>
              <a:rPr lang="en-US" sz="2000" dirty="0" err="1" smtClean="0"/>
              <a:t>investasi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pendanaan</a:t>
            </a:r>
            <a:r>
              <a:rPr lang="en-US" sz="2000" dirty="0" smtClean="0"/>
              <a:t> </a:t>
            </a:r>
            <a:r>
              <a:rPr lang="en-US" sz="2000" dirty="0" err="1" smtClean="0"/>
              <a:t>nonkas</a:t>
            </a:r>
            <a:r>
              <a:rPr lang="en-US" sz="2000" dirty="0" smtClean="0"/>
              <a:t> </a:t>
            </a:r>
            <a:r>
              <a:rPr lang="en-US" sz="2000" dirty="0" err="1" smtClean="0"/>
              <a:t>diungkapkan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bagian</a:t>
            </a:r>
            <a:r>
              <a:rPr lang="en-US" sz="2000" dirty="0" smtClean="0"/>
              <a:t> lain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</a:t>
            </a:r>
            <a:r>
              <a:rPr lang="en-US" sz="2000" dirty="0" err="1" smtClean="0"/>
              <a:t>sehingga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memberikan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semua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relevan</a:t>
            </a:r>
            <a:r>
              <a:rPr lang="en-US" sz="2000" dirty="0" smtClean="0"/>
              <a:t> </a:t>
            </a:r>
            <a:r>
              <a:rPr lang="en-US" sz="2000" dirty="0" err="1" smtClean="0"/>
              <a:t>mengenai</a:t>
            </a:r>
            <a:r>
              <a:rPr lang="en-US" sz="2000" dirty="0" smtClean="0"/>
              <a:t> </a:t>
            </a:r>
            <a:r>
              <a:rPr lang="en-US" sz="2000" dirty="0" err="1" smtClean="0"/>
              <a:t>aktivitas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investasi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pendanaan</a:t>
            </a:r>
            <a:r>
              <a:rPr lang="en-US" sz="2000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en-US" sz="2000" dirty="0" err="1" smtClean="0"/>
              <a:t>Entitas</a:t>
            </a:r>
            <a:r>
              <a:rPr lang="en-US" sz="2000" dirty="0" smtClean="0"/>
              <a:t> </a:t>
            </a:r>
            <a:r>
              <a:rPr lang="en-US" sz="2000" dirty="0" err="1" smtClean="0"/>
              <a:t>mengungkapkan</a:t>
            </a:r>
            <a:r>
              <a:rPr lang="en-US" sz="2000" dirty="0" smtClean="0"/>
              <a:t> </a:t>
            </a:r>
            <a:r>
              <a:rPr lang="en-US" sz="2000" dirty="0" err="1" smtClean="0"/>
              <a:t>komponen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setara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serta</a:t>
            </a:r>
            <a:r>
              <a:rPr lang="en-US" sz="2000" dirty="0" smtClean="0"/>
              <a:t> </a:t>
            </a:r>
            <a:r>
              <a:rPr lang="en-US" sz="2000" dirty="0" err="1" smtClean="0"/>
              <a:t>menyajikan</a:t>
            </a:r>
            <a:r>
              <a:rPr lang="en-US" sz="2000" dirty="0" smtClean="0"/>
              <a:t> </a:t>
            </a:r>
            <a:r>
              <a:rPr lang="en-US" sz="2000" dirty="0" err="1" smtClean="0"/>
              <a:t>rekonsiliasi</a:t>
            </a:r>
            <a:r>
              <a:rPr lang="en-US" sz="2000" dirty="0" smtClean="0"/>
              <a:t> </a:t>
            </a:r>
            <a:r>
              <a:rPr lang="en-US" sz="2000" dirty="0" err="1" smtClean="0"/>
              <a:t>jumlah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LAK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pos yang </a:t>
            </a:r>
            <a:r>
              <a:rPr lang="en-US" sz="2000" dirty="0" err="1" smtClean="0"/>
              <a:t>sama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disajikan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posisi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en-US" sz="2000" dirty="0" err="1" smtClean="0"/>
              <a:t>Entitas</a:t>
            </a:r>
            <a:r>
              <a:rPr lang="en-US" sz="2000" dirty="0" smtClean="0"/>
              <a:t> </a:t>
            </a:r>
            <a:r>
              <a:rPr lang="en-US" sz="2000" dirty="0" err="1" smtClean="0"/>
              <a:t>mengungkapkan</a:t>
            </a:r>
            <a:r>
              <a:rPr lang="en-US" sz="2000" dirty="0" smtClean="0"/>
              <a:t> </a:t>
            </a:r>
            <a:r>
              <a:rPr lang="en-US" sz="2000" dirty="0" err="1" smtClean="0"/>
              <a:t>jumlah</a:t>
            </a:r>
            <a:r>
              <a:rPr lang="en-US" sz="2000" dirty="0" smtClean="0"/>
              <a:t> </a:t>
            </a:r>
            <a:r>
              <a:rPr lang="en-US" sz="2000" dirty="0" err="1" smtClean="0"/>
              <a:t>saldo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setara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yang </a:t>
            </a:r>
            <a:r>
              <a:rPr lang="en-US" sz="2000" dirty="0" err="1" smtClean="0"/>
              <a:t>signifikan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digunakan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kelompok</a:t>
            </a:r>
            <a:r>
              <a:rPr lang="en-US" sz="2000" dirty="0" smtClean="0"/>
              <a:t> </a:t>
            </a:r>
            <a:r>
              <a:rPr lang="en-US" sz="2000" dirty="0" err="1" smtClean="0"/>
              <a:t>usaha</a:t>
            </a:r>
            <a:r>
              <a:rPr lang="en-US" sz="2000" dirty="0" smtClean="0"/>
              <a:t> (</a:t>
            </a:r>
            <a:r>
              <a:rPr lang="en-US" sz="2000" dirty="0" err="1" smtClean="0"/>
              <a:t>restriksi</a:t>
            </a:r>
            <a:r>
              <a:rPr lang="en-US" sz="2000" dirty="0" smtClean="0"/>
              <a:t>) </a:t>
            </a:r>
            <a:r>
              <a:rPr lang="en-US" sz="2000" dirty="0" err="1" smtClean="0"/>
              <a:t>beserta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pendapat</a:t>
            </a:r>
            <a:r>
              <a:rPr lang="en-US" sz="2000" dirty="0" smtClean="0"/>
              <a:t> </a:t>
            </a:r>
            <a:r>
              <a:rPr lang="en-US" sz="2000" dirty="0" err="1" smtClean="0"/>
              <a:t>manajemen</a:t>
            </a:r>
            <a:r>
              <a:rPr lang="en-US" sz="2000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en-US" sz="2000" dirty="0" err="1" smtClean="0"/>
              <a:t>Efektif</a:t>
            </a:r>
            <a:r>
              <a:rPr lang="en-US" sz="2000" dirty="0" smtClean="0"/>
              <a:t> </a:t>
            </a:r>
            <a:r>
              <a:rPr lang="en-US" sz="2000" dirty="0" err="1" smtClean="0"/>
              <a:t>berlaku</a:t>
            </a:r>
            <a:r>
              <a:rPr lang="en-US" sz="2000" dirty="0" smtClean="0"/>
              <a:t> 1 </a:t>
            </a:r>
            <a:r>
              <a:rPr lang="en-US" sz="2000" dirty="0" err="1" smtClean="0"/>
              <a:t>Januari</a:t>
            </a:r>
            <a:r>
              <a:rPr lang="en-US" sz="2000" dirty="0" smtClean="0"/>
              <a:t> 2011</a:t>
            </a:r>
            <a:endParaRPr lang="en-US" sz="1600" dirty="0"/>
          </a:p>
        </p:txBody>
      </p:sp>
      <p:pic>
        <p:nvPicPr>
          <p:cNvPr id="2050" name="Picture 2" descr="C:\Program Files\Microsoft Office\MEDIA\CAGCAT10\j019640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4786322"/>
            <a:ext cx="1695450" cy="18129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377978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>
                <a:latin typeface="+mn-lt"/>
              </a:rPr>
              <a:t>Main </a:t>
            </a:r>
            <a:r>
              <a:rPr lang="en-US" dirty="0" smtClean="0">
                <a:latin typeface="+mn-lt"/>
              </a:rPr>
              <a:t>Refer</a:t>
            </a:r>
            <a:r>
              <a:rPr lang="id-ID" dirty="0" smtClean="0">
                <a:latin typeface="+mn-lt"/>
              </a:rPr>
              <a:t>e</a:t>
            </a:r>
            <a:r>
              <a:rPr lang="en-US" dirty="0" err="1" smtClean="0">
                <a:latin typeface="+mn-lt"/>
              </a:rPr>
              <a:t>nces</a:t>
            </a:r>
            <a:endParaRPr lang="en-US" dirty="0">
              <a:latin typeface="+mn-lt"/>
            </a:endParaRPr>
          </a:p>
        </p:txBody>
      </p:sp>
      <p:sp>
        <p:nvSpPr>
          <p:cNvPr id="145412" name="Rectangle 3"/>
          <p:cNvSpPr>
            <a:spLocks noGrp="1" noChangeArrowheads="1"/>
          </p:cNvSpPr>
          <p:nvPr>
            <p:ph idx="1"/>
          </p:nvPr>
        </p:nvSpPr>
        <p:spPr>
          <a:xfrm>
            <a:off x="385762" y="1153327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d-ID" sz="2000" b="0" i="1" dirty="0" smtClean="0"/>
              <a:t>Intermediate Accounting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id-ID" sz="2000" b="0" i="1" dirty="0" smtClean="0"/>
              <a:t>	</a:t>
            </a:r>
            <a:r>
              <a:rPr lang="id-ID" sz="2000" dirty="0" smtClean="0"/>
              <a:t>Kieso, Weygandt, Walfield, 13th edition, John Wiley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  <a:buNone/>
            </a:pPr>
            <a:endParaRPr lang="id-ID" sz="2000" b="0" i="1" dirty="0" smtClean="0"/>
          </a:p>
          <a:p>
            <a:pPr eaLnBrk="1" hangingPunct="1">
              <a:lnSpc>
                <a:spcPct val="90000"/>
              </a:lnSpc>
            </a:pPr>
            <a:r>
              <a:rPr lang="id-ID" sz="2000" b="0" i="1" dirty="0" smtClean="0"/>
              <a:t>Standar Akuntansi Keuangan</a:t>
            </a:r>
            <a:r>
              <a:rPr lang="en-US" sz="2000" b="0" i="1" dirty="0" smtClean="0"/>
              <a:t/>
            </a:r>
            <a:br>
              <a:rPr lang="en-US" sz="2000" b="0" i="1" dirty="0" smtClean="0"/>
            </a:br>
            <a:r>
              <a:rPr lang="id-ID" sz="2000" dirty="0" smtClean="0"/>
              <a:t>Dewan Standar Akuntansi Keuangan, IAI</a:t>
            </a: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endParaRPr lang="id-ID" sz="2000" b="0" i="1" dirty="0" smtClean="0"/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id-ID" sz="2000" dirty="0" smtClean="0"/>
              <a:t>International Financial Reporting Standards – Certificate Learning Material 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None/>
            </a:pPr>
            <a:r>
              <a:rPr lang="id-ID" sz="2000" b="0" i="1" dirty="0" smtClean="0"/>
              <a:t>	The Institute of Chartered Accountants, England and Wales</a:t>
            </a:r>
            <a:endParaRPr lang="en-US" sz="2000" i="1" dirty="0"/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z="2000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id-ID" sz="2000" dirty="0" smtClean="0">
                <a:latin typeface="Calibri" pitchFamily="34" charset="0"/>
                <a:cs typeface="Calibri" pitchFamily="34" charset="0"/>
              </a:rPr>
              <a:t>Dwi Martani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id-ID" sz="2000" dirty="0" smtClean="0">
                <a:latin typeface="Calibri" pitchFamily="34" charset="0"/>
                <a:cs typeface="Calibri" pitchFamily="34" charset="0"/>
                <a:hlinkClick r:id=""/>
              </a:rPr>
              <a:t>martani@ui.ac.id</a:t>
            </a:r>
            <a:r>
              <a:rPr lang="id-ID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id-ID" sz="2000" dirty="0">
                <a:latin typeface="Calibri" pitchFamily="34" charset="0"/>
                <a:cs typeface="Calibri" pitchFamily="34" charset="0"/>
              </a:rPr>
              <a:t>atau </a:t>
            </a:r>
            <a:r>
              <a:rPr lang="id-ID" sz="2000" dirty="0" smtClean="0">
                <a:latin typeface="Calibri" pitchFamily="34" charset="0"/>
                <a:cs typeface="Calibri" pitchFamily="34" charset="0"/>
                <a:hlinkClick r:id="rId2"/>
              </a:rPr>
              <a:t>dwimartani@yahoo.com</a:t>
            </a:r>
            <a:r>
              <a:rPr lang="en-US" sz="2000">
                <a:latin typeface="Calibri" pitchFamily="34" charset="0"/>
                <a:cs typeface="Calibri" pitchFamily="34" charset="0"/>
              </a:rPr>
              <a:t> </a:t>
            </a:r>
            <a:r>
              <a:rPr lang="en-US" sz="2000" smtClean="0">
                <a:latin typeface="Calibri" pitchFamily="34" charset="0"/>
                <a:cs typeface="Calibri" pitchFamily="34" charset="0"/>
              </a:rPr>
              <a:t>  </a:t>
            </a:r>
            <a:r>
              <a:rPr lang="id-ID" sz="2000" smtClean="0">
                <a:latin typeface="Calibri" pitchFamily="34" charset="0"/>
                <a:cs typeface="Calibri" pitchFamily="34" charset="0"/>
              </a:rPr>
              <a:t>http</a:t>
            </a:r>
            <a:r>
              <a:rPr lang="id-ID" sz="2000" dirty="0" smtClean="0">
                <a:latin typeface="Calibri" pitchFamily="34" charset="0"/>
                <a:cs typeface="Calibri" pitchFamily="34" charset="0"/>
              </a:rPr>
              <a:t>://staff.blog.ui.ac.id/martani/</a:t>
            </a:r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ts val="1200"/>
              </a:spcBef>
              <a:buNone/>
            </a:pPr>
            <a:endParaRPr lang="id-ID" sz="2000" b="0" i="1" dirty="0" smtClean="0"/>
          </a:p>
          <a:p>
            <a:pPr eaLnBrk="1" hangingPunct="1">
              <a:lnSpc>
                <a:spcPct val="90000"/>
              </a:lnSpc>
            </a:pPr>
            <a:endParaRPr lang="id-ID" sz="2000" b="0" i="1" dirty="0" smtClean="0"/>
          </a:p>
          <a:p>
            <a:pPr eaLnBrk="1" hangingPunct="1">
              <a:lnSpc>
                <a:spcPct val="90000"/>
              </a:lnSpc>
              <a:buNone/>
            </a:pPr>
            <a:endParaRPr lang="en-US" sz="2000" b="0" i="1" dirty="0" smtClean="0"/>
          </a:p>
          <a:p>
            <a:pPr eaLnBrk="1" hangingPunct="1">
              <a:lnSpc>
                <a:spcPct val="90000"/>
              </a:lnSpc>
            </a:pPr>
            <a:endParaRPr lang="en-US" sz="2000" b="0" i="1" dirty="0" smtClean="0"/>
          </a:p>
        </p:txBody>
      </p:sp>
      <p:pic>
        <p:nvPicPr>
          <p:cNvPr id="4" name="Picture 3" descr="tnjtj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00100" y="4929198"/>
            <a:ext cx="2286016" cy="1438266"/>
          </a:xfrm>
          <a:prstGeom prst="rect">
            <a:avLst/>
          </a:prstGeom>
        </p:spPr>
      </p:pic>
      <p:pic>
        <p:nvPicPr>
          <p:cNvPr id="5" name="Picture 4" descr="cv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86116" y="4929198"/>
            <a:ext cx="2428892" cy="1472760"/>
          </a:xfrm>
          <a:prstGeom prst="rect">
            <a:avLst/>
          </a:prstGeom>
        </p:spPr>
      </p:pic>
      <p:pic>
        <p:nvPicPr>
          <p:cNvPr id="6" name="Picture 5" descr="accounting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15008" y="4929198"/>
            <a:ext cx="2500330" cy="1500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6854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+mn-lt"/>
              </a:rPr>
              <a:t>Manfaat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Laporan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Arus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Kas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672" y="1356320"/>
            <a:ext cx="8305800" cy="49530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000" dirty="0" err="1" smtClean="0"/>
              <a:t>Memberikan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memungkinkan</a:t>
            </a:r>
            <a:r>
              <a:rPr lang="en-US" sz="2000" dirty="0" smtClean="0"/>
              <a:t> </a:t>
            </a:r>
            <a:r>
              <a:rPr lang="en-US" sz="2000" dirty="0" err="1" smtClean="0"/>
              <a:t>para</a:t>
            </a:r>
            <a:r>
              <a:rPr lang="en-US" sz="2000" dirty="0" smtClean="0"/>
              <a:t> </a:t>
            </a:r>
            <a:r>
              <a:rPr lang="en-US" sz="2000" dirty="0" err="1" smtClean="0"/>
              <a:t>pengguna</a:t>
            </a:r>
            <a:r>
              <a:rPr lang="en-US" sz="2000" dirty="0" smtClean="0"/>
              <a:t> </a:t>
            </a:r>
            <a:r>
              <a:rPr lang="en-US" sz="2000" dirty="0" err="1" smtClean="0"/>
              <a:t>untuk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mengevaluasi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perubahan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aset</a:t>
            </a:r>
            <a:r>
              <a:rPr lang="en-US" sz="2000" dirty="0" smtClean="0"/>
              <a:t> </a:t>
            </a:r>
            <a:r>
              <a:rPr lang="en-US" sz="2000" dirty="0" err="1" smtClean="0"/>
              <a:t>bersih</a:t>
            </a:r>
            <a:r>
              <a:rPr lang="en-US" sz="2000" dirty="0" smtClean="0"/>
              <a:t> </a:t>
            </a:r>
            <a:r>
              <a:rPr lang="en-US" sz="2000" dirty="0" err="1" smtClean="0"/>
              <a:t>entitas</a:t>
            </a:r>
            <a:r>
              <a:rPr lang="en-US" sz="2000" dirty="0" smtClean="0"/>
              <a:t>, </a:t>
            </a:r>
            <a:r>
              <a:rPr lang="en-US" sz="2000" dirty="0" err="1" smtClean="0"/>
              <a:t>struktur</a:t>
            </a:r>
            <a:r>
              <a:rPr lang="en-US" sz="2000" dirty="0" smtClean="0"/>
              <a:t> </a:t>
            </a:r>
            <a:r>
              <a:rPr lang="en-US" sz="2000" dirty="0" err="1" smtClean="0"/>
              <a:t>keuangan</a:t>
            </a:r>
            <a:r>
              <a:rPr lang="en-US" sz="2000" dirty="0" smtClean="0"/>
              <a:t> (</a:t>
            </a:r>
            <a:r>
              <a:rPr lang="en-US" sz="2000" dirty="0" err="1" smtClean="0"/>
              <a:t>likuiditas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solvabilitas</a:t>
            </a:r>
            <a:r>
              <a:rPr lang="en-US" sz="2000" dirty="0" smtClean="0"/>
              <a:t>)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kemampuan</a:t>
            </a:r>
            <a:r>
              <a:rPr lang="en-US" sz="2000" dirty="0" smtClean="0"/>
              <a:t> </a:t>
            </a:r>
            <a:r>
              <a:rPr lang="sv-SE" sz="2000" dirty="0" smtClean="0"/>
              <a:t>mempengaruhi jumlah serta waktu arus kas dalam rangka </a:t>
            </a:r>
            <a:r>
              <a:rPr lang="en-US" sz="2000" dirty="0" err="1" smtClean="0"/>
              <a:t>penyesuaian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keadaan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peluang</a:t>
            </a:r>
            <a:r>
              <a:rPr lang="en-US" sz="2000" dirty="0" smtClean="0"/>
              <a:t> yang </a:t>
            </a:r>
            <a:r>
              <a:rPr lang="en-US" sz="2000" dirty="0" err="1" smtClean="0"/>
              <a:t>berubah</a:t>
            </a:r>
            <a:r>
              <a:rPr lang="en-US" sz="2000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fi-FI" sz="2000" dirty="0" smtClean="0"/>
              <a:t>Menilai kemampuan entitas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menghasilkan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kas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setara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memungkinkan</a:t>
            </a:r>
            <a:r>
              <a:rPr lang="en-US" sz="2000" dirty="0" smtClean="0"/>
              <a:t> </a:t>
            </a:r>
            <a:r>
              <a:rPr lang="en-US" sz="2000" dirty="0" err="1" smtClean="0"/>
              <a:t>para</a:t>
            </a:r>
            <a:r>
              <a:rPr lang="en-US" sz="2000" dirty="0" smtClean="0"/>
              <a:t> </a:t>
            </a:r>
            <a:r>
              <a:rPr lang="en-US" sz="2000" dirty="0" err="1" smtClean="0"/>
              <a:t>pengguna</a:t>
            </a:r>
            <a:r>
              <a:rPr lang="en-US" sz="2000" dirty="0" smtClean="0"/>
              <a:t> </a:t>
            </a:r>
            <a:r>
              <a:rPr lang="en-US" sz="2000" dirty="0" err="1" smtClean="0"/>
              <a:t>mengembangkan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rgbClr val="FF0000"/>
                </a:solidFill>
              </a:rPr>
              <a:t>model </a:t>
            </a:r>
            <a:r>
              <a:rPr lang="en-US" sz="2000" dirty="0" err="1" smtClean="0">
                <a:solidFill>
                  <a:srgbClr val="FF0000"/>
                </a:solidFill>
              </a:rPr>
              <a:t>untuk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menilai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membandingkan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sekarang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arus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masa</a:t>
            </a:r>
            <a:r>
              <a:rPr lang="en-US" sz="2000" dirty="0" smtClean="0"/>
              <a:t> </a:t>
            </a:r>
            <a:r>
              <a:rPr lang="en-US" sz="2000" dirty="0" err="1" smtClean="0"/>
              <a:t>depan</a:t>
            </a:r>
            <a:r>
              <a:rPr lang="en-US" sz="2000" dirty="0" smtClean="0"/>
              <a:t> (</a:t>
            </a:r>
            <a:r>
              <a:rPr lang="en-US" sz="2000" i="1" dirty="0" smtClean="0"/>
              <a:t>future cash flows) </a:t>
            </a:r>
            <a:r>
              <a:rPr lang="en-US" sz="2000" i="1" dirty="0" err="1" smtClean="0"/>
              <a:t>dari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berbagai</a:t>
            </a:r>
            <a:r>
              <a:rPr lang="en-US" sz="2000" i="1" dirty="0" smtClean="0"/>
              <a:t> </a:t>
            </a:r>
            <a:r>
              <a:rPr lang="en-US" sz="2000" i="1" dirty="0" err="1" smtClean="0"/>
              <a:t>entitas</a:t>
            </a:r>
            <a:r>
              <a:rPr lang="en-US" sz="2000" i="1" dirty="0" smtClean="0"/>
              <a:t>.  </a:t>
            </a:r>
          </a:p>
          <a:p>
            <a:pPr>
              <a:spcBef>
                <a:spcPts val="1200"/>
              </a:spcBef>
            </a:pPr>
            <a:r>
              <a:rPr lang="en-US" sz="2000" dirty="0" err="1" smtClean="0"/>
              <a:t>Meningkatkan</a:t>
            </a:r>
            <a:r>
              <a:rPr lang="en-US" sz="2000" dirty="0" smtClean="0"/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daya</a:t>
            </a:r>
            <a:r>
              <a:rPr lang="en-US" sz="2000" dirty="0" smtClean="0">
                <a:solidFill>
                  <a:srgbClr val="FF0000"/>
                </a:solidFill>
              </a:rPr>
              <a:t> banding </a:t>
            </a:r>
            <a:r>
              <a:rPr lang="en-US" sz="2000" dirty="0" err="1" smtClean="0">
                <a:solidFill>
                  <a:srgbClr val="FF0000"/>
                </a:solidFill>
              </a:rPr>
              <a:t>pelaporan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kinerja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operasi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/>
              <a:t>berbagai</a:t>
            </a:r>
            <a:r>
              <a:rPr lang="en-US" sz="2000" dirty="0" smtClean="0"/>
              <a:t> </a:t>
            </a:r>
            <a:r>
              <a:rPr lang="en-US" sz="2000" dirty="0" err="1" smtClean="0"/>
              <a:t>entitas</a:t>
            </a:r>
            <a:endParaRPr lang="en-US" sz="2000" dirty="0" smtClean="0"/>
          </a:p>
          <a:p>
            <a:pPr>
              <a:spcBef>
                <a:spcPts val="1200"/>
              </a:spcBef>
            </a:pPr>
            <a:r>
              <a:rPr lang="en-US" sz="2000" dirty="0" err="1" smtClean="0"/>
              <a:t>Menunjukkan</a:t>
            </a:r>
            <a:r>
              <a:rPr lang="en-US" sz="2000" dirty="0" smtClean="0"/>
              <a:t> </a:t>
            </a:r>
            <a:r>
              <a:rPr lang="en-US" sz="2000" dirty="0" err="1" smtClean="0"/>
              <a:t>hubungan</a:t>
            </a:r>
            <a:r>
              <a:rPr lang="en-US" sz="2000" dirty="0" smtClean="0"/>
              <a:t> </a:t>
            </a:r>
            <a:r>
              <a:rPr lang="en-US" sz="2000" dirty="0" err="1" smtClean="0"/>
              <a:t>laba</a:t>
            </a:r>
            <a:r>
              <a:rPr lang="en-US" sz="2000" dirty="0" smtClean="0"/>
              <a:t> </a:t>
            </a:r>
            <a:r>
              <a:rPr lang="en-US" sz="2000" dirty="0" err="1" smtClean="0"/>
              <a:t>bersih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perubahan</a:t>
            </a:r>
            <a:r>
              <a:rPr lang="en-US" sz="2000" dirty="0" smtClean="0"/>
              <a:t> </a:t>
            </a:r>
            <a:r>
              <a:rPr lang="en-US" sz="2000" dirty="0" err="1" smtClean="0"/>
              <a:t>arus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endParaRPr lang="en-US" sz="2000" dirty="0" smtClean="0"/>
          </a:p>
          <a:p>
            <a:pPr lvl="1">
              <a:spcBef>
                <a:spcPts val="1200"/>
              </a:spcBef>
            </a:pPr>
            <a:endParaRPr lang="en-US" sz="1800" i="1" dirty="0" smtClean="0"/>
          </a:p>
          <a:p>
            <a:pPr>
              <a:lnSpc>
                <a:spcPts val="3000"/>
              </a:lnSpc>
              <a:spcBef>
                <a:spcPts val="1200"/>
              </a:spcBef>
            </a:pPr>
            <a:endParaRPr lang="en-US" sz="2000" dirty="0"/>
          </a:p>
        </p:txBody>
      </p:sp>
      <p:pic>
        <p:nvPicPr>
          <p:cNvPr id="4" name="Picture 3" descr="c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5000636"/>
            <a:ext cx="6929486" cy="1571636"/>
          </a:xfrm>
          <a:prstGeom prst="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20441318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08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229600" cy="836712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r>
              <a:rPr lang="en-US" sz="3600" b="1" dirty="0" err="1" smtClean="0">
                <a:solidFill>
                  <a:schemeClr val="bg1"/>
                </a:solidFill>
                <a:latin typeface="+mn-lt"/>
              </a:rPr>
              <a:t>Kas</a:t>
            </a:r>
            <a:r>
              <a:rPr lang="en-US" sz="3600" b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+mn-lt"/>
              </a:rPr>
              <a:t>dan</a:t>
            </a:r>
            <a:r>
              <a:rPr lang="en-US" sz="3600" b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+mn-lt"/>
              </a:rPr>
              <a:t>Setara</a:t>
            </a:r>
            <a:r>
              <a:rPr lang="en-US" sz="3600" b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+mn-lt"/>
              </a:rPr>
              <a:t>Kas</a:t>
            </a:r>
            <a:endParaRPr lang="en-US" sz="36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6089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557338"/>
            <a:ext cx="7696200" cy="4121150"/>
          </a:xfrm>
          <a:noFill/>
          <a:ln/>
        </p:spPr>
        <p:txBody>
          <a:bodyPr lIns="92075" tIns="46038" rIns="92075" bIns="46038"/>
          <a:lstStyle/>
          <a:p>
            <a:pPr marL="609600" indent="-609600"/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saldo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(cash on hand)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rekening</a:t>
            </a:r>
            <a:r>
              <a:rPr lang="en-US" sz="2000" dirty="0" smtClean="0"/>
              <a:t> </a:t>
            </a:r>
            <a:r>
              <a:rPr lang="en-US" sz="2000" dirty="0" err="1" smtClean="0"/>
              <a:t>giro</a:t>
            </a:r>
            <a:r>
              <a:rPr lang="en-US" sz="2000" dirty="0" smtClean="0"/>
              <a:t> (demand) deposit.</a:t>
            </a:r>
          </a:p>
          <a:p>
            <a:pPr marL="609600" indent="-609600"/>
            <a:r>
              <a:rPr lang="en-US" sz="2000" dirty="0" err="1" smtClean="0"/>
              <a:t>Setara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(cash equivalent)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investasi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sifatnya</a:t>
            </a:r>
            <a:r>
              <a:rPr lang="en-US" sz="2000" dirty="0" smtClean="0"/>
              <a:t> </a:t>
            </a:r>
            <a:r>
              <a:rPr lang="en-US" sz="2000" dirty="0" err="1" smtClean="0"/>
              <a:t>sangat</a:t>
            </a:r>
            <a:r>
              <a:rPr lang="en-US" sz="2000" dirty="0" smtClean="0"/>
              <a:t> </a:t>
            </a:r>
            <a:r>
              <a:rPr lang="en-US" sz="2000" dirty="0" err="1" smtClean="0"/>
              <a:t>likuid</a:t>
            </a:r>
            <a:r>
              <a:rPr lang="en-US" sz="2000" dirty="0" smtClean="0"/>
              <a:t>, </a:t>
            </a:r>
            <a:r>
              <a:rPr lang="en-US" sz="2000" dirty="0" err="1" smtClean="0"/>
              <a:t>berjangka</a:t>
            </a:r>
            <a:r>
              <a:rPr lang="en-US" sz="2000" dirty="0" smtClean="0"/>
              <a:t> </a:t>
            </a:r>
            <a:r>
              <a:rPr lang="en-US" sz="2000" dirty="0" err="1" smtClean="0"/>
              <a:t>pendek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cepat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dijadikan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jumlah</a:t>
            </a:r>
            <a:r>
              <a:rPr lang="en-US" sz="2000" dirty="0" smtClean="0"/>
              <a:t> yang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ditentukan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memilki</a:t>
            </a:r>
            <a:r>
              <a:rPr lang="en-US" sz="2000" dirty="0" smtClean="0"/>
              <a:t> </a:t>
            </a:r>
            <a:r>
              <a:rPr lang="en-US" sz="2000" dirty="0" err="1" smtClean="0"/>
              <a:t>risiko</a:t>
            </a:r>
            <a:r>
              <a:rPr lang="en-US" sz="2000" dirty="0" smtClean="0"/>
              <a:t> </a:t>
            </a:r>
            <a:r>
              <a:rPr lang="en-US" sz="2000" dirty="0" err="1" smtClean="0"/>
              <a:t>perubahan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yang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signifikan</a:t>
            </a:r>
            <a:r>
              <a:rPr lang="en-US" sz="2000" dirty="0" smtClean="0"/>
              <a:t>.</a:t>
            </a:r>
          </a:p>
          <a:p>
            <a:pPr marL="1009650" lvl="1" indent="-609600"/>
            <a:r>
              <a:rPr lang="en-US" sz="2000" dirty="0" err="1" smtClean="0"/>
              <a:t>Investasi</a:t>
            </a:r>
            <a:r>
              <a:rPr lang="en-US" sz="2000" dirty="0" smtClean="0"/>
              <a:t> </a:t>
            </a:r>
            <a:r>
              <a:rPr lang="en-US" sz="2000" dirty="0" err="1" smtClean="0"/>
              <a:t>segera</a:t>
            </a:r>
            <a:r>
              <a:rPr lang="en-US" sz="2000" dirty="0" smtClean="0"/>
              <a:t> </a:t>
            </a:r>
            <a:r>
              <a:rPr lang="en-US" sz="2000" dirty="0" err="1" smtClean="0"/>
              <a:t>jatuh</a:t>
            </a:r>
            <a:r>
              <a:rPr lang="en-US" sz="2000" dirty="0" smtClean="0"/>
              <a:t> tempo</a:t>
            </a:r>
            <a:r>
              <a:rPr lang="en-US" sz="2000" dirty="0" smtClean="0">
                <a:sym typeface="Wingdings" pitchFamily="2" charset="2"/>
              </a:rPr>
              <a:t> </a:t>
            </a:r>
            <a:r>
              <a:rPr lang="en-US" sz="2000" dirty="0" err="1" smtClean="0">
                <a:sym typeface="Wingdings" pitchFamily="2" charset="2"/>
              </a:rPr>
              <a:t>tiga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bulan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atau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kurang</a:t>
            </a:r>
            <a:endParaRPr lang="en-US" sz="2000" dirty="0" smtClean="0">
              <a:sym typeface="Wingdings" pitchFamily="2" charset="2"/>
            </a:endParaRPr>
          </a:p>
          <a:p>
            <a:pPr marL="1009650" lvl="1" indent="-609600"/>
            <a:r>
              <a:rPr lang="en-US" sz="2000" dirty="0" err="1" smtClean="0">
                <a:sym typeface="Wingdings" pitchFamily="2" charset="2"/>
              </a:rPr>
              <a:t>Saham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tidak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termasuk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kecuali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preferen</a:t>
            </a:r>
            <a:r>
              <a:rPr lang="en-US" sz="2000" dirty="0" smtClean="0">
                <a:sym typeface="Wingdings" pitchFamily="2" charset="2"/>
              </a:rPr>
              <a:t> yang </a:t>
            </a:r>
            <a:r>
              <a:rPr lang="en-US" sz="2000" dirty="0" err="1" smtClean="0">
                <a:sym typeface="Wingdings" pitchFamily="2" charset="2"/>
              </a:rPr>
              <a:t>jatuh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temponya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telah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ditentukan</a:t>
            </a:r>
            <a:endParaRPr lang="en-US" sz="2000" dirty="0" smtClean="0">
              <a:sym typeface="Wingdings" pitchFamily="2" charset="2"/>
            </a:endParaRPr>
          </a:p>
          <a:p>
            <a:pPr marL="1009650" lvl="1" indent="-609600"/>
            <a:r>
              <a:rPr lang="en-US" sz="2000" dirty="0" err="1" smtClean="0">
                <a:sym typeface="Wingdings" pitchFamily="2" charset="2"/>
              </a:rPr>
              <a:t>Cerukan</a:t>
            </a:r>
            <a:r>
              <a:rPr lang="en-US" sz="2000" dirty="0" smtClean="0">
                <a:sym typeface="Wingdings" pitchFamily="2" charset="2"/>
              </a:rPr>
              <a:t> (bank overdraft) </a:t>
            </a:r>
            <a:r>
              <a:rPr lang="en-US" sz="2000" dirty="0" err="1" smtClean="0">
                <a:sym typeface="Wingdings" pitchFamily="2" charset="2"/>
              </a:rPr>
              <a:t>termasuk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dalam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kas</a:t>
            </a:r>
            <a:r>
              <a:rPr lang="en-US" sz="2000" dirty="0" smtClean="0">
                <a:sym typeface="Wingdings" pitchFamily="2" charset="2"/>
              </a:rPr>
              <a:t> / </a:t>
            </a:r>
            <a:r>
              <a:rPr lang="en-US" sz="2000" dirty="0" err="1" smtClean="0">
                <a:sym typeface="Wingdings" pitchFamily="2" charset="2"/>
              </a:rPr>
              <a:t>setara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kas</a:t>
            </a:r>
            <a:endParaRPr lang="en-US" sz="2000" dirty="0" smtClean="0">
              <a:sym typeface="Wingdings" pitchFamily="2" charset="2"/>
            </a:endParaRPr>
          </a:p>
          <a:p>
            <a:pPr marL="609600" indent="-609600"/>
            <a:r>
              <a:rPr lang="en-US" sz="2000" dirty="0" err="1" smtClean="0">
                <a:sym typeface="Wingdings" pitchFamily="2" charset="2"/>
              </a:rPr>
              <a:t>Arus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kas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tidak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termasuk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mutasi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antara</a:t>
            </a:r>
            <a:r>
              <a:rPr lang="en-US" sz="2000" dirty="0" smtClean="0">
                <a:sym typeface="Wingdings" pitchFamily="2" charset="2"/>
              </a:rPr>
              <a:t> pos-pos yang </a:t>
            </a:r>
            <a:r>
              <a:rPr lang="en-US" sz="2000" dirty="0" err="1" smtClean="0">
                <a:sym typeface="Wingdings" pitchFamily="2" charset="2"/>
              </a:rPr>
              <a:t>termasuk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kas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atau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setara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kas</a:t>
            </a:r>
            <a:endParaRPr lang="en-US" sz="2000" dirty="0" smtClean="0">
              <a:sym typeface="Wingdings" pitchFamily="2" charset="2"/>
            </a:endParaRPr>
          </a:p>
          <a:p>
            <a:pPr marL="1009650" lvl="1" indent="-609600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819788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08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836712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r>
              <a:rPr lang="en-US" b="1" dirty="0" err="1" smtClean="0">
                <a:latin typeface="+mn-lt"/>
              </a:rPr>
              <a:t>Penyajian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Laporan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Arus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Kas</a:t>
            </a:r>
            <a:endParaRPr lang="en-US" b="1" dirty="0">
              <a:latin typeface="+mn-lt"/>
            </a:endParaRPr>
          </a:p>
        </p:txBody>
      </p:sp>
      <p:sp>
        <p:nvSpPr>
          <p:cNvPr id="1360899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557338"/>
            <a:ext cx="7696200" cy="4121150"/>
          </a:xfrm>
          <a:noFill/>
          <a:ln/>
        </p:spPr>
        <p:txBody>
          <a:bodyPr lIns="92075" tIns="46038" rIns="92075" bIns="46038"/>
          <a:lstStyle/>
          <a:p>
            <a:pPr marL="609600" indent="-609600"/>
            <a:r>
              <a:rPr lang="en-US" sz="2000" dirty="0" err="1" smtClean="0"/>
              <a:t>Laporan</a:t>
            </a:r>
            <a:r>
              <a:rPr lang="en-US" sz="2000" dirty="0" smtClean="0"/>
              <a:t> </a:t>
            </a:r>
            <a:r>
              <a:rPr lang="en-US" sz="2000" dirty="0" err="1" smtClean="0"/>
              <a:t>arus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melaporkan</a:t>
            </a:r>
            <a:r>
              <a:rPr lang="en-US" sz="2000" dirty="0" smtClean="0"/>
              <a:t> </a:t>
            </a:r>
            <a:r>
              <a:rPr lang="en-US" sz="2000" dirty="0" err="1" smtClean="0"/>
              <a:t>arus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selama</a:t>
            </a:r>
            <a:r>
              <a:rPr lang="en-US" sz="2000" dirty="0" smtClean="0"/>
              <a:t> </a:t>
            </a:r>
            <a:r>
              <a:rPr lang="en-US" sz="2000" dirty="0" err="1" smtClean="0"/>
              <a:t>periode</a:t>
            </a:r>
            <a:r>
              <a:rPr lang="en-US" sz="2000" dirty="0" smtClean="0"/>
              <a:t> </a:t>
            </a:r>
            <a:r>
              <a:rPr lang="en-US" sz="2000" dirty="0" err="1" smtClean="0"/>
              <a:t>tertentu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diklasifikasikan</a:t>
            </a:r>
            <a:r>
              <a:rPr lang="en-US" sz="2000" dirty="0" smtClean="0"/>
              <a:t> </a:t>
            </a:r>
            <a:r>
              <a:rPr lang="en-US" sz="2000" dirty="0" err="1" smtClean="0"/>
              <a:t>menurut</a:t>
            </a:r>
            <a:r>
              <a:rPr lang="en-US" sz="2000" dirty="0" smtClean="0"/>
              <a:t> </a:t>
            </a:r>
            <a:r>
              <a:rPr lang="en-US" sz="2000" dirty="0" err="1" smtClean="0"/>
              <a:t>aktivitas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operasi</a:t>
            </a:r>
            <a:r>
              <a:rPr lang="en-US" sz="2000" dirty="0" smtClean="0"/>
              <a:t>, </a:t>
            </a:r>
            <a:r>
              <a:rPr lang="en-US" sz="2000" dirty="0" err="1" smtClean="0"/>
              <a:t>investasi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pendanaan</a:t>
            </a:r>
            <a:r>
              <a:rPr lang="en-US" sz="2000" dirty="0" smtClean="0"/>
              <a:t>.</a:t>
            </a:r>
          </a:p>
          <a:p>
            <a:pPr marL="609600" indent="-609600"/>
            <a:r>
              <a:rPr lang="en-US" sz="2000" dirty="0" err="1" smtClean="0"/>
              <a:t>Penyajian</a:t>
            </a:r>
            <a:r>
              <a:rPr lang="en-US" sz="2000" dirty="0" smtClean="0"/>
              <a:t> </a:t>
            </a:r>
            <a:r>
              <a:rPr lang="en-US" sz="2000" dirty="0" err="1" smtClean="0"/>
              <a:t>ketiga</a:t>
            </a:r>
            <a:r>
              <a:rPr lang="en-US" sz="2000" dirty="0" smtClean="0"/>
              <a:t> </a:t>
            </a:r>
            <a:r>
              <a:rPr lang="en-US" sz="2000" dirty="0" err="1" smtClean="0"/>
              <a:t>aktivitas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terebut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yang paling </a:t>
            </a:r>
            <a:r>
              <a:rPr lang="en-US" sz="2000" dirty="0" err="1" smtClean="0"/>
              <a:t>sesuai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bisnisnya</a:t>
            </a:r>
            <a:r>
              <a:rPr lang="en-US" sz="2000" dirty="0" smtClean="0"/>
              <a:t>.</a:t>
            </a:r>
          </a:p>
          <a:p>
            <a:pPr marL="609600" indent="-609600"/>
            <a:r>
              <a:rPr lang="en-US" sz="2000" dirty="0" err="1" smtClean="0"/>
              <a:t>Suatu</a:t>
            </a:r>
            <a:r>
              <a:rPr lang="en-US" sz="2000" dirty="0" smtClean="0"/>
              <a:t> </a:t>
            </a:r>
            <a:r>
              <a:rPr lang="en-US" sz="2000" dirty="0" err="1" smtClean="0"/>
              <a:t>transaksi</a:t>
            </a:r>
            <a:r>
              <a:rPr lang="en-US" sz="2000" dirty="0" smtClean="0"/>
              <a:t> </a:t>
            </a:r>
            <a:r>
              <a:rPr lang="en-US" sz="2000" dirty="0" err="1" smtClean="0"/>
              <a:t>tunggal</a:t>
            </a:r>
            <a:r>
              <a:rPr lang="en-US" sz="2000" dirty="0" smtClean="0"/>
              <a:t> </a:t>
            </a:r>
            <a:r>
              <a:rPr lang="en-US" sz="2000" dirty="0" err="1" smtClean="0"/>
              <a:t>dapat</a:t>
            </a:r>
            <a:r>
              <a:rPr lang="en-US" sz="2000" dirty="0" smtClean="0"/>
              <a:t> </a:t>
            </a:r>
            <a:r>
              <a:rPr lang="en-US" sz="2000" dirty="0" err="1" smtClean="0"/>
              <a:t>diidentifikasikan</a:t>
            </a:r>
            <a:r>
              <a:rPr lang="en-US" sz="2000" dirty="0" smtClean="0"/>
              <a:t> </a:t>
            </a:r>
            <a:r>
              <a:rPr lang="en-US" sz="2000" dirty="0" err="1" smtClean="0"/>
              <a:t>ke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 smtClean="0"/>
              <a:t>lebih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satu</a:t>
            </a:r>
            <a:r>
              <a:rPr lang="en-US" sz="2000" dirty="0" smtClean="0"/>
              <a:t> </a:t>
            </a:r>
            <a:r>
              <a:rPr lang="en-US" sz="2000" dirty="0" err="1" smtClean="0"/>
              <a:t>aktivitas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misal</a:t>
            </a:r>
            <a:r>
              <a:rPr lang="en-US" sz="2000" dirty="0" smtClean="0"/>
              <a:t> </a:t>
            </a:r>
            <a:r>
              <a:rPr lang="en-US" sz="2000" dirty="0" err="1" smtClean="0"/>
              <a:t>pelunasan</a:t>
            </a:r>
            <a:r>
              <a:rPr lang="en-US" sz="2000" dirty="0" smtClean="0"/>
              <a:t> </a:t>
            </a:r>
            <a:r>
              <a:rPr lang="en-US" sz="2000" dirty="0" err="1" smtClean="0"/>
              <a:t>pinjaman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bunganya</a:t>
            </a:r>
            <a:r>
              <a:rPr lang="en-US" sz="2000" dirty="0" smtClean="0"/>
              <a:t> </a:t>
            </a:r>
            <a:r>
              <a:rPr lang="en-US" sz="2000" dirty="0" smtClean="0">
                <a:sym typeface="Wingdings" pitchFamily="2" charset="2"/>
              </a:rPr>
              <a:t> </a:t>
            </a:r>
            <a:r>
              <a:rPr lang="en-US" sz="2000" dirty="0" err="1" smtClean="0">
                <a:sym typeface="Wingdings" pitchFamily="2" charset="2"/>
              </a:rPr>
              <a:t>aktivitas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pendanaan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dan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aktifitas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operasi</a:t>
            </a:r>
            <a:endParaRPr lang="en-US" sz="1800" dirty="0"/>
          </a:p>
        </p:txBody>
      </p:sp>
      <p:pic>
        <p:nvPicPr>
          <p:cNvPr id="4" name="Picture 3" descr="accounting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4348" y="4643446"/>
            <a:ext cx="2428892" cy="1714512"/>
          </a:xfrm>
          <a:prstGeom prst="rect">
            <a:avLst/>
          </a:prstGeom>
        </p:spPr>
      </p:pic>
      <p:pic>
        <p:nvPicPr>
          <p:cNvPr id="5" name="Picture 4" descr="akuntansi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143240" y="4643446"/>
            <a:ext cx="2643206" cy="1745524"/>
          </a:xfrm>
          <a:prstGeom prst="rect">
            <a:avLst/>
          </a:prstGeom>
        </p:spPr>
      </p:pic>
      <p:pic>
        <p:nvPicPr>
          <p:cNvPr id="6" name="Picture 5" descr="ghj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86446" y="4643446"/>
            <a:ext cx="2643206" cy="1714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64293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08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836712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r>
              <a:rPr lang="en-US" b="1" dirty="0" err="1" smtClean="0">
                <a:latin typeface="+mn-lt"/>
              </a:rPr>
              <a:t>Pelaporan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Arus</a:t>
            </a:r>
            <a:r>
              <a:rPr lang="en-US" b="1" dirty="0" smtClean="0">
                <a:latin typeface="+mn-lt"/>
              </a:rPr>
              <a:t> </a:t>
            </a:r>
            <a:r>
              <a:rPr lang="en-US" b="1" dirty="0" err="1" smtClean="0">
                <a:latin typeface="+mn-lt"/>
              </a:rPr>
              <a:t>Kas</a:t>
            </a:r>
            <a:endParaRPr lang="en-US" b="1" dirty="0">
              <a:latin typeface="+mn-lt"/>
            </a:endParaRPr>
          </a:p>
        </p:txBody>
      </p:sp>
      <p:sp>
        <p:nvSpPr>
          <p:cNvPr id="136089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600200"/>
            <a:ext cx="7696200" cy="4121150"/>
          </a:xfrm>
          <a:noFill/>
          <a:ln/>
        </p:spPr>
        <p:txBody>
          <a:bodyPr lIns="92075" tIns="46038" rIns="92075" bIns="46038">
            <a:normAutofit lnSpcReduction="10000"/>
          </a:bodyPr>
          <a:lstStyle/>
          <a:p>
            <a:pPr marL="0" indent="0">
              <a:buNone/>
            </a:pPr>
            <a:r>
              <a:rPr lang="en-US" sz="3600" dirty="0" err="1" smtClean="0"/>
              <a:t>Laporan</a:t>
            </a:r>
            <a:r>
              <a:rPr lang="en-US" sz="3600" dirty="0" smtClean="0"/>
              <a:t> </a:t>
            </a:r>
            <a:r>
              <a:rPr lang="en-US" sz="3600" dirty="0" err="1" smtClean="0"/>
              <a:t>arus</a:t>
            </a:r>
            <a:r>
              <a:rPr lang="en-US" sz="3600" dirty="0" smtClean="0"/>
              <a:t> </a:t>
            </a:r>
            <a:r>
              <a:rPr lang="en-US" sz="3600" dirty="0" err="1" smtClean="0"/>
              <a:t>kas</a:t>
            </a:r>
            <a:r>
              <a:rPr lang="en-US" sz="3600" dirty="0" smtClean="0"/>
              <a:t> </a:t>
            </a:r>
            <a:r>
              <a:rPr lang="en-US" sz="3600" dirty="0" err="1" smtClean="0"/>
              <a:t>melaporkan</a:t>
            </a:r>
            <a:r>
              <a:rPr lang="en-US" sz="3600" dirty="0" smtClean="0"/>
              <a:t> </a:t>
            </a:r>
            <a:r>
              <a:rPr lang="en-US" sz="3600" dirty="0" err="1" smtClean="0"/>
              <a:t>arus</a:t>
            </a:r>
            <a:r>
              <a:rPr lang="en-US" sz="3600" dirty="0" smtClean="0"/>
              <a:t> </a:t>
            </a:r>
            <a:r>
              <a:rPr lang="en-US" sz="3600" dirty="0" err="1" smtClean="0"/>
              <a:t>kas</a:t>
            </a:r>
            <a:r>
              <a:rPr lang="en-US" sz="3600" dirty="0" smtClean="0"/>
              <a:t> </a:t>
            </a:r>
            <a:r>
              <a:rPr lang="en-US" sz="3600" dirty="0" err="1" smtClean="0"/>
              <a:t>masuk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arus</a:t>
            </a:r>
            <a:r>
              <a:rPr lang="en-US" sz="3600" dirty="0" smtClean="0"/>
              <a:t> </a:t>
            </a:r>
            <a:r>
              <a:rPr lang="en-US" sz="3600" dirty="0" err="1" smtClean="0"/>
              <a:t>kas</a:t>
            </a:r>
            <a:r>
              <a:rPr lang="en-US" sz="3600" dirty="0" smtClean="0"/>
              <a:t> </a:t>
            </a:r>
            <a:r>
              <a:rPr lang="en-US" sz="3600" dirty="0" err="1" smtClean="0"/>
              <a:t>keluar</a:t>
            </a:r>
            <a:r>
              <a:rPr lang="en-US" sz="3600" dirty="0" smtClean="0"/>
              <a:t> </a:t>
            </a:r>
            <a:r>
              <a:rPr lang="en-US" sz="3600" dirty="0" err="1" smtClean="0"/>
              <a:t>dari</a:t>
            </a:r>
            <a:r>
              <a:rPr lang="en-US" sz="3600" dirty="0" smtClean="0"/>
              <a:t> </a:t>
            </a:r>
            <a:r>
              <a:rPr lang="en-US" sz="3600" dirty="0" err="1" smtClean="0"/>
              <a:t>tiga</a:t>
            </a:r>
            <a:r>
              <a:rPr lang="en-US" sz="3600" dirty="0" smtClean="0"/>
              <a:t> </a:t>
            </a:r>
            <a:r>
              <a:rPr lang="en-US" sz="3600" dirty="0" err="1" smtClean="0"/>
              <a:t>jenis</a:t>
            </a:r>
            <a:r>
              <a:rPr lang="en-US" sz="3600" dirty="0" smtClean="0"/>
              <a:t> </a:t>
            </a:r>
            <a:r>
              <a:rPr lang="en-US" sz="3600" dirty="0" err="1" smtClean="0"/>
              <a:t>aktivitas</a:t>
            </a:r>
            <a:r>
              <a:rPr lang="en-US" sz="3600" dirty="0" smtClean="0"/>
              <a:t> yang </a:t>
            </a:r>
            <a:r>
              <a:rPr lang="en-US" sz="3600" dirty="0" err="1" smtClean="0"/>
              <a:t>ada</a:t>
            </a:r>
            <a:r>
              <a:rPr lang="en-US" sz="3600" dirty="0" smtClean="0"/>
              <a:t> di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perusahaan</a:t>
            </a:r>
            <a:r>
              <a:rPr lang="en-US" sz="3600" dirty="0" smtClean="0"/>
              <a:t>, </a:t>
            </a:r>
            <a:r>
              <a:rPr lang="en-US" sz="3600" dirty="0" err="1" smtClean="0"/>
              <a:t>yaitu</a:t>
            </a:r>
            <a:r>
              <a:rPr lang="en-US" sz="3600" dirty="0" smtClean="0"/>
              <a:t>:</a:t>
            </a:r>
          </a:p>
          <a:p>
            <a:pPr marL="457200" indent="-457200">
              <a:buAutoNum type="arabicPeriod"/>
            </a:pPr>
            <a:r>
              <a:rPr lang="en-US" sz="3600" dirty="0" err="1" smtClean="0"/>
              <a:t>Aktivitas</a:t>
            </a:r>
            <a:r>
              <a:rPr lang="en-US" sz="3600" dirty="0" smtClean="0"/>
              <a:t> </a:t>
            </a:r>
            <a:r>
              <a:rPr lang="en-US" sz="3600" dirty="0" err="1" smtClean="0"/>
              <a:t>Operasional</a:t>
            </a:r>
            <a:endParaRPr lang="en-US" sz="3600" dirty="0" smtClean="0"/>
          </a:p>
          <a:p>
            <a:pPr marL="457200" indent="-457200">
              <a:buAutoNum type="arabicPeriod"/>
            </a:pPr>
            <a:r>
              <a:rPr lang="en-US" sz="3600" dirty="0" err="1" smtClean="0"/>
              <a:t>Aktivitas</a:t>
            </a:r>
            <a:r>
              <a:rPr lang="en-US" sz="3600" dirty="0" smtClean="0"/>
              <a:t> </a:t>
            </a:r>
            <a:r>
              <a:rPr lang="en-US" sz="3600" dirty="0" err="1" smtClean="0"/>
              <a:t>Investasi</a:t>
            </a:r>
            <a:endParaRPr lang="en-US" sz="3600" dirty="0" smtClean="0"/>
          </a:p>
          <a:p>
            <a:pPr marL="457200" indent="-457200">
              <a:buAutoNum type="arabicPeriod"/>
            </a:pPr>
            <a:r>
              <a:rPr lang="en-US" sz="3600" dirty="0" err="1" smtClean="0"/>
              <a:t>Aktivitas</a:t>
            </a:r>
            <a:r>
              <a:rPr lang="en-US" sz="3600" dirty="0" smtClean="0"/>
              <a:t> </a:t>
            </a:r>
            <a:r>
              <a:rPr lang="en-US" sz="3600" dirty="0" err="1" smtClean="0"/>
              <a:t>Pendanaan</a:t>
            </a:r>
            <a:endParaRPr lang="en-US" sz="3600" dirty="0" smtClean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508423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08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"/>
            <a:ext cx="8229600" cy="836712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r>
              <a:rPr lang="en-US" b="1" dirty="0" err="1" smtClean="0">
                <a:solidFill>
                  <a:schemeClr val="bg1"/>
                </a:solidFill>
              </a:rPr>
              <a:t>Arus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Kas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Operasi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60899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838200"/>
            <a:ext cx="8136904" cy="2878832"/>
          </a:xfrm>
          <a:noFill/>
          <a:ln/>
        </p:spPr>
        <p:txBody>
          <a:bodyPr lIns="92075" tIns="46038" rIns="92075" bIns="46038"/>
          <a:lstStyle/>
          <a:p>
            <a:pPr marL="609600" indent="-609600">
              <a:spcBef>
                <a:spcPts val="1200"/>
              </a:spcBef>
            </a:pPr>
            <a:r>
              <a:rPr lang="en-US" sz="2000" dirty="0" err="1" smtClean="0"/>
              <a:t>Aktivitas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operasi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Aktivitas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penghasil</a:t>
            </a:r>
            <a:r>
              <a:rPr lang="en-US" sz="2000" dirty="0" smtClean="0"/>
              <a:t> </a:t>
            </a:r>
            <a:r>
              <a:rPr lang="en-US" sz="2000" dirty="0" err="1" smtClean="0"/>
              <a:t>utama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pendapatan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beban</a:t>
            </a:r>
            <a:r>
              <a:rPr lang="en-US" sz="2000" dirty="0" smtClean="0"/>
              <a:t> </a:t>
            </a:r>
            <a:r>
              <a:rPr lang="en-US" sz="2000" dirty="0" err="1" smtClean="0"/>
              <a:t>entitas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aktivitas</a:t>
            </a:r>
            <a:r>
              <a:rPr lang="en-US" sz="2000" dirty="0" smtClean="0"/>
              <a:t> lain yang </a:t>
            </a:r>
            <a:r>
              <a:rPr lang="en-US" sz="2000" dirty="0" err="1" smtClean="0"/>
              <a:t>bukan</a:t>
            </a:r>
            <a:r>
              <a:rPr lang="en-US" sz="2000" dirty="0" smtClean="0"/>
              <a:t> </a:t>
            </a:r>
            <a:r>
              <a:rPr lang="en-US" sz="2000" dirty="0" err="1" smtClean="0"/>
              <a:t>merupakan</a:t>
            </a:r>
            <a:r>
              <a:rPr lang="en-US" sz="2000" dirty="0" smtClean="0"/>
              <a:t> </a:t>
            </a:r>
            <a:r>
              <a:rPr lang="en-US" sz="2000" dirty="0" err="1" smtClean="0"/>
              <a:t>aktivitas</a:t>
            </a:r>
            <a:r>
              <a:rPr lang="en-US" sz="2000" dirty="0" smtClean="0"/>
              <a:t> </a:t>
            </a:r>
            <a:r>
              <a:rPr lang="en-US" sz="2000" dirty="0" err="1" smtClean="0"/>
              <a:t>investasi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pendanaan</a:t>
            </a:r>
            <a:r>
              <a:rPr lang="en-US" sz="2000" dirty="0" smtClean="0"/>
              <a:t>.</a:t>
            </a:r>
          </a:p>
          <a:p>
            <a:pPr marL="609600" indent="-609600">
              <a:spcBef>
                <a:spcPts val="1200"/>
              </a:spcBef>
            </a:pP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karena</a:t>
            </a:r>
            <a:r>
              <a:rPr lang="en-US" sz="2000" dirty="0" smtClean="0"/>
              <a:t> </a:t>
            </a:r>
            <a:r>
              <a:rPr lang="en-US" sz="2000" dirty="0" err="1" smtClean="0"/>
              <a:t>itu</a:t>
            </a:r>
            <a:r>
              <a:rPr lang="en-US" sz="2000" dirty="0" smtClean="0"/>
              <a:t>, </a:t>
            </a:r>
            <a:r>
              <a:rPr lang="en-US" sz="2000" dirty="0" err="1" smtClean="0"/>
              <a:t>arus</a:t>
            </a:r>
            <a:r>
              <a:rPr lang="en-US" sz="2000" dirty="0" smtClean="0"/>
              <a:t> </a:t>
            </a:r>
            <a:r>
              <a:rPr lang="en-US" sz="2000" dirty="0" err="1" smtClean="0"/>
              <a:t>kas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umumnya</a:t>
            </a:r>
            <a:r>
              <a:rPr lang="en-US" sz="2000" dirty="0" smtClean="0"/>
              <a:t> </a:t>
            </a:r>
            <a:r>
              <a:rPr lang="en-US" sz="2000" dirty="0" err="1" smtClean="0"/>
              <a:t>berasal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transaksi-transaksi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mempengaruhi</a:t>
            </a:r>
            <a:r>
              <a:rPr lang="en-US" sz="2000" dirty="0" smtClean="0"/>
              <a:t> </a:t>
            </a:r>
            <a:r>
              <a:rPr lang="en-US" sz="2000" dirty="0" err="1" smtClean="0"/>
              <a:t>laba</a:t>
            </a:r>
            <a:r>
              <a:rPr lang="en-US" sz="2000" dirty="0" smtClean="0"/>
              <a:t> </a:t>
            </a:r>
            <a:r>
              <a:rPr lang="en-US" sz="2000" dirty="0" err="1" smtClean="0"/>
              <a:t>rugi</a:t>
            </a:r>
            <a:r>
              <a:rPr lang="en-US" sz="2000" dirty="0" smtClean="0"/>
              <a:t>. </a:t>
            </a:r>
          </a:p>
          <a:p>
            <a:pPr marL="609600" indent="-609600">
              <a:spcBef>
                <a:spcPts val="1200"/>
              </a:spcBef>
            </a:pPr>
            <a:endParaRPr lang="en-US" sz="1800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932040" y="3142689"/>
            <a:ext cx="3960440" cy="2664296"/>
          </a:xfrm>
          <a:prstGeom prst="rect">
            <a:avLst/>
          </a:prstGeom>
          <a:solidFill>
            <a:srgbClr val="FDC0E5"/>
          </a:solidFill>
          <a:ln w="12700">
            <a:solidFill>
              <a:schemeClr val="accent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0488" tIns="44450" rIns="90488" bIns="44450"/>
          <a:lstStyle/>
          <a:p>
            <a:pPr marL="396875" indent="-396875" algn="ctr"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Outflows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terdiri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dari</a:t>
            </a:r>
            <a:r>
              <a:rPr lang="en-US" sz="2000" b="1" dirty="0">
                <a:solidFill>
                  <a:srgbClr val="0000FF"/>
                </a:solidFill>
              </a:rPr>
              <a:t>:</a:t>
            </a:r>
          </a:p>
          <a:p>
            <a:pPr marL="396875" lvl="1" indent="-396875" eaLnBrk="0" hangingPunct="0">
              <a:lnSpc>
                <a:spcPct val="85000"/>
              </a:lnSpc>
              <a:spcBef>
                <a:spcPct val="20000"/>
              </a:spcBef>
              <a:buClr>
                <a:schemeClr val="folHlink"/>
              </a:buClr>
              <a:buFont typeface="Monotype Sorts" charset="2"/>
              <a:buChar char="v"/>
            </a:pPr>
            <a:r>
              <a:rPr lang="en-US" sz="2000" dirty="0" err="1">
                <a:solidFill>
                  <a:srgbClr val="0000FF"/>
                </a:solidFill>
              </a:rPr>
              <a:t>Pembayaran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kepada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pemasok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barang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dan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jasa</a:t>
            </a:r>
            <a:endParaRPr lang="en-US" sz="2000" dirty="0">
              <a:solidFill>
                <a:srgbClr val="0000FF"/>
              </a:solidFill>
            </a:endParaRPr>
          </a:p>
          <a:p>
            <a:pPr marL="396875" lvl="1" indent="-396875" eaLnBrk="0" hangingPunct="0">
              <a:lnSpc>
                <a:spcPct val="85000"/>
              </a:lnSpc>
              <a:spcBef>
                <a:spcPct val="20000"/>
              </a:spcBef>
              <a:buClr>
                <a:schemeClr val="folHlink"/>
              </a:buClr>
              <a:buFont typeface="Monotype Sorts" charset="2"/>
              <a:buChar char="v"/>
            </a:pPr>
            <a:r>
              <a:rPr lang="en-US" sz="2000" dirty="0" err="1" smtClean="0">
                <a:solidFill>
                  <a:srgbClr val="0000FF"/>
                </a:solidFill>
              </a:rPr>
              <a:t>Pembayaran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untuk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karyawan</a:t>
            </a:r>
            <a:r>
              <a:rPr lang="en-US" sz="2000" dirty="0" smtClean="0">
                <a:solidFill>
                  <a:srgbClr val="0000FF"/>
                </a:solidFill>
              </a:rPr>
              <a:t>.</a:t>
            </a:r>
            <a:endParaRPr lang="en-US" sz="2000" dirty="0">
              <a:solidFill>
                <a:srgbClr val="0000FF"/>
              </a:solidFill>
            </a:endParaRPr>
          </a:p>
          <a:p>
            <a:pPr marL="396875" lvl="1" indent="-396875" eaLnBrk="0" hangingPunct="0">
              <a:lnSpc>
                <a:spcPct val="85000"/>
              </a:lnSpc>
              <a:spcBef>
                <a:spcPct val="20000"/>
              </a:spcBef>
              <a:buClr>
                <a:schemeClr val="folHlink"/>
              </a:buClr>
              <a:buFont typeface="Monotype Sorts" charset="2"/>
              <a:buChar char="v"/>
            </a:pPr>
            <a:r>
              <a:rPr lang="en-US" sz="2000" dirty="0" err="1" smtClean="0">
                <a:solidFill>
                  <a:srgbClr val="0000FF"/>
                </a:solidFill>
              </a:rPr>
              <a:t>Pembayaran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klaim</a:t>
            </a:r>
            <a:r>
              <a:rPr lang="en-US" sz="2000" dirty="0" smtClean="0">
                <a:solidFill>
                  <a:srgbClr val="0000FF"/>
                </a:solidFill>
              </a:rPr>
              <a:t> (</a:t>
            </a:r>
            <a:r>
              <a:rPr lang="en-US" sz="2000" dirty="0" err="1" smtClean="0">
                <a:solidFill>
                  <a:srgbClr val="0000FF"/>
                </a:solidFill>
              </a:rPr>
              <a:t>asuransi</a:t>
            </a:r>
            <a:r>
              <a:rPr lang="en-US" sz="2000" dirty="0" smtClean="0">
                <a:solidFill>
                  <a:srgbClr val="0000FF"/>
                </a:solidFill>
              </a:rPr>
              <a:t>), </a:t>
            </a:r>
            <a:r>
              <a:rPr lang="en-US" sz="2000" dirty="0" err="1" smtClean="0">
                <a:solidFill>
                  <a:srgbClr val="0000FF"/>
                </a:solidFill>
              </a:rPr>
              <a:t>pembelian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efek</a:t>
            </a:r>
            <a:r>
              <a:rPr lang="en-US" sz="2000" dirty="0" smtClean="0">
                <a:solidFill>
                  <a:srgbClr val="0000FF"/>
                </a:solidFill>
              </a:rPr>
              <a:t> (</a:t>
            </a:r>
            <a:r>
              <a:rPr lang="en-US" sz="2000" dirty="0" err="1" smtClean="0">
                <a:solidFill>
                  <a:srgbClr val="0000FF"/>
                </a:solidFill>
              </a:rPr>
              <a:t>perusahaan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efek</a:t>
            </a:r>
            <a:r>
              <a:rPr lang="en-US" sz="2000" dirty="0" smtClean="0">
                <a:solidFill>
                  <a:srgbClr val="0000FF"/>
                </a:solidFill>
              </a:rPr>
              <a:t>), </a:t>
            </a:r>
            <a:r>
              <a:rPr lang="en-US" sz="2000" dirty="0" err="1" smtClean="0">
                <a:solidFill>
                  <a:srgbClr val="0000FF"/>
                </a:solidFill>
              </a:rPr>
              <a:t>pengembalian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kredit</a:t>
            </a:r>
            <a:r>
              <a:rPr lang="en-US" sz="2000" dirty="0" smtClean="0">
                <a:solidFill>
                  <a:srgbClr val="0000FF"/>
                </a:solidFill>
              </a:rPr>
              <a:t> (bank)</a:t>
            </a:r>
            <a:endParaRPr lang="en-US" sz="2000" dirty="0">
              <a:solidFill>
                <a:srgbClr val="0000FF"/>
              </a:solidFill>
            </a:endParaRPr>
          </a:p>
          <a:p>
            <a:pPr marL="396875" lvl="1" indent="-396875" eaLnBrk="0" hangingPunct="0">
              <a:lnSpc>
                <a:spcPct val="85000"/>
              </a:lnSpc>
              <a:spcBef>
                <a:spcPct val="20000"/>
              </a:spcBef>
              <a:buClr>
                <a:schemeClr val="folHlink"/>
              </a:buClr>
              <a:buFont typeface="Monotype Sorts" charset="2"/>
              <a:buChar char="v"/>
            </a:pPr>
            <a:r>
              <a:rPr lang="en-US" sz="2000" dirty="0" err="1" smtClean="0">
                <a:solidFill>
                  <a:srgbClr val="0000FF"/>
                </a:solidFill>
              </a:rPr>
              <a:t>Pembayaran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biaya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operasi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25904" y="3124200"/>
            <a:ext cx="4248472" cy="2736304"/>
          </a:xfrm>
          <a:prstGeom prst="rect">
            <a:avLst/>
          </a:prstGeom>
          <a:solidFill>
            <a:srgbClr val="C8FEC8"/>
          </a:solidFill>
          <a:ln w="12700">
            <a:solidFill>
              <a:srgbClr val="00AE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0488" tIns="44450" rIns="90488" bIns="44450"/>
          <a:lstStyle/>
          <a:p>
            <a:pPr marL="342900" indent="-342900" algn="ctr"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Inflows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terdiri</a:t>
            </a:r>
            <a:r>
              <a:rPr lang="en-US" sz="2000" b="1" dirty="0">
                <a:solidFill>
                  <a:srgbClr val="0000FF"/>
                </a:solidFill>
              </a:rPr>
              <a:t> </a:t>
            </a:r>
            <a:r>
              <a:rPr lang="en-US" sz="2000" b="1" dirty="0" err="1">
                <a:solidFill>
                  <a:srgbClr val="0000FF"/>
                </a:solidFill>
              </a:rPr>
              <a:t>dari</a:t>
            </a:r>
            <a:r>
              <a:rPr lang="en-US" sz="2000" b="1" dirty="0">
                <a:solidFill>
                  <a:srgbClr val="0000FF"/>
                </a:solidFill>
              </a:rPr>
              <a:t> :</a:t>
            </a:r>
          </a:p>
          <a:p>
            <a:pPr marL="285750" indent="-285750" eaLnBrk="0" hangingPunct="0">
              <a:lnSpc>
                <a:spcPct val="85000"/>
              </a:lnSpc>
              <a:spcBef>
                <a:spcPct val="20000"/>
              </a:spcBef>
              <a:buClr>
                <a:schemeClr val="folHlink"/>
              </a:buClr>
              <a:buFont typeface="Monotype Sorts" charset="2"/>
              <a:buChar char="v"/>
            </a:pPr>
            <a:r>
              <a:rPr lang="en-US" sz="2000" dirty="0" err="1">
                <a:solidFill>
                  <a:srgbClr val="0000FF"/>
                </a:solidFill>
              </a:rPr>
              <a:t>Penerimaan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>
                <a:solidFill>
                  <a:srgbClr val="0000FF"/>
                </a:solidFill>
              </a:rPr>
              <a:t>dari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penjualan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barang</a:t>
            </a:r>
            <a:r>
              <a:rPr lang="en-US" sz="2000" dirty="0" smtClean="0">
                <a:solidFill>
                  <a:srgbClr val="0000FF"/>
                </a:solidFill>
              </a:rPr>
              <a:t>/</a:t>
            </a:r>
            <a:r>
              <a:rPr lang="en-US" sz="2000" dirty="0" err="1" smtClean="0">
                <a:solidFill>
                  <a:srgbClr val="0000FF"/>
                </a:solidFill>
              </a:rPr>
              <a:t>jasa</a:t>
            </a:r>
            <a:r>
              <a:rPr lang="en-US" sz="2000" dirty="0" smtClean="0">
                <a:solidFill>
                  <a:srgbClr val="0000FF"/>
                </a:solidFill>
              </a:rPr>
              <a:t>, </a:t>
            </a:r>
            <a:r>
              <a:rPr lang="en-US" sz="2000" dirty="0" err="1" smtClean="0">
                <a:solidFill>
                  <a:srgbClr val="0000FF"/>
                </a:solidFill>
              </a:rPr>
              <a:t>royalti</a:t>
            </a:r>
            <a:r>
              <a:rPr lang="en-US" sz="2000" dirty="0" smtClean="0">
                <a:solidFill>
                  <a:srgbClr val="0000FF"/>
                </a:solidFill>
              </a:rPr>
              <a:t>, </a:t>
            </a:r>
            <a:r>
              <a:rPr lang="en-US" sz="2000" dirty="0" err="1" smtClean="0">
                <a:solidFill>
                  <a:srgbClr val="0000FF"/>
                </a:solidFill>
              </a:rPr>
              <a:t>pendapatan</a:t>
            </a:r>
            <a:r>
              <a:rPr lang="en-US" sz="2000" dirty="0" smtClean="0">
                <a:solidFill>
                  <a:srgbClr val="0000FF"/>
                </a:solidFill>
              </a:rPr>
              <a:t> lain.</a:t>
            </a:r>
            <a:endParaRPr lang="en-US" sz="2000" dirty="0">
              <a:solidFill>
                <a:srgbClr val="0000FF"/>
              </a:solidFill>
            </a:endParaRPr>
          </a:p>
          <a:p>
            <a:pPr marL="285750" indent="-285750" eaLnBrk="0" hangingPunct="0">
              <a:lnSpc>
                <a:spcPct val="85000"/>
              </a:lnSpc>
              <a:spcBef>
                <a:spcPct val="20000"/>
              </a:spcBef>
              <a:buClr>
                <a:schemeClr val="folHlink"/>
              </a:buClr>
              <a:buFont typeface="Monotype Sorts" charset="2"/>
              <a:buChar char="v"/>
            </a:pPr>
            <a:r>
              <a:rPr lang="en-US" sz="2000" dirty="0" err="1" smtClean="0">
                <a:solidFill>
                  <a:srgbClr val="0000FF"/>
                </a:solidFill>
              </a:rPr>
              <a:t>Penerimaan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dari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pendapatan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sewa</a:t>
            </a:r>
            <a:r>
              <a:rPr lang="en-US" sz="2000" dirty="0" smtClean="0">
                <a:solidFill>
                  <a:srgbClr val="0000FF"/>
                </a:solidFill>
              </a:rPr>
              <a:t>, </a:t>
            </a:r>
            <a:r>
              <a:rPr lang="en-US" sz="2000" dirty="0" err="1" smtClean="0">
                <a:solidFill>
                  <a:srgbClr val="0000FF"/>
                </a:solidFill>
              </a:rPr>
              <a:t>restitusi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pajak</a:t>
            </a:r>
            <a:r>
              <a:rPr lang="en-US" sz="2000" dirty="0" smtClean="0">
                <a:solidFill>
                  <a:srgbClr val="0000FF"/>
                </a:solidFill>
              </a:rPr>
              <a:t>.</a:t>
            </a:r>
          </a:p>
          <a:p>
            <a:pPr marL="285750" indent="-285750" eaLnBrk="0" hangingPunct="0">
              <a:lnSpc>
                <a:spcPct val="85000"/>
              </a:lnSpc>
              <a:spcBef>
                <a:spcPct val="20000"/>
              </a:spcBef>
              <a:buClr>
                <a:schemeClr val="folHlink"/>
              </a:buClr>
              <a:buFont typeface="Monotype Sorts" charset="2"/>
              <a:buChar char="v"/>
            </a:pPr>
            <a:r>
              <a:rPr lang="en-US" sz="2000" dirty="0" err="1" smtClean="0">
                <a:solidFill>
                  <a:srgbClr val="0000FF"/>
                </a:solidFill>
              </a:rPr>
              <a:t>Penerimaan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dari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pemberian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untuk</a:t>
            </a:r>
            <a:r>
              <a:rPr lang="en-US" sz="2000" dirty="0" smtClean="0">
                <a:solidFill>
                  <a:srgbClr val="0000FF"/>
                </a:solidFill>
              </a:rPr>
              <a:t> bank </a:t>
            </a:r>
            <a:r>
              <a:rPr lang="en-US" sz="2000" dirty="0" err="1" smtClean="0">
                <a:solidFill>
                  <a:srgbClr val="0000FF"/>
                </a:solidFill>
              </a:rPr>
              <a:t>dan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penjualan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sekuritas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dari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perusahaan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</a:rPr>
              <a:t>efek</a:t>
            </a:r>
            <a:endParaRPr 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4649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48378"/>
          </a:xfrm>
        </p:spPr>
        <p:txBody>
          <a:bodyPr>
            <a:noAutofit/>
          </a:bodyPr>
          <a:lstStyle/>
          <a:p>
            <a:r>
              <a:rPr lang="en-US" sz="3200" b="1" dirty="0" err="1" smtClean="0">
                <a:latin typeface="+mn-lt"/>
              </a:rPr>
              <a:t>Pelaporan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Arus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kas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dari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Aktivitas</a:t>
            </a:r>
            <a:r>
              <a:rPr lang="en-US" sz="3200" b="1" dirty="0" smtClean="0">
                <a:latin typeface="+mn-lt"/>
              </a:rPr>
              <a:t> </a:t>
            </a:r>
            <a:r>
              <a:rPr lang="en-US" sz="3200" b="1" dirty="0" err="1" smtClean="0">
                <a:latin typeface="+mn-lt"/>
              </a:rPr>
              <a:t>Operasi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28736"/>
            <a:ext cx="8305800" cy="49530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400" dirty="0" err="1" smtClean="0"/>
              <a:t>Metode</a:t>
            </a:r>
            <a:r>
              <a:rPr lang="en-US" sz="2400" dirty="0" smtClean="0"/>
              <a:t> yang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digunakan</a:t>
            </a:r>
            <a:r>
              <a:rPr lang="en-US" sz="2400" dirty="0" smtClean="0"/>
              <a:t>:</a:t>
            </a:r>
          </a:p>
          <a:p>
            <a:pPr lvl="1">
              <a:spcBef>
                <a:spcPts val="1200"/>
              </a:spcBef>
            </a:pPr>
            <a:r>
              <a:rPr lang="en-US" sz="2000" dirty="0" err="1" smtClean="0">
                <a:solidFill>
                  <a:srgbClr val="FF0000"/>
                </a:solidFill>
              </a:rPr>
              <a:t>Metode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langsung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smtClean="0">
                <a:sym typeface="Wingdings" pitchFamily="2" charset="2"/>
              </a:rPr>
              <a:t> </a:t>
            </a:r>
            <a:r>
              <a:rPr lang="en-US" sz="2000" dirty="0" err="1" smtClean="0">
                <a:sym typeface="Wingdings" pitchFamily="2" charset="2"/>
              </a:rPr>
              <a:t>kelompok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utama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dari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penerimaan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dan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pengeluaran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kas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bruto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diungkapkan</a:t>
            </a:r>
            <a:r>
              <a:rPr lang="en-US" sz="2000" dirty="0" smtClean="0">
                <a:sym typeface="Wingdings" pitchFamily="2" charset="2"/>
              </a:rPr>
              <a:t>;</a:t>
            </a:r>
          </a:p>
          <a:p>
            <a:pPr lvl="1">
              <a:spcBef>
                <a:spcPts val="1200"/>
              </a:spcBef>
            </a:pPr>
            <a:r>
              <a:rPr lang="en-US" sz="2000" dirty="0" err="1" smtClean="0">
                <a:solidFill>
                  <a:srgbClr val="FF0000"/>
                </a:solidFill>
                <a:sym typeface="Wingdings" pitchFamily="2" charset="2"/>
              </a:rPr>
              <a:t>Metode</a:t>
            </a:r>
            <a:r>
              <a:rPr lang="en-US" sz="20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sym typeface="Wingdings" pitchFamily="2" charset="2"/>
              </a:rPr>
              <a:t>tidak</a:t>
            </a:r>
            <a:r>
              <a:rPr lang="en-US" sz="20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sym typeface="Wingdings" pitchFamily="2" charset="2"/>
              </a:rPr>
              <a:t>langsung</a:t>
            </a:r>
            <a:r>
              <a:rPr lang="en-US" sz="2000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2000" dirty="0" smtClean="0">
                <a:sym typeface="Wingdings" pitchFamily="2" charset="2"/>
              </a:rPr>
              <a:t> </a:t>
            </a:r>
            <a:r>
              <a:rPr lang="en-US" sz="2000" dirty="0" err="1" smtClean="0">
                <a:sym typeface="Wingdings" pitchFamily="2" charset="2"/>
              </a:rPr>
              <a:t>laba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disesuaikan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dengan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mengoreksi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transaksi</a:t>
            </a:r>
            <a:r>
              <a:rPr lang="en-US" sz="2000" dirty="0" smtClean="0">
                <a:sym typeface="Wingdings" pitchFamily="2" charset="2"/>
              </a:rPr>
              <a:t> non </a:t>
            </a:r>
            <a:r>
              <a:rPr lang="en-US" sz="2000" dirty="0" err="1" smtClean="0">
                <a:sym typeface="Wingdings" pitchFamily="2" charset="2"/>
              </a:rPr>
              <a:t>kas</a:t>
            </a:r>
            <a:r>
              <a:rPr lang="en-US" sz="2000" dirty="0" smtClean="0">
                <a:sym typeface="Wingdings" pitchFamily="2" charset="2"/>
              </a:rPr>
              <a:t>, </a:t>
            </a:r>
            <a:r>
              <a:rPr lang="en-US" sz="2000" dirty="0" err="1" smtClean="0">
                <a:sym typeface="Wingdings" pitchFamily="2" charset="2"/>
              </a:rPr>
              <a:t>penangguhan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atau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akrual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dan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unsur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penghasilan</a:t>
            </a:r>
            <a:r>
              <a:rPr lang="en-US" sz="2000" dirty="0" smtClean="0">
                <a:sym typeface="Wingdings" pitchFamily="2" charset="2"/>
              </a:rPr>
              <a:t>/</a:t>
            </a:r>
            <a:r>
              <a:rPr lang="en-US" sz="2000" dirty="0" err="1" smtClean="0">
                <a:sym typeface="Wingdings" pitchFamily="2" charset="2"/>
              </a:rPr>
              <a:t>beban</a:t>
            </a:r>
            <a:r>
              <a:rPr lang="en-US" sz="2000" dirty="0" smtClean="0">
                <a:sym typeface="Wingdings" pitchFamily="2" charset="2"/>
              </a:rPr>
              <a:t> yang </a:t>
            </a:r>
            <a:r>
              <a:rPr lang="en-US" sz="2000" dirty="0" err="1" smtClean="0">
                <a:sym typeface="Wingdings" pitchFamily="2" charset="2"/>
              </a:rPr>
              <a:t>terkait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aktivitas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investasi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dan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err="1" smtClean="0">
                <a:sym typeface="Wingdings" pitchFamily="2" charset="2"/>
              </a:rPr>
              <a:t>pendanaan</a:t>
            </a:r>
            <a:r>
              <a:rPr lang="en-US" sz="2000" dirty="0" smtClean="0">
                <a:sym typeface="Wingdings" pitchFamily="2" charset="2"/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US" sz="2400" dirty="0" err="1" smtClean="0">
                <a:sym typeface="Wingdings" pitchFamily="2" charset="2"/>
              </a:rPr>
              <a:t>Dianjurkan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melaporkan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dengan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metode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langsung</a:t>
            </a:r>
            <a:r>
              <a:rPr lang="en-US" sz="2400" dirty="0" smtClean="0">
                <a:sym typeface="Wingdings" pitchFamily="2" charset="2"/>
              </a:rPr>
              <a:t>  </a:t>
            </a:r>
            <a:r>
              <a:rPr lang="en-US" sz="2400" dirty="0" err="1" smtClean="0">
                <a:sym typeface="Wingdings" pitchFamily="2" charset="2"/>
              </a:rPr>
              <a:t>informasi</a:t>
            </a:r>
            <a:r>
              <a:rPr lang="en-US" sz="2400" dirty="0" smtClean="0">
                <a:sym typeface="Wingdings" pitchFamily="2" charset="2"/>
              </a:rPr>
              <a:t> yang </a:t>
            </a:r>
            <a:r>
              <a:rPr lang="en-US" sz="2400" dirty="0" err="1" smtClean="0">
                <a:sym typeface="Wingdings" pitchFamily="2" charset="2"/>
              </a:rPr>
              <a:t>lebih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dirty="0" err="1" smtClean="0">
                <a:sym typeface="Wingdings" pitchFamily="2" charset="2"/>
              </a:rPr>
              <a:t>berguna</a:t>
            </a:r>
            <a:endParaRPr lang="en-US" sz="2400" dirty="0" smtClean="0"/>
          </a:p>
          <a:p>
            <a:pPr>
              <a:spcBef>
                <a:spcPts val="1200"/>
              </a:spcBef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17DDB-6779-4320-89F1-0A441ABEDE43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5" name="Picture 4" descr="account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57818" y="4643446"/>
            <a:ext cx="2500330" cy="164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27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5649</TotalTime>
  <Words>1876</Words>
  <Application>Microsoft Office PowerPoint</Application>
  <PresentationFormat>On-screen Show (4:3)</PresentationFormat>
  <Paragraphs>315</Paragraphs>
  <Slides>31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PSAK 2 – LAPORAN ARUS KAS IAS 7 -  Statement of Cash Flows</vt:lpstr>
      <vt:lpstr>KONSEP DASAR LAPORAN   ARUS  KAS</vt:lpstr>
      <vt:lpstr>DEFINISI LAPORAN ARUS KAS</vt:lpstr>
      <vt:lpstr>Manfaat Laporan Arus Kas</vt:lpstr>
      <vt:lpstr>Kas dan Setara Kas</vt:lpstr>
      <vt:lpstr>Penyajian Laporan Arus Kas</vt:lpstr>
      <vt:lpstr>Pelaporan Arus Kas</vt:lpstr>
      <vt:lpstr>Arus Kas Operasi</vt:lpstr>
      <vt:lpstr>Pelaporan Arus kas dari Aktivitas Operasi</vt:lpstr>
      <vt:lpstr>Arus Kas dari Aktivitas Operasi Metode Tidak Langsung (Indirect Method)</vt:lpstr>
      <vt:lpstr>PowerPoint Presentation</vt:lpstr>
      <vt:lpstr>  Pedoman menghitung arus kas dari aktifitas operasional  </vt:lpstr>
      <vt:lpstr> Pedoman menghitung arus kas dari aktifitas operasional  </vt:lpstr>
      <vt:lpstr>Penyajian Laporan Arus KasAktivitas Operasi – Metode tidak langsung</vt:lpstr>
      <vt:lpstr>Metode Langsung (direct methode)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PT XYZ Laporan Arus Kas (Metode Langsung) Untuk tahun yang berakhir 31December 2010</vt:lpstr>
      <vt:lpstr>Arus Kas Investasi</vt:lpstr>
      <vt:lpstr>Arus Kas Pendanaan</vt:lpstr>
      <vt:lpstr>Pelaporan Arus kas dari  Aktivitas Investasi dan Pendanaan</vt:lpstr>
      <vt:lpstr>Arus kas dalam mata uang asing</vt:lpstr>
      <vt:lpstr>Bunga dan Dividen</vt:lpstr>
      <vt:lpstr>Pajak Penghasilan</vt:lpstr>
      <vt:lpstr>Investasi dalam asosiasi, anak, bisnis lain</vt:lpstr>
      <vt:lpstr>Ketentuan lain</vt:lpstr>
      <vt:lpstr>Main 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Transfer Pricing Course</dc:title>
  <dc:creator>Hp</dc:creator>
  <cp:lastModifiedBy>USER</cp:lastModifiedBy>
  <cp:revision>298</cp:revision>
  <cp:lastPrinted>2013-05-31T14:47:18Z</cp:lastPrinted>
  <dcterms:created xsi:type="dcterms:W3CDTF">2012-11-07T07:46:53Z</dcterms:created>
  <dcterms:modified xsi:type="dcterms:W3CDTF">2020-06-29T14:44:56Z</dcterms:modified>
</cp:coreProperties>
</file>