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3" r:id="rId7"/>
    <p:sldId id="265" r:id="rId8"/>
    <p:sldId id="266" r:id="rId9"/>
    <p:sldId id="268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E7F90-21BE-4828-8A1E-02B3029C7476}" type="datetimeFigureOut">
              <a:rPr lang="en-US" smtClean="0"/>
              <a:pPr/>
              <a:t>6/17/2021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2AD9B-BF3F-4AB2-B13C-FCEA42FDB0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E7F90-21BE-4828-8A1E-02B3029C7476}" type="datetimeFigureOut">
              <a:rPr lang="en-US" smtClean="0"/>
              <a:pPr/>
              <a:t>6/17/2021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2AD9B-BF3F-4AB2-B13C-FCEA42FDB0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E7F90-21BE-4828-8A1E-02B3029C7476}" type="datetimeFigureOut">
              <a:rPr lang="en-US" smtClean="0"/>
              <a:pPr/>
              <a:t>6/17/2021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2AD9B-BF3F-4AB2-B13C-FCEA42FDB0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E7F90-21BE-4828-8A1E-02B3029C7476}" type="datetimeFigureOut">
              <a:rPr lang="en-US" smtClean="0"/>
              <a:pPr/>
              <a:t>6/17/2021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2AD9B-BF3F-4AB2-B13C-FCEA42FDB0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E7F90-21BE-4828-8A1E-02B3029C7476}" type="datetimeFigureOut">
              <a:rPr lang="en-US" smtClean="0"/>
              <a:pPr/>
              <a:t>6/17/2021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2AD9B-BF3F-4AB2-B13C-FCEA42FDB0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E7F90-21BE-4828-8A1E-02B3029C7476}" type="datetimeFigureOut">
              <a:rPr lang="en-US" smtClean="0"/>
              <a:pPr/>
              <a:t>6/17/2021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2AD9B-BF3F-4AB2-B13C-FCEA42FDB0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E7F90-21BE-4828-8A1E-02B3029C7476}" type="datetimeFigureOut">
              <a:rPr lang="en-US" smtClean="0"/>
              <a:pPr/>
              <a:t>6/17/2021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2AD9B-BF3F-4AB2-B13C-FCEA42FDB0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E7F90-21BE-4828-8A1E-02B3029C7476}" type="datetimeFigureOut">
              <a:rPr lang="en-US" smtClean="0"/>
              <a:pPr/>
              <a:t>6/17/2021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2AD9B-BF3F-4AB2-B13C-FCEA42FDB0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E7F90-21BE-4828-8A1E-02B3029C7476}" type="datetimeFigureOut">
              <a:rPr lang="en-US" smtClean="0"/>
              <a:pPr/>
              <a:t>6/17/2021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2AD9B-BF3F-4AB2-B13C-FCEA42FDB0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E7F90-21BE-4828-8A1E-02B3029C7476}" type="datetimeFigureOut">
              <a:rPr lang="en-US" smtClean="0"/>
              <a:pPr/>
              <a:t>6/17/2021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2AD9B-BF3F-4AB2-B13C-FCEA42FDB0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E7F90-21BE-4828-8A1E-02B3029C7476}" type="datetimeFigureOut">
              <a:rPr lang="en-US" smtClean="0"/>
              <a:pPr/>
              <a:t>6/17/2021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2AD9B-BF3F-4AB2-B13C-FCEA42FDB0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3E7F90-21BE-4828-8A1E-02B3029C7476}" type="datetimeFigureOut">
              <a:rPr lang="en-US" smtClean="0"/>
              <a:pPr/>
              <a:t>6/17/2021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A2AD9B-BF3F-4AB2-B13C-FCEA42FDB01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ingersoftware.com/content/wp-admin/post.php?post=3190&amp;amp;action=edit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ingersoftware.com/content/grammar-rules/nouns/gerunds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438400"/>
            <a:ext cx="7772400" cy="1470025"/>
          </a:xfrm>
        </p:spPr>
        <p:txBody>
          <a:bodyPr/>
          <a:lstStyle/>
          <a:p>
            <a:r>
              <a:rPr lang="en-US" b="1" dirty="0" smtClean="0"/>
              <a:t>         GERUNDS </a:t>
            </a:r>
            <a:r>
              <a:rPr lang="en-US" b="1" dirty="0" smtClean="0"/>
              <a:t>AND INFINITIVES</a:t>
            </a: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601980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/>
              <a:t>June 2021 , </a:t>
            </a:r>
            <a:r>
              <a:rPr lang="en-US" b="1" i="1" dirty="0" err="1" smtClean="0"/>
              <a:t>Sulastri</a:t>
            </a:r>
            <a:r>
              <a:rPr lang="en-US" b="1" i="1" dirty="0" smtClean="0"/>
              <a:t>, </a:t>
            </a:r>
            <a:r>
              <a:rPr lang="en-US" b="1" i="1" dirty="0" err="1" smtClean="0"/>
              <a:t>M.Pd</a:t>
            </a:r>
            <a:r>
              <a:rPr lang="en-US" b="1" i="1" dirty="0" smtClean="0"/>
              <a:t> </a:t>
            </a:r>
            <a:endParaRPr lang="en-US" b="1" i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09800"/>
            <a:ext cx="9144000" cy="25908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en-US" dirty="0" smtClean="0"/>
              <a:t>	Gerunds </a:t>
            </a:r>
            <a:r>
              <a:rPr lang="en-US" dirty="0"/>
              <a:t>and infinitives are sometimes referred to as </a:t>
            </a:r>
            <a:r>
              <a:rPr lang="en-US" dirty="0">
                <a:hlinkClick r:id="rId3"/>
              </a:rPr>
              <a:t>verb </a:t>
            </a:r>
            <a:r>
              <a:rPr lang="en-US" dirty="0"/>
              <a:t>complements. They may function as subjects or objects in a sentence.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GERUNDS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/>
              <a:t>A </a:t>
            </a:r>
            <a:r>
              <a:rPr lang="en-US" dirty="0">
                <a:hlinkClick r:id="rId3"/>
              </a:rPr>
              <a:t>gerund </a:t>
            </a:r>
            <a:r>
              <a:rPr lang="en-US" dirty="0"/>
              <a:t>is a verb in its </a:t>
            </a:r>
            <a:r>
              <a:rPr lang="en-US" b="1" i="1" dirty="0" err="1"/>
              <a:t>ing</a:t>
            </a:r>
            <a:r>
              <a:rPr lang="en-US" b="1" i="1" dirty="0"/>
              <a:t> </a:t>
            </a:r>
            <a:r>
              <a:rPr lang="en-US" dirty="0"/>
              <a:t>(present participle) form that functions as a noun that names an activity rather than a person or thing. Any action verb can be made into a gerund.</a:t>
            </a:r>
          </a:p>
          <a:p>
            <a:pPr>
              <a:buNone/>
            </a:pPr>
            <a:r>
              <a:rPr lang="en-US" dirty="0" smtClean="0"/>
              <a:t>	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There are many types of gerund, such as: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912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1028700" lvl="1" indent="-571500">
              <a:buFont typeface="+mj-lt"/>
              <a:buAutoNum type="romanUcPeriod"/>
            </a:pPr>
            <a:r>
              <a:rPr lang="en-US" dirty="0" smtClean="0"/>
              <a:t>Gerunds </a:t>
            </a:r>
            <a:r>
              <a:rPr lang="en-US" dirty="0"/>
              <a:t>can appear at the beginning of a sentence when used as a </a:t>
            </a:r>
            <a:r>
              <a:rPr lang="en-US" b="1" u="sng" dirty="0"/>
              <a:t>subject</a:t>
            </a:r>
            <a:r>
              <a:rPr lang="en-US" dirty="0" smtClean="0"/>
              <a:t>:</a:t>
            </a:r>
            <a:endParaRPr lang="en-US" dirty="0"/>
          </a:p>
          <a:p>
            <a:pPr>
              <a:buNone/>
            </a:pPr>
            <a:r>
              <a:rPr lang="en-US" sz="2800" dirty="0" smtClean="0"/>
              <a:t>	Example:</a:t>
            </a:r>
            <a:endParaRPr lang="en-US" sz="2800" dirty="0"/>
          </a:p>
          <a:p>
            <a:pPr lvl="2"/>
            <a:r>
              <a:rPr lang="en-US" b="1" dirty="0"/>
              <a:t>Jogging </a:t>
            </a:r>
            <a:r>
              <a:rPr lang="en-US" dirty="0"/>
              <a:t>is a hobby of mine.</a:t>
            </a:r>
          </a:p>
          <a:p>
            <a:pPr lvl="2"/>
            <a:r>
              <a:rPr lang="en-US" b="1" dirty="0"/>
              <a:t>Jogging </a:t>
            </a:r>
            <a:r>
              <a:rPr lang="en-US" dirty="0"/>
              <a:t>makes me feel fresh</a:t>
            </a:r>
            <a:r>
              <a:rPr lang="en-US" dirty="0" smtClean="0"/>
              <a:t>.</a:t>
            </a:r>
          </a:p>
          <a:p>
            <a:pPr lvl="2">
              <a:buNone/>
            </a:pPr>
            <a:endParaRPr lang="en-US" dirty="0" smtClean="0"/>
          </a:p>
          <a:p>
            <a:pPr lvl="2">
              <a:buNone/>
            </a:pPr>
            <a:endParaRPr lang="en-US" dirty="0" smtClean="0"/>
          </a:p>
          <a:p>
            <a:pPr marL="1028700" lvl="1" indent="-571500">
              <a:buAutoNum type="romanUcPeriod" startAt="2"/>
            </a:pPr>
            <a:r>
              <a:rPr lang="en-US" dirty="0" smtClean="0"/>
              <a:t>Gerunds </a:t>
            </a:r>
            <a:r>
              <a:rPr lang="en-US" dirty="0"/>
              <a:t>can act as </a:t>
            </a:r>
            <a:r>
              <a:rPr lang="en-US" b="1" u="sng" dirty="0"/>
              <a:t>an object </a:t>
            </a:r>
            <a:r>
              <a:rPr lang="en-US" dirty="0"/>
              <a:t>following the </a:t>
            </a:r>
            <a:r>
              <a:rPr lang="en-US" dirty="0" smtClean="0"/>
              <a:t>verb:</a:t>
            </a:r>
          </a:p>
          <a:p>
            <a:pPr marL="1028700" lvl="1" indent="-571500">
              <a:buNone/>
            </a:pPr>
            <a:r>
              <a:rPr lang="en-US" dirty="0" smtClean="0"/>
              <a:t>Example</a:t>
            </a:r>
            <a:r>
              <a:rPr lang="en-US" dirty="0"/>
              <a:t>:</a:t>
            </a:r>
          </a:p>
          <a:p>
            <a:pPr marL="1028700" lvl="1" indent="-571500">
              <a:buNone/>
            </a:pPr>
            <a:endParaRPr lang="en-US" dirty="0"/>
          </a:p>
          <a:p>
            <a:pPr lvl="2"/>
            <a:r>
              <a:rPr lang="en-US" dirty="0" smtClean="0"/>
              <a:t>Daniel </a:t>
            </a:r>
            <a:r>
              <a:rPr lang="en-US" dirty="0"/>
              <a:t>quit </a:t>
            </a:r>
            <a:r>
              <a:rPr lang="en-US" b="1" dirty="0"/>
              <a:t>smoking </a:t>
            </a:r>
            <a:r>
              <a:rPr lang="en-US" dirty="0"/>
              <a:t>a year ago.</a:t>
            </a:r>
          </a:p>
          <a:p>
            <a:pPr lvl="2"/>
            <a:r>
              <a:rPr lang="en-US" dirty="0"/>
              <a:t>They enjoy </a:t>
            </a:r>
            <a:r>
              <a:rPr lang="en-US" b="1" dirty="0"/>
              <a:t>playing chess </a:t>
            </a:r>
            <a:r>
              <a:rPr lang="en-US" dirty="0"/>
              <a:t>very much.</a:t>
            </a:r>
          </a:p>
          <a:p>
            <a:pPr marL="628650" indent="-514350">
              <a:buNone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229600" cy="495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lvl="1">
              <a:buNone/>
            </a:pPr>
            <a:r>
              <a:rPr lang="en-US" dirty="0" smtClean="0"/>
              <a:t>III. </a:t>
            </a:r>
            <a:r>
              <a:rPr lang="en-US" dirty="0"/>
              <a:t>Gerunds can serve as an object after a </a:t>
            </a:r>
            <a:r>
              <a:rPr lang="en-US" b="1" u="sng" dirty="0"/>
              <a:t>preposition</a:t>
            </a:r>
            <a:r>
              <a:rPr lang="en-US" dirty="0" smtClean="0"/>
              <a:t>:</a:t>
            </a:r>
          </a:p>
          <a:p>
            <a:pPr lvl="1">
              <a:buNone/>
            </a:pPr>
            <a:r>
              <a:rPr lang="en-US" dirty="0" smtClean="0"/>
              <a:t>Example: </a:t>
            </a:r>
            <a:endParaRPr lang="en-US" dirty="0"/>
          </a:p>
          <a:p>
            <a:pPr lvl="2"/>
            <a:r>
              <a:rPr lang="en-US" dirty="0" smtClean="0"/>
              <a:t>I </a:t>
            </a:r>
            <a:r>
              <a:rPr lang="en-US" dirty="0"/>
              <a:t>look forward </a:t>
            </a:r>
            <a:r>
              <a:rPr lang="en-US" i="1" dirty="0">
                <a:solidFill>
                  <a:srgbClr val="FF0000"/>
                </a:solidFill>
              </a:rPr>
              <a:t>to</a:t>
            </a:r>
            <a:r>
              <a:rPr lang="en-US" dirty="0"/>
              <a:t> </a:t>
            </a:r>
            <a:r>
              <a:rPr lang="en-US" b="1" dirty="0"/>
              <a:t>helping </a:t>
            </a:r>
            <a:r>
              <a:rPr lang="en-US" dirty="0"/>
              <a:t>you paint the house.</a:t>
            </a:r>
          </a:p>
          <a:p>
            <a:pPr lvl="2"/>
            <a:r>
              <a:rPr lang="en-US" dirty="0"/>
              <a:t>He’s crazy </a:t>
            </a:r>
            <a:r>
              <a:rPr lang="en-US" i="1" dirty="0">
                <a:solidFill>
                  <a:srgbClr val="FF0000"/>
                </a:solidFill>
              </a:rPr>
              <a:t>about</a:t>
            </a:r>
            <a:r>
              <a:rPr lang="en-US" dirty="0"/>
              <a:t> </a:t>
            </a:r>
            <a:r>
              <a:rPr lang="en-US" b="1" dirty="0"/>
              <a:t>playing </a:t>
            </a:r>
            <a:r>
              <a:rPr lang="en-US" dirty="0"/>
              <a:t>online </a:t>
            </a:r>
            <a:r>
              <a:rPr lang="en-US" dirty="0" smtClean="0"/>
              <a:t>games</a:t>
            </a:r>
          </a:p>
          <a:p>
            <a:pPr lvl="2"/>
            <a:r>
              <a:rPr lang="en-US" dirty="0" smtClean="0"/>
              <a:t>Thanks </a:t>
            </a:r>
            <a:r>
              <a:rPr lang="en-US" dirty="0" smtClean="0">
                <a:solidFill>
                  <a:srgbClr val="FF0000"/>
                </a:solidFill>
              </a:rPr>
              <a:t>for</a:t>
            </a:r>
            <a:r>
              <a:rPr lang="en-US" dirty="0" smtClean="0"/>
              <a:t> </a:t>
            </a:r>
            <a:r>
              <a:rPr lang="en-US" b="1" dirty="0" smtClean="0"/>
              <a:t>coming</a:t>
            </a:r>
            <a:r>
              <a:rPr lang="en-US" dirty="0" smtClean="0"/>
              <a:t> in my party</a:t>
            </a:r>
          </a:p>
          <a:p>
            <a:pPr lvl="2">
              <a:buNone/>
            </a:pPr>
            <a:endParaRPr lang="en-US" dirty="0" smtClean="0"/>
          </a:p>
          <a:p>
            <a:pPr lvl="2">
              <a:buNone/>
            </a:pPr>
            <a:r>
              <a:rPr lang="en-US" dirty="0" smtClean="0"/>
              <a:t>Another example of preposition are: in, around, on, by, before, after, at, about, of, </a:t>
            </a:r>
            <a:r>
              <a:rPr lang="en-US" dirty="0" smtClean="0"/>
              <a:t>up, until, next, beside, etc </a:t>
            </a:r>
            <a:endParaRPr lang="en-US" dirty="0" smtClean="0"/>
          </a:p>
          <a:p>
            <a:pPr lvl="2">
              <a:buNone/>
            </a:pPr>
            <a:endParaRPr lang="en-US" dirty="0"/>
          </a:p>
          <a:p>
            <a:pPr marL="628650" indent="-514350"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381000"/>
            <a:ext cx="8229600" cy="452596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en-US" b="1" dirty="0" smtClean="0"/>
              <a:t>IV. </a:t>
            </a:r>
            <a:r>
              <a:rPr lang="en-US" sz="2400" b="1" dirty="0" smtClean="0"/>
              <a:t>There are some verb which must be followed by Gerund, such as:</a:t>
            </a:r>
          </a:p>
          <a:p>
            <a:pPr>
              <a:buNone/>
            </a:pPr>
            <a:r>
              <a:rPr lang="en-US" dirty="0" smtClean="0"/>
              <a:t>	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09600" y="1295400"/>
          <a:ext cx="8153400" cy="40701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8350"/>
                <a:gridCol w="2038350"/>
                <a:gridCol w="2038350"/>
                <a:gridCol w="2038350"/>
              </a:tblGrid>
              <a:tr h="412530">
                <a:tc>
                  <a:txBody>
                    <a:bodyPr/>
                    <a:lstStyle/>
                    <a:p>
                      <a:r>
                        <a:rPr lang="en-US" dirty="0" smtClean="0"/>
                        <a:t>like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dislike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detest</a:t>
                      </a:r>
                      <a:endParaRPr lang="en-US" dirty="0"/>
                    </a:p>
                  </a:txBody>
                  <a:tcPr/>
                </a:tc>
              </a:tr>
              <a:tr h="347931">
                <a:tc>
                  <a:txBody>
                    <a:bodyPr/>
                    <a:lstStyle/>
                    <a:p>
                      <a:r>
                        <a:rPr lang="en-US" dirty="0" smtClean="0"/>
                        <a:t>love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prefer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enjoy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finish</a:t>
                      </a:r>
                      <a:endParaRPr lang="en-US" dirty="0"/>
                    </a:p>
                  </a:txBody>
                  <a:tcPr/>
                </a:tc>
              </a:tr>
              <a:tr h="347931">
                <a:tc>
                  <a:txBody>
                    <a:bodyPr/>
                    <a:lstStyle/>
                    <a:p>
                      <a:r>
                        <a:rPr lang="en-US" dirty="0" smtClean="0"/>
                        <a:t>start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love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encourage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begin</a:t>
                      </a:r>
                      <a:endParaRPr lang="en-US" dirty="0"/>
                    </a:p>
                  </a:txBody>
                  <a:tcPr/>
                </a:tc>
              </a:tr>
              <a:tr h="347931">
                <a:tc>
                  <a:txBody>
                    <a:bodyPr/>
                    <a:lstStyle/>
                    <a:p>
                      <a:r>
                        <a:rPr lang="en-US" dirty="0" smtClean="0"/>
                        <a:t>deny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report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require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Remember</a:t>
                      </a:r>
                      <a:endParaRPr lang="en-US" dirty="0"/>
                    </a:p>
                  </a:txBody>
                  <a:tcPr/>
                </a:tc>
              </a:tr>
              <a:tr h="347931">
                <a:tc>
                  <a:txBody>
                    <a:bodyPr/>
                    <a:lstStyle/>
                    <a:p>
                      <a:r>
                        <a:rPr lang="en-US" dirty="0" smtClean="0"/>
                        <a:t>defend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neglect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recollect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Recommend</a:t>
                      </a:r>
                      <a:endParaRPr lang="en-US" dirty="0"/>
                    </a:p>
                  </a:txBody>
                  <a:tcPr/>
                </a:tc>
              </a:tr>
              <a:tr h="347931">
                <a:tc>
                  <a:txBody>
                    <a:bodyPr/>
                    <a:lstStyle/>
                    <a:p>
                      <a:r>
                        <a:rPr lang="en-US" dirty="0" smtClean="0"/>
                        <a:t>finish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enjoy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imagine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mention</a:t>
                      </a:r>
                      <a:endParaRPr lang="en-US" dirty="0"/>
                    </a:p>
                  </a:txBody>
                  <a:tcPr/>
                </a:tc>
              </a:tr>
              <a:tr h="347931">
                <a:tc>
                  <a:txBody>
                    <a:bodyPr/>
                    <a:lstStyle/>
                    <a:p>
                      <a:r>
                        <a:rPr lang="en-US" dirty="0" smtClean="0"/>
                        <a:t>stop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quit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mind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practice</a:t>
                      </a:r>
                      <a:endParaRPr lang="en-US" dirty="0"/>
                    </a:p>
                  </a:txBody>
                  <a:tcPr/>
                </a:tc>
              </a:tr>
              <a:tr h="347931">
                <a:tc>
                  <a:txBody>
                    <a:bodyPr/>
                    <a:lstStyle/>
                    <a:p>
                      <a:r>
                        <a:rPr lang="en-US" dirty="0" smtClean="0"/>
                        <a:t>consider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suggest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admit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keep</a:t>
                      </a:r>
                      <a:endParaRPr lang="en-US" dirty="0"/>
                    </a:p>
                  </a:txBody>
                  <a:tcPr/>
                </a:tc>
              </a:tr>
              <a:tr h="347931">
                <a:tc>
                  <a:txBody>
                    <a:bodyPr/>
                    <a:lstStyle/>
                    <a:p>
                      <a:r>
                        <a:rPr lang="en-US" dirty="0" smtClean="0"/>
                        <a:t>avoid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miss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celebrate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consider</a:t>
                      </a:r>
                      <a:endParaRPr lang="en-US" dirty="0"/>
                    </a:p>
                  </a:txBody>
                  <a:tcPr/>
                </a:tc>
              </a:tr>
              <a:tr h="347931">
                <a:tc>
                  <a:txBody>
                    <a:bodyPr/>
                    <a:lstStyle/>
                    <a:p>
                      <a:r>
                        <a:rPr lang="en-US" dirty="0" smtClean="0"/>
                        <a:t>involve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prevent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delay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aim</a:t>
                      </a:r>
                      <a:endParaRPr lang="en-US" dirty="0"/>
                    </a:p>
                  </a:txBody>
                  <a:tcPr/>
                </a:tc>
              </a:tr>
              <a:tr h="347931">
                <a:tc>
                  <a:txBody>
                    <a:bodyPr/>
                    <a:lstStyle/>
                    <a:p>
                      <a:r>
                        <a:rPr lang="en-US" dirty="0" smtClean="0"/>
                        <a:t>begin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beg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choose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continue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5410200"/>
            <a:ext cx="9144000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None/>
            </a:pPr>
            <a:r>
              <a:rPr lang="en-US" b="1" dirty="0" smtClean="0"/>
              <a:t>Examples	: </a:t>
            </a:r>
          </a:p>
          <a:p>
            <a:pPr>
              <a:buNone/>
            </a:pPr>
            <a:r>
              <a:rPr lang="en-US" dirty="0" smtClean="0"/>
              <a:t>They </a:t>
            </a:r>
            <a:r>
              <a:rPr lang="en-US" i="1" dirty="0" smtClean="0">
                <a:solidFill>
                  <a:srgbClr val="FF0000"/>
                </a:solidFill>
              </a:rPr>
              <a:t>admitted</a:t>
            </a:r>
            <a:r>
              <a:rPr lang="en-US" dirty="0" smtClean="0"/>
              <a:t> </a:t>
            </a:r>
            <a:r>
              <a:rPr lang="en-US" b="1" dirty="0" smtClean="0"/>
              <a:t>taking</a:t>
            </a:r>
            <a:r>
              <a:rPr lang="en-US" dirty="0" smtClean="0"/>
              <a:t> my money </a:t>
            </a:r>
            <a:r>
              <a:rPr lang="en-US" dirty="0" smtClean="0"/>
              <a:t>yesterday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I </a:t>
            </a:r>
            <a:r>
              <a:rPr lang="en-US" i="1" dirty="0" smtClean="0">
                <a:solidFill>
                  <a:srgbClr val="FF0000"/>
                </a:solidFill>
              </a:rPr>
              <a:t>keep</a:t>
            </a:r>
            <a:r>
              <a:rPr lang="en-US" dirty="0" smtClean="0"/>
              <a:t> </a:t>
            </a:r>
            <a:r>
              <a:rPr lang="en-US" b="1" dirty="0" smtClean="0"/>
              <a:t>staying</a:t>
            </a:r>
            <a:r>
              <a:rPr lang="en-US" dirty="0" smtClean="0"/>
              <a:t> beside you even though you are poor</a:t>
            </a:r>
          </a:p>
          <a:p>
            <a:pPr>
              <a:buNone/>
            </a:pPr>
            <a:r>
              <a:rPr lang="en-US" dirty="0" smtClean="0"/>
              <a:t>	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b="1" dirty="0">
                <a:latin typeface="Algerian" pitchFamily="82" charset="0"/>
              </a:rPr>
              <a:t>Infinitives</a:t>
            </a:r>
            <a:br>
              <a:rPr lang="en-US" b="1" dirty="0">
                <a:latin typeface="Algerian" pitchFamily="82" charset="0"/>
              </a:rPr>
            </a:br>
            <a:endParaRPr lang="en-US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	An </a:t>
            </a:r>
            <a:r>
              <a:rPr lang="en-US" dirty="0"/>
              <a:t>infinitive is a verb form that acts as other parts of speech in a sentence. It is formed with </a:t>
            </a:r>
            <a:r>
              <a:rPr lang="en-US" u="sng" dirty="0"/>
              <a:t>to + base</a:t>
            </a:r>
            <a:r>
              <a:rPr lang="en-US" dirty="0"/>
              <a:t> form of the verb. Infinitives can be used as</a:t>
            </a:r>
            <a:r>
              <a:rPr lang="en-US" dirty="0" smtClean="0"/>
              <a:t>:</a:t>
            </a:r>
          </a:p>
          <a:p>
            <a:pPr>
              <a:buNone/>
            </a:pPr>
            <a:endParaRPr lang="en-US" dirty="0"/>
          </a:p>
          <a:p>
            <a:pPr marL="1028700" lvl="1" indent="-571500">
              <a:buFont typeface="+mj-lt"/>
              <a:buAutoNum type="romanUcPeriod"/>
            </a:pPr>
            <a:r>
              <a:rPr lang="en-US" b="1" dirty="0" smtClean="0"/>
              <a:t>a </a:t>
            </a:r>
            <a:r>
              <a:rPr lang="en-US" b="1" dirty="0"/>
              <a:t>subject at the beginning of a sentence</a:t>
            </a:r>
            <a:r>
              <a:rPr lang="en-US" b="1" dirty="0" smtClean="0"/>
              <a:t>:</a:t>
            </a:r>
          </a:p>
          <a:p>
            <a:pPr marL="1028700" lvl="1" indent="-571500">
              <a:buNone/>
            </a:pPr>
            <a:r>
              <a:rPr lang="en-US" b="1" dirty="0" smtClean="0"/>
              <a:t>Example: </a:t>
            </a:r>
            <a:endParaRPr lang="en-US" b="1" dirty="0"/>
          </a:p>
          <a:p>
            <a:pPr lvl="2"/>
            <a:r>
              <a:rPr lang="en-US" b="1" dirty="0"/>
              <a:t>To travel </a:t>
            </a:r>
            <a:r>
              <a:rPr lang="en-US" dirty="0"/>
              <a:t>around the world requires a lot of time and </a:t>
            </a:r>
            <a:r>
              <a:rPr lang="en-US" dirty="0" smtClean="0"/>
              <a:t>money.</a:t>
            </a:r>
            <a:endParaRPr lang="en-US" sz="2000" dirty="0" smtClean="0"/>
          </a:p>
          <a:p>
            <a:pPr lvl="2"/>
            <a:r>
              <a:rPr lang="en-US" b="1" dirty="0" smtClean="0"/>
              <a:t>To </a:t>
            </a:r>
            <a:r>
              <a:rPr lang="en-US" b="1" dirty="0"/>
              <a:t>present a paper </a:t>
            </a:r>
            <a:r>
              <a:rPr lang="en-US" dirty="0"/>
              <a:t>in front of many people is not an easy job to me.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4102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lvl="1">
              <a:buNone/>
            </a:pPr>
            <a:r>
              <a:rPr lang="en-US" b="1" dirty="0" smtClean="0"/>
              <a:t>II. an </a:t>
            </a:r>
            <a:r>
              <a:rPr lang="en-US" b="1" dirty="0"/>
              <a:t>object following the verb</a:t>
            </a:r>
            <a:r>
              <a:rPr lang="en-US" b="1" dirty="0" smtClean="0"/>
              <a:t>:</a:t>
            </a:r>
          </a:p>
          <a:p>
            <a:pPr lvl="1">
              <a:buNone/>
            </a:pPr>
            <a:r>
              <a:rPr lang="en-US" sz="2400" dirty="0" smtClean="0"/>
              <a:t>Example:</a:t>
            </a:r>
            <a:endParaRPr lang="en-US" sz="2400" dirty="0"/>
          </a:p>
          <a:p>
            <a:pPr lvl="2"/>
            <a:r>
              <a:rPr lang="en-US" dirty="0"/>
              <a:t>Jim always forgets </a:t>
            </a:r>
            <a:r>
              <a:rPr lang="en-US" b="1" dirty="0"/>
              <a:t>to eat</a:t>
            </a:r>
            <a:endParaRPr lang="en-US" sz="2000" dirty="0"/>
          </a:p>
          <a:p>
            <a:pPr lvl="2"/>
            <a:r>
              <a:rPr lang="en-US" dirty="0"/>
              <a:t>They want </a:t>
            </a:r>
            <a:r>
              <a:rPr lang="en-US" b="1" dirty="0"/>
              <a:t>to </a:t>
            </a:r>
            <a:r>
              <a:rPr lang="en-US" b="1" dirty="0" smtClean="0"/>
              <a:t>study</a:t>
            </a:r>
            <a:r>
              <a:rPr lang="en-US" dirty="0" smtClean="0"/>
              <a:t> together with us</a:t>
            </a:r>
            <a:r>
              <a:rPr lang="en-US" b="1" dirty="0" smtClean="0"/>
              <a:t>.</a:t>
            </a:r>
            <a:endParaRPr lang="en-US" b="1" dirty="0" smtClean="0"/>
          </a:p>
          <a:p>
            <a:pPr lvl="2">
              <a:buNone/>
            </a:pPr>
            <a:endParaRPr lang="en-US" b="1" dirty="0" smtClean="0"/>
          </a:p>
          <a:p>
            <a:pPr lvl="2">
              <a:buNone/>
            </a:pPr>
            <a:endParaRPr lang="en-US" b="1" dirty="0" smtClean="0"/>
          </a:p>
          <a:p>
            <a:pPr marL="628650" indent="-514350">
              <a:buNone/>
            </a:pPr>
            <a:r>
              <a:rPr lang="en-US" sz="2800" b="1" dirty="0" smtClean="0"/>
              <a:t>III. Some </a:t>
            </a:r>
            <a:r>
              <a:rPr lang="en-US" sz="2800" b="1" dirty="0"/>
              <a:t>verbs are directly followed by a noun or pronoun and then by an infinitive</a:t>
            </a:r>
            <a:r>
              <a:rPr lang="en-US" sz="2800" b="1" dirty="0" smtClean="0"/>
              <a:t>:</a:t>
            </a:r>
          </a:p>
          <a:p>
            <a:pPr marL="628650" indent="-514350">
              <a:buNone/>
            </a:pPr>
            <a:r>
              <a:rPr lang="en-US" sz="2800" dirty="0" smtClean="0"/>
              <a:t>Example: </a:t>
            </a:r>
            <a:endParaRPr lang="en-US" sz="2800" dirty="0"/>
          </a:p>
          <a:p>
            <a:pPr lvl="2"/>
            <a:r>
              <a:rPr lang="en-US" sz="2000" dirty="0"/>
              <a:t>I convinced </a:t>
            </a:r>
            <a:r>
              <a:rPr lang="en-US" sz="2000" i="1" u="sng" dirty="0">
                <a:solidFill>
                  <a:srgbClr val="FF0000"/>
                </a:solidFill>
              </a:rPr>
              <a:t>Catherine</a:t>
            </a:r>
            <a:r>
              <a:rPr lang="en-US" sz="2000" dirty="0"/>
              <a:t> </a:t>
            </a:r>
            <a:r>
              <a:rPr lang="en-US" sz="2000" b="1" dirty="0"/>
              <a:t>to become </a:t>
            </a:r>
            <a:r>
              <a:rPr lang="en-US" sz="2000" dirty="0"/>
              <a:t>vegetarian</a:t>
            </a:r>
            <a:r>
              <a:rPr lang="en-US" sz="2000" b="1" dirty="0" smtClean="0"/>
              <a:t>.</a:t>
            </a:r>
          </a:p>
          <a:p>
            <a:pPr lvl="2">
              <a:buNone/>
            </a:pPr>
            <a:r>
              <a:rPr lang="en-US" sz="2000" dirty="0" smtClean="0"/>
              <a:t>			noun</a:t>
            </a:r>
            <a:endParaRPr lang="en-US" sz="2000" dirty="0"/>
          </a:p>
          <a:p>
            <a:pPr lvl="2"/>
            <a:r>
              <a:rPr lang="en-US" sz="2000" dirty="0"/>
              <a:t>He advised </a:t>
            </a:r>
            <a:r>
              <a:rPr lang="en-US" sz="2000" i="1" u="sng" dirty="0">
                <a:solidFill>
                  <a:srgbClr val="FF0000"/>
                </a:solidFill>
              </a:rPr>
              <a:t>me</a:t>
            </a:r>
            <a:r>
              <a:rPr lang="en-US" sz="2000" dirty="0"/>
              <a:t> </a:t>
            </a:r>
            <a:r>
              <a:rPr lang="en-US" sz="2000" b="1" dirty="0"/>
              <a:t>to sell </a:t>
            </a:r>
            <a:r>
              <a:rPr lang="en-US" sz="2000" dirty="0"/>
              <a:t>all my shares of stock.</a:t>
            </a:r>
          </a:p>
          <a:p>
            <a:pPr lvl="2">
              <a:buNone/>
            </a:pPr>
            <a:r>
              <a:rPr lang="en-US" sz="2000" dirty="0" smtClean="0"/>
              <a:t>		        pronoun</a:t>
            </a:r>
            <a:endParaRPr lang="en-US" sz="2000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30480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en-US" sz="2400" b="1" dirty="0" smtClean="0"/>
              <a:t>There </a:t>
            </a:r>
            <a:r>
              <a:rPr lang="en-US" sz="2400" b="1" dirty="0" smtClean="0"/>
              <a:t>are some verb which must be followed by to infinitive, such as:</a:t>
            </a:r>
          </a:p>
          <a:p>
            <a:pPr>
              <a:buNone/>
            </a:pP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14400" y="1066800"/>
          <a:ext cx="7162800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0700"/>
                <a:gridCol w="1790700"/>
                <a:gridCol w="1790700"/>
                <a:gridCol w="17907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decide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want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Try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ask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Agree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disagree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promise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Offer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refuse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tend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Wish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Forget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remember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deserve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Pretend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Allow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Afford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Appear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Decide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Demand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enable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encourage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Learn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Hesitate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regret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Wait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prepare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propose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expect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arrange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promise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plan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refuse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persuade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38200" y="4724400"/>
            <a:ext cx="7239000" cy="17543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None/>
            </a:pPr>
            <a:r>
              <a:rPr lang="en-US" dirty="0" smtClean="0"/>
              <a:t>Example	: </a:t>
            </a:r>
          </a:p>
          <a:p>
            <a:pPr>
              <a:buNone/>
            </a:pPr>
            <a:r>
              <a:rPr lang="en-US" dirty="0" smtClean="0"/>
              <a:t>She </a:t>
            </a:r>
            <a:r>
              <a:rPr lang="en-US" i="1" u="sng" dirty="0" smtClean="0">
                <a:solidFill>
                  <a:srgbClr val="FF0000"/>
                </a:solidFill>
              </a:rPr>
              <a:t>pretends</a:t>
            </a:r>
            <a:r>
              <a:rPr lang="en-US" dirty="0" smtClean="0"/>
              <a:t> </a:t>
            </a:r>
            <a:r>
              <a:rPr lang="en-US" b="1" dirty="0" smtClean="0"/>
              <a:t>to be </a:t>
            </a:r>
            <a:r>
              <a:rPr lang="en-US" dirty="0" smtClean="0"/>
              <a:t>nice in front of you</a:t>
            </a:r>
          </a:p>
          <a:p>
            <a:pPr>
              <a:buNone/>
            </a:pPr>
            <a:r>
              <a:rPr lang="en-US" dirty="0" smtClean="0"/>
              <a:t>		word</a:t>
            </a:r>
          </a:p>
          <a:p>
            <a:pPr>
              <a:buNone/>
            </a:pPr>
            <a:r>
              <a:rPr lang="en-US" dirty="0" smtClean="0"/>
              <a:t> I will </a:t>
            </a:r>
            <a:r>
              <a:rPr lang="en-US" i="1" u="sng" dirty="0" smtClean="0">
                <a:solidFill>
                  <a:srgbClr val="FF0000"/>
                </a:solidFill>
              </a:rPr>
              <a:t>decide</a:t>
            </a:r>
            <a:r>
              <a:rPr lang="en-US" dirty="0" smtClean="0"/>
              <a:t> </a:t>
            </a:r>
            <a:r>
              <a:rPr lang="en-US" b="1" dirty="0" smtClean="0"/>
              <a:t>to stay </a:t>
            </a:r>
            <a:r>
              <a:rPr lang="en-US" dirty="0" smtClean="0"/>
              <a:t>in Lampung</a:t>
            </a:r>
          </a:p>
          <a:p>
            <a:pPr>
              <a:buNone/>
            </a:pPr>
            <a:r>
              <a:rPr lang="en-US" dirty="0" smtClean="0"/>
              <a:t>		word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259</Words>
  <Application>Microsoft Office PowerPoint</Application>
  <PresentationFormat>On-screen Show (4:3)</PresentationFormat>
  <Paragraphs>137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         GERUNDS AND INFINITIVES</vt:lpstr>
      <vt:lpstr>Slide 2</vt:lpstr>
      <vt:lpstr>GERUNDS</vt:lpstr>
      <vt:lpstr>Slide 4</vt:lpstr>
      <vt:lpstr>Slide 5</vt:lpstr>
      <vt:lpstr>Slide 6</vt:lpstr>
      <vt:lpstr>Infinitives 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GERUNDS AND INFINITIVES</dc:title>
  <dc:creator>Lastri</dc:creator>
  <cp:lastModifiedBy>Lastri</cp:lastModifiedBy>
  <cp:revision>30</cp:revision>
  <dcterms:created xsi:type="dcterms:W3CDTF">2020-06-03T13:51:55Z</dcterms:created>
  <dcterms:modified xsi:type="dcterms:W3CDTF">2021-06-17T04:42:27Z</dcterms:modified>
</cp:coreProperties>
</file>