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EB Garamon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iHxJn9K+s2gE4U182bsXySAjTF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EBGaramond-bold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4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3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3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7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5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8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8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5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" type="body"/>
          </p:nvPr>
        </p:nvSpPr>
        <p:spPr>
          <a:xfrm>
            <a:off x="609600" y="1295400"/>
            <a:ext cx="10972800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🞇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🞇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21" name="Google Shape;121;p38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8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8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9"/>
          <p:cNvSpPr/>
          <p:nvPr/>
        </p:nvSpPr>
        <p:spPr>
          <a:xfrm>
            <a:off x="2133600" y="0"/>
            <a:ext cx="955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9"/>
          <p:cNvSpPr txBox="1"/>
          <p:nvPr/>
        </p:nvSpPr>
        <p:spPr>
          <a:xfrm>
            <a:off x="5162552" y="5514976"/>
            <a:ext cx="116730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127" name="Google Shape;127;p59"/>
          <p:cNvSpPr/>
          <p:nvPr/>
        </p:nvSpPr>
        <p:spPr>
          <a:xfrm>
            <a:off x="7861301" y="0"/>
            <a:ext cx="4330700" cy="278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59"/>
          <p:cNvGrpSpPr/>
          <p:nvPr/>
        </p:nvGrpSpPr>
        <p:grpSpPr>
          <a:xfrm>
            <a:off x="25402" y="2330451"/>
            <a:ext cx="12153901" cy="358775"/>
            <a:chOff x="3827" y="1468"/>
            <a:chExt cx="1927" cy="226"/>
          </a:xfrm>
        </p:grpSpPr>
        <p:cxnSp>
          <p:nvCxnSpPr>
            <p:cNvPr id="129" name="Google Shape;129;p59"/>
            <p:cNvCxnSpPr/>
            <p:nvPr/>
          </p:nvCxnSpPr>
          <p:spPr>
            <a:xfrm>
              <a:off x="3827" y="1468"/>
              <a:ext cx="1927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59"/>
            <p:cNvCxnSpPr/>
            <p:nvPr/>
          </p:nvCxnSpPr>
          <p:spPr>
            <a:xfrm>
              <a:off x="3827" y="1540"/>
              <a:ext cx="1927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59"/>
            <p:cNvCxnSpPr/>
            <p:nvPr/>
          </p:nvCxnSpPr>
          <p:spPr>
            <a:xfrm>
              <a:off x="3827" y="1616"/>
              <a:ext cx="1927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59"/>
            <p:cNvCxnSpPr/>
            <p:nvPr/>
          </p:nvCxnSpPr>
          <p:spPr>
            <a:xfrm>
              <a:off x="3827" y="1694"/>
              <a:ext cx="1927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pic>
        <p:nvPicPr>
          <p:cNvPr id="133" name="Google Shape;13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3850217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9"/>
          <p:cNvSpPr/>
          <p:nvPr/>
        </p:nvSpPr>
        <p:spPr>
          <a:xfrm>
            <a:off x="0" y="2787650"/>
            <a:ext cx="12192000" cy="714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9"/>
          <p:cNvSpPr/>
          <p:nvPr/>
        </p:nvSpPr>
        <p:spPr>
          <a:xfrm>
            <a:off x="3860800" y="2819400"/>
            <a:ext cx="83312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985" y="0"/>
            <a:ext cx="4015316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9"/>
          <p:cNvSpPr txBox="1"/>
          <p:nvPr>
            <p:ph idx="1" type="subTitle"/>
          </p:nvPr>
        </p:nvSpPr>
        <p:spPr>
          <a:xfrm>
            <a:off x="3860800" y="4038600"/>
            <a:ext cx="80264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🞇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🞇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38" name="Google Shape;138;p59"/>
          <p:cNvSpPr txBox="1"/>
          <p:nvPr>
            <p:ph type="ctrTitle"/>
          </p:nvPr>
        </p:nvSpPr>
        <p:spPr>
          <a:xfrm>
            <a:off x="4165600" y="2819400"/>
            <a:ext cx="7721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9"/>
          <p:cNvSpPr txBox="1"/>
          <p:nvPr>
            <p:ph idx="10" type="dt"/>
          </p:nvPr>
        </p:nvSpPr>
        <p:spPr>
          <a:xfrm>
            <a:off x="609600" y="6400801"/>
            <a:ext cx="2844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9"/>
          <p:cNvSpPr txBox="1"/>
          <p:nvPr>
            <p:ph idx="11" type="ftr"/>
          </p:nvPr>
        </p:nvSpPr>
        <p:spPr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9"/>
          <p:cNvSpPr txBox="1"/>
          <p:nvPr>
            <p:ph idx="12" type="sldNum"/>
          </p:nvPr>
        </p:nvSpPr>
        <p:spPr>
          <a:xfrm>
            <a:off x="8737600" y="6400801"/>
            <a:ext cx="2844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6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45" name="Google Shape;145;p60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0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0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1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1"/>
          <p:cNvSpPr txBox="1"/>
          <p:nvPr>
            <p:ph idx="1" type="body"/>
          </p:nvPr>
        </p:nvSpPr>
        <p:spPr>
          <a:xfrm>
            <a:off x="609600" y="1295400"/>
            <a:ext cx="5384800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048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🞇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🞇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9pPr>
          </a:lstStyle>
          <a:p/>
        </p:txBody>
      </p:sp>
      <p:sp>
        <p:nvSpPr>
          <p:cNvPr id="151" name="Google Shape;151;p61"/>
          <p:cNvSpPr txBox="1"/>
          <p:nvPr>
            <p:ph idx="2" type="body"/>
          </p:nvPr>
        </p:nvSpPr>
        <p:spPr>
          <a:xfrm>
            <a:off x="6197600" y="1295400"/>
            <a:ext cx="5384800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048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🞇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🞇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9pPr>
          </a:lstStyle>
          <a:p/>
        </p:txBody>
      </p:sp>
      <p:sp>
        <p:nvSpPr>
          <p:cNvPr id="152" name="Google Shape;152;p61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61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1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6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2921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🞇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Char char="🞇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159" name="Google Shape;159;p6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p6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2921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🞇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Char char="🞇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161" name="Google Shape;161;p62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2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2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3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63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63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3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4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4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4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6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3175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🞇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indent="-3048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🞇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9pPr>
          </a:lstStyle>
          <a:p/>
        </p:txBody>
      </p:sp>
      <p:sp>
        <p:nvSpPr>
          <p:cNvPr id="176" name="Google Shape;176;p6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65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65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5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6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66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66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6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7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7"/>
          <p:cNvSpPr txBox="1"/>
          <p:nvPr>
            <p:ph idx="1" type="body"/>
          </p:nvPr>
        </p:nvSpPr>
        <p:spPr>
          <a:xfrm rot="5400000">
            <a:off x="3582988" y="-1677987"/>
            <a:ext cx="5026025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🞇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🞇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90" name="Google Shape;190;p67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67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7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8"/>
          <p:cNvSpPr txBox="1"/>
          <p:nvPr>
            <p:ph type="title"/>
          </p:nvPr>
        </p:nvSpPr>
        <p:spPr>
          <a:xfrm rot="5400000">
            <a:off x="7342187" y="1878014"/>
            <a:ext cx="6092825" cy="27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8"/>
          <p:cNvSpPr txBox="1"/>
          <p:nvPr>
            <p:ph idx="1" type="body"/>
          </p:nvPr>
        </p:nvSpPr>
        <p:spPr>
          <a:xfrm rot="5400000">
            <a:off x="1652587" y="-814386"/>
            <a:ext cx="6092825" cy="8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🞇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🞇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96" name="Google Shape;196;p68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8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8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9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9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9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9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/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18" name="Google Shape;21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2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24" name="Google Shape;22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3"/>
          <p:cNvSpPr txBox="1"/>
          <p:nvPr>
            <p:ph idx="1" type="body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Google Shape;23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4"/>
          <p:cNvSpPr txBox="1"/>
          <p:nvPr>
            <p:ph idx="1" type="body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36" name="Google Shape;236;p44"/>
          <p:cNvSpPr txBox="1"/>
          <p:nvPr>
            <p:ph idx="2" type="body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37" name="Google Shape;23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>
            <p:ph idx="1" type="body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2" name="Google Shape;242;p45"/>
          <p:cNvSpPr txBox="1"/>
          <p:nvPr>
            <p:ph idx="2" type="body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43" name="Google Shape;243;p45"/>
          <p:cNvSpPr txBox="1"/>
          <p:nvPr>
            <p:ph idx="3" type="body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4" name="Google Shape;244;p45"/>
          <p:cNvSpPr txBox="1"/>
          <p:nvPr>
            <p:ph idx="4" type="body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45" name="Google Shape;24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5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4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6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46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/>
        </p:txBody>
      </p:sp>
      <p:sp>
        <p:nvSpPr>
          <p:cNvPr id="257" name="Google Shape;257;p47"/>
          <p:cNvSpPr txBox="1"/>
          <p:nvPr>
            <p:ph idx="2" type="body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8" name="Google Shape;258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7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8"/>
          <p:cNvSpPr/>
          <p:nvPr>
            <p:ph idx="2" type="pic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48"/>
          <p:cNvSpPr txBox="1"/>
          <p:nvPr>
            <p:ph idx="1" type="body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5" name="Google Shape;26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71" name="Google Shape;27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0"/>
          <p:cNvSpPr txBox="1"/>
          <p:nvPr>
            <p:ph idx="1" type="body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77" name="Google Shape;27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5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1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1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5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5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2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52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5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53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53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5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5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55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5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6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6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56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5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15.xml"/><Relationship Id="rId22" Type="http://schemas.openxmlformats.org/officeDocument/2006/relationships/vmlDrawing" Target="../drawings/vmlDrawing1.vml"/><Relationship Id="rId10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5" Type="http://schemas.openxmlformats.org/officeDocument/2006/relationships/oleObject" Target="../embeddings/oleObject2.bin"/><Relationship Id="rId19" Type="http://schemas.openxmlformats.org/officeDocument/2006/relationships/slideLayout" Target="../slideLayouts/slideLayout23.xml"/><Relationship Id="rId6" Type="http://schemas.openxmlformats.org/officeDocument/2006/relationships/oleObject" Target="../embeddings/oleObject2.bin"/><Relationship Id="rId18" Type="http://schemas.openxmlformats.org/officeDocument/2006/relationships/slideLayout" Target="../slideLayouts/slideLayout22.xml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33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3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3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7"/>
          <p:cNvSpPr/>
          <p:nvPr/>
        </p:nvSpPr>
        <p:spPr>
          <a:xfrm>
            <a:off x="14818" y="0"/>
            <a:ext cx="12177183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37"/>
          <p:cNvGrpSpPr/>
          <p:nvPr/>
        </p:nvGrpSpPr>
        <p:grpSpPr>
          <a:xfrm>
            <a:off x="0" y="879475"/>
            <a:ext cx="12192000" cy="144463"/>
            <a:chOff x="1519" y="554"/>
            <a:chExt cx="4241" cy="91"/>
          </a:xfrm>
        </p:grpSpPr>
        <p:cxnSp>
          <p:nvCxnSpPr>
            <p:cNvPr id="104" name="Google Shape;104;p37"/>
            <p:cNvCxnSpPr/>
            <p:nvPr/>
          </p:nvCxnSpPr>
          <p:spPr>
            <a:xfrm>
              <a:off x="1519" y="554"/>
              <a:ext cx="4241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37"/>
            <p:cNvCxnSpPr/>
            <p:nvPr/>
          </p:nvCxnSpPr>
          <p:spPr>
            <a:xfrm>
              <a:off x="1519" y="599"/>
              <a:ext cx="4241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37"/>
            <p:cNvCxnSpPr/>
            <p:nvPr/>
          </p:nvCxnSpPr>
          <p:spPr>
            <a:xfrm>
              <a:off x="1519" y="645"/>
              <a:ext cx="4241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7" name="Google Shape;107;p37"/>
          <p:cNvGrpSpPr/>
          <p:nvPr/>
        </p:nvGrpSpPr>
        <p:grpSpPr>
          <a:xfrm>
            <a:off x="1" y="-11113"/>
            <a:ext cx="3122084" cy="1123951"/>
            <a:chOff x="0" y="0"/>
            <a:chExt cx="1475" cy="694"/>
          </a:xfrm>
        </p:grpSpPr>
        <p:graphicFrame>
          <p:nvGraphicFramePr>
            <p:cNvPr id="108" name="Google Shape;108;p37"/>
            <p:cNvGraphicFramePr/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>
                <mc:Choice Requires="v">
                  <p:oleObj r:id="rId2" imgH="692" imgW="780" progId="" spid="_x0000_s1">
                    <p:embed/>
                  </p:oleObj>
                </mc:Choice>
                <mc:Fallback>
                  <p:oleObj r:id="rId3" imgH="692" imgW="780" progId="">
                    <p:embed/>
                    <p:pic>
                      <p:nvPicPr>
                        <p:cNvPr id="108" name="Google Shape;108;p37"/>
                        <p:cNvPicPr preferRelativeResize="0"/>
                        <p:nvPr/>
                      </p:nvPicPr>
                      <p:blipFill rotWithShape="1">
                        <a:blip r:embed="rId4">
                          <a:alphaModFix/>
                        </a:blip>
                        <a:srcRect b="11469" l="0" r="0" t="0"/>
                        <a:stretch/>
                      </p:blipFill>
                      <p:spPr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Google Shape;109;p37"/>
            <p:cNvGraphicFramePr/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>
                <mc:Choice Requires="v">
                  <p:oleObj r:id="rId5" imgH="694" imgW="737" progId="" spid="_x0000_s2">
                    <p:embed/>
                  </p:oleObj>
                </mc:Choice>
                <mc:Fallback>
                  <p:oleObj r:id="rId6" imgH="694" imgW="737" progId="">
                    <p:embed/>
                    <p:pic>
                      <p:nvPicPr>
                        <p:cNvPr id="109" name="Google Shape;109;p37"/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Google Shape;110;p37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37"/>
          <p:cNvSpPr txBox="1"/>
          <p:nvPr>
            <p:ph idx="1" type="body"/>
          </p:nvPr>
        </p:nvSpPr>
        <p:spPr>
          <a:xfrm>
            <a:off x="609600" y="1295400"/>
            <a:ext cx="10972800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🞇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🞇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7"/>
          <p:cNvSpPr txBox="1"/>
          <p:nvPr>
            <p:ph idx="10" type="dt"/>
          </p:nvPr>
        </p:nvSpPr>
        <p:spPr>
          <a:xfrm>
            <a:off x="609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11" type="ftr"/>
          </p:nvPr>
        </p:nvSpPr>
        <p:spPr>
          <a:xfrm>
            <a:off x="4165600" y="6521451"/>
            <a:ext cx="3860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7"/>
          <p:cNvSpPr txBox="1"/>
          <p:nvPr>
            <p:ph idx="12" type="sldNum"/>
          </p:nvPr>
        </p:nvSpPr>
        <p:spPr>
          <a:xfrm>
            <a:off x="8737600" y="65214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5" name="Google Shape;115;p37"/>
          <p:cNvGrpSpPr/>
          <p:nvPr/>
        </p:nvGrpSpPr>
        <p:grpSpPr>
          <a:xfrm>
            <a:off x="0" y="1109663"/>
            <a:ext cx="12192001" cy="169862"/>
            <a:chOff x="0" y="699"/>
            <a:chExt cx="5760" cy="107"/>
          </a:xfrm>
        </p:grpSpPr>
        <p:sp>
          <p:nvSpPr>
            <p:cNvPr id="116" name="Google Shape;116;p37"/>
            <p:cNvSpPr/>
            <p:nvPr/>
          </p:nvSpPr>
          <p:spPr>
            <a:xfrm>
              <a:off x="0" y="699"/>
              <a:ext cx="5760" cy="4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7"/>
            <p:cNvSpPr/>
            <p:nvPr/>
          </p:nvSpPr>
          <p:spPr>
            <a:xfrm>
              <a:off x="1476" y="713"/>
              <a:ext cx="4284" cy="9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7" name="Google Shape;207;p39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5.jpg"/><Relationship Id="rId5" Type="http://schemas.openxmlformats.org/officeDocument/2006/relationships/hyperlink" Target="mailto:arizaeka@darmajaya.ac.id" TargetMode="External"/><Relationship Id="rId6" Type="http://schemas.openxmlformats.org/officeDocument/2006/relationships/image" Target="../media/image8.jpg"/><Relationship Id="rId7" Type="http://schemas.openxmlformats.org/officeDocument/2006/relationships/image" Target="../media/image11.jpg"/><Relationship Id="rId8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16.jpg"/><Relationship Id="rId6" Type="http://schemas.openxmlformats.org/officeDocument/2006/relationships/image" Target="../media/image10.jpg"/><Relationship Id="rId7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18.jpg"/><Relationship Id="rId6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"/>
          <p:cNvSpPr txBox="1"/>
          <p:nvPr>
            <p:ph type="ctrTitle"/>
          </p:nvPr>
        </p:nvSpPr>
        <p:spPr>
          <a:xfrm>
            <a:off x="475832" y="2152041"/>
            <a:ext cx="10823912" cy="1802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480"/>
              <a:buFont typeface="Arial"/>
              <a:buNone/>
            </a:pPr>
            <a:r>
              <a:rPr b="1" lang="en-US" sz="6480">
                <a:latin typeface="Arial"/>
                <a:ea typeface="Arial"/>
                <a:cs typeface="Arial"/>
                <a:sym typeface="Arial"/>
              </a:rPr>
              <a:t>BUSINESS MODEL CANVAS</a:t>
            </a:r>
            <a:endParaRPr sz="648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"/>
          <p:cNvSpPr txBox="1"/>
          <p:nvPr>
            <p:ph idx="1" type="subTitle"/>
          </p:nvPr>
        </p:nvSpPr>
        <p:spPr>
          <a:xfrm>
            <a:off x="923526" y="4309734"/>
            <a:ext cx="10058400" cy="2046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DISUSUN OLEH: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M. ARIZA EKA YUSENDRA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descr="D:\Picture\logo ibi small.gif" id="286" name="Google Shape;2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/>
          <p:nvPr/>
        </p:nvSpPr>
        <p:spPr>
          <a:xfrm>
            <a:off x="475832" y="3798800"/>
            <a:ext cx="10823912" cy="538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Memahami Konsep Model Bisnis dengan Business Model Canvas</a:t>
            </a:r>
            <a:endParaRPr b="0" sz="24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17" y="4564776"/>
            <a:ext cx="2181584" cy="173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"/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Dosen Program Studi Manajemen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Fakultas Ekonomi dan Bisnis (FEB) Darmajaya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arizaeka@darmajaya.ac.id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IG: @Mister Yusen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3435924" cy="21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78275" y="-9376"/>
            <a:ext cx="3235075" cy="21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5925" y="-9375"/>
            <a:ext cx="3112650" cy="21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11850" y="-9376"/>
            <a:ext cx="2780149" cy="21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7" y="1371600"/>
            <a:ext cx="3629025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0"/>
          <p:cNvSpPr/>
          <p:nvPr/>
        </p:nvSpPr>
        <p:spPr>
          <a:xfrm>
            <a:off x="5648754" y="1371600"/>
            <a:ext cx="60209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gabungan antara produk dan layanan yang menciptakan nilai untuk segmen pelanggan yang spesifik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0"/>
          <p:cNvSpPr/>
          <p:nvPr/>
        </p:nvSpPr>
        <p:spPr>
          <a:xfrm>
            <a:off x="5255491" y="3429000"/>
            <a:ext cx="66040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Proposisi Nilai</a:t>
            </a: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 adalah alasan yang membuat pelanggan beralih dari satu perusahaan ke perusahaan lain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Proposisi nilai </a:t>
            </a: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merupakan kesatuan &amp; gabungan manfaat-manfaat yang ditawarkan perusahaan kepada pelanggan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Bertujuan </a:t>
            </a: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Memecahkan masalah atau memenuhi kebutuhan pelanggan</a:t>
            </a:r>
            <a:endParaRPr/>
          </a:p>
        </p:txBody>
      </p:sp>
      <p:sp>
        <p:nvSpPr>
          <p:cNvPr id="396" name="Google Shape;396;p10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Value Proposition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345" y="1371601"/>
            <a:ext cx="3500430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1"/>
          <p:cNvSpPr/>
          <p:nvPr/>
        </p:nvSpPr>
        <p:spPr>
          <a:xfrm>
            <a:off x="5666805" y="3390819"/>
            <a:ext cx="4486268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Elemen yang bisa menjadi Nilai: </a:t>
            </a:r>
            <a:endParaRPr/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Sifat baru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Kinerja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Penyesuaian/Kustomisasi 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Menyelesaikan Pekerjaan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Desain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Merek/status</a:t>
            </a:r>
            <a:endParaRPr/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Harga 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Pengurangan Biaya 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Pengurangan Risiko 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Kemampuan dalam mengakses 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0" marL="269875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Kenyamanan / Kegunaan</a:t>
            </a:r>
            <a:endParaRPr sz="17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1"/>
          <p:cNvSpPr/>
          <p:nvPr/>
        </p:nvSpPr>
        <p:spPr>
          <a:xfrm>
            <a:off x="4518307" y="1371601"/>
            <a:ext cx="733194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Tanyakan!!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600"/>
              <a:buFont typeface="Arial"/>
              <a:buAutoNum type="arabicPeriod"/>
            </a:pPr>
            <a:r>
              <a:rPr b="1" lang="en-US" sz="16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Nilai apakah yang harus kita berikan kepada pelanggan?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600"/>
              <a:buFont typeface="Arial"/>
              <a:buAutoNum type="arabicPeriod"/>
            </a:pPr>
            <a:r>
              <a:rPr b="1" lang="en-US" sz="16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Diantara masalah pelanggan, manakah yang akan kita bantu untuk kita selesaikan?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600"/>
              <a:buFont typeface="Arial"/>
              <a:buAutoNum type="arabicPeriod"/>
            </a:pPr>
            <a:r>
              <a:rPr b="1" lang="en-US" sz="16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Kebutuhan pelanggan manakah yang kita penuhi?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600"/>
              <a:buFont typeface="Arial"/>
              <a:buAutoNum type="arabicPeriod"/>
            </a:pPr>
            <a:r>
              <a:rPr b="1" lang="en-US" sz="16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Gabungan produk dan jasa pakah yang kita tawarkan kepada setiap segmen pelanggan?</a:t>
            </a:r>
            <a:endParaRPr b="1" sz="16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/>
          <p:nvPr/>
        </p:nvSpPr>
        <p:spPr>
          <a:xfrm>
            <a:off x="304800" y="6128328"/>
            <a:ext cx="3505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Alasan kenapa pelanggan memilih barang dan jasa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1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Value Proposition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19" y="1401618"/>
            <a:ext cx="3438525" cy="545638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2"/>
          <p:cNvSpPr/>
          <p:nvPr/>
        </p:nvSpPr>
        <p:spPr>
          <a:xfrm>
            <a:off x="4431436" y="1401618"/>
            <a:ext cx="69015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Bagaimana sebuah perusahaan berkomunikasi dengan segmen pelanggannya dan menjangkau mereka untuk memberikan proposisi nilai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2"/>
          <p:cNvSpPr/>
          <p:nvPr/>
        </p:nvSpPr>
        <p:spPr>
          <a:xfrm>
            <a:off x="4066308" y="3429000"/>
            <a:ext cx="786707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Fungsi Channels: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Meningkatkan kesadaran pelanggan atas produk dan jasa perusahaan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Membantu pelanggan mengevaluasi proposisi nilai perusahaan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Memungkinkan pelanggan membeli produk dan jasa yang spesifik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Memberikan proposisi nilai kepada pelanggan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Memberikan dukungan purnajual kepada pelanggan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2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Channels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99" y="1176278"/>
            <a:ext cx="3629891" cy="369128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3"/>
          <p:cNvSpPr/>
          <p:nvPr/>
        </p:nvSpPr>
        <p:spPr>
          <a:xfrm>
            <a:off x="4267200" y="1176277"/>
            <a:ext cx="762923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ANALISIS!!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Melalui Saluran Manakah Segemen pelanggan ingin dijangkau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Bagaimanakah cara kita menjangkau mereka saat ini?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Bagaimanakah saluran-saluran kita terintegrasi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Saluran Manakah yang terbaik?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Saluran manakah yang paling efisien dari sisi biaya?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Bagaimana cara kita mengintegrasikan saluran tersebut dengan kebiasaan pelanggan?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Channels</a:t>
            </a:r>
            <a:endParaRPr/>
          </a:p>
        </p:txBody>
      </p:sp>
      <p:pic>
        <p:nvPicPr>
          <p:cNvPr descr="C:\Users\Acer\Contacts\Desktop\IMG_20140903_0002.jpg" id="424" name="Google Shape;42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" y="4294909"/>
            <a:ext cx="12090401" cy="253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745" y="1353127"/>
            <a:ext cx="356235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4"/>
          <p:cNvSpPr/>
          <p:nvPr/>
        </p:nvSpPr>
        <p:spPr>
          <a:xfrm>
            <a:off x="5192999" y="1604819"/>
            <a:ext cx="661641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berbagai jenis hubungan yang dibangun perusahaan bersama segmen pelanggan yang spesifik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4"/>
          <p:cNvSpPr/>
          <p:nvPr/>
        </p:nvSpPr>
        <p:spPr>
          <a:xfrm>
            <a:off x="5493907" y="3401958"/>
            <a:ext cx="6014602" cy="2343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Hubungan Pelanggan dapat didorong oleh motivasi sebagai berikut: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Akusisi pelanggan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Retensi (Mempertahankan) Pelanggan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Peningkatan Penjualan (Upselling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4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Customer Relationship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55" y="1383269"/>
            <a:ext cx="3048000" cy="538698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5"/>
          <p:cNvSpPr/>
          <p:nvPr/>
        </p:nvSpPr>
        <p:spPr>
          <a:xfrm>
            <a:off x="4966854" y="3796822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Jenis-Jenis Hubungan Pelanggan: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Hubungan Personal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Bantuan Personal yang Khusus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Swalayan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Layanan Otomatis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Komunitas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Co-creation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5"/>
          <p:cNvSpPr txBox="1"/>
          <p:nvPr/>
        </p:nvSpPr>
        <p:spPr>
          <a:xfrm>
            <a:off x="5704649" y="5983069"/>
            <a:ext cx="39164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HARUS TERINTEGRASI DENGAN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KESELURUHAN MODEL BISNIS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5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Customer Relationship</a:t>
            </a:r>
            <a:endParaRPr/>
          </a:p>
        </p:txBody>
      </p:sp>
      <p:sp>
        <p:nvSpPr>
          <p:cNvPr id="443" name="Google Shape;443;p15"/>
          <p:cNvSpPr/>
          <p:nvPr/>
        </p:nvSpPr>
        <p:spPr>
          <a:xfrm>
            <a:off x="4076700" y="1531051"/>
            <a:ext cx="6985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Jenis hubungan apakah yang diharapkan masing-masing segmen pelanggan untuk kita bangun dan pertahankan bersama mereka?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Jenis Hubungan apakah yang telah kita bangun?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Seberapa mahalkah jenis hubungan itu?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Bagaimanakah pelanggan tersebut terintegrasi dengan model-model bisnis kita yang lain?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9964" y="1571613"/>
            <a:ext cx="3600450" cy="449667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6"/>
          <p:cNvSpPr/>
          <p:nvPr/>
        </p:nvSpPr>
        <p:spPr>
          <a:xfrm>
            <a:off x="5453057" y="1571613"/>
            <a:ext cx="584301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uang tunai yang dihasilkan perusahaan dari masing-masing segmen pelanggan  (Pendapatan – Biaya)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453057" y="3266863"/>
            <a:ext cx="4857752" cy="3131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Ada beberapa cara untuk membangun arus pendapatan: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Penjualan Aset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Biaya Penggunaan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Biaya Berlangganan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Pinjaman/Penyewaan/Leasing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Lisensi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Biaya Komisi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Periklanan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 txBox="1"/>
          <p:nvPr/>
        </p:nvSpPr>
        <p:spPr>
          <a:xfrm>
            <a:off x="3896368" y="6323067"/>
            <a:ext cx="3769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URAT NADINYA MODEL BISNIS!!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Revenue Streams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9200" y="1295401"/>
            <a:ext cx="4008430" cy="409202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7"/>
          <p:cNvSpPr/>
          <p:nvPr/>
        </p:nvSpPr>
        <p:spPr>
          <a:xfrm>
            <a:off x="230301" y="1406238"/>
            <a:ext cx="710337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Untuk nilai apakah pelanggan benar-benar bersedia membayar?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Untuk apa sajakah mereka membayar?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Bagaimanakah Pemabayaran mereka?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Bagaimanakah cara pembayaran yang lebih mereka sukai?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Berapa besarkah kontribusi masing-masing arus pendapatan terhadap pendapatan secara keseluruhan?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7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Revenue Streams</a:t>
            </a:r>
            <a:endParaRPr/>
          </a:p>
        </p:txBody>
      </p:sp>
      <p:pic>
        <p:nvPicPr>
          <p:cNvPr descr="C:\Users\Acer\Contacts\Desktop\IMG_20140903_0003.jpg" id="462" name="Google Shape;46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055" y="4292599"/>
            <a:ext cx="11106576" cy="258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/>
          <p:nvPr/>
        </p:nvSpPr>
        <p:spPr>
          <a:xfrm>
            <a:off x="5595934" y="1571612"/>
            <a:ext cx="61896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aset-aset terpenting yang diperlukan agar sebuah model bisnis dapat berfungsi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9709" y="1481701"/>
            <a:ext cx="3786182" cy="473338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8"/>
          <p:cNvSpPr txBox="1"/>
          <p:nvPr/>
        </p:nvSpPr>
        <p:spPr>
          <a:xfrm>
            <a:off x="5947854" y="3439377"/>
            <a:ext cx="6004001" cy="232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Sumber daya ini memungkinkan perusahaan menciptakan dan menawarkan proposisi nilai, menjangkau pasar, mempertahankan hubungan dengan segmen pelanggan dan memperoleh pendapatan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spcBef>
                <a:spcPts val="60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Char char="•"/>
            </a:pPr>
            <a:r>
              <a:rPr i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Kebutuhan sumberdaya berbeda-beda sesuai jenis model bisnis</a:t>
            </a:r>
            <a:endParaRPr i="1"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 txBox="1"/>
          <p:nvPr/>
        </p:nvSpPr>
        <p:spPr>
          <a:xfrm>
            <a:off x="2666976" y="6215083"/>
            <a:ext cx="66437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MERUPAKAN ASET PENTING YANG MEMBUAT MODEL BISNIS HIDUP DAN MAMPU BEROPERASI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Key Resources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909" y="1314450"/>
            <a:ext cx="3581400" cy="5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9"/>
          <p:cNvSpPr txBox="1"/>
          <p:nvPr/>
        </p:nvSpPr>
        <p:spPr>
          <a:xfrm>
            <a:off x="4753084" y="3196456"/>
            <a:ext cx="703251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Sumbedaya utama dapat dikategorikan sebagai berikut: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Fisik </a:t>
            </a:r>
            <a:r>
              <a:rPr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(pabrik, bangunan, kendaraan, mesin, sistem, sistem titik penjualan, jaringan distribusi)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Intelektual </a:t>
            </a:r>
            <a:r>
              <a:rPr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(Merek, pengetahuan, paten, hak cipta, kemitraan, database pelanggan)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Manusia </a:t>
            </a:r>
            <a:r>
              <a:rPr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(SDM)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Finansial </a:t>
            </a:r>
            <a:r>
              <a:rPr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(Uang Tunai, Kredit, Opsi Saham)</a:t>
            </a:r>
            <a:endParaRPr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9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Key Resources</a:t>
            </a:r>
            <a:endParaRPr/>
          </a:p>
        </p:txBody>
      </p:sp>
      <p:sp>
        <p:nvSpPr>
          <p:cNvPr id="481" name="Google Shape;481;p19"/>
          <p:cNvSpPr/>
          <p:nvPr/>
        </p:nvSpPr>
        <p:spPr>
          <a:xfrm>
            <a:off x="4882393" y="1630219"/>
            <a:ext cx="67277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b="1" i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Sumber daya utama apakah yang dibutuhkan proposisi nilai kita? Saluran Distribusi Kita? Hubungan pelanggan? Arus Pendapatan?</a:t>
            </a:r>
            <a:endParaRPr b="1" i="1"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"/>
          <p:cNvSpPr txBox="1"/>
          <p:nvPr>
            <p:ph type="title"/>
          </p:nvPr>
        </p:nvSpPr>
        <p:spPr>
          <a:xfrm>
            <a:off x="1689948" y="263527"/>
            <a:ext cx="835152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EB Garamond"/>
              <a:buNone/>
            </a:pPr>
            <a:r>
              <a:rPr b="1" lang="en-US" sz="5400">
                <a:latin typeface="EB Garamond"/>
                <a:ea typeface="EB Garamond"/>
                <a:cs typeface="EB Garamond"/>
                <a:sym typeface="EB Garamond"/>
              </a:rPr>
              <a:t>Dunia Bisnis &amp; Wirausaha Abad 21</a:t>
            </a:r>
            <a:endParaRPr b="1" sz="54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00" name="Google Shape;3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01" name="Google Shape;3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"/>
          <p:cNvSpPr txBox="1"/>
          <p:nvPr>
            <p:ph idx="1" type="body"/>
          </p:nvPr>
        </p:nvSpPr>
        <p:spPr>
          <a:xfrm>
            <a:off x="1097279" y="1808790"/>
            <a:ext cx="10874588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39738" lvl="0" marL="4397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sz="3200"/>
              <a:t>Saat ini banyak model bisnis yang inovatif</a:t>
            </a:r>
            <a:endParaRPr sz="3200"/>
          </a:p>
          <a:p>
            <a:pPr indent="-439738" lvl="0" marL="43973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sz="3200"/>
              <a:t>Banyak pola-pola Bisnis Yang Sangat   Berbeda dan menguntungkan dewasa ini</a:t>
            </a:r>
            <a:endParaRPr sz="3200"/>
          </a:p>
          <a:p>
            <a:pPr indent="-439738" lvl="0" marL="43973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sz="3200"/>
              <a:t>Banyak industri baru yang terbentuk  ketika yang lama tumbang</a:t>
            </a:r>
            <a:endParaRPr sz="32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03" name="Google Shape;303;p2"/>
          <p:cNvSpPr txBox="1"/>
          <p:nvPr/>
        </p:nvSpPr>
        <p:spPr>
          <a:xfrm>
            <a:off x="2274854" y="6020234"/>
            <a:ext cx="11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Tokopedia</a:t>
            </a:r>
            <a:endParaRPr/>
          </a:p>
        </p:txBody>
      </p:sp>
      <p:sp>
        <p:nvSpPr>
          <p:cNvPr id="304" name="Google Shape;304;p2"/>
          <p:cNvSpPr txBox="1"/>
          <p:nvPr/>
        </p:nvSpPr>
        <p:spPr>
          <a:xfrm>
            <a:off x="8408805" y="6032735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Ruang Guru</a:t>
            </a:r>
            <a:endParaRPr/>
          </a:p>
        </p:txBody>
      </p:sp>
      <p:sp>
        <p:nvSpPr>
          <p:cNvPr id="305" name="Google Shape;305;p2"/>
          <p:cNvSpPr txBox="1"/>
          <p:nvPr/>
        </p:nvSpPr>
        <p:spPr>
          <a:xfrm>
            <a:off x="5222633" y="6015248"/>
            <a:ext cx="19091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Buka Lapak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4345" y="4468798"/>
            <a:ext cx="2862726" cy="158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460" y="4468798"/>
            <a:ext cx="2753537" cy="158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0037" y="4468798"/>
            <a:ext cx="2667000" cy="155945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447800"/>
            <a:ext cx="3357554" cy="505303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0"/>
          <p:cNvSpPr/>
          <p:nvPr/>
        </p:nvSpPr>
        <p:spPr>
          <a:xfrm>
            <a:off x="5506600" y="1651273"/>
            <a:ext cx="60665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hal-hal terpenting yang harus dilakukan perusahaan agar model bisnisnya dapat bekerja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5682209" y="3442300"/>
            <a:ext cx="535524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Dibutuhkan untuk menciptakan dan menawarkan Value proposition, menjangkau pasar, mengelola hubungan pelanggan dan mendapatkan revenues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0"/>
          <p:cNvSpPr txBox="1"/>
          <p:nvPr/>
        </p:nvSpPr>
        <p:spPr>
          <a:xfrm>
            <a:off x="5238744" y="5509797"/>
            <a:ext cx="54292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MERUPAKAN KEGIATAN-KEGIATAN PENTING YANG MEMBUAT MODEL BISNIS HIDUP DAN MAMPU BEROPERASI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0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Key Activities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1434989"/>
            <a:ext cx="4357686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1"/>
          <p:cNvSpPr txBox="1"/>
          <p:nvPr/>
        </p:nvSpPr>
        <p:spPr>
          <a:xfrm>
            <a:off x="5354621" y="1643051"/>
            <a:ext cx="6698833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Kegiatan-kegiatan kunci perusahaan dapat berupa: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1. Produksi</a:t>
            </a:r>
            <a:endParaRPr b="1"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Kegiatan ini berkaitan dengan merancang,membuat, dan memberikan produk dalam jumlah besar dan/atau kualitas unggul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2. Problem Solving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Kegiatan utama dari jenis ini berhubungan dengan solusi baru untuk masalah pelanggan individu. Operasi dari konsultan, rumah sakit, dan lainnya organisasi jasa biasanya didominasi oleh </a:t>
            </a:r>
            <a:b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kegiatan pemecahan masalah.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3. Platform Network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Networks, platform kerja website, perangkat lunak, dan bahkan merek dapat berfungsi sebagai platform</a:t>
            </a:r>
            <a:endParaRPr b="1"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1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Key Activities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2000240"/>
            <a:ext cx="4071934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2"/>
          <p:cNvSpPr/>
          <p:nvPr/>
        </p:nvSpPr>
        <p:spPr>
          <a:xfrm>
            <a:off x="5881686" y="164305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jaringan pemasok dan mitra yang membuat model bisnis dapat bekerja</a:t>
            </a:r>
            <a:endParaRPr b="1" i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5848320" y="2984480"/>
            <a:ext cx="428628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Tidak ada perusahaan yang dapat bekerja sendiri  </a:t>
            </a:r>
            <a:endParaRPr/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Bagaimana membuat aliansi untuk mengoptimalkan model bisnis, mengurangi resiko dan mendapatkan sumberdaya dengan lebih efektif dan efisien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Partnership bertujuan untuk memperkuat posisi perusahaan di lingkungan persaingan, karena </a:t>
            </a: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saat ini persaingan berdasarkan antara aliansi dengan aliansi</a:t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2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Key Partnership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385854"/>
            <a:ext cx="3428992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3"/>
          <p:cNvSpPr/>
          <p:nvPr/>
        </p:nvSpPr>
        <p:spPr>
          <a:xfrm>
            <a:off x="5453058" y="1447801"/>
            <a:ext cx="485778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ANALISIS!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Siapa sajakah mitra utama kita?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Siapa sajakah pemasok utama kita?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Sumber daya utama apalah yang dapatkan dari mitra?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Aktivitas kunci apa sajakah yang dilakukan mitra kita?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3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Key Partnership</a:t>
            </a:r>
            <a:endParaRPr/>
          </a:p>
        </p:txBody>
      </p:sp>
      <p:sp>
        <p:nvSpPr>
          <p:cNvPr id="517" name="Google Shape;517;p23"/>
          <p:cNvSpPr txBox="1"/>
          <p:nvPr/>
        </p:nvSpPr>
        <p:spPr>
          <a:xfrm>
            <a:off x="5257800" y="3581401"/>
            <a:ext cx="51054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Sumbedaya utama dapat dikategorikan sebagai berikut: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Aliansi </a:t>
            </a: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strategis antara non pesaing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Coopetition</a:t>
            </a: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: Kemitraan strategis antar pesaing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Usaha patungan </a:t>
            </a: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untuk mengembangkan usah baru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Hubungan </a:t>
            </a: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pembeli pemasok </a:t>
            </a: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untuk menjamin pasokan yang dapat diandalkan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295400"/>
            <a:ext cx="3929058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4"/>
          <p:cNvSpPr/>
          <p:nvPr/>
        </p:nvSpPr>
        <p:spPr>
          <a:xfrm>
            <a:off x="5810248" y="1571612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Menggambarkan semua biaya yang dikeluarkan untuk mengoperasikan model bisnis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4"/>
          <p:cNvSpPr txBox="1"/>
          <p:nvPr/>
        </p:nvSpPr>
        <p:spPr>
          <a:xfrm>
            <a:off x="5810248" y="2786059"/>
            <a:ext cx="457203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Struktur biaya  model bisnis dibedakan dalam 2 kelas: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Cost Driven:</a:t>
            </a: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 Menciptakan dan mempertahankan struktur biaya seramping mungkin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Value Driven: </a:t>
            </a: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Menawarkan proposisi nilai premium dan layanan pribadi tingkat tinggi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4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Cost Structure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654" y="1643050"/>
            <a:ext cx="4214842" cy="52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5"/>
          <p:cNvSpPr/>
          <p:nvPr/>
        </p:nvSpPr>
        <p:spPr>
          <a:xfrm>
            <a:off x="5810248" y="1571612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ANALISIS!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Biaya terpenting apakah yang ada dalam model bisnis kita?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Sumber daya utama apakah yang paling mahal?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Aktivitas-aktivitas kunci apakah yang paling mahal?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5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Cost Structure</a:t>
            </a:r>
            <a:endParaRPr/>
          </a:p>
        </p:txBody>
      </p:sp>
      <p:sp>
        <p:nvSpPr>
          <p:cNvPr id="535" name="Google Shape;535;p25"/>
          <p:cNvSpPr/>
          <p:nvPr/>
        </p:nvSpPr>
        <p:spPr>
          <a:xfrm>
            <a:off x="5867400" y="3970600"/>
            <a:ext cx="4572000" cy="15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Elemen-Elemen Struktur Biaya: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Biaya Tetap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Biaya Variabel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Skala ekonomi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1D528D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Lingkup Ekonomi</a:t>
            </a:r>
            <a:endParaRPr sz="18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6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Business Model Canvas</a:t>
            </a:r>
            <a:endParaRPr/>
          </a:p>
        </p:txBody>
      </p:sp>
      <p:pic>
        <p:nvPicPr>
          <p:cNvPr id="542" name="Google Shape;5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1" y="1266826"/>
            <a:ext cx="833437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6"/>
          <p:cNvSpPr txBox="1"/>
          <p:nvPr>
            <p:ph idx="1" type="body"/>
          </p:nvPr>
        </p:nvSpPr>
        <p:spPr>
          <a:xfrm>
            <a:off x="1981200" y="4953000"/>
            <a:ext cx="8435280" cy="16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en-US" sz="2800"/>
              <a:t>9 Blok Bangunan Model Bisnis Menjadi Alat bantu Yang Ringkas Untuk Memahami Model Bisnis Yang Kita Akan Kita Bangun</a:t>
            </a:r>
            <a:endParaRPr i="1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ORIENTASI EFISIENSI VS NILAI</a:t>
            </a:r>
            <a:endParaRPr/>
          </a:p>
        </p:txBody>
      </p:sp>
      <p:pic>
        <p:nvPicPr>
          <p:cNvPr id="550" name="Google Shape;5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600201"/>
            <a:ext cx="8001000" cy="4599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8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ORIENTASI EMOSI VS LOGIKA</a:t>
            </a:r>
            <a:endParaRPr/>
          </a:p>
        </p:txBody>
      </p:sp>
      <p:pic>
        <p:nvPicPr>
          <p:cNvPr id="557" name="Google Shape;5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308336"/>
            <a:ext cx="7315200" cy="547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 txBox="1"/>
          <p:nvPr>
            <p:ph type="title"/>
          </p:nvPr>
        </p:nvSpPr>
        <p:spPr>
          <a:xfrm>
            <a:off x="1689948" y="263527"/>
            <a:ext cx="835152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EB Garamond"/>
              <a:buNone/>
            </a:pPr>
            <a:r>
              <a:rPr b="1" lang="en-US" sz="5400">
                <a:latin typeface="EB Garamond"/>
                <a:ea typeface="EB Garamond"/>
                <a:cs typeface="EB Garamond"/>
                <a:sym typeface="EB Garamond"/>
              </a:rPr>
              <a:t>Definisi Model Bisnis</a:t>
            </a:r>
            <a:endParaRPr b="1" sz="54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15" name="Google Shape;3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16" name="Google Shape;3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"/>
          <p:cNvSpPr txBox="1"/>
          <p:nvPr>
            <p:ph idx="1" type="body"/>
          </p:nvPr>
        </p:nvSpPr>
        <p:spPr>
          <a:xfrm>
            <a:off x="1097279" y="1808789"/>
            <a:ext cx="6251788" cy="4473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39738" lvl="0" marL="4397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b="1" lang="en-US" sz="3200"/>
              <a:t>Model bisnis: </a:t>
            </a:r>
            <a:r>
              <a:rPr lang="en-US" sz="3200"/>
              <a:t>Bagaimana cara perusahaan menciptakan nilai dan bertujuan untuk  terus bertahan dengan menghasilkan laba</a:t>
            </a:r>
            <a:endParaRPr sz="3200"/>
          </a:p>
          <a:p>
            <a:pPr indent="-439738" lvl="0" marL="43973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b="1" lang="en-US" sz="3200"/>
              <a:t>Inovasi Model Bisnis:</a:t>
            </a:r>
            <a:r>
              <a:rPr lang="en-US" sz="3200"/>
              <a:t> Tentang penciptaan nilai bagi perusahaan, pelanggan, dan  masyarakat dengan mengganti model bisnis yang telah usang</a:t>
            </a:r>
            <a:endParaRPr sz="3200"/>
          </a:p>
        </p:txBody>
      </p:sp>
      <p:sp>
        <p:nvSpPr>
          <p:cNvPr id="318" name="Google Shape;318;p3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7467" y="1949796"/>
            <a:ext cx="3048000" cy="177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17467" y="4089547"/>
            <a:ext cx="3064932" cy="184772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"/>
          <p:cNvSpPr txBox="1"/>
          <p:nvPr/>
        </p:nvSpPr>
        <p:spPr>
          <a:xfrm>
            <a:off x="9795932" y="3686349"/>
            <a:ext cx="740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Gojek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"/>
          <p:cNvSpPr txBox="1"/>
          <p:nvPr/>
        </p:nvSpPr>
        <p:spPr>
          <a:xfrm>
            <a:off x="9795932" y="5937274"/>
            <a:ext cx="692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Hijup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0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Contoh BMC-Gojek</a:t>
            </a:r>
            <a:endParaRPr b="1"/>
          </a:p>
        </p:txBody>
      </p:sp>
      <p:pic>
        <p:nvPicPr>
          <p:cNvPr id="570" name="Google Shape;5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1" y="1600200"/>
            <a:ext cx="8641237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Contoh BMC-UBER</a:t>
            </a:r>
            <a:endParaRPr/>
          </a:p>
        </p:txBody>
      </p:sp>
      <p:pic>
        <p:nvPicPr>
          <p:cNvPr id="577" name="Google Shape;577;p31"/>
          <p:cNvPicPr preferRelativeResize="0"/>
          <p:nvPr/>
        </p:nvPicPr>
        <p:blipFill rotWithShape="1">
          <a:blip r:embed="rId3">
            <a:alphaModFix/>
          </a:blip>
          <a:srcRect b="20370" l="19167" r="18333" t="18889"/>
          <a:stretch/>
        </p:blipFill>
        <p:spPr>
          <a:xfrm>
            <a:off x="1705208" y="1524000"/>
            <a:ext cx="878158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Picture\logo ibi small.gif" id="582" name="Google Shape;5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3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END OF SLIDE</a:t>
            </a:r>
            <a:endParaRPr/>
          </a:p>
        </p:txBody>
      </p:sp>
      <p:pic>
        <p:nvPicPr>
          <p:cNvPr id="584" name="Google Shape;584;p32"/>
          <p:cNvPicPr preferRelativeResize="0"/>
          <p:nvPr/>
        </p:nvPicPr>
        <p:blipFill rotWithShape="1">
          <a:blip r:embed="rId4">
            <a:alphaModFix/>
          </a:blip>
          <a:srcRect b="8068" l="0" r="50710" t="0"/>
          <a:stretch/>
        </p:blipFill>
        <p:spPr>
          <a:xfrm>
            <a:off x="0" y="0"/>
            <a:ext cx="33709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2"/>
          <p:cNvPicPr preferRelativeResize="0"/>
          <p:nvPr/>
        </p:nvPicPr>
        <p:blipFill rotWithShape="1">
          <a:blip r:embed="rId4">
            <a:alphaModFix/>
          </a:blip>
          <a:srcRect b="8068" l="50496" r="0" t="0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"/>
          <p:cNvSpPr txBox="1"/>
          <p:nvPr>
            <p:ph idx="4294967295" type="title"/>
          </p:nvPr>
        </p:nvSpPr>
        <p:spPr>
          <a:xfrm>
            <a:off x="960803" y="412519"/>
            <a:ext cx="10058400" cy="1134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EB Garamond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7 Fokus Dalam Pengembangan Model Bisnis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28" name="Google Shape;3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29" name="Google Shape;3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4"/>
          <p:cNvGrpSpPr/>
          <p:nvPr/>
        </p:nvGrpSpPr>
        <p:grpSpPr>
          <a:xfrm>
            <a:off x="723585" y="2471386"/>
            <a:ext cx="10744828" cy="3248436"/>
            <a:chOff x="3149" y="665159"/>
            <a:chExt cx="10744828" cy="3248436"/>
          </a:xfrm>
        </p:grpSpPr>
        <p:sp>
          <p:nvSpPr>
            <p:cNvPr id="332" name="Google Shape;332;p4"/>
            <p:cNvSpPr/>
            <p:nvPr/>
          </p:nvSpPr>
          <p:spPr>
            <a:xfrm>
              <a:off x="3149" y="665159"/>
              <a:ext cx="2498797" cy="1499278"/>
            </a:xfrm>
            <a:prstGeom prst="rect">
              <a:avLst/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 txBox="1"/>
            <p:nvPr/>
          </p:nvSpPr>
          <p:spPr>
            <a:xfrm>
              <a:off x="3149" y="665159"/>
              <a:ext cx="2498797" cy="149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Membangun Model Bisnis Baru dalam sebuah Industri lama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751826" y="665159"/>
              <a:ext cx="2498797" cy="1499278"/>
            </a:xfrm>
            <a:prstGeom prst="rect">
              <a:avLst/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"/>
            <p:cNvSpPr txBox="1"/>
            <p:nvPr/>
          </p:nvSpPr>
          <p:spPr>
            <a:xfrm>
              <a:off x="2751826" y="665159"/>
              <a:ext cx="2498797" cy="149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Membantu memanfaatkan Perkembangan teknologi mutakhir melalui model bisnis yang tepat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5500503" y="665159"/>
              <a:ext cx="2498797" cy="1499278"/>
            </a:xfrm>
            <a:prstGeom prst="rect">
              <a:avLst/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 txBox="1"/>
            <p:nvPr/>
          </p:nvSpPr>
          <p:spPr>
            <a:xfrm>
              <a:off x="5500503" y="665159"/>
              <a:ext cx="2498797" cy="149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Mengatasi kebutuhan pelanggan yang tak terpenuhi dan membangun model bisnis baru disekitarnya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249180" y="665159"/>
              <a:ext cx="2498797" cy="1499278"/>
            </a:xfrm>
            <a:prstGeom prst="rect">
              <a:avLst/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 txBox="1"/>
            <p:nvPr/>
          </p:nvSpPr>
          <p:spPr>
            <a:xfrm>
              <a:off x="8249180" y="665159"/>
              <a:ext cx="2498797" cy="149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Berinvestasi di perusahaan yang mempunyai model  bisnis paling kompetitif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377488" y="2414317"/>
              <a:ext cx="2498797" cy="1499278"/>
            </a:xfrm>
            <a:prstGeom prst="rect">
              <a:avLst/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 txBox="1"/>
            <p:nvPr/>
          </p:nvSpPr>
          <p:spPr>
            <a:xfrm>
              <a:off x="1377488" y="2414317"/>
              <a:ext cx="2498797" cy="149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Membantu klien mencari model bisnis, serta  memimpikan dan membangun model bisnis baru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4126165" y="2414317"/>
              <a:ext cx="2498797" cy="1499278"/>
            </a:xfrm>
            <a:prstGeom prst="rect">
              <a:avLst/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"/>
            <p:cNvSpPr txBox="1"/>
            <p:nvPr/>
          </p:nvSpPr>
          <p:spPr>
            <a:xfrm>
              <a:off x="4126165" y="2414317"/>
              <a:ext cx="2498797" cy="149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Mengembangkan model bisnis yang tepat untuk  meluncurkan produk inovatif </a:t>
              </a: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6874842" y="2414317"/>
              <a:ext cx="2498797" cy="1499278"/>
            </a:xfrm>
            <a:prstGeom prst="rect">
              <a:avLst/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 txBox="1"/>
            <p:nvPr/>
          </p:nvSpPr>
          <p:spPr>
            <a:xfrm>
              <a:off x="6874842" y="2414317"/>
              <a:ext cx="2498797" cy="149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7. Mengembangkan perubahan sosial dan ekonomi  yang positif melalui model bisnis yang inovatif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"/>
          <p:cNvSpPr txBox="1"/>
          <p:nvPr>
            <p:ph idx="4294967295" type="title"/>
          </p:nvPr>
        </p:nvSpPr>
        <p:spPr>
          <a:xfrm>
            <a:off x="1029042" y="-45761"/>
            <a:ext cx="10058400" cy="1134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EB Garamond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Tahapan Pengembanan Model Bisnis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51" name="Google Shape;3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52" name="Google Shape;3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cer\Contacts\Desktop\IMG_20140903_0001.jpg" id="354" name="Google Shape;35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533" y="1315031"/>
            <a:ext cx="8991599" cy="484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"/>
          <p:cNvSpPr txBox="1"/>
          <p:nvPr>
            <p:ph idx="4294967295" type="title"/>
          </p:nvPr>
        </p:nvSpPr>
        <p:spPr>
          <a:xfrm>
            <a:off x="1029042" y="-45761"/>
            <a:ext cx="10058400" cy="1134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EB Garamond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Business Model Canvas (BMC)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60" name="Google Shape;3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61" name="Google Shape;3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569895" y="1190123"/>
            <a:ext cx="10976691" cy="173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1455" lvl="0" marL="9144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Calibri"/>
              <a:buChar char=" "/>
            </a:pPr>
            <a:r>
              <a:rPr b="1" lang="en-US" sz="333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Kanvas Model Bisnis: Merupakan alat untuk Menggambarkan,Menvisualisasikan, Menilai, dan Mengubah Model Bisnis Yang Terdiri Dari 9 Blok Pembangun</a:t>
            </a:r>
            <a:endParaRPr b="1" sz="333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\Desktop\BMC\business-model-canvas-sketch.png" id="364" name="Google Shape;3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95" y="2658533"/>
            <a:ext cx="10976691" cy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34538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371" name="Google Shape;371;p7"/>
          <p:cNvSpPr/>
          <p:nvPr/>
        </p:nvSpPr>
        <p:spPr>
          <a:xfrm>
            <a:off x="1182755" y="1610139"/>
            <a:ext cx="10167731" cy="3329609"/>
          </a:xfrm>
          <a:prstGeom prst="rect">
            <a:avLst/>
          </a:pr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5E2C16"/>
                </a:solidFill>
                <a:latin typeface="EB Garamond"/>
                <a:ea typeface="EB Garamond"/>
                <a:cs typeface="EB Garamond"/>
                <a:sym typeface="EB Garamond"/>
              </a:rPr>
              <a:t>9 BLOK PEMBANGUN</a:t>
            </a:r>
            <a:br>
              <a:rPr b="1" lang="en-US" sz="5400">
                <a:solidFill>
                  <a:srgbClr val="5E2C16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5400">
                <a:solidFill>
                  <a:srgbClr val="5E2C16"/>
                </a:solidFill>
                <a:latin typeface="EB Garamond"/>
                <a:ea typeface="EB Garamond"/>
                <a:cs typeface="EB Garamond"/>
                <a:sym typeface="EB Garamond"/>
              </a:rPr>
              <a:t>BUSINESS MODEL CANVAS</a:t>
            </a:r>
            <a:endParaRPr sz="5400">
              <a:solidFill>
                <a:srgbClr val="5E2C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"/>
          <p:cNvSpPr/>
          <p:nvPr/>
        </p:nvSpPr>
        <p:spPr>
          <a:xfrm>
            <a:off x="4904510" y="1849798"/>
            <a:ext cx="70196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400"/>
              <a:buFont typeface="Arial"/>
              <a:buAutoNum type="arabicPeriod"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Untuk Siapakah kita menciptakan nilai?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400"/>
              <a:buFont typeface="Arial"/>
              <a:buAutoNum type="arabicPeriod"/>
            </a:pPr>
            <a:r>
              <a:rPr b="1" i="1" lang="en-US" sz="24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Siapakah Pelanggan terpenting kita?</a:t>
            </a:r>
            <a:endParaRPr b="1" i="1" sz="24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4765964" y="3247717"/>
            <a:ext cx="701963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Kelompok pelanggan mewakili segmen terpisah jika: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Kebutuhan pelanggan memerlukan dan memperbolehkan penawaran yang berbeda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Pelanggan diperoleh melalui saluran distribusi yang berbeda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Pelanggan memerlukan jenis hubungan yang berbeda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Pelanggan pada dasarnya memiliki profitabilitas yang berbeda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D528D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1D528D"/>
                </a:solidFill>
                <a:latin typeface="Arial"/>
                <a:ea typeface="Arial"/>
                <a:cs typeface="Arial"/>
                <a:sym typeface="Arial"/>
              </a:rPr>
              <a:t>Pelanggan bersedia membayar untuk aspek-aspek penawaran yang berbeda</a:t>
            </a:r>
            <a:endParaRPr sz="2000">
              <a:solidFill>
                <a:srgbClr val="1D5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09" y="1359175"/>
            <a:ext cx="3544159" cy="52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8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Customer Segment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"/>
          <p:cNvSpPr txBox="1"/>
          <p:nvPr>
            <p:ph type="title"/>
          </p:nvPr>
        </p:nvSpPr>
        <p:spPr>
          <a:xfrm>
            <a:off x="3352800" y="228600"/>
            <a:ext cx="843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Customer Segment</a:t>
            </a:r>
            <a:endParaRPr/>
          </a:p>
        </p:txBody>
      </p:sp>
      <p:sp>
        <p:nvSpPr>
          <p:cNvPr id="387" name="Google Shape;387;p9"/>
          <p:cNvSpPr txBox="1"/>
          <p:nvPr>
            <p:ph idx="1" type="body"/>
          </p:nvPr>
        </p:nvSpPr>
        <p:spPr>
          <a:xfrm>
            <a:off x="609600" y="1692563"/>
            <a:ext cx="10972800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Beberapa jenis segmen Pelanggan yang berbeda:</a:t>
            </a:r>
            <a:endParaRPr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en-US" sz="2400"/>
              <a:t>Pasar Massal: </a:t>
            </a:r>
            <a:r>
              <a:rPr lang="en-US" sz="2400"/>
              <a:t>berfokus pada pasar massal dan tidak membeda-bedakan antara segmen2 pelanggan yang berbeda</a:t>
            </a:r>
            <a:endParaRPr sz="2400"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en-US" sz="2400"/>
              <a:t>Pasar Ceruk: </a:t>
            </a:r>
            <a:r>
              <a:rPr lang="en-US" sz="2400"/>
              <a:t>menyasar segmen pelanggan yang spesifik dan terspesialisasi</a:t>
            </a:r>
            <a:endParaRPr sz="2400"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en-US" sz="2400"/>
              <a:t>Pasar Tersegmentasi: </a:t>
            </a:r>
            <a:r>
              <a:rPr lang="en-US" sz="2400"/>
              <a:t>Membedakan segmen pasar dari kebutuhan dan masalahnya masing-masing</a:t>
            </a:r>
            <a:endParaRPr sz="2400"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en-US" sz="2400"/>
              <a:t>Pasar Terdiversifikasi: </a:t>
            </a:r>
            <a:r>
              <a:rPr lang="en-US" sz="2400"/>
              <a:t>melayani dua segmen pelanggan yang tidak terkait satu sama lain dengan kebutuhan dan masalah yang berbeda</a:t>
            </a:r>
            <a:endParaRPr sz="2400"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en-US" sz="2400"/>
              <a:t>Pasar Platform banyak Sisi: </a:t>
            </a:r>
            <a:r>
              <a:rPr lang="en-US" sz="2400"/>
              <a:t>melayani dua atau lebih segmen yang saling bergantung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2015-04-19T11:45:31Z</dcterms:created>
  <dc:creator>ARIZA</dc:creator>
</cp:coreProperties>
</file>