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257" r:id="rId4"/>
    <p:sldId id="258" r:id="rId5"/>
    <p:sldId id="259" r:id="rId6"/>
    <p:sldId id="260" r:id="rId7"/>
    <p:sldId id="261" r:id="rId8"/>
    <p:sldId id="264" r:id="rId9"/>
    <p:sldId id="262" r:id="rId10"/>
    <p:sldId id="263" r:id="rId11"/>
    <p:sldId id="265" r:id="rId12"/>
    <p:sldId id="266" r:id="rId13"/>
    <p:sldId id="267" r:id="rId14"/>
    <p:sldId id="286" r:id="rId15"/>
    <p:sldId id="268" r:id="rId16"/>
    <p:sldId id="269" r:id="rId17"/>
    <p:sldId id="271" r:id="rId18"/>
    <p:sldId id="272" r:id="rId19"/>
    <p:sldId id="274" r:id="rId20"/>
    <p:sldId id="275" r:id="rId21"/>
    <p:sldId id="283" r:id="rId22"/>
    <p:sldId id="287" r:id="rId23"/>
    <p:sldId id="288" r:id="rId24"/>
    <p:sldId id="284" r:id="rId25"/>
    <p:sldId id="285" r:id="rId26"/>
    <p:sldId id="289" r:id="rId27"/>
    <p:sldId id="290" r:id="rId28"/>
    <p:sldId id="291" r:id="rId29"/>
    <p:sldId id="292" r:id="rId30"/>
    <p:sldId id="293" r:id="rId31"/>
    <p:sldId id="294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194188F-DC5A-4967-AF31-A112AFB44DE5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2D6BA7D-A767-43B9-A724-34963E6FF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188F-DC5A-4967-AF31-A112AFB44DE5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BA7D-A767-43B9-A724-34963E6FF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188F-DC5A-4967-AF31-A112AFB44DE5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BA7D-A767-43B9-A724-34963E6FF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194188F-DC5A-4967-AF31-A112AFB44DE5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2D6BA7D-A767-43B9-A724-34963E6FF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194188F-DC5A-4967-AF31-A112AFB44DE5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2D6BA7D-A767-43B9-A724-34963E6FF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188F-DC5A-4967-AF31-A112AFB44DE5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BA7D-A767-43B9-A724-34963E6FF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188F-DC5A-4967-AF31-A112AFB44DE5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BA7D-A767-43B9-A724-34963E6FF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194188F-DC5A-4967-AF31-A112AFB44DE5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2D6BA7D-A767-43B9-A724-34963E6FF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188F-DC5A-4967-AF31-A112AFB44DE5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BA7D-A767-43B9-A724-34963E6FF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194188F-DC5A-4967-AF31-A112AFB44DE5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2D6BA7D-A767-43B9-A724-34963E6FF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194188F-DC5A-4967-AF31-A112AFB44DE5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2D6BA7D-A767-43B9-A724-34963E6FF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194188F-DC5A-4967-AF31-A112AFB44DE5}" type="datetimeFigureOut">
              <a:rPr lang="en-US" smtClean="0"/>
              <a:pPr/>
              <a:t>10/30/2024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2D6BA7D-A767-43B9-A724-34963E6FF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143000"/>
            <a:ext cx="6172200" cy="1524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Arial Black" pitchFamily="34" charset="0"/>
              </a:rPr>
              <a:t>POHON </a:t>
            </a:r>
            <a:r>
              <a:rPr lang="en-US" sz="4000" dirty="0" smtClean="0">
                <a:solidFill>
                  <a:schemeClr val="tx1"/>
                </a:solidFill>
                <a:latin typeface="Arial Black" pitchFamily="34" charset="0"/>
              </a:rPr>
              <a:t>KEPUTUSAN MANAJEMEN</a:t>
            </a:r>
            <a:endParaRPr lang="en-US" sz="40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352800"/>
            <a:ext cx="6172200" cy="3022122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>
                <a:solidFill>
                  <a:schemeClr val="tx1"/>
                </a:solidFill>
              </a:rPr>
              <a:t>Dr. FEBRIANSYAH, SE., MM., MH.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>
            <a:normAutofit/>
          </a:bodyPr>
          <a:lstStyle/>
          <a:p>
            <a:pPr algn="ctr"/>
            <a:r>
              <a:rPr lang="en-US" sz="2500" dirty="0" smtClean="0">
                <a:solidFill>
                  <a:schemeClr val="tx1"/>
                </a:solidFill>
                <a:latin typeface="Arial Black" pitchFamily="34" charset="0"/>
              </a:rPr>
              <a:t>RANGE OF RISK DECISION DILEMMA</a:t>
            </a:r>
            <a:endParaRPr lang="en-US" sz="25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5344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b="1" dirty="0" smtClean="0"/>
              <a:t>Payoff/ outcomes/ </a:t>
            </a:r>
            <a:r>
              <a:rPr lang="en-US" sz="1800" b="1" dirty="0" err="1" smtClean="0"/>
              <a:t>hasil</a:t>
            </a:r>
            <a:r>
              <a:rPr lang="en-US" sz="1800" b="1" dirty="0" smtClean="0"/>
              <a:t> yang </a:t>
            </a:r>
            <a:r>
              <a:rPr lang="en-US" sz="1800" b="1" dirty="0" err="1" smtClean="0"/>
              <a:t>diperoleh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berada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dalam</a:t>
            </a:r>
            <a:r>
              <a:rPr lang="en-US" sz="1800" b="1" dirty="0" smtClean="0"/>
              <a:t> range/ </a:t>
            </a:r>
            <a:r>
              <a:rPr lang="en-US" sz="1800" b="1" dirty="0" err="1" smtClean="0"/>
              <a:t>kisaran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dari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nilai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terendah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sampai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nilai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tertinggi</a:t>
            </a:r>
            <a:r>
              <a:rPr lang="en-US" sz="1800" b="1" dirty="0" smtClean="0"/>
              <a:t>.</a:t>
            </a:r>
          </a:p>
          <a:p>
            <a:pPr>
              <a:buNone/>
            </a:pPr>
            <a:r>
              <a:rPr lang="en-US" sz="1800" b="1" dirty="0" smtClean="0"/>
              <a:t>CONTOH:</a:t>
            </a:r>
          </a:p>
          <a:p>
            <a:pPr>
              <a:buNone/>
            </a:pPr>
            <a:r>
              <a:rPr lang="en-US" sz="1800" b="1" dirty="0" smtClean="0"/>
              <a:t>Perusahaan </a:t>
            </a:r>
            <a:r>
              <a:rPr lang="en-US" sz="1800" b="1" dirty="0" err="1" smtClean="0"/>
              <a:t>akan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meluncurkan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produk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baru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ke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pasar</a:t>
            </a:r>
            <a:r>
              <a:rPr lang="en-US" sz="1800" b="1" dirty="0" smtClean="0"/>
              <a:t> </a:t>
            </a:r>
          </a:p>
          <a:p>
            <a:pPr>
              <a:buNone/>
            </a:pPr>
            <a:r>
              <a:rPr lang="en-US" sz="1800" b="1" dirty="0" smtClean="0"/>
              <a:t>						</a:t>
            </a:r>
            <a:r>
              <a:rPr lang="en-US" sz="1800" b="1" dirty="0" err="1" smtClean="0"/>
              <a:t>Laku</a:t>
            </a:r>
            <a:r>
              <a:rPr lang="en-US" sz="1800" b="1" dirty="0" smtClean="0"/>
              <a:t>	      		</a:t>
            </a:r>
          </a:p>
          <a:p>
            <a:pPr>
              <a:buNone/>
            </a:pPr>
            <a:r>
              <a:rPr lang="en-US" sz="1500" b="1" dirty="0" err="1" smtClean="0"/>
              <a:t>Meluncurkan</a:t>
            </a:r>
            <a:r>
              <a:rPr lang="en-US" sz="1500" b="1" dirty="0" smtClean="0"/>
              <a:t> </a:t>
            </a:r>
            <a:r>
              <a:rPr lang="en-US" sz="1500" b="1" dirty="0" err="1" smtClean="0"/>
              <a:t>produk</a:t>
            </a:r>
            <a:r>
              <a:rPr lang="en-US" sz="1500" b="1" dirty="0" smtClean="0"/>
              <a:t> </a:t>
            </a:r>
            <a:r>
              <a:rPr lang="en-US" sz="1500" b="1" dirty="0" err="1" smtClean="0"/>
              <a:t>baru</a:t>
            </a:r>
            <a:r>
              <a:rPr lang="en-US" sz="1800" b="1" dirty="0" smtClean="0"/>
              <a:t>. 			       </a:t>
            </a:r>
          </a:p>
          <a:p>
            <a:pPr>
              <a:buNone/>
            </a:pPr>
            <a:r>
              <a:rPr lang="en-US" sz="1800" b="1" dirty="0" smtClean="0"/>
              <a:t>								JUMLAH 					        </a:t>
            </a:r>
            <a:r>
              <a:rPr lang="en-US" sz="1800" b="1" dirty="0" err="1" smtClean="0"/>
              <a:t>Tidak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laku</a:t>
            </a:r>
            <a:r>
              <a:rPr lang="en-US" sz="1800" b="1" dirty="0" smtClean="0"/>
              <a:t> 	KEUNTUNGAN</a:t>
            </a:r>
          </a:p>
          <a:p>
            <a:pPr>
              <a:buNone/>
            </a:pPr>
            <a:r>
              <a:rPr lang="en-US" sz="1800" b="1" dirty="0" smtClean="0"/>
              <a:t>							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			</a:t>
            </a:r>
            <a:r>
              <a:rPr lang="en-US" sz="1800" b="1" dirty="0" err="1" smtClean="0"/>
              <a:t>Tidak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meluncurkan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produk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baru</a:t>
            </a: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								HASIL 									DIKETAHUI	</a:t>
            </a:r>
          </a:p>
          <a:p>
            <a:pPr>
              <a:buNone/>
            </a:pPr>
            <a:r>
              <a:rPr lang="en-US" sz="1800" b="1" dirty="0" err="1" smtClean="0"/>
              <a:t>Kemungkinan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nilai</a:t>
            </a:r>
            <a:r>
              <a:rPr lang="en-US" sz="1800" b="1" dirty="0" smtClean="0"/>
              <a:t>/ value </a:t>
            </a:r>
            <a:r>
              <a:rPr lang="en-US" sz="1800" b="1" dirty="0" err="1" smtClean="0"/>
              <a:t>dari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hasil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keputusan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ini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berkisar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dari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nilai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terendah</a:t>
            </a:r>
            <a:r>
              <a:rPr lang="en-US" sz="1800" b="1" dirty="0" smtClean="0"/>
              <a:t> (</a:t>
            </a:r>
            <a:r>
              <a:rPr lang="en-US" sz="1800" b="1" dirty="0" err="1" smtClean="0"/>
              <a:t>produk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tidak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laku</a:t>
            </a:r>
            <a:r>
              <a:rPr lang="en-US" sz="1800" b="1" dirty="0" smtClean="0"/>
              <a:t>) </a:t>
            </a:r>
            <a:r>
              <a:rPr lang="en-US" sz="1800" b="1" dirty="0" err="1" smtClean="0"/>
              <a:t>sampai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nilai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tertinggi</a:t>
            </a:r>
            <a:r>
              <a:rPr lang="en-US" sz="1800" b="1" dirty="0" smtClean="0"/>
              <a:t> (</a:t>
            </a:r>
            <a:r>
              <a:rPr lang="en-US" sz="1800" b="1" dirty="0" err="1" smtClean="0"/>
              <a:t>produk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laku</a:t>
            </a:r>
            <a:r>
              <a:rPr lang="en-US" sz="1800" b="1" dirty="0" smtClean="0"/>
              <a:t>)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609600" y="3886200"/>
            <a:ext cx="838200" cy="762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276600" y="2743200"/>
            <a:ext cx="838200" cy="762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838200" y="4191000"/>
            <a:ext cx="2133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905000" y="3124200"/>
            <a:ext cx="2438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05000" y="5257800"/>
            <a:ext cx="4343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810000" y="3276600"/>
            <a:ext cx="1066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343400" y="2743200"/>
            <a:ext cx="1676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343400" y="3810000"/>
            <a:ext cx="1676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3"/>
          </p:cNvCxnSpPr>
          <p:nvPr/>
        </p:nvCxnSpPr>
        <p:spPr>
          <a:xfrm>
            <a:off x="1447800" y="4267200"/>
            <a:ext cx="457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dirty="0" smtClean="0">
                <a:solidFill>
                  <a:schemeClr val="tx1"/>
                </a:solidFill>
                <a:latin typeface="Arial Black" pitchFamily="34" charset="0"/>
              </a:rPr>
              <a:t>TAHAPAN PEMBUATAN DECISION TREE</a:t>
            </a:r>
            <a:endParaRPr lang="en-US" sz="25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1.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Definisikan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rinci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masalah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secara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jelas</a:t>
            </a:r>
            <a:endParaRPr lang="en-US" sz="3000" b="1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2.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Gambarkan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struktur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dari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pohon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keputusan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>
              <a:buNone/>
            </a:pP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3.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Tentukan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nilai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payoff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dari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setiap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kombinasi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>
              <a:buNone/>
            </a:pP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alternatif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kemungkinan</a:t>
            </a:r>
            <a:endParaRPr lang="en-US" sz="3000" b="1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4.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Tentukan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nilai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peluang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dari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seluruh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>
              <a:buNone/>
            </a:pP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kemungkinan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keputusan</a:t>
            </a:r>
            <a:endParaRPr lang="en-US" sz="3000" b="1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5.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Selesaikan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masalah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b="1" dirty="0" err="1" smtClean="0">
                <a:latin typeface="Calibri" pitchFamily="34" charset="0"/>
                <a:cs typeface="Calibri" pitchFamily="34" charset="0"/>
              </a:rPr>
              <a:t>menghitung</a:t>
            </a: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>
              <a:buNone/>
            </a:pPr>
            <a:r>
              <a:rPr lang="en-US" sz="3000" b="1" dirty="0" smtClean="0">
                <a:latin typeface="Calibri" pitchFamily="34" charset="0"/>
                <a:cs typeface="Calibri" pitchFamily="34" charset="0"/>
              </a:rPr>
              <a:t>	Expected Monetary Value (EMV</a:t>
            </a:r>
            <a:r>
              <a:rPr lang="id-ID" sz="3000" b="1" dirty="0">
                <a:latin typeface="Calibri" pitchFamily="34" charset="0"/>
                <a:cs typeface="Calibri" pitchFamily="34" charset="0"/>
              </a:rPr>
              <a:t>)</a:t>
            </a:r>
            <a:endParaRPr lang="en-US" sz="3000" b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30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Arial Black" pitchFamily="34" charset="0"/>
              </a:rPr>
              <a:t>Penetapan</a:t>
            </a:r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Black" pitchFamily="34" charset="0"/>
              </a:rPr>
              <a:t>nilai</a:t>
            </a:r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 payoff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3000" dirty="0" err="1" smtClean="0">
                <a:latin typeface="Arial"/>
              </a:rPr>
              <a:t>Tiap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jalur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dalam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pohon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keputusan</a:t>
            </a:r>
            <a:r>
              <a:rPr lang="en-US" sz="3000" dirty="0" smtClean="0">
                <a:latin typeface="Arial"/>
              </a:rPr>
              <a:t>, </a:t>
            </a:r>
            <a:r>
              <a:rPr lang="en-US" sz="3000" dirty="0" err="1" smtClean="0">
                <a:latin typeface="Arial"/>
              </a:rPr>
              <a:t>yaitu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tiap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rangkaian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alternatif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dan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keputusan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akan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menghasilkan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suatu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nilai</a:t>
            </a:r>
            <a:r>
              <a:rPr lang="en-US" sz="3000" dirty="0" smtClean="0">
                <a:latin typeface="Arial"/>
              </a:rPr>
              <a:t> payoff </a:t>
            </a:r>
            <a:r>
              <a:rPr lang="en-US" sz="3000" dirty="0" err="1" smtClean="0">
                <a:latin typeface="Arial"/>
              </a:rPr>
              <a:t>tertentu</a:t>
            </a:r>
            <a:r>
              <a:rPr lang="en-US" sz="3000" dirty="0" smtClean="0">
                <a:latin typeface="Arial"/>
              </a:rPr>
              <a:t> yang </a:t>
            </a:r>
            <a:r>
              <a:rPr lang="en-US" sz="3000" dirty="0" err="1" smtClean="0">
                <a:latin typeface="Arial"/>
              </a:rPr>
              <a:t>dituliskan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di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ujung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tiap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cabang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dirty="0" err="1" smtClean="0">
                <a:latin typeface="Arial"/>
              </a:rPr>
              <a:t>pada</a:t>
            </a:r>
            <a:r>
              <a:rPr lang="en-US" sz="3000" dirty="0" smtClean="0">
                <a:latin typeface="Arial"/>
              </a:rPr>
              <a:t> </a:t>
            </a:r>
            <a:r>
              <a:rPr lang="en-US" sz="3000" err="1" smtClean="0">
                <a:latin typeface="Arial"/>
              </a:rPr>
              <a:t>pohon</a:t>
            </a:r>
            <a:r>
              <a:rPr lang="en-US" sz="3000" smtClean="0">
                <a:latin typeface="Arial"/>
              </a:rPr>
              <a:t> keputusan. Dengan demikian untuk menentukan pilihan diantara alternatif-alternatif yang ada, pertama-tama harus ditentukan nilai payoff dari setiap alternatif.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/>
          </a:bodyPr>
          <a:lstStyle/>
          <a:p>
            <a:pPr algn="ctr"/>
            <a:r>
              <a:rPr lang="en-US" sz="2000" dirty="0" smtClean="0">
                <a:latin typeface="Arial Black" pitchFamily="34" charset="0"/>
                <a:cs typeface="Arial" pitchFamily="34" charset="0"/>
              </a:rPr>
              <a:t>PENETAPAN NILAI PELUANG/ KEMUNGKINAN</a:t>
            </a:r>
            <a:endParaRPr lang="en-US" sz="2000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0772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500" b="1" dirty="0" err="1" smtClean="0"/>
              <a:t>Setial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alternatif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kemungkinan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harus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ditentukan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niali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peluangnya</a:t>
            </a:r>
            <a:r>
              <a:rPr lang="en-US" sz="2500" b="1" dirty="0" smtClean="0"/>
              <a:t>. </a:t>
            </a:r>
            <a:r>
              <a:rPr lang="en-US" sz="2500" b="1" dirty="0" err="1" smtClean="0"/>
              <a:t>Penetapan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nilai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peluang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dari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setiap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kejadian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ditentukan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secara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subyektif</a:t>
            </a:r>
            <a:r>
              <a:rPr lang="en-US" sz="2500" b="1" dirty="0" smtClean="0"/>
              <a:t> (</a:t>
            </a:r>
            <a:r>
              <a:rPr lang="en-US" sz="2500" b="1" dirty="0" err="1" smtClean="0"/>
              <a:t>nilai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kemungkinan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subyektif</a:t>
            </a:r>
            <a:r>
              <a:rPr lang="en-US" sz="2500" b="1" dirty="0" smtClean="0"/>
              <a:t>) </a:t>
            </a:r>
            <a:r>
              <a:rPr lang="en-US" sz="2500" b="1" dirty="0" err="1" smtClean="0"/>
              <a:t>didasarkan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pada</a:t>
            </a:r>
            <a:r>
              <a:rPr lang="en-US" sz="2500" b="1" dirty="0" smtClean="0"/>
              <a:t> data yang </a:t>
            </a:r>
            <a:r>
              <a:rPr lang="en-US" sz="2500" b="1" dirty="0" err="1" smtClean="0"/>
              <a:t>dapat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dipertanggungjawabkan</a:t>
            </a:r>
            <a:endParaRPr lang="en-US" sz="2500" b="1" dirty="0" smtClean="0"/>
          </a:p>
          <a:p>
            <a:pPr>
              <a:buNone/>
            </a:pPr>
            <a:r>
              <a:rPr lang="en-US" sz="2500" b="1" dirty="0" smtClean="0"/>
              <a:t>CONTOH:</a:t>
            </a:r>
          </a:p>
          <a:p>
            <a:r>
              <a:rPr lang="en-US" sz="2500" b="1" dirty="0" err="1" smtClean="0"/>
              <a:t>Dokumen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perusahaan</a:t>
            </a:r>
            <a:endParaRPr lang="en-US" sz="2500" b="1" dirty="0" smtClean="0"/>
          </a:p>
          <a:p>
            <a:r>
              <a:rPr lang="en-US" sz="2500" b="1" err="1" smtClean="0"/>
              <a:t>Hasil-hasil</a:t>
            </a:r>
            <a:r>
              <a:rPr lang="en-US" sz="2500" b="1" smtClean="0"/>
              <a:t> penelitian</a:t>
            </a:r>
          </a:p>
          <a:p>
            <a:r>
              <a:rPr lang="en-US" sz="2500" b="1" smtClean="0"/>
              <a:t>Data-data resmi</a:t>
            </a:r>
          </a:p>
          <a:p>
            <a:r>
              <a:rPr lang="en-US" sz="2500" b="1" smtClean="0"/>
              <a:t>Pengalaman perusahaan</a:t>
            </a:r>
          </a:p>
          <a:p>
            <a:pPr>
              <a:buNone/>
            </a:pPr>
            <a:endParaRPr lang="en-US" sz="2500" b="1" dirty="0" smtClean="0"/>
          </a:p>
          <a:p>
            <a:endParaRPr lang="en-US" sz="2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EXPECTED MONETARY VALUE:</a:t>
            </a:r>
            <a:br>
              <a:rPr lang="en-US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sz="2000" dirty="0" err="1" smtClean="0">
                <a:solidFill>
                  <a:schemeClr val="tx1"/>
                </a:solidFill>
                <a:latin typeface="Arial Black" pitchFamily="34" charset="0"/>
              </a:rPr>
              <a:t>dasar</a:t>
            </a:r>
            <a:r>
              <a:rPr lang="en-US" sz="2000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Black" pitchFamily="34" charset="0"/>
              </a:rPr>
              <a:t>Pengambilan</a:t>
            </a:r>
            <a:r>
              <a:rPr lang="en-US" sz="2000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Black" pitchFamily="34" charset="0"/>
              </a:rPr>
              <a:t>Keputusan</a:t>
            </a:r>
            <a:endParaRPr lang="en-US" sz="20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5344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dirty="0" err="1" smtClean="0">
                <a:latin typeface="Arial Black" pitchFamily="34" charset="0"/>
              </a:rPr>
              <a:t>Pengambilan</a:t>
            </a:r>
            <a:r>
              <a:rPr lang="en-US" sz="3000" dirty="0" smtClean="0">
                <a:latin typeface="Arial Black" pitchFamily="34" charset="0"/>
              </a:rPr>
              <a:t> </a:t>
            </a:r>
            <a:r>
              <a:rPr lang="en-US" sz="3000" dirty="0" err="1" smtClean="0">
                <a:latin typeface="Arial Black" pitchFamily="34" charset="0"/>
              </a:rPr>
              <a:t>keputusan</a:t>
            </a:r>
            <a:r>
              <a:rPr lang="en-US" sz="3000" dirty="0" smtClean="0">
                <a:latin typeface="Arial Black" pitchFamily="34" charset="0"/>
              </a:rPr>
              <a:t> </a:t>
            </a:r>
            <a:r>
              <a:rPr lang="en-US" sz="3000" dirty="0" err="1" smtClean="0">
                <a:latin typeface="Arial Black" pitchFamily="34" charset="0"/>
              </a:rPr>
              <a:t>didasarkan</a:t>
            </a:r>
            <a:r>
              <a:rPr lang="en-US" sz="3000" dirty="0" smtClean="0">
                <a:latin typeface="Arial Black" pitchFamily="34" charset="0"/>
              </a:rPr>
              <a:t> </a:t>
            </a:r>
            <a:r>
              <a:rPr lang="en-US" sz="3000" dirty="0" err="1" smtClean="0">
                <a:latin typeface="Arial Black" pitchFamily="34" charset="0"/>
              </a:rPr>
              <a:t>pada</a:t>
            </a:r>
            <a:r>
              <a:rPr lang="en-US" sz="3000" dirty="0" smtClean="0">
                <a:latin typeface="Arial Black" pitchFamily="34" charset="0"/>
              </a:rPr>
              <a:t> </a:t>
            </a:r>
            <a:r>
              <a:rPr lang="en-US" sz="3000" dirty="0" err="1" smtClean="0">
                <a:latin typeface="Arial Black" pitchFamily="34" charset="0"/>
              </a:rPr>
              <a:t>nilai</a:t>
            </a:r>
            <a:r>
              <a:rPr lang="en-US" sz="3000" dirty="0" smtClean="0">
                <a:latin typeface="Arial Black" pitchFamily="34" charset="0"/>
              </a:rPr>
              <a:t> </a:t>
            </a:r>
            <a:r>
              <a:rPr lang="en-US" sz="3000" dirty="0" err="1" smtClean="0">
                <a:latin typeface="Arial Black" pitchFamily="34" charset="0"/>
              </a:rPr>
              <a:t>ekonomi</a:t>
            </a:r>
            <a:r>
              <a:rPr lang="en-US" sz="3000" dirty="0" smtClean="0">
                <a:latin typeface="Arial Black" pitchFamily="34" charset="0"/>
              </a:rPr>
              <a:t> yang </a:t>
            </a:r>
            <a:r>
              <a:rPr lang="en-US" sz="3000" dirty="0" err="1" smtClean="0">
                <a:latin typeface="Arial Black" pitchFamily="34" charset="0"/>
              </a:rPr>
              <a:t>diharapkan</a:t>
            </a:r>
            <a:r>
              <a:rPr lang="en-US" sz="3000" dirty="0" smtClean="0">
                <a:latin typeface="Arial Black" pitchFamily="34" charset="0"/>
              </a:rPr>
              <a:t> (Expected Monetary Value, EMV) </a:t>
            </a:r>
            <a:r>
              <a:rPr lang="en-US" sz="3000" dirty="0" err="1" smtClean="0">
                <a:latin typeface="Arial Black" pitchFamily="34" charset="0"/>
              </a:rPr>
              <a:t>tertinggi</a:t>
            </a:r>
            <a:r>
              <a:rPr lang="en-US" sz="3000" dirty="0" smtClean="0">
                <a:latin typeface="Arial Black" pitchFamily="34" charset="0"/>
              </a:rPr>
              <a:t>.</a:t>
            </a:r>
          </a:p>
          <a:p>
            <a:pPr>
              <a:buNone/>
            </a:pPr>
            <a:endParaRPr lang="en-US" sz="3000" dirty="0" smtClean="0">
              <a:latin typeface="Arial Black" pitchFamily="34" charset="0"/>
            </a:endParaRPr>
          </a:p>
          <a:p>
            <a:pPr>
              <a:buNone/>
            </a:pPr>
            <a:r>
              <a:rPr lang="en-US" sz="3000" dirty="0" smtClean="0">
                <a:latin typeface="Arial Black" pitchFamily="34" charset="0"/>
              </a:rPr>
              <a:t>FORMULA EMV:</a:t>
            </a:r>
          </a:p>
          <a:p>
            <a:pPr>
              <a:buNone/>
            </a:pPr>
            <a:endParaRPr lang="en-US" sz="3000" dirty="0" smtClean="0">
              <a:latin typeface="Arial Black" pitchFamily="34" charset="0"/>
            </a:endParaRPr>
          </a:p>
          <a:p>
            <a:pPr algn="ctr">
              <a:buNone/>
            </a:pPr>
            <a:r>
              <a:rPr lang="en-US" sz="2200" dirty="0" smtClean="0">
                <a:solidFill>
                  <a:srgbClr val="FF0000"/>
                </a:solidFill>
                <a:latin typeface="Arial Black" pitchFamily="34" charset="0"/>
                <a:cs typeface="Times New Roman"/>
              </a:rPr>
              <a:t>EMV = ∑ (probability x </a:t>
            </a:r>
            <a:r>
              <a:rPr lang="en-US" sz="2200" dirty="0" err="1" smtClean="0">
                <a:solidFill>
                  <a:srgbClr val="FF0000"/>
                </a:solidFill>
                <a:latin typeface="Arial Black" pitchFamily="34" charset="0"/>
                <a:cs typeface="Times New Roman"/>
              </a:rPr>
              <a:t>nilai</a:t>
            </a:r>
            <a:r>
              <a:rPr lang="en-US" sz="2200" dirty="0" smtClean="0">
                <a:solidFill>
                  <a:srgbClr val="FF0000"/>
                </a:solidFill>
                <a:latin typeface="Arial Black" pitchFamily="34" charset="0"/>
                <a:cs typeface="Times New Roman"/>
              </a:rPr>
              <a:t> payoff yang </a:t>
            </a:r>
            <a:r>
              <a:rPr lang="en-US" sz="2200" dirty="0" err="1" smtClean="0">
                <a:solidFill>
                  <a:srgbClr val="FF0000"/>
                </a:solidFill>
                <a:latin typeface="Arial Black" pitchFamily="34" charset="0"/>
                <a:cs typeface="Times New Roman"/>
              </a:rPr>
              <a:t>diharapkan</a:t>
            </a:r>
            <a:r>
              <a:rPr lang="en-US" sz="2200" dirty="0" smtClean="0">
                <a:solidFill>
                  <a:srgbClr val="FF0000"/>
                </a:solidFill>
                <a:latin typeface="Arial Black" pitchFamily="34" charset="0"/>
                <a:cs typeface="Times New Roman"/>
              </a:rPr>
              <a:t>)</a:t>
            </a:r>
            <a:endParaRPr lang="en-US" sz="22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53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CONTOH KASUS 1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610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dirty="0" err="1" smtClean="0"/>
              <a:t>Asumsikan</a:t>
            </a:r>
            <a:r>
              <a:rPr lang="en-US" sz="3000" dirty="0" smtClean="0"/>
              <a:t> </a:t>
            </a:r>
            <a:r>
              <a:rPr lang="en-US" sz="3000" dirty="0" err="1" smtClean="0"/>
              <a:t>anda</a:t>
            </a:r>
            <a:r>
              <a:rPr lang="en-US" sz="3000" dirty="0" smtClean="0"/>
              <a:t> </a:t>
            </a:r>
            <a:r>
              <a:rPr lang="en-US" sz="3000" dirty="0" err="1" smtClean="0"/>
              <a:t>mempunyai</a:t>
            </a:r>
            <a:r>
              <a:rPr lang="en-US" sz="3000" dirty="0" smtClean="0"/>
              <a:t> </a:t>
            </a:r>
            <a:r>
              <a:rPr lang="en-US" sz="3000" dirty="0" err="1" smtClean="0"/>
              <a:t>sejumlah</a:t>
            </a:r>
            <a:r>
              <a:rPr lang="en-US" sz="3000" dirty="0" smtClean="0"/>
              <a:t> </a:t>
            </a:r>
            <a:r>
              <a:rPr lang="en-US" sz="3000" dirty="0" err="1" smtClean="0"/>
              <a:t>dana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diinvestasikan</a:t>
            </a:r>
            <a:r>
              <a:rPr lang="en-US" sz="3000" dirty="0" smtClean="0"/>
              <a:t> </a:t>
            </a:r>
            <a:r>
              <a:rPr lang="en-US" sz="3000" dirty="0" err="1" smtClean="0"/>
              <a:t>pada</a:t>
            </a:r>
            <a:r>
              <a:rPr lang="en-US" sz="3000" dirty="0" smtClean="0"/>
              <a:t> </a:t>
            </a:r>
            <a:r>
              <a:rPr lang="en-US" sz="3000" dirty="0" err="1" smtClean="0"/>
              <a:t>dua</a:t>
            </a:r>
            <a:r>
              <a:rPr lang="en-US" sz="3000" dirty="0" smtClean="0"/>
              <a:t> </a:t>
            </a:r>
            <a:r>
              <a:rPr lang="en-US" sz="3000" dirty="0" err="1" smtClean="0"/>
              <a:t>alternatif</a:t>
            </a:r>
            <a:r>
              <a:rPr lang="en-US" sz="3000" dirty="0" smtClean="0"/>
              <a:t> </a:t>
            </a:r>
            <a:r>
              <a:rPr lang="en-US" sz="3000" dirty="0" err="1" smtClean="0"/>
              <a:t>proyek</a:t>
            </a:r>
            <a:r>
              <a:rPr lang="en-US" sz="3000" dirty="0" smtClean="0"/>
              <a:t>, </a:t>
            </a:r>
            <a:r>
              <a:rPr lang="en-US" sz="3000" dirty="0" err="1" smtClean="0"/>
              <a:t>yaitu</a:t>
            </a:r>
            <a:r>
              <a:rPr lang="en-US" sz="3000" dirty="0" smtClean="0"/>
              <a:t> </a:t>
            </a:r>
            <a:r>
              <a:rPr lang="en-US" sz="3000" dirty="0" err="1" smtClean="0"/>
              <a:t>proyek</a:t>
            </a:r>
            <a:r>
              <a:rPr lang="en-US" sz="3000" dirty="0" smtClean="0"/>
              <a:t> A </a:t>
            </a:r>
            <a:r>
              <a:rPr lang="en-US" sz="3000" dirty="0" err="1" smtClean="0"/>
              <a:t>dan</a:t>
            </a:r>
            <a:r>
              <a:rPr lang="en-US" sz="3000" dirty="0" smtClean="0"/>
              <a:t> B. </a:t>
            </a:r>
          </a:p>
          <a:p>
            <a:pPr>
              <a:buNone/>
            </a:pPr>
            <a:r>
              <a:rPr lang="en-US" sz="3000" b="1" dirty="0" err="1" smtClean="0"/>
              <a:t>Peluang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proyek</a:t>
            </a:r>
            <a:r>
              <a:rPr lang="en-US" sz="3000" b="1" dirty="0" smtClean="0"/>
              <a:t> A </a:t>
            </a:r>
            <a:r>
              <a:rPr lang="en-US" sz="3000" dirty="0" err="1" smtClean="0"/>
              <a:t>akan</a:t>
            </a:r>
            <a:r>
              <a:rPr lang="en-US" sz="3000" dirty="0" smtClean="0"/>
              <a:t> </a:t>
            </a:r>
            <a:r>
              <a:rPr lang="en-US" sz="3000" dirty="0" err="1" smtClean="0"/>
              <a:t>memberikan</a:t>
            </a:r>
            <a:r>
              <a:rPr lang="en-US" sz="3000" dirty="0" smtClean="0"/>
              <a:t> </a:t>
            </a:r>
            <a:r>
              <a:rPr lang="en-US" sz="3000" dirty="0" err="1" smtClean="0"/>
              <a:t>keuntungan</a:t>
            </a:r>
            <a:r>
              <a:rPr lang="en-US" sz="3000" dirty="0" smtClean="0"/>
              <a:t>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20%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nilai</a:t>
            </a:r>
            <a:r>
              <a:rPr lang="en-US" sz="3000" dirty="0" smtClean="0"/>
              <a:t> </a:t>
            </a:r>
            <a:r>
              <a:rPr lang="en-US" sz="3000" dirty="0" err="1" smtClean="0"/>
              <a:t>keuntungan</a:t>
            </a:r>
            <a:r>
              <a:rPr lang="en-US" sz="3000" dirty="0" smtClean="0"/>
              <a:t> 50 </a:t>
            </a:r>
            <a:r>
              <a:rPr lang="en-US" sz="3000" dirty="0" err="1" smtClean="0"/>
              <a:t>juta</a:t>
            </a:r>
            <a:r>
              <a:rPr lang="en-US" sz="3000" dirty="0" smtClean="0"/>
              <a:t>. </a:t>
            </a:r>
          </a:p>
          <a:p>
            <a:pPr>
              <a:buNone/>
            </a:pPr>
            <a:r>
              <a:rPr lang="en-US" sz="3000" b="1" dirty="0" err="1" smtClean="0"/>
              <a:t>Peluang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proyek</a:t>
            </a:r>
            <a:r>
              <a:rPr lang="en-US" sz="3000" b="1" dirty="0" smtClean="0"/>
              <a:t> B </a:t>
            </a:r>
            <a:r>
              <a:rPr lang="en-US" sz="3000" dirty="0" err="1" smtClean="0"/>
              <a:t>akan</a:t>
            </a:r>
            <a:r>
              <a:rPr lang="en-US" sz="3000" dirty="0" smtClean="0"/>
              <a:t> </a:t>
            </a:r>
            <a:r>
              <a:rPr lang="en-US" sz="3000" dirty="0" err="1" smtClean="0"/>
              <a:t>memberikan</a:t>
            </a:r>
            <a:r>
              <a:rPr lang="en-US" sz="3000" dirty="0" smtClean="0"/>
              <a:t> </a:t>
            </a:r>
            <a:r>
              <a:rPr lang="en-US" sz="3000" dirty="0" err="1" smtClean="0"/>
              <a:t>keuntungan</a:t>
            </a:r>
            <a:r>
              <a:rPr lang="en-US" sz="3000" dirty="0" smtClean="0"/>
              <a:t>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45%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nilai</a:t>
            </a:r>
            <a:r>
              <a:rPr lang="en-US" sz="3000" dirty="0" smtClean="0"/>
              <a:t> </a:t>
            </a:r>
            <a:r>
              <a:rPr lang="en-US" sz="3000" dirty="0" err="1" smtClean="0"/>
              <a:t>keuntungan</a:t>
            </a:r>
            <a:r>
              <a:rPr lang="en-US" sz="3000" dirty="0" smtClean="0"/>
              <a:t> 10 </a:t>
            </a:r>
            <a:r>
              <a:rPr lang="en-US" sz="3000" dirty="0" err="1" smtClean="0"/>
              <a:t>juta</a:t>
            </a:r>
            <a:r>
              <a:rPr lang="en-US" sz="3000" dirty="0" smtClean="0"/>
              <a:t>.</a:t>
            </a:r>
          </a:p>
          <a:p>
            <a:pPr>
              <a:buNone/>
            </a:pPr>
            <a:r>
              <a:rPr lang="en-US" sz="3000" dirty="0" err="1" smtClean="0"/>
              <a:t>Buatlah</a:t>
            </a:r>
            <a:r>
              <a:rPr lang="en-US" sz="3000" dirty="0" smtClean="0"/>
              <a:t> </a:t>
            </a:r>
            <a:r>
              <a:rPr lang="en-US" sz="3000" dirty="0" err="1" smtClean="0"/>
              <a:t>pohon</a:t>
            </a:r>
            <a:r>
              <a:rPr lang="en-US" sz="3000" dirty="0" smtClean="0"/>
              <a:t> </a:t>
            </a:r>
            <a:r>
              <a:rPr lang="en-US" sz="3000" dirty="0" err="1" smtClean="0"/>
              <a:t>keputusan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membantu</a:t>
            </a:r>
            <a:r>
              <a:rPr lang="en-US" sz="3000" dirty="0" smtClean="0"/>
              <a:t> </a:t>
            </a:r>
            <a:r>
              <a:rPr lang="en-US" sz="3000" dirty="0" err="1" smtClean="0"/>
              <a:t>anda</a:t>
            </a:r>
            <a:r>
              <a:rPr lang="en-US" sz="3000" dirty="0" smtClean="0"/>
              <a:t> </a:t>
            </a:r>
            <a:r>
              <a:rPr lang="en-US" sz="3000" dirty="0" err="1" smtClean="0"/>
              <a:t>dalam</a:t>
            </a:r>
            <a:r>
              <a:rPr lang="en-US" sz="3000" dirty="0" smtClean="0"/>
              <a:t> </a:t>
            </a:r>
            <a:r>
              <a:rPr lang="en-US" sz="3000" dirty="0" err="1" smtClean="0"/>
              <a:t>mengambil</a:t>
            </a:r>
            <a:r>
              <a:rPr lang="en-US" sz="3000" dirty="0" smtClean="0"/>
              <a:t> </a:t>
            </a:r>
            <a:r>
              <a:rPr lang="en-US" sz="3000" dirty="0" err="1" smtClean="0"/>
              <a:t>keputusan</a:t>
            </a:r>
            <a:r>
              <a:rPr lang="en-US" sz="3000" dirty="0" smtClean="0"/>
              <a:t>.</a:t>
            </a:r>
          </a:p>
          <a:p>
            <a:pPr>
              <a:buNone/>
            </a:pPr>
            <a:endParaRPr lang="en-US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SOLUSI KASUS 1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382000" cy="5257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					</a:t>
            </a:r>
            <a:r>
              <a:rPr lang="en-US" sz="2000" dirty="0" err="1" smtClean="0"/>
              <a:t>Sukses</a:t>
            </a:r>
            <a:r>
              <a:rPr lang="en-US" sz="2000" dirty="0" smtClean="0"/>
              <a:t>	</a:t>
            </a:r>
          </a:p>
          <a:p>
            <a:pPr>
              <a:buNone/>
            </a:pPr>
            <a:r>
              <a:rPr lang="en-US" sz="2000" dirty="0" smtClean="0"/>
              <a:t>								50.000.000	PROYEK A		0,20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	</a:t>
            </a:r>
            <a:r>
              <a:rPr lang="en-US" sz="2000" dirty="0" err="1" smtClean="0"/>
              <a:t>Gagal</a:t>
            </a:r>
            <a:r>
              <a:rPr lang="en-US" sz="2000" dirty="0" smtClean="0"/>
              <a:t>	</a:t>
            </a:r>
          </a:p>
          <a:p>
            <a:pPr>
              <a:buNone/>
            </a:pPr>
            <a:r>
              <a:rPr lang="en-US" sz="2000" dirty="0" smtClean="0"/>
              <a:t>								0</a:t>
            </a:r>
          </a:p>
          <a:p>
            <a:pPr>
              <a:buNone/>
            </a:pPr>
            <a:r>
              <a:rPr lang="en-US" sz="2000" dirty="0" smtClean="0"/>
              <a:t>					0,8</a:t>
            </a:r>
          </a:p>
          <a:p>
            <a:pPr>
              <a:buNone/>
            </a:pPr>
            <a:r>
              <a:rPr lang="en-US" sz="2000" dirty="0" smtClean="0"/>
              <a:t>		</a:t>
            </a:r>
          </a:p>
          <a:p>
            <a:pPr>
              <a:buNone/>
            </a:pPr>
            <a:r>
              <a:rPr lang="en-US" sz="2000" dirty="0" smtClean="0"/>
              <a:t>					</a:t>
            </a:r>
            <a:r>
              <a:rPr lang="en-US" sz="2000" dirty="0" err="1" smtClean="0"/>
              <a:t>Sukses</a:t>
            </a:r>
            <a:r>
              <a:rPr lang="en-US" sz="2000" dirty="0" smtClean="0"/>
              <a:t>			10.000.000</a:t>
            </a:r>
          </a:p>
          <a:p>
            <a:pPr>
              <a:buNone/>
            </a:pPr>
            <a:r>
              <a:rPr lang="en-US" sz="2000" dirty="0" smtClean="0"/>
              <a:t>					0,45	</a:t>
            </a:r>
          </a:p>
          <a:p>
            <a:pPr>
              <a:buNone/>
            </a:pPr>
            <a:r>
              <a:rPr lang="en-US" sz="2000" dirty="0" smtClean="0"/>
              <a:t>		PROYEK B</a:t>
            </a:r>
          </a:p>
          <a:p>
            <a:pPr>
              <a:buNone/>
            </a:pPr>
            <a:r>
              <a:rPr lang="en-US" sz="2000" dirty="0" smtClean="0"/>
              <a:t>					</a:t>
            </a:r>
            <a:r>
              <a:rPr lang="en-US" sz="2000" dirty="0" err="1" smtClean="0"/>
              <a:t>Gagal</a:t>
            </a:r>
            <a:r>
              <a:rPr lang="en-US" sz="2000" dirty="0" smtClean="0"/>
              <a:t>			0</a:t>
            </a:r>
          </a:p>
          <a:p>
            <a:pPr>
              <a:buNone/>
            </a:pPr>
            <a:r>
              <a:rPr lang="en-US" sz="2000" dirty="0" smtClean="0"/>
              <a:t>					0,55				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3505200"/>
            <a:ext cx="13716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71800" y="2133600"/>
            <a:ext cx="685800" cy="685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048000" y="5181600"/>
            <a:ext cx="609600" cy="533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-380206" y="3962400"/>
            <a:ext cx="3047206" cy="79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143000" y="2438400"/>
            <a:ext cx="27432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43000" y="5486400"/>
            <a:ext cx="27432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124994" y="2666206"/>
            <a:ext cx="15240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315494" y="5295900"/>
            <a:ext cx="1142206" cy="79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886200" y="1905000"/>
            <a:ext cx="28194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886200" y="5867400"/>
            <a:ext cx="28194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886200" y="4724400"/>
            <a:ext cx="28194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886200" y="3429000"/>
            <a:ext cx="28194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EMV </a:t>
            </a:r>
            <a:r>
              <a:rPr lang="en-US" dirty="0" err="1" smtClean="0">
                <a:solidFill>
                  <a:schemeClr val="tx1"/>
                </a:solidFill>
                <a:latin typeface="Arial Black" pitchFamily="34" charset="0"/>
              </a:rPr>
              <a:t>kasus</a:t>
            </a:r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 1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458200" cy="5791200"/>
          </a:xfrm>
        </p:spPr>
        <p:txBody>
          <a:bodyPr/>
          <a:lstStyle/>
          <a:p>
            <a:pPr algn="ctr">
              <a:buNone/>
            </a:pPr>
            <a:r>
              <a:rPr lang="en-US" sz="2200" dirty="0" smtClean="0">
                <a:solidFill>
                  <a:srgbClr val="FF0000"/>
                </a:solidFill>
                <a:latin typeface="Arial Black" pitchFamily="34" charset="0"/>
                <a:cs typeface="Times New Roman"/>
              </a:rPr>
              <a:t>EMV = ∑ (probability x </a:t>
            </a:r>
            <a:r>
              <a:rPr lang="en-US" sz="2200" dirty="0" err="1" smtClean="0">
                <a:solidFill>
                  <a:srgbClr val="FF0000"/>
                </a:solidFill>
                <a:latin typeface="Arial Black" pitchFamily="34" charset="0"/>
                <a:cs typeface="Times New Roman"/>
              </a:rPr>
              <a:t>nilai</a:t>
            </a:r>
            <a:r>
              <a:rPr lang="en-US" sz="2200" dirty="0" smtClean="0">
                <a:solidFill>
                  <a:srgbClr val="FF0000"/>
                </a:solidFill>
                <a:latin typeface="Arial Black" pitchFamily="34" charset="0"/>
                <a:cs typeface="Times New Roman"/>
              </a:rPr>
              <a:t> payoff yang </a:t>
            </a:r>
            <a:r>
              <a:rPr lang="en-US" sz="2200" dirty="0" err="1" smtClean="0">
                <a:solidFill>
                  <a:srgbClr val="FF0000"/>
                </a:solidFill>
                <a:latin typeface="Arial Black" pitchFamily="34" charset="0"/>
                <a:cs typeface="Times New Roman"/>
              </a:rPr>
              <a:t>diharapkan</a:t>
            </a:r>
            <a:r>
              <a:rPr lang="en-US" sz="2200" dirty="0" smtClean="0">
                <a:solidFill>
                  <a:srgbClr val="FF0000"/>
                </a:solidFill>
                <a:latin typeface="Arial Black" pitchFamily="34" charset="0"/>
                <a:cs typeface="Times New Roman"/>
              </a:rPr>
              <a:t>)</a:t>
            </a:r>
          </a:p>
          <a:p>
            <a:pPr algn="just">
              <a:buNone/>
            </a:pPr>
            <a:r>
              <a:rPr lang="en-US" sz="2200" dirty="0" smtClean="0">
                <a:latin typeface="Arial Black" pitchFamily="34" charset="0"/>
                <a:cs typeface="Times New Roman"/>
              </a:rPr>
              <a:t>EMV a = (0,20 x 50.000.000) + (0,80 x 0) = 10.000.000</a:t>
            </a:r>
          </a:p>
          <a:p>
            <a:pPr algn="just">
              <a:buNone/>
            </a:pPr>
            <a:r>
              <a:rPr lang="en-US" sz="2200" dirty="0" smtClean="0">
                <a:latin typeface="Arial Black" pitchFamily="34" charset="0"/>
                <a:cs typeface="Times New Roman"/>
              </a:rPr>
              <a:t>EMV b = (0,45 x 10.000.000) + (0,55 x 0) = 4.500.000</a:t>
            </a:r>
          </a:p>
          <a:p>
            <a:pPr algn="just">
              <a:buNone/>
            </a:pPr>
            <a:endParaRPr lang="en-US" sz="2200" dirty="0" smtClean="0">
              <a:latin typeface="Arial Black" pitchFamily="34" charset="0"/>
              <a:cs typeface="Times New Roman"/>
            </a:endParaRPr>
          </a:p>
          <a:p>
            <a:pPr algn="just">
              <a:buNone/>
            </a:pPr>
            <a:r>
              <a:rPr lang="en-US" sz="2200" dirty="0" smtClean="0">
                <a:latin typeface="Arial Black" pitchFamily="34" charset="0"/>
                <a:cs typeface="Times New Roman"/>
              </a:rPr>
              <a:t>				</a:t>
            </a:r>
            <a:r>
              <a:rPr lang="en-US" sz="2200" dirty="0" err="1" smtClean="0">
                <a:latin typeface="Arial Black" pitchFamily="34" charset="0"/>
                <a:cs typeface="Times New Roman"/>
              </a:rPr>
              <a:t>Proyek</a:t>
            </a:r>
            <a:r>
              <a:rPr lang="en-US" sz="2200" dirty="0" smtClean="0">
                <a:latin typeface="Arial Black" pitchFamily="34" charset="0"/>
                <a:cs typeface="Times New Roman"/>
              </a:rPr>
              <a:t> A</a:t>
            </a:r>
          </a:p>
          <a:p>
            <a:pPr algn="just">
              <a:buNone/>
            </a:pPr>
            <a:r>
              <a:rPr lang="en-US" sz="2200" dirty="0" smtClean="0">
                <a:latin typeface="Arial Black" pitchFamily="34" charset="0"/>
                <a:cs typeface="Times New Roman"/>
              </a:rPr>
              <a:t>								10.000.000</a:t>
            </a:r>
          </a:p>
          <a:p>
            <a:pPr algn="just">
              <a:buNone/>
            </a:pPr>
            <a:endParaRPr lang="en-US" sz="2200" dirty="0" smtClean="0">
              <a:latin typeface="Arial Black" pitchFamily="34" charset="0"/>
              <a:cs typeface="Times New Roman"/>
            </a:endParaRPr>
          </a:p>
          <a:p>
            <a:pPr algn="just">
              <a:buNone/>
            </a:pPr>
            <a:endParaRPr lang="en-US" sz="2200" dirty="0" smtClean="0">
              <a:latin typeface="Arial Black" pitchFamily="34" charset="0"/>
              <a:cs typeface="Times New Roman"/>
            </a:endParaRPr>
          </a:p>
          <a:p>
            <a:pPr algn="just">
              <a:buNone/>
            </a:pPr>
            <a:r>
              <a:rPr lang="en-US" sz="2200" dirty="0" smtClean="0">
                <a:latin typeface="Arial Black" pitchFamily="34" charset="0"/>
                <a:cs typeface="Times New Roman"/>
              </a:rPr>
              <a:t>				</a:t>
            </a:r>
            <a:r>
              <a:rPr lang="en-US" sz="2200" dirty="0" err="1" smtClean="0">
                <a:latin typeface="Arial Black" pitchFamily="34" charset="0"/>
                <a:cs typeface="Times New Roman"/>
              </a:rPr>
              <a:t>Proyek</a:t>
            </a:r>
            <a:r>
              <a:rPr lang="en-US" sz="2200" dirty="0" smtClean="0">
                <a:latin typeface="Arial Black" pitchFamily="34" charset="0"/>
                <a:cs typeface="Times New Roman"/>
              </a:rPr>
              <a:t> B</a:t>
            </a:r>
          </a:p>
          <a:p>
            <a:pPr algn="just">
              <a:buNone/>
            </a:pPr>
            <a:r>
              <a:rPr lang="en-US" sz="2200" dirty="0" smtClean="0">
                <a:latin typeface="Arial Black" pitchFamily="34" charset="0"/>
                <a:cs typeface="Times New Roman"/>
              </a:rPr>
              <a:t>								4.500.000</a:t>
            </a:r>
          </a:p>
          <a:p>
            <a:pPr algn="just">
              <a:buNone/>
            </a:pPr>
            <a:endParaRPr lang="en-US" sz="2200" dirty="0" smtClean="0">
              <a:latin typeface="Arial Black" pitchFamily="34" charset="0"/>
              <a:cs typeface="Times New Roman"/>
            </a:endParaRPr>
          </a:p>
          <a:p>
            <a:pPr algn="just">
              <a:buNone/>
            </a:pPr>
            <a:r>
              <a:rPr lang="en-US" sz="2200" dirty="0" err="1" smtClean="0">
                <a:latin typeface="Arial Black" pitchFamily="34" charset="0"/>
                <a:cs typeface="Times New Roman"/>
              </a:rPr>
              <a:t>Kesimpulan</a:t>
            </a:r>
            <a:r>
              <a:rPr lang="en-US" sz="2200" dirty="0" smtClean="0">
                <a:latin typeface="Arial Black" pitchFamily="34" charset="0"/>
                <a:cs typeface="Times New Roman"/>
              </a:rPr>
              <a:t> : </a:t>
            </a:r>
            <a:r>
              <a:rPr lang="en-US" sz="2200" dirty="0" smtClean="0">
                <a:solidFill>
                  <a:srgbClr val="FF0000"/>
                </a:solidFill>
                <a:latin typeface="Arial Black" pitchFamily="34" charset="0"/>
                <a:cs typeface="Times New Roman"/>
              </a:rPr>
              <a:t>PILIK PROYEK A</a:t>
            </a:r>
          </a:p>
          <a:p>
            <a:pPr algn="just">
              <a:buNone/>
            </a:pPr>
            <a:endParaRPr lang="en-US" sz="2200" dirty="0" smtClean="0">
              <a:latin typeface="Arial Black" pitchFamily="34" charset="0"/>
              <a:cs typeface="Times New Roman"/>
            </a:endParaRPr>
          </a:p>
          <a:p>
            <a:pPr algn="just">
              <a:buNone/>
            </a:pPr>
            <a:endParaRPr lang="en-US" sz="2200" dirty="0" smtClean="0">
              <a:latin typeface="Arial Black" pitchFamily="34" charset="0"/>
              <a:cs typeface="Times New Roman"/>
            </a:endParaRPr>
          </a:p>
          <a:p>
            <a:pPr algn="just">
              <a:buNone/>
            </a:pPr>
            <a:endParaRPr lang="en-US" sz="2200" dirty="0" smtClean="0">
              <a:latin typeface="Arial Black" pitchFamily="34" charset="0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3581400"/>
            <a:ext cx="16002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524000" y="3962400"/>
            <a:ext cx="1676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1066800" y="3810000"/>
            <a:ext cx="1295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362200" y="3124200"/>
            <a:ext cx="3886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362200" y="4800600"/>
            <a:ext cx="396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>
            <a:normAutofit/>
          </a:bodyPr>
          <a:lstStyle/>
          <a:p>
            <a:pPr algn="ctr"/>
            <a:r>
              <a:rPr lang="en-US" sz="2500" dirty="0" smtClean="0">
                <a:solidFill>
                  <a:schemeClr val="tx1"/>
                </a:solidFill>
                <a:latin typeface="Arial Black" pitchFamily="34" charset="0"/>
              </a:rPr>
              <a:t>CONTOH KASUS 2</a:t>
            </a:r>
            <a:endParaRPr lang="en-US" sz="25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90600"/>
            <a:ext cx="83820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PT </a:t>
            </a:r>
            <a:r>
              <a:rPr lang="en-US" sz="1800" dirty="0" err="1" smtClean="0"/>
              <a:t>Brito</a:t>
            </a:r>
            <a:r>
              <a:rPr lang="en-US" sz="1800" dirty="0" smtClean="0"/>
              <a:t> </a:t>
            </a:r>
            <a:r>
              <a:rPr lang="en-US" sz="1800" dirty="0" err="1" smtClean="0"/>
              <a:t>sedang</a:t>
            </a:r>
            <a:r>
              <a:rPr lang="en-US" sz="1800" dirty="0" smtClean="0"/>
              <a:t> </a:t>
            </a:r>
            <a:r>
              <a:rPr lang="en-US" sz="1800" dirty="0" err="1" smtClean="0"/>
              <a:t>mempertimbangkan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melakukan</a:t>
            </a:r>
            <a:r>
              <a:rPr lang="en-US" sz="1800" dirty="0" smtClean="0"/>
              <a:t> </a:t>
            </a:r>
            <a:r>
              <a:rPr lang="en-US" sz="1800" dirty="0" err="1" smtClean="0"/>
              <a:t>pengeboran</a:t>
            </a:r>
            <a:r>
              <a:rPr lang="en-US" sz="1800" dirty="0" smtClean="0"/>
              <a:t> </a:t>
            </a:r>
            <a:r>
              <a:rPr lang="en-US" sz="1800" dirty="0" err="1" smtClean="0"/>
              <a:t>minyak</a:t>
            </a:r>
            <a:r>
              <a:rPr lang="en-US" sz="1800" dirty="0" smtClean="0"/>
              <a:t> </a:t>
            </a:r>
            <a:r>
              <a:rPr lang="en-US" sz="1800" dirty="0" err="1" smtClean="0"/>
              <a:t>bumi</a:t>
            </a:r>
            <a:r>
              <a:rPr lang="en-US" sz="1800" dirty="0" smtClean="0"/>
              <a:t>.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tujuan</a:t>
            </a:r>
            <a:r>
              <a:rPr lang="en-US" sz="1800" dirty="0" smtClean="0"/>
              <a:t> </a:t>
            </a:r>
            <a:r>
              <a:rPr lang="en-US" sz="1800" dirty="0" err="1" smtClean="0"/>
              <a:t>tersebut</a:t>
            </a:r>
            <a:r>
              <a:rPr lang="en-US" sz="1800" dirty="0" smtClean="0"/>
              <a:t> </a:t>
            </a:r>
            <a:r>
              <a:rPr lang="en-US" sz="1800" dirty="0" err="1" smtClean="0"/>
              <a:t>pimpinan</a:t>
            </a:r>
            <a:r>
              <a:rPr lang="en-US" sz="1800" dirty="0" smtClean="0"/>
              <a:t> </a:t>
            </a:r>
            <a:r>
              <a:rPr lang="en-US" sz="1800" dirty="0" err="1" smtClean="0"/>
              <a:t>perusahaan</a:t>
            </a:r>
            <a:r>
              <a:rPr lang="en-US" sz="1800" dirty="0" smtClean="0"/>
              <a:t> </a:t>
            </a:r>
            <a:r>
              <a:rPr lang="en-US" sz="1800" dirty="0" err="1" smtClean="0"/>
              <a:t>telah</a:t>
            </a:r>
            <a:r>
              <a:rPr lang="en-US" sz="1800" dirty="0" smtClean="0"/>
              <a:t> </a:t>
            </a:r>
            <a:r>
              <a:rPr lang="en-US" sz="1800" dirty="0" err="1" smtClean="0"/>
              <a:t>menugaskan</a:t>
            </a:r>
            <a:r>
              <a:rPr lang="en-US" sz="1800" dirty="0" smtClean="0"/>
              <a:t> </a:t>
            </a:r>
            <a:r>
              <a:rPr lang="en-US" sz="1800" dirty="0" err="1" smtClean="0"/>
              <a:t>staf</a:t>
            </a:r>
            <a:r>
              <a:rPr lang="en-US" sz="1800" dirty="0" smtClean="0"/>
              <a:t> </a:t>
            </a:r>
            <a:r>
              <a:rPr lang="en-US" sz="1800" dirty="0" err="1" smtClean="0"/>
              <a:t>ahlinya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melakukan</a:t>
            </a:r>
            <a:r>
              <a:rPr lang="en-US" sz="1800" dirty="0" smtClean="0"/>
              <a:t> survey </a:t>
            </a:r>
            <a:r>
              <a:rPr lang="en-US" sz="1800" dirty="0" err="1" smtClean="0"/>
              <a:t>awal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survey </a:t>
            </a:r>
            <a:r>
              <a:rPr lang="en-US" sz="1800" dirty="0" err="1" smtClean="0"/>
              <a:t>tersebut</a:t>
            </a:r>
            <a:r>
              <a:rPr lang="en-US" sz="1800" dirty="0" smtClean="0"/>
              <a:t> </a:t>
            </a:r>
            <a:r>
              <a:rPr lang="en-US" sz="1800" dirty="0" err="1" smtClean="0"/>
              <a:t>diperoleh</a:t>
            </a:r>
            <a:r>
              <a:rPr lang="en-US" sz="1800" dirty="0" smtClean="0"/>
              <a:t> data </a:t>
            </a:r>
            <a:r>
              <a:rPr lang="en-US" sz="1800" dirty="0" err="1" smtClean="0"/>
              <a:t>sbb</a:t>
            </a:r>
            <a:r>
              <a:rPr lang="en-US" sz="1800" dirty="0" smtClean="0"/>
              <a:t>:</a:t>
            </a:r>
          </a:p>
          <a:p>
            <a:pPr>
              <a:buNone/>
            </a:pPr>
            <a:r>
              <a:rPr lang="en-US" sz="1800" dirty="0" smtClean="0"/>
              <a:t>NILAI HARAPAN MENURUT HASIL SURVEY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KEMUNGKINAN BERHASIL ATAU GAGALNYA PROYEK PENGEBORAN</a:t>
            </a:r>
          </a:p>
          <a:p>
            <a:pPr>
              <a:buNone/>
            </a:pPr>
            <a:endParaRPr lang="en-US" sz="1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2743200"/>
          <a:ext cx="6096000" cy="1483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032000"/>
                <a:gridCol w="2032000"/>
                <a:gridCol w="203200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SIMULASI</a:t>
                      </a:r>
                      <a:endParaRPr lang="en-U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KEADAAN PENGEBORAN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Normal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Sulit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Tidak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mengebor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Mengebor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5029200"/>
          <a:ext cx="7620000" cy="16306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524000"/>
                <a:gridCol w="1524000"/>
                <a:gridCol w="1524000"/>
                <a:gridCol w="1524000"/>
                <a:gridCol w="1524000"/>
              </a:tblGrid>
              <a:tr h="53340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SIMULASI</a:t>
                      </a:r>
                      <a:endParaRPr lang="en-U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Mengebor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Mengebor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048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Normal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Sulit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Normal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Sulit</a:t>
                      </a:r>
                      <a:endParaRPr lang="en-US" dirty="0"/>
                    </a:p>
                  </a:txBody>
                  <a:tcPr anchor="ctr"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Berhasil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0,2</a:t>
                      </a:r>
                      <a:endParaRPr lang="en-US" dirty="0"/>
                    </a:p>
                  </a:txBody>
                  <a:tcPr anchor="ctr"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Gagal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SOLUSI KASUS 2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382000" cy="5257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					Normal (0,8)</a:t>
            </a:r>
          </a:p>
          <a:p>
            <a:pPr>
              <a:buNone/>
            </a:pPr>
            <a:r>
              <a:rPr lang="en-US" sz="2000" b="1" dirty="0" smtClean="0"/>
              <a:t>								= 24	</a:t>
            </a:r>
            <a:r>
              <a:rPr lang="en-US" sz="2000" b="1" dirty="0" err="1" smtClean="0"/>
              <a:t>Mengebor</a:t>
            </a:r>
            <a:r>
              <a:rPr lang="en-US" sz="2000" b="1" dirty="0" smtClean="0"/>
              <a:t>		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						</a:t>
            </a:r>
          </a:p>
          <a:p>
            <a:pPr>
              <a:buNone/>
            </a:pPr>
            <a:r>
              <a:rPr lang="en-US" sz="2000" b="1" dirty="0" smtClean="0"/>
              <a:t>					</a:t>
            </a:r>
            <a:r>
              <a:rPr lang="en-US" sz="2000" b="1" dirty="0" err="1" smtClean="0"/>
              <a:t>Sulit</a:t>
            </a:r>
            <a:r>
              <a:rPr lang="en-US" sz="2000" b="1" dirty="0" smtClean="0"/>
              <a:t> (0,2)		= -20</a:t>
            </a:r>
          </a:p>
          <a:p>
            <a:pPr>
              <a:buNone/>
            </a:pPr>
            <a:r>
              <a:rPr lang="en-US" sz="2000" b="1" dirty="0" smtClean="0"/>
              <a:t>		</a:t>
            </a:r>
          </a:p>
          <a:p>
            <a:pPr>
              <a:buNone/>
            </a:pPr>
            <a:r>
              <a:rPr lang="en-US" sz="2000" b="1" dirty="0" smtClean="0"/>
              <a:t>								</a:t>
            </a:r>
          </a:p>
          <a:p>
            <a:pPr>
              <a:buNone/>
            </a:pPr>
            <a:r>
              <a:rPr lang="en-US" sz="2000" b="1" dirty="0" smtClean="0"/>
              <a:t>								= 0</a:t>
            </a:r>
          </a:p>
          <a:p>
            <a:pPr>
              <a:buNone/>
            </a:pP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Mengebor</a:t>
            </a:r>
            <a:r>
              <a:rPr lang="en-US" sz="2000" b="1" dirty="0" smtClean="0"/>
              <a:t>	   Normal (0,8)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								</a:t>
            </a:r>
          </a:p>
          <a:p>
            <a:pPr>
              <a:buNone/>
            </a:pPr>
            <a:r>
              <a:rPr lang="en-US" sz="2000" b="1" dirty="0" smtClean="0"/>
              <a:t>				      </a:t>
            </a:r>
            <a:r>
              <a:rPr lang="en-US" sz="2000" b="1" dirty="0" err="1" smtClean="0"/>
              <a:t>Sulit</a:t>
            </a:r>
            <a:r>
              <a:rPr lang="en-US" sz="2000" b="1" dirty="0" smtClean="0"/>
              <a:t> (0,2)			</a:t>
            </a:r>
            <a:r>
              <a:rPr lang="en-US" sz="2000" b="1" smtClean="0"/>
              <a:t>= 0</a:t>
            </a:r>
            <a:r>
              <a:rPr lang="en-US" sz="2000" b="1" dirty="0" smtClean="0"/>
              <a:t>					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3505200"/>
            <a:ext cx="13716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71800" y="2133600"/>
            <a:ext cx="685800" cy="685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048000" y="5181600"/>
            <a:ext cx="609600" cy="533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1143000" y="2514600"/>
            <a:ext cx="1905000" cy="1181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6" idx="2"/>
          </p:cNvCxnSpPr>
          <p:nvPr/>
        </p:nvCxnSpPr>
        <p:spPr>
          <a:xfrm>
            <a:off x="1066800" y="3657600"/>
            <a:ext cx="1981200" cy="17907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5" idx="6"/>
          </p:cNvCxnSpPr>
          <p:nvPr/>
        </p:nvCxnSpPr>
        <p:spPr>
          <a:xfrm flipV="1">
            <a:off x="3657600" y="1905000"/>
            <a:ext cx="2743200" cy="5715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657600" y="2438400"/>
            <a:ext cx="2743200" cy="914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6" idx="6"/>
          </p:cNvCxnSpPr>
          <p:nvPr/>
        </p:nvCxnSpPr>
        <p:spPr>
          <a:xfrm flipV="1">
            <a:off x="3657600" y="4648200"/>
            <a:ext cx="2971800" cy="800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6" idx="6"/>
          </p:cNvCxnSpPr>
          <p:nvPr/>
        </p:nvCxnSpPr>
        <p:spPr>
          <a:xfrm>
            <a:off x="3657600" y="5448300"/>
            <a:ext cx="2971800" cy="7239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POHON KEPUTUSAN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700" b="1" dirty="0" smtClean="0">
                <a:latin typeface="Arial Black" pitchFamily="34" charset="0"/>
              </a:rPr>
              <a:t>PENGERTIAN</a:t>
            </a:r>
          </a:p>
          <a:p>
            <a:pPr>
              <a:buNone/>
            </a:pPr>
            <a:r>
              <a:rPr lang="en-US" sz="1800" dirty="0" err="1" smtClean="0"/>
              <a:t>Pohon</a:t>
            </a:r>
            <a:r>
              <a:rPr lang="en-US" sz="1800" dirty="0" smtClean="0"/>
              <a:t> </a:t>
            </a:r>
            <a:r>
              <a:rPr lang="en-US" sz="1800" dirty="0" err="1" smtClean="0"/>
              <a:t>keputusan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pemetaan</a:t>
            </a:r>
            <a:r>
              <a:rPr lang="en-US" sz="1800" dirty="0" smtClean="0"/>
              <a:t> </a:t>
            </a:r>
            <a:r>
              <a:rPr lang="en-US" sz="1800" dirty="0" err="1" smtClean="0"/>
              <a:t>mengenai</a:t>
            </a:r>
            <a:r>
              <a:rPr lang="en-US" sz="1800" dirty="0" smtClean="0"/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alternatif-alternatif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/>
              <a:t>pemecahan</a:t>
            </a:r>
            <a:r>
              <a:rPr lang="en-US" sz="1800" dirty="0" smtClean="0"/>
              <a:t> </a:t>
            </a:r>
            <a:r>
              <a:rPr lang="en-US" sz="1800" dirty="0" err="1" smtClean="0"/>
              <a:t>masalah</a:t>
            </a:r>
            <a:r>
              <a:rPr lang="en-US" sz="1800" dirty="0" smtClean="0"/>
              <a:t> yang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diambil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masalah</a:t>
            </a:r>
            <a:r>
              <a:rPr lang="en-US" sz="1800" dirty="0" smtClean="0"/>
              <a:t> </a:t>
            </a:r>
            <a:r>
              <a:rPr lang="en-US" sz="1800" dirty="0" err="1" smtClean="0"/>
              <a:t>tersebut</a:t>
            </a:r>
            <a:r>
              <a:rPr lang="en-US" sz="1800" dirty="0" smtClean="0"/>
              <a:t>. </a:t>
            </a:r>
            <a:r>
              <a:rPr lang="en-US" sz="1800" dirty="0" err="1" smtClean="0"/>
              <a:t>Pohon</a:t>
            </a:r>
            <a:r>
              <a:rPr lang="en-US" sz="1800" dirty="0" smtClean="0"/>
              <a:t> </a:t>
            </a:r>
            <a:r>
              <a:rPr lang="en-US" sz="1800" dirty="0" err="1" smtClean="0"/>
              <a:t>tersebut</a:t>
            </a:r>
            <a:r>
              <a:rPr lang="en-US" sz="1800" dirty="0" smtClean="0"/>
              <a:t> </a:t>
            </a:r>
            <a:r>
              <a:rPr lang="en-US" sz="1800" dirty="0" err="1" smtClean="0"/>
              <a:t>juga</a:t>
            </a:r>
            <a:r>
              <a:rPr lang="en-US" sz="1800" dirty="0" smtClean="0"/>
              <a:t> </a:t>
            </a:r>
            <a:r>
              <a:rPr lang="en-US" sz="1800" dirty="0" err="1" smtClean="0"/>
              <a:t>memperlihatkan</a:t>
            </a:r>
            <a:r>
              <a:rPr lang="en-US" sz="1800" dirty="0" smtClean="0"/>
              <a:t> </a:t>
            </a:r>
            <a:r>
              <a:rPr lang="en-US" sz="1800" dirty="0" err="1" smtClean="0"/>
              <a:t>faktor-faktor</a:t>
            </a:r>
            <a:r>
              <a:rPr lang="en-US" sz="1800" dirty="0" smtClean="0"/>
              <a:t> </a:t>
            </a:r>
            <a:r>
              <a:rPr lang="en-US" sz="1800" dirty="0" err="1" smtClean="0"/>
              <a:t>kemungkinan</a:t>
            </a:r>
            <a:r>
              <a:rPr lang="en-US" sz="1800" dirty="0" smtClean="0"/>
              <a:t>/</a:t>
            </a:r>
            <a:r>
              <a:rPr lang="en-US" sz="1800" dirty="0" err="1" smtClean="0"/>
              <a:t>probablitas</a:t>
            </a:r>
            <a:r>
              <a:rPr lang="en-US" sz="1800" dirty="0" smtClean="0"/>
              <a:t> yang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mempengaruhi</a:t>
            </a:r>
            <a:r>
              <a:rPr lang="en-US" sz="1800" dirty="0" smtClean="0"/>
              <a:t> </a:t>
            </a:r>
            <a:r>
              <a:rPr lang="en-US" sz="1800" dirty="0" err="1" smtClean="0"/>
              <a:t>alternatif-alternatif</a:t>
            </a:r>
            <a:r>
              <a:rPr lang="en-US" sz="1800" dirty="0" smtClean="0"/>
              <a:t> </a:t>
            </a:r>
            <a:r>
              <a:rPr lang="en-US" sz="1800" dirty="0" err="1" smtClean="0"/>
              <a:t>keputusan</a:t>
            </a:r>
            <a:r>
              <a:rPr lang="en-US" sz="1800" dirty="0" smtClean="0"/>
              <a:t> </a:t>
            </a:r>
            <a:r>
              <a:rPr lang="en-US" sz="1800" dirty="0" err="1" smtClean="0"/>
              <a:t>tersebut</a:t>
            </a:r>
            <a:r>
              <a:rPr lang="en-US" sz="1800" dirty="0" smtClean="0"/>
              <a:t>, </a:t>
            </a:r>
            <a:r>
              <a:rPr lang="en-US" sz="1800" dirty="0" err="1" smtClean="0"/>
              <a:t>disertai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estimasi</a:t>
            </a:r>
            <a:r>
              <a:rPr lang="en-US" sz="1800" dirty="0" smtClean="0"/>
              <a:t> </a:t>
            </a:r>
            <a:r>
              <a:rPr lang="en-US" sz="1800" dirty="0" err="1" smtClean="0"/>
              <a:t>hasil</a:t>
            </a:r>
            <a:r>
              <a:rPr lang="en-US" sz="1800" dirty="0" smtClean="0"/>
              <a:t> </a:t>
            </a:r>
            <a:r>
              <a:rPr lang="en-US" sz="1800" dirty="0" err="1" smtClean="0"/>
              <a:t>akhir</a:t>
            </a:r>
            <a:r>
              <a:rPr lang="en-US" sz="1800" dirty="0" smtClean="0"/>
              <a:t> yang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didapat</a:t>
            </a:r>
            <a:r>
              <a:rPr lang="en-US" sz="1800" dirty="0" smtClean="0"/>
              <a:t> </a:t>
            </a:r>
            <a:r>
              <a:rPr lang="en-US" sz="1800" dirty="0" err="1" smtClean="0"/>
              <a:t>bila</a:t>
            </a:r>
            <a:r>
              <a:rPr lang="en-US" sz="1800" dirty="0" smtClean="0"/>
              <a:t> </a:t>
            </a:r>
            <a:r>
              <a:rPr lang="en-US" sz="1800" dirty="0" err="1" smtClean="0"/>
              <a:t>kita</a:t>
            </a:r>
            <a:r>
              <a:rPr lang="en-US" sz="1800" dirty="0" smtClean="0"/>
              <a:t> </a:t>
            </a:r>
            <a:r>
              <a:rPr lang="en-US" sz="1800" dirty="0" err="1" smtClean="0"/>
              <a:t>mengambil</a:t>
            </a:r>
            <a:r>
              <a:rPr lang="en-US" sz="1800" dirty="0" smtClean="0"/>
              <a:t> </a:t>
            </a:r>
            <a:r>
              <a:rPr lang="en-US" sz="1800" dirty="0" err="1" smtClean="0"/>
              <a:t>alternatif</a:t>
            </a:r>
            <a:r>
              <a:rPr lang="en-US" sz="1800" dirty="0" smtClean="0"/>
              <a:t> </a:t>
            </a:r>
            <a:r>
              <a:rPr lang="en-US" sz="1800" dirty="0" err="1" smtClean="0"/>
              <a:t>keputusan</a:t>
            </a:r>
            <a:r>
              <a:rPr lang="en-US" sz="1800" dirty="0" smtClean="0"/>
              <a:t> </a:t>
            </a:r>
            <a:r>
              <a:rPr lang="en-US" sz="1800" dirty="0" err="1" smtClean="0"/>
              <a:t>tersebut</a:t>
            </a:r>
            <a:r>
              <a:rPr lang="en-US" sz="1800" dirty="0" smtClean="0"/>
              <a:t>.</a:t>
            </a:r>
          </a:p>
          <a:p>
            <a:pPr>
              <a:buNone/>
            </a:pPr>
            <a:endParaRPr lang="en-US" sz="1700" dirty="0" smtClean="0"/>
          </a:p>
          <a:p>
            <a:pPr>
              <a:buNone/>
            </a:pPr>
            <a:r>
              <a:rPr lang="en-US" sz="1700" b="1" dirty="0" smtClean="0">
                <a:latin typeface="Arial Black" pitchFamily="34" charset="0"/>
              </a:rPr>
              <a:t>MANFAAT </a:t>
            </a:r>
          </a:p>
          <a:p>
            <a:pPr>
              <a:buNone/>
            </a:pPr>
            <a:r>
              <a:rPr lang="en-US" sz="1800" dirty="0" err="1" smtClean="0"/>
              <a:t>Kemampuannya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mem</a:t>
            </a:r>
            <a:r>
              <a:rPr lang="en-US" sz="1800" dirty="0" smtClean="0"/>
              <a:t>-break down </a:t>
            </a:r>
            <a:r>
              <a:rPr lang="en-US" sz="1800" dirty="0" err="1" smtClean="0"/>
              <a:t>proses</a:t>
            </a:r>
            <a:r>
              <a:rPr lang="en-US" sz="1800" dirty="0" smtClean="0"/>
              <a:t> </a:t>
            </a:r>
            <a:r>
              <a:rPr lang="en-US" sz="1800" dirty="0" err="1" smtClean="0"/>
              <a:t>pengambilan</a:t>
            </a:r>
            <a:r>
              <a:rPr lang="en-US" sz="1800" dirty="0" smtClean="0"/>
              <a:t> </a:t>
            </a:r>
            <a:r>
              <a:rPr lang="en-US" sz="1800" dirty="0" err="1" smtClean="0"/>
              <a:t>keputusan</a:t>
            </a:r>
            <a:r>
              <a:rPr lang="en-US" sz="1800" dirty="0" smtClean="0"/>
              <a:t> </a:t>
            </a:r>
            <a:r>
              <a:rPr lang="en-US" sz="1800" b="1" dirty="0" smtClean="0">
                <a:solidFill>
                  <a:srgbClr val="FF0000"/>
                </a:solidFill>
              </a:rPr>
              <a:t>yang </a:t>
            </a:r>
            <a:r>
              <a:rPr lang="en-US" sz="1800" b="1" dirty="0" err="1" smtClean="0">
                <a:solidFill>
                  <a:srgbClr val="FF0000"/>
                </a:solidFill>
              </a:rPr>
              <a:t>kompleks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menjadi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lebih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simpel</a:t>
            </a:r>
            <a:r>
              <a:rPr lang="en-US" sz="1800" b="1" dirty="0" smtClean="0"/>
              <a:t> </a:t>
            </a:r>
            <a:r>
              <a:rPr lang="en-US" sz="1800" dirty="0" err="1" smtClean="0"/>
              <a:t>sehingga</a:t>
            </a:r>
            <a:r>
              <a:rPr lang="en-US" sz="1800" dirty="0" smtClean="0"/>
              <a:t> </a:t>
            </a:r>
            <a:r>
              <a:rPr lang="en-US" sz="1800" dirty="0" err="1" smtClean="0"/>
              <a:t>pengambil</a:t>
            </a:r>
            <a:r>
              <a:rPr lang="en-US" sz="1800" dirty="0" smtClean="0"/>
              <a:t> </a:t>
            </a:r>
            <a:r>
              <a:rPr lang="en-US" sz="1800" dirty="0" err="1" smtClean="0"/>
              <a:t>keputusan</a:t>
            </a:r>
            <a:r>
              <a:rPr lang="en-US" sz="1800" dirty="0" smtClean="0"/>
              <a:t>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menginterpretasikan</a:t>
            </a:r>
            <a:r>
              <a:rPr lang="en-US" sz="1800" dirty="0" smtClean="0"/>
              <a:t> </a:t>
            </a:r>
            <a:r>
              <a:rPr lang="en-US" sz="1800" dirty="0" err="1" smtClean="0"/>
              <a:t>solusi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permasalahan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EMV KASUS 2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447800"/>
            <a:ext cx="8763000" cy="5181600"/>
          </a:xfrm>
        </p:spPr>
        <p:txBody>
          <a:bodyPr/>
          <a:lstStyle/>
          <a:p>
            <a:pPr lvl="0" algn="ctr">
              <a:buClr>
                <a:srgbClr val="FE8637"/>
              </a:buClr>
              <a:buNone/>
            </a:pPr>
            <a:r>
              <a:rPr lang="en-US" sz="2200" dirty="0" smtClean="0">
                <a:solidFill>
                  <a:srgbClr val="FF0000"/>
                </a:solidFill>
                <a:latin typeface="Arial Black" pitchFamily="34" charset="0"/>
                <a:cs typeface="Times New Roman"/>
              </a:rPr>
              <a:t>EMV = ∑ (probability x </a:t>
            </a:r>
            <a:r>
              <a:rPr lang="en-US" sz="2200" dirty="0" err="1" smtClean="0">
                <a:solidFill>
                  <a:srgbClr val="FF0000"/>
                </a:solidFill>
                <a:latin typeface="Arial Black" pitchFamily="34" charset="0"/>
                <a:cs typeface="Times New Roman"/>
              </a:rPr>
              <a:t>nilai</a:t>
            </a:r>
            <a:r>
              <a:rPr lang="en-US" sz="2200" dirty="0" smtClean="0">
                <a:solidFill>
                  <a:srgbClr val="FF0000"/>
                </a:solidFill>
                <a:latin typeface="Arial Black" pitchFamily="34" charset="0"/>
                <a:cs typeface="Times New Roman"/>
              </a:rPr>
              <a:t> payoff yang </a:t>
            </a:r>
            <a:r>
              <a:rPr lang="en-US" sz="2200" dirty="0" err="1" smtClean="0">
                <a:solidFill>
                  <a:srgbClr val="FF0000"/>
                </a:solidFill>
                <a:latin typeface="Arial Black" pitchFamily="34" charset="0"/>
                <a:cs typeface="Times New Roman"/>
              </a:rPr>
              <a:t>diharapkan</a:t>
            </a:r>
            <a:r>
              <a:rPr lang="en-US" sz="2200" dirty="0" smtClean="0">
                <a:solidFill>
                  <a:srgbClr val="FF0000"/>
                </a:solidFill>
                <a:latin typeface="Arial Black" pitchFamily="34" charset="0"/>
                <a:cs typeface="Times New Roman"/>
              </a:rPr>
              <a:t>)</a:t>
            </a:r>
          </a:p>
          <a:p>
            <a:pPr lvl="0" algn="just">
              <a:buClr>
                <a:srgbClr val="FE8637"/>
              </a:buClr>
              <a:buNone/>
            </a:pPr>
            <a:endParaRPr lang="en-US" sz="2200" dirty="0" smtClean="0">
              <a:solidFill>
                <a:prstClr val="black"/>
              </a:solidFill>
              <a:latin typeface="Arial Black" pitchFamily="34" charset="0"/>
              <a:cs typeface="Times New Roman"/>
            </a:endParaRPr>
          </a:p>
          <a:p>
            <a:pPr lvl="0" algn="just">
              <a:buClr>
                <a:srgbClr val="FE8637"/>
              </a:buClr>
              <a:buNone/>
            </a:pPr>
            <a:r>
              <a:rPr lang="en-US" sz="2200" dirty="0" smtClean="0">
                <a:solidFill>
                  <a:prstClr val="black"/>
                </a:solidFill>
                <a:latin typeface="Arial Black" pitchFamily="34" charset="0"/>
                <a:cs typeface="Times New Roman"/>
              </a:rPr>
              <a:t>MENGEBOR</a:t>
            </a:r>
          </a:p>
          <a:p>
            <a:pPr lvl="0" algn="just">
              <a:buClr>
                <a:srgbClr val="FE8637"/>
              </a:buClr>
              <a:buNone/>
            </a:pPr>
            <a:r>
              <a:rPr lang="en-US" sz="2200" dirty="0" smtClean="0">
                <a:solidFill>
                  <a:prstClr val="black"/>
                </a:solidFill>
                <a:latin typeface="Arial Black" pitchFamily="34" charset="0"/>
                <a:cs typeface="Times New Roman"/>
              </a:rPr>
              <a:t>EMV = (0,8 (24) + 0,2 (-20) = 15,2</a:t>
            </a:r>
          </a:p>
          <a:p>
            <a:pPr lvl="0" algn="just">
              <a:buClr>
                <a:srgbClr val="FE8637"/>
              </a:buClr>
              <a:buNone/>
            </a:pPr>
            <a:endParaRPr lang="en-US" sz="2200" dirty="0" smtClean="0">
              <a:solidFill>
                <a:prstClr val="black"/>
              </a:solidFill>
              <a:latin typeface="Arial Black" pitchFamily="34" charset="0"/>
              <a:cs typeface="Times New Roman"/>
            </a:endParaRPr>
          </a:p>
          <a:p>
            <a:pPr lvl="0" algn="just">
              <a:buClr>
                <a:srgbClr val="FE8637"/>
              </a:buClr>
              <a:buNone/>
            </a:pPr>
            <a:r>
              <a:rPr lang="en-US" sz="2200" dirty="0" smtClean="0">
                <a:solidFill>
                  <a:prstClr val="black"/>
                </a:solidFill>
                <a:latin typeface="Arial Black" pitchFamily="34" charset="0"/>
                <a:cs typeface="Times New Roman"/>
              </a:rPr>
              <a:t>TIDAK MENGEBOR</a:t>
            </a:r>
          </a:p>
          <a:p>
            <a:pPr lvl="0" algn="just">
              <a:buClr>
                <a:srgbClr val="FE8637"/>
              </a:buClr>
              <a:buNone/>
            </a:pPr>
            <a:r>
              <a:rPr lang="en-US" sz="2200" dirty="0" smtClean="0">
                <a:solidFill>
                  <a:prstClr val="black"/>
                </a:solidFill>
                <a:latin typeface="Arial Black" pitchFamily="34" charset="0"/>
                <a:cs typeface="Times New Roman"/>
              </a:rPr>
              <a:t>EMV = 0,8 (0) + 0,2 (0) = 0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pPr algn="l"/>
            <a:r>
              <a:rPr lang="id-ID" sz="3000" dirty="0" smtClean="0">
                <a:solidFill>
                  <a:srgbClr val="FF0000"/>
                </a:solidFill>
                <a:latin typeface="Arial Black" pitchFamily="34" charset="0"/>
              </a:rPr>
              <a:t>Contoh 4</a:t>
            </a:r>
            <a:endParaRPr lang="id-ID" sz="3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50072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id-ID" sz="2200" b="1" dirty="0" smtClean="0">
                <a:latin typeface="Times New Roman" pitchFamily="18" charset="0"/>
                <a:cs typeface="Times New Roman" pitchFamily="18" charset="0"/>
              </a:rPr>
              <a:t>Getz Products ingin menyusun informasi berikut pada tabel. Dengan pasar yang sesuai harapan, pabrik berukuran besar akan memberikan keuntungan bersih sebesar $200.000. Jika pasar tidak sesuai harapan , kerugian bersih yang diderita Getz akan bernilai $180.000. sebuah pabrik kecil akan menghasilkan keuntungan bersih sebesar $100.000 jika pasarnya sesuai harapan, tetapi kerugian $20.000 harus dihadapi Getz jika pasarnya tidak sesuai harapan.</a:t>
            </a:r>
            <a:endParaRPr lang="id-ID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4653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pPr algn="l"/>
            <a:r>
              <a:rPr lang="id-ID" sz="2500" dirty="0" smtClean="0">
                <a:solidFill>
                  <a:srgbClr val="FF0000"/>
                </a:solidFill>
                <a:latin typeface="Arial Black" pitchFamily="34" charset="0"/>
              </a:rPr>
              <a:t>PENYELESAIAN</a:t>
            </a:r>
            <a:endParaRPr lang="id-ID" sz="25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85794"/>
            <a:ext cx="8786874" cy="5786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Tabel keputusan dengan Nilai Kondisional untuk Getz Products</a:t>
            </a:r>
          </a:p>
          <a:p>
            <a:pPr>
              <a:buNone/>
            </a:pP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EMV (A1) = (0,5)(200.000) + (0,5)(-180.000) = $10.000</a:t>
            </a:r>
          </a:p>
          <a:p>
            <a:pPr>
              <a:buNone/>
            </a:pP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EMV (A2) = (0,5)(100.000) + (0,5)(-20.000) = $40.000</a:t>
            </a:r>
          </a:p>
          <a:p>
            <a:pPr>
              <a:buNone/>
            </a:pP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EMV (A3) = (0,5)(0) + (0,5)(0) = 0</a:t>
            </a:r>
          </a:p>
          <a:p>
            <a:pPr>
              <a:buNone/>
            </a:pP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Terlihat bahwa EMV maksimal adalah pada alternatif ke-2 yaitu sebesar $40.000 adalah membangun pabrik berukuran kecil.</a:t>
            </a:r>
          </a:p>
          <a:p>
            <a:pPr>
              <a:buNone/>
            </a:pP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85720" y="1357298"/>
          <a:ext cx="8572560" cy="28956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428892"/>
                <a:gridCol w="2632549"/>
                <a:gridCol w="3511119"/>
              </a:tblGrid>
              <a:tr h="385765">
                <a:tc rowSpan="2"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Alternatif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id-ID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Kondisi Alami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85765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Pasar sesuai harapan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Pasar tidak sesuai harapan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5765">
                <a:tc>
                  <a:txBody>
                    <a:bodyPr/>
                    <a:lstStyle/>
                    <a:p>
                      <a:r>
                        <a:rPr lang="id-ID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Membangun pabrik besar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$200.000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 $180.000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5765">
                <a:tc>
                  <a:txBody>
                    <a:bodyPr/>
                    <a:lstStyle/>
                    <a:p>
                      <a:r>
                        <a:rPr lang="id-ID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Membangun pabrik kecil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$100.000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 $20.000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5765">
                <a:tc>
                  <a:txBody>
                    <a:bodyPr/>
                    <a:lstStyle/>
                    <a:p>
                      <a:r>
                        <a:rPr lang="id-ID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Tidak melakukan apa-apa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$ 0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$ 0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3287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pPr algn="l"/>
            <a:r>
              <a:rPr lang="id-ID" sz="3000" dirty="0" smtClean="0">
                <a:solidFill>
                  <a:srgbClr val="FF0000"/>
                </a:solidFill>
                <a:latin typeface="Arial Black" pitchFamily="34" charset="0"/>
              </a:rPr>
              <a:t>Pohon Keputusan</a:t>
            </a:r>
            <a:endParaRPr lang="id-ID" sz="3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857232"/>
            <a:ext cx="8715436" cy="578647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			Sesuai harapan (0,5)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					$200.000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        Membangun pabrik besar		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($10.000)</a:t>
            </a:r>
          </a:p>
          <a:p>
            <a:pPr>
              <a:buNone/>
            </a:pPr>
            <a:endParaRPr lang="id-ID" sz="15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			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		              	Tidak sesuai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			harapan (0,5)		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					- $180.000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			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			 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			Sesuai harapan (0,5)		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					$100.000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Membangun pabrik kecil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($40.000)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			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			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			Tidak sesuai		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			harapan (0,5)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				Tidak melakukan apa-apa			- $20.000</a:t>
            </a:r>
          </a:p>
          <a:p>
            <a:pPr>
              <a:buNone/>
            </a:pPr>
            <a:r>
              <a:rPr lang="id-ID" sz="15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                       0</a:t>
            </a:r>
          </a:p>
          <a:p>
            <a:pPr>
              <a:buNone/>
            </a:pPr>
            <a:endParaRPr lang="id-ID" sz="15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500694" y="1285860"/>
            <a:ext cx="192882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572132" y="5715016"/>
            <a:ext cx="192882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572132" y="4071942"/>
            <a:ext cx="192882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572132" y="2928934"/>
            <a:ext cx="192882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571736" y="2000240"/>
            <a:ext cx="214314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714612" y="4786322"/>
            <a:ext cx="214314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4714876" y="1857364"/>
            <a:ext cx="357190" cy="35719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Oval 12"/>
          <p:cNvSpPr/>
          <p:nvPr/>
        </p:nvSpPr>
        <p:spPr>
          <a:xfrm>
            <a:off x="4857752" y="4572008"/>
            <a:ext cx="357190" cy="35719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5" name="Straight Connector 14"/>
          <p:cNvCxnSpPr>
            <a:endCxn id="12" idx="6"/>
          </p:cNvCxnSpPr>
          <p:nvPr/>
        </p:nvCxnSpPr>
        <p:spPr>
          <a:xfrm rot="5400000">
            <a:off x="4911331" y="1446595"/>
            <a:ext cx="750099" cy="4286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2" idx="6"/>
          </p:cNvCxnSpPr>
          <p:nvPr/>
        </p:nvCxnSpPr>
        <p:spPr>
          <a:xfrm>
            <a:off x="5072066" y="2035959"/>
            <a:ext cx="500066" cy="8929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13" idx="6"/>
          </p:cNvCxnSpPr>
          <p:nvPr/>
        </p:nvCxnSpPr>
        <p:spPr>
          <a:xfrm rot="5400000">
            <a:off x="5054207" y="4232677"/>
            <a:ext cx="678661" cy="35719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H="1">
            <a:off x="4929190" y="5072074"/>
            <a:ext cx="928694" cy="35719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57158" y="3143248"/>
            <a:ext cx="785818" cy="5715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27" name="Straight Connector 26"/>
          <p:cNvCxnSpPr>
            <a:endCxn id="23" idx="3"/>
          </p:cNvCxnSpPr>
          <p:nvPr/>
        </p:nvCxnSpPr>
        <p:spPr>
          <a:xfrm rot="5400000">
            <a:off x="1142976" y="2000240"/>
            <a:ext cx="1428760" cy="14287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3" idx="3"/>
          </p:cNvCxnSpPr>
          <p:nvPr/>
        </p:nvCxnSpPr>
        <p:spPr>
          <a:xfrm>
            <a:off x="1142976" y="3429000"/>
            <a:ext cx="1571636" cy="135732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857488" y="6072206"/>
            <a:ext cx="471490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H="1">
            <a:off x="678629" y="3893347"/>
            <a:ext cx="2643206" cy="171451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08663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pPr algn="l"/>
            <a:r>
              <a:rPr lang="id-ID" sz="3000" dirty="0" smtClean="0">
                <a:solidFill>
                  <a:srgbClr val="FF0000"/>
                </a:solidFill>
                <a:latin typeface="Arial Black" pitchFamily="34" charset="0"/>
              </a:rPr>
              <a:t>Contoh 5</a:t>
            </a:r>
            <a:endParaRPr lang="id-ID" sz="3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500726"/>
          </a:xfrm>
        </p:spPr>
        <p:txBody>
          <a:bodyPr>
            <a:normAutofit/>
          </a:bodyPr>
          <a:lstStyle/>
          <a:p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investor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ingin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membeli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real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estat</a:t>
            </a:r>
            <a:r>
              <a:rPr lang="id-ID" sz="1700" b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memutuskan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apartemen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bangunan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kantor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gudang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datang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laba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diperoleh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investor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id-ID" sz="1700" b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iasumsikan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ramalan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, investor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memperkirakan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probabilitas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0,6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0,4</a:t>
            </a:r>
            <a:r>
              <a:rPr lang="id-ID" sz="17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Laba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dihasilkan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masing-masing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tiap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b="1" dirty="0" err="1" smtClean="0">
                <a:latin typeface="Times New Roman" pitchFamily="18" charset="0"/>
                <a:cs typeface="Times New Roman" pitchFamily="18" charset="0"/>
              </a:rPr>
              <a:t>sbb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lnSpc>
                <a:spcPct val="150000"/>
              </a:lnSpc>
              <a:buNone/>
            </a:pPr>
            <a:endParaRPr lang="id-ID" sz="17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2910" y="3714752"/>
          <a:ext cx="7643865" cy="254032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547955"/>
                <a:gridCol w="2547955"/>
                <a:gridCol w="2547955"/>
              </a:tblGrid>
              <a:tr h="528641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Keputusan</a:t>
                      </a:r>
                      <a:endParaRPr lang="en-US" sz="20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untuk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Membeli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Kondisi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Dasar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864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KONDISI EKONOMI BAIK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0,60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KONDISI EKONOMI BURUK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0,40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8641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Apartemen</a:t>
                      </a:r>
                      <a:endParaRPr lang="en-US" sz="20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Bangunan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Kantor</a:t>
                      </a:r>
                    </a:p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Gudang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$50.000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100.000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30.000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$30.000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-40.000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10.000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9264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pPr algn="l"/>
            <a:r>
              <a:rPr lang="id-ID" sz="3000" dirty="0" smtClean="0">
                <a:solidFill>
                  <a:srgbClr val="FF0000"/>
                </a:solidFill>
                <a:latin typeface="Arial Black" pitchFamily="34" charset="0"/>
              </a:rPr>
              <a:t>Contoh 6</a:t>
            </a:r>
            <a:endParaRPr lang="id-ID" sz="3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2875" y="785811"/>
          <a:ext cx="8858248" cy="4286262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500167"/>
                <a:gridCol w="1928826"/>
                <a:gridCol w="1357322"/>
                <a:gridCol w="642942"/>
                <a:gridCol w="1285884"/>
                <a:gridCol w="500066"/>
                <a:gridCol w="1143008"/>
                <a:gridCol w="500033"/>
              </a:tblGrid>
              <a:tr h="911253">
                <a:tc gridSpan="8">
                  <a:txBody>
                    <a:bodyPr/>
                    <a:lstStyle/>
                    <a:p>
                      <a:pPr algn="ctr"/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Analisis Meningkatkan,</a:t>
                      </a:r>
                      <a:r>
                        <a:rPr lang="id-ID" sz="15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Memperthankan dn Mengembangkan Produktivitas Perolehan Keuntungan pada Pabrik Silicagel pada Tiga Kondisi Ekonomi 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15939">
                <a:tc rowSpan="2">
                  <a:txBody>
                    <a:bodyPr/>
                    <a:lstStyle/>
                    <a:p>
                      <a:pPr algn="ctr"/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KEPUTUSAN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TINDAKAN</a:t>
                      </a:r>
                    </a:p>
                    <a:p>
                      <a:pPr algn="ctr"/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KEPUTUSAN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Analisis</a:t>
                      </a:r>
                      <a:r>
                        <a:rPr lang="id-ID" sz="15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Perolehan Keuntungan / Probabilitas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15939">
                <a:tc vMerge="1">
                  <a:txBody>
                    <a:bodyPr/>
                    <a:lstStyle/>
                    <a:p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Ekonomi Bagus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Ekonomi Sedang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Ekonomi Buruk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15939">
                <a:tc>
                  <a:txBody>
                    <a:bodyPr/>
                    <a:lstStyle/>
                    <a:p>
                      <a:pPr algn="ctr"/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Membangun</a:t>
                      </a:r>
                      <a:r>
                        <a:rPr lang="id-ID" sz="15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pabrik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800.000.000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0,6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520.000.000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125.000.000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5939">
                <a:tc>
                  <a:txBody>
                    <a:bodyPr/>
                    <a:lstStyle/>
                    <a:p>
                      <a:pPr algn="ctr"/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Investasi Saham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900.000.000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650.000.000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0,4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150.000.000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11253">
                <a:tc>
                  <a:txBody>
                    <a:bodyPr/>
                    <a:lstStyle/>
                    <a:p>
                      <a:pPr algn="ctr"/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Tidak melakukan apa-apa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600.000.000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0,4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380.000.000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145.000.000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5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id-ID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1805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CONTOH KASUS 3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0772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/>
              <a:t>Globalflame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memproduksi</a:t>
            </a:r>
            <a:r>
              <a:rPr lang="en-US" sz="2000" dirty="0" smtClean="0"/>
              <a:t> </a:t>
            </a: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jenis</a:t>
            </a:r>
            <a:r>
              <a:rPr lang="en-US" sz="2000" dirty="0" smtClean="0"/>
              <a:t> </a:t>
            </a:r>
            <a:r>
              <a:rPr lang="en-US" sz="2000" dirty="0" err="1" smtClean="0"/>
              <a:t>barang</a:t>
            </a:r>
            <a:r>
              <a:rPr lang="en-US" sz="2000" dirty="0" smtClean="0"/>
              <a:t> </a:t>
            </a:r>
            <a:r>
              <a:rPr lang="en-US" sz="2000" dirty="0" err="1" smtClean="0"/>
              <a:t>kosmetik</a:t>
            </a:r>
            <a:r>
              <a:rPr lang="en-US" sz="2000" dirty="0" smtClean="0"/>
              <a:t>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</a:t>
            </a:r>
            <a:r>
              <a:rPr lang="en-US" sz="2000" dirty="0" err="1" smtClean="0"/>
              <a:t>lipstik</a:t>
            </a:r>
            <a:r>
              <a:rPr lang="en-US" sz="2000" dirty="0" smtClean="0"/>
              <a:t>, </a:t>
            </a:r>
            <a:r>
              <a:rPr lang="en-US" sz="2000" dirty="0" err="1" smtClean="0"/>
              <a:t>bedak</a:t>
            </a:r>
            <a:r>
              <a:rPr lang="en-US" sz="2000" dirty="0" smtClean="0"/>
              <a:t>, cat kuku, hair spray, </a:t>
            </a:r>
            <a:r>
              <a:rPr lang="en-US" sz="2000" dirty="0" err="1" smtClean="0"/>
              <a:t>dll</a:t>
            </a:r>
            <a:r>
              <a:rPr lang="en-US" sz="2000" dirty="0" smtClean="0"/>
              <a:t>. </a:t>
            </a:r>
          </a:p>
          <a:p>
            <a:pPr>
              <a:buNone/>
            </a:pPr>
            <a:r>
              <a:rPr lang="en-US" sz="2000" dirty="0" err="1" smtClean="0"/>
              <a:t>Semula</a:t>
            </a:r>
            <a:r>
              <a:rPr lang="en-US" sz="2000" dirty="0" smtClean="0"/>
              <a:t> </a:t>
            </a:r>
            <a:r>
              <a:rPr lang="en-US" sz="2000" dirty="0" err="1" smtClean="0"/>
              <a:t>lipstik</a:t>
            </a:r>
            <a:r>
              <a:rPr lang="en-US" sz="2000" dirty="0" smtClean="0"/>
              <a:t> </a:t>
            </a:r>
            <a:r>
              <a:rPr lang="en-US" sz="2000" dirty="0" err="1" smtClean="0"/>
              <a:t>globalflae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produk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menonjol</a:t>
            </a:r>
            <a:r>
              <a:rPr lang="en-US" sz="2000" dirty="0" smtClean="0"/>
              <a:t>.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puncaknya</a:t>
            </a:r>
            <a:r>
              <a:rPr lang="en-US" sz="2000" dirty="0" smtClean="0"/>
              <a:t>, </a:t>
            </a:r>
            <a:r>
              <a:rPr lang="en-US" sz="2000" dirty="0" err="1" smtClean="0"/>
              <a:t>penjualan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mencapai</a:t>
            </a:r>
            <a:r>
              <a:rPr lang="en-US" sz="2000" dirty="0" smtClean="0"/>
              <a:t> 20%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keseluruhan</a:t>
            </a:r>
            <a:r>
              <a:rPr lang="en-US" sz="2000" dirty="0" smtClean="0"/>
              <a:t> </a:t>
            </a:r>
            <a:r>
              <a:rPr lang="en-US" sz="2000" dirty="0" err="1" smtClean="0"/>
              <a:t>penjualan</a:t>
            </a:r>
            <a:r>
              <a:rPr lang="en-US" sz="2000" dirty="0" smtClean="0"/>
              <a:t> </a:t>
            </a:r>
            <a:r>
              <a:rPr lang="en-US" sz="2000" dirty="0" err="1" smtClean="0"/>
              <a:t>lipstik</a:t>
            </a:r>
            <a:r>
              <a:rPr lang="en-US" sz="2000" dirty="0" smtClean="0"/>
              <a:t> di </a:t>
            </a:r>
            <a:r>
              <a:rPr lang="en-US" sz="2000" dirty="0" err="1" smtClean="0"/>
              <a:t>pasaran</a:t>
            </a:r>
            <a:r>
              <a:rPr lang="en-US" sz="2000" dirty="0" smtClean="0"/>
              <a:t>. </a:t>
            </a:r>
            <a:r>
              <a:rPr lang="en-US" sz="2000" dirty="0" err="1" smtClean="0"/>
              <a:t>Akhir-akhir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penjualan</a:t>
            </a:r>
            <a:r>
              <a:rPr lang="en-US" sz="2000" dirty="0" smtClean="0"/>
              <a:t> </a:t>
            </a:r>
            <a:r>
              <a:rPr lang="en-US" sz="2000" dirty="0" err="1" smtClean="0"/>
              <a:t>turun</a:t>
            </a:r>
            <a:r>
              <a:rPr lang="en-US" sz="2000" dirty="0" smtClean="0"/>
              <a:t> </a:t>
            </a:r>
            <a:r>
              <a:rPr lang="en-US" sz="2000" dirty="0" err="1" smtClean="0"/>
              <a:t>tajam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menguasai</a:t>
            </a:r>
            <a:r>
              <a:rPr lang="en-US" sz="2000" dirty="0" smtClean="0"/>
              <a:t> 7% </a:t>
            </a:r>
            <a:r>
              <a:rPr lang="en-US" sz="2000" dirty="0" err="1" smtClean="0"/>
              <a:t>saja</a:t>
            </a:r>
            <a:r>
              <a:rPr lang="en-US" sz="2000" dirty="0" smtClean="0"/>
              <a:t>. </a:t>
            </a:r>
            <a:r>
              <a:rPr lang="en-US" sz="2000" dirty="0" err="1" smtClean="0"/>
              <a:t>Melihat</a:t>
            </a:r>
            <a:r>
              <a:rPr lang="en-US" sz="2000" dirty="0" smtClean="0"/>
              <a:t> </a:t>
            </a:r>
            <a:r>
              <a:rPr lang="en-US" sz="2000" dirty="0" err="1" smtClean="0"/>
              <a:t>kondisi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,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</a:t>
            </a:r>
            <a:r>
              <a:rPr lang="en-US" sz="2000" dirty="0" err="1" smtClean="0"/>
              <a:t>mengadakan</a:t>
            </a:r>
            <a:r>
              <a:rPr lang="en-US" sz="2000" dirty="0" smtClean="0"/>
              <a:t> survey yang </a:t>
            </a:r>
            <a:r>
              <a:rPr lang="en-US" sz="2000" dirty="0" err="1" smtClean="0"/>
              <a:t>menunjukkan</a:t>
            </a:r>
            <a:r>
              <a:rPr lang="en-US" sz="2000" dirty="0" smtClean="0"/>
              <a:t> </a:t>
            </a:r>
            <a:r>
              <a:rPr lang="en-US" sz="2000" dirty="0" err="1" smtClean="0"/>
              <a:t>rendahnya</a:t>
            </a:r>
            <a:r>
              <a:rPr lang="en-US" sz="2000" dirty="0" smtClean="0"/>
              <a:t> </a:t>
            </a:r>
            <a:r>
              <a:rPr lang="en-US" sz="2000" dirty="0" err="1" smtClean="0"/>
              <a:t>kualitas</a:t>
            </a:r>
            <a:r>
              <a:rPr lang="en-US" sz="2000" dirty="0" smtClean="0"/>
              <a:t> </a:t>
            </a:r>
            <a:r>
              <a:rPr lang="en-US" sz="2000" dirty="0" err="1" smtClean="0"/>
              <a:t>lipstik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err="1" smtClean="0"/>
              <a:t>Globalflame</a:t>
            </a:r>
            <a:r>
              <a:rPr lang="en-US" sz="2000" dirty="0" smtClean="0"/>
              <a:t> </a:t>
            </a:r>
            <a:r>
              <a:rPr lang="en-US" sz="2000" dirty="0" err="1" smtClean="0"/>
              <a:t>dibandingkan</a:t>
            </a:r>
            <a:r>
              <a:rPr lang="en-US" sz="2000" dirty="0" smtClean="0"/>
              <a:t> </a:t>
            </a:r>
            <a:r>
              <a:rPr lang="en-US" sz="2000" dirty="0" err="1" smtClean="0"/>
              <a:t>produk</a:t>
            </a:r>
            <a:r>
              <a:rPr lang="en-US" sz="2000" dirty="0" smtClean="0"/>
              <a:t> </a:t>
            </a:r>
            <a:r>
              <a:rPr lang="en-US" sz="2000" dirty="0" err="1" smtClean="0"/>
              <a:t>pesaing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tingkat</a:t>
            </a:r>
            <a:r>
              <a:rPr lang="en-US" sz="2000" dirty="0" smtClean="0"/>
              <a:t> </a:t>
            </a:r>
            <a:r>
              <a:rPr lang="en-US" sz="2000" dirty="0" err="1" smtClean="0"/>
              <a:t>harga</a:t>
            </a:r>
            <a:r>
              <a:rPr lang="en-US" sz="2000" dirty="0" smtClean="0"/>
              <a:t> yang </a:t>
            </a:r>
            <a:r>
              <a:rPr lang="en-US" sz="2000" dirty="0" err="1" smtClean="0"/>
              <a:t>sama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hasil</a:t>
            </a:r>
            <a:r>
              <a:rPr lang="en-US" sz="2000" dirty="0" smtClean="0"/>
              <a:t> survey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</a:t>
            </a:r>
            <a:r>
              <a:rPr lang="en-US" sz="2000" dirty="0" err="1" smtClean="0"/>
              <a:t>dihadapkan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tiga</a:t>
            </a:r>
            <a:r>
              <a:rPr lang="en-US" sz="2000" dirty="0" smtClean="0"/>
              <a:t> </a:t>
            </a:r>
            <a:r>
              <a:rPr lang="en-US" sz="2000" dirty="0" err="1" smtClean="0"/>
              <a:t>pilihan</a:t>
            </a:r>
            <a:r>
              <a:rPr lang="en-US" sz="2000" dirty="0" smtClean="0"/>
              <a:t>, </a:t>
            </a:r>
            <a:r>
              <a:rPr lang="en-US" sz="2000" dirty="0" err="1" smtClean="0"/>
              <a:t>yaitu</a:t>
            </a:r>
            <a:r>
              <a:rPr lang="en-US" sz="2000" dirty="0" smtClean="0"/>
              <a:t>:</a:t>
            </a:r>
          </a:p>
          <a:p>
            <a:pPr marL="342900" indent="-342900">
              <a:buAutoNum type="arabicPeriod"/>
            </a:pPr>
            <a:r>
              <a:rPr lang="en-US" sz="2000" dirty="0" err="1" smtClean="0"/>
              <a:t>Meningkatkan</a:t>
            </a:r>
            <a:r>
              <a:rPr lang="en-US" sz="2000" dirty="0" smtClean="0"/>
              <a:t> </a:t>
            </a:r>
            <a:r>
              <a:rPr lang="en-US" sz="2000" dirty="0" err="1" smtClean="0"/>
              <a:t>kualitas</a:t>
            </a:r>
            <a:r>
              <a:rPr lang="en-US" sz="2000" dirty="0" smtClean="0"/>
              <a:t> </a:t>
            </a:r>
            <a:r>
              <a:rPr lang="en-US" sz="2000" dirty="0" err="1" smtClean="0"/>
              <a:t>melalui</a:t>
            </a:r>
            <a:r>
              <a:rPr lang="en-US" sz="2000" dirty="0" smtClean="0"/>
              <a:t> </a:t>
            </a:r>
            <a:r>
              <a:rPr lang="en-US" sz="2000" dirty="0" err="1" smtClean="0"/>
              <a:t>pengembangan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produk</a:t>
            </a:r>
            <a:endParaRPr lang="en-US" sz="2000" dirty="0" smtClean="0"/>
          </a:p>
          <a:p>
            <a:pPr marL="342900" indent="-342900">
              <a:buAutoNum type="arabicPeriod"/>
            </a:pPr>
            <a:r>
              <a:rPr lang="en-US" sz="2000" dirty="0" err="1" smtClean="0"/>
              <a:t>Meneruskan</a:t>
            </a:r>
            <a:r>
              <a:rPr lang="en-US" sz="2000" dirty="0" smtClean="0"/>
              <a:t> </a:t>
            </a:r>
            <a:r>
              <a:rPr lang="en-US" sz="2000" dirty="0" err="1" smtClean="0"/>
              <a:t>penjualan</a:t>
            </a:r>
            <a:r>
              <a:rPr lang="en-US" sz="2000" dirty="0" smtClean="0"/>
              <a:t> </a:t>
            </a:r>
            <a:r>
              <a:rPr lang="en-US" sz="2000" dirty="0" err="1" smtClean="0"/>
              <a:t>tanpa</a:t>
            </a:r>
            <a:r>
              <a:rPr lang="en-US" sz="2000" dirty="0" smtClean="0"/>
              <a:t> </a:t>
            </a: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perubahan</a:t>
            </a:r>
            <a:r>
              <a:rPr lang="en-US" sz="2000" dirty="0" smtClean="0"/>
              <a:t> </a:t>
            </a:r>
            <a:r>
              <a:rPr lang="en-US" sz="2000" dirty="0" err="1" smtClean="0"/>
              <a:t>apapun</a:t>
            </a:r>
            <a:endParaRPr lang="en-US" sz="2000" dirty="0" smtClean="0"/>
          </a:p>
          <a:p>
            <a:pPr marL="342900" indent="-342900">
              <a:buAutoNum type="arabicPeriod"/>
            </a:pPr>
            <a:r>
              <a:rPr lang="en-US" sz="2000" dirty="0" err="1" smtClean="0"/>
              <a:t>Menghentikan</a:t>
            </a:r>
            <a:r>
              <a:rPr lang="en-US" sz="2000" dirty="0" smtClean="0"/>
              <a:t> </a:t>
            </a:r>
            <a:r>
              <a:rPr lang="en-US" sz="2000" dirty="0" err="1" smtClean="0"/>
              <a:t>produksi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keseluruhan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735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CONTOH KASUS 3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90600"/>
            <a:ext cx="8229600" cy="5638800"/>
          </a:xfrm>
        </p:spPr>
        <p:txBody>
          <a:bodyPr>
            <a:normAutofit/>
          </a:bodyPr>
          <a:lstStyle/>
          <a:p>
            <a:pPr marL="342900" indent="-342900" algn="just">
              <a:buNone/>
            </a:pPr>
            <a:r>
              <a:rPr lang="en-US" sz="1700" dirty="0" smtClean="0"/>
              <a:t>1.	</a:t>
            </a:r>
            <a:r>
              <a:rPr lang="en-US" sz="1700" dirty="0" err="1" smtClean="0"/>
              <a:t>Jika</a:t>
            </a:r>
            <a:r>
              <a:rPr lang="en-US" sz="1700" dirty="0" smtClean="0"/>
              <a:t> </a:t>
            </a:r>
            <a:r>
              <a:rPr lang="en-US" sz="1700" dirty="0" err="1" smtClean="0"/>
              <a:t>hasil</a:t>
            </a:r>
            <a:r>
              <a:rPr lang="en-US" sz="1700" dirty="0" smtClean="0"/>
              <a:t> </a:t>
            </a:r>
            <a:r>
              <a:rPr lang="en-US" sz="1700" dirty="0" err="1" smtClean="0"/>
              <a:t>pengembangan</a:t>
            </a:r>
            <a:r>
              <a:rPr lang="en-US" sz="1700" dirty="0" smtClean="0"/>
              <a:t> </a:t>
            </a:r>
            <a:r>
              <a:rPr lang="en-US" sz="1700" dirty="0" err="1" smtClean="0"/>
              <a:t>positif</a:t>
            </a:r>
            <a:r>
              <a:rPr lang="en-US" sz="1700" dirty="0" smtClean="0"/>
              <a:t> </a:t>
            </a:r>
            <a:r>
              <a:rPr lang="en-US" sz="1700" dirty="0" err="1" smtClean="0"/>
              <a:t>dan</a:t>
            </a:r>
            <a:r>
              <a:rPr lang="en-US" sz="1700" dirty="0" smtClean="0"/>
              <a:t> </a:t>
            </a:r>
            <a:r>
              <a:rPr lang="en-US" sz="1700" dirty="0" err="1" smtClean="0"/>
              <a:t>produk</a:t>
            </a:r>
            <a:r>
              <a:rPr lang="en-US" sz="1700" dirty="0" smtClean="0"/>
              <a:t> </a:t>
            </a:r>
            <a:r>
              <a:rPr lang="en-US" sz="1700" dirty="0" err="1" smtClean="0"/>
              <a:t>baru</a:t>
            </a:r>
            <a:r>
              <a:rPr lang="en-US" sz="1700" dirty="0" smtClean="0"/>
              <a:t> </a:t>
            </a:r>
            <a:r>
              <a:rPr lang="en-US" sz="1700" dirty="0" err="1" smtClean="0"/>
              <a:t>kemudian</a:t>
            </a:r>
            <a:r>
              <a:rPr lang="en-US" sz="1700" dirty="0" smtClean="0"/>
              <a:t> </a:t>
            </a:r>
            <a:r>
              <a:rPr lang="en-US" sz="1700" dirty="0" err="1" smtClean="0"/>
              <a:t>dipasarkan</a:t>
            </a:r>
            <a:r>
              <a:rPr lang="en-US" sz="1700" dirty="0" smtClean="0"/>
              <a:t>, </a:t>
            </a:r>
            <a:r>
              <a:rPr lang="en-US" sz="1700" dirty="0" err="1" smtClean="0"/>
              <a:t>maka</a:t>
            </a:r>
            <a:r>
              <a:rPr lang="en-US" sz="1700" dirty="0" smtClean="0"/>
              <a:t> </a:t>
            </a:r>
            <a:r>
              <a:rPr lang="en-US" sz="1700" dirty="0" err="1" smtClean="0"/>
              <a:t>perusahaan</a:t>
            </a:r>
            <a:r>
              <a:rPr lang="en-US" sz="1700" dirty="0" smtClean="0"/>
              <a:t> </a:t>
            </a:r>
            <a:r>
              <a:rPr lang="en-US" sz="1700" dirty="0" err="1" smtClean="0"/>
              <a:t>akan</a:t>
            </a:r>
            <a:r>
              <a:rPr lang="en-US" sz="1700" dirty="0" smtClean="0"/>
              <a:t> </a:t>
            </a:r>
            <a:r>
              <a:rPr lang="en-US" sz="1700" dirty="0" err="1" smtClean="0"/>
              <a:t>dihadapkan</a:t>
            </a:r>
            <a:r>
              <a:rPr lang="en-US" sz="1700" dirty="0" smtClean="0"/>
              <a:t> </a:t>
            </a:r>
            <a:r>
              <a:rPr lang="en-US" sz="1700" dirty="0" err="1" smtClean="0"/>
              <a:t>pada</a:t>
            </a:r>
            <a:r>
              <a:rPr lang="en-US" sz="1700" dirty="0" smtClean="0"/>
              <a:t> </a:t>
            </a:r>
            <a:r>
              <a:rPr lang="en-US" sz="1700" dirty="0" err="1" smtClean="0"/>
              <a:t>dua</a:t>
            </a:r>
            <a:r>
              <a:rPr lang="en-US" sz="1700" dirty="0" smtClean="0"/>
              <a:t> </a:t>
            </a:r>
            <a:r>
              <a:rPr lang="en-US" sz="1700" dirty="0" err="1" smtClean="0"/>
              <a:t>kemungkinan</a:t>
            </a:r>
            <a:r>
              <a:rPr lang="en-US" sz="1700" dirty="0" smtClean="0"/>
              <a:t>, </a:t>
            </a:r>
            <a:r>
              <a:rPr lang="en-US" sz="1700" dirty="0" err="1" smtClean="0"/>
              <a:t>yaitu</a:t>
            </a:r>
            <a:r>
              <a:rPr lang="en-US" sz="1700" dirty="0" smtClean="0"/>
              <a:t> </a:t>
            </a:r>
            <a:r>
              <a:rPr lang="en-US" sz="1700" dirty="0" err="1" smtClean="0"/>
              <a:t>jika</a:t>
            </a:r>
            <a:r>
              <a:rPr lang="en-US" sz="1700" dirty="0" smtClean="0"/>
              <a:t> </a:t>
            </a:r>
            <a:r>
              <a:rPr lang="en-US" sz="1700" dirty="0" err="1" smtClean="0"/>
              <a:t>tingkat</a:t>
            </a:r>
            <a:r>
              <a:rPr lang="en-US" sz="1700" dirty="0" smtClean="0"/>
              <a:t> </a:t>
            </a:r>
            <a:r>
              <a:rPr lang="en-US" sz="1700" dirty="0" err="1" smtClean="0"/>
              <a:t>penjualan</a:t>
            </a:r>
            <a:r>
              <a:rPr lang="en-US" sz="1700" dirty="0" smtClean="0"/>
              <a:t> </a:t>
            </a:r>
            <a:r>
              <a:rPr lang="en-US" sz="1700" dirty="0" err="1" smtClean="0"/>
              <a:t>tinggi</a:t>
            </a:r>
            <a:r>
              <a:rPr lang="en-US" sz="1700" dirty="0" smtClean="0"/>
              <a:t> </a:t>
            </a:r>
            <a:r>
              <a:rPr lang="en-US" sz="1700" dirty="0" err="1" smtClean="0"/>
              <a:t>perusahaan</a:t>
            </a:r>
            <a:r>
              <a:rPr lang="en-US" sz="1700" dirty="0" smtClean="0"/>
              <a:t> </a:t>
            </a:r>
            <a:r>
              <a:rPr lang="en-US" sz="1700" dirty="0" err="1" smtClean="0"/>
              <a:t>memperoleh</a:t>
            </a:r>
            <a:r>
              <a:rPr lang="en-US" sz="1700" dirty="0" smtClean="0"/>
              <a:t> </a:t>
            </a:r>
            <a:r>
              <a:rPr lang="en-US" sz="1700" dirty="0" err="1" smtClean="0"/>
              <a:t>keuntungan</a:t>
            </a:r>
            <a:r>
              <a:rPr lang="en-US" sz="1700" dirty="0" smtClean="0"/>
              <a:t> 50 </a:t>
            </a:r>
            <a:r>
              <a:rPr lang="en-US" sz="1700" dirty="0" err="1" smtClean="0"/>
              <a:t>juta</a:t>
            </a:r>
            <a:r>
              <a:rPr lang="en-US" sz="1700" dirty="0" smtClean="0"/>
              <a:t>. </a:t>
            </a:r>
            <a:r>
              <a:rPr lang="en-US" sz="1700" dirty="0" err="1" smtClean="0"/>
              <a:t>Tetapi</a:t>
            </a:r>
            <a:r>
              <a:rPr lang="en-US" sz="1700" dirty="0" smtClean="0"/>
              <a:t> </a:t>
            </a:r>
            <a:r>
              <a:rPr lang="en-US" sz="1700" dirty="0" err="1" smtClean="0"/>
              <a:t>jika</a:t>
            </a:r>
            <a:r>
              <a:rPr lang="en-US" sz="1700" dirty="0" smtClean="0"/>
              <a:t> </a:t>
            </a:r>
            <a:r>
              <a:rPr lang="en-US" sz="1700" dirty="0" err="1" smtClean="0"/>
              <a:t>tingkat</a:t>
            </a:r>
            <a:r>
              <a:rPr lang="en-US" sz="1700" dirty="0" smtClean="0"/>
              <a:t> </a:t>
            </a:r>
            <a:r>
              <a:rPr lang="en-US" sz="1700" dirty="0" err="1" smtClean="0"/>
              <a:t>penjualan</a:t>
            </a:r>
            <a:r>
              <a:rPr lang="en-US" sz="1700" dirty="0" smtClean="0"/>
              <a:t> </a:t>
            </a:r>
            <a:r>
              <a:rPr lang="en-US" sz="1700" dirty="0" err="1" smtClean="0"/>
              <a:t>rendah</a:t>
            </a:r>
            <a:r>
              <a:rPr lang="en-US" sz="1700" dirty="0" smtClean="0"/>
              <a:t> </a:t>
            </a:r>
            <a:r>
              <a:rPr lang="en-US" sz="1700" dirty="0" err="1" smtClean="0"/>
              <a:t>perusahaan</a:t>
            </a:r>
            <a:r>
              <a:rPr lang="en-US" sz="1700" dirty="0" smtClean="0"/>
              <a:t> </a:t>
            </a:r>
            <a:r>
              <a:rPr lang="en-US" sz="1700" dirty="0" err="1" smtClean="0"/>
              <a:t>akan</a:t>
            </a:r>
            <a:r>
              <a:rPr lang="en-US" sz="1700" dirty="0" smtClean="0"/>
              <a:t> </a:t>
            </a:r>
            <a:r>
              <a:rPr lang="en-US" sz="1700" dirty="0" err="1" smtClean="0"/>
              <a:t>rugi</a:t>
            </a:r>
            <a:r>
              <a:rPr lang="en-US" sz="1700" dirty="0" smtClean="0"/>
              <a:t> 15 </a:t>
            </a:r>
            <a:r>
              <a:rPr lang="en-US" sz="1700" dirty="0" err="1" smtClean="0"/>
              <a:t>juta.Bila</a:t>
            </a:r>
            <a:r>
              <a:rPr lang="en-US" sz="1700" dirty="0" smtClean="0"/>
              <a:t> </a:t>
            </a:r>
            <a:r>
              <a:rPr lang="en-US" sz="1700" dirty="0" err="1" smtClean="0"/>
              <a:t>hasil</a:t>
            </a:r>
            <a:r>
              <a:rPr lang="en-US" sz="1700" dirty="0" smtClean="0"/>
              <a:t> </a:t>
            </a:r>
            <a:r>
              <a:rPr lang="en-US" sz="1700" dirty="0" err="1" smtClean="0"/>
              <a:t>pengembangan</a:t>
            </a:r>
            <a:r>
              <a:rPr lang="en-US" sz="1700" dirty="0" smtClean="0"/>
              <a:t> </a:t>
            </a:r>
            <a:r>
              <a:rPr lang="en-US" sz="1700" dirty="0" err="1" smtClean="0"/>
              <a:t>positif</a:t>
            </a:r>
            <a:r>
              <a:rPr lang="en-US" sz="1700" dirty="0" smtClean="0"/>
              <a:t> </a:t>
            </a:r>
            <a:r>
              <a:rPr lang="en-US" sz="1700" dirty="0" err="1" smtClean="0"/>
              <a:t>tetapi</a:t>
            </a:r>
            <a:r>
              <a:rPr lang="en-US" sz="1700" dirty="0" smtClean="0"/>
              <a:t> </a:t>
            </a:r>
            <a:r>
              <a:rPr lang="en-US" sz="1700" dirty="0" err="1" smtClean="0"/>
              <a:t>perusahaan</a:t>
            </a:r>
            <a:r>
              <a:rPr lang="en-US" sz="1700" dirty="0" smtClean="0"/>
              <a:t> </a:t>
            </a:r>
            <a:r>
              <a:rPr lang="en-US" sz="1700" dirty="0" err="1" smtClean="0"/>
              <a:t>memutuskan</a:t>
            </a:r>
            <a:r>
              <a:rPr lang="en-US" sz="1700" dirty="0" smtClean="0"/>
              <a:t> </a:t>
            </a:r>
            <a:r>
              <a:rPr lang="en-US" sz="1700" dirty="0" err="1" smtClean="0"/>
              <a:t>untuk</a:t>
            </a:r>
            <a:r>
              <a:rPr lang="en-US" sz="1700" dirty="0" smtClean="0"/>
              <a:t> </a:t>
            </a:r>
            <a:r>
              <a:rPr lang="en-US" sz="1700" dirty="0" err="1" smtClean="0"/>
              <a:t>tidak</a:t>
            </a:r>
            <a:r>
              <a:rPr lang="en-US" sz="1700" dirty="0" smtClean="0"/>
              <a:t> </a:t>
            </a:r>
            <a:r>
              <a:rPr lang="en-US" sz="1700" dirty="0" err="1" smtClean="0"/>
              <a:t>memasarkan</a:t>
            </a:r>
            <a:r>
              <a:rPr lang="en-US" sz="1700" dirty="0" smtClean="0"/>
              <a:t> </a:t>
            </a:r>
            <a:r>
              <a:rPr lang="en-US" sz="1700" dirty="0" err="1" smtClean="0"/>
              <a:t>produk</a:t>
            </a:r>
            <a:r>
              <a:rPr lang="en-US" sz="1700" dirty="0" smtClean="0"/>
              <a:t> </a:t>
            </a:r>
            <a:r>
              <a:rPr lang="en-US" sz="1700" dirty="0" err="1" smtClean="0"/>
              <a:t>baru</a:t>
            </a:r>
            <a:r>
              <a:rPr lang="en-US" sz="1700" dirty="0" smtClean="0"/>
              <a:t> </a:t>
            </a:r>
            <a:r>
              <a:rPr lang="en-US" sz="1700" dirty="0" err="1" smtClean="0"/>
              <a:t>maka</a:t>
            </a:r>
            <a:r>
              <a:rPr lang="en-US" sz="1700" dirty="0" smtClean="0"/>
              <a:t> </a:t>
            </a:r>
            <a:r>
              <a:rPr lang="en-US" sz="1700" dirty="0" err="1" smtClean="0"/>
              <a:t>perusahaan</a:t>
            </a:r>
            <a:r>
              <a:rPr lang="en-US" sz="1700" dirty="0" smtClean="0"/>
              <a:t> </a:t>
            </a:r>
            <a:r>
              <a:rPr lang="en-US" sz="1700" dirty="0" err="1" smtClean="0"/>
              <a:t>rugi</a:t>
            </a:r>
            <a:r>
              <a:rPr lang="en-US" sz="1700" dirty="0" smtClean="0"/>
              <a:t> </a:t>
            </a:r>
            <a:r>
              <a:rPr lang="en-US" sz="1700" dirty="0" err="1" smtClean="0"/>
              <a:t>sebesar</a:t>
            </a:r>
            <a:r>
              <a:rPr lang="en-US" sz="1700" dirty="0" smtClean="0"/>
              <a:t> 5 </a:t>
            </a:r>
            <a:r>
              <a:rPr lang="en-US" sz="1700" dirty="0" err="1" smtClean="0"/>
              <a:t>juta</a:t>
            </a:r>
            <a:r>
              <a:rPr lang="en-US" sz="1700" dirty="0" smtClean="0"/>
              <a:t> yang </a:t>
            </a:r>
            <a:r>
              <a:rPr lang="en-US" sz="1700" dirty="0" err="1" smtClean="0"/>
              <a:t>merupakan</a:t>
            </a:r>
            <a:r>
              <a:rPr lang="en-US" sz="1700" dirty="0" smtClean="0"/>
              <a:t> </a:t>
            </a:r>
            <a:r>
              <a:rPr lang="en-US" sz="1700" dirty="0" err="1" smtClean="0"/>
              <a:t>biaya</a:t>
            </a:r>
            <a:r>
              <a:rPr lang="en-US" sz="1700" dirty="0" smtClean="0"/>
              <a:t> </a:t>
            </a:r>
            <a:r>
              <a:rPr lang="en-US" sz="1700" dirty="0" err="1" smtClean="0"/>
              <a:t>untuk</a:t>
            </a:r>
            <a:r>
              <a:rPr lang="en-US" sz="1700" dirty="0" smtClean="0"/>
              <a:t> </a:t>
            </a:r>
            <a:r>
              <a:rPr lang="en-US" sz="1700" dirty="0" err="1" smtClean="0"/>
              <a:t>proyek</a:t>
            </a:r>
            <a:r>
              <a:rPr lang="en-US" sz="1700" dirty="0" smtClean="0"/>
              <a:t> </a:t>
            </a:r>
            <a:r>
              <a:rPr lang="en-US" sz="1700" dirty="0" err="1" smtClean="0"/>
              <a:t>pengembangan</a:t>
            </a:r>
            <a:endParaRPr lang="en-US" sz="1700" dirty="0" smtClean="0"/>
          </a:p>
          <a:p>
            <a:pPr marL="342900" indent="-342900" algn="just">
              <a:buAutoNum type="arabicPeriod"/>
            </a:pPr>
            <a:endParaRPr lang="en-US" sz="1700" dirty="0" smtClean="0"/>
          </a:p>
          <a:p>
            <a:pPr algn="just">
              <a:buNone/>
            </a:pPr>
            <a:r>
              <a:rPr lang="en-US" sz="1700" dirty="0" smtClean="0"/>
              <a:t>2. 	</a:t>
            </a:r>
            <a:r>
              <a:rPr lang="en-US" sz="1700" dirty="0" err="1" smtClean="0"/>
              <a:t>Jika</a:t>
            </a:r>
            <a:r>
              <a:rPr lang="en-US" sz="1700" dirty="0" smtClean="0"/>
              <a:t> </a:t>
            </a:r>
            <a:r>
              <a:rPr lang="en-US" sz="1700" dirty="0" err="1" smtClean="0"/>
              <a:t>perusahaan</a:t>
            </a:r>
            <a:r>
              <a:rPr lang="en-US" sz="1700" dirty="0" smtClean="0"/>
              <a:t> </a:t>
            </a:r>
            <a:r>
              <a:rPr lang="en-US" sz="1700" dirty="0" err="1" smtClean="0"/>
              <a:t>memutuskan</a:t>
            </a:r>
            <a:r>
              <a:rPr lang="en-US" sz="1700" dirty="0" smtClean="0"/>
              <a:t> </a:t>
            </a:r>
            <a:r>
              <a:rPr lang="en-US" sz="1700" dirty="0" err="1" smtClean="0"/>
              <a:t>untuk</a:t>
            </a:r>
            <a:r>
              <a:rPr lang="en-US" sz="1700" dirty="0" smtClean="0"/>
              <a:t> </a:t>
            </a:r>
            <a:r>
              <a:rPr lang="en-US" sz="1700" dirty="0" err="1" smtClean="0"/>
              <a:t>tidak</a:t>
            </a:r>
            <a:r>
              <a:rPr lang="en-US" sz="1700" dirty="0" smtClean="0"/>
              <a:t> </a:t>
            </a:r>
            <a:r>
              <a:rPr lang="en-US" sz="1700" dirty="0" err="1" smtClean="0"/>
              <a:t>melakukan</a:t>
            </a:r>
            <a:r>
              <a:rPr lang="en-US" sz="1700" dirty="0" smtClean="0"/>
              <a:t> </a:t>
            </a:r>
            <a:r>
              <a:rPr lang="en-US" sz="1700" dirty="0" err="1" smtClean="0"/>
              <a:t>proyek</a:t>
            </a:r>
            <a:r>
              <a:rPr lang="en-US" sz="1700" dirty="0" smtClean="0"/>
              <a:t> </a:t>
            </a:r>
            <a:r>
              <a:rPr lang="en-US" sz="1700" dirty="0" err="1" smtClean="0"/>
              <a:t>pengembangan</a:t>
            </a:r>
            <a:r>
              <a:rPr lang="en-US" sz="1700" dirty="0" smtClean="0"/>
              <a:t> </a:t>
            </a:r>
            <a:r>
              <a:rPr lang="en-US" sz="1700" dirty="0" err="1" smtClean="0"/>
              <a:t>melainkan</a:t>
            </a:r>
            <a:r>
              <a:rPr lang="en-US" sz="1700" dirty="0" smtClean="0"/>
              <a:t> </a:t>
            </a:r>
            <a:r>
              <a:rPr lang="en-US" sz="1700" dirty="0" err="1" smtClean="0"/>
              <a:t>tetap</a:t>
            </a:r>
            <a:r>
              <a:rPr lang="en-US" sz="1700" dirty="0" smtClean="0"/>
              <a:t> </a:t>
            </a:r>
            <a:r>
              <a:rPr lang="en-US" sz="1700" dirty="0" err="1" smtClean="0"/>
              <a:t>memasarkan</a:t>
            </a:r>
            <a:r>
              <a:rPr lang="en-US" sz="1700" dirty="0" smtClean="0"/>
              <a:t> </a:t>
            </a:r>
            <a:r>
              <a:rPr lang="en-US" sz="1700" dirty="0" err="1" smtClean="0"/>
              <a:t>produk</a:t>
            </a:r>
            <a:r>
              <a:rPr lang="en-US" sz="1700" dirty="0" smtClean="0"/>
              <a:t> lama </a:t>
            </a:r>
            <a:r>
              <a:rPr lang="en-US" sz="1700" dirty="0" err="1" smtClean="0"/>
              <a:t>maka</a:t>
            </a:r>
            <a:r>
              <a:rPr lang="en-US" sz="1700" dirty="0" smtClean="0"/>
              <a:t> </a:t>
            </a:r>
            <a:r>
              <a:rPr lang="en-US" sz="1700" dirty="0" err="1" smtClean="0"/>
              <a:t>diharapkan</a:t>
            </a:r>
            <a:r>
              <a:rPr lang="en-US" sz="1700" dirty="0" smtClean="0"/>
              <a:t> </a:t>
            </a:r>
            <a:r>
              <a:rPr lang="en-US" sz="1700" dirty="0" err="1" smtClean="0"/>
              <a:t>hasil</a:t>
            </a:r>
            <a:r>
              <a:rPr lang="en-US" sz="1700" dirty="0" smtClean="0"/>
              <a:t> 40 </a:t>
            </a:r>
            <a:r>
              <a:rPr lang="en-US" sz="1700" dirty="0" err="1" smtClean="0"/>
              <a:t>juta</a:t>
            </a:r>
            <a:r>
              <a:rPr lang="en-US" sz="1700" dirty="0" smtClean="0"/>
              <a:t> </a:t>
            </a:r>
            <a:r>
              <a:rPr lang="en-US" sz="1700" dirty="0" err="1" smtClean="0"/>
              <a:t>jika</a:t>
            </a:r>
            <a:r>
              <a:rPr lang="en-US" sz="1700" dirty="0" smtClean="0"/>
              <a:t> </a:t>
            </a:r>
            <a:r>
              <a:rPr lang="en-US" sz="1700" dirty="0" err="1" smtClean="0"/>
              <a:t>penjualan</a:t>
            </a:r>
            <a:r>
              <a:rPr lang="en-US" sz="1700" dirty="0" smtClean="0"/>
              <a:t> </a:t>
            </a:r>
            <a:r>
              <a:rPr lang="en-US" sz="1700" dirty="0" err="1" smtClean="0"/>
              <a:t>tinggi</a:t>
            </a:r>
            <a:r>
              <a:rPr lang="en-US" sz="1700" dirty="0" smtClean="0"/>
              <a:t>, </a:t>
            </a:r>
            <a:r>
              <a:rPr lang="en-US" sz="1700" dirty="0" err="1" smtClean="0"/>
              <a:t>tetapi</a:t>
            </a:r>
            <a:r>
              <a:rPr lang="en-US" sz="1700" dirty="0" smtClean="0"/>
              <a:t> </a:t>
            </a:r>
            <a:r>
              <a:rPr lang="en-US" sz="1700" dirty="0" err="1" smtClean="0"/>
              <a:t>jika</a:t>
            </a:r>
            <a:r>
              <a:rPr lang="en-US" sz="1700" dirty="0" smtClean="0"/>
              <a:t> </a:t>
            </a:r>
            <a:r>
              <a:rPr lang="en-US" sz="1700" dirty="0" err="1" smtClean="0"/>
              <a:t>penjualan</a:t>
            </a:r>
            <a:r>
              <a:rPr lang="en-US" sz="1700" dirty="0" smtClean="0"/>
              <a:t> </a:t>
            </a:r>
            <a:r>
              <a:rPr lang="en-US" sz="1700" dirty="0" err="1" smtClean="0"/>
              <a:t>rendah</a:t>
            </a:r>
            <a:r>
              <a:rPr lang="en-US" sz="1700" dirty="0" smtClean="0"/>
              <a:t> </a:t>
            </a:r>
            <a:r>
              <a:rPr lang="en-US" sz="1700" dirty="0" err="1" smtClean="0"/>
              <a:t>perusahaan</a:t>
            </a:r>
            <a:r>
              <a:rPr lang="en-US" sz="1700" dirty="0" smtClean="0"/>
              <a:t> </a:t>
            </a:r>
            <a:r>
              <a:rPr lang="en-US" sz="1700" dirty="0" err="1" smtClean="0"/>
              <a:t>rugi</a:t>
            </a:r>
            <a:r>
              <a:rPr lang="en-US" sz="1700" dirty="0" smtClean="0"/>
              <a:t> 15 </a:t>
            </a:r>
            <a:r>
              <a:rPr lang="en-US" sz="1700" dirty="0" err="1" smtClean="0"/>
              <a:t>juta</a:t>
            </a:r>
            <a:r>
              <a:rPr lang="en-US" sz="1700" dirty="0" smtClean="0"/>
              <a:t>.</a:t>
            </a:r>
          </a:p>
          <a:p>
            <a:pPr algn="just">
              <a:buNone/>
            </a:pPr>
            <a:endParaRPr lang="en-US" sz="1700" dirty="0" smtClean="0"/>
          </a:p>
          <a:p>
            <a:pPr algn="just">
              <a:buNone/>
            </a:pPr>
            <a:r>
              <a:rPr lang="en-US" sz="1700" dirty="0" smtClean="0"/>
              <a:t>3. </a:t>
            </a:r>
            <a:r>
              <a:rPr lang="en-US" sz="1700" dirty="0" err="1" smtClean="0"/>
              <a:t>Jika</a:t>
            </a:r>
            <a:r>
              <a:rPr lang="en-US" sz="1700" dirty="0" smtClean="0"/>
              <a:t> </a:t>
            </a:r>
            <a:r>
              <a:rPr lang="en-US" sz="1700" dirty="0" err="1" smtClean="0"/>
              <a:t>perusahaan</a:t>
            </a:r>
            <a:r>
              <a:rPr lang="en-US" sz="1700" dirty="0" smtClean="0"/>
              <a:t> </a:t>
            </a:r>
            <a:r>
              <a:rPr lang="en-US" sz="1700" dirty="0" err="1" smtClean="0"/>
              <a:t>memutuskan</a:t>
            </a:r>
            <a:r>
              <a:rPr lang="en-US" sz="1700" dirty="0" smtClean="0"/>
              <a:t> </a:t>
            </a:r>
            <a:r>
              <a:rPr lang="en-US" sz="1700" dirty="0" err="1" smtClean="0"/>
              <a:t>untuk</a:t>
            </a:r>
            <a:r>
              <a:rPr lang="en-US" sz="1700" dirty="0" smtClean="0"/>
              <a:t> </a:t>
            </a:r>
            <a:r>
              <a:rPr lang="en-US" sz="1700" dirty="0" err="1" smtClean="0"/>
              <a:t>tetap</a:t>
            </a:r>
            <a:r>
              <a:rPr lang="en-US" sz="1700" dirty="0" smtClean="0"/>
              <a:t> </a:t>
            </a:r>
            <a:r>
              <a:rPr lang="en-US" sz="1700" dirty="0" err="1" smtClean="0"/>
              <a:t>memasarkan</a:t>
            </a:r>
            <a:r>
              <a:rPr lang="en-US" sz="1700" dirty="0" smtClean="0"/>
              <a:t> </a:t>
            </a:r>
            <a:r>
              <a:rPr lang="en-US" sz="1700" dirty="0" err="1" smtClean="0"/>
              <a:t>produk</a:t>
            </a:r>
            <a:r>
              <a:rPr lang="en-US" sz="1700" dirty="0" smtClean="0"/>
              <a:t> lama </a:t>
            </a:r>
            <a:r>
              <a:rPr lang="en-US" sz="1700" dirty="0" err="1" smtClean="0"/>
              <a:t>setelah</a:t>
            </a:r>
            <a:r>
              <a:rPr lang="en-US" sz="1700" dirty="0" smtClean="0"/>
              <a:t> </a:t>
            </a:r>
            <a:r>
              <a:rPr lang="en-US" sz="1700" dirty="0" err="1" smtClean="0"/>
              <a:t>mengetahui</a:t>
            </a:r>
            <a:r>
              <a:rPr lang="en-US" sz="1700" dirty="0" smtClean="0"/>
              <a:t> </a:t>
            </a:r>
            <a:r>
              <a:rPr lang="en-US" sz="1700" dirty="0" err="1" smtClean="0"/>
              <a:t>bahwa</a:t>
            </a:r>
            <a:r>
              <a:rPr lang="en-US" sz="1700" dirty="0" smtClean="0"/>
              <a:t> </a:t>
            </a:r>
            <a:r>
              <a:rPr lang="en-US" sz="1700" dirty="0" err="1" smtClean="0"/>
              <a:t>hasil</a:t>
            </a:r>
            <a:r>
              <a:rPr lang="en-US" sz="1700" dirty="0" smtClean="0"/>
              <a:t> </a:t>
            </a:r>
            <a:r>
              <a:rPr lang="en-US" sz="1700" dirty="0" err="1" smtClean="0"/>
              <a:t>proyek</a:t>
            </a:r>
            <a:r>
              <a:rPr lang="en-US" sz="1700" dirty="0" smtClean="0"/>
              <a:t> </a:t>
            </a:r>
            <a:r>
              <a:rPr lang="en-US" sz="1700" dirty="0" err="1" smtClean="0"/>
              <a:t>pengembangan</a:t>
            </a:r>
            <a:r>
              <a:rPr lang="en-US" sz="1700" dirty="0" smtClean="0"/>
              <a:t> </a:t>
            </a:r>
            <a:r>
              <a:rPr lang="en-US" sz="1700" dirty="0" err="1" smtClean="0"/>
              <a:t>negatif</a:t>
            </a:r>
            <a:r>
              <a:rPr lang="en-US" sz="1700" dirty="0" smtClean="0"/>
              <a:t> </a:t>
            </a:r>
            <a:r>
              <a:rPr lang="en-US" sz="1700" dirty="0" err="1" smtClean="0"/>
              <a:t>maka</a:t>
            </a:r>
            <a:r>
              <a:rPr lang="en-US" sz="1700" dirty="0" smtClean="0"/>
              <a:t> yang </a:t>
            </a:r>
            <a:r>
              <a:rPr lang="en-US" sz="1700" dirty="0" err="1" smtClean="0"/>
              <a:t>akan</a:t>
            </a:r>
            <a:r>
              <a:rPr lang="en-US" sz="1700" dirty="0" smtClean="0"/>
              <a:t> </a:t>
            </a:r>
            <a:r>
              <a:rPr lang="en-US" sz="1700" dirty="0" err="1" smtClean="0"/>
              <a:t>diperoleh</a:t>
            </a:r>
            <a:r>
              <a:rPr lang="en-US" sz="1700" dirty="0" smtClean="0"/>
              <a:t> </a:t>
            </a:r>
            <a:r>
              <a:rPr lang="en-US" sz="1700" dirty="0" err="1" smtClean="0"/>
              <a:t>adalah</a:t>
            </a:r>
            <a:r>
              <a:rPr lang="en-US" sz="1700" dirty="0" smtClean="0"/>
              <a:t> </a:t>
            </a:r>
            <a:r>
              <a:rPr lang="en-US" sz="1700" dirty="0" err="1" smtClean="0"/>
              <a:t>hasil</a:t>
            </a:r>
            <a:r>
              <a:rPr lang="en-US" sz="1700" dirty="0" smtClean="0"/>
              <a:t> </a:t>
            </a:r>
            <a:r>
              <a:rPr lang="en-US" sz="1700" dirty="0" err="1" smtClean="0"/>
              <a:t>pada</a:t>
            </a:r>
            <a:r>
              <a:rPr lang="en-US" sz="1700" dirty="0" smtClean="0"/>
              <a:t> point 2 </a:t>
            </a:r>
            <a:r>
              <a:rPr lang="en-US" sz="1700" dirty="0" err="1" smtClean="0"/>
              <a:t>dikurangi</a:t>
            </a:r>
            <a:r>
              <a:rPr lang="en-US" sz="1700" dirty="0" smtClean="0"/>
              <a:t> </a:t>
            </a:r>
            <a:r>
              <a:rPr lang="en-US" sz="1700" dirty="0" err="1" smtClean="0"/>
              <a:t>dengan</a:t>
            </a:r>
            <a:r>
              <a:rPr lang="en-US" sz="1700" dirty="0" smtClean="0"/>
              <a:t> </a:t>
            </a:r>
            <a:r>
              <a:rPr lang="en-US" sz="1700" dirty="0" err="1" smtClean="0"/>
              <a:t>biaya</a:t>
            </a:r>
            <a:r>
              <a:rPr lang="en-US" sz="1700" dirty="0" smtClean="0"/>
              <a:t> </a:t>
            </a:r>
            <a:r>
              <a:rPr lang="en-US" sz="1700" dirty="0" err="1" smtClean="0"/>
              <a:t>penelitian.Tetapi</a:t>
            </a:r>
            <a:r>
              <a:rPr lang="en-US" sz="1700" dirty="0" smtClean="0"/>
              <a:t> </a:t>
            </a:r>
            <a:r>
              <a:rPr lang="en-US" sz="1700" dirty="0" err="1" smtClean="0"/>
              <a:t>bila</a:t>
            </a:r>
            <a:r>
              <a:rPr lang="en-US" sz="1700" dirty="0" smtClean="0"/>
              <a:t> </a:t>
            </a:r>
            <a:r>
              <a:rPr lang="en-US" sz="1700" dirty="0" err="1" smtClean="0"/>
              <a:t>perusahaan</a:t>
            </a:r>
            <a:r>
              <a:rPr lang="en-US" sz="1700" dirty="0" smtClean="0"/>
              <a:t> </a:t>
            </a:r>
            <a:r>
              <a:rPr lang="en-US" sz="1700" dirty="0" err="1" smtClean="0"/>
              <a:t>menghentikan</a:t>
            </a:r>
            <a:r>
              <a:rPr lang="en-US" sz="1700" dirty="0" smtClean="0"/>
              <a:t> </a:t>
            </a:r>
            <a:r>
              <a:rPr lang="en-US" sz="1700" dirty="0" err="1" smtClean="0"/>
              <a:t>produksi</a:t>
            </a:r>
            <a:r>
              <a:rPr lang="en-US" sz="1700" dirty="0" smtClean="0"/>
              <a:t> </a:t>
            </a:r>
            <a:r>
              <a:rPr lang="en-US" sz="1700" dirty="0" err="1" smtClean="0"/>
              <a:t>maka</a:t>
            </a:r>
            <a:r>
              <a:rPr lang="en-US" sz="1700" dirty="0" smtClean="0"/>
              <a:t> </a:t>
            </a:r>
            <a:r>
              <a:rPr lang="en-US" sz="1700" dirty="0" err="1" smtClean="0"/>
              <a:t>kerugian</a:t>
            </a:r>
            <a:r>
              <a:rPr lang="en-US" sz="1700" dirty="0" smtClean="0"/>
              <a:t> yang </a:t>
            </a:r>
            <a:r>
              <a:rPr lang="en-US" sz="1700" dirty="0" err="1" smtClean="0"/>
              <a:t>diderita</a:t>
            </a:r>
            <a:r>
              <a:rPr lang="en-US" sz="1700" dirty="0" smtClean="0"/>
              <a:t> </a:t>
            </a:r>
            <a:r>
              <a:rPr lang="en-US" sz="1700" dirty="0" err="1" smtClean="0"/>
              <a:t>adalah</a:t>
            </a:r>
            <a:r>
              <a:rPr lang="en-US" sz="1700" dirty="0" smtClean="0"/>
              <a:t> 5 </a:t>
            </a:r>
            <a:r>
              <a:rPr lang="en-US" sz="1700" dirty="0" err="1" smtClean="0"/>
              <a:t>juta</a:t>
            </a:r>
            <a:r>
              <a:rPr lang="en-US" sz="1700" dirty="0" smtClean="0"/>
              <a:t> (</a:t>
            </a:r>
            <a:r>
              <a:rPr lang="en-US" sz="1700" dirty="0" err="1" smtClean="0"/>
              <a:t>biaya</a:t>
            </a:r>
            <a:r>
              <a:rPr lang="en-US" sz="1700" dirty="0" smtClean="0"/>
              <a:t> </a:t>
            </a:r>
            <a:r>
              <a:rPr lang="en-US" sz="1700" dirty="0" err="1" smtClean="0"/>
              <a:t>proyek</a:t>
            </a:r>
            <a:r>
              <a:rPr lang="en-US" sz="1700" dirty="0" smtClean="0"/>
              <a:t> </a:t>
            </a:r>
            <a:r>
              <a:rPr lang="en-US" sz="1700" dirty="0" err="1" smtClean="0"/>
              <a:t>pengembangan</a:t>
            </a:r>
            <a:endParaRPr lang="en-US" sz="1700" dirty="0" smtClean="0"/>
          </a:p>
          <a:p>
            <a:pPr algn="just"/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9869080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CONTOH KASUS 3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077200" cy="563880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 smtClean="0"/>
              <a:t>1.	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pengembanagn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berhasil</a:t>
            </a:r>
            <a:r>
              <a:rPr lang="en-US" dirty="0" smtClean="0"/>
              <a:t>,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konsolidasi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konsultasi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staf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berhasilnya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80%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r>
              <a:rPr lang="en-US" dirty="0" smtClean="0"/>
              <a:t> 20%</a:t>
            </a:r>
          </a:p>
          <a:p>
            <a:pPr algn="just"/>
            <a:endParaRPr lang="en-US" dirty="0" smtClean="0"/>
          </a:p>
          <a:p>
            <a:pPr algn="just">
              <a:buNone/>
            </a:pPr>
            <a:r>
              <a:rPr lang="en-US" dirty="0" smtClean="0"/>
              <a:t>2. Perusahaan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mengadalan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marketing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perkiraan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.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	a.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90%sedangkan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tk</a:t>
            </a:r>
            <a:r>
              <a:rPr lang="en-US" dirty="0" smtClean="0"/>
              <a:t> </a:t>
            </a:r>
            <a:r>
              <a:rPr lang="en-US" dirty="0" err="1" smtClean="0"/>
              <a:t>penjulan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10%</a:t>
            </a:r>
          </a:p>
          <a:p>
            <a:pPr algn="just">
              <a:buNone/>
            </a:pPr>
            <a:r>
              <a:rPr lang="en-US" dirty="0" smtClean="0"/>
              <a:t>	b.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lama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dipasarkan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tk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30%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tk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70%</a:t>
            </a:r>
          </a:p>
          <a:p>
            <a:pPr algn="just"/>
            <a:endParaRPr lang="en-US" dirty="0" smtClean="0"/>
          </a:p>
          <a:p>
            <a:pPr algn="just">
              <a:buNone/>
            </a:pPr>
            <a:r>
              <a:rPr lang="en-US" sz="2900" b="1" dirty="0" err="1" smtClean="0"/>
              <a:t>Gambarkan</a:t>
            </a:r>
            <a:r>
              <a:rPr lang="en-US" sz="2900" b="1" dirty="0" smtClean="0"/>
              <a:t> Decision Tree </a:t>
            </a:r>
            <a:r>
              <a:rPr lang="en-US" sz="2900" b="1" dirty="0" err="1" smtClean="0"/>
              <a:t>untuk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menentukan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pilihan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terbaik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bagi</a:t>
            </a:r>
            <a:r>
              <a:rPr lang="en-US" sz="2900" b="1" dirty="0" smtClean="0"/>
              <a:t> </a:t>
            </a:r>
            <a:r>
              <a:rPr lang="en-US" sz="2900" b="1" dirty="0" err="1" smtClean="0"/>
              <a:t>Globalflam</a:t>
            </a:r>
            <a:endParaRPr lang="en-US" sz="2900" b="1" dirty="0" smtClean="0"/>
          </a:p>
          <a:p>
            <a:pPr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6424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3496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228600"/>
            <a:ext cx="8534400" cy="6324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		</a:t>
            </a:r>
            <a:r>
              <a:rPr lang="en-US" sz="1500" dirty="0" err="1" smtClean="0"/>
              <a:t>tinggi</a:t>
            </a:r>
            <a:r>
              <a:rPr lang="en-US" sz="1500" dirty="0" smtClean="0"/>
              <a:t> 0,9</a:t>
            </a:r>
          </a:p>
          <a:p>
            <a:pPr>
              <a:buNone/>
            </a:pPr>
            <a:r>
              <a:rPr lang="en-US" sz="1500" dirty="0" smtClean="0"/>
              <a:t>					</a:t>
            </a:r>
            <a:r>
              <a:rPr lang="en-US" sz="1500" dirty="0" err="1" smtClean="0"/>
              <a:t>Pasarkan</a:t>
            </a:r>
            <a:r>
              <a:rPr lang="en-US" sz="1500" dirty="0" smtClean="0"/>
              <a:t>			    50jt</a:t>
            </a:r>
          </a:p>
          <a:p>
            <a:pPr>
              <a:buNone/>
            </a:pPr>
            <a:r>
              <a:rPr lang="en-US" sz="1500" dirty="0" smtClean="0"/>
              <a:t>					</a:t>
            </a:r>
            <a:r>
              <a:rPr lang="en-US" sz="1500" dirty="0" err="1" smtClean="0"/>
              <a:t>produk</a:t>
            </a:r>
            <a:r>
              <a:rPr lang="en-US" sz="1500" dirty="0" smtClean="0"/>
              <a:t> </a:t>
            </a:r>
            <a:r>
              <a:rPr lang="en-US" sz="1500" dirty="0" err="1" smtClean="0"/>
              <a:t>baru</a:t>
            </a:r>
            <a:endParaRPr lang="en-US" sz="1500" dirty="0" smtClean="0"/>
          </a:p>
          <a:p>
            <a:pPr>
              <a:buNone/>
            </a:pPr>
            <a:r>
              <a:rPr lang="en-US" sz="1500" dirty="0" smtClean="0"/>
              <a:t>		                 	           </a:t>
            </a:r>
            <a:r>
              <a:rPr lang="en-US" sz="1500" dirty="0" err="1" smtClean="0"/>
              <a:t>Positif</a:t>
            </a:r>
            <a:r>
              <a:rPr lang="en-US" sz="1500" dirty="0" smtClean="0"/>
              <a:t>  0,8			</a:t>
            </a:r>
            <a:r>
              <a:rPr lang="en-US" sz="1500" dirty="0" err="1" smtClean="0"/>
              <a:t>rendah</a:t>
            </a:r>
            <a:r>
              <a:rPr lang="en-US" sz="1500" dirty="0" smtClean="0"/>
              <a:t> 0,1 </a:t>
            </a:r>
          </a:p>
          <a:p>
            <a:pPr>
              <a:buNone/>
            </a:pPr>
            <a:r>
              <a:rPr lang="en-US" sz="1500" dirty="0" smtClean="0"/>
              <a:t>								      -15jt</a:t>
            </a:r>
          </a:p>
          <a:p>
            <a:pPr>
              <a:buNone/>
            </a:pPr>
            <a:r>
              <a:rPr lang="en-US" sz="1500" dirty="0" smtClean="0"/>
              <a:t>	</a:t>
            </a:r>
            <a:r>
              <a:rPr lang="en-US" sz="1500" dirty="0" err="1" smtClean="0"/>
              <a:t>Proyek</a:t>
            </a:r>
            <a:r>
              <a:rPr lang="en-US" sz="1500" dirty="0" smtClean="0"/>
              <a:t>				  </a:t>
            </a:r>
            <a:r>
              <a:rPr lang="en-US" sz="1500" dirty="0" err="1" smtClean="0"/>
              <a:t>Tidak</a:t>
            </a:r>
            <a:r>
              <a:rPr lang="en-US" sz="1500" dirty="0" smtClean="0"/>
              <a:t> </a:t>
            </a:r>
            <a:r>
              <a:rPr lang="en-US" sz="1500" dirty="0" err="1" smtClean="0"/>
              <a:t>dipasarkan</a:t>
            </a:r>
            <a:r>
              <a:rPr lang="en-US" sz="1500" dirty="0" smtClean="0"/>
              <a:t>		      -5jt</a:t>
            </a:r>
          </a:p>
          <a:p>
            <a:pPr>
              <a:buNone/>
            </a:pPr>
            <a:r>
              <a:rPr lang="en-US" sz="1500" dirty="0" smtClean="0"/>
              <a:t>	</a:t>
            </a:r>
            <a:r>
              <a:rPr lang="en-US" sz="1500" dirty="0" err="1" smtClean="0"/>
              <a:t>pengembangan</a:t>
            </a:r>
            <a:r>
              <a:rPr lang="en-US" sz="1500" dirty="0" smtClean="0"/>
              <a:t>			</a:t>
            </a:r>
            <a:r>
              <a:rPr lang="en-US" sz="1500" dirty="0" err="1" smtClean="0"/>
              <a:t>Pasarkan</a:t>
            </a:r>
            <a:r>
              <a:rPr lang="en-US" sz="1500" dirty="0" smtClean="0"/>
              <a:t>		</a:t>
            </a:r>
            <a:r>
              <a:rPr lang="en-US" sz="1500" dirty="0" err="1" smtClean="0"/>
              <a:t>tinggi</a:t>
            </a:r>
            <a:r>
              <a:rPr lang="en-US" sz="1500" dirty="0" smtClean="0"/>
              <a:t> 0,3      35jt</a:t>
            </a:r>
          </a:p>
          <a:p>
            <a:pPr>
              <a:buNone/>
            </a:pPr>
            <a:r>
              <a:rPr lang="en-US" sz="1500" dirty="0" smtClean="0"/>
              <a:t>					</a:t>
            </a:r>
            <a:r>
              <a:rPr lang="en-US" sz="1500" dirty="0" err="1" smtClean="0"/>
              <a:t>produk</a:t>
            </a:r>
            <a:r>
              <a:rPr lang="en-US" sz="1500" dirty="0" smtClean="0"/>
              <a:t> lama</a:t>
            </a:r>
          </a:p>
          <a:p>
            <a:pPr>
              <a:buNone/>
            </a:pPr>
            <a:r>
              <a:rPr lang="en-US" sz="1500" dirty="0" smtClean="0"/>
              <a:t>							</a:t>
            </a:r>
            <a:r>
              <a:rPr lang="en-US" sz="1500" dirty="0" err="1" smtClean="0"/>
              <a:t>rendah</a:t>
            </a:r>
            <a:r>
              <a:rPr lang="en-US" sz="1500" dirty="0" smtClean="0"/>
              <a:t> 0,7    -20jt</a:t>
            </a:r>
          </a:p>
          <a:p>
            <a:pPr>
              <a:buNone/>
            </a:pPr>
            <a:r>
              <a:rPr lang="en-US" sz="1500" dirty="0" smtClean="0"/>
              <a:t>			</a:t>
            </a:r>
          </a:p>
          <a:p>
            <a:pPr>
              <a:buNone/>
            </a:pPr>
            <a:r>
              <a:rPr lang="en-US" sz="1500" dirty="0" smtClean="0"/>
              <a:t>			           </a:t>
            </a:r>
            <a:r>
              <a:rPr lang="en-US" sz="1500" dirty="0" err="1" smtClean="0"/>
              <a:t>Negatif</a:t>
            </a:r>
            <a:r>
              <a:rPr lang="en-US" sz="1500" dirty="0" smtClean="0"/>
              <a:t> 0,2	 </a:t>
            </a:r>
            <a:r>
              <a:rPr lang="en-US" sz="1500" dirty="0" err="1" smtClean="0"/>
              <a:t>Hentikan</a:t>
            </a:r>
            <a:r>
              <a:rPr lang="en-US" sz="1500" dirty="0" smtClean="0"/>
              <a:t> </a:t>
            </a:r>
            <a:r>
              <a:rPr lang="en-US" sz="1500" dirty="0" err="1" smtClean="0"/>
              <a:t>produksi</a:t>
            </a:r>
            <a:r>
              <a:rPr lang="en-US" sz="1500" dirty="0" smtClean="0"/>
              <a:t>		      -5jt</a:t>
            </a:r>
          </a:p>
          <a:p>
            <a:pPr>
              <a:buNone/>
            </a:pPr>
            <a:r>
              <a:rPr lang="en-US" sz="1500" dirty="0" smtClean="0"/>
              <a:t>		</a:t>
            </a:r>
            <a:r>
              <a:rPr lang="en-US" sz="1500" dirty="0" err="1" smtClean="0"/>
              <a:t>Hentikan</a:t>
            </a:r>
            <a:r>
              <a:rPr lang="en-US" sz="1500" dirty="0" smtClean="0"/>
              <a:t> </a:t>
            </a:r>
            <a:r>
              <a:rPr lang="en-US" sz="1500" dirty="0" err="1" smtClean="0"/>
              <a:t>produksi</a:t>
            </a:r>
            <a:r>
              <a:rPr lang="en-US" sz="1500" dirty="0" smtClean="0"/>
              <a:t> 					      0</a:t>
            </a:r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r>
              <a:rPr lang="en-US" sz="1500" dirty="0" smtClean="0"/>
              <a:t>				</a:t>
            </a:r>
            <a:r>
              <a:rPr lang="en-US" sz="1500" dirty="0" err="1" smtClean="0"/>
              <a:t>Tinggi</a:t>
            </a:r>
            <a:r>
              <a:rPr lang="en-US" sz="1500" dirty="0" smtClean="0"/>
              <a:t> 0,3				       40jt</a:t>
            </a:r>
          </a:p>
          <a:p>
            <a:pPr>
              <a:buNone/>
            </a:pPr>
            <a:r>
              <a:rPr lang="en-US" sz="1500" dirty="0" smtClean="0"/>
              <a:t>	   </a:t>
            </a:r>
            <a:r>
              <a:rPr lang="en-US" sz="1500" dirty="0" err="1" smtClean="0"/>
              <a:t>Teruskan</a:t>
            </a:r>
            <a:endParaRPr lang="en-US" sz="1500" dirty="0" smtClean="0"/>
          </a:p>
          <a:p>
            <a:pPr>
              <a:buNone/>
            </a:pPr>
            <a:r>
              <a:rPr lang="en-US" sz="1500" dirty="0" smtClean="0"/>
              <a:t>	  </a:t>
            </a:r>
            <a:r>
              <a:rPr lang="en-US" sz="1500" dirty="0" err="1" smtClean="0"/>
              <a:t>seperti</a:t>
            </a:r>
            <a:r>
              <a:rPr lang="en-US" sz="1500" dirty="0" smtClean="0"/>
              <a:t> </a:t>
            </a:r>
            <a:r>
              <a:rPr lang="en-US" sz="1500" dirty="0" err="1" smtClean="0"/>
              <a:t>biasa</a:t>
            </a:r>
            <a:r>
              <a:rPr lang="en-US" sz="1500" dirty="0" smtClean="0"/>
              <a:t>		</a:t>
            </a:r>
            <a:r>
              <a:rPr lang="en-US" sz="1500" dirty="0" err="1" smtClean="0"/>
              <a:t>Rendah</a:t>
            </a:r>
            <a:r>
              <a:rPr lang="en-US" sz="1500" dirty="0" smtClean="0"/>
              <a:t> 0,7		</a:t>
            </a:r>
          </a:p>
          <a:p>
            <a:pPr>
              <a:buNone/>
            </a:pPr>
            <a:r>
              <a:rPr lang="en-US" sz="1500" dirty="0" smtClean="0"/>
              <a:t>								       -15jt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276600"/>
            <a:ext cx="457200" cy="1752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-723106" y="4304506"/>
            <a:ext cx="28194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85800" y="2895600"/>
            <a:ext cx="2209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0" name="Oval 9"/>
          <p:cNvSpPr/>
          <p:nvPr/>
        </p:nvSpPr>
        <p:spPr>
          <a:xfrm>
            <a:off x="2133600" y="2590800"/>
            <a:ext cx="6096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2171700" y="2933700"/>
            <a:ext cx="1447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895600" y="2209800"/>
            <a:ext cx="1066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9" name="Rectangle 18"/>
          <p:cNvSpPr/>
          <p:nvPr/>
        </p:nvSpPr>
        <p:spPr>
          <a:xfrm>
            <a:off x="3352800" y="2057400"/>
            <a:ext cx="381000" cy="381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352800" y="3429000"/>
            <a:ext cx="381000" cy="381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2895600" y="3657600"/>
            <a:ext cx="1066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3580606" y="2209800"/>
            <a:ext cx="762794" cy="79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962400" y="1828800"/>
            <a:ext cx="1447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962400" y="2590800"/>
            <a:ext cx="2971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3" name="Oval 32"/>
          <p:cNvSpPr/>
          <p:nvPr/>
        </p:nvSpPr>
        <p:spPr>
          <a:xfrm>
            <a:off x="5029200" y="1676400"/>
            <a:ext cx="228600" cy="304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 rot="5400000">
            <a:off x="4914106" y="1638300"/>
            <a:ext cx="991394" cy="79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410200" y="1143000"/>
            <a:ext cx="1447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410200" y="2133600"/>
            <a:ext cx="1447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3581400" y="3733800"/>
            <a:ext cx="762794" cy="79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962400" y="4114800"/>
            <a:ext cx="2971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962400" y="3352800"/>
            <a:ext cx="1447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4" name="Oval 43"/>
          <p:cNvSpPr/>
          <p:nvPr/>
        </p:nvSpPr>
        <p:spPr>
          <a:xfrm>
            <a:off x="4953000" y="3200400"/>
            <a:ext cx="228600" cy="3048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rot="5400000">
            <a:off x="5068094" y="3237706"/>
            <a:ext cx="685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410200" y="2895600"/>
            <a:ext cx="1447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410200" y="3581400"/>
            <a:ext cx="1447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914400" y="4495800"/>
            <a:ext cx="6019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85800" y="5715000"/>
            <a:ext cx="22860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3" name="Oval 52"/>
          <p:cNvSpPr/>
          <p:nvPr/>
        </p:nvSpPr>
        <p:spPr>
          <a:xfrm>
            <a:off x="2209800" y="5486400"/>
            <a:ext cx="533400" cy="533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2590800" y="5715000"/>
            <a:ext cx="7620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971800" y="5334000"/>
            <a:ext cx="39624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971800" y="6096000"/>
            <a:ext cx="39624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707383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 Black" pitchFamily="34" charset="0"/>
              </a:rPr>
              <a:t>DECISION TREE</a:t>
            </a:r>
            <a:br>
              <a:rPr lang="en-US" b="1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Arial Black" pitchFamily="34" charset="0"/>
              </a:rPr>
              <a:t>(</a:t>
            </a:r>
            <a:r>
              <a:rPr lang="en-US" sz="2400" b="1" dirty="0" smtClean="0">
                <a:solidFill>
                  <a:schemeClr val="tx1"/>
                </a:solidFill>
                <a:latin typeface="Arial Black" pitchFamily="34" charset="0"/>
              </a:rPr>
              <a:t>BASIC CONCEPT)</a:t>
            </a:r>
            <a:br>
              <a:rPr lang="en-US" sz="2400" b="1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sz="2000" b="1" dirty="0" smtClean="0">
                <a:solidFill>
                  <a:srgbClr val="FF0000"/>
                </a:solidFill>
                <a:latin typeface="Arial Black" pitchFamily="34" charset="0"/>
              </a:rPr>
              <a:t>KONSEP DASAR</a:t>
            </a:r>
            <a:endParaRPr lang="en-US" sz="20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(Decision)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	</a:t>
            </a:r>
            <a:r>
              <a:rPr lang="en-US" sz="2000" dirty="0" err="1" smtClean="0"/>
              <a:t>Kemungkinan</a:t>
            </a:r>
            <a:r>
              <a:rPr lang="en-US" sz="2000" dirty="0" smtClean="0"/>
              <a:t> (Change)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	</a:t>
            </a:r>
            <a:r>
              <a:rPr lang="en-US" sz="2000" dirty="0" err="1" smtClean="0"/>
              <a:t>Garis</a:t>
            </a:r>
            <a:r>
              <a:rPr lang="en-US" sz="2000" dirty="0" smtClean="0"/>
              <a:t> </a:t>
            </a:r>
            <a:r>
              <a:rPr lang="en-US" sz="2000" dirty="0" err="1" smtClean="0"/>
              <a:t>penghubung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	(</a:t>
            </a:r>
            <a:r>
              <a:rPr lang="en-US" sz="2000" dirty="0" err="1" smtClean="0"/>
              <a:t>Descision</a:t>
            </a:r>
            <a:r>
              <a:rPr lang="en-US" sz="2000" dirty="0" smtClean="0"/>
              <a:t> fork)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	</a:t>
            </a:r>
            <a:r>
              <a:rPr lang="en-US" sz="2000" dirty="0" err="1" smtClean="0"/>
              <a:t>Alternatif</a:t>
            </a:r>
            <a:r>
              <a:rPr lang="en-US" sz="2000" dirty="0" smtClean="0"/>
              <a:t> </a:t>
            </a:r>
            <a:r>
              <a:rPr lang="en-US" sz="2000" dirty="0" err="1" smtClean="0"/>
              <a:t>kemungkinan</a:t>
            </a:r>
            <a:r>
              <a:rPr lang="en-US" sz="2000" dirty="0" smtClean="0"/>
              <a:t> 				yang </a:t>
            </a:r>
            <a:r>
              <a:rPr lang="en-US" sz="2000" dirty="0" err="1" smtClean="0"/>
              <a:t>terjadi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	(Chance fork)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Oval 3"/>
          <p:cNvSpPr/>
          <p:nvPr/>
        </p:nvSpPr>
        <p:spPr>
          <a:xfrm>
            <a:off x="838200" y="2819400"/>
            <a:ext cx="1143000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1981200"/>
            <a:ext cx="9144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3810000"/>
            <a:ext cx="9144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838200" y="4876800"/>
            <a:ext cx="1143000" cy="685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981200" y="5181600"/>
            <a:ext cx="1676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828800" y="4114800"/>
            <a:ext cx="1676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685800"/>
            <a:ext cx="7620000" cy="57881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EMV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Pasarkan</a:t>
            </a:r>
            <a:r>
              <a:rPr lang="en-US" b="1" dirty="0" smtClean="0"/>
              <a:t> </a:t>
            </a:r>
            <a:r>
              <a:rPr lang="en-US" b="1" dirty="0" err="1" smtClean="0"/>
              <a:t>Produk</a:t>
            </a:r>
            <a:r>
              <a:rPr lang="en-US" b="1" dirty="0" smtClean="0"/>
              <a:t> </a:t>
            </a:r>
            <a:r>
              <a:rPr lang="en-US" b="1" dirty="0" err="1" smtClean="0"/>
              <a:t>Baru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smtClean="0"/>
              <a:t>EMV	= (0,9 x 50.000.000) + (0,1 x -15.000.000)</a:t>
            </a:r>
          </a:p>
          <a:p>
            <a:pPr>
              <a:buNone/>
            </a:pPr>
            <a:r>
              <a:rPr lang="en-US" b="1" dirty="0" smtClean="0"/>
              <a:t>	      	= 43.500.000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EMV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Pasarkan</a:t>
            </a:r>
            <a:r>
              <a:rPr lang="en-US" b="1" dirty="0" smtClean="0"/>
              <a:t> </a:t>
            </a:r>
            <a:r>
              <a:rPr lang="en-US" b="1" dirty="0" err="1" smtClean="0"/>
              <a:t>Produk</a:t>
            </a:r>
            <a:r>
              <a:rPr lang="en-US" b="1" dirty="0" smtClean="0"/>
              <a:t> Lama</a:t>
            </a:r>
          </a:p>
          <a:p>
            <a:pPr>
              <a:buNone/>
            </a:pPr>
            <a:r>
              <a:rPr lang="en-US" b="1" dirty="0" smtClean="0"/>
              <a:t>EMV	= (0,3 x 35.000.000) + (0,7 x -20jt)</a:t>
            </a:r>
          </a:p>
          <a:p>
            <a:pPr>
              <a:buNone/>
            </a:pPr>
            <a:r>
              <a:rPr lang="en-US" b="1" dirty="0" smtClean="0"/>
              <a:t>		= -3.500.000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EMV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melakukan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produk</a:t>
            </a:r>
            <a:r>
              <a:rPr lang="en-US" b="1" dirty="0" smtClean="0"/>
              <a:t> </a:t>
            </a:r>
            <a:r>
              <a:rPr lang="en-US" b="1" dirty="0" err="1" smtClean="0"/>
              <a:t>tetapi</a:t>
            </a:r>
            <a:r>
              <a:rPr lang="en-US" b="1" dirty="0" smtClean="0"/>
              <a:t> </a:t>
            </a:r>
            <a:r>
              <a:rPr lang="en-US" b="1" dirty="0" err="1" smtClean="0"/>
              <a:t>tetap</a:t>
            </a:r>
            <a:r>
              <a:rPr lang="en-US" b="1" dirty="0" smtClean="0"/>
              <a:t> </a:t>
            </a:r>
            <a:r>
              <a:rPr lang="en-US" b="1" dirty="0" err="1" smtClean="0"/>
              <a:t>memasarkan</a:t>
            </a:r>
            <a:r>
              <a:rPr lang="en-US" b="1" dirty="0" smtClean="0"/>
              <a:t> </a:t>
            </a:r>
            <a:r>
              <a:rPr lang="en-US" b="1" dirty="0" err="1" smtClean="0"/>
              <a:t>produk</a:t>
            </a:r>
            <a:r>
              <a:rPr lang="en-US" b="1" dirty="0" smtClean="0"/>
              <a:t> lama</a:t>
            </a:r>
          </a:p>
          <a:p>
            <a:pPr>
              <a:buNone/>
            </a:pPr>
            <a:r>
              <a:rPr lang="en-US" b="1" dirty="0" smtClean="0"/>
              <a:t>EMV	= (0,3 x 40.000.000) + (0,7 x -15jt)</a:t>
            </a:r>
          </a:p>
          <a:p>
            <a:pPr>
              <a:buNone/>
            </a:pPr>
            <a:r>
              <a:rPr lang="en-US" b="1" dirty="0" smtClean="0"/>
              <a:t>		= 1.500.000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EMV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produk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EMV = (0,8 x 43.500.000) + (0,2 x -3.500.000)</a:t>
            </a:r>
          </a:p>
          <a:p>
            <a:pPr>
              <a:buNone/>
            </a:pPr>
            <a:r>
              <a:rPr lang="en-US" b="1" dirty="0" smtClean="0"/>
              <a:t>		= 34.100.000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93882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Proyek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endParaRPr lang="en-US" b="1" dirty="0" smtClean="0"/>
          </a:p>
          <a:p>
            <a:pPr lvl="1">
              <a:buNone/>
            </a:pPr>
            <a:r>
              <a:rPr lang="en-US" b="1" dirty="0" smtClean="0"/>
              <a:t>							34.100.000</a:t>
            </a:r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r>
              <a:rPr lang="en-US" b="1" dirty="0" smtClean="0"/>
              <a:t>		</a:t>
            </a:r>
            <a:r>
              <a:rPr lang="en-US" b="1" dirty="0" err="1" smtClean="0"/>
              <a:t>Hentikan</a:t>
            </a:r>
            <a:r>
              <a:rPr lang="en-US" b="1" dirty="0" smtClean="0"/>
              <a:t> </a:t>
            </a:r>
            <a:r>
              <a:rPr lang="en-US" b="1" dirty="0" err="1" smtClean="0"/>
              <a:t>Produksi</a:t>
            </a:r>
            <a:endParaRPr lang="en-US" b="1" dirty="0" smtClean="0"/>
          </a:p>
          <a:p>
            <a:pPr lvl="1">
              <a:buNone/>
            </a:pPr>
            <a:r>
              <a:rPr lang="en-US" b="1" dirty="0" smtClean="0"/>
              <a:t>							0</a:t>
            </a:r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r>
              <a:rPr lang="en-US" b="1" dirty="0" smtClean="0"/>
              <a:t>		</a:t>
            </a:r>
            <a:r>
              <a:rPr lang="en-US" b="1" dirty="0" err="1" smtClean="0"/>
              <a:t>Teruskan</a:t>
            </a:r>
            <a:r>
              <a:rPr lang="en-US" b="1" dirty="0" smtClean="0"/>
              <a:t> </a:t>
            </a:r>
            <a:r>
              <a:rPr lang="en-US" b="1" dirty="0" err="1" smtClean="0"/>
              <a:t>seperti</a:t>
            </a:r>
            <a:r>
              <a:rPr lang="en-US" b="1" dirty="0" smtClean="0"/>
              <a:t> </a:t>
            </a:r>
            <a:r>
              <a:rPr lang="en-US" b="1" dirty="0" err="1" smtClean="0"/>
              <a:t>biasa</a:t>
            </a:r>
            <a:endParaRPr lang="en-US" b="1" dirty="0" smtClean="0"/>
          </a:p>
          <a:p>
            <a:pPr lvl="1">
              <a:buNone/>
            </a:pPr>
            <a:r>
              <a:rPr lang="en-US" b="1" dirty="0" smtClean="0"/>
              <a:t>							1.500.000</a:t>
            </a:r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685800" y="2590800"/>
            <a:ext cx="533400" cy="2057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-647700" y="3695700"/>
            <a:ext cx="3124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914400" y="2133600"/>
            <a:ext cx="4495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14400" y="5257800"/>
            <a:ext cx="4495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14400" y="3657600"/>
            <a:ext cx="441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7059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/>
          </a:bodyPr>
          <a:lstStyle/>
          <a:p>
            <a:pPr algn="ctr"/>
            <a:r>
              <a:rPr lang="en-US" sz="1500" b="1" dirty="0" smtClean="0">
                <a:solidFill>
                  <a:schemeClr val="tx1"/>
                </a:solidFill>
                <a:latin typeface="Arial Black" pitchFamily="34" charset="0"/>
              </a:rPr>
              <a:t>Format </a:t>
            </a:r>
            <a:r>
              <a:rPr lang="en-US" sz="1500" b="1" dirty="0" err="1" smtClean="0">
                <a:solidFill>
                  <a:schemeClr val="tx1"/>
                </a:solidFill>
                <a:latin typeface="Arial Black" pitchFamily="34" charset="0"/>
              </a:rPr>
              <a:t>pohon</a:t>
            </a:r>
            <a:r>
              <a:rPr lang="en-US" sz="15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1500" b="1" dirty="0" err="1" smtClean="0">
                <a:solidFill>
                  <a:schemeClr val="tx1"/>
                </a:solidFill>
                <a:latin typeface="Arial Black" pitchFamily="34" charset="0"/>
              </a:rPr>
              <a:t>keputusan</a:t>
            </a:r>
            <a:endParaRPr lang="en-US" sz="15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lnSpcReduction="10000"/>
          </a:bodyPr>
          <a:lstStyle/>
          <a:p>
            <a:pPr lvl="8" algn="ctr">
              <a:buNone/>
            </a:pPr>
            <a:r>
              <a:rPr lang="en-US" sz="1500" b="1" dirty="0" smtClean="0"/>
              <a:t>  	                      </a:t>
            </a:r>
          </a:p>
          <a:p>
            <a:pPr lvl="8" algn="ctr">
              <a:buNone/>
            </a:pPr>
            <a:endParaRPr lang="en-US" sz="1500" b="1" dirty="0" smtClean="0"/>
          </a:p>
          <a:p>
            <a:pPr lvl="8">
              <a:buNone/>
            </a:pPr>
            <a:r>
              <a:rPr lang="en-US" sz="1500" b="1" dirty="0" smtClean="0"/>
              <a:t>		    	        S1		                  Payoff 1,1</a:t>
            </a:r>
          </a:p>
          <a:p>
            <a:pPr lvl="8" algn="ctr">
              <a:buNone/>
            </a:pPr>
            <a:r>
              <a:rPr lang="en-US" sz="1500" b="1" dirty="0" smtClean="0"/>
              <a:t>		S2		        </a:t>
            </a:r>
          </a:p>
          <a:p>
            <a:pPr lvl="8" algn="ctr">
              <a:buNone/>
            </a:pPr>
            <a:r>
              <a:rPr lang="en-US" sz="1500" b="1" dirty="0" smtClean="0"/>
              <a:t>					        Payoff 1,2</a:t>
            </a:r>
          </a:p>
          <a:p>
            <a:pPr lvl="8" algn="ctr">
              <a:buNone/>
            </a:pPr>
            <a:r>
              <a:rPr lang="en-US" sz="1500" b="1" dirty="0" smtClean="0"/>
              <a:t>			  S3		             </a:t>
            </a:r>
          </a:p>
          <a:p>
            <a:pPr lvl="8" algn="ctr">
              <a:buNone/>
            </a:pPr>
            <a:r>
              <a:rPr lang="en-US" sz="1500" b="1" dirty="0" smtClean="0"/>
              <a:t>					        Payoff  1,3</a:t>
            </a:r>
          </a:p>
          <a:p>
            <a:pPr lvl="8" algn="ctr">
              <a:buNone/>
            </a:pPr>
            <a:endParaRPr lang="en-US" sz="1500" b="1" dirty="0" smtClean="0"/>
          </a:p>
          <a:p>
            <a:pPr lvl="8" algn="ctr">
              <a:buNone/>
            </a:pPr>
            <a:r>
              <a:rPr lang="en-US" sz="1500" b="1" dirty="0" smtClean="0"/>
              <a:t>		      S1		                      Payoff 2,1</a:t>
            </a:r>
          </a:p>
          <a:p>
            <a:pPr lvl="8" algn="ctr">
              <a:buNone/>
            </a:pPr>
            <a:r>
              <a:rPr lang="en-US" sz="1500" b="1" dirty="0" smtClean="0"/>
              <a:t>S2</a:t>
            </a:r>
          </a:p>
          <a:p>
            <a:pPr lvl="8" algn="ctr">
              <a:buNone/>
            </a:pPr>
            <a:r>
              <a:rPr lang="en-US" sz="1500" b="1" dirty="0" smtClean="0"/>
              <a:t>				                             Payoff 2,2 </a:t>
            </a:r>
          </a:p>
          <a:p>
            <a:pPr lvl="8" algn="ctr">
              <a:buNone/>
            </a:pPr>
            <a:r>
              <a:rPr lang="en-US" sz="1500" b="1" dirty="0" smtClean="0"/>
              <a:t>S3</a:t>
            </a:r>
          </a:p>
          <a:p>
            <a:pPr lvl="8" algn="ctr">
              <a:buNone/>
            </a:pPr>
            <a:r>
              <a:rPr lang="en-US" sz="1500" b="1" dirty="0" smtClean="0"/>
              <a:t>					         Payoff 2,3</a:t>
            </a:r>
          </a:p>
          <a:p>
            <a:pPr lvl="8" algn="ctr">
              <a:buNone/>
            </a:pPr>
            <a:endParaRPr lang="en-US" sz="1500" b="1" dirty="0" smtClean="0"/>
          </a:p>
          <a:p>
            <a:pPr lvl="8" algn="ctr">
              <a:buNone/>
            </a:pPr>
            <a:r>
              <a:rPr lang="en-US" sz="1500" b="1" dirty="0" smtClean="0"/>
              <a:t>S1</a:t>
            </a:r>
          </a:p>
          <a:p>
            <a:pPr lvl="8" algn="ctr">
              <a:buNone/>
            </a:pPr>
            <a:r>
              <a:rPr lang="en-US" sz="1500" b="1" dirty="0" smtClean="0"/>
              <a:t>					Payoff 3,1</a:t>
            </a:r>
          </a:p>
          <a:p>
            <a:pPr lvl="8" algn="ctr">
              <a:buNone/>
            </a:pPr>
            <a:r>
              <a:rPr lang="en-US" sz="1500" b="1" dirty="0" smtClean="0"/>
              <a:t>S2</a:t>
            </a:r>
          </a:p>
          <a:p>
            <a:pPr lvl="8" algn="ctr">
              <a:buNone/>
            </a:pPr>
            <a:r>
              <a:rPr lang="en-US" sz="1500" b="1" dirty="0" smtClean="0"/>
              <a:t>					Payoff 3,2</a:t>
            </a:r>
          </a:p>
          <a:p>
            <a:pPr lvl="8" algn="ctr">
              <a:buNone/>
            </a:pPr>
            <a:r>
              <a:rPr lang="en-US" sz="1500" b="1" dirty="0" smtClean="0"/>
              <a:t>S3</a:t>
            </a:r>
          </a:p>
          <a:p>
            <a:pPr lvl="8" algn="ctr">
              <a:buNone/>
            </a:pPr>
            <a:r>
              <a:rPr lang="en-US" sz="1500" b="1" dirty="0" smtClean="0"/>
              <a:t>					Payoff 3,3  </a:t>
            </a:r>
            <a:endParaRPr lang="en-US" sz="1500" b="1" dirty="0"/>
          </a:p>
        </p:txBody>
      </p:sp>
      <p:sp>
        <p:nvSpPr>
          <p:cNvPr id="4" name="Rectangle 3"/>
          <p:cNvSpPr/>
          <p:nvPr/>
        </p:nvSpPr>
        <p:spPr>
          <a:xfrm>
            <a:off x="609600" y="3429000"/>
            <a:ext cx="762000" cy="6858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 b="1"/>
          </a:p>
        </p:txBody>
      </p:sp>
      <p:sp>
        <p:nvSpPr>
          <p:cNvPr id="5" name="Oval 4"/>
          <p:cNvSpPr/>
          <p:nvPr/>
        </p:nvSpPr>
        <p:spPr>
          <a:xfrm>
            <a:off x="3886200" y="1752600"/>
            <a:ext cx="838200" cy="838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 b="1"/>
          </a:p>
        </p:txBody>
      </p:sp>
      <p:sp>
        <p:nvSpPr>
          <p:cNvPr id="6" name="Oval 5"/>
          <p:cNvSpPr/>
          <p:nvPr/>
        </p:nvSpPr>
        <p:spPr>
          <a:xfrm>
            <a:off x="3886200" y="5105400"/>
            <a:ext cx="838200" cy="838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 b="1"/>
          </a:p>
        </p:txBody>
      </p:sp>
      <p:sp>
        <p:nvSpPr>
          <p:cNvPr id="7" name="Oval 6"/>
          <p:cNvSpPr/>
          <p:nvPr/>
        </p:nvSpPr>
        <p:spPr>
          <a:xfrm>
            <a:off x="3886200" y="3352800"/>
            <a:ext cx="838200" cy="838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 b="1"/>
          </a:p>
        </p:txBody>
      </p:sp>
      <p:cxnSp>
        <p:nvCxnSpPr>
          <p:cNvPr id="9" name="Straight Connector 8"/>
          <p:cNvCxnSpPr>
            <a:stCxn id="4" idx="3"/>
            <a:endCxn id="7" idx="2"/>
          </p:cNvCxnSpPr>
          <p:nvPr/>
        </p:nvCxnSpPr>
        <p:spPr>
          <a:xfrm>
            <a:off x="1371600" y="3771900"/>
            <a:ext cx="2514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" idx="3"/>
            <a:endCxn id="5" idx="2"/>
          </p:cNvCxnSpPr>
          <p:nvPr/>
        </p:nvCxnSpPr>
        <p:spPr>
          <a:xfrm flipV="1">
            <a:off x="1371600" y="2171700"/>
            <a:ext cx="2514600" cy="1600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3"/>
            <a:endCxn id="6" idx="2"/>
          </p:cNvCxnSpPr>
          <p:nvPr/>
        </p:nvCxnSpPr>
        <p:spPr>
          <a:xfrm>
            <a:off x="1371600" y="3771900"/>
            <a:ext cx="2514600" cy="1752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4686301" y="1638299"/>
            <a:ext cx="275151" cy="3513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953000" y="1676400"/>
            <a:ext cx="1828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5" idx="6"/>
          </p:cNvCxnSpPr>
          <p:nvPr/>
        </p:nvCxnSpPr>
        <p:spPr>
          <a:xfrm>
            <a:off x="4724400" y="2171700"/>
            <a:ext cx="2057400" cy="38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029200" y="2743200"/>
            <a:ext cx="1828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5" idx="5"/>
          </p:cNvCxnSpPr>
          <p:nvPr/>
        </p:nvCxnSpPr>
        <p:spPr>
          <a:xfrm rot="16200000" flipH="1">
            <a:off x="4677849" y="2391848"/>
            <a:ext cx="275151" cy="4275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4686301" y="3238499"/>
            <a:ext cx="275151" cy="3513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4686301" y="4991099"/>
            <a:ext cx="275151" cy="3513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4648201" y="5638800"/>
            <a:ext cx="275151" cy="4275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 flipH="1">
            <a:off x="4724401" y="3886200"/>
            <a:ext cx="275151" cy="4275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953000" y="3276600"/>
            <a:ext cx="1828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953000" y="5029200"/>
            <a:ext cx="1828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953000" y="6019800"/>
            <a:ext cx="1828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029200" y="4267200"/>
            <a:ext cx="1828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724400" y="5486400"/>
            <a:ext cx="2057400" cy="38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724400" y="3733800"/>
            <a:ext cx="2057400" cy="381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1295400" y="3048000"/>
          <a:ext cx="6096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3" imgW="177480" imgH="431640" progId="Equation.3">
                  <p:embed/>
                </p:oleObj>
              </mc:Choice>
              <mc:Fallback>
                <p:oleObj name="Equation" r:id="rId3" imgW="17748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48000"/>
                        <a:ext cx="6096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785938" y="3429000"/>
          <a:ext cx="69532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5" imgW="203040" imgH="431640" progId="Equation.3">
                  <p:embed/>
                </p:oleObj>
              </mc:Choice>
              <mc:Fallback>
                <p:oleObj name="Equation" r:id="rId5" imgW="20304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3429000"/>
                        <a:ext cx="695325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328738" y="4114800"/>
          <a:ext cx="696912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7" imgW="203040" imgH="431640" progId="Equation.3">
                  <p:embed/>
                </p:oleObj>
              </mc:Choice>
              <mc:Fallback>
                <p:oleObj name="Equation" r:id="rId7" imgW="20304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738" y="4114800"/>
                        <a:ext cx="696912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TUJUAN DAN ASUMSI DASAR POHON KEPUTUSAN</a:t>
            </a:r>
            <a:endParaRPr lang="en-US" sz="20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458200" cy="5486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TUJUAN</a:t>
            </a:r>
          </a:p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endParaRPr lang="en-US" dirty="0" smtClean="0"/>
          </a:p>
          <a:p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berfikir</a:t>
            </a:r>
            <a:r>
              <a:rPr lang="en-US" dirty="0" smtClean="0"/>
              <a:t> yang </a:t>
            </a:r>
            <a:r>
              <a:rPr lang="en-US" dirty="0" err="1" smtClean="0"/>
              <a:t>sistematis</a:t>
            </a:r>
            <a:endParaRPr lang="en-US" dirty="0" smtClean="0"/>
          </a:p>
          <a:p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decision maker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/ </a:t>
            </a:r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outcomes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ASUMSI DASAR</a:t>
            </a:r>
          </a:p>
          <a:p>
            <a:r>
              <a:rPr lang="en-US" dirty="0" smtClean="0"/>
              <a:t>Decision maker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endParaRPr lang="en-US" dirty="0" smtClean="0"/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outcomes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The basic risky decision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458200" cy="55626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 lvl="8">
              <a:buNone/>
            </a:pPr>
            <a:r>
              <a:rPr lang="en-US" sz="2000" dirty="0" smtClean="0"/>
              <a:t>                                  </a:t>
            </a:r>
            <a:r>
              <a:rPr lang="en-US" sz="2000" dirty="0" err="1" smtClean="0"/>
              <a:t>Badai</a:t>
            </a:r>
            <a:r>
              <a:rPr lang="en-US" sz="2000" dirty="0" smtClean="0"/>
              <a:t> 	       </a:t>
            </a:r>
            <a:r>
              <a:rPr lang="en-US" sz="1700" dirty="0" err="1" smtClean="0"/>
              <a:t>Terjadi</a:t>
            </a:r>
            <a:r>
              <a:rPr lang="en-US" sz="2000" dirty="0" smtClean="0"/>
              <a:t>	</a:t>
            </a:r>
          </a:p>
          <a:p>
            <a:pPr lvl="8">
              <a:buNone/>
            </a:pPr>
            <a:r>
              <a:rPr lang="en-US" sz="2000" dirty="0" err="1" smtClean="0"/>
              <a:t>Tinggal</a:t>
            </a:r>
            <a:r>
              <a:rPr lang="en-US" sz="2000" dirty="0" smtClean="0"/>
              <a:t>				        </a:t>
            </a:r>
            <a:r>
              <a:rPr lang="en-US" sz="2000" dirty="0" err="1" smtClean="0"/>
              <a:t>bahaya</a:t>
            </a:r>
            <a:endParaRPr lang="en-US" sz="2000" dirty="0" smtClean="0"/>
          </a:p>
          <a:p>
            <a:pPr lvl="8">
              <a:buNone/>
            </a:pPr>
            <a:endParaRPr lang="en-US" sz="2000" dirty="0" smtClean="0"/>
          </a:p>
          <a:p>
            <a:pPr lvl="8">
              <a:buNone/>
            </a:pPr>
            <a:r>
              <a:rPr lang="en-US" sz="2000" dirty="0" smtClean="0"/>
              <a:t>				   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badai</a:t>
            </a:r>
            <a:endParaRPr lang="en-US" sz="2000" dirty="0" smtClean="0"/>
          </a:p>
          <a:p>
            <a:pPr lvl="8">
              <a:buNone/>
            </a:pPr>
            <a:r>
              <a:rPr lang="en-US" sz="2000" dirty="0" smtClean="0"/>
              <a:t>						      SELAMAT</a:t>
            </a:r>
          </a:p>
          <a:p>
            <a:pPr lvl="8">
              <a:buNone/>
            </a:pPr>
            <a:endParaRPr lang="en-US" sz="2000" dirty="0" smtClean="0"/>
          </a:p>
          <a:p>
            <a:pPr lvl="8">
              <a:buNone/>
            </a:pPr>
            <a:endParaRPr lang="en-US" sz="2000" dirty="0" smtClean="0"/>
          </a:p>
          <a:p>
            <a:pPr lvl="8">
              <a:buNone/>
            </a:pPr>
            <a:endParaRPr lang="en-US" sz="2000" dirty="0" smtClean="0"/>
          </a:p>
          <a:p>
            <a:pPr lvl="8">
              <a:buNone/>
            </a:pPr>
            <a:endParaRPr lang="en-US" sz="2000" dirty="0" smtClean="0"/>
          </a:p>
          <a:p>
            <a:pPr lvl="8">
              <a:buNone/>
            </a:pPr>
            <a:r>
              <a:rPr lang="en-US" sz="2000" dirty="0" err="1" smtClean="0"/>
              <a:t>Evakuasi</a:t>
            </a:r>
            <a:r>
              <a:rPr lang="en-US" sz="2000" dirty="0" smtClean="0"/>
              <a:t>											SELAMAT</a:t>
            </a:r>
          </a:p>
          <a:p>
            <a:pPr lvl="8">
              <a:buNone/>
            </a:pPr>
            <a:r>
              <a:rPr lang="en-US" sz="2000" dirty="0" smtClean="0"/>
              <a:t>									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685800" y="3124200"/>
            <a:ext cx="1219200" cy="76200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191000" y="1981200"/>
            <a:ext cx="762000" cy="76200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914400" y="3810000"/>
            <a:ext cx="2895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endCxn id="5" idx="2"/>
          </p:cNvCxnSpPr>
          <p:nvPr/>
        </p:nvCxnSpPr>
        <p:spPr>
          <a:xfrm>
            <a:off x="2362200" y="2362200"/>
            <a:ext cx="1828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" idx="3"/>
          </p:cNvCxnSpPr>
          <p:nvPr/>
        </p:nvCxnSpPr>
        <p:spPr>
          <a:xfrm>
            <a:off x="1905000" y="3505200"/>
            <a:ext cx="457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953000" y="2362200"/>
            <a:ext cx="152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458494" y="2399506"/>
            <a:ext cx="1295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105400" y="1752600"/>
            <a:ext cx="2133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105400" y="3048000"/>
            <a:ext cx="2133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362200" y="5257800"/>
            <a:ext cx="41910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Imperfect information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534400" cy="5715000"/>
          </a:xfrm>
        </p:spPr>
        <p:txBody>
          <a:bodyPr>
            <a:normAutofit fontScale="92500" lnSpcReduction="10000"/>
          </a:bodyPr>
          <a:lstStyle/>
          <a:p>
            <a:pPr lvl="1">
              <a:buNone/>
            </a:pPr>
            <a:r>
              <a:rPr lang="en-US" b="1" dirty="0" smtClean="0"/>
              <a:t>							</a:t>
            </a:r>
            <a:r>
              <a:rPr lang="en-US" sz="1500" b="1" dirty="0" err="1" smtClean="0"/>
              <a:t>badai</a:t>
            </a:r>
            <a:r>
              <a:rPr lang="en-US" b="1" dirty="0" smtClean="0"/>
              <a:t>                   </a:t>
            </a:r>
            <a:r>
              <a:rPr lang="en-US" sz="1500" b="1" dirty="0" err="1" smtClean="0">
                <a:solidFill>
                  <a:prstClr val="black"/>
                </a:solidFill>
              </a:rPr>
              <a:t>bahaya</a:t>
            </a:r>
            <a:r>
              <a:rPr lang="en-US" sz="1500" b="1" dirty="0" smtClean="0">
                <a:solidFill>
                  <a:prstClr val="black"/>
                </a:solidFill>
              </a:rPr>
              <a:t>,</a:t>
            </a:r>
            <a:endParaRPr lang="en-US" b="1" dirty="0" smtClean="0"/>
          </a:p>
          <a:p>
            <a:pPr lvl="1">
              <a:buNone/>
            </a:pPr>
            <a:r>
              <a:rPr lang="en-US" b="1" dirty="0" smtClean="0"/>
              <a:t>				    </a:t>
            </a:r>
            <a:r>
              <a:rPr lang="en-US" sz="1500" b="1" dirty="0" smtClean="0"/>
              <a:t>TINGGAL</a:t>
            </a:r>
            <a:r>
              <a:rPr lang="en-US" b="1" dirty="0" smtClean="0"/>
              <a:t>				</a:t>
            </a:r>
            <a:r>
              <a:rPr lang="en-US" sz="1500" b="1" dirty="0" smtClean="0"/>
              <a:t> low cost</a:t>
            </a:r>
          </a:p>
          <a:p>
            <a:pPr lvl="1">
              <a:buNone/>
            </a:pPr>
            <a:endParaRPr lang="en-US" sz="1500" b="1" dirty="0" smtClean="0"/>
          </a:p>
          <a:p>
            <a:pPr lvl="1">
              <a:buNone/>
            </a:pPr>
            <a:r>
              <a:rPr lang="en-US" sz="1500" b="1" dirty="0" smtClean="0"/>
              <a:t>BADAI					</a:t>
            </a:r>
            <a:r>
              <a:rPr lang="en-US" sz="1500" b="1" dirty="0" err="1" smtClean="0"/>
              <a:t>tidak</a:t>
            </a:r>
            <a:r>
              <a:rPr lang="en-US" sz="1500" b="1" dirty="0" smtClean="0"/>
              <a:t> </a:t>
            </a:r>
            <a:r>
              <a:rPr lang="en-US" sz="1500" b="1" dirty="0" err="1" smtClean="0"/>
              <a:t>badai</a:t>
            </a:r>
            <a:r>
              <a:rPr lang="en-US" sz="1500" b="1" dirty="0" smtClean="0"/>
              <a:t>	</a:t>
            </a:r>
            <a:r>
              <a:rPr lang="en-US" sz="1500" b="1" dirty="0" err="1" smtClean="0"/>
              <a:t>selamat</a:t>
            </a:r>
            <a:r>
              <a:rPr lang="en-US" sz="1500" b="1" dirty="0" smtClean="0"/>
              <a:t>,</a:t>
            </a:r>
          </a:p>
          <a:p>
            <a:pPr lvl="1">
              <a:buNone/>
            </a:pPr>
            <a:r>
              <a:rPr lang="en-US" sz="1500" b="1" dirty="0" smtClean="0"/>
              <a:t>									low cost</a:t>
            </a:r>
          </a:p>
          <a:p>
            <a:pPr lvl="1">
              <a:buNone/>
            </a:pPr>
            <a:r>
              <a:rPr lang="en-US" sz="1500" b="1" dirty="0" smtClean="0"/>
              <a:t>				     	</a:t>
            </a:r>
          </a:p>
          <a:p>
            <a:pPr lvl="1">
              <a:buNone/>
            </a:pPr>
            <a:r>
              <a:rPr lang="en-US" sz="1500" b="1" dirty="0" smtClean="0"/>
              <a:t>					EVAKUASI			</a:t>
            </a:r>
            <a:r>
              <a:rPr lang="en-US" sz="1500" b="1" dirty="0" err="1" smtClean="0"/>
              <a:t>selamat</a:t>
            </a:r>
            <a:r>
              <a:rPr lang="en-US" sz="1500" b="1" dirty="0" smtClean="0"/>
              <a:t>, 									high cost</a:t>
            </a:r>
          </a:p>
          <a:p>
            <a:pPr lvl="1">
              <a:buNone/>
            </a:pPr>
            <a:endParaRPr lang="en-US" sz="1500" b="1" dirty="0" smtClean="0"/>
          </a:p>
          <a:p>
            <a:pPr lvl="1">
              <a:buNone/>
            </a:pPr>
            <a:endParaRPr lang="en-US" sz="1500" b="1" dirty="0" smtClean="0"/>
          </a:p>
          <a:p>
            <a:pPr lvl="1">
              <a:buNone/>
            </a:pPr>
            <a:endParaRPr lang="en-US" sz="1500" b="1" dirty="0" smtClean="0"/>
          </a:p>
          <a:p>
            <a:pPr lvl="1">
              <a:buNone/>
            </a:pPr>
            <a:r>
              <a:rPr lang="en-US" sz="1500" b="1" dirty="0" smtClean="0"/>
              <a:t>							</a:t>
            </a:r>
            <a:r>
              <a:rPr lang="en-US" sz="1500" b="1" dirty="0" err="1" smtClean="0"/>
              <a:t>badai</a:t>
            </a:r>
            <a:r>
              <a:rPr lang="en-US" sz="1500" b="1" dirty="0" smtClean="0"/>
              <a:t>		</a:t>
            </a:r>
            <a:r>
              <a:rPr lang="en-US" sz="1500" b="1" dirty="0" err="1" smtClean="0"/>
              <a:t>bahaya</a:t>
            </a:r>
            <a:r>
              <a:rPr lang="en-US" sz="1500" b="1" dirty="0" smtClean="0"/>
              <a:t>,</a:t>
            </a:r>
          </a:p>
          <a:p>
            <a:pPr lvl="1">
              <a:buNone/>
            </a:pPr>
            <a:r>
              <a:rPr lang="en-US" sz="1500" b="1" dirty="0" smtClean="0"/>
              <a:t>									low cost</a:t>
            </a:r>
          </a:p>
          <a:p>
            <a:pPr lvl="1">
              <a:buNone/>
            </a:pPr>
            <a:r>
              <a:rPr lang="en-US" sz="1500" b="1" dirty="0" smtClean="0"/>
              <a:t>				TINGGAL</a:t>
            </a:r>
          </a:p>
          <a:p>
            <a:pPr lvl="1">
              <a:buNone/>
            </a:pPr>
            <a:r>
              <a:rPr lang="en-US" sz="1500" b="1" dirty="0" smtClean="0"/>
              <a:t>							</a:t>
            </a:r>
            <a:r>
              <a:rPr lang="en-US" sz="1500" b="1" dirty="0" err="1" smtClean="0"/>
              <a:t>tidak</a:t>
            </a:r>
            <a:r>
              <a:rPr lang="en-US" sz="1500" b="1" dirty="0" smtClean="0"/>
              <a:t> </a:t>
            </a:r>
            <a:r>
              <a:rPr lang="en-US" sz="1500" b="1" dirty="0" err="1" smtClean="0"/>
              <a:t>badai</a:t>
            </a:r>
            <a:endParaRPr lang="en-US" sz="1500" b="1" dirty="0" smtClean="0"/>
          </a:p>
          <a:p>
            <a:pPr lvl="1">
              <a:buNone/>
            </a:pPr>
            <a:r>
              <a:rPr lang="en-US" sz="1500" b="1" dirty="0" smtClean="0"/>
              <a:t> TIDAK BADAI							</a:t>
            </a:r>
            <a:r>
              <a:rPr lang="en-US" sz="1500" b="1" dirty="0" err="1" smtClean="0"/>
              <a:t>selamat</a:t>
            </a:r>
            <a:r>
              <a:rPr lang="en-US" sz="1500" b="1" dirty="0" smtClean="0"/>
              <a:t>,</a:t>
            </a:r>
          </a:p>
          <a:p>
            <a:pPr lvl="1">
              <a:buNone/>
            </a:pPr>
            <a:r>
              <a:rPr lang="en-US" sz="1500" b="1" dirty="0" smtClean="0"/>
              <a:t>									low cost</a:t>
            </a:r>
          </a:p>
          <a:p>
            <a:pPr lvl="1">
              <a:buNone/>
            </a:pPr>
            <a:r>
              <a:rPr lang="en-US" sz="1500" b="1" dirty="0" smtClean="0"/>
              <a:t>					EVAKUASI	</a:t>
            </a:r>
          </a:p>
          <a:p>
            <a:pPr lvl="1">
              <a:buNone/>
            </a:pPr>
            <a:r>
              <a:rPr lang="en-US" sz="1500" b="1" dirty="0" smtClean="0"/>
              <a:t>									</a:t>
            </a:r>
            <a:r>
              <a:rPr lang="en-US" sz="1500" b="1" dirty="0" err="1" smtClean="0"/>
              <a:t>selamat</a:t>
            </a:r>
            <a:r>
              <a:rPr lang="en-US" sz="1500" b="1" dirty="0" smtClean="0"/>
              <a:t>,</a:t>
            </a:r>
          </a:p>
          <a:p>
            <a:pPr lvl="1">
              <a:buNone/>
            </a:pPr>
            <a:r>
              <a:rPr lang="en-US" sz="1500" b="1" dirty="0" smtClean="0"/>
              <a:t>									high cost</a:t>
            </a:r>
          </a:p>
          <a:p>
            <a:pPr lvl="1">
              <a:buNone/>
            </a:pPr>
            <a:endParaRPr lang="en-US" sz="1500" b="1" dirty="0" smtClean="0"/>
          </a:p>
          <a:p>
            <a:pPr lvl="1">
              <a:buNone/>
            </a:pPr>
            <a:r>
              <a:rPr lang="en-US" sz="1500" b="1" dirty="0" smtClean="0"/>
              <a:t>					</a:t>
            </a:r>
          </a:p>
          <a:p>
            <a:pPr lvl="1">
              <a:buNone/>
            </a:pPr>
            <a:endParaRPr lang="en-US" sz="1500" b="1" dirty="0" smtClean="0"/>
          </a:p>
          <a:p>
            <a:pPr lvl="1">
              <a:buNone/>
            </a:pPr>
            <a:endParaRPr lang="en-US" sz="1500" b="1" dirty="0" smtClean="0"/>
          </a:p>
        </p:txBody>
      </p:sp>
      <p:sp>
        <p:nvSpPr>
          <p:cNvPr id="4" name="Oval 3"/>
          <p:cNvSpPr/>
          <p:nvPr/>
        </p:nvSpPr>
        <p:spPr>
          <a:xfrm>
            <a:off x="457200" y="3352800"/>
            <a:ext cx="533400" cy="533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362200" y="2133600"/>
            <a:ext cx="5334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62200" y="4953000"/>
            <a:ext cx="5334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-685006" y="3809206"/>
            <a:ext cx="2743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85800" y="2438400"/>
            <a:ext cx="2438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85800" y="5181600"/>
            <a:ext cx="2438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2553494" y="2399506"/>
            <a:ext cx="11430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553494" y="5142706"/>
            <a:ext cx="11430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124200" y="1828800"/>
            <a:ext cx="1981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124200" y="2971800"/>
            <a:ext cx="441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4267200" y="1600200"/>
            <a:ext cx="6858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4648994" y="1904206"/>
            <a:ext cx="914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105400" y="1447800"/>
            <a:ext cx="2362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105400" y="2362200"/>
            <a:ext cx="2362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124200" y="4572000"/>
            <a:ext cx="1981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4267200" y="4267200"/>
            <a:ext cx="6858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rot="5400000">
            <a:off x="4648994" y="4495006"/>
            <a:ext cx="914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105400" y="4038600"/>
            <a:ext cx="2362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105400" y="4953000"/>
            <a:ext cx="2362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124200" y="5715000"/>
            <a:ext cx="441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Imperfect information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534400" cy="5715000"/>
          </a:xfrm>
        </p:spPr>
        <p:txBody>
          <a:bodyPr>
            <a:normAutofit fontScale="92500" lnSpcReduction="10000"/>
          </a:bodyPr>
          <a:lstStyle/>
          <a:p>
            <a:pPr lvl="1">
              <a:buNone/>
            </a:pPr>
            <a:r>
              <a:rPr lang="en-US" b="1" dirty="0" smtClean="0"/>
              <a:t>							</a:t>
            </a:r>
            <a:r>
              <a:rPr lang="en-US" sz="1500" b="1" dirty="0" err="1" smtClean="0"/>
              <a:t>cerah</a:t>
            </a:r>
            <a:r>
              <a:rPr lang="en-US" b="1" dirty="0" smtClean="0"/>
              <a:t>                    </a:t>
            </a:r>
            <a:r>
              <a:rPr lang="en-US" sz="1500" b="1" dirty="0" smtClean="0">
                <a:solidFill>
                  <a:prstClr val="black"/>
                </a:solidFill>
              </a:rPr>
              <a:t>profit,</a:t>
            </a:r>
            <a:endParaRPr lang="en-US" b="1" dirty="0" smtClean="0"/>
          </a:p>
          <a:p>
            <a:pPr lvl="1">
              <a:buNone/>
            </a:pPr>
            <a:r>
              <a:rPr lang="en-US" b="1" dirty="0" smtClean="0"/>
              <a:t>				    </a:t>
            </a:r>
            <a:r>
              <a:rPr lang="en-US" sz="1500" b="1" dirty="0" smtClean="0"/>
              <a:t>SEMPROT</a:t>
            </a:r>
            <a:r>
              <a:rPr lang="en-US" b="1" dirty="0" smtClean="0"/>
              <a:t>				</a:t>
            </a:r>
            <a:r>
              <a:rPr lang="en-US" sz="1500" b="1" dirty="0" smtClean="0"/>
              <a:t> high cost</a:t>
            </a:r>
          </a:p>
          <a:p>
            <a:pPr lvl="1">
              <a:buNone/>
            </a:pPr>
            <a:endParaRPr lang="en-US" sz="1500" b="1" dirty="0" smtClean="0"/>
          </a:p>
          <a:p>
            <a:pPr lvl="1">
              <a:buNone/>
            </a:pPr>
            <a:r>
              <a:rPr lang="en-US" sz="1500" b="1" dirty="0" smtClean="0"/>
              <a:t>CERAH					</a:t>
            </a:r>
            <a:r>
              <a:rPr lang="en-US" sz="1500" b="1" dirty="0" err="1" smtClean="0"/>
              <a:t>tidak</a:t>
            </a:r>
            <a:r>
              <a:rPr lang="en-US" sz="1500" b="1" dirty="0" smtClean="0"/>
              <a:t> </a:t>
            </a:r>
            <a:r>
              <a:rPr lang="en-US" sz="1500" b="1" dirty="0" err="1" smtClean="0"/>
              <a:t>cerah</a:t>
            </a:r>
            <a:r>
              <a:rPr lang="en-US" sz="1500" b="1" dirty="0" smtClean="0"/>
              <a:t>	</a:t>
            </a:r>
            <a:r>
              <a:rPr lang="en-US" sz="1500" b="1" dirty="0" err="1" smtClean="0"/>
              <a:t>rugi</a:t>
            </a:r>
            <a:r>
              <a:rPr lang="en-US" sz="1500" b="1" dirty="0" smtClean="0"/>
              <a:t>,</a:t>
            </a:r>
          </a:p>
          <a:p>
            <a:pPr lvl="1">
              <a:buNone/>
            </a:pPr>
            <a:r>
              <a:rPr lang="en-US" sz="1500" b="1" dirty="0" smtClean="0"/>
              <a:t>									high cost</a:t>
            </a:r>
          </a:p>
          <a:p>
            <a:pPr lvl="1">
              <a:buNone/>
            </a:pPr>
            <a:r>
              <a:rPr lang="en-US" sz="1500" b="1" dirty="0" smtClean="0"/>
              <a:t>				     	</a:t>
            </a:r>
          </a:p>
          <a:p>
            <a:pPr lvl="1">
              <a:buNone/>
            </a:pPr>
            <a:r>
              <a:rPr lang="en-US" sz="1500" b="1" dirty="0" smtClean="0"/>
              <a:t>					TIDAK SEMPROT			</a:t>
            </a:r>
            <a:r>
              <a:rPr lang="en-US" sz="1500" b="1" dirty="0" err="1" smtClean="0"/>
              <a:t>rugi</a:t>
            </a:r>
            <a:r>
              <a:rPr lang="en-US" sz="1500" b="1" dirty="0" smtClean="0"/>
              <a:t>, 									low cost</a:t>
            </a:r>
          </a:p>
          <a:p>
            <a:pPr lvl="1">
              <a:buNone/>
            </a:pPr>
            <a:endParaRPr lang="en-US" sz="1500" b="1" dirty="0" smtClean="0"/>
          </a:p>
          <a:p>
            <a:pPr lvl="1">
              <a:buNone/>
            </a:pPr>
            <a:endParaRPr lang="en-US" sz="1500" b="1" dirty="0" smtClean="0"/>
          </a:p>
          <a:p>
            <a:pPr lvl="1">
              <a:buNone/>
            </a:pPr>
            <a:endParaRPr lang="en-US" sz="1500" b="1" dirty="0" smtClean="0"/>
          </a:p>
          <a:p>
            <a:pPr lvl="1">
              <a:buNone/>
            </a:pPr>
            <a:r>
              <a:rPr lang="en-US" sz="1500" b="1" dirty="0" smtClean="0"/>
              <a:t>							</a:t>
            </a:r>
            <a:r>
              <a:rPr lang="en-US" sz="1500" b="1" dirty="0" err="1" smtClean="0"/>
              <a:t>cerah</a:t>
            </a:r>
            <a:r>
              <a:rPr lang="en-US" sz="1500" b="1" dirty="0" smtClean="0"/>
              <a:t>		profit,</a:t>
            </a:r>
          </a:p>
          <a:p>
            <a:pPr lvl="1">
              <a:buNone/>
            </a:pPr>
            <a:r>
              <a:rPr lang="en-US" sz="1500" b="1" dirty="0" smtClean="0"/>
              <a:t>									high cost</a:t>
            </a:r>
          </a:p>
          <a:p>
            <a:pPr lvl="1">
              <a:buNone/>
            </a:pPr>
            <a:r>
              <a:rPr lang="en-US" sz="1500" b="1" dirty="0" smtClean="0"/>
              <a:t>				SEMPROT</a:t>
            </a:r>
          </a:p>
          <a:p>
            <a:pPr lvl="1">
              <a:buNone/>
            </a:pPr>
            <a:r>
              <a:rPr lang="en-US" sz="1500" b="1" dirty="0" smtClean="0"/>
              <a:t>							</a:t>
            </a:r>
            <a:r>
              <a:rPr lang="en-US" sz="1500" b="1" dirty="0" err="1" smtClean="0"/>
              <a:t>tidak</a:t>
            </a:r>
            <a:r>
              <a:rPr lang="en-US" sz="1500" b="1" dirty="0" smtClean="0"/>
              <a:t> </a:t>
            </a:r>
            <a:r>
              <a:rPr lang="en-US" sz="1500" b="1" dirty="0" err="1" smtClean="0"/>
              <a:t>cerah</a:t>
            </a:r>
            <a:endParaRPr lang="en-US" sz="1500" b="1" dirty="0" smtClean="0"/>
          </a:p>
          <a:p>
            <a:pPr lvl="1">
              <a:buNone/>
            </a:pPr>
            <a:r>
              <a:rPr lang="en-US" sz="1500" b="1" dirty="0" smtClean="0"/>
              <a:t> TIDAK CERAH							</a:t>
            </a:r>
            <a:r>
              <a:rPr lang="en-US" sz="1500" b="1" dirty="0" err="1" smtClean="0"/>
              <a:t>rugi</a:t>
            </a:r>
            <a:r>
              <a:rPr lang="en-US" sz="1500" b="1" dirty="0" smtClean="0"/>
              <a:t>,</a:t>
            </a:r>
          </a:p>
          <a:p>
            <a:pPr lvl="1">
              <a:buNone/>
            </a:pPr>
            <a:r>
              <a:rPr lang="en-US" sz="1500" b="1" dirty="0" smtClean="0"/>
              <a:t>									high cost</a:t>
            </a:r>
          </a:p>
          <a:p>
            <a:pPr lvl="1">
              <a:buNone/>
            </a:pPr>
            <a:r>
              <a:rPr lang="en-US" sz="1500" b="1" dirty="0" smtClean="0"/>
              <a:t>					</a:t>
            </a:r>
          </a:p>
          <a:p>
            <a:pPr lvl="1">
              <a:buNone/>
            </a:pPr>
            <a:r>
              <a:rPr lang="en-US" sz="1500" b="1" dirty="0" smtClean="0"/>
              <a:t>					TIDAK SEMPROT	</a:t>
            </a:r>
          </a:p>
          <a:p>
            <a:pPr lvl="1">
              <a:buNone/>
            </a:pPr>
            <a:r>
              <a:rPr lang="en-US" sz="1500" b="1" dirty="0" smtClean="0"/>
              <a:t>									</a:t>
            </a:r>
            <a:r>
              <a:rPr lang="en-US" sz="1500" b="1" dirty="0" err="1" smtClean="0"/>
              <a:t>rugi</a:t>
            </a:r>
            <a:r>
              <a:rPr lang="en-US" sz="1500" b="1" dirty="0" smtClean="0"/>
              <a:t>,</a:t>
            </a:r>
          </a:p>
          <a:p>
            <a:pPr lvl="1">
              <a:buNone/>
            </a:pPr>
            <a:r>
              <a:rPr lang="en-US" sz="1500" b="1" dirty="0" smtClean="0"/>
              <a:t>									low cost</a:t>
            </a:r>
          </a:p>
          <a:p>
            <a:pPr lvl="1">
              <a:buNone/>
            </a:pPr>
            <a:endParaRPr lang="en-US" sz="1500" b="1" dirty="0" smtClean="0"/>
          </a:p>
          <a:p>
            <a:pPr lvl="1">
              <a:buNone/>
            </a:pPr>
            <a:r>
              <a:rPr lang="en-US" sz="1500" b="1" dirty="0" smtClean="0"/>
              <a:t>					</a:t>
            </a:r>
          </a:p>
          <a:p>
            <a:pPr lvl="1">
              <a:buNone/>
            </a:pPr>
            <a:endParaRPr lang="en-US" sz="1500" b="1" dirty="0" smtClean="0"/>
          </a:p>
          <a:p>
            <a:pPr lvl="1">
              <a:buNone/>
            </a:pPr>
            <a:endParaRPr lang="en-US" sz="1500" b="1" dirty="0" smtClean="0"/>
          </a:p>
        </p:txBody>
      </p:sp>
      <p:sp>
        <p:nvSpPr>
          <p:cNvPr id="4" name="Oval 3"/>
          <p:cNvSpPr/>
          <p:nvPr/>
        </p:nvSpPr>
        <p:spPr>
          <a:xfrm>
            <a:off x="457200" y="3352800"/>
            <a:ext cx="533400" cy="533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362200" y="2133600"/>
            <a:ext cx="5334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62200" y="4953000"/>
            <a:ext cx="5334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-685006" y="3809206"/>
            <a:ext cx="2743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85800" y="2438400"/>
            <a:ext cx="2438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85800" y="5181600"/>
            <a:ext cx="2438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2553494" y="2399506"/>
            <a:ext cx="11430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553494" y="5142706"/>
            <a:ext cx="11430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124200" y="1828800"/>
            <a:ext cx="1981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124200" y="2971800"/>
            <a:ext cx="441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4267200" y="1600200"/>
            <a:ext cx="6858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4648994" y="1904206"/>
            <a:ext cx="914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105400" y="1447800"/>
            <a:ext cx="2362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105400" y="2362200"/>
            <a:ext cx="2362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124200" y="4572000"/>
            <a:ext cx="1981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4267200" y="4267200"/>
            <a:ext cx="6858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rot="5400000">
            <a:off x="4648994" y="4495006"/>
            <a:ext cx="914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105400" y="4038600"/>
            <a:ext cx="2362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105400" y="4953000"/>
            <a:ext cx="2362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124200" y="5715000"/>
            <a:ext cx="4419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Multiple objectives and trade off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838200"/>
            <a:ext cx="8382000" cy="5791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		</a:t>
            </a:r>
            <a:r>
              <a:rPr lang="en-US" sz="1500" dirty="0" err="1" smtClean="0"/>
              <a:t>Terima</a:t>
            </a:r>
            <a:r>
              <a:rPr lang="en-US" sz="1500" dirty="0" smtClean="0"/>
              <a:t> </a:t>
            </a:r>
            <a:r>
              <a:rPr lang="en-US" sz="1500" dirty="0" err="1" smtClean="0"/>
              <a:t>tawaran</a:t>
            </a:r>
            <a:r>
              <a:rPr lang="en-US" sz="1500" dirty="0" smtClean="0"/>
              <a:t> </a:t>
            </a:r>
            <a:r>
              <a:rPr lang="en-US" sz="1500" dirty="0" err="1" smtClean="0"/>
              <a:t>pekerjaan</a:t>
            </a:r>
            <a:r>
              <a:rPr lang="en-US" sz="1500" dirty="0" smtClean="0"/>
              <a:t> </a:t>
            </a:r>
            <a:r>
              <a:rPr lang="en-US" sz="1500" dirty="0" err="1" smtClean="0"/>
              <a:t>di</a:t>
            </a:r>
            <a:r>
              <a:rPr lang="en-US" sz="1500" dirty="0" smtClean="0"/>
              <a:t> Bandung	      </a:t>
            </a:r>
            <a:r>
              <a:rPr lang="en-US" sz="1500" dirty="0" err="1" smtClean="0"/>
              <a:t>gaji</a:t>
            </a:r>
            <a:r>
              <a:rPr lang="en-US" sz="1500" dirty="0" smtClean="0"/>
              <a:t> </a:t>
            </a:r>
            <a:r>
              <a:rPr lang="en-US" sz="1500" dirty="0" err="1" smtClean="0"/>
              <a:t>rendah</a:t>
            </a:r>
            <a:r>
              <a:rPr lang="en-US" sz="1500" dirty="0" smtClean="0"/>
              <a:t>, </a:t>
            </a:r>
            <a:r>
              <a:rPr lang="en-US" sz="1500" dirty="0" err="1" smtClean="0"/>
              <a:t>dingin</a:t>
            </a:r>
            <a:r>
              <a:rPr lang="en-US" sz="1500" dirty="0" smtClean="0"/>
              <a:t>,</a:t>
            </a:r>
          </a:p>
          <a:p>
            <a:pPr>
              <a:buNone/>
            </a:pPr>
            <a:r>
              <a:rPr lang="en-US" sz="1500" dirty="0" smtClean="0"/>
              <a:t>							      </a:t>
            </a:r>
            <a:r>
              <a:rPr lang="en-US" sz="1500" dirty="0" err="1" smtClean="0"/>
              <a:t>tingkat</a:t>
            </a:r>
            <a:r>
              <a:rPr lang="en-US" sz="1500" dirty="0" smtClean="0"/>
              <a:t> stress </a:t>
            </a:r>
            <a:r>
              <a:rPr lang="en-US" sz="1500" dirty="0" err="1" smtClean="0"/>
              <a:t>rendah</a:t>
            </a:r>
            <a:endParaRPr lang="en-US" sz="1500" dirty="0" smtClean="0"/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r>
              <a:rPr lang="en-US" sz="1500" dirty="0" smtClean="0"/>
              <a:t>			</a:t>
            </a:r>
            <a:r>
              <a:rPr lang="en-US" sz="1500" dirty="0" err="1" smtClean="0"/>
              <a:t>Terima</a:t>
            </a:r>
            <a:r>
              <a:rPr lang="en-US" sz="1500" dirty="0" smtClean="0"/>
              <a:t> </a:t>
            </a:r>
            <a:r>
              <a:rPr lang="en-US" sz="1500" dirty="0" err="1" smtClean="0"/>
              <a:t>tawaran</a:t>
            </a:r>
            <a:r>
              <a:rPr lang="en-US" sz="1500" dirty="0" smtClean="0"/>
              <a:t> </a:t>
            </a:r>
            <a:r>
              <a:rPr lang="en-US" sz="1500" dirty="0" err="1" smtClean="0"/>
              <a:t>pekerjaan</a:t>
            </a:r>
            <a:r>
              <a:rPr lang="en-US" sz="1500" dirty="0" smtClean="0"/>
              <a:t> </a:t>
            </a:r>
            <a:r>
              <a:rPr lang="en-US" sz="1500" dirty="0" err="1" smtClean="0"/>
              <a:t>di</a:t>
            </a:r>
            <a:r>
              <a:rPr lang="en-US" sz="1500" dirty="0" smtClean="0"/>
              <a:t> Jakarta	       </a:t>
            </a:r>
            <a:r>
              <a:rPr lang="en-US" sz="1500" dirty="0" err="1" smtClean="0"/>
              <a:t>Gaji</a:t>
            </a:r>
            <a:r>
              <a:rPr lang="en-US" sz="1500" dirty="0" smtClean="0"/>
              <a:t> </a:t>
            </a:r>
            <a:r>
              <a:rPr lang="en-US" sz="1500" dirty="0" err="1" smtClean="0"/>
              <a:t>tinggi</a:t>
            </a:r>
            <a:r>
              <a:rPr lang="en-US" sz="1500" dirty="0" smtClean="0"/>
              <a:t>, </a:t>
            </a:r>
            <a:r>
              <a:rPr lang="en-US" sz="1500" dirty="0" err="1" smtClean="0"/>
              <a:t>panas</a:t>
            </a:r>
            <a:r>
              <a:rPr lang="en-US" sz="1500" dirty="0" smtClean="0"/>
              <a:t>,</a:t>
            </a:r>
          </a:p>
          <a:p>
            <a:pPr>
              <a:buNone/>
            </a:pPr>
            <a:r>
              <a:rPr lang="en-US" sz="1500" dirty="0" smtClean="0"/>
              <a:t>							       </a:t>
            </a:r>
            <a:r>
              <a:rPr lang="en-US" sz="1500" dirty="0" err="1" smtClean="0"/>
              <a:t>tingkat</a:t>
            </a:r>
            <a:r>
              <a:rPr lang="en-US" sz="1500" dirty="0" smtClean="0"/>
              <a:t> stress </a:t>
            </a:r>
            <a:r>
              <a:rPr lang="en-US" sz="1500" dirty="0" err="1" smtClean="0"/>
              <a:t>tinggi</a:t>
            </a:r>
            <a:endParaRPr lang="en-US" sz="1500" dirty="0" smtClean="0"/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r>
              <a:rPr lang="en-US" sz="2000" dirty="0" smtClean="0">
                <a:latin typeface="Arial Black" pitchFamily="34" charset="0"/>
              </a:rPr>
              <a:t>MULTILE OBJECTIVES</a:t>
            </a:r>
          </a:p>
          <a:p>
            <a:pPr>
              <a:buNone/>
            </a:pPr>
            <a:r>
              <a:rPr lang="id-ID" sz="2500" b="1" dirty="0" smtClean="0">
                <a:latin typeface="Calibri" pitchFamily="34" charset="0"/>
                <a:cs typeface="Calibri" pitchFamily="34" charset="0"/>
              </a:rPr>
              <a:t>situasi dimana seseorang harus membuat keputusan terhadap dua hal atau mungkin lebih, mengorbankan salah satu aspek dengan alasan tertentu untuk memperoleh </a:t>
            </a:r>
            <a:r>
              <a:rPr lang="en-US" sz="2500" b="1" dirty="0" err="1" smtClean="0">
                <a:latin typeface="Calibri" pitchFamily="34" charset="0"/>
                <a:cs typeface="Calibri" pitchFamily="34" charset="0"/>
              </a:rPr>
              <a:t>aspek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 lain </a:t>
            </a:r>
            <a:r>
              <a:rPr lang="en-US" sz="2500" b="1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b="1" dirty="0" err="1" smtClean="0">
                <a:latin typeface="Calibri" pitchFamily="34" charset="0"/>
                <a:cs typeface="Calibri" pitchFamily="34" charset="0"/>
              </a:rPr>
              <a:t>kualitas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b="1" dirty="0" err="1" smtClean="0">
                <a:latin typeface="Calibri" pitchFamily="34" charset="0"/>
                <a:cs typeface="Calibri" pitchFamily="34" charset="0"/>
              </a:rPr>
              <a:t>berbeda</a:t>
            </a:r>
            <a:endParaRPr lang="en-US" sz="2500" b="1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CONTOH:</a:t>
            </a:r>
          </a:p>
          <a:p>
            <a:r>
              <a:rPr lang="en-US" sz="2500" b="1" dirty="0" err="1" smtClean="0">
                <a:latin typeface="Calibri" pitchFamily="34" charset="0"/>
                <a:cs typeface="Calibri" pitchFamily="34" charset="0"/>
              </a:rPr>
              <a:t>Kuliah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b="1" dirty="0" err="1" smtClean="0">
                <a:latin typeface="Calibri" pitchFamily="34" charset="0"/>
                <a:cs typeface="Calibri" pitchFamily="34" charset="0"/>
              </a:rPr>
              <a:t>sambil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b="1" dirty="0" err="1" smtClean="0">
                <a:latin typeface="Calibri" pitchFamily="34" charset="0"/>
                <a:cs typeface="Calibri" pitchFamily="34" charset="0"/>
              </a:rPr>
              <a:t>bekerja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 = &gt; …… ?</a:t>
            </a:r>
          </a:p>
          <a:p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b="1" dirty="0" err="1" smtClean="0">
                <a:latin typeface="Calibri" pitchFamily="34" charset="0"/>
                <a:cs typeface="Calibri" pitchFamily="34" charset="0"/>
              </a:rPr>
              <a:t>Kuliah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500" b="1" dirty="0" err="1" smtClean="0">
                <a:latin typeface="Calibri" pitchFamily="34" charset="0"/>
                <a:cs typeface="Calibri" pitchFamily="34" charset="0"/>
              </a:rPr>
              <a:t>saja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 =&gt; ……… ?</a:t>
            </a:r>
          </a:p>
          <a:p>
            <a:pPr>
              <a:buNone/>
            </a:pPr>
            <a:endParaRPr lang="en-US" sz="2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752600"/>
            <a:ext cx="914400" cy="457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296194" y="1904206"/>
            <a:ext cx="1219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905000" y="1295400"/>
            <a:ext cx="4114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905000" y="2514600"/>
            <a:ext cx="4038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" idx="3"/>
          </p:cNvCxnSpPr>
          <p:nvPr/>
        </p:nvCxnSpPr>
        <p:spPr>
          <a:xfrm>
            <a:off x="1600200" y="1981200"/>
            <a:ext cx="304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607</TotalTime>
  <Words>1080</Words>
  <Application>Microsoft Office PowerPoint</Application>
  <PresentationFormat>On-screen Show (4:3)</PresentationFormat>
  <Paragraphs>422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Arial</vt:lpstr>
      <vt:lpstr>Arial Black</vt:lpstr>
      <vt:lpstr>Calibri</vt:lpstr>
      <vt:lpstr>Century Schoolbook</vt:lpstr>
      <vt:lpstr>Times New Roman</vt:lpstr>
      <vt:lpstr>Wingdings</vt:lpstr>
      <vt:lpstr>Wingdings 2</vt:lpstr>
      <vt:lpstr>Oriel</vt:lpstr>
      <vt:lpstr>Equation</vt:lpstr>
      <vt:lpstr>POHON KEPUTUSAN MANAJEMEN</vt:lpstr>
      <vt:lpstr>POHON KEPUTUSAN</vt:lpstr>
      <vt:lpstr>DECISION TREE (BASIC CONCEPT) KONSEP DASAR</vt:lpstr>
      <vt:lpstr>Format pohon keputusan</vt:lpstr>
      <vt:lpstr>TUJUAN DAN ASUMSI DASAR POHON KEPUTUSAN</vt:lpstr>
      <vt:lpstr>The basic risky decision</vt:lpstr>
      <vt:lpstr>Imperfect information</vt:lpstr>
      <vt:lpstr>Imperfect information</vt:lpstr>
      <vt:lpstr>Multiple objectives and trade off</vt:lpstr>
      <vt:lpstr>RANGE OF RISK DECISION DILEMMA</vt:lpstr>
      <vt:lpstr>TAHAPAN PEMBUATAN DECISION TREE</vt:lpstr>
      <vt:lpstr>Penetapan nilai payoff</vt:lpstr>
      <vt:lpstr>PENETAPAN NILAI PELUANG/ KEMUNGKINAN</vt:lpstr>
      <vt:lpstr>EXPECTED MONETARY VALUE: dasar Pengambilan Keputusan</vt:lpstr>
      <vt:lpstr>CONTOH KASUS 1</vt:lpstr>
      <vt:lpstr>SOLUSI KASUS 1</vt:lpstr>
      <vt:lpstr>EMV kasus 1</vt:lpstr>
      <vt:lpstr>CONTOH KASUS 2</vt:lpstr>
      <vt:lpstr>SOLUSI KASUS 2</vt:lpstr>
      <vt:lpstr>EMV KASUS 2</vt:lpstr>
      <vt:lpstr>Contoh 4</vt:lpstr>
      <vt:lpstr>PENYELESAIAN</vt:lpstr>
      <vt:lpstr>Pohon Keputusan</vt:lpstr>
      <vt:lpstr>Contoh 5</vt:lpstr>
      <vt:lpstr>Contoh 6</vt:lpstr>
      <vt:lpstr>CONTOH KASUS 3</vt:lpstr>
      <vt:lpstr>CONTOH KASUS 3</vt:lpstr>
      <vt:lpstr>CONTOH KASUS 3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POHON KEPUTUSAN</dc:title>
  <dc:creator>user</dc:creator>
  <cp:lastModifiedBy>ASUS</cp:lastModifiedBy>
  <cp:revision>58</cp:revision>
  <dcterms:created xsi:type="dcterms:W3CDTF">2014-04-14T04:51:11Z</dcterms:created>
  <dcterms:modified xsi:type="dcterms:W3CDTF">2024-10-30T15:19:10Z</dcterms:modified>
</cp:coreProperties>
</file>