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61" r:id="rId3"/>
    <p:sldId id="295" r:id="rId4"/>
    <p:sldId id="258" r:id="rId5"/>
    <p:sldId id="265" r:id="rId6"/>
    <p:sldId id="297" r:id="rId7"/>
    <p:sldId id="257" r:id="rId8"/>
    <p:sldId id="298" r:id="rId9"/>
    <p:sldId id="299" r:id="rId10"/>
    <p:sldId id="300" r:id="rId11"/>
    <p:sldId id="301" r:id="rId12"/>
    <p:sldId id="302" r:id="rId13"/>
    <p:sldId id="303" r:id="rId14"/>
    <p:sldId id="263" r:id="rId15"/>
    <p:sldId id="264" r:id="rId16"/>
    <p:sldId id="279" r:id="rId17"/>
    <p:sldId id="280" r:id="rId18"/>
    <p:sldId id="304" r:id="rId19"/>
    <p:sldId id="305" r:id="rId20"/>
    <p:sldId id="306" r:id="rId21"/>
    <p:sldId id="308" r:id="rId22"/>
    <p:sldId id="307" r:id="rId23"/>
    <p:sldId id="309" r:id="rId24"/>
    <p:sldId id="293" r:id="rId25"/>
  </p:sldIdLst>
  <p:sldSz cx="9144000" cy="5143500" type="screen16x9"/>
  <p:notesSz cx="6858000" cy="9144000"/>
  <p:embeddedFontLst>
    <p:embeddedFont>
      <p:font typeface="Dancing Script" charset="0"/>
      <p:regular r:id="rId27"/>
      <p:bold r:id="rId28"/>
    </p:embeddedFont>
    <p:embeddedFont>
      <p:font typeface="Bitter Thin" charset="0"/>
      <p:regular r:id="rId29"/>
      <p:bold r:id="rId30"/>
      <p:italic r:id="rId31"/>
      <p:boldItalic r:id="rId32"/>
    </p:embeddedFont>
    <p:embeddedFont>
      <p:font typeface="Bitter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5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0106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516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071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990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967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894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0073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2996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737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09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992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09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060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260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784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39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63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2188395"/>
            <a:ext cx="3866100" cy="18067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 12</a:t>
            </a:r>
            <a:b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PENGELOLAAN ETIKA DAN POLITIK</a:t>
            </a:r>
            <a:b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nggota:</a:t>
            </a:r>
            <a:b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Bernike Yuan Vallery 1912120012</a:t>
            </a:r>
            <a:b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Engelina 1912120060</a:t>
            </a:r>
            <a:b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Nyoman Yelly D</a:t>
            </a:r>
            <a:r>
              <a:rPr lang="id-ID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estavianus</a:t>
            </a: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19121200</a:t>
            </a:r>
            <a:r>
              <a:rPr lang="id-ID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Oktaviani Irawan 1912120046</a:t>
            </a:r>
            <a:br>
              <a:rPr lang="e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557" y="554803"/>
            <a:ext cx="1273997" cy="1705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212" y="3362137"/>
            <a:ext cx="1005927" cy="963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56398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 err="1" smtClean="0"/>
              <a:t>Permasahalan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system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:</a:t>
            </a:r>
          </a:p>
          <a:p>
            <a:pPr marL="342900">
              <a:buClr>
                <a:schemeClr val="dk1"/>
              </a:buClr>
              <a:buSzPts val="1100"/>
            </a:pPr>
            <a:r>
              <a:rPr lang="en-US" dirty="0" err="1" smtClean="0"/>
              <a:t>Meninggalkan</a:t>
            </a:r>
            <a:r>
              <a:rPr lang="en-US" dirty="0" smtClean="0"/>
              <a:t> terminal </a:t>
            </a:r>
            <a:r>
              <a:rPr lang="en-US" dirty="0" err="1" smtClean="0"/>
              <a:t>tanpa</a:t>
            </a:r>
            <a:r>
              <a:rPr lang="en-US" dirty="0" smtClean="0"/>
              <a:t> di </a:t>
            </a:r>
            <a:r>
              <a:rPr lang="en-US" dirty="0" err="1" smtClean="0"/>
              <a:t>jaga</a:t>
            </a:r>
            <a:endParaRPr lang="en-US" dirty="0" smtClean="0"/>
          </a:p>
          <a:p>
            <a:pPr marL="342900">
              <a:buClr>
                <a:schemeClr val="dk1"/>
              </a:buClr>
              <a:buSzPts val="1100"/>
            </a:pPr>
            <a:r>
              <a:rPr lang="en-US" dirty="0" err="1" smtClean="0"/>
              <a:t>Menuliskan</a:t>
            </a:r>
            <a:r>
              <a:rPr lang="en-US" dirty="0" smtClean="0"/>
              <a:t> password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lain</a:t>
            </a:r>
          </a:p>
          <a:p>
            <a:pPr marL="342900">
              <a:buClr>
                <a:schemeClr val="dk1"/>
              </a:buClr>
              <a:buSzPts val="1100"/>
            </a:pPr>
            <a:r>
              <a:rPr lang="en-US" dirty="0" err="1" smtClean="0"/>
              <a:t>Memberitahukan</a:t>
            </a:r>
            <a:r>
              <a:rPr lang="en-US" dirty="0" smtClean="0"/>
              <a:t> password </a:t>
            </a:r>
            <a:r>
              <a:rPr lang="en-US" dirty="0" err="1" smtClean="0"/>
              <a:t>kepada</a:t>
            </a:r>
            <a:r>
              <a:rPr lang="en-US" dirty="0" smtClean="0"/>
              <a:t> orang lain 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b="1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764950" y="3940625"/>
            <a:ext cx="5418300" cy="5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6"/>
              </a:solidFill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Permasalahan</a:t>
            </a:r>
            <a:r>
              <a:rPr lang="en-US" b="1" dirty="0" smtClean="0"/>
              <a:t> </a:t>
            </a:r>
            <a:r>
              <a:rPr lang="en-US" b="1" dirty="0" err="1" smtClean="0"/>
              <a:t>keamanan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0847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56398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di program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program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data program 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di program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pengetesan</a:t>
            </a:r>
            <a:r>
              <a:rPr lang="en-US" dirty="0" smtClean="0"/>
              <a:t> program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optimal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ketidakakuratan</a:t>
            </a:r>
            <a:r>
              <a:rPr lang="en-US" dirty="0" smtClean="0"/>
              <a:t> data.</a:t>
            </a:r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764950" y="3940625"/>
            <a:ext cx="5418300" cy="5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6"/>
              </a:solidFill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Permasalahan</a:t>
            </a:r>
            <a:r>
              <a:rPr lang="en-US" b="1" dirty="0" smtClean="0"/>
              <a:t>  </a:t>
            </a:r>
            <a:r>
              <a:rPr lang="en-US" b="1" dirty="0" err="1" smtClean="0"/>
              <a:t>akurasi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4732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56398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600" dirty="0" err="1" smtClean="0"/>
              <a:t>Penerapan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 di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merusak</a:t>
            </a:r>
            <a:r>
              <a:rPr lang="en-US" sz="1600" dirty="0" smtClean="0"/>
              <a:t> </a:t>
            </a:r>
            <a:r>
              <a:rPr lang="en-US" sz="1600" dirty="0" err="1" smtClean="0"/>
              <a:t>kesehatan</a:t>
            </a:r>
            <a:r>
              <a:rPr lang="en-US" sz="1600" dirty="0" smtClean="0"/>
              <a:t> </a:t>
            </a:r>
            <a:r>
              <a:rPr lang="en-US" sz="1600" dirty="0" err="1" smtClean="0"/>
              <a:t>pemakainya</a:t>
            </a:r>
            <a:r>
              <a:rPr lang="en-US" sz="1600" dirty="0" smtClean="0"/>
              <a:t>. </a:t>
            </a:r>
            <a:r>
              <a:rPr lang="en-US" sz="1600" dirty="0" err="1" smtClean="0"/>
              <a:t>Permasalahan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kesehatan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penggunan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 </a:t>
            </a:r>
            <a:r>
              <a:rPr lang="en-US" sz="1600" dirty="0" err="1" smtClean="0"/>
              <a:t>muncull</a:t>
            </a:r>
            <a:r>
              <a:rPr lang="en-US" sz="1600" dirty="0" smtClean="0"/>
              <a:t> </a:t>
            </a:r>
            <a:r>
              <a:rPr lang="en-US" sz="1600" dirty="0" err="1" smtClean="0"/>
              <a:t>saat</a:t>
            </a:r>
            <a:r>
              <a:rPr lang="en-US" sz="1600" dirty="0" smtClean="0"/>
              <a:t> </a:t>
            </a:r>
            <a:r>
              <a:rPr lang="en-US" sz="1600" dirty="0" err="1" smtClean="0"/>
              <a:t>perusahaan</a:t>
            </a:r>
            <a:r>
              <a:rPr lang="en-US" sz="1600" dirty="0" smtClean="0"/>
              <a:t> </a:t>
            </a:r>
            <a:r>
              <a:rPr lang="en-US" sz="1600" dirty="0" err="1" smtClean="0"/>
              <a:t>adar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pemakaian</a:t>
            </a:r>
            <a:r>
              <a:rPr lang="en-US" sz="1600" dirty="0" smtClean="0"/>
              <a:t> computer yang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penurunan</a:t>
            </a:r>
            <a:r>
              <a:rPr lang="en-US" sz="1600" dirty="0" smtClean="0"/>
              <a:t> </a:t>
            </a:r>
            <a:r>
              <a:rPr lang="en-US" sz="1600" dirty="0" err="1" smtClean="0"/>
              <a:t>kesehatan</a:t>
            </a:r>
            <a:r>
              <a:rPr lang="en-US" sz="1600" dirty="0"/>
              <a:t>.</a:t>
            </a:r>
            <a:endParaRPr lang="en-US" sz="1600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600" dirty="0" err="1" smtClean="0"/>
              <a:t>Akibat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hal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penyakit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1600" b="1" dirty="0" err="1" smtClean="0"/>
              <a:t>Repertitive</a:t>
            </a:r>
            <a:r>
              <a:rPr lang="en-US" sz="1600" b="1" dirty="0" smtClean="0"/>
              <a:t> stress injury (RSI)</a:t>
            </a:r>
            <a:r>
              <a:rPr lang="en-US" sz="1600" dirty="0" smtClean="0"/>
              <a:t>yang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urat-urat</a:t>
            </a:r>
            <a:r>
              <a:rPr lang="en-US" sz="1600" dirty="0" smtClean="0"/>
              <a:t> </a:t>
            </a:r>
            <a:r>
              <a:rPr lang="en-US" sz="1600" dirty="0" err="1" smtClean="0"/>
              <a:t>syaraf</a:t>
            </a:r>
            <a:r>
              <a:rPr lang="en-US" sz="1600" dirty="0" smtClean="0"/>
              <a:t> di </a:t>
            </a:r>
            <a:r>
              <a:rPr lang="en-US" sz="1600" dirty="0" err="1" smtClean="0"/>
              <a:t>paksa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berulang</a:t>
            </a:r>
            <a:r>
              <a:rPr lang="en-US" sz="1600" dirty="0" smtClean="0"/>
              <a:t> kali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tekanan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berat</a:t>
            </a:r>
            <a:r>
              <a:rPr lang="en-US" sz="1600" dirty="0" smtClean="0"/>
              <a:t> ,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1600" b="1" dirty="0" smtClean="0"/>
              <a:t>computer vision syndrome (CVS) 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penyakit</a:t>
            </a:r>
            <a:r>
              <a:rPr lang="en-US" sz="1600" dirty="0" smtClean="0"/>
              <a:t> 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merusak</a:t>
            </a:r>
            <a:r>
              <a:rPr lang="en-US" sz="1600" dirty="0" smtClean="0"/>
              <a:t> </a:t>
            </a:r>
            <a:r>
              <a:rPr lang="en-US" sz="1600" dirty="0" err="1" smtClean="0"/>
              <a:t>kesehatan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mem</a:t>
            </a:r>
            <a:r>
              <a:rPr lang="en-US" sz="1600" dirty="0" smtClean="0"/>
              <a:t> </a:t>
            </a:r>
            <a:r>
              <a:rPr lang="en-US" sz="1600" dirty="0" err="1" smtClean="0"/>
              <a:t>pandangan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kabur</a:t>
            </a:r>
            <a:r>
              <a:rPr lang="en-US" sz="1600" dirty="0" smtClean="0"/>
              <a:t> </a:t>
            </a:r>
            <a:r>
              <a:rPr lang="en-US" sz="1600" dirty="0" err="1" smtClean="0"/>
              <a:t>dll</a:t>
            </a:r>
            <a:r>
              <a:rPr lang="en-US" sz="1600" dirty="0" smtClean="0"/>
              <a:t>.</a:t>
            </a: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94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64950" y="934775"/>
            <a:ext cx="5574205" cy="4208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 smtClean="0"/>
              <a:t>Martin (1999) </a:t>
            </a:r>
            <a:r>
              <a:rPr lang="en-US" sz="1200" dirty="0" err="1" smtClean="0"/>
              <a:t>menjelaskan</a:t>
            </a:r>
            <a:r>
              <a:rPr lang="en-US" sz="1200" dirty="0" smtClean="0"/>
              <a:t> </a:t>
            </a:r>
            <a:r>
              <a:rPr lang="en-US" sz="1200" dirty="0" err="1" smtClean="0"/>
              <a:t>bahwa</a:t>
            </a:r>
            <a:r>
              <a:rPr lang="en-US" sz="1200" dirty="0" smtClean="0"/>
              <a:t> </a:t>
            </a:r>
            <a:r>
              <a:rPr lang="en-US" sz="1200" dirty="0" err="1" smtClean="0"/>
              <a:t>standar</a:t>
            </a:r>
            <a:r>
              <a:rPr lang="en-US" sz="1200" dirty="0" smtClean="0"/>
              <a:t> </a:t>
            </a:r>
            <a:r>
              <a:rPr lang="en-US" sz="1200" dirty="0" err="1" smtClean="0"/>
              <a:t>etik</a:t>
            </a:r>
            <a:r>
              <a:rPr lang="en-US" sz="1200" dirty="0" smtClean="0"/>
              <a:t> </a:t>
            </a:r>
            <a:r>
              <a:rPr lang="en-US" sz="1200" dirty="0" err="1" smtClean="0"/>
              <a:t>tiap</a:t>
            </a:r>
            <a:r>
              <a:rPr lang="en-US" sz="1200" dirty="0" smtClean="0"/>
              <a:t> orang </a:t>
            </a:r>
            <a:r>
              <a:rPr lang="en-US" sz="1200" dirty="0" err="1" smtClean="0"/>
              <a:t>berbeda</a:t>
            </a:r>
            <a:r>
              <a:rPr lang="en-US" sz="1200" dirty="0" smtClean="0"/>
              <a:t>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latar</a:t>
            </a:r>
            <a:r>
              <a:rPr lang="en-US" sz="1200" dirty="0" smtClean="0"/>
              <a:t> </a:t>
            </a:r>
            <a:r>
              <a:rPr lang="en-US" sz="1200" dirty="0" err="1" smtClean="0"/>
              <a:t>belakang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berbeda</a:t>
            </a:r>
            <a:r>
              <a:rPr lang="en-US" sz="1200" dirty="0" smtClean="0"/>
              <a:t> </a:t>
            </a:r>
            <a:r>
              <a:rPr lang="en-US" sz="1200" dirty="0" err="1" smtClean="0"/>
              <a:t>tergantung</a:t>
            </a:r>
            <a:r>
              <a:rPr lang="en-US" sz="1200" dirty="0" smtClean="0"/>
              <a:t> </a:t>
            </a:r>
            <a:r>
              <a:rPr lang="en-US" sz="1200" dirty="0" err="1" smtClean="0"/>
              <a:t>dai</a:t>
            </a:r>
            <a:r>
              <a:rPr lang="en-US" sz="1200" dirty="0" smtClean="0"/>
              <a:t> </a:t>
            </a:r>
            <a:r>
              <a:rPr lang="en-US" sz="1200" dirty="0" err="1" smtClean="0"/>
              <a:t>integritas</a:t>
            </a:r>
            <a:r>
              <a:rPr lang="en-US" sz="1200" dirty="0" smtClean="0"/>
              <a:t> </a:t>
            </a:r>
            <a:r>
              <a:rPr lang="en-US" sz="1200" dirty="0" err="1" smtClean="0"/>
              <a:t>kejujuran</a:t>
            </a:r>
            <a:r>
              <a:rPr lang="en-US" sz="1200" dirty="0" smtClean="0"/>
              <a:t>, </a:t>
            </a:r>
            <a:r>
              <a:rPr lang="en-US" sz="1200" dirty="0" err="1" smtClean="0"/>
              <a:t>kompetensi,kehormatan</a:t>
            </a:r>
            <a:r>
              <a:rPr lang="en-US" sz="1200" dirty="0" smtClean="0"/>
              <a:t>, </a:t>
            </a:r>
            <a:r>
              <a:rPr lang="en-US" sz="1200" dirty="0" err="1" smtClean="0"/>
              <a:t>keadilan,kepercayaan</a:t>
            </a:r>
            <a:r>
              <a:rPr lang="en-US" sz="1200" dirty="0" smtClean="0"/>
              <a:t>, </a:t>
            </a:r>
            <a:r>
              <a:rPr lang="en-US" sz="1200" dirty="0" err="1" smtClean="0"/>
              <a:t>keberanian</a:t>
            </a:r>
            <a:r>
              <a:rPr lang="en-US" sz="1200" dirty="0" smtClean="0"/>
              <a:t> 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tanggung</a:t>
            </a:r>
            <a:r>
              <a:rPr lang="en-US" sz="1200" dirty="0" smtClean="0"/>
              <a:t> </a:t>
            </a:r>
            <a:r>
              <a:rPr lang="en-US" sz="1200" dirty="0" err="1" smtClean="0"/>
              <a:t>jawab</a:t>
            </a:r>
            <a:r>
              <a:rPr lang="en-US" sz="1200" dirty="0" smtClean="0"/>
              <a:t> yang di </a:t>
            </a:r>
            <a:r>
              <a:rPr lang="en-US" sz="1200" dirty="0" err="1" smtClean="0"/>
              <a:t>bentuk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masa</a:t>
            </a:r>
            <a:r>
              <a:rPr lang="en-US" sz="1200" dirty="0" smtClean="0"/>
              <a:t> </a:t>
            </a:r>
            <a:r>
              <a:rPr lang="en-US" sz="1200" dirty="0" err="1" smtClean="0"/>
              <a:t>kecil</a:t>
            </a:r>
            <a:r>
              <a:rPr lang="en-US" sz="1200" dirty="0" smtClean="0"/>
              <a:t> </a:t>
            </a:r>
            <a:r>
              <a:rPr lang="en-US" sz="1200" dirty="0" err="1" smtClean="0"/>
              <a:t>hingga</a:t>
            </a:r>
            <a:r>
              <a:rPr lang="en-US" sz="1200" dirty="0" smtClean="0"/>
              <a:t> </a:t>
            </a:r>
            <a:r>
              <a:rPr lang="en-US" sz="1200" dirty="0" err="1" smtClean="0"/>
              <a:t>sekarang</a:t>
            </a:r>
            <a:r>
              <a:rPr lang="en-US" sz="1200" dirty="0" smtClean="0"/>
              <a:t>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 err="1" smtClean="0"/>
              <a:t>Standar</a:t>
            </a:r>
            <a:r>
              <a:rPr lang="en-US" sz="1200" dirty="0" smtClean="0"/>
              <a:t> </a:t>
            </a:r>
            <a:r>
              <a:rPr lang="en-US" sz="1200" dirty="0" err="1" smtClean="0"/>
              <a:t>etik</a:t>
            </a:r>
            <a:r>
              <a:rPr lang="en-US" sz="1200" dirty="0" smtClean="0"/>
              <a:t> </a:t>
            </a:r>
            <a:r>
              <a:rPr lang="en-US" sz="1200" dirty="0" err="1" smtClean="0"/>
              <a:t>seseorang</a:t>
            </a:r>
            <a:r>
              <a:rPr lang="en-US" sz="1200" dirty="0" smtClean="0"/>
              <a:t> </a:t>
            </a:r>
            <a:r>
              <a:rPr lang="en-US" sz="1200" dirty="0" err="1" smtClean="0"/>
              <a:t>walaupun</a:t>
            </a:r>
            <a:r>
              <a:rPr lang="en-US" sz="1200" dirty="0" smtClean="0"/>
              <a:t> </a:t>
            </a:r>
            <a:r>
              <a:rPr lang="en-US" sz="1200" dirty="0" err="1" smtClean="0"/>
              <a:t>berbeda</a:t>
            </a:r>
            <a:r>
              <a:rPr lang="en-US" sz="1200" dirty="0" smtClean="0"/>
              <a:t> </a:t>
            </a:r>
            <a:r>
              <a:rPr lang="en-US" sz="1200" dirty="0" err="1" smtClean="0"/>
              <a:t>tetapi</a:t>
            </a:r>
            <a:r>
              <a:rPr lang="en-US" sz="1200" dirty="0" smtClean="0"/>
              <a:t> </a:t>
            </a:r>
            <a:r>
              <a:rPr lang="en-US" sz="1200" dirty="0" err="1" smtClean="0"/>
              <a:t>tetap</a:t>
            </a:r>
            <a:r>
              <a:rPr lang="en-US" sz="1200" dirty="0" smtClean="0"/>
              <a:t> </a:t>
            </a:r>
            <a:r>
              <a:rPr lang="en-US" sz="1200" dirty="0" err="1" smtClean="0"/>
              <a:t>diharapkan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melanggar</a:t>
            </a:r>
            <a:r>
              <a:rPr lang="en-US" sz="1200" dirty="0" smtClean="0"/>
              <a:t> </a:t>
            </a:r>
            <a:r>
              <a:rPr lang="en-US" sz="1200" dirty="0" err="1" smtClean="0"/>
              <a:t>etik</a:t>
            </a:r>
            <a:r>
              <a:rPr lang="en-US" sz="1200" dirty="0" smtClean="0"/>
              <a:t> yang </a:t>
            </a:r>
            <a:r>
              <a:rPr lang="en-US" sz="1200" dirty="0" err="1" smtClean="0"/>
              <a:t>ada</a:t>
            </a:r>
            <a:r>
              <a:rPr lang="en-US" sz="1200" dirty="0" smtClean="0"/>
              <a:t>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harus</a:t>
            </a:r>
            <a:r>
              <a:rPr lang="en-US" sz="1200" dirty="0" smtClean="0"/>
              <a:t> </a:t>
            </a:r>
            <a:r>
              <a:rPr lang="en-US" sz="1200" dirty="0" err="1" smtClean="0"/>
              <a:t>memikirkan</a:t>
            </a:r>
            <a:r>
              <a:rPr lang="en-US" sz="1200" dirty="0" smtClean="0"/>
              <a:t> </a:t>
            </a:r>
            <a:r>
              <a:rPr lang="en-US" sz="1200" dirty="0" err="1" smtClean="0"/>
              <a:t>isu</a:t>
            </a:r>
            <a:r>
              <a:rPr lang="en-US" sz="1200" dirty="0" smtClean="0"/>
              <a:t> yang </a:t>
            </a:r>
            <a:r>
              <a:rPr lang="en-US" sz="1200" dirty="0" err="1" smtClean="0"/>
              <a:t>dapat</a:t>
            </a:r>
            <a:r>
              <a:rPr lang="en-US" sz="1200" dirty="0" smtClean="0"/>
              <a:t> 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dapatkan</a:t>
            </a:r>
            <a:r>
              <a:rPr lang="en-US" sz="1200" dirty="0" smtClean="0"/>
              <a:t> </a:t>
            </a:r>
            <a:r>
              <a:rPr lang="en-US" sz="1200" dirty="0" err="1" smtClean="0"/>
              <a:t>apa</a:t>
            </a:r>
            <a:r>
              <a:rPr lang="en-US" sz="1200" dirty="0" smtClean="0"/>
              <a:t> </a:t>
            </a:r>
            <a:r>
              <a:rPr lang="en-US" sz="1200" dirty="0" err="1" smtClean="0"/>
              <a:t>bila</a:t>
            </a:r>
            <a:r>
              <a:rPr lang="en-US" sz="1200" dirty="0" smtClean="0"/>
              <a:t> </a:t>
            </a:r>
            <a:r>
              <a:rPr lang="en-US" sz="1200" dirty="0" err="1" smtClean="0"/>
              <a:t>melanggar</a:t>
            </a:r>
            <a:r>
              <a:rPr lang="en-US" sz="1200" dirty="0" smtClean="0"/>
              <a:t> </a:t>
            </a:r>
            <a:r>
              <a:rPr lang="en-US" sz="1200" dirty="0" err="1" smtClean="0"/>
              <a:t>aturan</a:t>
            </a:r>
            <a:r>
              <a:rPr lang="en-US" sz="1200" dirty="0" smtClean="0"/>
              <a:t> </a:t>
            </a:r>
            <a:r>
              <a:rPr lang="en-US" sz="1200" dirty="0" err="1" smtClean="0"/>
              <a:t>etik</a:t>
            </a:r>
            <a:r>
              <a:rPr lang="en-US" sz="1200" dirty="0" smtClean="0"/>
              <a:t>. </a:t>
            </a:r>
            <a:r>
              <a:rPr lang="en-US" sz="1200" dirty="0" err="1" smtClean="0"/>
              <a:t>Apabila</a:t>
            </a:r>
            <a:r>
              <a:rPr lang="en-US" sz="1200" dirty="0" smtClean="0"/>
              <a:t> </a:t>
            </a:r>
            <a:r>
              <a:rPr lang="en-US" sz="1200" dirty="0" err="1" smtClean="0"/>
              <a:t>isu</a:t>
            </a:r>
            <a:r>
              <a:rPr lang="en-US" sz="1200" dirty="0" smtClean="0"/>
              <a:t> </a:t>
            </a:r>
            <a:r>
              <a:rPr lang="en-US" sz="1200" dirty="0" err="1" smtClean="0"/>
              <a:t>etika</a:t>
            </a:r>
            <a:r>
              <a:rPr lang="en-US" sz="1200" dirty="0" smtClean="0"/>
              <a:t> </a:t>
            </a:r>
            <a:r>
              <a:rPr lang="en-US" sz="1200" dirty="0" err="1" smtClean="0"/>
              <a:t>muncul</a:t>
            </a:r>
            <a:r>
              <a:rPr lang="en-US" sz="1200" dirty="0" smtClean="0"/>
              <a:t> di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organisasi,manajer</a:t>
            </a:r>
            <a:r>
              <a:rPr lang="en-US" sz="1200" dirty="0" smtClean="0"/>
              <a:t> system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harus</a:t>
            </a:r>
            <a:r>
              <a:rPr lang="en-US" sz="1200" dirty="0" smtClean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menanganninya</a:t>
            </a:r>
            <a:endParaRPr lang="en-US" sz="1200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 err="1" smtClean="0"/>
              <a:t>Langkah</a:t>
            </a:r>
            <a:r>
              <a:rPr lang="en-US" sz="1200" dirty="0" smtClean="0"/>
              <a:t> </a:t>
            </a:r>
            <a:r>
              <a:rPr lang="en-US" sz="1200" dirty="0" err="1" smtClean="0"/>
              <a:t>langkah</a:t>
            </a:r>
            <a:r>
              <a:rPr lang="en-US" sz="1200" dirty="0" smtClean="0"/>
              <a:t> yang di </a:t>
            </a:r>
            <a:r>
              <a:rPr lang="en-US" sz="1200" dirty="0" err="1" smtClean="0"/>
              <a:t>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unuk</a:t>
            </a:r>
            <a:r>
              <a:rPr lang="en-US" sz="1200" dirty="0" smtClean="0"/>
              <a:t> </a:t>
            </a:r>
            <a:r>
              <a:rPr lang="en-US" sz="1200" dirty="0" err="1" smtClean="0"/>
              <a:t>menangani</a:t>
            </a:r>
            <a:r>
              <a:rPr lang="en-US" sz="1200" dirty="0" smtClean="0"/>
              <a:t> </a:t>
            </a:r>
            <a:r>
              <a:rPr lang="en-US" sz="1200" dirty="0" err="1" smtClean="0"/>
              <a:t>isu</a:t>
            </a:r>
            <a:r>
              <a:rPr lang="en-US" sz="1200" dirty="0" smtClean="0"/>
              <a:t> </a:t>
            </a:r>
            <a:r>
              <a:rPr lang="en-US" sz="1200" dirty="0" err="1" smtClean="0"/>
              <a:t>etika</a:t>
            </a:r>
            <a:r>
              <a:rPr lang="en-US" sz="1200" dirty="0" smtClean="0"/>
              <a:t> </a:t>
            </a:r>
            <a:r>
              <a:rPr lang="en-US" sz="1200" dirty="0" err="1" smtClean="0"/>
              <a:t>muncul</a:t>
            </a:r>
            <a:r>
              <a:rPr lang="en-US" sz="1200" dirty="0" smtClean="0"/>
              <a:t> </a:t>
            </a:r>
            <a:r>
              <a:rPr lang="en-US" sz="1200" dirty="0" err="1" smtClean="0"/>
              <a:t>didalam</a:t>
            </a:r>
            <a:r>
              <a:rPr lang="en-US" sz="1200" dirty="0" smtClean="0"/>
              <a:t> </a:t>
            </a:r>
            <a:r>
              <a:rPr lang="en-US" sz="1200" dirty="0" err="1" smtClean="0"/>
              <a:t>organisasi</a:t>
            </a:r>
            <a:r>
              <a:rPr lang="en-US" sz="1200" dirty="0" smtClean="0"/>
              <a:t>  :\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dirty="0" err="1" smtClean="0"/>
              <a:t>Menyadari</a:t>
            </a:r>
            <a:r>
              <a:rPr lang="en-US" sz="1200" dirty="0" smtClean="0"/>
              <a:t> </a:t>
            </a:r>
            <a:r>
              <a:rPr lang="en-US" sz="1200" dirty="0" err="1" smtClean="0"/>
              <a:t>permasalahan</a:t>
            </a:r>
            <a:r>
              <a:rPr lang="en-US" sz="1200" dirty="0" smtClean="0"/>
              <a:t> </a:t>
            </a:r>
            <a:r>
              <a:rPr lang="en-US" sz="1200" dirty="0" err="1" smtClean="0"/>
              <a:t>etika</a:t>
            </a:r>
            <a:r>
              <a:rPr lang="en-US" sz="1200" dirty="0" smtClean="0"/>
              <a:t> yang </a:t>
            </a:r>
            <a:r>
              <a:rPr lang="en-US" sz="1200" dirty="0" err="1" smtClean="0"/>
              <a:t>muncul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tindakan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akan</a:t>
            </a:r>
            <a:r>
              <a:rPr lang="en-US" sz="1200" dirty="0" smtClean="0"/>
              <a:t> di </a:t>
            </a:r>
            <a:r>
              <a:rPr lang="en-US" sz="1200" dirty="0" err="1" smtClean="0"/>
              <a:t>ambil</a:t>
            </a:r>
            <a:r>
              <a:rPr lang="en-US" sz="1200" dirty="0" smtClean="0"/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dirty="0" err="1" smtClean="0"/>
              <a:t>Apabila</a:t>
            </a:r>
            <a:r>
              <a:rPr lang="en-US" sz="1200" dirty="0" smtClean="0"/>
              <a:t> </a:t>
            </a:r>
            <a:r>
              <a:rPr lang="en-US" sz="1200" dirty="0" err="1" smtClean="0"/>
              <a:t>permasalahan</a:t>
            </a:r>
            <a:r>
              <a:rPr lang="en-US" sz="1200" dirty="0" smtClean="0"/>
              <a:t> </a:t>
            </a:r>
            <a:r>
              <a:rPr lang="en-US" sz="1200" dirty="0" err="1" smtClean="0"/>
              <a:t>etika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di </a:t>
            </a:r>
            <a:r>
              <a:rPr lang="en-US" sz="1200" dirty="0" err="1" smtClean="0"/>
              <a:t>sadari</a:t>
            </a:r>
            <a:r>
              <a:rPr lang="en-US" sz="1200" dirty="0" smtClean="0"/>
              <a:t>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perlu</a:t>
            </a:r>
            <a:r>
              <a:rPr lang="en-US" sz="1200" dirty="0" smtClean="0"/>
              <a:t> di </a:t>
            </a:r>
            <a:r>
              <a:rPr lang="en-US" sz="1200" dirty="0" err="1" smtClean="0"/>
              <a:t>analisis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 yang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memecahkan</a:t>
            </a:r>
            <a:r>
              <a:rPr lang="en-US" sz="1200" dirty="0" smtClean="0"/>
              <a:t> </a:t>
            </a:r>
            <a:r>
              <a:rPr lang="en-US" sz="1200" dirty="0" err="1" smtClean="0"/>
              <a:t>permasalahan</a:t>
            </a:r>
            <a:r>
              <a:rPr lang="en-US" sz="1200" dirty="0" smtClean="0"/>
              <a:t> </a:t>
            </a:r>
            <a:r>
              <a:rPr lang="en-US" sz="1200" dirty="0" err="1" smtClean="0"/>
              <a:t>etika</a:t>
            </a:r>
            <a:r>
              <a:rPr lang="en-US" sz="1200" dirty="0"/>
              <a:t>  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digunakan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di </a:t>
            </a:r>
            <a:r>
              <a:rPr lang="en-US" sz="1200" dirty="0" err="1" smtClean="0"/>
              <a:t>dilihat</a:t>
            </a:r>
            <a:r>
              <a:rPr lang="en-US" sz="1200" dirty="0" smtClean="0"/>
              <a:t> di( </a:t>
            </a:r>
            <a:r>
              <a:rPr lang="en-US" sz="1200" dirty="0" err="1" smtClean="0"/>
              <a:t>laudon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laudon</a:t>
            </a:r>
            <a:r>
              <a:rPr lang="en-US" sz="1200" dirty="0" smtClean="0"/>
              <a:t> 2000 )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</a:t>
            </a:r>
            <a:r>
              <a:rPr lang="en-US" sz="1200" dirty="0" err="1" smtClean="0"/>
              <a:t>menurut</a:t>
            </a:r>
            <a:r>
              <a:rPr lang="en-US" sz="1200" dirty="0" smtClean="0"/>
              <a:t> Immanuel Kant’s Categorical </a:t>
            </a:r>
            <a:r>
              <a:rPr lang="en-US" sz="1200" dirty="0" err="1" smtClean="0"/>
              <a:t>Imprerative</a:t>
            </a:r>
            <a:r>
              <a:rPr lang="en-US" sz="1200" dirty="0" smtClean="0"/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dirty="0" err="1" smtClean="0"/>
              <a:t>Pilih</a:t>
            </a:r>
            <a:r>
              <a:rPr lang="en-US" sz="1200" dirty="0" smtClean="0"/>
              <a:t> alternative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kinerja</a:t>
            </a:r>
            <a:r>
              <a:rPr lang="en-US" sz="1200" dirty="0" smtClean="0"/>
              <a:t> </a:t>
            </a:r>
            <a:r>
              <a:rPr lang="en-US" sz="1200" dirty="0" err="1" smtClean="0"/>
              <a:t>terbaik</a:t>
            </a:r>
            <a:r>
              <a:rPr lang="en-US" sz="1200" dirty="0" smtClean="0"/>
              <a:t>.</a:t>
            </a: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98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42913" y="1042988"/>
            <a:ext cx="5943600" cy="37147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mtClean="0"/>
              <a:t>Menurut Markus (1981), terdapat 4 pernyataan mengenai Sistem Informasi, yaitu :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x-none" smtClean="0"/>
              <a:t>Pemegang akses informasi dapat mempengaruhi hasil dari keputusan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dirty="0" smtClean="0"/>
              <a:t>S</a:t>
            </a:r>
            <a:r>
              <a:rPr lang="x-none" smtClean="0"/>
              <a:t>istem informasi digunakan untuk alokasi sumber-sumber daya sistem yang dapat mempengaruhi perilaku individu-individu.</a:t>
            </a:r>
          </a:p>
          <a:p>
            <a:pPr marL="342900" lvl="0">
              <a:buAutoNum type="alphaLcPeriod"/>
            </a:pPr>
            <a:r>
              <a:rPr lang="x-none" smtClean="0"/>
              <a:t> </a:t>
            </a:r>
            <a:r>
              <a:rPr lang="id-ID" dirty="0" smtClean="0"/>
              <a:t>S</a:t>
            </a:r>
            <a:r>
              <a:rPr lang="x-none" smtClean="0"/>
              <a:t>istem informasi digunakan untuk sistem pengendalian yang membatasi kegiatan-kegiatan</a:t>
            </a:r>
          </a:p>
          <a:p>
            <a:pPr marL="342900" lvl="0">
              <a:buAutoNum type="alphaLcPeriod"/>
            </a:pPr>
            <a:r>
              <a:rPr lang="id-ID" dirty="0" smtClean="0"/>
              <a:t>S</a:t>
            </a:r>
            <a:r>
              <a:rPr lang="x-none" smtClean="0"/>
              <a:t>istem informasi dapat merubah persepsi yang menimbulkan kekuatan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Politik Informasi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8433" t="19321" b="901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l="36544" r="18058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Identifikasi Penolak 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514351" y="1100138"/>
            <a:ext cx="6086474" cy="35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mtClean="0"/>
              <a:t>Ciri-ciri orang yang menolak perubahan :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dirty="0" smtClean="0"/>
              <a:t>M</a:t>
            </a:r>
            <a:r>
              <a:rPr lang="x-none" smtClean="0"/>
              <a:t>ereka yang selalu menunda-nunda proyek sistem informasi  dengan melakukan penolakan demi penolakan untuk membuat proyek tidak jadi dilakukan.</a:t>
            </a:r>
          </a:p>
          <a:p>
            <a:pPr marL="342900">
              <a:buFont typeface="Bitter Thin"/>
              <a:buAutoNum type="alphaLcPeriod"/>
            </a:pPr>
            <a:r>
              <a:rPr lang="id-ID" dirty="0" smtClean="0"/>
              <a:t>M</a:t>
            </a:r>
            <a:r>
              <a:rPr lang="x-none" smtClean="0"/>
              <a:t>ereka yang menyetujui proyek sistem informasi  dengan membuat sistem menjadi lebih luas dan rumit, dengan harapan akan gagal dengan sendirinya.</a:t>
            </a:r>
          </a:p>
          <a:p>
            <a:pPr marL="342900">
              <a:buFont typeface="Bitter Thin"/>
              <a:buAutoNum type="alphaLcPeriod"/>
            </a:pPr>
            <a:r>
              <a:rPr lang="id-ID" dirty="0" smtClean="0"/>
              <a:t>M</a:t>
            </a:r>
            <a:r>
              <a:rPr lang="x-none" smtClean="0"/>
              <a:t>ereka yang memegang dan tidak mau melepaskan sumber-sumber  daya yang diperlukan untuk membangun sebuah proyek.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Mengatasi Penolakan Perubahan </a:t>
            </a:r>
            <a:endParaRPr/>
          </a:p>
        </p:txBody>
      </p:sp>
      <p:sp>
        <p:nvSpPr>
          <p:cNvPr id="340" name="Google Shape;340;p34"/>
          <p:cNvSpPr txBox="1">
            <a:spLocks noGrp="1"/>
          </p:cNvSpPr>
          <p:nvPr>
            <p:ph type="body" idx="1"/>
          </p:nvPr>
        </p:nvSpPr>
        <p:spPr>
          <a:xfrm>
            <a:off x="485775" y="1114425"/>
            <a:ext cx="5704675" cy="3273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mtClean="0"/>
              <a:t> Cara mengatasi :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dirty="0" smtClean="0"/>
              <a:t>K</a:t>
            </a:r>
            <a:r>
              <a:rPr lang="x-none" smtClean="0"/>
              <a:t>etika mengenalkan perubahan ini di dalam suatu organisasi, kita tidak dapat mengasumsikan bahwa manusia akan berubah sendiri, karena diberitahu untuk berubah.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dirty="0" smtClean="0"/>
              <a:t>J</a:t>
            </a:r>
            <a:r>
              <a:rPr lang="x-none" smtClean="0"/>
              <a:t>ika mereka berubah, kita tidak dapat mengasumsikan bahwa, manusi akan berubah sesuai dengan yang diharapkan. 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342" name="Google Shape;342;p34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4"/>
          <p:cNvSpPr/>
          <p:nvPr/>
        </p:nvSpPr>
        <p:spPr>
          <a:xfrm>
            <a:off x="6749718" y="2720378"/>
            <a:ext cx="724718" cy="66936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Teori-Teori Penolakan Perubahan </a:t>
            </a:r>
            <a:endParaRPr/>
          </a:p>
        </p:txBody>
      </p:sp>
      <p:sp>
        <p:nvSpPr>
          <p:cNvPr id="350" name="Google Shape;350;p35"/>
          <p:cNvSpPr txBox="1">
            <a:spLocks noGrp="1"/>
          </p:cNvSpPr>
          <p:nvPr>
            <p:ph type="body" idx="1"/>
          </p:nvPr>
        </p:nvSpPr>
        <p:spPr>
          <a:xfrm>
            <a:off x="485775" y="1100138"/>
            <a:ext cx="5704675" cy="3600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700" b="1" smtClean="0">
                <a:solidFill>
                  <a:srgbClr val="3D85C6"/>
                </a:solidFill>
              </a:rPr>
              <a:t>1. Teori Orientasi Sistem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smtClean="0">
                <a:solidFill>
                  <a:schemeClr val="tx1"/>
                </a:solidFill>
              </a:rPr>
              <a:t>Teori ini menjelaskan bahwa yang menyebabkan perubahan adalah karena sistemnya bukan manusianya. </a:t>
            </a:r>
            <a:r>
              <a:rPr lang="id-ID" sz="1400" b="1" dirty="0" smtClean="0">
                <a:solidFill>
                  <a:schemeClr val="tx1"/>
                </a:solidFill>
              </a:rPr>
              <a:t>M</a:t>
            </a:r>
            <a:r>
              <a:rPr lang="x-none" sz="1400" b="1" smtClean="0">
                <a:solidFill>
                  <a:schemeClr val="tx1"/>
                </a:solidFill>
              </a:rPr>
              <a:t>anusia menolak, karena sistemnya tidak sesuai dengan yang diharapkan. </a:t>
            </a:r>
            <a:r>
              <a:rPr lang="id-ID" sz="1400" b="1" dirty="0" smtClean="0">
                <a:solidFill>
                  <a:schemeClr val="tx1"/>
                </a:solidFill>
              </a:rPr>
              <a:t>C</a:t>
            </a:r>
            <a:r>
              <a:rPr lang="x-none" sz="1400" b="1" smtClean="0">
                <a:solidFill>
                  <a:schemeClr val="tx1"/>
                </a:solidFill>
              </a:rPr>
              <a:t>ara memperbaiki dan meningkatkan kualitas sistem 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P</a:t>
            </a:r>
            <a:r>
              <a:rPr lang="x-none" sz="1400" b="1" smtClean="0">
                <a:solidFill>
                  <a:schemeClr val="tx1"/>
                </a:solidFill>
              </a:rPr>
              <a:t>emakai sistem dilibatkan dalam pengembangan sistem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P</a:t>
            </a:r>
            <a:r>
              <a:rPr lang="x-none" sz="1400" b="1" smtClean="0">
                <a:solidFill>
                  <a:schemeClr val="tx1"/>
                </a:solidFill>
              </a:rPr>
              <a:t>engetesan sistem harus tuntas demi menemukan semua kesalahan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S</a:t>
            </a:r>
            <a:r>
              <a:rPr lang="x-none" sz="1400" b="1" smtClean="0">
                <a:solidFill>
                  <a:schemeClr val="tx1"/>
                </a:solidFill>
              </a:rPr>
              <a:t>osialisasi pengenalan sistem harus dilakukan sebelum diterapkan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P</a:t>
            </a:r>
            <a:r>
              <a:rPr lang="x-none" sz="1400" b="1" smtClean="0">
                <a:solidFill>
                  <a:schemeClr val="tx1"/>
                </a:solidFill>
              </a:rPr>
              <a:t>elatihan penggunaan sistem harus dilakukan supaya memahami sistem lebih lanjut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1400" b="1">
              <a:solidFill>
                <a:schemeClr val="tx1"/>
              </a:solidFill>
            </a:endParaRPr>
          </a:p>
        </p:txBody>
      </p:sp>
      <p:sp>
        <p:nvSpPr>
          <p:cNvPr id="352" name="Google Shape;352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353" name="Google Shape;353;p35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/>
          <p:nvPr/>
        </p:nvSpPr>
        <p:spPr>
          <a:xfrm>
            <a:off x="6770824" y="2810021"/>
            <a:ext cx="682509" cy="602863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057275"/>
            <a:ext cx="5718962" cy="3330475"/>
          </a:xfrm>
        </p:spPr>
        <p:txBody>
          <a:bodyPr/>
          <a:lstStyle/>
          <a:p>
            <a:pPr>
              <a:buNone/>
            </a:pPr>
            <a:r>
              <a:rPr lang="id-ID" sz="1700" b="1" dirty="0" smtClean="0">
                <a:solidFill>
                  <a:srgbClr val="0070C0"/>
                </a:solidFill>
              </a:rPr>
              <a:t>2. Teori Orientasi Manusia</a:t>
            </a:r>
          </a:p>
          <a:p>
            <a:pPr>
              <a:buNone/>
            </a:pPr>
            <a:r>
              <a:rPr lang="id-ID" sz="1400" b="1" dirty="0" smtClean="0">
                <a:solidFill>
                  <a:schemeClr val="tx1"/>
                </a:solidFill>
              </a:rPr>
              <a:t>          Teori ini disebabkan karena adanya penolakan dari manusianya, bukan sistemnya. </a:t>
            </a:r>
            <a:r>
              <a:rPr lang="id-ID" sz="1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id-ID" sz="1400" b="1" dirty="0" smtClean="0">
                <a:solidFill>
                  <a:schemeClr val="tx1"/>
                </a:solidFill>
              </a:rPr>
              <a:t>           Cara mengatasinya :</a:t>
            </a:r>
          </a:p>
          <a:p>
            <a:pPr marL="469900" indent="-342900"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Manusia tidak akan menolak perubahan sebesar mereka menolak untuk dirubah. </a:t>
            </a:r>
          </a:p>
          <a:p>
            <a:pPr marL="469900" indent="-342900"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Perubahan terhadap perasaan dan sikap tidak dapat dilakukan sesaat.</a:t>
            </a:r>
          </a:p>
          <a:p>
            <a:pPr marL="469900" indent="-342900"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Penerimaan terhadap perubahan akan dilakukan jika manusia merasa ada manfaatnya.</a:t>
            </a:r>
          </a:p>
          <a:p>
            <a:pPr marL="469900" indent="-342900"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Penerimaan terhadap perubahan akan meningkat dengan keseriusan pihak yang melakukan perubahan.</a:t>
            </a:r>
          </a:p>
          <a:p>
            <a:pPr marL="469900" indent="-342900">
              <a:buAutoNum type="alphaLcPeriod"/>
            </a:pPr>
            <a:r>
              <a:rPr lang="id-ID" sz="1400" b="1" dirty="0" smtClean="0">
                <a:solidFill>
                  <a:schemeClr val="tx1"/>
                </a:solidFill>
              </a:rPr>
              <a:t>Adanya faktor ketegangan (stress).</a:t>
            </a:r>
          </a:p>
          <a:p>
            <a:pPr marL="469900" indent="-342900">
              <a:buAutoNum type="alphaLcPeriod"/>
            </a:pPr>
            <a:endParaRPr lang="id-ID" sz="17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100138"/>
            <a:ext cx="5704675" cy="3287612"/>
          </a:xfrm>
        </p:spPr>
        <p:txBody>
          <a:bodyPr/>
          <a:lstStyle/>
          <a:p>
            <a:pPr>
              <a:buNone/>
            </a:pPr>
            <a:r>
              <a:rPr lang="id-ID" sz="1700" b="1" dirty="0" smtClean="0">
                <a:solidFill>
                  <a:srgbClr val="0070C0"/>
                </a:solidFill>
              </a:rPr>
              <a:t>3. Teori Interaksi </a:t>
            </a:r>
          </a:p>
          <a:p>
            <a:pPr>
              <a:buNone/>
            </a:pPr>
            <a:r>
              <a:rPr lang="id-ID" sz="1400" b="1" dirty="0" smtClean="0">
                <a:solidFill>
                  <a:schemeClr val="tx1"/>
                </a:solidFill>
              </a:rPr>
              <a:t>           </a:t>
            </a:r>
            <a:r>
              <a:rPr lang="id-ID" sz="1600" b="1" dirty="0" smtClean="0">
                <a:solidFill>
                  <a:schemeClr val="tx1"/>
                </a:solidFill>
              </a:rPr>
              <a:t>Teori ini disebabkan karena adanya perubahan yang bukan berasal dari sistemnya maupun manusianya, tetapi lebih ke interaksi diantaranya.</a:t>
            </a:r>
            <a:endParaRPr lang="id-ID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d-ID" sz="1600" b="1" dirty="0" smtClean="0"/>
              <a:t>          Cara mengatasi :</a:t>
            </a:r>
          </a:p>
          <a:p>
            <a:pPr marL="469900" indent="-342900">
              <a:buAutoNum type="alphaLcPeriod"/>
            </a:pPr>
            <a:r>
              <a:rPr lang="id-ID" sz="1600" b="1" dirty="0" smtClean="0"/>
              <a:t>Meningkatkan penghubung antara pemakai dengan sistem.</a:t>
            </a:r>
          </a:p>
          <a:p>
            <a:pPr marL="469900" indent="-342900">
              <a:buAutoNum type="alphaLcPeriod"/>
            </a:pPr>
            <a:r>
              <a:rPr lang="id-ID" sz="1600" b="1" dirty="0" smtClean="0"/>
              <a:t>Mendorong partisipasi pemakai sistem di dalam pengembangan dan penerapan sistem, supaya lebih memahami di dalam berhubungan dengan sistem.</a:t>
            </a:r>
            <a:endParaRPr lang="id-ID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Pendahuluan</a:t>
            </a:r>
            <a:endParaRPr sz="2800" b="1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 b="1" dirty="0" err="1" smtClean="0"/>
              <a:t>Teknologi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ibaratnya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seperti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pedang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bermata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dua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satu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digunakan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positif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satu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digunakan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negative.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 b="1" dirty="0" smtClean="0"/>
              <a:t>	</a:t>
            </a:r>
            <a:r>
              <a:rPr lang="en-US" sz="1400" b="1" dirty="0" err="1" smtClean="0"/>
              <a:t>Permasalahan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etika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muncul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karena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kegiatan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berhubunganya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legal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belum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diatur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hukum</a:t>
            </a:r>
            <a:r>
              <a:rPr lang="en-US" sz="1400" b="1" dirty="0" smtClean="0"/>
              <a:t>, </a:t>
            </a:r>
            <a:r>
              <a:rPr lang="en-US" sz="1400" b="1" dirty="0" err="1"/>
              <a:t>m</a:t>
            </a:r>
            <a:r>
              <a:rPr lang="en-US" sz="1400" b="1" dirty="0" err="1" smtClean="0"/>
              <a:t>isalnya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tindakan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menghujat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presiden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permasalahan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politik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muncul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diorganisasi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organisasi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dibutuhkan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merubah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posisi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kekuasaan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kekuatan</a:t>
            </a:r>
            <a:r>
              <a:rPr lang="en-US" sz="1400" b="1" dirty="0" smtClean="0"/>
              <a:t> (</a:t>
            </a:r>
            <a:r>
              <a:rPr lang="en-US" sz="1400" b="1" i="1" dirty="0" smtClean="0"/>
              <a:t>power</a:t>
            </a:r>
            <a:r>
              <a:rPr lang="en-US" sz="1400" b="1" dirty="0" smtClean="0"/>
              <a:t>) yang </a:t>
            </a:r>
            <a:r>
              <a:rPr lang="en-US" sz="1400" b="1" dirty="0" err="1" smtClean="0"/>
              <a:t>dimiliki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individu-individu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suatu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organisasi</a:t>
            </a:r>
            <a:r>
              <a:rPr lang="en-US" sz="1600" b="1" dirty="0" smtClean="0"/>
              <a:t>.</a:t>
            </a:r>
            <a:endParaRPr sz="1600" b="1"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13" y="2751628"/>
            <a:ext cx="775847" cy="803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959" y="430281"/>
            <a:ext cx="105469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adopsi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– model </a:t>
            </a: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Model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Lewin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mencairkan</a:t>
            </a:r>
            <a:r>
              <a:rPr lang="en-US" dirty="0" smtClean="0"/>
              <a:t> </a:t>
            </a:r>
            <a:r>
              <a:rPr lang="en-US" dirty="0" err="1" smtClean="0"/>
              <a:t>kekakuan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membekukan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5" name="Google Shape;660;p46"/>
          <p:cNvSpPr/>
          <p:nvPr/>
        </p:nvSpPr>
        <p:spPr>
          <a:xfrm>
            <a:off x="6492361" y="2842756"/>
            <a:ext cx="1184083" cy="724533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adospi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adopsi</a:t>
            </a:r>
            <a:r>
              <a:rPr lang="en-US" dirty="0" smtClean="0"/>
              <a:t> model. </a:t>
            </a:r>
          </a:p>
          <a:p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kontinyu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5" name="Google Shape;638;p46"/>
          <p:cNvSpPr/>
          <p:nvPr/>
        </p:nvSpPr>
        <p:spPr>
          <a:xfrm>
            <a:off x="6431543" y="2514379"/>
            <a:ext cx="1538413" cy="1267397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mengapdosi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inovasi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2.minat </a:t>
            </a:r>
          </a:p>
          <a:p>
            <a:r>
              <a:rPr lang="en-US" dirty="0" smtClean="0"/>
              <a:t>3.evaluasi 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pencobaan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5.adopsi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sp>
        <p:nvSpPr>
          <p:cNvPr id="5" name="Google Shape;658;p46"/>
          <p:cNvSpPr/>
          <p:nvPr/>
        </p:nvSpPr>
        <p:spPr>
          <a:xfrm>
            <a:off x="2932477" y="1273560"/>
            <a:ext cx="372113" cy="26404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58;p46"/>
          <p:cNvSpPr/>
          <p:nvPr/>
        </p:nvSpPr>
        <p:spPr>
          <a:xfrm>
            <a:off x="2458344" y="1589649"/>
            <a:ext cx="372113" cy="26404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58;p46"/>
          <p:cNvSpPr/>
          <p:nvPr/>
        </p:nvSpPr>
        <p:spPr>
          <a:xfrm>
            <a:off x="2593810" y="1939604"/>
            <a:ext cx="372113" cy="26404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8;p46"/>
          <p:cNvSpPr/>
          <p:nvPr/>
        </p:nvSpPr>
        <p:spPr>
          <a:xfrm>
            <a:off x="2887322" y="2323427"/>
            <a:ext cx="372113" cy="26404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58;p46"/>
          <p:cNvSpPr/>
          <p:nvPr/>
        </p:nvSpPr>
        <p:spPr>
          <a:xfrm>
            <a:off x="2322877" y="2650805"/>
            <a:ext cx="372113" cy="26404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68;p46"/>
          <p:cNvSpPr/>
          <p:nvPr/>
        </p:nvSpPr>
        <p:spPr>
          <a:xfrm>
            <a:off x="6430106" y="2619023"/>
            <a:ext cx="1268916" cy="935811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54;p46"/>
          <p:cNvSpPr/>
          <p:nvPr/>
        </p:nvSpPr>
        <p:spPr>
          <a:xfrm>
            <a:off x="5131812" y="3874438"/>
            <a:ext cx="1043210" cy="83302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kesuksesan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adopsi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inovasi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relatip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kompabilitas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3.Kerumitan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Komunikabilitas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Juara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sp>
        <p:nvSpPr>
          <p:cNvPr id="5" name="Google Shape;661;p46"/>
          <p:cNvSpPr/>
          <p:nvPr/>
        </p:nvSpPr>
        <p:spPr>
          <a:xfrm>
            <a:off x="5461615" y="1195537"/>
            <a:ext cx="346724" cy="34577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61;p46"/>
          <p:cNvSpPr/>
          <p:nvPr/>
        </p:nvSpPr>
        <p:spPr>
          <a:xfrm>
            <a:off x="3248993" y="1579359"/>
            <a:ext cx="346724" cy="34577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61;p46"/>
          <p:cNvSpPr/>
          <p:nvPr/>
        </p:nvSpPr>
        <p:spPr>
          <a:xfrm>
            <a:off x="2831304" y="1861581"/>
            <a:ext cx="346724" cy="34577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61;p46"/>
          <p:cNvSpPr/>
          <p:nvPr/>
        </p:nvSpPr>
        <p:spPr>
          <a:xfrm>
            <a:off x="3655393" y="2211537"/>
            <a:ext cx="346724" cy="34577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61;p46"/>
          <p:cNvSpPr/>
          <p:nvPr/>
        </p:nvSpPr>
        <p:spPr>
          <a:xfrm>
            <a:off x="2368460" y="2606648"/>
            <a:ext cx="346724" cy="34577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42;p46"/>
          <p:cNvSpPr/>
          <p:nvPr/>
        </p:nvSpPr>
        <p:spPr>
          <a:xfrm>
            <a:off x="6768528" y="2755621"/>
            <a:ext cx="783738" cy="721357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18;p46"/>
          <p:cNvSpPr/>
          <p:nvPr/>
        </p:nvSpPr>
        <p:spPr>
          <a:xfrm>
            <a:off x="5334991" y="3902968"/>
            <a:ext cx="794876" cy="69161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8"/>
          <p:cNvSpPr txBox="1"/>
          <p:nvPr/>
        </p:nvSpPr>
        <p:spPr>
          <a:xfrm>
            <a:off x="919488" y="1462672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✋👆👉👍👤👦👧👨👩👪💃🏃💑</a:t>
            </a:r>
            <a:r>
              <a:rPr lang="en" sz="3600" dirty="0" smtClean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❤TERIMA KASIH 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80" name="Google Shape;1180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Etika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Informasi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950" y="1027415"/>
            <a:ext cx="5425500" cy="37224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Etik</a:t>
            </a:r>
            <a:r>
              <a:rPr lang="en-US" sz="1400" b="1" dirty="0" smtClean="0"/>
              <a:t> (ethic) </a:t>
            </a:r>
            <a:r>
              <a:rPr lang="en-US" sz="1400" b="1" dirty="0" err="1" smtClean="0"/>
              <a:t>adalah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prinsip-prinsip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berhubungan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perbuatan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benar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salah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Etika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perbuatan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berhubungan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etik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Etis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perbuatan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beretika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baik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Seseorang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adalah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melakukan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etika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perbuatan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melanggar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etik</a:t>
            </a:r>
            <a:r>
              <a:rPr lang="en-US" sz="1400" b="1" dirty="0" smtClean="0"/>
              <a:t>.</a:t>
            </a:r>
          </a:p>
          <a:p>
            <a:pPr marL="127000" indent="0">
              <a:buNone/>
            </a:pPr>
            <a:r>
              <a:rPr lang="en-US" sz="1400" b="1" dirty="0" err="1" smtClean="0"/>
              <a:t>Permasalahan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etika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terjadi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dilingkungan</a:t>
            </a:r>
            <a:r>
              <a:rPr lang="en-US" sz="1400" b="1" dirty="0" smtClean="0"/>
              <a:t> system </a:t>
            </a:r>
            <a:r>
              <a:rPr lang="en-US" sz="1400" b="1" dirty="0" err="1" smtClean="0"/>
              <a:t>informasi</a:t>
            </a:r>
            <a:r>
              <a:rPr lang="en-US" sz="1400" b="1" dirty="0" smtClean="0"/>
              <a:t>:</a:t>
            </a:r>
          </a:p>
          <a:p>
            <a:pPr marL="127000" indent="0">
              <a:buNone/>
            </a:pPr>
            <a:endParaRPr lang="en-US" sz="1400" b="1" dirty="0" smtClean="0"/>
          </a:p>
          <a:p>
            <a:pPr marL="469900" indent="-342900">
              <a:buFont typeface="+mj-lt"/>
              <a:buAutoNum type="arabicPeriod"/>
            </a:pPr>
            <a:r>
              <a:rPr lang="en-US" sz="1200" b="1" dirty="0" err="1" smtClean="0"/>
              <a:t>Teknologi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informasi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mempunyai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pengaruh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mendalam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didalam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kehidupan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manusia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sesuatu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mempunyai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pengaruh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terhadap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kehidupan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manusia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berhubungan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etika</a:t>
            </a:r>
            <a:endParaRPr lang="en-US" sz="1200" b="1" dirty="0" smtClean="0"/>
          </a:p>
          <a:p>
            <a:pPr marL="469900" indent="-342900">
              <a:buFont typeface="+mj-lt"/>
              <a:buAutoNum type="arabicPeriod"/>
            </a:pPr>
            <a:r>
              <a:rPr lang="en-US" sz="1200" b="1" dirty="0" err="1" smtClean="0"/>
              <a:t>Manajer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menentukan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bagaimana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terknologi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informasi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digunakan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diorganisasi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sehingga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mereka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juga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bertanggung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jawab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terhadap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permasalahan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etika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akibat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dari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penetapan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teknologi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informasi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tersebut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23" y="2673371"/>
            <a:ext cx="1058450" cy="10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24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Permasalahan – Permasalahan Etika</a:t>
            </a:r>
            <a:endParaRPr sz="2800" b="1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294967295"/>
          </p:nvPr>
        </p:nvSpPr>
        <p:spPr>
          <a:xfrm>
            <a:off x="236306" y="1411375"/>
            <a:ext cx="5979919" cy="297990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bg1"/>
                </a:solidFill>
              </a:rPr>
              <a:t>Permasalahan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Privasi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Privasi</a:t>
            </a:r>
            <a:r>
              <a:rPr lang="en-US" sz="1400" b="1" dirty="0" smtClean="0">
                <a:solidFill>
                  <a:schemeClr val="bg1"/>
                </a:solidFill>
              </a:rPr>
              <a:t> (Privacy) </a:t>
            </a:r>
            <a:r>
              <a:rPr lang="en-US" sz="1400" b="1" dirty="0" err="1" smtClean="0">
                <a:solidFill>
                  <a:schemeClr val="bg1"/>
                </a:solidFill>
              </a:rPr>
              <a:t>adalah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tuntutan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seseorang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untuk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tidak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dicampuri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</a:rPr>
              <a:t>diawasi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atau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diganggu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oleh</a:t>
            </a:r>
            <a:r>
              <a:rPr lang="en-US" sz="1400" b="1" dirty="0" smtClean="0">
                <a:solidFill>
                  <a:schemeClr val="bg1"/>
                </a:solidFill>
              </a:rPr>
              <a:t> orang lain </a:t>
            </a:r>
            <a:r>
              <a:rPr lang="en-US" sz="1400" b="1" dirty="0" err="1" smtClean="0">
                <a:solidFill>
                  <a:schemeClr val="bg1"/>
                </a:solidFill>
              </a:rPr>
              <a:t>atau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organisasi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bahkan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oleh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negara</a:t>
            </a:r>
            <a:r>
              <a:rPr lang="en-US" sz="14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err="1" smtClean="0">
                <a:solidFill>
                  <a:schemeClr val="bg1"/>
                </a:solidFill>
              </a:rPr>
              <a:t>Tuntutan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dari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privasi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dibeberapa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negara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dilindungi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oleh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beberapa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undang-undang</a:t>
            </a:r>
            <a:r>
              <a:rPr lang="en-US" sz="1400" b="1" dirty="0" smtClean="0">
                <a:solidFill>
                  <a:schemeClr val="bg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b="1" dirty="0" err="1">
                <a:solidFill>
                  <a:schemeClr val="bg1"/>
                </a:solidFill>
              </a:rPr>
              <a:t>S</a:t>
            </a:r>
            <a:r>
              <a:rPr lang="en-US" sz="1400" b="1" dirty="0" err="1" smtClean="0">
                <a:solidFill>
                  <a:schemeClr val="bg1"/>
                </a:solidFill>
              </a:rPr>
              <a:t>ebagian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besar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undang-undang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privasi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diamerika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serikat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Eropa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didasarkan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pada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prinsip</a:t>
            </a:r>
            <a:r>
              <a:rPr lang="en-US" sz="1400" b="1" dirty="0" smtClean="0">
                <a:solidFill>
                  <a:schemeClr val="bg1"/>
                </a:solidFill>
              </a:rPr>
              <a:t> yang </a:t>
            </a:r>
            <a:r>
              <a:rPr lang="en-US" sz="1400" b="1" dirty="0" err="1" smtClean="0">
                <a:solidFill>
                  <a:schemeClr val="bg1"/>
                </a:solidFill>
              </a:rPr>
              <a:t>disebut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dengan</a:t>
            </a:r>
            <a:r>
              <a:rPr lang="en-US" sz="1400" b="1" dirty="0" smtClean="0">
                <a:solidFill>
                  <a:schemeClr val="bg1"/>
                </a:solidFill>
              </a:rPr>
              <a:t> Fair Information Practices (FIP) Principles yang </a:t>
            </a:r>
            <a:r>
              <a:rPr lang="en-US" sz="1400" b="1" dirty="0" err="1" smtClean="0">
                <a:solidFill>
                  <a:schemeClr val="bg1"/>
                </a:solidFill>
              </a:rPr>
              <a:t>dibuat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pada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tahun</a:t>
            </a:r>
            <a:r>
              <a:rPr lang="en-US" sz="1400" b="1" dirty="0" smtClean="0">
                <a:solidFill>
                  <a:schemeClr val="bg1"/>
                </a:solidFill>
              </a:rPr>
              <a:t> 1973 </a:t>
            </a:r>
            <a:r>
              <a:rPr lang="en-US" sz="1400" b="1" dirty="0" err="1" smtClean="0">
                <a:solidFill>
                  <a:schemeClr val="bg1"/>
                </a:solidFill>
              </a:rPr>
              <a:t>oleh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komite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penasehat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pemerintah</a:t>
            </a:r>
            <a:r>
              <a:rPr lang="en-US" sz="1400" b="1" dirty="0" smtClean="0">
                <a:solidFill>
                  <a:schemeClr val="bg1"/>
                </a:solidFill>
              </a:rPr>
              <a:t> federal yang </a:t>
            </a:r>
            <a:r>
              <a:rPr lang="en-US" sz="1400" b="1" dirty="0" err="1" smtClean="0">
                <a:solidFill>
                  <a:schemeClr val="bg1"/>
                </a:solidFill>
              </a:rPr>
              <a:t>terdiri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dari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departemen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kesehatan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</a:rPr>
              <a:t>departemen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pendidikan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</a:rPr>
              <a:t>dan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departemen</a:t>
            </a:r>
            <a:r>
              <a:rPr lang="en-US" sz="1400" b="1" dirty="0" smtClean="0">
                <a:solidFill>
                  <a:schemeClr val="bg1"/>
                </a:solidFill>
              </a:rPr>
              <a:t> social.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Prinsip</a:t>
            </a:r>
            <a:r>
              <a:rPr lang="en-US" sz="1400" b="1" dirty="0" smtClean="0">
                <a:solidFill>
                  <a:schemeClr val="bg1"/>
                </a:solidFill>
              </a:rPr>
              <a:t> FIP </a:t>
            </a:r>
            <a:r>
              <a:rPr lang="en-US" sz="1400" b="1" dirty="0" err="1" smtClean="0">
                <a:solidFill>
                  <a:schemeClr val="bg1"/>
                </a:solidFill>
              </a:rPr>
              <a:t>mengatur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</a:rPr>
              <a:t>pengumpulan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penggunaan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informasi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tentang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individu</a:t>
            </a:r>
            <a:r>
              <a:rPr lang="en-US" sz="1400" b="1" dirty="0" smtClean="0">
                <a:solidFill>
                  <a:schemeClr val="bg1"/>
                </a:solidFill>
              </a:rPr>
              <a:t> orang </a:t>
            </a:r>
            <a:r>
              <a:rPr lang="en-US" sz="1400" b="1" dirty="0" err="1" smtClean="0">
                <a:solidFill>
                  <a:schemeClr val="bg1"/>
                </a:solidFill>
              </a:rPr>
              <a:t>Sbb</a:t>
            </a:r>
            <a:r>
              <a:rPr lang="en-US" sz="1400" b="1" dirty="0" smtClean="0">
                <a:solidFill>
                  <a:schemeClr val="bg1"/>
                </a:solidFill>
              </a:rPr>
              <a:t>: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69927" y="934775"/>
            <a:ext cx="887670" cy="524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508225" y="528638"/>
            <a:ext cx="5767676" cy="4129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smtClean="0"/>
              <a:t>Fair Information Practices Principles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 smtClean="0"/>
          </a:p>
          <a:p>
            <a:pPr marL="228600" lvl="0" indent="-228600" algn="l" rtl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err="1" smtClean="0"/>
              <a:t>Seyogyannya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</a:t>
            </a:r>
            <a:r>
              <a:rPr lang="en-US" sz="1400" b="1" dirty="0" smtClean="0"/>
              <a:t> system-system </a:t>
            </a:r>
            <a:r>
              <a:rPr lang="en-US" sz="1400" b="1" dirty="0" err="1" smtClean="0"/>
              <a:t>pencatatan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pribadi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keberadaannya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dirahasiakan</a:t>
            </a:r>
            <a:r>
              <a:rPr lang="en-US" sz="1400" b="1" dirty="0" smtClean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smtClean="0"/>
              <a:t>Individual-individual </a:t>
            </a:r>
            <a:r>
              <a:rPr lang="en-US" sz="1400" b="1" dirty="0" err="1" smtClean="0"/>
              <a:t>mempunyai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akses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inspeksi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kaji</a:t>
            </a:r>
            <a:r>
              <a:rPr lang="en-US" sz="1400" b="1" dirty="0"/>
              <a:t> </a:t>
            </a:r>
            <a:r>
              <a:rPr lang="en-US" sz="1400" b="1" dirty="0" err="1" smtClean="0"/>
              <a:t>ulang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merubah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terhadap</a:t>
            </a:r>
            <a:r>
              <a:rPr lang="en-US" sz="1400" b="1" dirty="0" smtClean="0"/>
              <a:t> system-system yang </a:t>
            </a:r>
            <a:r>
              <a:rPr lang="en-US" sz="1400" b="1" dirty="0" err="1" smtClean="0"/>
              <a:t>berisi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tentangnya</a:t>
            </a:r>
            <a:r>
              <a:rPr lang="en-US" sz="1400" b="1" dirty="0" smtClean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diijinkan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penggunaan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pribadi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keperluan-keperluan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diluar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pengumpulan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tersebut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ijin</a:t>
            </a:r>
            <a:r>
              <a:rPr lang="en-US" sz="1400" b="1" dirty="0"/>
              <a:t> </a:t>
            </a:r>
            <a:r>
              <a:rPr lang="en-US" sz="1400" b="1" dirty="0" err="1" smtClean="0"/>
              <a:t>dahulu</a:t>
            </a:r>
            <a:r>
              <a:rPr lang="en-US" sz="1400" b="1" dirty="0" smtClean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err="1" smtClean="0"/>
              <a:t>Menejer</a:t>
            </a:r>
            <a:r>
              <a:rPr lang="en-US" sz="1400" b="1" dirty="0" smtClean="0"/>
              <a:t> – </a:t>
            </a:r>
            <a:r>
              <a:rPr lang="en-US" sz="1400" b="1" dirty="0" err="1" smtClean="0"/>
              <a:t>menejer</a:t>
            </a:r>
            <a:r>
              <a:rPr lang="en-US" sz="1400" b="1" dirty="0" smtClean="0"/>
              <a:t> </a:t>
            </a:r>
            <a:r>
              <a:rPr lang="en-US" sz="1400" b="1" dirty="0" err="1"/>
              <a:t>d</a:t>
            </a:r>
            <a:r>
              <a:rPr lang="en-US" sz="1400" b="1" dirty="0" err="1" smtClean="0"/>
              <a:t>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diminta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pertanggung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jawabanya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kerugian-kerugian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disebabkan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oleh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reabilitas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sekuritas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system </a:t>
            </a:r>
            <a:r>
              <a:rPr lang="en-US" sz="1400" b="1" dirty="0" err="1" smtClean="0"/>
              <a:t>system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itu</a:t>
            </a:r>
            <a:endParaRPr lang="en-US" sz="1400" b="1" dirty="0" smtClean="0"/>
          </a:p>
          <a:p>
            <a:pPr marL="228600" lvl="0" indent="-228600" algn="l" rtl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err="1" smtClean="0"/>
              <a:t>Pemerintah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memepunyai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mengintervensi</a:t>
            </a:r>
            <a:endParaRPr sz="1400" b="1"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57546" y="924674"/>
            <a:ext cx="7304926" cy="38251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Isu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Etika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muncul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karena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teknologi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informasi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dapat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menjajah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privasi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dari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individual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pekerja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.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Teknologi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informasi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dapat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digunakan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untuk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memonitor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dan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mengawasi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informasi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privat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dari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individual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pekerja.teknologi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informasi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juga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diguanakan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untuk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menyimpan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informasi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.</a:t>
            </a:r>
          </a:p>
          <a:p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Beberapa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kasus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etika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yang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dapat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terjadi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:</a:t>
            </a:r>
          </a:p>
          <a:p>
            <a:endParaRPr lang="en-U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tter Thin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Memonitor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Memonitor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prilaku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pekerja</a:t>
            </a:r>
            <a:endParaRPr lang="en-U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tter Thin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Menjual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informasi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pribadi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pelanggan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atau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tter Thin" panose="020B0604020202020204" charset="0"/>
              </a:rPr>
              <a:t>karyawan</a:t>
            </a:r>
            <a:endParaRPr lang="en-US" sz="1800" dirty="0">
              <a:latin typeface="Bitter Thin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07" y="4085329"/>
            <a:ext cx="688908" cy="66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016" y="61645"/>
            <a:ext cx="1109568" cy="1091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68" y="506692"/>
            <a:ext cx="10546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21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56398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digital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di </a:t>
            </a:r>
            <a:r>
              <a:rPr lang="en-US" dirty="0" err="1" smtClean="0"/>
              <a:t>transmisikan</a:t>
            </a:r>
            <a:r>
              <a:rPr lang="en-US" dirty="0" smtClean="0"/>
              <a:t>, </a:t>
            </a:r>
            <a:r>
              <a:rPr lang="en-US" dirty="0" err="1" smtClean="0"/>
              <a:t>disalin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di </a:t>
            </a: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isinya</a:t>
            </a:r>
            <a:r>
              <a:rPr lang="en-US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system </a:t>
            </a:r>
            <a:r>
              <a:rPr lang="en-US" dirty="0" err="1" smtClean="0"/>
              <a:t>informasi</a:t>
            </a:r>
            <a:r>
              <a:rPr lang="en-US" dirty="0" smtClean="0"/>
              <a:t> di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Pembajakan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b="1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764950" y="3940625"/>
            <a:ext cx="5418300" cy="5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6"/>
              </a:solidFill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Permasalahan</a:t>
            </a:r>
            <a:r>
              <a:rPr lang="en-US" b="1" dirty="0" smtClean="0"/>
              <a:t> </a:t>
            </a:r>
            <a:r>
              <a:rPr lang="en-US" b="1" dirty="0" err="1" smtClean="0"/>
              <a:t>kepemilikan</a:t>
            </a:r>
            <a:r>
              <a:rPr lang="en-US" b="1" dirty="0" smtClean="0"/>
              <a:t> </a:t>
            </a:r>
            <a:r>
              <a:rPr lang="en-US" b="1" dirty="0" err="1" smtClean="0"/>
              <a:t>intelektual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56398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 smtClean="0"/>
              <a:t>Menyalin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di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manapun</a:t>
            </a:r>
            <a:r>
              <a:rPr lang="en-US" dirty="0" smtClean="0"/>
              <a:t>.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menyalin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.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yang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.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 smtClean="0"/>
              <a:t>Penyalin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yag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aakan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menyalinnya</a:t>
            </a:r>
            <a:r>
              <a:rPr lang="en-US" dirty="0" smtClean="0"/>
              <a:t> .</a:t>
            </a:r>
            <a:endParaRPr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764950" y="3940625"/>
            <a:ext cx="5418300" cy="5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6"/>
              </a:solidFill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Alasan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/>
              <a:t> </a:t>
            </a:r>
            <a:r>
              <a:rPr lang="en-US" b="1" dirty="0" err="1" smtClean="0"/>
              <a:t>menyalin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8550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730902" y="1218125"/>
            <a:ext cx="5656398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positif</a:t>
            </a:r>
            <a:r>
              <a:rPr lang="en-US" dirty="0" smtClean="0"/>
              <a:t> 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poduktivitas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negative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penggantian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manager SI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764950" y="3940625"/>
            <a:ext cx="5418300" cy="5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6"/>
              </a:solidFill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Permasalahan</a:t>
            </a:r>
            <a:r>
              <a:rPr lang="en-US" b="1" dirty="0" smtClean="0"/>
              <a:t> </a:t>
            </a:r>
            <a:r>
              <a:rPr lang="en-US" b="1" dirty="0" err="1" smtClean="0"/>
              <a:t>penghentian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52246292"/>
      </p:ext>
    </p:extLst>
  </p:cSld>
  <p:clrMapOvr>
    <a:masterClrMapping/>
  </p:clrMapOvr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1255</Words>
  <Application>Microsoft Office PowerPoint</Application>
  <PresentationFormat>On-screen Show (16:9)</PresentationFormat>
  <Paragraphs>140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Dancing Script</vt:lpstr>
      <vt:lpstr>Bitter Thin</vt:lpstr>
      <vt:lpstr>Bitter</vt:lpstr>
      <vt:lpstr>Paris template</vt:lpstr>
      <vt:lpstr>BAB 12 PENGELOLAAN ETIKA DAN POLITIK Anggota:  Bernike Yuan Vallery 1912120012 Engelina 1912120060 Nyoman Yelly Destavianus 1912120029 Oktaviani Irawan 1912120046   </vt:lpstr>
      <vt:lpstr>Pendahuluan</vt:lpstr>
      <vt:lpstr>Etika &amp; Sistem Informasi</vt:lpstr>
      <vt:lpstr>Permasalahan – Permasalahan Etika</vt:lpstr>
      <vt:lpstr>Slide 5</vt:lpstr>
      <vt:lpstr>Slide 6</vt:lpstr>
      <vt:lpstr>Permasalahan kepemilikan intelektual </vt:lpstr>
      <vt:lpstr>Alasan tetap menyalin perangkat lunak</vt:lpstr>
      <vt:lpstr>Permasalahan penghentian kerja</vt:lpstr>
      <vt:lpstr>Permasalahan keamanan</vt:lpstr>
      <vt:lpstr>Permasalahan  akurasi</vt:lpstr>
      <vt:lpstr>Permasalahan kesehatan</vt:lpstr>
      <vt:lpstr>Pengelolaan permasalahan etika</vt:lpstr>
      <vt:lpstr>Politik Informasi</vt:lpstr>
      <vt:lpstr>Identifikasi Penolak </vt:lpstr>
      <vt:lpstr>Mengatasi Penolakan Perubahan </vt:lpstr>
      <vt:lpstr>Teori-Teori Penolakan Perubahan </vt:lpstr>
      <vt:lpstr>Slide 18</vt:lpstr>
      <vt:lpstr>Slide 19</vt:lpstr>
      <vt:lpstr>Model model adopsi perubahan</vt:lpstr>
      <vt:lpstr>Model adospi perubahan kedua</vt:lpstr>
      <vt:lpstr>5 tahapan dalam mengapdosi inovasi</vt:lpstr>
      <vt:lpstr>Faktor faktor kesuksesan adopsi dari inovasi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12 PENGELOLAAN ETIKA DAN POLITIK Anggota:  Bernike Yuan Vallery Engelina  Nyoman Yelly D. Oktaviani Irawan 1912120046</dc:title>
  <dc:creator>OTA</dc:creator>
  <cp:lastModifiedBy>Pamela</cp:lastModifiedBy>
  <cp:revision>39</cp:revision>
  <dcterms:modified xsi:type="dcterms:W3CDTF">2021-07-21T03:28:21Z</dcterms:modified>
</cp:coreProperties>
</file>