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03" r:id="rId3"/>
    <p:sldId id="348" r:id="rId4"/>
    <p:sldId id="343" r:id="rId5"/>
    <p:sldId id="349" r:id="rId6"/>
    <p:sldId id="350" r:id="rId7"/>
    <p:sldId id="351" r:id="rId8"/>
    <p:sldId id="352" r:id="rId9"/>
    <p:sldId id="353" r:id="rId10"/>
    <p:sldId id="300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X8nxjz6D7ODxgs2NOhNyXg==" hashData="Vk1JhGklcaEY4JVq5zycExKDtmU="/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71" d="100"/>
          <a:sy n="71" d="100"/>
        </p:scale>
        <p:origin x="-12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64165" y="601577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1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 userDrawn="1"/>
        </p:nvSpPr>
        <p:spPr bwMode="auto">
          <a:xfrm>
            <a:off x="251520" y="6237312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DATE FUNCTION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12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DATE FUNCTION SQL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556792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DATE FUNCTION</a:t>
            </a:r>
            <a:r>
              <a:rPr lang="id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digunakan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memanipulasi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TANGGAL &amp; JAM,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format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0380727"/>
              </p:ext>
            </p:extLst>
          </p:nvPr>
        </p:nvGraphicFramePr>
        <p:xfrm>
          <a:off x="539552" y="2996952"/>
          <a:ext cx="7704856" cy="2937734"/>
        </p:xfrm>
        <a:graphic>
          <a:graphicData uri="http://schemas.openxmlformats.org/drawingml/2006/table">
            <a:tbl>
              <a:tblPr/>
              <a:tblGrid>
                <a:gridCol w="1578103"/>
                <a:gridCol w="6126753"/>
              </a:tblGrid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err="1" smtClean="0">
                          <a:effectLst/>
                        </a:rPr>
                        <a:t>DateADD</a:t>
                      </a:r>
                      <a:r>
                        <a:rPr lang="en-US" sz="1500" dirty="0" smtClean="0">
                          <a:effectLst/>
                        </a:rPr>
                        <a:t>   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err="1" smtClean="0">
                          <a:effectLst/>
                        </a:rPr>
                        <a:t>Menambahkan</a:t>
                      </a:r>
                      <a:r>
                        <a:rPr lang="en-US" sz="1500" dirty="0" smtClean="0">
                          <a:effectLst/>
                        </a:rPr>
                        <a:t> interval </a:t>
                      </a:r>
                      <a:r>
                        <a:rPr lang="en-US" sz="1500" dirty="0" err="1" smtClean="0">
                          <a:effectLst/>
                        </a:rPr>
                        <a:t>waktu</a:t>
                      </a:r>
                      <a:r>
                        <a:rPr lang="en-US" sz="1500" dirty="0" smtClean="0">
                          <a:effectLst/>
                        </a:rPr>
                        <a:t> / </a:t>
                      </a:r>
                      <a:r>
                        <a:rPr lang="en-US" sz="1500" dirty="0" err="1" smtClean="0">
                          <a:effectLst/>
                        </a:rPr>
                        <a:t>tanggal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ke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tanggal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dan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kemudian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mengembalikan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kedalam</a:t>
                      </a:r>
                      <a:r>
                        <a:rPr lang="en-US" sz="1500" baseline="0" dirty="0" smtClean="0">
                          <a:effectLst/>
                        </a:rPr>
                        <a:t> format </a:t>
                      </a:r>
                      <a:r>
                        <a:rPr lang="en-US" sz="1500" dirty="0" err="1" smtClean="0">
                          <a:effectLst/>
                        </a:rPr>
                        <a:t>tanggal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err="1" smtClean="0">
                          <a:effectLst/>
                        </a:rPr>
                        <a:t>DateDiff</a:t>
                      </a:r>
                      <a:r>
                        <a:rPr lang="en-US" sz="1500" dirty="0" smtClean="0">
                          <a:effectLst/>
                        </a:rPr>
                        <a:t>    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err="1" smtClean="0">
                          <a:effectLst/>
                        </a:rPr>
                        <a:t>Mengembalikan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perbedaan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antara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dua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tanggal</a:t>
                      </a:r>
                      <a:r>
                        <a:rPr lang="en-US" sz="1500" dirty="0" smtClean="0">
                          <a:effectLst/>
                        </a:rPr>
                        <a:t>, </a:t>
                      </a:r>
                      <a:r>
                        <a:rPr lang="en-US" sz="1500" dirty="0" err="1" smtClean="0">
                          <a:effectLst/>
                        </a:rPr>
                        <a:t>mencari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selisih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waktu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berdasarkan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bulan</a:t>
                      </a:r>
                      <a:r>
                        <a:rPr lang="en-US" sz="1500" dirty="0" smtClean="0">
                          <a:effectLst/>
                        </a:rPr>
                        <a:t>, </a:t>
                      </a:r>
                      <a:r>
                        <a:rPr lang="en-US" sz="1500" dirty="0" err="1" smtClean="0">
                          <a:effectLst/>
                        </a:rPr>
                        <a:t>tahun</a:t>
                      </a:r>
                      <a:r>
                        <a:rPr lang="en-US" sz="1500" dirty="0" smtClean="0">
                          <a:effectLst/>
                        </a:rPr>
                        <a:t>, </a:t>
                      </a:r>
                      <a:r>
                        <a:rPr lang="en-US" sz="1500" dirty="0" err="1" smtClean="0">
                          <a:effectLst/>
                        </a:rPr>
                        <a:t>hari</a:t>
                      </a:r>
                      <a:r>
                        <a:rPr lang="en-US" sz="1500" dirty="0" smtClean="0">
                          <a:effectLst/>
                        </a:rPr>
                        <a:t>, </a:t>
                      </a:r>
                      <a:r>
                        <a:rPr lang="en-US" sz="1500" dirty="0" err="1" smtClean="0">
                          <a:effectLst/>
                        </a:rPr>
                        <a:t>detik</a:t>
                      </a:r>
                      <a:r>
                        <a:rPr lang="en-US" sz="1500" dirty="0" smtClean="0">
                          <a:effectLst/>
                        </a:rPr>
                        <a:t>, </a:t>
                      </a:r>
                      <a:r>
                        <a:rPr lang="en-US" sz="1500" dirty="0" err="1" smtClean="0">
                          <a:effectLst/>
                        </a:rPr>
                        <a:t>menit</a:t>
                      </a:r>
                      <a:r>
                        <a:rPr lang="en-US" sz="1500" dirty="0" smtClean="0">
                          <a:effectLst/>
                        </a:rPr>
                        <a:t>, jam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err="1" smtClean="0">
                          <a:effectLst/>
                        </a:rPr>
                        <a:t>DateName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err="1" smtClean="0">
                          <a:effectLst/>
                        </a:rPr>
                        <a:t>Mengembalikan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bagian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tertentu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dari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tanggal</a:t>
                      </a:r>
                      <a:r>
                        <a:rPr lang="en-US" sz="1500" dirty="0" smtClean="0">
                          <a:effectLst/>
                        </a:rPr>
                        <a:t> (</a:t>
                      </a:r>
                      <a:r>
                        <a:rPr lang="en-US" sz="1500" dirty="0" err="1" smtClean="0">
                          <a:effectLst/>
                        </a:rPr>
                        <a:t>sebagai</a:t>
                      </a:r>
                      <a:r>
                        <a:rPr lang="en-US" sz="1500" dirty="0" smtClean="0">
                          <a:effectLst/>
                        </a:rPr>
                        <a:t> string)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err="1" smtClean="0">
                          <a:effectLst/>
                        </a:rPr>
                        <a:t>DatePart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err="1" smtClean="0">
                          <a:effectLst/>
                        </a:rPr>
                        <a:t>Mengembalikan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bagian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tertentu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dari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tanggal</a:t>
                      </a:r>
                      <a:r>
                        <a:rPr lang="en-US" sz="1500" dirty="0" smtClean="0">
                          <a:effectLst/>
                        </a:rPr>
                        <a:t> (</a:t>
                      </a:r>
                      <a:r>
                        <a:rPr lang="en-US" sz="1500" dirty="0" err="1" smtClean="0">
                          <a:effectLst/>
                        </a:rPr>
                        <a:t>sebagai</a:t>
                      </a:r>
                      <a:r>
                        <a:rPr lang="en-US" sz="1500" dirty="0" smtClean="0">
                          <a:effectLst/>
                        </a:rPr>
                        <a:t> integer)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smtClean="0">
                          <a:effectLst/>
                        </a:rPr>
                        <a:t>Day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err="1" smtClean="0">
                          <a:effectLst/>
                        </a:rPr>
                        <a:t>Menampilkan</a:t>
                      </a:r>
                      <a:r>
                        <a:rPr lang="en-US" sz="1500" dirty="0" smtClean="0">
                          <a:effectLst/>
                        </a:rPr>
                        <a:t> format</a:t>
                      </a:r>
                      <a:r>
                        <a:rPr lang="en-US" sz="1500" baseline="0" dirty="0" smtClean="0">
                          <a:effectLst/>
                        </a:rPr>
                        <a:t> </a:t>
                      </a:r>
                      <a:r>
                        <a:rPr lang="en-US" sz="1500" baseline="0" dirty="0" err="1" smtClean="0">
                          <a:effectLst/>
                        </a:rPr>
                        <a:t>dalam</a:t>
                      </a:r>
                      <a:r>
                        <a:rPr lang="en-US" sz="1500" baseline="0" dirty="0" smtClean="0">
                          <a:effectLst/>
                        </a:rPr>
                        <a:t> </a:t>
                      </a:r>
                      <a:r>
                        <a:rPr lang="en-US" sz="1500" baseline="0" dirty="0" err="1" smtClean="0">
                          <a:effectLst/>
                        </a:rPr>
                        <a:t>bentuk</a:t>
                      </a:r>
                      <a:r>
                        <a:rPr lang="en-US" sz="1500" baseline="0" dirty="0" smtClean="0">
                          <a:effectLst/>
                        </a:rPr>
                        <a:t> </a:t>
                      </a:r>
                      <a:r>
                        <a:rPr lang="en-US" sz="1500" baseline="0" dirty="0" err="1" smtClean="0">
                          <a:effectLst/>
                        </a:rPr>
                        <a:t>hari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smtClean="0">
                          <a:effectLst/>
                        </a:rPr>
                        <a:t>Month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err="1" smtClean="0">
                          <a:effectLst/>
                        </a:rPr>
                        <a:t>Menampilkan</a:t>
                      </a:r>
                      <a:r>
                        <a:rPr lang="en-US" sz="1500" dirty="0" smtClean="0">
                          <a:effectLst/>
                        </a:rPr>
                        <a:t> format</a:t>
                      </a:r>
                      <a:r>
                        <a:rPr lang="en-US" sz="1500" baseline="0" dirty="0" smtClean="0">
                          <a:effectLst/>
                        </a:rPr>
                        <a:t> </a:t>
                      </a:r>
                      <a:r>
                        <a:rPr lang="en-US" sz="1500" baseline="0" dirty="0" err="1" smtClean="0">
                          <a:effectLst/>
                        </a:rPr>
                        <a:t>dalam</a:t>
                      </a:r>
                      <a:r>
                        <a:rPr lang="en-US" sz="1500" baseline="0" dirty="0" smtClean="0">
                          <a:effectLst/>
                        </a:rPr>
                        <a:t> </a:t>
                      </a:r>
                      <a:r>
                        <a:rPr lang="en-US" sz="1500" baseline="0" dirty="0" err="1" smtClean="0">
                          <a:effectLst/>
                        </a:rPr>
                        <a:t>bentuk</a:t>
                      </a:r>
                      <a:r>
                        <a:rPr lang="en-US" sz="1500" baseline="0" dirty="0" smtClean="0">
                          <a:effectLst/>
                        </a:rPr>
                        <a:t> </a:t>
                      </a:r>
                      <a:r>
                        <a:rPr lang="en-US" sz="1500" baseline="0" dirty="0" err="1" smtClean="0">
                          <a:effectLst/>
                        </a:rPr>
                        <a:t>Bulan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smtClean="0">
                          <a:effectLst/>
                        </a:rPr>
                        <a:t>Year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err="1" smtClean="0">
                          <a:effectLst/>
                        </a:rPr>
                        <a:t>Menampilkan</a:t>
                      </a:r>
                      <a:r>
                        <a:rPr lang="en-US" sz="1500" dirty="0" smtClean="0">
                          <a:effectLst/>
                        </a:rPr>
                        <a:t> format</a:t>
                      </a:r>
                      <a:r>
                        <a:rPr lang="en-US" sz="1500" baseline="0" dirty="0" smtClean="0">
                          <a:effectLst/>
                        </a:rPr>
                        <a:t> </a:t>
                      </a:r>
                      <a:r>
                        <a:rPr lang="en-US" sz="1500" baseline="0" dirty="0" err="1" smtClean="0">
                          <a:effectLst/>
                        </a:rPr>
                        <a:t>dalam</a:t>
                      </a:r>
                      <a:r>
                        <a:rPr lang="en-US" sz="1500" baseline="0" dirty="0" smtClean="0">
                          <a:effectLst/>
                        </a:rPr>
                        <a:t> </a:t>
                      </a:r>
                      <a:r>
                        <a:rPr lang="en-US" sz="1500" baseline="0" dirty="0" err="1" smtClean="0">
                          <a:effectLst/>
                        </a:rPr>
                        <a:t>bentuk</a:t>
                      </a:r>
                      <a:r>
                        <a:rPr lang="en-US" sz="1500" baseline="0" dirty="0" smtClean="0">
                          <a:effectLst/>
                        </a:rPr>
                        <a:t> </a:t>
                      </a:r>
                      <a:r>
                        <a:rPr lang="en-US" sz="1500" baseline="0" dirty="0" err="1" smtClean="0">
                          <a:effectLst/>
                        </a:rPr>
                        <a:t>Tahun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391904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DATE FUNCTION SQL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1939266"/>
              </p:ext>
            </p:extLst>
          </p:nvPr>
        </p:nvGraphicFramePr>
        <p:xfrm>
          <a:off x="611560" y="2022908"/>
          <a:ext cx="7704856" cy="1874648"/>
        </p:xfrm>
        <a:graphic>
          <a:graphicData uri="http://schemas.openxmlformats.org/drawingml/2006/table">
            <a:tbl>
              <a:tblPr/>
              <a:tblGrid>
                <a:gridCol w="1985788"/>
                <a:gridCol w="5719068"/>
              </a:tblGrid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err="1" smtClean="0">
                          <a:effectLst/>
                        </a:rPr>
                        <a:t>GetDate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err="1" smtClean="0">
                          <a:effectLst/>
                        </a:rPr>
                        <a:t>Menampilkan</a:t>
                      </a:r>
                      <a:r>
                        <a:rPr lang="en-US" sz="1500" baseline="0" dirty="0" smtClean="0">
                          <a:effectLst/>
                        </a:rPr>
                        <a:t> </a:t>
                      </a:r>
                      <a:r>
                        <a:rPr lang="en-US" sz="1500" baseline="0" dirty="0" err="1" smtClean="0">
                          <a:effectLst/>
                        </a:rPr>
                        <a:t>Tanggal</a:t>
                      </a:r>
                      <a:r>
                        <a:rPr lang="en-US" sz="1500" baseline="0" dirty="0" smtClean="0">
                          <a:effectLst/>
                        </a:rPr>
                        <a:t> yang </a:t>
                      </a:r>
                      <a:r>
                        <a:rPr lang="en-US" sz="1500" baseline="0" dirty="0" err="1" smtClean="0">
                          <a:effectLst/>
                        </a:rPr>
                        <a:t>terdapat</a:t>
                      </a:r>
                      <a:r>
                        <a:rPr lang="en-US" sz="1500" baseline="0" dirty="0" smtClean="0">
                          <a:effectLst/>
                        </a:rPr>
                        <a:t> </a:t>
                      </a:r>
                      <a:r>
                        <a:rPr lang="en-US" sz="1500" baseline="0" dirty="0" err="1" smtClean="0">
                          <a:effectLst/>
                        </a:rPr>
                        <a:t>pada</a:t>
                      </a:r>
                      <a:r>
                        <a:rPr lang="en-US" sz="1500" baseline="0" dirty="0" smtClean="0">
                          <a:effectLst/>
                        </a:rPr>
                        <a:t> system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err="1" smtClean="0">
                          <a:effectLst/>
                        </a:rPr>
                        <a:t>SysDateTime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err="1" smtClean="0">
                          <a:effectLst/>
                        </a:rPr>
                        <a:t>Menampilkan</a:t>
                      </a:r>
                      <a:r>
                        <a:rPr lang="en-US" sz="1500" baseline="0" dirty="0" smtClean="0">
                          <a:effectLst/>
                        </a:rPr>
                        <a:t> </a:t>
                      </a:r>
                      <a:r>
                        <a:rPr lang="en-US" sz="1500" baseline="0" dirty="0" err="1" smtClean="0">
                          <a:effectLst/>
                        </a:rPr>
                        <a:t>Tanggal</a:t>
                      </a:r>
                      <a:r>
                        <a:rPr lang="en-US" sz="1500" baseline="0" dirty="0" smtClean="0">
                          <a:effectLst/>
                        </a:rPr>
                        <a:t> </a:t>
                      </a:r>
                      <a:r>
                        <a:rPr lang="en-US" sz="1500" baseline="0" dirty="0" err="1" smtClean="0">
                          <a:effectLst/>
                        </a:rPr>
                        <a:t>dan</a:t>
                      </a:r>
                      <a:r>
                        <a:rPr lang="en-US" sz="1500" baseline="0" dirty="0" smtClean="0">
                          <a:effectLst/>
                        </a:rPr>
                        <a:t> Jam yang </a:t>
                      </a:r>
                      <a:r>
                        <a:rPr lang="en-US" sz="1500" baseline="0" dirty="0" err="1" smtClean="0">
                          <a:effectLst/>
                        </a:rPr>
                        <a:t>terdapat</a:t>
                      </a:r>
                      <a:r>
                        <a:rPr lang="en-US" sz="1500" baseline="0" dirty="0" smtClean="0">
                          <a:effectLst/>
                        </a:rPr>
                        <a:t> </a:t>
                      </a:r>
                      <a:r>
                        <a:rPr lang="en-US" sz="1500" baseline="0" dirty="0" err="1" smtClean="0">
                          <a:effectLst/>
                        </a:rPr>
                        <a:t>pada</a:t>
                      </a:r>
                      <a:r>
                        <a:rPr lang="en-US" sz="1500" baseline="0" dirty="0" smtClean="0">
                          <a:effectLst/>
                        </a:rPr>
                        <a:t> system</a:t>
                      </a:r>
                      <a:endParaRPr lang="en-US" sz="1500" dirty="0" smtClean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err="1" smtClean="0">
                          <a:effectLst/>
                        </a:rPr>
                        <a:t>IsDate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err="1" smtClean="0">
                          <a:effectLst/>
                        </a:rPr>
                        <a:t>Melakukan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cek</a:t>
                      </a:r>
                      <a:r>
                        <a:rPr lang="en-US" sz="1500" dirty="0" smtClean="0">
                          <a:effectLst/>
                        </a:rPr>
                        <a:t> format </a:t>
                      </a:r>
                      <a:r>
                        <a:rPr lang="en-US" sz="1500" dirty="0" err="1" smtClean="0">
                          <a:effectLst/>
                        </a:rPr>
                        <a:t>tanggal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jika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benar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menampilkan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angka</a:t>
                      </a:r>
                      <a:r>
                        <a:rPr lang="en-US" sz="1500" baseline="0" dirty="0" smtClean="0">
                          <a:effectLst/>
                        </a:rPr>
                        <a:t> 1 </a:t>
                      </a:r>
                      <a:r>
                        <a:rPr lang="en-US" sz="1500" baseline="0" dirty="0" err="1" smtClean="0">
                          <a:effectLst/>
                        </a:rPr>
                        <a:t>jika</a:t>
                      </a:r>
                      <a:r>
                        <a:rPr lang="en-US" sz="1500" baseline="0" dirty="0" smtClean="0">
                          <a:effectLst/>
                        </a:rPr>
                        <a:t> </a:t>
                      </a:r>
                      <a:r>
                        <a:rPr lang="en-US" sz="1500" baseline="0" dirty="0" err="1" smtClean="0">
                          <a:effectLst/>
                        </a:rPr>
                        <a:t>salah</a:t>
                      </a:r>
                      <a:r>
                        <a:rPr lang="en-US" sz="1500" baseline="0" dirty="0" smtClean="0">
                          <a:effectLst/>
                        </a:rPr>
                        <a:t> </a:t>
                      </a:r>
                      <a:r>
                        <a:rPr lang="en-US" sz="1500" baseline="0" dirty="0" err="1" smtClean="0">
                          <a:effectLst/>
                        </a:rPr>
                        <a:t>menampilkan</a:t>
                      </a:r>
                      <a:r>
                        <a:rPr lang="en-US" sz="1500" baseline="0" dirty="0" smtClean="0">
                          <a:effectLst/>
                        </a:rPr>
                        <a:t> 0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smtClean="0">
                          <a:effectLst/>
                        </a:rPr>
                        <a:t>Extract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err="1" smtClean="0">
                          <a:effectLst/>
                        </a:rPr>
                        <a:t>Berfungsi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untuk</a:t>
                      </a:r>
                      <a:r>
                        <a:rPr lang="en-US" sz="1500" dirty="0" smtClean="0">
                          <a:effectLst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</a:rPr>
                        <a:t>mengembalikan</a:t>
                      </a:r>
                      <a:r>
                        <a:rPr lang="en-US" sz="1500" baseline="0" dirty="0" smtClean="0">
                          <a:effectLst/>
                        </a:rPr>
                        <a:t> </a:t>
                      </a:r>
                      <a:r>
                        <a:rPr lang="en-US" sz="1500" baseline="0" dirty="0" err="1" smtClean="0">
                          <a:effectLst/>
                        </a:rPr>
                        <a:t>satu</a:t>
                      </a:r>
                      <a:r>
                        <a:rPr lang="en-US" sz="1500" baseline="0" dirty="0" smtClean="0">
                          <a:effectLst/>
                        </a:rPr>
                        <a:t> </a:t>
                      </a:r>
                      <a:r>
                        <a:rPr lang="en-US" sz="1500" baseline="0" dirty="0" err="1" smtClean="0">
                          <a:effectLst/>
                        </a:rPr>
                        <a:t>bagian</a:t>
                      </a:r>
                      <a:r>
                        <a:rPr lang="en-US" sz="1500" baseline="0" dirty="0" smtClean="0">
                          <a:effectLst/>
                        </a:rPr>
                        <a:t> </a:t>
                      </a:r>
                      <a:r>
                        <a:rPr lang="en-US" sz="1500" baseline="0" dirty="0" err="1" smtClean="0">
                          <a:effectLst/>
                        </a:rPr>
                        <a:t>dari</a:t>
                      </a:r>
                      <a:r>
                        <a:rPr lang="en-US" sz="1500" baseline="0" dirty="0" smtClean="0">
                          <a:effectLst/>
                        </a:rPr>
                        <a:t> </a:t>
                      </a:r>
                      <a:r>
                        <a:rPr lang="en-US" sz="1500" baseline="0" dirty="0" err="1" smtClean="0">
                          <a:effectLst/>
                        </a:rPr>
                        <a:t>tanggal</a:t>
                      </a:r>
                      <a:r>
                        <a:rPr lang="en-US" sz="1500" baseline="0" dirty="0" smtClean="0">
                          <a:effectLst/>
                        </a:rPr>
                        <a:t>  / </a:t>
                      </a:r>
                      <a:r>
                        <a:rPr lang="en-US" sz="1500" baseline="0" dirty="0" err="1" smtClean="0">
                          <a:effectLst/>
                        </a:rPr>
                        <a:t>waktu</a:t>
                      </a:r>
                      <a:r>
                        <a:rPr lang="en-US" sz="1500" baseline="0" dirty="0" smtClean="0">
                          <a:effectLst/>
                        </a:rPr>
                        <a:t> </a:t>
                      </a:r>
                      <a:r>
                        <a:rPr lang="en-US" sz="1500" baseline="0" dirty="0" err="1" smtClean="0">
                          <a:effectLst/>
                        </a:rPr>
                        <a:t>seperti</a:t>
                      </a:r>
                      <a:r>
                        <a:rPr lang="en-US" sz="1500" baseline="0" dirty="0" smtClean="0">
                          <a:effectLst/>
                        </a:rPr>
                        <a:t> </a:t>
                      </a:r>
                      <a:r>
                        <a:rPr lang="en-US" sz="1500" baseline="0" dirty="0" err="1" smtClean="0">
                          <a:effectLst/>
                        </a:rPr>
                        <a:t>tahun</a:t>
                      </a:r>
                      <a:r>
                        <a:rPr lang="en-US" sz="1500" baseline="0" dirty="0" smtClean="0">
                          <a:effectLst/>
                        </a:rPr>
                        <a:t>, </a:t>
                      </a:r>
                      <a:r>
                        <a:rPr lang="en-US" sz="1500" baseline="0" dirty="0" err="1" smtClean="0">
                          <a:effectLst/>
                        </a:rPr>
                        <a:t>tanggal</a:t>
                      </a:r>
                      <a:r>
                        <a:rPr lang="en-US" sz="1500" baseline="0" dirty="0" smtClean="0">
                          <a:effectLst/>
                        </a:rPr>
                        <a:t>, </a:t>
                      </a:r>
                      <a:r>
                        <a:rPr lang="en-US" sz="1500" baseline="0" dirty="0" err="1" smtClean="0">
                          <a:effectLst/>
                        </a:rPr>
                        <a:t>bulan</a:t>
                      </a:r>
                      <a:r>
                        <a:rPr lang="en-US" sz="1500" baseline="0" dirty="0" smtClean="0">
                          <a:effectLst/>
                        </a:rPr>
                        <a:t>, jam, </a:t>
                      </a:r>
                      <a:r>
                        <a:rPr lang="en-US" sz="1500" baseline="0" dirty="0" err="1" smtClean="0">
                          <a:effectLst/>
                        </a:rPr>
                        <a:t>menit</a:t>
                      </a:r>
                      <a:r>
                        <a:rPr lang="en-US" sz="1500" baseline="0" dirty="0" smtClean="0">
                          <a:effectLst/>
                        </a:rPr>
                        <a:t>, </a:t>
                      </a:r>
                      <a:r>
                        <a:rPr lang="en-US" sz="1500" baseline="0" dirty="0" err="1" smtClean="0">
                          <a:effectLst/>
                        </a:rPr>
                        <a:t>detik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564982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Date Function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1.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DateAdd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1560" y="2541546"/>
            <a:ext cx="6336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CD"/>
                </a:solidFill>
                <a:latin typeface="Consolas"/>
              </a:rPr>
              <a:t>DATEADD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(interval, 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NUMBER, DATE)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12394" y="3068960"/>
            <a:ext cx="698394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 DATEADD(year, 1, 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'</a:t>
            </a:r>
            <a:r>
              <a:rPr lang="en-US" dirty="0" smtClean="0">
                <a:latin typeface="Consolas"/>
              </a:rPr>
              <a:t>2000/10/22'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) 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AS </a:t>
            </a:r>
            <a:r>
              <a:rPr lang="en-US" dirty="0" err="1" smtClean="0">
                <a:latin typeface="Consolas"/>
              </a:rPr>
              <a:t>TambahTahun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;</a:t>
            </a:r>
          </a:p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 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DATEADD(month, 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1, '</a:t>
            </a:r>
            <a:r>
              <a:rPr lang="en-US" dirty="0">
                <a:latin typeface="Consolas"/>
              </a:rPr>
              <a:t>2000/10/22'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) AS </a:t>
            </a:r>
            <a:r>
              <a:rPr lang="en-US" dirty="0" err="1" smtClean="0">
                <a:latin typeface="Consolas"/>
              </a:rPr>
              <a:t>TambahBulan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;</a:t>
            </a:r>
            <a:endParaRPr lang="en-US" dirty="0"/>
          </a:p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 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DATEADD(day, 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1, '</a:t>
            </a:r>
            <a:r>
              <a:rPr lang="en-US" dirty="0">
                <a:latin typeface="Consolas"/>
              </a:rPr>
              <a:t>2000/10/22'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) AS </a:t>
            </a:r>
            <a:r>
              <a:rPr lang="en-US" dirty="0" err="1" smtClean="0">
                <a:latin typeface="Consolas"/>
              </a:rPr>
              <a:t>TambahHari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;</a:t>
            </a:r>
            <a:endParaRPr lang="en-US" dirty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3609" y="4365104"/>
            <a:ext cx="55421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solidFill>
                  <a:srgbClr val="0000CD"/>
                </a:solidFill>
                <a:latin typeface="Consolas"/>
              </a:rPr>
              <a:t>Hasil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 : </a:t>
            </a:r>
          </a:p>
          <a:p>
            <a:r>
              <a:rPr lang="en-US" dirty="0" smtClean="0"/>
              <a:t>2001-10-22 00:00:00.000</a:t>
            </a:r>
          </a:p>
          <a:p>
            <a:r>
              <a:rPr lang="en-US" dirty="0" smtClean="0"/>
              <a:t>2000-11-22 </a:t>
            </a:r>
            <a:r>
              <a:rPr lang="en-US" dirty="0"/>
              <a:t>00:00:00.000</a:t>
            </a:r>
          </a:p>
          <a:p>
            <a:r>
              <a:rPr lang="en-US" dirty="0" smtClean="0"/>
              <a:t>2000-10-23 00:00:00.000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26156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Date Function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DateDiff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1560" y="2541546"/>
            <a:ext cx="79208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DATEDIFF(year, </a:t>
            </a:r>
            <a:r>
              <a:rPr lang="en-US" dirty="0" err="1" smtClean="0">
                <a:solidFill>
                  <a:srgbClr val="A52A2A"/>
                </a:solidFill>
                <a:latin typeface="Consolas"/>
              </a:rPr>
              <a:t>TanggalAwal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err="1" smtClean="0">
                <a:solidFill>
                  <a:srgbClr val="A52A2A"/>
                </a:solidFill>
                <a:latin typeface="Consolas"/>
              </a:rPr>
              <a:t>TanggalAkhir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Selisih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;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12394" y="3296887"/>
            <a:ext cx="792004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SELECT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FF00FF"/>
                </a:solidFill>
              </a:rPr>
              <a:t>DATEDIFF</a:t>
            </a:r>
            <a:r>
              <a:rPr lang="en-US" dirty="0">
                <a:solidFill>
                  <a:srgbClr val="808080"/>
                </a:solidFill>
              </a:rPr>
              <a:t>(</a:t>
            </a:r>
            <a:r>
              <a:rPr lang="en-US" dirty="0">
                <a:solidFill>
                  <a:srgbClr val="FF00FF"/>
                </a:solidFill>
              </a:rPr>
              <a:t>year</a:t>
            </a:r>
            <a:r>
              <a:rPr lang="en-US" dirty="0">
                <a:solidFill>
                  <a:srgbClr val="808080"/>
                </a:solidFill>
              </a:rPr>
              <a:t>,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'2000/10/20'</a:t>
            </a:r>
            <a:r>
              <a:rPr lang="en-US" dirty="0">
                <a:solidFill>
                  <a:srgbClr val="808080"/>
                </a:solidFill>
              </a:rPr>
              <a:t>,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'2011/10/20'</a:t>
            </a:r>
            <a:r>
              <a:rPr lang="en-US" dirty="0">
                <a:solidFill>
                  <a:srgbClr val="808080"/>
                </a:solidFill>
              </a:rPr>
              <a:t>)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AS</a:t>
            </a:r>
            <a:r>
              <a:rPr lang="en-US" dirty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dirty="0" smtClean="0">
                <a:solidFill>
                  <a:srgbClr val="808080"/>
                </a:solidFill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</a:rPr>
              <a:t>SELECT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FF00FF"/>
                </a:solidFill>
              </a:rPr>
              <a:t>DATEDIFF</a:t>
            </a:r>
            <a:r>
              <a:rPr lang="en-US" dirty="0">
                <a:solidFill>
                  <a:srgbClr val="808080"/>
                </a:solidFill>
              </a:rPr>
              <a:t>(</a:t>
            </a:r>
            <a:r>
              <a:rPr lang="en-US" dirty="0">
                <a:solidFill>
                  <a:srgbClr val="FF00FF"/>
                </a:solidFill>
              </a:rPr>
              <a:t>DAY</a:t>
            </a:r>
            <a:r>
              <a:rPr lang="en-US" dirty="0">
                <a:solidFill>
                  <a:srgbClr val="808080"/>
                </a:solidFill>
              </a:rPr>
              <a:t>,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'2000/10/20'</a:t>
            </a:r>
            <a:r>
              <a:rPr lang="en-US" dirty="0">
                <a:solidFill>
                  <a:srgbClr val="808080"/>
                </a:solidFill>
              </a:rPr>
              <a:t>,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'2011/10/20'</a:t>
            </a:r>
            <a:r>
              <a:rPr lang="en-US" dirty="0">
                <a:solidFill>
                  <a:srgbClr val="808080"/>
                </a:solidFill>
              </a:rPr>
              <a:t>)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AS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hari</a:t>
            </a:r>
            <a:r>
              <a:rPr lang="en-US" dirty="0">
                <a:solidFill>
                  <a:srgbClr val="808080"/>
                </a:solidFill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</a:rPr>
              <a:t>SELECT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FF00FF"/>
                </a:solidFill>
              </a:rPr>
              <a:t>DATEDIFF</a:t>
            </a:r>
            <a:r>
              <a:rPr lang="en-US" dirty="0">
                <a:solidFill>
                  <a:srgbClr val="808080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SECOND</a:t>
            </a:r>
            <a:r>
              <a:rPr lang="en-US" dirty="0">
                <a:solidFill>
                  <a:srgbClr val="808080"/>
                </a:solidFill>
              </a:rPr>
              <a:t>,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'2000/10/20'</a:t>
            </a:r>
            <a:r>
              <a:rPr lang="en-US" dirty="0">
                <a:solidFill>
                  <a:srgbClr val="808080"/>
                </a:solidFill>
              </a:rPr>
              <a:t>,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'2011/10/20'</a:t>
            </a:r>
            <a:r>
              <a:rPr lang="en-US" dirty="0">
                <a:solidFill>
                  <a:srgbClr val="808080"/>
                </a:solidFill>
              </a:rPr>
              <a:t>)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AS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detik</a:t>
            </a:r>
            <a:r>
              <a:rPr lang="en-US" dirty="0">
                <a:solidFill>
                  <a:srgbClr val="808080"/>
                </a:solidFill>
              </a:rPr>
              <a:t>;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3609" y="4365104"/>
            <a:ext cx="55421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solidFill>
                  <a:srgbClr val="0000CD"/>
                </a:solidFill>
                <a:latin typeface="Consolas"/>
              </a:rPr>
              <a:t>Hasil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 : </a:t>
            </a:r>
          </a:p>
          <a:p>
            <a:r>
              <a:rPr lang="en-US" dirty="0" smtClean="0"/>
              <a:t>11</a:t>
            </a:r>
          </a:p>
          <a:p>
            <a:r>
              <a:rPr lang="en-US" dirty="0"/>
              <a:t>4017</a:t>
            </a:r>
            <a:endParaRPr lang="en-US" dirty="0" smtClean="0"/>
          </a:p>
          <a:p>
            <a:r>
              <a:rPr lang="en-US" dirty="0"/>
              <a:t>347068800</a:t>
            </a:r>
          </a:p>
        </p:txBody>
      </p:sp>
    </p:spTree>
    <p:extLst>
      <p:ext uri="{BB962C8B-B14F-4D97-AF65-F5344CB8AC3E}">
        <p14:creationId xmlns:p14="http://schemas.microsoft.com/office/powerpoint/2010/main" val="280664531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Date Function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</a:t>
            </a:r>
            <a:r>
              <a:rPr lang="en-US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DateName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1560" y="2541546"/>
            <a:ext cx="79208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DATENAME(interval,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A52A2A"/>
                </a:solidFill>
                <a:latin typeface="Consolas"/>
              </a:rPr>
              <a:t>date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Tanggal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;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12394" y="3296887"/>
            <a:ext cx="792004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SELECT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smtClean="0">
                <a:solidFill>
                  <a:srgbClr val="FF00FF"/>
                </a:solidFill>
              </a:rPr>
              <a:t>DATENAME</a:t>
            </a:r>
            <a:r>
              <a:rPr lang="en-US" dirty="0" smtClean="0">
                <a:solidFill>
                  <a:srgbClr val="808080"/>
                </a:solidFill>
              </a:rPr>
              <a:t>(</a:t>
            </a:r>
            <a:r>
              <a:rPr lang="en-US" dirty="0" smtClean="0">
                <a:solidFill>
                  <a:srgbClr val="FF00FF"/>
                </a:solidFill>
              </a:rPr>
              <a:t>year</a:t>
            </a:r>
            <a:r>
              <a:rPr lang="en-US" dirty="0">
                <a:solidFill>
                  <a:srgbClr val="808080"/>
                </a:solidFill>
              </a:rPr>
              <a:t>,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'2000/10/20</a:t>
            </a:r>
            <a:r>
              <a:rPr lang="en-US" dirty="0" smtClean="0">
                <a:solidFill>
                  <a:srgbClr val="FF0000"/>
                </a:solidFill>
              </a:rPr>
              <a:t>'</a:t>
            </a:r>
            <a:r>
              <a:rPr lang="en-US" dirty="0" smtClean="0">
                <a:solidFill>
                  <a:srgbClr val="808080"/>
                </a:solidFill>
              </a:rPr>
              <a:t>)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AS</a:t>
            </a:r>
            <a:r>
              <a:rPr lang="en-US" dirty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dirty="0" smtClean="0">
                <a:solidFill>
                  <a:srgbClr val="808080"/>
                </a:solidFill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</a:rPr>
              <a:t>SELECT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FF00FF"/>
                </a:solidFill>
              </a:rPr>
              <a:t>DATENAME </a:t>
            </a:r>
            <a:r>
              <a:rPr lang="en-US" dirty="0" smtClean="0">
                <a:solidFill>
                  <a:srgbClr val="808080"/>
                </a:solidFill>
              </a:rPr>
              <a:t>(</a:t>
            </a:r>
            <a:r>
              <a:rPr lang="en-US" dirty="0" smtClean="0">
                <a:solidFill>
                  <a:srgbClr val="FF00FF"/>
                </a:solidFill>
              </a:rPr>
              <a:t>DAY</a:t>
            </a:r>
            <a:r>
              <a:rPr lang="en-US" dirty="0">
                <a:solidFill>
                  <a:srgbClr val="808080"/>
                </a:solidFill>
              </a:rPr>
              <a:t>,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'2000/10/20</a:t>
            </a:r>
            <a:r>
              <a:rPr lang="en-US" dirty="0" smtClean="0">
                <a:solidFill>
                  <a:srgbClr val="FF0000"/>
                </a:solidFill>
              </a:rPr>
              <a:t>'</a:t>
            </a:r>
            <a:r>
              <a:rPr lang="en-US" dirty="0" smtClean="0">
                <a:solidFill>
                  <a:srgbClr val="808080"/>
                </a:solidFill>
              </a:rPr>
              <a:t>)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AS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hari</a:t>
            </a:r>
            <a:r>
              <a:rPr lang="en-US" dirty="0">
                <a:solidFill>
                  <a:srgbClr val="808080"/>
                </a:solidFill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</a:rPr>
              <a:t>SELECT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FF00FF"/>
                </a:solidFill>
              </a:rPr>
              <a:t>DATENAME </a:t>
            </a:r>
            <a:r>
              <a:rPr lang="en-US" dirty="0" smtClean="0">
                <a:solidFill>
                  <a:srgbClr val="808080"/>
                </a:solidFill>
              </a:rPr>
              <a:t>(</a:t>
            </a:r>
            <a:r>
              <a:rPr lang="en-US" dirty="0" smtClean="0">
                <a:solidFill>
                  <a:srgbClr val="FF00FF"/>
                </a:solidFill>
              </a:rPr>
              <a:t>Month</a:t>
            </a:r>
            <a:r>
              <a:rPr lang="en-US" dirty="0" smtClean="0">
                <a:solidFill>
                  <a:srgbClr val="808080"/>
                </a:solidFill>
              </a:rPr>
              <a:t>,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'2000/10/20</a:t>
            </a:r>
            <a:r>
              <a:rPr lang="en-US" dirty="0" smtClean="0">
                <a:solidFill>
                  <a:srgbClr val="FF0000"/>
                </a:solidFill>
              </a:rPr>
              <a:t>'</a:t>
            </a:r>
            <a:r>
              <a:rPr lang="en-US" dirty="0" smtClean="0">
                <a:solidFill>
                  <a:srgbClr val="808080"/>
                </a:solidFill>
              </a:rPr>
              <a:t>)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AS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bulan</a:t>
            </a:r>
            <a:r>
              <a:rPr lang="en-US" dirty="0" smtClean="0">
                <a:solidFill>
                  <a:srgbClr val="808080"/>
                </a:solidFill>
              </a:rPr>
              <a:t>;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3609" y="4365104"/>
            <a:ext cx="141811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solidFill>
                  <a:srgbClr val="0000CD"/>
                </a:solidFill>
                <a:latin typeface="Consolas"/>
              </a:rPr>
              <a:t>Hasil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 : </a:t>
            </a:r>
          </a:p>
          <a:p>
            <a:r>
              <a:rPr lang="en-US" dirty="0" smtClean="0"/>
              <a:t>2000</a:t>
            </a:r>
          </a:p>
          <a:p>
            <a:r>
              <a:rPr lang="en-US" dirty="0" smtClean="0"/>
              <a:t>20</a:t>
            </a:r>
          </a:p>
          <a:p>
            <a:r>
              <a:rPr lang="en-US" dirty="0" smtClean="0"/>
              <a:t>October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21866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Date Function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4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DatePart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1560" y="2541546"/>
            <a:ext cx="79208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DATENAME(interval,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A52A2A"/>
                </a:solidFill>
                <a:latin typeface="Consolas"/>
              </a:rPr>
              <a:t>date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Tanggal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;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12394" y="3296887"/>
            <a:ext cx="792004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SELECT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smtClean="0">
                <a:solidFill>
                  <a:srgbClr val="FF00FF"/>
                </a:solidFill>
              </a:rPr>
              <a:t>DATENAME</a:t>
            </a:r>
            <a:r>
              <a:rPr lang="en-US" dirty="0" smtClean="0">
                <a:solidFill>
                  <a:srgbClr val="808080"/>
                </a:solidFill>
              </a:rPr>
              <a:t>(</a:t>
            </a:r>
            <a:r>
              <a:rPr lang="en-US" dirty="0" smtClean="0">
                <a:solidFill>
                  <a:srgbClr val="FF00FF"/>
                </a:solidFill>
              </a:rPr>
              <a:t>YEAR</a:t>
            </a:r>
            <a:r>
              <a:rPr lang="en-US" dirty="0" smtClean="0">
                <a:solidFill>
                  <a:srgbClr val="808080"/>
                </a:solidFill>
              </a:rPr>
              <a:t>,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'2000/10/20'</a:t>
            </a:r>
            <a:r>
              <a:rPr lang="en-US" dirty="0">
                <a:solidFill>
                  <a:srgbClr val="808080"/>
                </a:solidFill>
              </a:rPr>
              <a:t>,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'2011/10/20'</a:t>
            </a:r>
            <a:r>
              <a:rPr lang="en-US" dirty="0">
                <a:solidFill>
                  <a:srgbClr val="808080"/>
                </a:solidFill>
              </a:rPr>
              <a:t>)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AS</a:t>
            </a:r>
            <a:r>
              <a:rPr lang="en-US" dirty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dirty="0" smtClean="0">
                <a:solidFill>
                  <a:srgbClr val="808080"/>
                </a:solidFill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</a:rPr>
              <a:t>SELECT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FF00FF"/>
                </a:solidFill>
              </a:rPr>
              <a:t>DATENAME </a:t>
            </a:r>
            <a:r>
              <a:rPr lang="en-US" dirty="0" smtClean="0">
                <a:solidFill>
                  <a:srgbClr val="808080"/>
                </a:solidFill>
              </a:rPr>
              <a:t>(</a:t>
            </a:r>
            <a:r>
              <a:rPr lang="en-US" dirty="0" smtClean="0">
                <a:solidFill>
                  <a:srgbClr val="FF00FF"/>
                </a:solidFill>
              </a:rPr>
              <a:t>DAY</a:t>
            </a:r>
            <a:r>
              <a:rPr lang="en-US" dirty="0">
                <a:solidFill>
                  <a:srgbClr val="808080"/>
                </a:solidFill>
              </a:rPr>
              <a:t>,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'2000/10/20'</a:t>
            </a:r>
            <a:r>
              <a:rPr lang="en-US" dirty="0">
                <a:solidFill>
                  <a:srgbClr val="808080"/>
                </a:solidFill>
              </a:rPr>
              <a:t>,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'2011/10/20'</a:t>
            </a:r>
            <a:r>
              <a:rPr lang="en-US" dirty="0">
                <a:solidFill>
                  <a:srgbClr val="808080"/>
                </a:solidFill>
              </a:rPr>
              <a:t>)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AS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hari</a:t>
            </a:r>
            <a:r>
              <a:rPr lang="en-US" dirty="0">
                <a:solidFill>
                  <a:srgbClr val="808080"/>
                </a:solidFill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</a:rPr>
              <a:t>SELECT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FF00FF"/>
                </a:solidFill>
              </a:rPr>
              <a:t>DATENAME </a:t>
            </a:r>
            <a:r>
              <a:rPr lang="en-US" dirty="0" smtClean="0">
                <a:solidFill>
                  <a:srgbClr val="808080"/>
                </a:solidFill>
              </a:rPr>
              <a:t>(</a:t>
            </a:r>
            <a:r>
              <a:rPr lang="en-US" dirty="0" smtClean="0">
                <a:solidFill>
                  <a:srgbClr val="FF00FF"/>
                </a:solidFill>
              </a:rPr>
              <a:t>Month</a:t>
            </a:r>
            <a:r>
              <a:rPr lang="en-US" dirty="0" smtClean="0">
                <a:solidFill>
                  <a:srgbClr val="808080"/>
                </a:solidFill>
              </a:rPr>
              <a:t>,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'2000/10/20'</a:t>
            </a:r>
            <a:r>
              <a:rPr lang="en-US" dirty="0">
                <a:solidFill>
                  <a:srgbClr val="808080"/>
                </a:solidFill>
              </a:rPr>
              <a:t>,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'2011/10/20'</a:t>
            </a:r>
            <a:r>
              <a:rPr lang="en-US" dirty="0">
                <a:solidFill>
                  <a:srgbClr val="808080"/>
                </a:solidFill>
              </a:rPr>
              <a:t>)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AS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bulan</a:t>
            </a:r>
            <a:r>
              <a:rPr lang="en-US" dirty="0" smtClean="0">
                <a:solidFill>
                  <a:srgbClr val="808080"/>
                </a:solidFill>
              </a:rPr>
              <a:t>;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3609" y="4365104"/>
            <a:ext cx="141811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solidFill>
                  <a:srgbClr val="0000CD"/>
                </a:solidFill>
                <a:latin typeface="Consolas"/>
              </a:rPr>
              <a:t>Hasil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 : </a:t>
            </a:r>
          </a:p>
          <a:p>
            <a:r>
              <a:rPr lang="en-US" dirty="0" smtClean="0"/>
              <a:t>2000</a:t>
            </a:r>
          </a:p>
          <a:p>
            <a:r>
              <a:rPr lang="en-US" dirty="0" smtClean="0"/>
              <a:t>20</a:t>
            </a:r>
          </a:p>
          <a:p>
            <a:r>
              <a:rPr lang="en-US" dirty="0" smtClean="0"/>
              <a:t>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05728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Date Function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5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Day, Month, Year</a:t>
            </a:r>
          </a:p>
        </p:txBody>
      </p:sp>
      <p:sp>
        <p:nvSpPr>
          <p:cNvPr id="2" name="Rectangle 1"/>
          <p:cNvSpPr/>
          <p:nvPr/>
        </p:nvSpPr>
        <p:spPr>
          <a:xfrm>
            <a:off x="611560" y="2541546"/>
            <a:ext cx="7920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DAY(</a:t>
            </a:r>
            <a:r>
              <a:rPr lang="en-US" dirty="0" smtClean="0">
                <a:solidFill>
                  <a:srgbClr val="A52A2A"/>
                </a:solidFill>
                <a:latin typeface="Consolas"/>
              </a:rPr>
              <a:t>date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Hari;</a:t>
            </a:r>
          </a:p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MONTH(</a:t>
            </a:r>
            <a:r>
              <a:rPr lang="en-US" dirty="0" smtClean="0">
                <a:solidFill>
                  <a:srgbClr val="A52A2A"/>
                </a:solidFill>
                <a:latin typeface="Consolas"/>
              </a:rPr>
              <a:t>date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Bulan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;</a:t>
            </a:r>
            <a:endParaRPr lang="en-US" dirty="0"/>
          </a:p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YEAR(</a:t>
            </a:r>
            <a:r>
              <a:rPr lang="en-US" dirty="0" smtClean="0">
                <a:solidFill>
                  <a:srgbClr val="A52A2A"/>
                </a:solidFill>
                <a:latin typeface="Consolas"/>
              </a:rPr>
              <a:t>date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Tahun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;</a:t>
            </a:r>
            <a:endParaRPr lang="en-US" dirty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11560" y="3726268"/>
            <a:ext cx="792004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SELECT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smtClean="0">
                <a:solidFill>
                  <a:srgbClr val="FF00FF"/>
                </a:solidFill>
              </a:rPr>
              <a:t>DAY</a:t>
            </a:r>
            <a:r>
              <a:rPr lang="en-US" dirty="0" smtClean="0">
                <a:solidFill>
                  <a:srgbClr val="808080"/>
                </a:solidFill>
              </a:rPr>
              <a:t>(</a:t>
            </a:r>
            <a:r>
              <a:rPr lang="en-US" dirty="0" smtClean="0">
                <a:solidFill>
                  <a:srgbClr val="FF00FF"/>
                </a:solidFill>
              </a:rPr>
              <a:t>YEAR</a:t>
            </a:r>
            <a:r>
              <a:rPr lang="en-US" dirty="0" smtClean="0">
                <a:solidFill>
                  <a:srgbClr val="808080"/>
                </a:solidFill>
              </a:rPr>
              <a:t>,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'2000/10/20</a:t>
            </a:r>
            <a:r>
              <a:rPr lang="en-US" dirty="0" smtClean="0">
                <a:solidFill>
                  <a:srgbClr val="FF0000"/>
                </a:solidFill>
              </a:rPr>
              <a:t>'</a:t>
            </a:r>
            <a:r>
              <a:rPr lang="en-US" dirty="0" smtClean="0">
                <a:solidFill>
                  <a:srgbClr val="808080"/>
                </a:solidFill>
              </a:rPr>
              <a:t>)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AS</a:t>
            </a:r>
            <a:r>
              <a:rPr lang="en-US" dirty="0"/>
              <a:t> </a:t>
            </a:r>
            <a:r>
              <a:rPr lang="en-US" dirty="0" err="1" smtClean="0"/>
              <a:t>hari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dirty="0" smtClean="0">
                <a:solidFill>
                  <a:srgbClr val="808080"/>
                </a:solidFill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</a:rPr>
              <a:t>SELECT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smtClean="0">
                <a:solidFill>
                  <a:srgbClr val="FF00FF"/>
                </a:solidFill>
              </a:rPr>
              <a:t>MONTH </a:t>
            </a:r>
            <a:r>
              <a:rPr lang="en-US" dirty="0" smtClean="0">
                <a:solidFill>
                  <a:srgbClr val="808080"/>
                </a:solidFill>
              </a:rPr>
              <a:t>(</a:t>
            </a:r>
            <a:r>
              <a:rPr lang="en-US" dirty="0" smtClean="0">
                <a:solidFill>
                  <a:srgbClr val="FF0000"/>
                </a:solidFill>
              </a:rPr>
              <a:t>'2000/10/20'</a:t>
            </a:r>
            <a:r>
              <a:rPr lang="en-US" dirty="0" smtClean="0">
                <a:solidFill>
                  <a:srgbClr val="808080"/>
                </a:solidFill>
              </a:rPr>
              <a:t>)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AS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bulan</a:t>
            </a:r>
            <a:r>
              <a:rPr lang="en-US" dirty="0" smtClean="0">
                <a:solidFill>
                  <a:srgbClr val="808080"/>
                </a:solidFill>
              </a:rPr>
              <a:t>;</a:t>
            </a:r>
            <a:endParaRPr lang="en-US" dirty="0">
              <a:solidFill>
                <a:srgbClr val="808080"/>
              </a:solidFill>
            </a:endParaRPr>
          </a:p>
          <a:p>
            <a:r>
              <a:rPr lang="en-US" dirty="0">
                <a:solidFill>
                  <a:srgbClr val="0000FF"/>
                </a:solidFill>
              </a:rPr>
              <a:t>SELECT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smtClean="0">
                <a:solidFill>
                  <a:srgbClr val="FF00FF"/>
                </a:solidFill>
              </a:rPr>
              <a:t>YEAR </a:t>
            </a:r>
            <a:r>
              <a:rPr lang="en-US" dirty="0" smtClean="0">
                <a:solidFill>
                  <a:srgbClr val="808080"/>
                </a:solidFill>
              </a:rPr>
              <a:t>(</a:t>
            </a:r>
            <a:r>
              <a:rPr lang="en-US" dirty="0" smtClean="0">
                <a:solidFill>
                  <a:srgbClr val="FF0000"/>
                </a:solidFill>
              </a:rPr>
              <a:t>'2011/10/20</a:t>
            </a:r>
            <a:r>
              <a:rPr lang="en-US" dirty="0">
                <a:solidFill>
                  <a:srgbClr val="FF0000"/>
                </a:solidFill>
              </a:rPr>
              <a:t>'</a:t>
            </a:r>
            <a:r>
              <a:rPr lang="en-US" dirty="0">
                <a:solidFill>
                  <a:srgbClr val="808080"/>
                </a:solidFill>
              </a:rPr>
              <a:t>)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AS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Tahun</a:t>
            </a:r>
            <a:r>
              <a:rPr lang="en-US" dirty="0" smtClean="0">
                <a:solidFill>
                  <a:srgbClr val="808080"/>
                </a:solidFill>
              </a:rPr>
              <a:t>;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3609" y="4748951"/>
            <a:ext cx="141811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solidFill>
                  <a:srgbClr val="0000CD"/>
                </a:solidFill>
                <a:latin typeface="Consolas"/>
              </a:rPr>
              <a:t>Hasil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 : </a:t>
            </a:r>
          </a:p>
          <a:p>
            <a:r>
              <a:rPr lang="en-US" dirty="0" smtClean="0"/>
              <a:t>20</a:t>
            </a:r>
          </a:p>
          <a:p>
            <a:r>
              <a:rPr lang="en-US" dirty="0" smtClean="0"/>
              <a:t>10</a:t>
            </a:r>
          </a:p>
          <a:p>
            <a:r>
              <a:rPr lang="en-US" dirty="0" smtClean="0"/>
              <a:t>2000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57981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Date Function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Getdate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SysDateTime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1560" y="2541546"/>
            <a:ext cx="79208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 GETDATE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() </a:t>
            </a:r>
            <a:r>
              <a:rPr lang="en-US" dirty="0" err="1" smtClean="0">
                <a:latin typeface="Consolas"/>
              </a:rPr>
              <a:t>waktu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;</a:t>
            </a:r>
            <a:endParaRPr lang="en-US" dirty="0" smtClean="0">
              <a:solidFill>
                <a:srgbClr val="000000"/>
              </a:solidFill>
              <a:latin typeface="Consolas"/>
            </a:endParaRPr>
          </a:p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 SYSDATETIME() AS </a:t>
            </a:r>
            <a:r>
              <a:rPr lang="en-US" dirty="0" err="1" smtClean="0">
                <a:latin typeface="Consolas"/>
              </a:rPr>
              <a:t>Waktu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;</a:t>
            </a:r>
            <a:endParaRPr lang="en-US" dirty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11560" y="3493203"/>
            <a:ext cx="79200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SELECT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smtClean="0">
                <a:solidFill>
                  <a:srgbClr val="FF00FF"/>
                </a:solidFill>
              </a:rPr>
              <a:t>GETDATE()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AS </a:t>
            </a:r>
            <a:r>
              <a:rPr lang="en-US" dirty="0" err="1" smtClean="0"/>
              <a:t>waktu</a:t>
            </a:r>
            <a:r>
              <a:rPr lang="en-US" dirty="0" smtClean="0">
                <a:solidFill>
                  <a:srgbClr val="808080"/>
                </a:solidFill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</a:rPr>
              <a:t>SELECT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smtClean="0">
                <a:solidFill>
                  <a:srgbClr val="FF00FF"/>
                </a:solidFill>
              </a:rPr>
              <a:t>SYSDATETIME()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AS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Waktu</a:t>
            </a:r>
            <a:r>
              <a:rPr lang="en-US" dirty="0" smtClean="0">
                <a:solidFill>
                  <a:srgbClr val="808080"/>
                </a:solidFill>
              </a:rPr>
              <a:t>;</a:t>
            </a:r>
            <a:endParaRPr lang="en-US" dirty="0">
              <a:solidFill>
                <a:srgbClr val="8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3609" y="4748951"/>
            <a:ext cx="422642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solidFill>
                  <a:srgbClr val="0000CD"/>
                </a:solidFill>
                <a:latin typeface="Consolas"/>
              </a:rPr>
              <a:t>Hasil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 : </a:t>
            </a:r>
          </a:p>
          <a:p>
            <a:r>
              <a:rPr lang="en-US" dirty="0"/>
              <a:t>2019-03-19 09:06:30.297</a:t>
            </a:r>
            <a:endParaRPr lang="en-US" dirty="0" smtClean="0"/>
          </a:p>
          <a:p>
            <a:r>
              <a:rPr lang="en-US" dirty="0"/>
              <a:t>2019-03-19 09:08:18.8903842</a:t>
            </a:r>
            <a:r>
              <a:rPr lang="en-US" dirty="0" smtClean="0"/>
              <a:t>2000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78870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3957</TotalTime>
  <Words>420</Words>
  <Application>Microsoft Office PowerPoint</Application>
  <PresentationFormat>On-screen Show (4:3)</PresentationFormat>
  <Paragraphs>93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542</cp:revision>
  <cp:lastPrinted>2017-08-29T02:54:51Z</cp:lastPrinted>
  <dcterms:created xsi:type="dcterms:W3CDTF">2010-04-18T12:06:30Z</dcterms:created>
  <dcterms:modified xsi:type="dcterms:W3CDTF">2019-03-21T01:03:15Z</dcterms:modified>
</cp:coreProperties>
</file>