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82" r:id="rId3"/>
    <p:sldId id="283" r:id="rId4"/>
    <p:sldId id="284" r:id="rId5"/>
    <p:sldId id="285" r:id="rId6"/>
    <p:sldId id="286" r:id="rId7"/>
    <p:sldId id="288" r:id="rId8"/>
    <p:sldId id="275" r:id="rId9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48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8598935-B52F-48AA-8D4D-7B8B909BAD2C}" type="datetimeFigureOut">
              <a:rPr lang="en-US"/>
              <a:pPr>
                <a:defRPr/>
              </a:pPr>
              <a:t>5/17/2025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5CA4D35-E790-4FBD-8DE9-4CD628AAA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734A928-C75A-4328-977D-A6309071D51A}" type="datetimeFigureOut">
              <a:rPr lang="en-US"/>
              <a:pPr>
                <a:defRPr/>
              </a:pPr>
              <a:t>5/17/2025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7CE9B8E-4FD7-46DD-B6E9-BB3DE2DECB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4016B-ECC4-4CEA-BBE2-DA6C4689E6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FC598-44F5-4C40-8A0F-7D5D56F5BF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66A9C-367E-4709-8671-68E39B31A8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240F0-6239-440B-B0BD-2BC2CF184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06109-6F25-429B-A6C5-A159D88DF0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E7A61-3729-4232-B281-3FA9A40A2B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981C8-B8ED-4C72-98EC-39A9DC3510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A5868-AB98-496E-8836-6670989B7E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6F81C-E45B-42AD-944A-AF5D1F3EA0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9B8CC-0F9B-41F7-B670-574957BF2E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7D360-05CB-41AB-8E2B-A8C39DB6A1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4D851B8-79EC-421E-8799-D4291EB2D5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0" y="1714488"/>
            <a:ext cx="8786842" cy="273921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Pertemuan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ke-9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PANCASILA SEBAGAI SISTEM FILSAFAT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  <a:reflection blurRad="6350" stA="50000" endA="300" endPos="50000" dist="29997" dir="5400000" sy="-100000" algn="bl" rotWithShape="0"/>
              </a:effectLst>
              <a:latin typeface="Cambria" pitchFamily="18" charset="0"/>
            </a:endParaRPr>
          </a:p>
        </p:txBody>
      </p:sp>
      <p:pic>
        <p:nvPicPr>
          <p:cNvPr id="2051" name="Picture 2" descr="D:\Picture\logo ibi smal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15250" y="142875"/>
            <a:ext cx="12446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Date Placeholder 1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E80621-D088-4B18-A074-DCEB17057ED7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7" name="Rectangle 6"/>
          <p:cNvSpPr/>
          <p:nvPr/>
        </p:nvSpPr>
        <p:spPr>
          <a:xfrm>
            <a:off x="1142976" y="4786322"/>
            <a:ext cx="66014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Pancasila</a:t>
            </a:r>
            <a:r>
              <a:rPr lang="en-US" sz="4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40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Filsafat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</a:t>
            </a:r>
            <a:r>
              <a:rPr lang="en-US" sz="4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Sistem</a:t>
            </a:r>
            <a:endParaRPr lang="en-U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F0770F-9438-4394-8602-B8D59337AB1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79388" y="1214438"/>
            <a:ext cx="8785225" cy="9144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d-ID" sz="2400" b="1" dirty="0">
                <a:latin typeface="Cambria" pitchFamily="18" charset="0"/>
              </a:rPr>
              <a:t>FILSAFAT:  </a:t>
            </a:r>
            <a:r>
              <a:rPr lang="id-ID" sz="2000" b="1" dirty="0">
                <a:latin typeface="Cambria" pitchFamily="18" charset="0"/>
                <a:sym typeface="Wingdings" pitchFamily="2" charset="2"/>
              </a:rPr>
              <a:t> </a:t>
            </a:r>
            <a:r>
              <a:rPr lang="id-ID" sz="2000" b="1" i="1" dirty="0">
                <a:latin typeface="Cambria" pitchFamily="18" charset="0"/>
                <a:sym typeface="Wingdings" pitchFamily="2" charset="2"/>
              </a:rPr>
              <a:t>philo </a:t>
            </a:r>
            <a:r>
              <a:rPr lang="id-ID" sz="2000" b="1" dirty="0">
                <a:latin typeface="Cambria" pitchFamily="18" charset="0"/>
                <a:sym typeface="Wingdings" pitchFamily="2" charset="2"/>
              </a:rPr>
              <a:t>(cinta), philos (pecinta), </a:t>
            </a:r>
            <a:r>
              <a:rPr lang="id-ID" sz="2000" b="1" i="1" dirty="0">
                <a:latin typeface="Cambria" pitchFamily="18" charset="0"/>
                <a:sym typeface="Wingdings" pitchFamily="2" charset="2"/>
              </a:rPr>
              <a:t>phylein  </a:t>
            </a:r>
            <a:r>
              <a:rPr lang="id-ID" sz="2000" b="1" dirty="0">
                <a:latin typeface="Cambria" pitchFamily="18" charset="0"/>
                <a:sym typeface="Wingdings" pitchFamily="2" charset="2"/>
              </a:rPr>
              <a:t>(mencintai)</a:t>
            </a:r>
          </a:p>
          <a:p>
            <a:pPr>
              <a:spcBef>
                <a:spcPct val="50000"/>
              </a:spcBef>
              <a:defRPr/>
            </a:pPr>
            <a:r>
              <a:rPr lang="id-ID" sz="2000" b="1" dirty="0">
                <a:latin typeface="Cambria" pitchFamily="18" charset="0"/>
                <a:sym typeface="Wingdings" pitchFamily="2" charset="2"/>
              </a:rPr>
              <a:t>                         </a:t>
            </a:r>
            <a:r>
              <a:rPr lang="en-US" sz="2000" b="1" dirty="0">
                <a:latin typeface="Cambria" pitchFamily="18" charset="0"/>
                <a:sym typeface="Wingdings" pitchFamily="2" charset="2"/>
              </a:rPr>
              <a:t>  </a:t>
            </a:r>
            <a:r>
              <a:rPr lang="id-ID" sz="2000" b="1" dirty="0">
                <a:latin typeface="Cambria" pitchFamily="18" charset="0"/>
                <a:sym typeface="Wingdings" pitchFamily="2" charset="2"/>
              </a:rPr>
              <a:t></a:t>
            </a:r>
            <a:r>
              <a:rPr lang="id-ID" sz="2000" b="1" i="1" dirty="0">
                <a:latin typeface="Cambria" pitchFamily="18" charset="0"/>
                <a:sym typeface="Wingdings" pitchFamily="2" charset="2"/>
              </a:rPr>
              <a:t>sophos, sophia </a:t>
            </a:r>
            <a:r>
              <a:rPr lang="id-ID" sz="2000" b="1" dirty="0">
                <a:latin typeface="Cambria" pitchFamily="18" charset="0"/>
                <a:sym typeface="Wingdings" pitchFamily="2" charset="2"/>
              </a:rPr>
              <a:t>(hikmah, kearifan, kebijaksanaan)</a:t>
            </a:r>
            <a:endParaRPr lang="en-US" sz="2000" b="1" dirty="0">
              <a:latin typeface="Cambria" pitchFamily="18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50825" y="2216150"/>
            <a:ext cx="8569325" cy="6413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d-ID" b="1" dirty="0">
                <a:solidFill>
                  <a:srgbClr val="3333FF"/>
                </a:solidFill>
              </a:rPr>
              <a:t>Manusia sepanjang hayat selalu mengidamkan kebijaksanaan, kebaikan, kebenaran, keindahan dan sebagainya. Ia akan selalu berfilsafat.</a:t>
            </a:r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363538" y="2857500"/>
            <a:ext cx="8351837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Cabang</a:t>
            </a:r>
            <a:r>
              <a:rPr lang="id-ID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filsafat: 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id-ID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Metafisika (ontologi, kosmologi, antropologi)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id-ID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 Epistemologi (pengetahuan)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id-ID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Aksiologis (nilai)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id-ID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 Logika (jalan pemikiran)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id-ID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 Etika (tingkah laku)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id-ID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 Estetika (keindahan)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28813" y="357188"/>
            <a:ext cx="67151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PENGERTIAN FILSAFAT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6829C-31B5-439A-B4E0-2A1A8944279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388" y="1412875"/>
            <a:ext cx="8856662" cy="277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d-ID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SISTEM : </a:t>
            </a:r>
          </a:p>
          <a:p>
            <a:pPr>
              <a:spcBef>
                <a:spcPct val="50000"/>
              </a:spcBef>
              <a:defRPr/>
            </a:pPr>
            <a:r>
              <a:rPr lang="id-ID" sz="2000" b="1" dirty="0">
                <a:latin typeface="Cambria" pitchFamily="18" charset="0"/>
              </a:rPr>
              <a:t>Suatu kesatuan yang terdiri atas bagian-bagian,</a:t>
            </a:r>
          </a:p>
          <a:p>
            <a:pPr>
              <a:spcBef>
                <a:spcPct val="50000"/>
              </a:spcBef>
              <a:defRPr/>
            </a:pPr>
            <a:r>
              <a:rPr lang="id-ID" sz="2000" b="1" dirty="0">
                <a:latin typeface="Cambria" pitchFamily="18" charset="0"/>
              </a:rPr>
              <a:t>tiap bagaian memiliki fungsi sendiri, </a:t>
            </a:r>
          </a:p>
          <a:p>
            <a:pPr>
              <a:spcBef>
                <a:spcPct val="50000"/>
              </a:spcBef>
              <a:defRPr/>
            </a:pPr>
            <a:r>
              <a:rPr lang="id-ID" sz="2000" b="1" dirty="0">
                <a:latin typeface="Cambria" pitchFamily="18" charset="0"/>
              </a:rPr>
              <a:t>ada ketergantungan antar bagian,</a:t>
            </a:r>
          </a:p>
          <a:p>
            <a:pPr>
              <a:spcBef>
                <a:spcPct val="50000"/>
              </a:spcBef>
              <a:defRPr/>
            </a:pPr>
            <a:r>
              <a:rPr lang="id-ID" sz="2000" b="1" dirty="0">
                <a:latin typeface="Cambria" pitchFamily="18" charset="0"/>
              </a:rPr>
              <a:t>mengarah pada tujuan tertentu,</a:t>
            </a:r>
          </a:p>
          <a:p>
            <a:pPr>
              <a:spcBef>
                <a:spcPct val="50000"/>
              </a:spcBef>
              <a:defRPr/>
            </a:pPr>
            <a:r>
              <a:rPr lang="id-ID" sz="2000" b="1" dirty="0">
                <a:latin typeface="Cambria" pitchFamily="18" charset="0"/>
              </a:rPr>
              <a:t>Terjadi pada lingkungan yang kompleks</a:t>
            </a:r>
            <a:endParaRPr lang="en-US" sz="2000" b="1" dirty="0">
              <a:latin typeface="Cambria" pitchFamily="18" charset="0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37250" y="1428750"/>
            <a:ext cx="2706688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57188" y="4572000"/>
            <a:ext cx="8135937" cy="822325"/>
          </a:xfrm>
          <a:prstGeom prst="rect">
            <a:avLst/>
          </a:prstGeom>
          <a:solidFill>
            <a:srgbClr val="DAA1F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d-ID" sz="2400" b="1">
                <a:solidFill>
                  <a:srgbClr val="0033CC"/>
                </a:solidFill>
              </a:rPr>
              <a:t>Pancasila merupakan suatu sistem nilai yang terejawantah melalui sila-sila</a:t>
            </a:r>
            <a:endParaRPr lang="en-US" sz="2400" b="1">
              <a:solidFill>
                <a:srgbClr val="0033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88" y="428625"/>
            <a:ext cx="82867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Pancasila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sebagai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Sistem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Filsafat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09875" y="635000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>
                <a:latin typeface="Cambria" pitchFamily="18" charset="0"/>
              </a:rPr>
              <a:t>Pendidikan Pancasila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238875" y="6350000"/>
            <a:ext cx="2133600" cy="365125"/>
          </a:xfrm>
        </p:spPr>
        <p:txBody>
          <a:bodyPr/>
          <a:lstStyle/>
          <a:p>
            <a:pPr>
              <a:defRPr/>
            </a:pPr>
            <a:fld id="{043C76A9-D575-4F91-8A35-6F6C918D5FEC}" type="slidenum">
              <a:rPr lang="en-US" smtClean="0">
                <a:latin typeface="Cambria" pitchFamily="18" charset="0"/>
              </a:rPr>
              <a:pPr>
                <a:defRPr/>
              </a:pPr>
              <a:t>4</a:t>
            </a:fld>
            <a:endParaRPr lang="en-US">
              <a:latin typeface="Cambria" pitchFamily="18" charset="0"/>
            </a:endParaRPr>
          </a:p>
        </p:txBody>
      </p:sp>
      <p:sp>
        <p:nvSpPr>
          <p:cNvPr id="6" name="Date Placeholder 6"/>
          <p:cNvSpPr txBox="1">
            <a:spLocks/>
          </p:cNvSpPr>
          <p:nvPr/>
        </p:nvSpPr>
        <p:spPr>
          <a:xfrm>
            <a:off x="142875" y="6350000"/>
            <a:ext cx="2133600" cy="365125"/>
          </a:xfrm>
          <a:prstGeom prst="rect">
            <a:avLst/>
          </a:prstGeom>
          <a:ln>
            <a:noFill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tint val="75000"/>
                  </a:schemeClr>
                </a:solidFill>
                <a:latin typeface="Cambria" pitchFamily="18" charset="0"/>
              </a:rPr>
              <a:t>5/4/2010</a:t>
            </a:r>
          </a:p>
        </p:txBody>
      </p:sp>
      <p:sp>
        <p:nvSpPr>
          <p:cNvPr id="7173" name="Line 7"/>
          <p:cNvSpPr>
            <a:spLocks noChangeShapeType="1"/>
          </p:cNvSpPr>
          <p:nvPr/>
        </p:nvSpPr>
        <p:spPr bwMode="auto">
          <a:xfrm flipH="1">
            <a:off x="153988" y="865188"/>
            <a:ext cx="2881312" cy="3960812"/>
          </a:xfrm>
          <a:prstGeom prst="line">
            <a:avLst/>
          </a:prstGeom>
          <a:noFill/>
          <a:ln w="9525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4" name="Line 8"/>
          <p:cNvSpPr>
            <a:spLocks noChangeShapeType="1"/>
          </p:cNvSpPr>
          <p:nvPr/>
        </p:nvSpPr>
        <p:spPr bwMode="auto">
          <a:xfrm>
            <a:off x="3033713" y="865188"/>
            <a:ext cx="0" cy="4824412"/>
          </a:xfrm>
          <a:prstGeom prst="line">
            <a:avLst/>
          </a:prstGeom>
          <a:noFill/>
          <a:ln w="9525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5" name="Line 9"/>
          <p:cNvSpPr>
            <a:spLocks noChangeShapeType="1"/>
          </p:cNvSpPr>
          <p:nvPr/>
        </p:nvSpPr>
        <p:spPr bwMode="auto">
          <a:xfrm>
            <a:off x="153988" y="4826000"/>
            <a:ext cx="2881312" cy="863600"/>
          </a:xfrm>
          <a:prstGeom prst="line">
            <a:avLst/>
          </a:prstGeom>
          <a:noFill/>
          <a:ln w="9525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6" name="Line 10"/>
          <p:cNvSpPr>
            <a:spLocks noChangeShapeType="1"/>
          </p:cNvSpPr>
          <p:nvPr/>
        </p:nvSpPr>
        <p:spPr bwMode="auto">
          <a:xfrm flipV="1">
            <a:off x="153988" y="3889375"/>
            <a:ext cx="3313112" cy="936625"/>
          </a:xfrm>
          <a:prstGeom prst="line">
            <a:avLst/>
          </a:prstGeom>
          <a:noFill/>
          <a:ln w="9525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7" name="Line 11"/>
          <p:cNvSpPr>
            <a:spLocks noChangeShapeType="1"/>
          </p:cNvSpPr>
          <p:nvPr/>
        </p:nvSpPr>
        <p:spPr bwMode="auto">
          <a:xfrm>
            <a:off x="3394075" y="3889375"/>
            <a:ext cx="2879725" cy="720725"/>
          </a:xfrm>
          <a:prstGeom prst="line">
            <a:avLst/>
          </a:prstGeom>
          <a:noFill/>
          <a:ln w="9525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8" name="Line 12"/>
          <p:cNvSpPr>
            <a:spLocks noChangeShapeType="1"/>
          </p:cNvSpPr>
          <p:nvPr/>
        </p:nvSpPr>
        <p:spPr bwMode="auto">
          <a:xfrm flipV="1">
            <a:off x="3033713" y="4610100"/>
            <a:ext cx="3240087" cy="1079500"/>
          </a:xfrm>
          <a:prstGeom prst="line">
            <a:avLst/>
          </a:prstGeom>
          <a:noFill/>
          <a:ln w="9525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9" name="Line 13"/>
          <p:cNvSpPr>
            <a:spLocks noChangeShapeType="1"/>
          </p:cNvSpPr>
          <p:nvPr/>
        </p:nvSpPr>
        <p:spPr bwMode="auto">
          <a:xfrm>
            <a:off x="3033713" y="865188"/>
            <a:ext cx="360362" cy="3024187"/>
          </a:xfrm>
          <a:prstGeom prst="line">
            <a:avLst/>
          </a:prstGeom>
          <a:noFill/>
          <a:ln w="9525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0" name="Line 14"/>
          <p:cNvSpPr>
            <a:spLocks noChangeShapeType="1"/>
          </p:cNvSpPr>
          <p:nvPr/>
        </p:nvSpPr>
        <p:spPr bwMode="auto">
          <a:xfrm>
            <a:off x="3033713" y="865188"/>
            <a:ext cx="3240087" cy="3744912"/>
          </a:xfrm>
          <a:prstGeom prst="line">
            <a:avLst/>
          </a:prstGeom>
          <a:noFill/>
          <a:ln w="9525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1" name="Line 15"/>
          <p:cNvSpPr>
            <a:spLocks noChangeShapeType="1"/>
          </p:cNvSpPr>
          <p:nvPr/>
        </p:nvSpPr>
        <p:spPr bwMode="auto">
          <a:xfrm>
            <a:off x="801688" y="3960813"/>
            <a:ext cx="2232025" cy="649287"/>
          </a:xfrm>
          <a:prstGeom prst="line">
            <a:avLst/>
          </a:prstGeom>
          <a:noFill/>
          <a:ln w="9525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2" name="Line 16"/>
          <p:cNvSpPr>
            <a:spLocks noChangeShapeType="1"/>
          </p:cNvSpPr>
          <p:nvPr/>
        </p:nvSpPr>
        <p:spPr bwMode="auto">
          <a:xfrm flipV="1">
            <a:off x="801688" y="3384550"/>
            <a:ext cx="2519362" cy="576263"/>
          </a:xfrm>
          <a:prstGeom prst="line">
            <a:avLst/>
          </a:prstGeom>
          <a:noFill/>
          <a:ln w="9525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3" name="Line 17"/>
          <p:cNvSpPr>
            <a:spLocks noChangeShapeType="1"/>
          </p:cNvSpPr>
          <p:nvPr/>
        </p:nvSpPr>
        <p:spPr bwMode="auto">
          <a:xfrm flipV="1">
            <a:off x="3033713" y="3960813"/>
            <a:ext cx="2663825" cy="649287"/>
          </a:xfrm>
          <a:prstGeom prst="line">
            <a:avLst/>
          </a:prstGeom>
          <a:noFill/>
          <a:ln w="9525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4" name="Line 18"/>
          <p:cNvSpPr>
            <a:spLocks noChangeShapeType="1"/>
          </p:cNvSpPr>
          <p:nvPr/>
        </p:nvSpPr>
        <p:spPr bwMode="auto">
          <a:xfrm>
            <a:off x="3328988" y="3382963"/>
            <a:ext cx="2376487" cy="576262"/>
          </a:xfrm>
          <a:prstGeom prst="line">
            <a:avLst/>
          </a:prstGeom>
          <a:noFill/>
          <a:ln w="9525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5" name="Line 19"/>
          <p:cNvSpPr>
            <a:spLocks noChangeShapeType="1"/>
          </p:cNvSpPr>
          <p:nvPr/>
        </p:nvSpPr>
        <p:spPr bwMode="auto">
          <a:xfrm>
            <a:off x="2025650" y="4321175"/>
            <a:ext cx="0" cy="0"/>
          </a:xfrm>
          <a:prstGeom prst="line">
            <a:avLst/>
          </a:prstGeom>
          <a:noFill/>
          <a:ln w="9525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6" name="Line 20"/>
          <p:cNvSpPr>
            <a:spLocks noChangeShapeType="1"/>
          </p:cNvSpPr>
          <p:nvPr/>
        </p:nvSpPr>
        <p:spPr bwMode="auto">
          <a:xfrm>
            <a:off x="1377950" y="3097213"/>
            <a:ext cx="1655763" cy="433387"/>
          </a:xfrm>
          <a:prstGeom prst="line">
            <a:avLst/>
          </a:prstGeom>
          <a:noFill/>
          <a:ln w="9525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7" name="Line 21"/>
          <p:cNvSpPr>
            <a:spLocks noChangeShapeType="1"/>
          </p:cNvSpPr>
          <p:nvPr/>
        </p:nvSpPr>
        <p:spPr bwMode="auto">
          <a:xfrm flipV="1">
            <a:off x="1377950" y="2736850"/>
            <a:ext cx="1871663" cy="360363"/>
          </a:xfrm>
          <a:prstGeom prst="line">
            <a:avLst/>
          </a:prstGeom>
          <a:noFill/>
          <a:ln w="9525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8" name="Line 22"/>
          <p:cNvSpPr>
            <a:spLocks noChangeShapeType="1"/>
          </p:cNvSpPr>
          <p:nvPr/>
        </p:nvSpPr>
        <p:spPr bwMode="auto">
          <a:xfrm>
            <a:off x="3249613" y="2736850"/>
            <a:ext cx="1727200" cy="360363"/>
          </a:xfrm>
          <a:prstGeom prst="line">
            <a:avLst/>
          </a:prstGeom>
          <a:noFill/>
          <a:ln w="9525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9" name="Line 23"/>
          <p:cNvSpPr>
            <a:spLocks noChangeShapeType="1"/>
          </p:cNvSpPr>
          <p:nvPr/>
        </p:nvSpPr>
        <p:spPr bwMode="auto">
          <a:xfrm flipV="1">
            <a:off x="3033713" y="3097213"/>
            <a:ext cx="1943100" cy="431800"/>
          </a:xfrm>
          <a:prstGeom prst="line">
            <a:avLst/>
          </a:prstGeom>
          <a:noFill/>
          <a:ln w="9525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0" name="Line 24"/>
          <p:cNvSpPr>
            <a:spLocks noChangeShapeType="1"/>
          </p:cNvSpPr>
          <p:nvPr/>
        </p:nvSpPr>
        <p:spPr bwMode="auto">
          <a:xfrm>
            <a:off x="1952625" y="2376488"/>
            <a:ext cx="1081088" cy="215900"/>
          </a:xfrm>
          <a:prstGeom prst="line">
            <a:avLst/>
          </a:prstGeom>
          <a:noFill/>
          <a:ln w="9525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1" name="Line 25"/>
          <p:cNvSpPr>
            <a:spLocks noChangeShapeType="1"/>
          </p:cNvSpPr>
          <p:nvPr/>
        </p:nvSpPr>
        <p:spPr bwMode="auto">
          <a:xfrm flipV="1">
            <a:off x="1954213" y="2160588"/>
            <a:ext cx="1223962" cy="215900"/>
          </a:xfrm>
          <a:prstGeom prst="line">
            <a:avLst/>
          </a:prstGeom>
          <a:noFill/>
          <a:ln w="9525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2" name="Line 26"/>
          <p:cNvSpPr>
            <a:spLocks noChangeShapeType="1"/>
          </p:cNvSpPr>
          <p:nvPr/>
        </p:nvSpPr>
        <p:spPr bwMode="auto">
          <a:xfrm flipV="1">
            <a:off x="3033713" y="2305050"/>
            <a:ext cx="1223962" cy="287338"/>
          </a:xfrm>
          <a:prstGeom prst="line">
            <a:avLst/>
          </a:prstGeom>
          <a:noFill/>
          <a:ln w="9525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3" name="Line 27"/>
          <p:cNvSpPr>
            <a:spLocks noChangeShapeType="1"/>
          </p:cNvSpPr>
          <p:nvPr/>
        </p:nvSpPr>
        <p:spPr bwMode="auto">
          <a:xfrm>
            <a:off x="3178175" y="2160588"/>
            <a:ext cx="1081088" cy="144462"/>
          </a:xfrm>
          <a:prstGeom prst="line">
            <a:avLst/>
          </a:prstGeom>
          <a:noFill/>
          <a:ln w="9525">
            <a:solidFill>
              <a:srgbClr val="7030A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" name="Text Box 29"/>
          <p:cNvSpPr txBox="1">
            <a:spLocks noChangeArrowheads="1"/>
          </p:cNvSpPr>
          <p:nvPr/>
        </p:nvSpPr>
        <p:spPr bwMode="auto">
          <a:xfrm>
            <a:off x="4113213" y="885825"/>
            <a:ext cx="3816350" cy="40005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d-ID" sz="2000">
                <a:solidFill>
                  <a:srgbClr val="C00000"/>
                </a:solidFill>
                <a:latin typeface="Cambria" pitchFamily="18" charset="0"/>
              </a:rPr>
              <a:t>Sila I menjiawai sila II, III, IV, V</a:t>
            </a:r>
            <a:endParaRPr lang="en-US" sz="200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4978400" y="1649413"/>
            <a:ext cx="3065463" cy="708025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2000">
                <a:solidFill>
                  <a:srgbClr val="C00000"/>
                </a:solidFill>
                <a:latin typeface="Cambria" pitchFamily="18" charset="0"/>
              </a:rPr>
              <a:t>Sila II, dijiwai sila I</a:t>
            </a:r>
          </a:p>
          <a:p>
            <a:r>
              <a:rPr lang="id-ID" sz="2000">
                <a:solidFill>
                  <a:srgbClr val="C00000"/>
                </a:solidFill>
                <a:latin typeface="Cambria" pitchFamily="18" charset="0"/>
              </a:rPr>
              <a:t>Menjiwai sila III, IV, dan V</a:t>
            </a:r>
            <a:endParaRPr lang="en-US" sz="200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1" name="Text Box 32"/>
          <p:cNvSpPr txBox="1">
            <a:spLocks noChangeArrowheads="1"/>
          </p:cNvSpPr>
          <p:nvPr/>
        </p:nvSpPr>
        <p:spPr bwMode="auto">
          <a:xfrm>
            <a:off x="5553075" y="2520950"/>
            <a:ext cx="2990850" cy="708025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2000">
                <a:solidFill>
                  <a:srgbClr val="C00000"/>
                </a:solidFill>
                <a:latin typeface="Cambria" pitchFamily="18" charset="0"/>
              </a:rPr>
              <a:t>Sila III, dijiwai sila I dan II</a:t>
            </a:r>
          </a:p>
          <a:p>
            <a:r>
              <a:rPr lang="id-ID" sz="2000">
                <a:solidFill>
                  <a:srgbClr val="C00000"/>
                </a:solidFill>
                <a:latin typeface="Cambria" pitchFamily="18" charset="0"/>
              </a:rPr>
              <a:t>Menjiwai sila IV dan V</a:t>
            </a:r>
            <a:endParaRPr lang="en-US" sz="200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2" name="Line 33"/>
          <p:cNvSpPr>
            <a:spLocks noChangeShapeType="1"/>
          </p:cNvSpPr>
          <p:nvPr/>
        </p:nvSpPr>
        <p:spPr bwMode="auto">
          <a:xfrm flipV="1">
            <a:off x="5049838" y="2952750"/>
            <a:ext cx="433387" cy="144463"/>
          </a:xfrm>
          <a:prstGeom prst="line">
            <a:avLst/>
          </a:prstGeom>
          <a:noFill/>
          <a:ln w="28575">
            <a:solidFill>
              <a:srgbClr val="7030A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" name="Line 34"/>
          <p:cNvSpPr>
            <a:spLocks noChangeShapeType="1"/>
          </p:cNvSpPr>
          <p:nvPr/>
        </p:nvSpPr>
        <p:spPr bwMode="auto">
          <a:xfrm flipV="1">
            <a:off x="4257675" y="1873250"/>
            <a:ext cx="647700" cy="431800"/>
          </a:xfrm>
          <a:prstGeom prst="line">
            <a:avLst/>
          </a:prstGeom>
          <a:noFill/>
          <a:ln w="28575">
            <a:solidFill>
              <a:srgbClr val="7030A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" name="Line 35"/>
          <p:cNvSpPr>
            <a:spLocks noChangeShapeType="1"/>
          </p:cNvSpPr>
          <p:nvPr/>
        </p:nvSpPr>
        <p:spPr bwMode="auto">
          <a:xfrm>
            <a:off x="3033713" y="865188"/>
            <a:ext cx="1008062" cy="71437"/>
          </a:xfrm>
          <a:prstGeom prst="line">
            <a:avLst/>
          </a:prstGeom>
          <a:noFill/>
          <a:ln w="28575">
            <a:solidFill>
              <a:srgbClr val="7030A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" name="Text Box 36"/>
          <p:cNvSpPr txBox="1">
            <a:spLocks noChangeArrowheads="1"/>
          </p:cNvSpPr>
          <p:nvPr/>
        </p:nvSpPr>
        <p:spPr bwMode="auto">
          <a:xfrm>
            <a:off x="6072188" y="3506788"/>
            <a:ext cx="2857500" cy="708025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2000">
                <a:solidFill>
                  <a:srgbClr val="C00000"/>
                </a:solidFill>
                <a:latin typeface="Cambria" pitchFamily="18" charset="0"/>
              </a:rPr>
              <a:t>Sila IV dijiwai sila I, II, III</a:t>
            </a:r>
          </a:p>
          <a:p>
            <a:r>
              <a:rPr lang="id-ID" sz="2000">
                <a:solidFill>
                  <a:srgbClr val="C00000"/>
                </a:solidFill>
                <a:latin typeface="Cambria" pitchFamily="18" charset="0"/>
              </a:rPr>
              <a:t>Menjiwai sila V</a:t>
            </a:r>
            <a:endParaRPr lang="en-US" sz="200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6" name="Line 37"/>
          <p:cNvSpPr>
            <a:spLocks noChangeShapeType="1"/>
          </p:cNvSpPr>
          <p:nvPr/>
        </p:nvSpPr>
        <p:spPr bwMode="auto">
          <a:xfrm>
            <a:off x="5614988" y="3889375"/>
            <a:ext cx="431800" cy="0"/>
          </a:xfrm>
          <a:prstGeom prst="line">
            <a:avLst/>
          </a:prstGeom>
          <a:noFill/>
          <a:ln w="28575">
            <a:solidFill>
              <a:srgbClr val="7030A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" name="Line 38"/>
          <p:cNvSpPr>
            <a:spLocks noChangeShapeType="1"/>
          </p:cNvSpPr>
          <p:nvPr/>
        </p:nvSpPr>
        <p:spPr bwMode="auto">
          <a:xfrm>
            <a:off x="4178300" y="5311775"/>
            <a:ext cx="936625" cy="0"/>
          </a:xfrm>
          <a:prstGeom prst="line">
            <a:avLst/>
          </a:prstGeom>
          <a:noFill/>
          <a:ln w="28575">
            <a:solidFill>
              <a:srgbClr val="7030A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" name="Text Box 39"/>
          <p:cNvSpPr txBox="1">
            <a:spLocks noChangeArrowheads="1"/>
          </p:cNvSpPr>
          <p:nvPr/>
        </p:nvSpPr>
        <p:spPr bwMode="auto">
          <a:xfrm>
            <a:off x="5121275" y="5097463"/>
            <a:ext cx="3665538" cy="40005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d-ID" sz="2000">
                <a:solidFill>
                  <a:srgbClr val="C00000"/>
                </a:solidFill>
                <a:latin typeface="Cambria" pitchFamily="18" charset="0"/>
              </a:rPr>
              <a:t>Sila V dijiwai sila I, II, III, dan IV</a:t>
            </a:r>
            <a:endParaRPr lang="en-US" sz="200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9" name="Text Box 40"/>
          <p:cNvSpPr txBox="1">
            <a:spLocks noChangeArrowheads="1"/>
          </p:cNvSpPr>
          <p:nvPr/>
        </p:nvSpPr>
        <p:spPr bwMode="auto">
          <a:xfrm>
            <a:off x="1000125" y="190500"/>
            <a:ext cx="7993063" cy="5238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d-ID" sz="2800" b="1" dirty="0">
                <a:solidFill>
                  <a:srgbClr val="FFFF00"/>
                </a:solidFill>
                <a:latin typeface="Cambria" pitchFamily="18" charset="0"/>
              </a:rPr>
              <a:t>SUSUNAN PANCASILA HIERARKHIS PIRAMIDAL</a:t>
            </a:r>
            <a:endParaRPr lang="en-US" sz="2800" b="1" dirty="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1406" y="5786454"/>
            <a:ext cx="8001056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 err="1">
                <a:latin typeface="Cambria" pitchFamily="18" charset="0"/>
              </a:rPr>
              <a:t>Sila-sila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Pancasila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saling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mengisi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dan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mengkualifikasi</a:t>
            </a:r>
            <a:endParaRPr lang="en-US" sz="2400" dirty="0">
              <a:latin typeface="Cambria" pitchFamily="18" charset="0"/>
            </a:endParaRPr>
          </a:p>
        </p:txBody>
      </p:sp>
      <p:sp>
        <p:nvSpPr>
          <p:cNvPr id="41" name="Date Placeholder 40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20/9/2010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0D19CB-DBEF-4C8F-A1F4-D3503880891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28596" y="357166"/>
            <a:ext cx="8215370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 err="1">
                <a:latin typeface="Cambria" pitchFamily="18" charset="0"/>
              </a:rPr>
              <a:t>Dasar</a:t>
            </a:r>
            <a:r>
              <a:rPr lang="en-US" sz="4000" dirty="0">
                <a:latin typeface="Cambria" pitchFamily="18" charset="0"/>
              </a:rPr>
              <a:t> </a:t>
            </a:r>
            <a:r>
              <a:rPr lang="en-US" sz="4000" dirty="0" err="1">
                <a:latin typeface="Cambria" pitchFamily="18" charset="0"/>
              </a:rPr>
              <a:t>Ontologis</a:t>
            </a:r>
            <a:r>
              <a:rPr lang="en-US" sz="4000" dirty="0">
                <a:latin typeface="Cambria" pitchFamily="18" charset="0"/>
              </a:rPr>
              <a:t> </a:t>
            </a:r>
            <a:r>
              <a:rPr lang="en-US" sz="4000" dirty="0" err="1">
                <a:latin typeface="Cambria" pitchFamily="18" charset="0"/>
              </a:rPr>
              <a:t>Pancasila</a:t>
            </a:r>
            <a:endParaRPr lang="en-US" sz="4000" dirty="0">
              <a:latin typeface="Cambria" pitchFamily="18" charset="0"/>
            </a:endParaRPr>
          </a:p>
        </p:txBody>
      </p:sp>
      <p:sp>
        <p:nvSpPr>
          <p:cNvPr id="8200" name="TextBox 5"/>
          <p:cNvSpPr txBox="1">
            <a:spLocks noChangeArrowheads="1"/>
          </p:cNvSpPr>
          <p:nvPr/>
        </p:nvSpPr>
        <p:spPr bwMode="auto">
          <a:xfrm>
            <a:off x="428625" y="1214438"/>
            <a:ext cx="82153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 err="1">
                <a:solidFill>
                  <a:srgbClr val="7030A0"/>
                </a:solidFill>
                <a:latin typeface="Cambria" pitchFamily="18" charset="0"/>
              </a:rPr>
              <a:t>Sila-saila</a:t>
            </a:r>
            <a:r>
              <a:rPr lang="en-US" sz="2000" b="1" dirty="0">
                <a:solidFill>
                  <a:srgbClr val="7030A0"/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Cambria" pitchFamily="18" charset="0"/>
              </a:rPr>
              <a:t>Pancasila</a:t>
            </a:r>
            <a:r>
              <a:rPr lang="en-US" sz="2000" b="1" dirty="0">
                <a:solidFill>
                  <a:srgbClr val="7030A0"/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Cambria" pitchFamily="18" charset="0"/>
              </a:rPr>
              <a:t>merupakan</a:t>
            </a:r>
            <a:r>
              <a:rPr lang="en-US" sz="2000" b="1" dirty="0">
                <a:solidFill>
                  <a:srgbClr val="7030A0"/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Cambria" pitchFamily="18" charset="0"/>
              </a:rPr>
              <a:t>perwujudan</a:t>
            </a:r>
            <a:r>
              <a:rPr lang="en-US" sz="2000" b="1" dirty="0">
                <a:solidFill>
                  <a:srgbClr val="7030A0"/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Cambria" pitchFamily="18" charset="0"/>
              </a:rPr>
              <a:t>hakekat</a:t>
            </a:r>
            <a:r>
              <a:rPr lang="en-US" sz="2000" b="1" dirty="0">
                <a:solidFill>
                  <a:srgbClr val="7030A0"/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Cambria" pitchFamily="18" charset="0"/>
              </a:rPr>
              <a:t>kodrat</a:t>
            </a:r>
            <a:r>
              <a:rPr lang="en-US" sz="2000" b="1" dirty="0">
                <a:solidFill>
                  <a:srgbClr val="7030A0"/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Cambria" pitchFamily="18" charset="0"/>
              </a:rPr>
              <a:t>manusia</a:t>
            </a:r>
            <a:r>
              <a:rPr lang="en-US" sz="2000" b="1" dirty="0">
                <a:solidFill>
                  <a:srgbClr val="7030A0"/>
                </a:solidFill>
                <a:latin typeface="Cambria" pitchFamily="18" charset="0"/>
              </a:rPr>
              <a:t> yang </a:t>
            </a:r>
            <a:r>
              <a:rPr lang="en-US" sz="2000" b="1" i="1" dirty="0" err="1">
                <a:solidFill>
                  <a:srgbClr val="7030A0"/>
                </a:solidFill>
                <a:latin typeface="Cambria" pitchFamily="18" charset="0"/>
              </a:rPr>
              <a:t>monodualis</a:t>
            </a:r>
            <a:r>
              <a:rPr lang="en-US" sz="2000" b="1" i="1" dirty="0">
                <a:solidFill>
                  <a:srgbClr val="7030A0"/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Cambria" pitchFamily="18" charset="0"/>
              </a:rPr>
              <a:t>sekaligus</a:t>
            </a:r>
            <a:r>
              <a:rPr lang="en-US" sz="2000" b="1" i="1" dirty="0">
                <a:solidFill>
                  <a:srgbClr val="7030A0"/>
                </a:solidFill>
                <a:latin typeface="Cambria" pitchFamily="18" charset="0"/>
              </a:rPr>
              <a:t> </a:t>
            </a:r>
            <a:r>
              <a:rPr lang="en-US" sz="2000" b="1" i="1" dirty="0" err="1">
                <a:solidFill>
                  <a:srgbClr val="7030A0"/>
                </a:solidFill>
                <a:latin typeface="Cambria" pitchFamily="18" charset="0"/>
              </a:rPr>
              <a:t>monopluralis</a:t>
            </a:r>
            <a:r>
              <a:rPr lang="en-US" sz="2000" b="1" i="1" dirty="0">
                <a:solidFill>
                  <a:srgbClr val="7030A0"/>
                </a:solidFill>
                <a:latin typeface="Cambria" pitchFamily="18" charset="0"/>
              </a:rPr>
              <a:t>.</a:t>
            </a:r>
            <a:endParaRPr lang="en-US" sz="2000" b="1" dirty="0">
              <a:solidFill>
                <a:srgbClr val="7030A0"/>
              </a:solidFill>
              <a:latin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71934" y="1928802"/>
            <a:ext cx="2143140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b="1" dirty="0" err="1"/>
              <a:t>Hakekat</a:t>
            </a:r>
            <a:r>
              <a:rPr lang="en-US" b="1" dirty="0"/>
              <a:t> </a:t>
            </a:r>
            <a:r>
              <a:rPr lang="en-US" b="1" dirty="0" err="1"/>
              <a:t>Kodrat</a:t>
            </a:r>
            <a:r>
              <a:rPr lang="en-US" b="1" dirty="0"/>
              <a:t> </a:t>
            </a:r>
            <a:r>
              <a:rPr lang="en-US" b="1" dirty="0" err="1"/>
              <a:t>Manusia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214414" y="3059668"/>
            <a:ext cx="2071702" cy="4001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 err="1">
                <a:latin typeface="Cambria" pitchFamily="18" charset="0"/>
              </a:rPr>
              <a:t>Bentuk</a:t>
            </a:r>
            <a:r>
              <a:rPr lang="en-US" sz="2000" b="1" dirty="0">
                <a:latin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</a:rPr>
              <a:t>Kodrat</a:t>
            </a:r>
            <a:endParaRPr lang="en-US" sz="2000" b="1" dirty="0">
              <a:latin typeface="Cambr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7686" y="2928934"/>
            <a:ext cx="1857388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 err="1">
                <a:latin typeface="Cambria" pitchFamily="18" charset="0"/>
              </a:rPr>
              <a:t>Kedudukan</a:t>
            </a:r>
            <a:r>
              <a:rPr lang="en-US" sz="2000" b="1" dirty="0">
                <a:latin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</a:rPr>
              <a:t>Kodrat</a:t>
            </a:r>
            <a:endParaRPr lang="en-US" sz="2000" b="1" dirty="0">
              <a:latin typeface="Cambr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43702" y="2916792"/>
            <a:ext cx="1857388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 err="1">
                <a:latin typeface="Cambria" pitchFamily="18" charset="0"/>
              </a:rPr>
              <a:t>Sifat</a:t>
            </a:r>
            <a:r>
              <a:rPr lang="en-US" sz="2000" b="1" dirty="0">
                <a:latin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</a:rPr>
              <a:t>Kodrat</a:t>
            </a:r>
            <a:endParaRPr lang="en-US" sz="2000" b="1" dirty="0">
              <a:latin typeface="Cambr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58" y="3845486"/>
            <a:ext cx="1428760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Cambria" pitchFamily="18" charset="0"/>
              </a:rPr>
              <a:t>Raga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57422" y="3845486"/>
            <a:ext cx="1500198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 err="1"/>
              <a:t>Jiwa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rot="5400000">
            <a:off x="-172556" y="5229209"/>
            <a:ext cx="1428760" cy="4001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b="1" dirty="0" err="1">
                <a:latin typeface="Cambria" pitchFamily="18" charset="0"/>
              </a:rPr>
              <a:t>Anorganis</a:t>
            </a:r>
            <a:endParaRPr lang="en-US" sz="2000" b="1" dirty="0">
              <a:latin typeface="Cambr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5400000">
            <a:off x="342899" y="5229209"/>
            <a:ext cx="1428760" cy="4001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latin typeface="Cambria" pitchFamily="18" charset="0"/>
              </a:rPr>
              <a:t>Animal</a:t>
            </a:r>
          </a:p>
        </p:txBody>
      </p:sp>
      <p:sp>
        <p:nvSpPr>
          <p:cNvPr id="15" name="TextBox 14"/>
          <p:cNvSpPr txBox="1"/>
          <p:nvPr/>
        </p:nvSpPr>
        <p:spPr>
          <a:xfrm rot="5400000">
            <a:off x="871483" y="5229209"/>
            <a:ext cx="1428760" cy="40011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latin typeface="Cambria" pitchFamily="18" charset="0"/>
              </a:rPr>
              <a:t>Human</a:t>
            </a:r>
          </a:p>
        </p:txBody>
      </p:sp>
      <p:sp>
        <p:nvSpPr>
          <p:cNvPr id="16" name="TextBox 15"/>
          <p:cNvSpPr txBox="1"/>
          <p:nvPr/>
        </p:nvSpPr>
        <p:spPr>
          <a:xfrm rot="5400000">
            <a:off x="1843097" y="5229209"/>
            <a:ext cx="1428760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latin typeface="Cambria" pitchFamily="18" charset="0"/>
              </a:rPr>
              <a:t>Akal/</a:t>
            </a:r>
            <a:r>
              <a:rPr lang="en-US" sz="2000" b="1" dirty="0" err="1">
                <a:latin typeface="Cambria" pitchFamily="18" charset="0"/>
              </a:rPr>
              <a:t>Cipt</a:t>
            </a:r>
            <a:endParaRPr lang="en-US" sz="2000" b="1" dirty="0">
              <a:latin typeface="Cambria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5400000">
            <a:off x="2399212" y="5229209"/>
            <a:ext cx="1428760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latin typeface="Cambria" pitchFamily="18" charset="0"/>
              </a:rPr>
              <a:t>Rasa</a:t>
            </a:r>
          </a:p>
        </p:txBody>
      </p:sp>
      <p:sp>
        <p:nvSpPr>
          <p:cNvPr id="18" name="TextBox 17"/>
          <p:cNvSpPr txBox="1"/>
          <p:nvPr/>
        </p:nvSpPr>
        <p:spPr>
          <a:xfrm rot="5400000">
            <a:off x="2943185" y="5229209"/>
            <a:ext cx="1428760" cy="4001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b="1" dirty="0" err="1">
                <a:latin typeface="Cambria" pitchFamily="18" charset="0"/>
              </a:rPr>
              <a:t>Kehendak</a:t>
            </a:r>
            <a:endParaRPr lang="en-US" sz="2000" b="1" dirty="0">
              <a:latin typeface="Cambria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5400000">
            <a:off x="3764722" y="4907738"/>
            <a:ext cx="2071702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b="1" dirty="0" err="1">
                <a:latin typeface="Cambria" pitchFamily="18" charset="0"/>
              </a:rPr>
              <a:t>Mahluk</a:t>
            </a:r>
            <a:r>
              <a:rPr lang="en-US" sz="2000" b="1" dirty="0">
                <a:latin typeface="Cambria" pitchFamily="18" charset="0"/>
              </a:rPr>
              <a:t> </a:t>
            </a:r>
            <a:r>
              <a:rPr lang="en-US" sz="2000" b="1" dirty="0" err="1">
                <a:latin typeface="Cambria" pitchFamily="18" charset="0"/>
              </a:rPr>
              <a:t>Pribadi</a:t>
            </a:r>
            <a:endParaRPr lang="en-US" sz="2000" b="1" dirty="0">
              <a:latin typeface="Cambria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5400000">
            <a:off x="4720947" y="4923127"/>
            <a:ext cx="2071702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 err="1"/>
              <a:t>Mahluk</a:t>
            </a:r>
            <a:r>
              <a:rPr lang="en-US" dirty="0"/>
              <a:t> </a:t>
            </a:r>
            <a:r>
              <a:rPr lang="en-US" dirty="0" err="1"/>
              <a:t>Tuhan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 rot="5400000">
            <a:off x="5979299" y="4907738"/>
            <a:ext cx="2071702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Cambria" pitchFamily="18" charset="0"/>
              </a:rPr>
              <a:t>Individual</a:t>
            </a:r>
          </a:p>
        </p:txBody>
      </p:sp>
      <p:sp>
        <p:nvSpPr>
          <p:cNvPr id="22" name="TextBox 21"/>
          <p:cNvSpPr txBox="1"/>
          <p:nvPr/>
        </p:nvSpPr>
        <p:spPr>
          <a:xfrm rot="5400000">
            <a:off x="7066258" y="4907738"/>
            <a:ext cx="2071702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dirty="0" err="1">
                <a:latin typeface="Cambria" pitchFamily="18" charset="0"/>
              </a:rPr>
              <a:t>Sosial</a:t>
            </a:r>
            <a:endParaRPr lang="en-US" sz="2000" dirty="0">
              <a:latin typeface="Cambria" pitchFamily="18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rot="10800000" flipV="1">
            <a:off x="2428875" y="2571750"/>
            <a:ext cx="2071688" cy="3571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>
            <a:off x="5035550" y="2749550"/>
            <a:ext cx="35718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715000" y="2571750"/>
            <a:ext cx="1714500" cy="2857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0800000" flipV="1">
            <a:off x="1143000" y="3500438"/>
            <a:ext cx="928688" cy="28575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2286000" y="3500438"/>
            <a:ext cx="857250" cy="28575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10800000" flipV="1">
            <a:off x="4714875" y="3714750"/>
            <a:ext cx="500063" cy="28575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5286375" y="3714750"/>
            <a:ext cx="500063" cy="28575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5400000">
            <a:off x="6965156" y="3393282"/>
            <a:ext cx="642937" cy="5715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16200000" flipH="1">
            <a:off x="7551738" y="3449638"/>
            <a:ext cx="642937" cy="45878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10800000" flipV="1">
            <a:off x="500063" y="4286250"/>
            <a:ext cx="500062" cy="357188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5400000">
            <a:off x="858019" y="4571213"/>
            <a:ext cx="428625" cy="1588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1143000" y="4286250"/>
            <a:ext cx="428625" cy="357188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rot="10800000" flipV="1">
            <a:off x="2571750" y="4286250"/>
            <a:ext cx="500063" cy="357188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rot="5400000">
            <a:off x="2858294" y="4499769"/>
            <a:ext cx="428625" cy="1587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3071813" y="4286250"/>
            <a:ext cx="500062" cy="357188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95780B09-393E-4071-A83A-EC64303A5A1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28596" y="428604"/>
            <a:ext cx="821537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>
              <a:defRPr/>
            </a:pPr>
            <a:r>
              <a:rPr lang="en-US" sz="4000" b="1" dirty="0" err="1">
                <a:latin typeface="Cambria" pitchFamily="18" charset="0"/>
              </a:rPr>
              <a:t>Dasar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Epistemologi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Pancasila</a:t>
            </a:r>
            <a:endParaRPr lang="en-US" sz="4000" b="1" dirty="0">
              <a:latin typeface="Cambria" pitchFamily="18" charset="0"/>
            </a:endParaRPr>
          </a:p>
        </p:txBody>
      </p:sp>
      <p:pic>
        <p:nvPicPr>
          <p:cNvPr id="13" name="Picture 2" descr="F:\LAMPUNG\GALERY\KARIKATUR\pengetahuan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2693813"/>
            <a:ext cx="2838463" cy="3306947"/>
          </a:xfrm>
          <a:prstGeom prst="rect">
            <a:avLst/>
          </a:prstGeom>
          <a:noFill/>
        </p:spPr>
      </p:pic>
      <p:sp>
        <p:nvSpPr>
          <p:cNvPr id="14" name="Oval Callout 13"/>
          <p:cNvSpPr/>
          <p:nvPr/>
        </p:nvSpPr>
        <p:spPr>
          <a:xfrm>
            <a:off x="1571604" y="1500174"/>
            <a:ext cx="5072098" cy="1214446"/>
          </a:xfrm>
          <a:prstGeom prst="wedgeEllipseCallout">
            <a:avLst>
              <a:gd name="adj1" fmla="val 38402"/>
              <a:gd name="adj2" fmla="val 84012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Hasil</a:t>
            </a:r>
            <a:r>
              <a:rPr lang="en-US" sz="2400" b="1" dirty="0"/>
              <a:t> </a:t>
            </a:r>
            <a:r>
              <a:rPr lang="en-US" sz="2400" b="1" dirty="0" err="1"/>
              <a:t>perolehan</a:t>
            </a:r>
            <a:r>
              <a:rPr lang="en-US" sz="2400" b="1" dirty="0"/>
              <a:t> </a:t>
            </a:r>
            <a:r>
              <a:rPr lang="en-US" sz="2400" b="1" dirty="0" err="1"/>
              <a:t>pengetahuan</a:t>
            </a:r>
            <a:r>
              <a:rPr lang="en-US" sz="2400" b="1" dirty="0"/>
              <a:t> </a:t>
            </a:r>
            <a:r>
              <a:rPr lang="en-US" sz="2400" b="1" dirty="0" err="1"/>
              <a:t>mendalam</a:t>
            </a:r>
            <a:endParaRPr lang="en-US" sz="2400" b="1" dirty="0"/>
          </a:p>
        </p:txBody>
      </p:sp>
      <p:sp>
        <p:nvSpPr>
          <p:cNvPr id="15" name="Oval Callout 14"/>
          <p:cNvSpPr/>
          <p:nvPr/>
        </p:nvSpPr>
        <p:spPr>
          <a:xfrm>
            <a:off x="785786" y="3000372"/>
            <a:ext cx="4286312" cy="1214446"/>
          </a:xfrm>
          <a:prstGeom prst="wedgeEllipseCallout">
            <a:avLst>
              <a:gd name="adj1" fmla="val 71453"/>
              <a:gd name="adj2" fmla="val -21758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Bukti</a:t>
            </a:r>
            <a:r>
              <a:rPr lang="en-US" sz="2400" b="1" dirty="0"/>
              <a:t> </a:t>
            </a:r>
            <a:r>
              <a:rPr lang="en-US" sz="2400" b="1" dirty="0" err="1"/>
              <a:t>pengalaman</a:t>
            </a:r>
            <a:endParaRPr lang="en-US" sz="2400" b="1" dirty="0"/>
          </a:p>
        </p:txBody>
      </p:sp>
      <p:sp>
        <p:nvSpPr>
          <p:cNvPr id="16" name="Oval Callout 15"/>
          <p:cNvSpPr/>
          <p:nvPr/>
        </p:nvSpPr>
        <p:spPr>
          <a:xfrm>
            <a:off x="0" y="4429132"/>
            <a:ext cx="5072098" cy="1214446"/>
          </a:xfrm>
          <a:prstGeom prst="wedgeEllipseCallout">
            <a:avLst>
              <a:gd name="adj1" fmla="val 65444"/>
              <a:gd name="adj2" fmla="val -93466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Objek</a:t>
            </a:r>
            <a:r>
              <a:rPr lang="en-US" sz="2400" b="1" dirty="0"/>
              <a:t> </a:t>
            </a:r>
            <a:r>
              <a:rPr lang="en-US" sz="2400" b="1" dirty="0" err="1"/>
              <a:t>pengetahuan</a:t>
            </a:r>
            <a:r>
              <a:rPr lang="en-US" sz="2400" b="1" dirty="0"/>
              <a:t> </a:t>
            </a:r>
            <a:r>
              <a:rPr lang="en-US" sz="2400" b="1" dirty="0" err="1"/>
              <a:t>yg</a:t>
            </a:r>
            <a:r>
              <a:rPr lang="en-US" sz="2400" b="1" dirty="0"/>
              <a:t> </a:t>
            </a:r>
            <a:r>
              <a:rPr lang="en-US" sz="2400" b="1" dirty="0" err="1"/>
              <a:t>selalu</a:t>
            </a:r>
            <a:r>
              <a:rPr lang="en-US" sz="2400" b="1" dirty="0"/>
              <a:t> </a:t>
            </a:r>
            <a:r>
              <a:rPr lang="en-US" sz="2400" b="1" dirty="0" err="1"/>
              <a:t>jadi</a:t>
            </a:r>
            <a:r>
              <a:rPr lang="en-US" sz="2400" b="1" dirty="0"/>
              <a:t> </a:t>
            </a:r>
            <a:r>
              <a:rPr lang="en-US" sz="2400" b="1" dirty="0" err="1"/>
              <a:t>bahan</a:t>
            </a:r>
            <a:r>
              <a:rPr lang="en-US" sz="2400" b="1" dirty="0"/>
              <a:t> </a:t>
            </a:r>
            <a:r>
              <a:rPr lang="en-US" sz="2400" b="1" dirty="0" err="1"/>
              <a:t>kajian</a:t>
            </a:r>
            <a:endParaRPr lang="en-US" sz="2400" b="1" dirty="0"/>
          </a:p>
        </p:txBody>
      </p:sp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5A5289AF-B1C4-4EFF-8982-6D8FC7CEC09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71472" y="357166"/>
            <a:ext cx="8001056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>
              <a:defRPr/>
            </a:pPr>
            <a:r>
              <a:rPr lang="en-US" sz="4000" b="1" dirty="0" err="1">
                <a:latin typeface="Cambria" pitchFamily="18" charset="0"/>
              </a:rPr>
              <a:t>Dasar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Aksiologi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Pancasila</a:t>
            </a:r>
            <a:endParaRPr lang="en-US" sz="4000" b="1" dirty="0">
              <a:latin typeface="Cambria" pitchFamily="18" charset="0"/>
            </a:endParaRPr>
          </a:p>
        </p:txBody>
      </p:sp>
      <p:pic>
        <p:nvPicPr>
          <p:cNvPr id="13" name="Picture 5" descr="Garuda Pancasila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47" y="1071563"/>
            <a:ext cx="6643687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785786" y="3143248"/>
            <a:ext cx="4929222" cy="30469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err="1">
                <a:latin typeface="Cambria" pitchFamily="18" charset="0"/>
              </a:rPr>
              <a:t>Sistem</a:t>
            </a:r>
            <a:r>
              <a:rPr lang="en-US" sz="2400" b="1" dirty="0">
                <a:latin typeface="Cambria" pitchFamily="18" charset="0"/>
              </a:rPr>
              <a:t> </a:t>
            </a:r>
            <a:r>
              <a:rPr lang="en-US" sz="2400" b="1" dirty="0" err="1">
                <a:latin typeface="Cambria" pitchFamily="18" charset="0"/>
              </a:rPr>
              <a:t>nilai</a:t>
            </a:r>
            <a:r>
              <a:rPr lang="en-US" sz="2400" b="1" dirty="0">
                <a:latin typeface="Cambria" pitchFamily="18" charset="0"/>
              </a:rPr>
              <a:t> </a:t>
            </a:r>
            <a:r>
              <a:rPr lang="en-US" sz="2400" b="1" dirty="0" err="1">
                <a:latin typeface="Cambria" pitchFamily="18" charset="0"/>
              </a:rPr>
              <a:t>kerokhanian</a:t>
            </a:r>
            <a:r>
              <a:rPr lang="en-US" sz="2400" b="1" dirty="0">
                <a:latin typeface="Cambria" pitchFamily="18" charset="0"/>
              </a:rPr>
              <a:t> / </a:t>
            </a:r>
          </a:p>
          <a:p>
            <a:pPr>
              <a:defRPr/>
            </a:pPr>
            <a:r>
              <a:rPr lang="en-US" sz="2400" b="1" dirty="0" err="1">
                <a:latin typeface="Cambria" pitchFamily="18" charset="0"/>
              </a:rPr>
              <a:t>nilai</a:t>
            </a:r>
            <a:r>
              <a:rPr lang="en-US" sz="2400" b="1" dirty="0">
                <a:latin typeface="Cambria" pitchFamily="18" charset="0"/>
              </a:rPr>
              <a:t> spiritual </a:t>
            </a:r>
          </a:p>
          <a:p>
            <a:pPr lvl="2">
              <a:buFontTx/>
              <a:buChar char="-"/>
              <a:defRPr/>
            </a:pPr>
            <a:r>
              <a:rPr lang="en-US" sz="2400" b="1" dirty="0" err="1">
                <a:latin typeface="Cambria" pitchFamily="18" charset="0"/>
              </a:rPr>
              <a:t>nilai</a:t>
            </a:r>
            <a:r>
              <a:rPr lang="en-US" sz="2400" b="1" dirty="0">
                <a:latin typeface="Cambria" pitchFamily="18" charset="0"/>
              </a:rPr>
              <a:t> material</a:t>
            </a:r>
          </a:p>
          <a:p>
            <a:pPr lvl="2">
              <a:buFontTx/>
              <a:buChar char="-"/>
              <a:defRPr/>
            </a:pPr>
            <a:r>
              <a:rPr lang="en-US" sz="2400" b="1" dirty="0" err="1">
                <a:latin typeface="Cambria" pitchFamily="18" charset="0"/>
              </a:rPr>
              <a:t>nilai</a:t>
            </a:r>
            <a:r>
              <a:rPr lang="en-US" sz="2400" b="1" dirty="0">
                <a:latin typeface="Cambria" pitchFamily="18" charset="0"/>
              </a:rPr>
              <a:t> vital</a:t>
            </a:r>
          </a:p>
          <a:p>
            <a:pPr lvl="2">
              <a:buFontTx/>
              <a:buChar char="-"/>
              <a:defRPr/>
            </a:pPr>
            <a:r>
              <a:rPr lang="en-US" sz="2400" b="1" dirty="0" err="1">
                <a:latin typeface="Cambria" pitchFamily="18" charset="0"/>
              </a:rPr>
              <a:t>nilai</a:t>
            </a:r>
            <a:r>
              <a:rPr lang="en-US" sz="2400" b="1" dirty="0">
                <a:latin typeface="Cambria" pitchFamily="18" charset="0"/>
              </a:rPr>
              <a:t> </a:t>
            </a:r>
            <a:r>
              <a:rPr lang="en-US" sz="2400" b="1" dirty="0" err="1">
                <a:latin typeface="Cambria" pitchFamily="18" charset="0"/>
              </a:rPr>
              <a:t>kebenaran</a:t>
            </a:r>
            <a:endParaRPr lang="en-US" sz="2400" b="1" dirty="0">
              <a:latin typeface="Cambria" pitchFamily="18" charset="0"/>
            </a:endParaRPr>
          </a:p>
          <a:p>
            <a:pPr lvl="2">
              <a:buFontTx/>
              <a:buChar char="-"/>
              <a:defRPr/>
            </a:pPr>
            <a:r>
              <a:rPr lang="en-US" sz="2400" b="1" dirty="0" err="1">
                <a:latin typeface="Cambria" pitchFamily="18" charset="0"/>
              </a:rPr>
              <a:t>nilai</a:t>
            </a:r>
            <a:r>
              <a:rPr lang="en-US" sz="2400" b="1" dirty="0">
                <a:latin typeface="Cambria" pitchFamily="18" charset="0"/>
              </a:rPr>
              <a:t> </a:t>
            </a:r>
            <a:r>
              <a:rPr lang="en-US" sz="2400" b="1" dirty="0" err="1">
                <a:latin typeface="Cambria" pitchFamily="18" charset="0"/>
              </a:rPr>
              <a:t>keindahan</a:t>
            </a:r>
            <a:endParaRPr lang="en-US" sz="2400" b="1" dirty="0">
              <a:latin typeface="Cambria" pitchFamily="18" charset="0"/>
            </a:endParaRPr>
          </a:p>
          <a:p>
            <a:pPr lvl="2">
              <a:buFontTx/>
              <a:buChar char="-"/>
              <a:defRPr/>
            </a:pPr>
            <a:r>
              <a:rPr lang="en-US" sz="2400" b="1" dirty="0" err="1">
                <a:latin typeface="Cambria" pitchFamily="18" charset="0"/>
              </a:rPr>
              <a:t>nilai</a:t>
            </a:r>
            <a:r>
              <a:rPr lang="en-US" sz="2400" b="1" dirty="0">
                <a:latin typeface="Cambria" pitchFamily="18" charset="0"/>
              </a:rPr>
              <a:t> </a:t>
            </a:r>
            <a:r>
              <a:rPr lang="en-US" sz="2400" b="1" dirty="0" err="1">
                <a:latin typeface="Cambria" pitchFamily="18" charset="0"/>
              </a:rPr>
              <a:t>kebaikan</a:t>
            </a:r>
            <a:r>
              <a:rPr lang="en-US" sz="2400" b="1" dirty="0">
                <a:latin typeface="Cambria" pitchFamily="18" charset="0"/>
              </a:rPr>
              <a:t>,</a:t>
            </a:r>
          </a:p>
          <a:p>
            <a:pPr lvl="2">
              <a:buFontTx/>
              <a:buChar char="-"/>
              <a:defRPr/>
            </a:pPr>
            <a:r>
              <a:rPr lang="en-US" sz="2400" b="1" dirty="0" err="1">
                <a:latin typeface="Cambria" pitchFamily="18" charset="0"/>
              </a:rPr>
              <a:t>nilai</a:t>
            </a:r>
            <a:r>
              <a:rPr lang="en-US" sz="2400" b="1" dirty="0">
                <a:latin typeface="Cambria" pitchFamily="18" charset="0"/>
              </a:rPr>
              <a:t> </a:t>
            </a:r>
            <a:r>
              <a:rPr lang="en-US" sz="2400" b="1" dirty="0" err="1">
                <a:latin typeface="Cambria" pitchFamily="18" charset="0"/>
              </a:rPr>
              <a:t>kesucian</a:t>
            </a:r>
            <a:r>
              <a:rPr lang="en-US" sz="2400" b="1" dirty="0">
                <a:latin typeface="Cambria" pitchFamily="18" charset="0"/>
              </a:rPr>
              <a:t> 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00430" y="2629327"/>
            <a:ext cx="2428892" cy="13620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72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end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3A355F-FDA1-4718-99D4-29E70D65B67F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Posisi dan Arti Penting Pembelajaran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5A44488-2ACF-4347-AB47-2512FC001EB7}&quot;/&gt;&lt;filename val=&quot;D:\template ppt\template darmajaya\flash template\data\asimages\{05A44488-2ACF-4347-AB47-2512FC001EB7}.png&quot;/&gt;&lt;hasEffects val=&quot;1&quot;/&gt;&lt;left val=&quot;168.72&quot;/&gt;&lt;top val=&quot;177.84&quot;/&gt;&lt;width val=&quot;391.92&quot;/&gt;&lt;height val=&quot;205.2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326</Words>
  <Application>Microsoft Office PowerPoint</Application>
  <PresentationFormat>On-screen Show (4:3)</PresentationFormat>
  <Paragraphs>90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 Black</vt:lpstr>
      <vt:lpstr>Calibri</vt:lpstr>
      <vt:lpstr>Cambria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Nurjoko Nurjoko</cp:lastModifiedBy>
  <cp:revision>87</cp:revision>
  <dcterms:created xsi:type="dcterms:W3CDTF">2010-04-18T12:06:30Z</dcterms:created>
  <dcterms:modified xsi:type="dcterms:W3CDTF">2025-05-16T19:20:14Z</dcterms:modified>
</cp:coreProperties>
</file>