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954838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56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F664CF-1C9F-4F9B-9E55-1AA96C4E16B5}" type="doc">
      <dgm:prSet loTypeId="urn:microsoft.com/office/officeart/2005/8/layout/vProcess5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F464C25-A27F-4440-844A-799C38D177EF}">
      <dgm:prSet phldrT="[Text]"/>
      <dgm:spPr/>
      <dgm:t>
        <a:bodyPr/>
        <a:lstStyle/>
        <a:p>
          <a:r>
            <a:rPr lang="id-ID" dirty="0" smtClean="0"/>
            <a:t>Sebagai investasi atau modal sosial yang akan menjadi sumber keunggulan kompetitif perusahaan dalam jangka panjang.</a:t>
          </a:r>
          <a:endParaRPr lang="en-US" dirty="0"/>
        </a:p>
      </dgm:t>
    </dgm:pt>
    <dgm:pt modelId="{48527BA8-86FF-476A-B729-A42308222512}" type="parTrans" cxnId="{41AB093B-D426-4A8F-81A5-CC327EE7AC2E}">
      <dgm:prSet/>
      <dgm:spPr/>
      <dgm:t>
        <a:bodyPr/>
        <a:lstStyle/>
        <a:p>
          <a:endParaRPr lang="en-US"/>
        </a:p>
      </dgm:t>
    </dgm:pt>
    <dgm:pt modelId="{4B41B1B1-D0BC-4310-B51A-D277F0DEBE26}" type="sibTrans" cxnId="{41AB093B-D426-4A8F-81A5-CC327EE7AC2E}">
      <dgm:prSet/>
      <dgm:spPr/>
      <dgm:t>
        <a:bodyPr/>
        <a:lstStyle/>
        <a:p>
          <a:endParaRPr lang="en-US"/>
        </a:p>
      </dgm:t>
    </dgm:pt>
    <dgm:pt modelId="{747E3EE7-F94C-494C-BE68-9DAE9DCB97A4}">
      <dgm:prSet phldrT="[Text]"/>
      <dgm:spPr/>
      <dgm:t>
        <a:bodyPr/>
        <a:lstStyle/>
        <a:p>
          <a:r>
            <a:rPr lang="id-ID" dirty="0" smtClean="0"/>
            <a:t>Memperkokoh profitabilitas dan kinerja keuangan perusahaan</a:t>
          </a:r>
          <a:endParaRPr lang="en-US" dirty="0"/>
        </a:p>
      </dgm:t>
    </dgm:pt>
    <dgm:pt modelId="{CB43CD2C-4FFE-4B14-8064-82C7DF3C316C}" type="parTrans" cxnId="{B3095159-80ED-4959-9076-8F7A4A574D4E}">
      <dgm:prSet/>
      <dgm:spPr/>
      <dgm:t>
        <a:bodyPr/>
        <a:lstStyle/>
        <a:p>
          <a:endParaRPr lang="en-US"/>
        </a:p>
      </dgm:t>
    </dgm:pt>
    <dgm:pt modelId="{E1C6F366-5F6E-49C3-B1A7-1D4A2CED8C55}" type="sibTrans" cxnId="{B3095159-80ED-4959-9076-8F7A4A574D4E}">
      <dgm:prSet/>
      <dgm:spPr/>
      <dgm:t>
        <a:bodyPr/>
        <a:lstStyle/>
        <a:p>
          <a:endParaRPr lang="en-US"/>
        </a:p>
      </dgm:t>
    </dgm:pt>
    <dgm:pt modelId="{3A1C6B87-028B-4999-A803-D661C82F1055}">
      <dgm:prSet phldrT="[Text]"/>
      <dgm:spPr/>
      <dgm:t>
        <a:bodyPr/>
        <a:lstStyle/>
        <a:p>
          <a:r>
            <a:rPr lang="id-ID" dirty="0" smtClean="0"/>
            <a:t>Meningkatnya akuntabilitas dan apresiasi positif dari komunitas  investor, kreditor, pemasok, serta konsumen.</a:t>
          </a:r>
          <a:endParaRPr lang="en-US" dirty="0"/>
        </a:p>
      </dgm:t>
    </dgm:pt>
    <dgm:pt modelId="{281E6CBA-6939-4646-ABB4-3FA9198A1377}" type="parTrans" cxnId="{A74E473B-7A19-4E45-ADAA-078FB33ED2BE}">
      <dgm:prSet/>
      <dgm:spPr/>
      <dgm:t>
        <a:bodyPr/>
        <a:lstStyle/>
        <a:p>
          <a:endParaRPr lang="en-US"/>
        </a:p>
      </dgm:t>
    </dgm:pt>
    <dgm:pt modelId="{6990978E-8FBC-4067-9269-351AB541EF52}" type="sibTrans" cxnId="{A74E473B-7A19-4E45-ADAA-078FB33ED2BE}">
      <dgm:prSet/>
      <dgm:spPr/>
      <dgm:t>
        <a:bodyPr/>
        <a:lstStyle/>
        <a:p>
          <a:endParaRPr lang="en-US"/>
        </a:p>
      </dgm:t>
    </dgm:pt>
    <dgm:pt modelId="{CDB86B51-E5A1-4DC0-BBA1-C8B111AC7ACD}" type="pres">
      <dgm:prSet presAssocID="{1CF664CF-1C9F-4F9B-9E55-1AA96C4E16B5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1E6FCC3-57CA-4473-9939-137C943D939C}" type="pres">
      <dgm:prSet presAssocID="{1CF664CF-1C9F-4F9B-9E55-1AA96C4E16B5}" presName="dummyMaxCanvas" presStyleCnt="0">
        <dgm:presLayoutVars/>
      </dgm:prSet>
      <dgm:spPr/>
    </dgm:pt>
    <dgm:pt modelId="{2F7B58B7-38B4-422B-84C8-3A8B04F37559}" type="pres">
      <dgm:prSet presAssocID="{1CF664CF-1C9F-4F9B-9E55-1AA96C4E16B5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0945BA-B9CC-4307-8D3C-60DFAC6A15B5}" type="pres">
      <dgm:prSet presAssocID="{1CF664CF-1C9F-4F9B-9E55-1AA96C4E16B5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D851F5-B0E2-4F9B-B9B7-6DDD2A63AF65}" type="pres">
      <dgm:prSet presAssocID="{1CF664CF-1C9F-4F9B-9E55-1AA96C4E16B5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D6B9F2-59DF-4C4E-90FC-FCFB5741E873}" type="pres">
      <dgm:prSet presAssocID="{1CF664CF-1C9F-4F9B-9E55-1AA96C4E16B5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FA8CC6-3F79-476A-8265-7D1DD227D7F5}" type="pres">
      <dgm:prSet presAssocID="{1CF664CF-1C9F-4F9B-9E55-1AA96C4E16B5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E1D37B-E9DE-4AF3-9B4A-40F45203955E}" type="pres">
      <dgm:prSet presAssocID="{1CF664CF-1C9F-4F9B-9E55-1AA96C4E16B5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C6B992-E6E7-441F-8A92-FAF0C5393605}" type="pres">
      <dgm:prSet presAssocID="{1CF664CF-1C9F-4F9B-9E55-1AA96C4E16B5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26D554-6DFE-4AA4-B206-4E63AA74CC34}" type="pres">
      <dgm:prSet presAssocID="{1CF664CF-1C9F-4F9B-9E55-1AA96C4E16B5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88A25E0-FD25-4CDC-8FA0-4933129B20F3}" type="presOf" srcId="{4B41B1B1-D0BC-4310-B51A-D277F0DEBE26}" destId="{E3D6B9F2-59DF-4C4E-90FC-FCFB5741E873}" srcOrd="0" destOrd="0" presId="urn:microsoft.com/office/officeart/2005/8/layout/vProcess5"/>
    <dgm:cxn modelId="{3BF15416-19FE-423D-9ED2-63DB95BCCF41}" type="presOf" srcId="{747E3EE7-F94C-494C-BE68-9DAE9DCB97A4}" destId="{2EC6B992-E6E7-441F-8A92-FAF0C5393605}" srcOrd="1" destOrd="0" presId="urn:microsoft.com/office/officeart/2005/8/layout/vProcess5"/>
    <dgm:cxn modelId="{EE28AEA3-D910-4C21-B3D7-9F7A703F6827}" type="presOf" srcId="{BF464C25-A27F-4440-844A-799C38D177EF}" destId="{2F7B58B7-38B4-422B-84C8-3A8B04F37559}" srcOrd="0" destOrd="0" presId="urn:microsoft.com/office/officeart/2005/8/layout/vProcess5"/>
    <dgm:cxn modelId="{D1B4739D-4C0F-47E8-974B-2D113A2C012A}" type="presOf" srcId="{3A1C6B87-028B-4999-A803-D661C82F1055}" destId="{3926D554-6DFE-4AA4-B206-4E63AA74CC34}" srcOrd="1" destOrd="0" presId="urn:microsoft.com/office/officeart/2005/8/layout/vProcess5"/>
    <dgm:cxn modelId="{C29D4F3A-7071-4552-B49F-091C945E7408}" type="presOf" srcId="{3A1C6B87-028B-4999-A803-D661C82F1055}" destId="{36D851F5-B0E2-4F9B-B9B7-6DDD2A63AF65}" srcOrd="0" destOrd="0" presId="urn:microsoft.com/office/officeart/2005/8/layout/vProcess5"/>
    <dgm:cxn modelId="{A74E473B-7A19-4E45-ADAA-078FB33ED2BE}" srcId="{1CF664CF-1C9F-4F9B-9E55-1AA96C4E16B5}" destId="{3A1C6B87-028B-4999-A803-D661C82F1055}" srcOrd="2" destOrd="0" parTransId="{281E6CBA-6939-4646-ABB4-3FA9198A1377}" sibTransId="{6990978E-8FBC-4067-9269-351AB541EF52}"/>
    <dgm:cxn modelId="{098CC969-2769-44DD-89B3-901C257179C6}" type="presOf" srcId="{BF464C25-A27F-4440-844A-799C38D177EF}" destId="{B5E1D37B-E9DE-4AF3-9B4A-40F45203955E}" srcOrd="1" destOrd="0" presId="urn:microsoft.com/office/officeart/2005/8/layout/vProcess5"/>
    <dgm:cxn modelId="{102E2E97-8544-4D87-848D-70125DC039C9}" type="presOf" srcId="{E1C6F366-5F6E-49C3-B1A7-1D4A2CED8C55}" destId="{10FA8CC6-3F79-476A-8265-7D1DD227D7F5}" srcOrd="0" destOrd="0" presId="urn:microsoft.com/office/officeart/2005/8/layout/vProcess5"/>
    <dgm:cxn modelId="{41AB093B-D426-4A8F-81A5-CC327EE7AC2E}" srcId="{1CF664CF-1C9F-4F9B-9E55-1AA96C4E16B5}" destId="{BF464C25-A27F-4440-844A-799C38D177EF}" srcOrd="0" destOrd="0" parTransId="{48527BA8-86FF-476A-B729-A42308222512}" sibTransId="{4B41B1B1-D0BC-4310-B51A-D277F0DEBE26}"/>
    <dgm:cxn modelId="{479AC6A8-7463-4A9B-A47B-E4168775BE52}" type="presOf" srcId="{1CF664CF-1C9F-4F9B-9E55-1AA96C4E16B5}" destId="{CDB86B51-E5A1-4DC0-BBA1-C8B111AC7ACD}" srcOrd="0" destOrd="0" presId="urn:microsoft.com/office/officeart/2005/8/layout/vProcess5"/>
    <dgm:cxn modelId="{B3095159-80ED-4959-9076-8F7A4A574D4E}" srcId="{1CF664CF-1C9F-4F9B-9E55-1AA96C4E16B5}" destId="{747E3EE7-F94C-494C-BE68-9DAE9DCB97A4}" srcOrd="1" destOrd="0" parTransId="{CB43CD2C-4FFE-4B14-8064-82C7DF3C316C}" sibTransId="{E1C6F366-5F6E-49C3-B1A7-1D4A2CED8C55}"/>
    <dgm:cxn modelId="{6D4EF02E-7EA1-4543-8EAE-42BAEDF92DBF}" type="presOf" srcId="{747E3EE7-F94C-494C-BE68-9DAE9DCB97A4}" destId="{520945BA-B9CC-4307-8D3C-60DFAC6A15B5}" srcOrd="0" destOrd="0" presId="urn:microsoft.com/office/officeart/2005/8/layout/vProcess5"/>
    <dgm:cxn modelId="{52CBDEF1-5CAF-4562-B9EE-5CCB31F16D9E}" type="presParOf" srcId="{CDB86B51-E5A1-4DC0-BBA1-C8B111AC7ACD}" destId="{41E6FCC3-57CA-4473-9939-137C943D939C}" srcOrd="0" destOrd="0" presId="urn:microsoft.com/office/officeart/2005/8/layout/vProcess5"/>
    <dgm:cxn modelId="{290D3925-2A44-4834-8C1B-1A5D60D269F0}" type="presParOf" srcId="{CDB86B51-E5A1-4DC0-BBA1-C8B111AC7ACD}" destId="{2F7B58B7-38B4-422B-84C8-3A8B04F37559}" srcOrd="1" destOrd="0" presId="urn:microsoft.com/office/officeart/2005/8/layout/vProcess5"/>
    <dgm:cxn modelId="{F9AF4432-1261-4663-86F7-0DBDA93F339B}" type="presParOf" srcId="{CDB86B51-E5A1-4DC0-BBA1-C8B111AC7ACD}" destId="{520945BA-B9CC-4307-8D3C-60DFAC6A15B5}" srcOrd="2" destOrd="0" presId="urn:microsoft.com/office/officeart/2005/8/layout/vProcess5"/>
    <dgm:cxn modelId="{30A64C7B-D4A2-46E6-8190-38BBEAE7D1F9}" type="presParOf" srcId="{CDB86B51-E5A1-4DC0-BBA1-C8B111AC7ACD}" destId="{36D851F5-B0E2-4F9B-B9B7-6DDD2A63AF65}" srcOrd="3" destOrd="0" presId="urn:microsoft.com/office/officeart/2005/8/layout/vProcess5"/>
    <dgm:cxn modelId="{77C8DC94-59D4-47A8-ACF6-183F219EEC3F}" type="presParOf" srcId="{CDB86B51-E5A1-4DC0-BBA1-C8B111AC7ACD}" destId="{E3D6B9F2-59DF-4C4E-90FC-FCFB5741E873}" srcOrd="4" destOrd="0" presId="urn:microsoft.com/office/officeart/2005/8/layout/vProcess5"/>
    <dgm:cxn modelId="{489ED1AF-A2EC-40A0-9982-D9AF9953E1D4}" type="presParOf" srcId="{CDB86B51-E5A1-4DC0-BBA1-C8B111AC7ACD}" destId="{10FA8CC6-3F79-476A-8265-7D1DD227D7F5}" srcOrd="5" destOrd="0" presId="urn:microsoft.com/office/officeart/2005/8/layout/vProcess5"/>
    <dgm:cxn modelId="{543377D6-59F6-4D33-B82B-189833056478}" type="presParOf" srcId="{CDB86B51-E5A1-4DC0-BBA1-C8B111AC7ACD}" destId="{B5E1D37B-E9DE-4AF3-9B4A-40F45203955E}" srcOrd="6" destOrd="0" presId="urn:microsoft.com/office/officeart/2005/8/layout/vProcess5"/>
    <dgm:cxn modelId="{9ADC8DBA-45D2-4566-B50F-6002F99580AD}" type="presParOf" srcId="{CDB86B51-E5A1-4DC0-BBA1-C8B111AC7ACD}" destId="{2EC6B992-E6E7-441F-8A92-FAF0C5393605}" srcOrd="7" destOrd="0" presId="urn:microsoft.com/office/officeart/2005/8/layout/vProcess5"/>
    <dgm:cxn modelId="{EBA1F132-C789-490E-9D54-B4767D2EA8BF}" type="presParOf" srcId="{CDB86B51-E5A1-4DC0-BBA1-C8B111AC7ACD}" destId="{3926D554-6DFE-4AA4-B206-4E63AA74CC34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CF664CF-1C9F-4F9B-9E55-1AA96C4E16B5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F464C25-A27F-4440-844A-799C38D177EF}">
      <dgm:prSet phldrT="[Text]"/>
      <dgm:spPr/>
      <dgm:t>
        <a:bodyPr/>
        <a:lstStyle/>
        <a:p>
          <a:r>
            <a:rPr lang="id-ID" dirty="0" smtClean="0"/>
            <a:t>Meningkatnya komitmen, etos kerja, efisiensi, dan produktivitas karyawan</a:t>
          </a:r>
          <a:endParaRPr lang="en-US" dirty="0"/>
        </a:p>
      </dgm:t>
    </dgm:pt>
    <dgm:pt modelId="{48527BA8-86FF-476A-B729-A42308222512}" type="parTrans" cxnId="{41AB093B-D426-4A8F-81A5-CC327EE7AC2E}">
      <dgm:prSet/>
      <dgm:spPr/>
      <dgm:t>
        <a:bodyPr/>
        <a:lstStyle/>
        <a:p>
          <a:endParaRPr lang="en-US"/>
        </a:p>
      </dgm:t>
    </dgm:pt>
    <dgm:pt modelId="{4B41B1B1-D0BC-4310-B51A-D277F0DEBE26}" type="sibTrans" cxnId="{41AB093B-D426-4A8F-81A5-CC327EE7AC2E}">
      <dgm:prSet/>
      <dgm:spPr/>
      <dgm:t>
        <a:bodyPr/>
        <a:lstStyle/>
        <a:p>
          <a:endParaRPr lang="en-US"/>
        </a:p>
      </dgm:t>
    </dgm:pt>
    <dgm:pt modelId="{747E3EE7-F94C-494C-BE68-9DAE9DCB97A4}">
      <dgm:prSet phldrT="[Text]"/>
      <dgm:spPr/>
      <dgm:t>
        <a:bodyPr/>
        <a:lstStyle/>
        <a:p>
          <a:r>
            <a:rPr lang="id-ID" dirty="0" smtClean="0"/>
            <a:t>Menurunnya tingkat kerentanan gejolak sosial dan resistensi dari komunitas sekitarnya karena merasa diperhatikan dan dihargai  perusahaan</a:t>
          </a:r>
          <a:endParaRPr lang="en-US" dirty="0"/>
        </a:p>
      </dgm:t>
    </dgm:pt>
    <dgm:pt modelId="{CB43CD2C-4FFE-4B14-8064-82C7DF3C316C}" type="parTrans" cxnId="{B3095159-80ED-4959-9076-8F7A4A574D4E}">
      <dgm:prSet/>
      <dgm:spPr/>
      <dgm:t>
        <a:bodyPr/>
        <a:lstStyle/>
        <a:p>
          <a:endParaRPr lang="en-US"/>
        </a:p>
      </dgm:t>
    </dgm:pt>
    <dgm:pt modelId="{E1C6F366-5F6E-49C3-B1A7-1D4A2CED8C55}" type="sibTrans" cxnId="{B3095159-80ED-4959-9076-8F7A4A574D4E}">
      <dgm:prSet/>
      <dgm:spPr/>
      <dgm:t>
        <a:bodyPr/>
        <a:lstStyle/>
        <a:p>
          <a:endParaRPr lang="en-US"/>
        </a:p>
      </dgm:t>
    </dgm:pt>
    <dgm:pt modelId="{3A1C6B87-028B-4999-A803-D661C82F1055}">
      <dgm:prSet phldrT="[Text]"/>
      <dgm:spPr/>
      <dgm:t>
        <a:bodyPr/>
        <a:lstStyle/>
        <a:p>
          <a:r>
            <a:rPr lang="id-ID" dirty="0" smtClean="0"/>
            <a:t>Meningkatnya reputasi, goodwill, brand, dan nilai perusahaan dalam jangka panjang.</a:t>
          </a:r>
          <a:endParaRPr lang="en-US" dirty="0"/>
        </a:p>
      </dgm:t>
    </dgm:pt>
    <dgm:pt modelId="{281E6CBA-6939-4646-ABB4-3FA9198A1377}" type="parTrans" cxnId="{A74E473B-7A19-4E45-ADAA-078FB33ED2BE}">
      <dgm:prSet/>
      <dgm:spPr/>
      <dgm:t>
        <a:bodyPr/>
        <a:lstStyle/>
        <a:p>
          <a:endParaRPr lang="en-US"/>
        </a:p>
      </dgm:t>
    </dgm:pt>
    <dgm:pt modelId="{6990978E-8FBC-4067-9269-351AB541EF52}" type="sibTrans" cxnId="{A74E473B-7A19-4E45-ADAA-078FB33ED2BE}">
      <dgm:prSet/>
      <dgm:spPr/>
      <dgm:t>
        <a:bodyPr/>
        <a:lstStyle/>
        <a:p>
          <a:endParaRPr lang="en-US"/>
        </a:p>
      </dgm:t>
    </dgm:pt>
    <dgm:pt modelId="{CDB86B51-E5A1-4DC0-BBA1-C8B111AC7ACD}" type="pres">
      <dgm:prSet presAssocID="{1CF664CF-1C9F-4F9B-9E55-1AA96C4E16B5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1E6FCC3-57CA-4473-9939-137C943D939C}" type="pres">
      <dgm:prSet presAssocID="{1CF664CF-1C9F-4F9B-9E55-1AA96C4E16B5}" presName="dummyMaxCanvas" presStyleCnt="0">
        <dgm:presLayoutVars/>
      </dgm:prSet>
      <dgm:spPr/>
    </dgm:pt>
    <dgm:pt modelId="{2F7B58B7-38B4-422B-84C8-3A8B04F37559}" type="pres">
      <dgm:prSet presAssocID="{1CF664CF-1C9F-4F9B-9E55-1AA96C4E16B5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0945BA-B9CC-4307-8D3C-60DFAC6A15B5}" type="pres">
      <dgm:prSet presAssocID="{1CF664CF-1C9F-4F9B-9E55-1AA96C4E16B5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D851F5-B0E2-4F9B-B9B7-6DDD2A63AF65}" type="pres">
      <dgm:prSet presAssocID="{1CF664CF-1C9F-4F9B-9E55-1AA96C4E16B5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D6B9F2-59DF-4C4E-90FC-FCFB5741E873}" type="pres">
      <dgm:prSet presAssocID="{1CF664CF-1C9F-4F9B-9E55-1AA96C4E16B5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FA8CC6-3F79-476A-8265-7D1DD227D7F5}" type="pres">
      <dgm:prSet presAssocID="{1CF664CF-1C9F-4F9B-9E55-1AA96C4E16B5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E1D37B-E9DE-4AF3-9B4A-40F45203955E}" type="pres">
      <dgm:prSet presAssocID="{1CF664CF-1C9F-4F9B-9E55-1AA96C4E16B5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C6B992-E6E7-441F-8A92-FAF0C5393605}" type="pres">
      <dgm:prSet presAssocID="{1CF664CF-1C9F-4F9B-9E55-1AA96C4E16B5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26D554-6DFE-4AA4-B206-4E63AA74CC34}" type="pres">
      <dgm:prSet presAssocID="{1CF664CF-1C9F-4F9B-9E55-1AA96C4E16B5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9408724-B6DF-422B-9E74-EBDA789E692A}" type="presOf" srcId="{747E3EE7-F94C-494C-BE68-9DAE9DCB97A4}" destId="{2EC6B992-E6E7-441F-8A92-FAF0C5393605}" srcOrd="1" destOrd="0" presId="urn:microsoft.com/office/officeart/2005/8/layout/vProcess5"/>
    <dgm:cxn modelId="{3CA806A5-5A70-4B1D-B602-2D4D88237092}" type="presOf" srcId="{E1C6F366-5F6E-49C3-B1A7-1D4A2CED8C55}" destId="{10FA8CC6-3F79-476A-8265-7D1DD227D7F5}" srcOrd="0" destOrd="0" presId="urn:microsoft.com/office/officeart/2005/8/layout/vProcess5"/>
    <dgm:cxn modelId="{A74E473B-7A19-4E45-ADAA-078FB33ED2BE}" srcId="{1CF664CF-1C9F-4F9B-9E55-1AA96C4E16B5}" destId="{3A1C6B87-028B-4999-A803-D661C82F1055}" srcOrd="2" destOrd="0" parTransId="{281E6CBA-6939-4646-ABB4-3FA9198A1377}" sibTransId="{6990978E-8FBC-4067-9269-351AB541EF52}"/>
    <dgm:cxn modelId="{AEA166ED-B226-4353-8AD0-628D895F324A}" type="presOf" srcId="{BF464C25-A27F-4440-844A-799C38D177EF}" destId="{2F7B58B7-38B4-422B-84C8-3A8B04F37559}" srcOrd="0" destOrd="0" presId="urn:microsoft.com/office/officeart/2005/8/layout/vProcess5"/>
    <dgm:cxn modelId="{E1DBF00A-6B37-4997-BDEB-A0456AA41103}" type="presOf" srcId="{1CF664CF-1C9F-4F9B-9E55-1AA96C4E16B5}" destId="{CDB86B51-E5A1-4DC0-BBA1-C8B111AC7ACD}" srcOrd="0" destOrd="0" presId="urn:microsoft.com/office/officeart/2005/8/layout/vProcess5"/>
    <dgm:cxn modelId="{90787576-F7FB-475C-A39D-F38D2C8A5456}" type="presOf" srcId="{3A1C6B87-028B-4999-A803-D661C82F1055}" destId="{3926D554-6DFE-4AA4-B206-4E63AA74CC34}" srcOrd="1" destOrd="0" presId="urn:microsoft.com/office/officeart/2005/8/layout/vProcess5"/>
    <dgm:cxn modelId="{9B65609B-7152-4D71-AD41-30BA572C51D5}" type="presOf" srcId="{3A1C6B87-028B-4999-A803-D661C82F1055}" destId="{36D851F5-B0E2-4F9B-B9B7-6DDD2A63AF65}" srcOrd="0" destOrd="0" presId="urn:microsoft.com/office/officeart/2005/8/layout/vProcess5"/>
    <dgm:cxn modelId="{407D96AB-A950-401B-A293-82C4392D1788}" type="presOf" srcId="{4B41B1B1-D0BC-4310-B51A-D277F0DEBE26}" destId="{E3D6B9F2-59DF-4C4E-90FC-FCFB5741E873}" srcOrd="0" destOrd="0" presId="urn:microsoft.com/office/officeart/2005/8/layout/vProcess5"/>
    <dgm:cxn modelId="{41AB093B-D426-4A8F-81A5-CC327EE7AC2E}" srcId="{1CF664CF-1C9F-4F9B-9E55-1AA96C4E16B5}" destId="{BF464C25-A27F-4440-844A-799C38D177EF}" srcOrd="0" destOrd="0" parTransId="{48527BA8-86FF-476A-B729-A42308222512}" sibTransId="{4B41B1B1-D0BC-4310-B51A-D277F0DEBE26}"/>
    <dgm:cxn modelId="{B3095159-80ED-4959-9076-8F7A4A574D4E}" srcId="{1CF664CF-1C9F-4F9B-9E55-1AA96C4E16B5}" destId="{747E3EE7-F94C-494C-BE68-9DAE9DCB97A4}" srcOrd="1" destOrd="0" parTransId="{CB43CD2C-4FFE-4B14-8064-82C7DF3C316C}" sibTransId="{E1C6F366-5F6E-49C3-B1A7-1D4A2CED8C55}"/>
    <dgm:cxn modelId="{D1DE5ABC-7CD5-4E79-9BE3-7E763CC60556}" type="presOf" srcId="{747E3EE7-F94C-494C-BE68-9DAE9DCB97A4}" destId="{520945BA-B9CC-4307-8D3C-60DFAC6A15B5}" srcOrd="0" destOrd="0" presId="urn:microsoft.com/office/officeart/2005/8/layout/vProcess5"/>
    <dgm:cxn modelId="{56CAD126-1F7A-4573-8558-4EA02B8EBAA5}" type="presOf" srcId="{BF464C25-A27F-4440-844A-799C38D177EF}" destId="{B5E1D37B-E9DE-4AF3-9B4A-40F45203955E}" srcOrd="1" destOrd="0" presId="urn:microsoft.com/office/officeart/2005/8/layout/vProcess5"/>
    <dgm:cxn modelId="{5E581518-DBAE-448C-9C03-74D3BE3D1DC6}" type="presParOf" srcId="{CDB86B51-E5A1-4DC0-BBA1-C8B111AC7ACD}" destId="{41E6FCC3-57CA-4473-9939-137C943D939C}" srcOrd="0" destOrd="0" presId="urn:microsoft.com/office/officeart/2005/8/layout/vProcess5"/>
    <dgm:cxn modelId="{ACB4A828-2A58-4473-91D8-AA13C02DE409}" type="presParOf" srcId="{CDB86B51-E5A1-4DC0-BBA1-C8B111AC7ACD}" destId="{2F7B58B7-38B4-422B-84C8-3A8B04F37559}" srcOrd="1" destOrd="0" presId="urn:microsoft.com/office/officeart/2005/8/layout/vProcess5"/>
    <dgm:cxn modelId="{5A253614-0473-4815-9F9D-303358A462C3}" type="presParOf" srcId="{CDB86B51-E5A1-4DC0-BBA1-C8B111AC7ACD}" destId="{520945BA-B9CC-4307-8D3C-60DFAC6A15B5}" srcOrd="2" destOrd="0" presId="urn:microsoft.com/office/officeart/2005/8/layout/vProcess5"/>
    <dgm:cxn modelId="{D9B55E5E-77AA-41B7-A871-F731744963C7}" type="presParOf" srcId="{CDB86B51-E5A1-4DC0-BBA1-C8B111AC7ACD}" destId="{36D851F5-B0E2-4F9B-B9B7-6DDD2A63AF65}" srcOrd="3" destOrd="0" presId="urn:microsoft.com/office/officeart/2005/8/layout/vProcess5"/>
    <dgm:cxn modelId="{2D2720B3-8A36-4625-93F9-D624DFE79679}" type="presParOf" srcId="{CDB86B51-E5A1-4DC0-BBA1-C8B111AC7ACD}" destId="{E3D6B9F2-59DF-4C4E-90FC-FCFB5741E873}" srcOrd="4" destOrd="0" presId="urn:microsoft.com/office/officeart/2005/8/layout/vProcess5"/>
    <dgm:cxn modelId="{8F00DB66-56F0-42E8-8A63-BE14C85C9F97}" type="presParOf" srcId="{CDB86B51-E5A1-4DC0-BBA1-C8B111AC7ACD}" destId="{10FA8CC6-3F79-476A-8265-7D1DD227D7F5}" srcOrd="5" destOrd="0" presId="urn:microsoft.com/office/officeart/2005/8/layout/vProcess5"/>
    <dgm:cxn modelId="{3565496D-C4D0-4D90-B6D8-32F05EA25460}" type="presParOf" srcId="{CDB86B51-E5A1-4DC0-BBA1-C8B111AC7ACD}" destId="{B5E1D37B-E9DE-4AF3-9B4A-40F45203955E}" srcOrd="6" destOrd="0" presId="urn:microsoft.com/office/officeart/2005/8/layout/vProcess5"/>
    <dgm:cxn modelId="{C6700904-FB2C-44E5-8480-3F69B6F035D9}" type="presParOf" srcId="{CDB86B51-E5A1-4DC0-BBA1-C8B111AC7ACD}" destId="{2EC6B992-E6E7-441F-8A92-FAF0C5393605}" srcOrd="7" destOrd="0" presId="urn:microsoft.com/office/officeart/2005/8/layout/vProcess5"/>
    <dgm:cxn modelId="{DB14A850-0016-4937-852A-D3B019459620}" type="presParOf" srcId="{CDB86B51-E5A1-4DC0-BBA1-C8B111AC7ACD}" destId="{3926D554-6DFE-4AA4-B206-4E63AA74CC34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620B538-9431-4D24-AA5A-C265FA8C367A}" type="doc">
      <dgm:prSet loTypeId="urn:microsoft.com/office/officeart/2005/8/layout/cycle8" loCatId="cycle" qsTypeId="urn:microsoft.com/office/officeart/2005/8/quickstyle/simple1" qsCatId="simple" csTypeId="urn:microsoft.com/office/officeart/2005/8/colors/colorful3" csCatId="colorful" phldr="1"/>
      <dgm:spPr/>
    </dgm:pt>
    <dgm:pt modelId="{2C4968B0-944C-4646-B1AF-294284E20D76}">
      <dgm:prSet phldrT="[Text]"/>
      <dgm:spPr/>
      <dgm:t>
        <a:bodyPr/>
        <a:lstStyle/>
        <a:p>
          <a:r>
            <a:rPr lang="id-ID" dirty="0" smtClean="0"/>
            <a:t>Disusun oleh PBB tahun 2000</a:t>
          </a:r>
          <a:endParaRPr lang="en-US" dirty="0"/>
        </a:p>
      </dgm:t>
    </dgm:pt>
    <dgm:pt modelId="{D71F612C-FBFB-4902-B75C-6940627FC9A0}" type="parTrans" cxnId="{1A6F3D95-ED57-4B4C-B4D5-E5E78FFCD3A8}">
      <dgm:prSet/>
      <dgm:spPr/>
    </dgm:pt>
    <dgm:pt modelId="{7A65EAB6-46B6-43F3-BDB8-6121630E66BD}" type="sibTrans" cxnId="{1A6F3D95-ED57-4B4C-B4D5-E5E78FFCD3A8}">
      <dgm:prSet/>
      <dgm:spPr/>
    </dgm:pt>
    <dgm:pt modelId="{7A4F2084-E6FA-46F1-8218-3C053AEA01BD}">
      <dgm:prSet phldrT="[Text]"/>
      <dgm:spPr/>
      <dgm:t>
        <a:bodyPr/>
        <a:lstStyle/>
        <a:p>
          <a:r>
            <a:rPr lang="id-ID" dirty="0" smtClean="0"/>
            <a:t>Korporasi multinasional yang berbisnis dinegara sedang berkembang</a:t>
          </a:r>
          <a:endParaRPr lang="en-US" dirty="0"/>
        </a:p>
      </dgm:t>
    </dgm:pt>
    <dgm:pt modelId="{1C23CDCF-0C63-44CF-8F7C-6C4E83FD87BD}" type="parTrans" cxnId="{A51E4EFF-72AB-4ACB-BF18-D9E1A3E60269}">
      <dgm:prSet/>
      <dgm:spPr/>
    </dgm:pt>
    <dgm:pt modelId="{A21D1924-D37A-40B9-BB5A-53235A18EB1E}" type="sibTrans" cxnId="{A51E4EFF-72AB-4ACB-BF18-D9E1A3E60269}">
      <dgm:prSet/>
      <dgm:spPr/>
    </dgm:pt>
    <dgm:pt modelId="{19524C0B-C982-4DE8-9AFC-81FC340185BB}">
      <dgm:prSet phldrT="[Text]"/>
      <dgm:spPr/>
      <dgm:t>
        <a:bodyPr/>
        <a:lstStyle/>
        <a:p>
          <a:r>
            <a:rPr lang="id-ID" dirty="0" smtClean="0"/>
            <a:t>Sekumpulan aturan etika Bisnis</a:t>
          </a:r>
          <a:endParaRPr lang="en-US" dirty="0"/>
        </a:p>
      </dgm:t>
    </dgm:pt>
    <dgm:pt modelId="{FBE3C703-6350-4241-8518-4F0574DF28CD}" type="parTrans" cxnId="{FCF60E18-F39E-4A38-9AAE-C30C19F2EE58}">
      <dgm:prSet/>
      <dgm:spPr/>
    </dgm:pt>
    <dgm:pt modelId="{E8747B46-04A1-49E8-A701-D90F75898F91}" type="sibTrans" cxnId="{FCF60E18-F39E-4A38-9AAE-C30C19F2EE58}">
      <dgm:prSet/>
      <dgm:spPr/>
    </dgm:pt>
    <dgm:pt modelId="{0956B4FD-2302-4894-BC0F-CB5FB50C38D4}" type="pres">
      <dgm:prSet presAssocID="{5620B538-9431-4D24-AA5A-C265FA8C367A}" presName="compositeShape" presStyleCnt="0">
        <dgm:presLayoutVars>
          <dgm:chMax val="7"/>
          <dgm:dir/>
          <dgm:resizeHandles val="exact"/>
        </dgm:presLayoutVars>
      </dgm:prSet>
      <dgm:spPr/>
    </dgm:pt>
    <dgm:pt modelId="{F6C3D74F-5C26-4D91-ACEA-7FF500843123}" type="pres">
      <dgm:prSet presAssocID="{5620B538-9431-4D24-AA5A-C265FA8C367A}" presName="wedge1" presStyleLbl="node1" presStyleIdx="0" presStyleCnt="3"/>
      <dgm:spPr/>
      <dgm:t>
        <a:bodyPr/>
        <a:lstStyle/>
        <a:p>
          <a:endParaRPr lang="en-US"/>
        </a:p>
      </dgm:t>
    </dgm:pt>
    <dgm:pt modelId="{DB2301E7-39F8-41CF-B74D-E6CC91C8AD4D}" type="pres">
      <dgm:prSet presAssocID="{5620B538-9431-4D24-AA5A-C265FA8C367A}" presName="dummy1a" presStyleCnt="0"/>
      <dgm:spPr/>
    </dgm:pt>
    <dgm:pt modelId="{EC58A284-86C3-48A2-921A-F2193EF9F670}" type="pres">
      <dgm:prSet presAssocID="{5620B538-9431-4D24-AA5A-C265FA8C367A}" presName="dummy1b" presStyleCnt="0"/>
      <dgm:spPr/>
    </dgm:pt>
    <dgm:pt modelId="{D84A4854-5342-40C4-B805-34332331D8CA}" type="pres">
      <dgm:prSet presAssocID="{5620B538-9431-4D24-AA5A-C265FA8C367A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49C5D5-FC37-4C34-BAA1-22599C4C974A}" type="pres">
      <dgm:prSet presAssocID="{5620B538-9431-4D24-AA5A-C265FA8C367A}" presName="wedge2" presStyleLbl="node1" presStyleIdx="1" presStyleCnt="3"/>
      <dgm:spPr/>
      <dgm:t>
        <a:bodyPr/>
        <a:lstStyle/>
        <a:p>
          <a:endParaRPr lang="en-US"/>
        </a:p>
      </dgm:t>
    </dgm:pt>
    <dgm:pt modelId="{313923E6-D4F8-420A-B4E0-DC6E58DB892B}" type="pres">
      <dgm:prSet presAssocID="{5620B538-9431-4D24-AA5A-C265FA8C367A}" presName="dummy2a" presStyleCnt="0"/>
      <dgm:spPr/>
    </dgm:pt>
    <dgm:pt modelId="{E6ABAA0C-2DC8-48AC-A357-FA1C7F106865}" type="pres">
      <dgm:prSet presAssocID="{5620B538-9431-4D24-AA5A-C265FA8C367A}" presName="dummy2b" presStyleCnt="0"/>
      <dgm:spPr/>
    </dgm:pt>
    <dgm:pt modelId="{76124228-FC7E-418C-9EC1-4F30C9DBF782}" type="pres">
      <dgm:prSet presAssocID="{5620B538-9431-4D24-AA5A-C265FA8C367A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AEC982-66B4-4B96-8DA0-E8EF7505397D}" type="pres">
      <dgm:prSet presAssocID="{5620B538-9431-4D24-AA5A-C265FA8C367A}" presName="wedge3" presStyleLbl="node1" presStyleIdx="2" presStyleCnt="3"/>
      <dgm:spPr/>
      <dgm:t>
        <a:bodyPr/>
        <a:lstStyle/>
        <a:p>
          <a:endParaRPr lang="en-US"/>
        </a:p>
      </dgm:t>
    </dgm:pt>
    <dgm:pt modelId="{CDCCE1C5-E090-49D7-B724-2DF5E16FD44F}" type="pres">
      <dgm:prSet presAssocID="{5620B538-9431-4D24-AA5A-C265FA8C367A}" presName="dummy3a" presStyleCnt="0"/>
      <dgm:spPr/>
    </dgm:pt>
    <dgm:pt modelId="{0CE405E3-708B-437E-A8A7-7F19910580CB}" type="pres">
      <dgm:prSet presAssocID="{5620B538-9431-4D24-AA5A-C265FA8C367A}" presName="dummy3b" presStyleCnt="0"/>
      <dgm:spPr/>
    </dgm:pt>
    <dgm:pt modelId="{BA29AA80-2142-4084-AB64-7EBDA9213CCA}" type="pres">
      <dgm:prSet presAssocID="{5620B538-9431-4D24-AA5A-C265FA8C367A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373776-D119-495A-B353-85F5ECCBF3C6}" type="pres">
      <dgm:prSet presAssocID="{7A65EAB6-46B6-43F3-BDB8-6121630E66BD}" presName="arrowWedge1" presStyleLbl="fgSibTrans2D1" presStyleIdx="0" presStyleCnt="3"/>
      <dgm:spPr/>
    </dgm:pt>
    <dgm:pt modelId="{4CF7F5A1-78BE-4C40-A04B-F09D63F7B7E9}" type="pres">
      <dgm:prSet presAssocID="{A21D1924-D37A-40B9-BB5A-53235A18EB1E}" presName="arrowWedge2" presStyleLbl="fgSibTrans2D1" presStyleIdx="1" presStyleCnt="3"/>
      <dgm:spPr/>
    </dgm:pt>
    <dgm:pt modelId="{05527FBA-8E93-4769-B50D-D6A50FEE5DC7}" type="pres">
      <dgm:prSet presAssocID="{E8747B46-04A1-49E8-A701-D90F75898F91}" presName="arrowWedge3" presStyleLbl="fgSibTrans2D1" presStyleIdx="2" presStyleCnt="3"/>
      <dgm:spPr/>
    </dgm:pt>
  </dgm:ptLst>
  <dgm:cxnLst>
    <dgm:cxn modelId="{1A6F3D95-ED57-4B4C-B4D5-E5E78FFCD3A8}" srcId="{5620B538-9431-4D24-AA5A-C265FA8C367A}" destId="{2C4968B0-944C-4646-B1AF-294284E20D76}" srcOrd="0" destOrd="0" parTransId="{D71F612C-FBFB-4902-B75C-6940627FC9A0}" sibTransId="{7A65EAB6-46B6-43F3-BDB8-6121630E66BD}"/>
    <dgm:cxn modelId="{BDF09526-AB7D-4263-ABF4-44F7BB5E1BED}" type="presOf" srcId="{19524C0B-C982-4DE8-9AFC-81FC340185BB}" destId="{BBAEC982-66B4-4B96-8DA0-E8EF7505397D}" srcOrd="0" destOrd="0" presId="urn:microsoft.com/office/officeart/2005/8/layout/cycle8"/>
    <dgm:cxn modelId="{4C63FB1F-E66B-40DD-A788-4C8855C877F9}" type="presOf" srcId="{7A4F2084-E6FA-46F1-8218-3C053AEA01BD}" destId="{76124228-FC7E-418C-9EC1-4F30C9DBF782}" srcOrd="1" destOrd="0" presId="urn:microsoft.com/office/officeart/2005/8/layout/cycle8"/>
    <dgm:cxn modelId="{A51E4EFF-72AB-4ACB-BF18-D9E1A3E60269}" srcId="{5620B538-9431-4D24-AA5A-C265FA8C367A}" destId="{7A4F2084-E6FA-46F1-8218-3C053AEA01BD}" srcOrd="1" destOrd="0" parTransId="{1C23CDCF-0C63-44CF-8F7C-6C4E83FD87BD}" sibTransId="{A21D1924-D37A-40B9-BB5A-53235A18EB1E}"/>
    <dgm:cxn modelId="{99B23652-C956-4DE1-97FB-A9536D43DC33}" type="presOf" srcId="{7A4F2084-E6FA-46F1-8218-3C053AEA01BD}" destId="{5749C5D5-FC37-4C34-BAA1-22599C4C974A}" srcOrd="0" destOrd="0" presId="urn:microsoft.com/office/officeart/2005/8/layout/cycle8"/>
    <dgm:cxn modelId="{F0BFE408-1F1C-4E4E-8C63-F5ABC34FA22A}" type="presOf" srcId="{2C4968B0-944C-4646-B1AF-294284E20D76}" destId="{F6C3D74F-5C26-4D91-ACEA-7FF500843123}" srcOrd="0" destOrd="0" presId="urn:microsoft.com/office/officeart/2005/8/layout/cycle8"/>
    <dgm:cxn modelId="{11C34225-AE04-4FEC-AC85-62E5462496D3}" type="presOf" srcId="{5620B538-9431-4D24-AA5A-C265FA8C367A}" destId="{0956B4FD-2302-4894-BC0F-CB5FB50C38D4}" srcOrd="0" destOrd="0" presId="urn:microsoft.com/office/officeart/2005/8/layout/cycle8"/>
    <dgm:cxn modelId="{066E65EB-E104-4FF8-A48D-BD8E36AE6E94}" type="presOf" srcId="{19524C0B-C982-4DE8-9AFC-81FC340185BB}" destId="{BA29AA80-2142-4084-AB64-7EBDA9213CCA}" srcOrd="1" destOrd="0" presId="urn:microsoft.com/office/officeart/2005/8/layout/cycle8"/>
    <dgm:cxn modelId="{FCF60E18-F39E-4A38-9AAE-C30C19F2EE58}" srcId="{5620B538-9431-4D24-AA5A-C265FA8C367A}" destId="{19524C0B-C982-4DE8-9AFC-81FC340185BB}" srcOrd="2" destOrd="0" parTransId="{FBE3C703-6350-4241-8518-4F0574DF28CD}" sibTransId="{E8747B46-04A1-49E8-A701-D90F75898F91}"/>
    <dgm:cxn modelId="{F6CC1372-780A-48FD-9625-95308C8D1C87}" type="presOf" srcId="{2C4968B0-944C-4646-B1AF-294284E20D76}" destId="{D84A4854-5342-40C4-B805-34332331D8CA}" srcOrd="1" destOrd="0" presId="urn:microsoft.com/office/officeart/2005/8/layout/cycle8"/>
    <dgm:cxn modelId="{74F83203-2B84-4ABB-A3F9-D9EA0F4161B8}" type="presParOf" srcId="{0956B4FD-2302-4894-BC0F-CB5FB50C38D4}" destId="{F6C3D74F-5C26-4D91-ACEA-7FF500843123}" srcOrd="0" destOrd="0" presId="urn:microsoft.com/office/officeart/2005/8/layout/cycle8"/>
    <dgm:cxn modelId="{D022031A-B7C2-4E91-957E-22D8EFEB0D08}" type="presParOf" srcId="{0956B4FD-2302-4894-BC0F-CB5FB50C38D4}" destId="{DB2301E7-39F8-41CF-B74D-E6CC91C8AD4D}" srcOrd="1" destOrd="0" presId="urn:microsoft.com/office/officeart/2005/8/layout/cycle8"/>
    <dgm:cxn modelId="{0A5338DC-DE8B-419C-8AA6-E13F88BBEC7F}" type="presParOf" srcId="{0956B4FD-2302-4894-BC0F-CB5FB50C38D4}" destId="{EC58A284-86C3-48A2-921A-F2193EF9F670}" srcOrd="2" destOrd="0" presId="urn:microsoft.com/office/officeart/2005/8/layout/cycle8"/>
    <dgm:cxn modelId="{CAD79EB7-5129-4C12-8EA4-28ED6B1568ED}" type="presParOf" srcId="{0956B4FD-2302-4894-BC0F-CB5FB50C38D4}" destId="{D84A4854-5342-40C4-B805-34332331D8CA}" srcOrd="3" destOrd="0" presId="urn:microsoft.com/office/officeart/2005/8/layout/cycle8"/>
    <dgm:cxn modelId="{DBC13366-F64D-4F3C-9268-180FBABA1CA8}" type="presParOf" srcId="{0956B4FD-2302-4894-BC0F-CB5FB50C38D4}" destId="{5749C5D5-FC37-4C34-BAA1-22599C4C974A}" srcOrd="4" destOrd="0" presId="urn:microsoft.com/office/officeart/2005/8/layout/cycle8"/>
    <dgm:cxn modelId="{1CCD92E8-710D-4FD4-B6AC-E3B7A3608F81}" type="presParOf" srcId="{0956B4FD-2302-4894-BC0F-CB5FB50C38D4}" destId="{313923E6-D4F8-420A-B4E0-DC6E58DB892B}" srcOrd="5" destOrd="0" presId="urn:microsoft.com/office/officeart/2005/8/layout/cycle8"/>
    <dgm:cxn modelId="{AD91FEC9-2F29-44A7-8090-1C776860EE7F}" type="presParOf" srcId="{0956B4FD-2302-4894-BC0F-CB5FB50C38D4}" destId="{E6ABAA0C-2DC8-48AC-A357-FA1C7F106865}" srcOrd="6" destOrd="0" presId="urn:microsoft.com/office/officeart/2005/8/layout/cycle8"/>
    <dgm:cxn modelId="{13CD383E-C49C-4384-B224-CA5D8A176F49}" type="presParOf" srcId="{0956B4FD-2302-4894-BC0F-CB5FB50C38D4}" destId="{76124228-FC7E-418C-9EC1-4F30C9DBF782}" srcOrd="7" destOrd="0" presId="urn:microsoft.com/office/officeart/2005/8/layout/cycle8"/>
    <dgm:cxn modelId="{6AEF467D-4222-4C2F-B9FA-3D153FCE4954}" type="presParOf" srcId="{0956B4FD-2302-4894-BC0F-CB5FB50C38D4}" destId="{BBAEC982-66B4-4B96-8DA0-E8EF7505397D}" srcOrd="8" destOrd="0" presId="urn:microsoft.com/office/officeart/2005/8/layout/cycle8"/>
    <dgm:cxn modelId="{D6299889-6361-487C-B4F8-35E4D56D889F}" type="presParOf" srcId="{0956B4FD-2302-4894-BC0F-CB5FB50C38D4}" destId="{CDCCE1C5-E090-49D7-B724-2DF5E16FD44F}" srcOrd="9" destOrd="0" presId="urn:microsoft.com/office/officeart/2005/8/layout/cycle8"/>
    <dgm:cxn modelId="{15ED3804-F964-482F-9AD4-0F7F7FBE2A0A}" type="presParOf" srcId="{0956B4FD-2302-4894-BC0F-CB5FB50C38D4}" destId="{0CE405E3-708B-437E-A8A7-7F19910580CB}" srcOrd="10" destOrd="0" presId="urn:microsoft.com/office/officeart/2005/8/layout/cycle8"/>
    <dgm:cxn modelId="{D61FAC16-AB88-4972-AA2F-C44670EC2F4B}" type="presParOf" srcId="{0956B4FD-2302-4894-BC0F-CB5FB50C38D4}" destId="{BA29AA80-2142-4084-AB64-7EBDA9213CCA}" srcOrd="11" destOrd="0" presId="urn:microsoft.com/office/officeart/2005/8/layout/cycle8"/>
    <dgm:cxn modelId="{B8E5CC06-AD5C-4A8C-9823-27C20DD8E789}" type="presParOf" srcId="{0956B4FD-2302-4894-BC0F-CB5FB50C38D4}" destId="{D6373776-D119-495A-B353-85F5ECCBF3C6}" srcOrd="12" destOrd="0" presId="urn:microsoft.com/office/officeart/2005/8/layout/cycle8"/>
    <dgm:cxn modelId="{1412D346-7403-43DA-B1BF-C2E7EC205F02}" type="presParOf" srcId="{0956B4FD-2302-4894-BC0F-CB5FB50C38D4}" destId="{4CF7F5A1-78BE-4C40-A04B-F09D63F7B7E9}" srcOrd="13" destOrd="0" presId="urn:microsoft.com/office/officeart/2005/8/layout/cycle8"/>
    <dgm:cxn modelId="{CB3EEEAB-C764-4A25-9D21-21BEFDD6E038}" type="presParOf" srcId="{0956B4FD-2302-4894-BC0F-CB5FB50C38D4}" destId="{05527FBA-8E93-4769-B50D-D6A50FEE5DC7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ADC423B-5753-4551-A148-0FAB5EC5E8D9}" type="doc">
      <dgm:prSet loTypeId="urn:microsoft.com/office/officeart/2005/8/layout/cycle3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DDCB5DAA-ACD4-402C-A7F1-EBFBCA4D320C}">
      <dgm:prSet phldrT="[Text]"/>
      <dgm:spPr/>
      <dgm:t>
        <a:bodyPr/>
        <a:lstStyle/>
        <a:p>
          <a:r>
            <a:rPr lang="id-ID" dirty="0" smtClean="0"/>
            <a:t>Korporasi perlu memberi penghargaan pada hak-hak asasi manusia</a:t>
          </a:r>
          <a:endParaRPr lang="en-US" dirty="0"/>
        </a:p>
      </dgm:t>
    </dgm:pt>
    <dgm:pt modelId="{E4DB86DF-4EF6-49A9-AE42-6192E03C447D}" type="parTrans" cxnId="{0EBFD36B-7271-4BF8-825B-207C9F8F883E}">
      <dgm:prSet/>
      <dgm:spPr/>
      <dgm:t>
        <a:bodyPr/>
        <a:lstStyle/>
        <a:p>
          <a:endParaRPr lang="en-US"/>
        </a:p>
      </dgm:t>
    </dgm:pt>
    <dgm:pt modelId="{1358350E-0210-4EE8-9066-40B90088CF7B}" type="sibTrans" cxnId="{0EBFD36B-7271-4BF8-825B-207C9F8F883E}">
      <dgm:prSet/>
      <dgm:spPr/>
      <dgm:t>
        <a:bodyPr/>
        <a:lstStyle/>
        <a:p>
          <a:endParaRPr lang="en-US"/>
        </a:p>
      </dgm:t>
    </dgm:pt>
    <dgm:pt modelId="{DBC88D60-7B0C-426A-8A86-ECAC4E8C6DC4}">
      <dgm:prSet phldrT="[Text]"/>
      <dgm:spPr/>
      <dgm:t>
        <a:bodyPr/>
        <a:lstStyle/>
        <a:p>
          <a:r>
            <a:rPr lang="id-ID" dirty="0" smtClean="0"/>
            <a:t>Memiliki standar ketenagakerjaan</a:t>
          </a:r>
          <a:endParaRPr lang="en-US" dirty="0"/>
        </a:p>
      </dgm:t>
    </dgm:pt>
    <dgm:pt modelId="{E6C4C089-82FC-450B-AA80-7E68A8889802}" type="parTrans" cxnId="{98DB5B86-F8DC-4EBB-A606-7608B22C2583}">
      <dgm:prSet/>
      <dgm:spPr/>
      <dgm:t>
        <a:bodyPr/>
        <a:lstStyle/>
        <a:p>
          <a:endParaRPr lang="en-US"/>
        </a:p>
      </dgm:t>
    </dgm:pt>
    <dgm:pt modelId="{6CA316B1-76EA-4BC8-913D-BDBD6F5065E5}" type="sibTrans" cxnId="{98DB5B86-F8DC-4EBB-A606-7608B22C2583}">
      <dgm:prSet/>
      <dgm:spPr/>
      <dgm:t>
        <a:bodyPr/>
        <a:lstStyle/>
        <a:p>
          <a:endParaRPr lang="en-US"/>
        </a:p>
      </dgm:t>
    </dgm:pt>
    <dgm:pt modelId="{6B0F750B-21BB-4EEA-BD2C-D77B1E0ED2FD}">
      <dgm:prSet phldrT="[Text]"/>
      <dgm:spPr/>
      <dgm:t>
        <a:bodyPr/>
        <a:lstStyle/>
        <a:p>
          <a:r>
            <a:rPr lang="id-ID" dirty="0" smtClean="0"/>
            <a:t>Meniadakan bentuk kerja paksa dan  diskriminasi  pekerja</a:t>
          </a:r>
          <a:endParaRPr lang="en-US" dirty="0"/>
        </a:p>
      </dgm:t>
    </dgm:pt>
    <dgm:pt modelId="{404C6246-1DCF-4C43-92A9-FD1CD7C9AAFF}" type="parTrans" cxnId="{92A9C66D-534A-4342-8BF8-2ABE86ECBB1C}">
      <dgm:prSet/>
      <dgm:spPr/>
      <dgm:t>
        <a:bodyPr/>
        <a:lstStyle/>
        <a:p>
          <a:endParaRPr lang="en-US"/>
        </a:p>
      </dgm:t>
    </dgm:pt>
    <dgm:pt modelId="{38CC01DD-8CEC-46C0-9811-D846EA2B98E1}" type="sibTrans" cxnId="{92A9C66D-534A-4342-8BF8-2ABE86ECBB1C}">
      <dgm:prSet/>
      <dgm:spPr/>
      <dgm:t>
        <a:bodyPr/>
        <a:lstStyle/>
        <a:p>
          <a:endParaRPr lang="en-US"/>
        </a:p>
      </dgm:t>
    </dgm:pt>
    <dgm:pt modelId="{C304D3D8-A33C-4536-944A-B580715052EF}">
      <dgm:prSet phldrT="[Text]"/>
      <dgm:spPr/>
      <dgm:t>
        <a:bodyPr/>
        <a:lstStyle/>
        <a:p>
          <a:r>
            <a:rPr lang="id-ID" dirty="0" smtClean="0"/>
            <a:t>Mengharamkan semua bentuk korupsi, pemerasan, dan penyogokan,</a:t>
          </a:r>
          <a:endParaRPr lang="en-US" dirty="0"/>
        </a:p>
      </dgm:t>
    </dgm:pt>
    <dgm:pt modelId="{CD7E1A1B-1F8B-4C4C-8EE9-AECB0BE00E84}" type="parTrans" cxnId="{2220C07D-5448-4FA4-A848-519EE3E48660}">
      <dgm:prSet/>
      <dgm:spPr/>
      <dgm:t>
        <a:bodyPr/>
        <a:lstStyle/>
        <a:p>
          <a:endParaRPr lang="en-US"/>
        </a:p>
      </dgm:t>
    </dgm:pt>
    <dgm:pt modelId="{E9617BCA-14F2-46C4-BFED-ECA16EB584EB}" type="sibTrans" cxnId="{2220C07D-5448-4FA4-A848-519EE3E48660}">
      <dgm:prSet/>
      <dgm:spPr/>
      <dgm:t>
        <a:bodyPr/>
        <a:lstStyle/>
        <a:p>
          <a:endParaRPr lang="en-US"/>
        </a:p>
      </dgm:t>
    </dgm:pt>
    <dgm:pt modelId="{DC5AF1B0-A49A-47C1-8947-33CF98949B23}">
      <dgm:prSet phldrT="[Text]"/>
      <dgm:spPr/>
      <dgm:t>
        <a:bodyPr/>
        <a:lstStyle/>
        <a:p>
          <a:r>
            <a:rPr lang="id-ID" dirty="0" smtClean="0"/>
            <a:t>Memiliki Kepedulian lingkungan hidup</a:t>
          </a:r>
          <a:endParaRPr lang="en-US" dirty="0"/>
        </a:p>
      </dgm:t>
    </dgm:pt>
    <dgm:pt modelId="{F27940FA-8B1C-4404-8D6D-AEAB6E130498}" type="parTrans" cxnId="{771A67E4-959D-49F6-A39F-3D362317C3F1}">
      <dgm:prSet/>
      <dgm:spPr/>
      <dgm:t>
        <a:bodyPr/>
        <a:lstStyle/>
        <a:p>
          <a:endParaRPr lang="en-US"/>
        </a:p>
      </dgm:t>
    </dgm:pt>
    <dgm:pt modelId="{22935FFE-4819-44F4-A4A8-F88AF100F53D}" type="sibTrans" cxnId="{771A67E4-959D-49F6-A39F-3D362317C3F1}">
      <dgm:prSet/>
      <dgm:spPr/>
      <dgm:t>
        <a:bodyPr/>
        <a:lstStyle/>
        <a:p>
          <a:endParaRPr lang="en-US"/>
        </a:p>
      </dgm:t>
    </dgm:pt>
    <dgm:pt modelId="{5E354F83-F611-4524-8835-49CC5ECF3123}" type="pres">
      <dgm:prSet presAssocID="{0ADC423B-5753-4551-A148-0FAB5EC5E8D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FA2D86D-8A05-45C4-82C6-E0A2F7AA430E}" type="pres">
      <dgm:prSet presAssocID="{0ADC423B-5753-4551-A148-0FAB5EC5E8D9}" presName="cycle" presStyleCnt="0"/>
      <dgm:spPr/>
    </dgm:pt>
    <dgm:pt modelId="{C18E6A18-1210-42BD-96A4-135400EBE2CF}" type="pres">
      <dgm:prSet presAssocID="{DDCB5DAA-ACD4-402C-A7F1-EBFBCA4D320C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3F0810-6B90-44E3-B32E-A97E4D24ECCD}" type="pres">
      <dgm:prSet presAssocID="{1358350E-0210-4EE8-9066-40B90088CF7B}" presName="sibTransFirstNode" presStyleLbl="bgShp" presStyleIdx="0" presStyleCnt="1"/>
      <dgm:spPr/>
      <dgm:t>
        <a:bodyPr/>
        <a:lstStyle/>
        <a:p>
          <a:endParaRPr lang="en-US"/>
        </a:p>
      </dgm:t>
    </dgm:pt>
    <dgm:pt modelId="{05A0623A-77D7-4FA0-97FD-EC06CE5E86AE}" type="pres">
      <dgm:prSet presAssocID="{DBC88D60-7B0C-426A-8A86-ECAC4E8C6DC4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08CEB3-5CD8-46D9-AC94-BEE8FD434BFA}" type="pres">
      <dgm:prSet presAssocID="{6B0F750B-21BB-4EEA-BD2C-D77B1E0ED2FD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28D051-322A-4B97-A3BF-5B3478CD77D7}" type="pres">
      <dgm:prSet presAssocID="{C304D3D8-A33C-4536-944A-B580715052EF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A251FD-80A8-4FFF-99FF-6F4E1CD36EE3}" type="pres">
      <dgm:prSet presAssocID="{DC5AF1B0-A49A-47C1-8947-33CF98949B23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82604AE-EF29-4848-84E9-4095BE48903C}" type="presOf" srcId="{C304D3D8-A33C-4536-944A-B580715052EF}" destId="{9B28D051-322A-4B97-A3BF-5B3478CD77D7}" srcOrd="0" destOrd="0" presId="urn:microsoft.com/office/officeart/2005/8/layout/cycle3"/>
    <dgm:cxn modelId="{18DCADB7-8167-426B-A57B-661AF2E06940}" type="presOf" srcId="{DBC88D60-7B0C-426A-8A86-ECAC4E8C6DC4}" destId="{05A0623A-77D7-4FA0-97FD-EC06CE5E86AE}" srcOrd="0" destOrd="0" presId="urn:microsoft.com/office/officeart/2005/8/layout/cycle3"/>
    <dgm:cxn modelId="{D53C1B9B-930D-49CC-AA78-84AAE4726DDE}" type="presOf" srcId="{1358350E-0210-4EE8-9066-40B90088CF7B}" destId="{8E3F0810-6B90-44E3-B32E-A97E4D24ECCD}" srcOrd="0" destOrd="0" presId="urn:microsoft.com/office/officeart/2005/8/layout/cycle3"/>
    <dgm:cxn modelId="{0A1B8D8D-07DB-4E03-BCD7-6DDEB0877ECE}" type="presOf" srcId="{DDCB5DAA-ACD4-402C-A7F1-EBFBCA4D320C}" destId="{C18E6A18-1210-42BD-96A4-135400EBE2CF}" srcOrd="0" destOrd="0" presId="urn:microsoft.com/office/officeart/2005/8/layout/cycle3"/>
    <dgm:cxn modelId="{90CFA11A-E2F6-4365-8AA9-1ED8151FD95E}" type="presOf" srcId="{DC5AF1B0-A49A-47C1-8947-33CF98949B23}" destId="{8FA251FD-80A8-4FFF-99FF-6F4E1CD36EE3}" srcOrd="0" destOrd="0" presId="urn:microsoft.com/office/officeart/2005/8/layout/cycle3"/>
    <dgm:cxn modelId="{CD1987CA-7D50-4810-A31A-3661C6F56DD1}" type="presOf" srcId="{0ADC423B-5753-4551-A148-0FAB5EC5E8D9}" destId="{5E354F83-F611-4524-8835-49CC5ECF3123}" srcOrd="0" destOrd="0" presId="urn:microsoft.com/office/officeart/2005/8/layout/cycle3"/>
    <dgm:cxn modelId="{2220C07D-5448-4FA4-A848-519EE3E48660}" srcId="{0ADC423B-5753-4551-A148-0FAB5EC5E8D9}" destId="{C304D3D8-A33C-4536-944A-B580715052EF}" srcOrd="3" destOrd="0" parTransId="{CD7E1A1B-1F8B-4C4C-8EE9-AECB0BE00E84}" sibTransId="{E9617BCA-14F2-46C4-BFED-ECA16EB584EB}"/>
    <dgm:cxn modelId="{771A67E4-959D-49F6-A39F-3D362317C3F1}" srcId="{0ADC423B-5753-4551-A148-0FAB5EC5E8D9}" destId="{DC5AF1B0-A49A-47C1-8947-33CF98949B23}" srcOrd="4" destOrd="0" parTransId="{F27940FA-8B1C-4404-8D6D-AEAB6E130498}" sibTransId="{22935FFE-4819-44F4-A4A8-F88AF100F53D}"/>
    <dgm:cxn modelId="{0EBFD36B-7271-4BF8-825B-207C9F8F883E}" srcId="{0ADC423B-5753-4551-A148-0FAB5EC5E8D9}" destId="{DDCB5DAA-ACD4-402C-A7F1-EBFBCA4D320C}" srcOrd="0" destOrd="0" parTransId="{E4DB86DF-4EF6-49A9-AE42-6192E03C447D}" sibTransId="{1358350E-0210-4EE8-9066-40B90088CF7B}"/>
    <dgm:cxn modelId="{92A9C66D-534A-4342-8BF8-2ABE86ECBB1C}" srcId="{0ADC423B-5753-4551-A148-0FAB5EC5E8D9}" destId="{6B0F750B-21BB-4EEA-BD2C-D77B1E0ED2FD}" srcOrd="2" destOrd="0" parTransId="{404C6246-1DCF-4C43-92A9-FD1CD7C9AAFF}" sibTransId="{38CC01DD-8CEC-46C0-9811-D846EA2B98E1}"/>
    <dgm:cxn modelId="{0E658DA0-265A-4F5A-B538-A5C18D875767}" type="presOf" srcId="{6B0F750B-21BB-4EEA-BD2C-D77B1E0ED2FD}" destId="{E408CEB3-5CD8-46D9-AC94-BEE8FD434BFA}" srcOrd="0" destOrd="0" presId="urn:microsoft.com/office/officeart/2005/8/layout/cycle3"/>
    <dgm:cxn modelId="{98DB5B86-F8DC-4EBB-A606-7608B22C2583}" srcId="{0ADC423B-5753-4551-A148-0FAB5EC5E8D9}" destId="{DBC88D60-7B0C-426A-8A86-ECAC4E8C6DC4}" srcOrd="1" destOrd="0" parTransId="{E6C4C089-82FC-450B-AA80-7E68A8889802}" sibTransId="{6CA316B1-76EA-4BC8-913D-BDBD6F5065E5}"/>
    <dgm:cxn modelId="{37F4F542-8E52-479C-8E4D-6EA322223345}" type="presParOf" srcId="{5E354F83-F611-4524-8835-49CC5ECF3123}" destId="{BFA2D86D-8A05-45C4-82C6-E0A2F7AA430E}" srcOrd="0" destOrd="0" presId="urn:microsoft.com/office/officeart/2005/8/layout/cycle3"/>
    <dgm:cxn modelId="{1D90CE12-730B-4CEA-B76A-0F45EF6A1737}" type="presParOf" srcId="{BFA2D86D-8A05-45C4-82C6-E0A2F7AA430E}" destId="{C18E6A18-1210-42BD-96A4-135400EBE2CF}" srcOrd="0" destOrd="0" presId="urn:microsoft.com/office/officeart/2005/8/layout/cycle3"/>
    <dgm:cxn modelId="{0515D27E-AB68-46B5-A693-989EF276B1F5}" type="presParOf" srcId="{BFA2D86D-8A05-45C4-82C6-E0A2F7AA430E}" destId="{8E3F0810-6B90-44E3-B32E-A97E4D24ECCD}" srcOrd="1" destOrd="0" presId="urn:microsoft.com/office/officeart/2005/8/layout/cycle3"/>
    <dgm:cxn modelId="{087DEE7B-A44E-4B56-8FEF-0E37487A4F4C}" type="presParOf" srcId="{BFA2D86D-8A05-45C4-82C6-E0A2F7AA430E}" destId="{05A0623A-77D7-4FA0-97FD-EC06CE5E86AE}" srcOrd="2" destOrd="0" presId="urn:microsoft.com/office/officeart/2005/8/layout/cycle3"/>
    <dgm:cxn modelId="{41A66B3E-BB21-43F6-ADC4-7924F73E97DE}" type="presParOf" srcId="{BFA2D86D-8A05-45C4-82C6-E0A2F7AA430E}" destId="{E408CEB3-5CD8-46D9-AC94-BEE8FD434BFA}" srcOrd="3" destOrd="0" presId="urn:microsoft.com/office/officeart/2005/8/layout/cycle3"/>
    <dgm:cxn modelId="{91599201-1F1B-4080-A02B-E06C8749216A}" type="presParOf" srcId="{BFA2D86D-8A05-45C4-82C6-E0A2F7AA430E}" destId="{9B28D051-322A-4B97-A3BF-5B3478CD77D7}" srcOrd="4" destOrd="0" presId="urn:microsoft.com/office/officeart/2005/8/layout/cycle3"/>
    <dgm:cxn modelId="{8D9E3D9F-D452-4F87-861C-04A1A4381EB0}" type="presParOf" srcId="{BFA2D86D-8A05-45C4-82C6-E0A2F7AA430E}" destId="{8FA251FD-80A8-4FFF-99FF-6F4E1CD36EE3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1E436DD-6112-4C3F-A81F-7E14779D9494}" type="doc">
      <dgm:prSet loTypeId="urn:microsoft.com/office/officeart/2005/8/layout/vList2" loCatId="list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en-US"/>
        </a:p>
      </dgm:t>
    </dgm:pt>
    <dgm:pt modelId="{A85830CB-4127-4C26-9A8B-17C5654557C4}">
      <dgm:prSet phldrT="[Text]" custT="1"/>
      <dgm:spPr/>
      <dgm:t>
        <a:bodyPr/>
        <a:lstStyle/>
        <a:p>
          <a:r>
            <a:rPr lang="id-ID" sz="2000" dirty="0" smtClean="0"/>
            <a:t>Mendorong pebisnis mendukung tindakan perlindungan lingkungan hidup dan mengambil inisiatif untuk mempromosikan tanggung jawab atas lingkungan hidup yang lebih besar.</a:t>
          </a:r>
          <a:endParaRPr lang="en-US" sz="2000" dirty="0"/>
        </a:p>
      </dgm:t>
    </dgm:pt>
    <dgm:pt modelId="{E8A61295-D46E-4C14-AE0A-AD987429E1A7}" type="parTrans" cxnId="{44097849-9385-48E3-A13E-718503C1E340}">
      <dgm:prSet/>
      <dgm:spPr/>
      <dgm:t>
        <a:bodyPr/>
        <a:lstStyle/>
        <a:p>
          <a:endParaRPr lang="en-US"/>
        </a:p>
      </dgm:t>
    </dgm:pt>
    <dgm:pt modelId="{8EB83559-2CAC-433B-B58F-EEB747EEB421}" type="sibTrans" cxnId="{44097849-9385-48E3-A13E-718503C1E340}">
      <dgm:prSet/>
      <dgm:spPr/>
      <dgm:t>
        <a:bodyPr/>
        <a:lstStyle/>
        <a:p>
          <a:endParaRPr lang="en-US"/>
        </a:p>
      </dgm:t>
    </dgm:pt>
    <dgm:pt modelId="{B5C43227-F92C-4324-830F-1190C52AD524}">
      <dgm:prSet phldrT="[Text]" custT="1"/>
      <dgm:spPr/>
      <dgm:t>
        <a:bodyPr/>
        <a:lstStyle/>
        <a:p>
          <a:r>
            <a:rPr lang="id-ID" sz="2000" dirty="0" smtClean="0"/>
            <a:t>Mendorong untuk mengembangkan penggunaan teknologi yang ramah lingkungan. </a:t>
          </a:r>
          <a:endParaRPr lang="en-US" sz="2000" dirty="0"/>
        </a:p>
      </dgm:t>
    </dgm:pt>
    <dgm:pt modelId="{E0083DC2-47B3-4993-9089-B2E5CCE67BF2}" type="parTrans" cxnId="{A001EE19-8A15-475A-BEF6-88FE0BF803A7}">
      <dgm:prSet/>
      <dgm:spPr/>
      <dgm:t>
        <a:bodyPr/>
        <a:lstStyle/>
        <a:p>
          <a:endParaRPr lang="en-US"/>
        </a:p>
      </dgm:t>
    </dgm:pt>
    <dgm:pt modelId="{06B99EAB-1771-42F2-8F74-ECC48E600718}" type="sibTrans" cxnId="{A001EE19-8A15-475A-BEF6-88FE0BF803A7}">
      <dgm:prSet/>
      <dgm:spPr/>
      <dgm:t>
        <a:bodyPr/>
        <a:lstStyle/>
        <a:p>
          <a:endParaRPr lang="en-US"/>
        </a:p>
      </dgm:t>
    </dgm:pt>
    <dgm:pt modelId="{22B8B2B6-F62B-4E6C-B194-3C4FC30316AA}">
      <dgm:prSet phldrT="[Text]"/>
      <dgm:spPr/>
      <dgm:t>
        <a:bodyPr/>
        <a:lstStyle/>
        <a:p>
          <a:r>
            <a:rPr lang="id-ID" dirty="0" smtClean="0">
              <a:solidFill>
                <a:schemeClr val="tx1"/>
              </a:solidFill>
            </a:rPr>
            <a:t>Keputusan pebisnis untuk peduli pda tanggungjawab sosial dan lingkungan merupakan suatu keputusan investasi jangka panjang untuk mendapatkan citra baik dari  </a:t>
          </a:r>
          <a:r>
            <a:rPr lang="id-ID" i="1" dirty="0" smtClean="0">
              <a:solidFill>
                <a:schemeClr val="tx1"/>
              </a:solidFill>
            </a:rPr>
            <a:t>stakeholders</a:t>
          </a:r>
          <a:endParaRPr lang="en-US" i="1" dirty="0">
            <a:solidFill>
              <a:schemeClr val="tx1"/>
            </a:solidFill>
          </a:endParaRPr>
        </a:p>
      </dgm:t>
    </dgm:pt>
    <dgm:pt modelId="{6836AC8D-A6CA-485F-A2A2-E5E0B197D2B4}" type="parTrans" cxnId="{1D93A2C5-CEC0-432F-B3B7-C7C37062F7B1}">
      <dgm:prSet/>
      <dgm:spPr/>
      <dgm:t>
        <a:bodyPr/>
        <a:lstStyle/>
        <a:p>
          <a:endParaRPr lang="en-US"/>
        </a:p>
      </dgm:t>
    </dgm:pt>
    <dgm:pt modelId="{9E3DBBEF-602B-4B3D-A3A0-39DC667B5A06}" type="sibTrans" cxnId="{1D93A2C5-CEC0-432F-B3B7-C7C37062F7B1}">
      <dgm:prSet/>
      <dgm:spPr/>
      <dgm:t>
        <a:bodyPr/>
        <a:lstStyle/>
        <a:p>
          <a:endParaRPr lang="en-US"/>
        </a:p>
      </dgm:t>
    </dgm:pt>
    <dgm:pt modelId="{5CD12CD0-D271-4439-9B80-8BBFA956C61D}" type="pres">
      <dgm:prSet presAssocID="{A1E436DD-6112-4C3F-A81F-7E14779D949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72E0D98-F5E6-4AB1-97BE-8A94E90C7D37}" type="pres">
      <dgm:prSet presAssocID="{A85830CB-4127-4C26-9A8B-17C5654557C4}" presName="parentText" presStyleLbl="node1" presStyleIdx="0" presStyleCnt="2" custLinFactNeighborY="-2195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2F96F9-0C57-4437-A08C-036E69C088F3}" type="pres">
      <dgm:prSet presAssocID="{A85830CB-4127-4C26-9A8B-17C5654557C4}" presName="childText" presStyleLbl="revTx" presStyleIdx="0" presStyleCnt="1" custScaleY="1748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0431D2-9E17-430F-B88C-6DCC1AF44046}" type="pres">
      <dgm:prSet presAssocID="{22B8B2B6-F62B-4E6C-B194-3C4FC30316AA}" presName="parentText" presStyleLbl="node1" presStyleIdx="1" presStyleCnt="2" custScaleY="6330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81DE740-5D4B-4E99-A654-90A3EFB4C05A}" type="presOf" srcId="{A1E436DD-6112-4C3F-A81F-7E14779D9494}" destId="{5CD12CD0-D271-4439-9B80-8BBFA956C61D}" srcOrd="0" destOrd="0" presId="urn:microsoft.com/office/officeart/2005/8/layout/vList2"/>
    <dgm:cxn modelId="{44097849-9385-48E3-A13E-718503C1E340}" srcId="{A1E436DD-6112-4C3F-A81F-7E14779D9494}" destId="{A85830CB-4127-4C26-9A8B-17C5654557C4}" srcOrd="0" destOrd="0" parTransId="{E8A61295-D46E-4C14-AE0A-AD987429E1A7}" sibTransId="{8EB83559-2CAC-433B-B58F-EEB747EEB421}"/>
    <dgm:cxn modelId="{A7C3600E-E220-4DAE-AE21-B87BCF73BAFB}" type="presOf" srcId="{22B8B2B6-F62B-4E6C-B194-3C4FC30316AA}" destId="{720431D2-9E17-430F-B88C-6DCC1AF44046}" srcOrd="0" destOrd="0" presId="urn:microsoft.com/office/officeart/2005/8/layout/vList2"/>
    <dgm:cxn modelId="{7338B171-7298-4331-978B-0EEDADCD548A}" type="presOf" srcId="{A85830CB-4127-4C26-9A8B-17C5654557C4}" destId="{772E0D98-F5E6-4AB1-97BE-8A94E90C7D37}" srcOrd="0" destOrd="0" presId="urn:microsoft.com/office/officeart/2005/8/layout/vList2"/>
    <dgm:cxn modelId="{A001EE19-8A15-475A-BEF6-88FE0BF803A7}" srcId="{A85830CB-4127-4C26-9A8B-17C5654557C4}" destId="{B5C43227-F92C-4324-830F-1190C52AD524}" srcOrd="0" destOrd="0" parTransId="{E0083DC2-47B3-4993-9089-B2E5CCE67BF2}" sibTransId="{06B99EAB-1771-42F2-8F74-ECC48E600718}"/>
    <dgm:cxn modelId="{26D20876-A97A-4E7D-A306-4FCA9060D96D}" type="presOf" srcId="{B5C43227-F92C-4324-830F-1190C52AD524}" destId="{772F96F9-0C57-4437-A08C-036E69C088F3}" srcOrd="0" destOrd="0" presId="urn:microsoft.com/office/officeart/2005/8/layout/vList2"/>
    <dgm:cxn modelId="{1D93A2C5-CEC0-432F-B3B7-C7C37062F7B1}" srcId="{A1E436DD-6112-4C3F-A81F-7E14779D9494}" destId="{22B8B2B6-F62B-4E6C-B194-3C4FC30316AA}" srcOrd="1" destOrd="0" parTransId="{6836AC8D-A6CA-485F-A2A2-E5E0B197D2B4}" sibTransId="{9E3DBBEF-602B-4B3D-A3A0-39DC667B5A06}"/>
    <dgm:cxn modelId="{021B2FD8-7620-4665-8B05-0615E8D18FF1}" type="presParOf" srcId="{5CD12CD0-D271-4439-9B80-8BBFA956C61D}" destId="{772E0D98-F5E6-4AB1-97BE-8A94E90C7D37}" srcOrd="0" destOrd="0" presId="urn:microsoft.com/office/officeart/2005/8/layout/vList2"/>
    <dgm:cxn modelId="{E345A2CA-3B66-42B4-8264-66D3A41A1B97}" type="presParOf" srcId="{5CD12CD0-D271-4439-9B80-8BBFA956C61D}" destId="{772F96F9-0C57-4437-A08C-036E69C088F3}" srcOrd="1" destOrd="0" presId="urn:microsoft.com/office/officeart/2005/8/layout/vList2"/>
    <dgm:cxn modelId="{A39FD8ED-FC3B-466B-8590-1FC1F3614B00}" type="presParOf" srcId="{5CD12CD0-D271-4439-9B80-8BBFA956C61D}" destId="{720431D2-9E17-430F-B88C-6DCC1AF44046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7B58B7-38B4-422B-84C8-3A8B04F37559}">
      <dsp:nvSpPr>
        <dsp:cNvPr id="0" name=""/>
        <dsp:cNvSpPr/>
      </dsp:nvSpPr>
      <dsp:spPr>
        <a:xfrm>
          <a:off x="0" y="0"/>
          <a:ext cx="6855161" cy="131774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200" kern="1200" dirty="0" smtClean="0"/>
            <a:t>Sebagai investasi atau modal sosial yang akan menjadi sumber keunggulan kompetitif perusahaan dalam jangka panjang.</a:t>
          </a:r>
          <a:endParaRPr lang="en-US" sz="2200" kern="1200" dirty="0"/>
        </a:p>
      </dsp:txBody>
      <dsp:txXfrm>
        <a:off x="38595" y="38595"/>
        <a:ext cx="5433211" cy="1240556"/>
      </dsp:txXfrm>
    </dsp:sp>
    <dsp:sp modelId="{520945BA-B9CC-4307-8D3C-60DFAC6A15B5}">
      <dsp:nvSpPr>
        <dsp:cNvPr id="0" name=""/>
        <dsp:cNvSpPr/>
      </dsp:nvSpPr>
      <dsp:spPr>
        <a:xfrm>
          <a:off x="604867" y="1537370"/>
          <a:ext cx="6855161" cy="1317746"/>
        </a:xfrm>
        <a:prstGeom prst="roundRect">
          <a:avLst>
            <a:gd name="adj" fmla="val 1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200" kern="1200" dirty="0" smtClean="0"/>
            <a:t>Memperkokoh profitabilitas dan kinerja keuangan perusahaan</a:t>
          </a:r>
          <a:endParaRPr lang="en-US" sz="2200" kern="1200" dirty="0"/>
        </a:p>
      </dsp:txBody>
      <dsp:txXfrm>
        <a:off x="643462" y="1575965"/>
        <a:ext cx="5316569" cy="1240556"/>
      </dsp:txXfrm>
    </dsp:sp>
    <dsp:sp modelId="{36D851F5-B0E2-4F9B-B9B7-6DDD2A63AF65}">
      <dsp:nvSpPr>
        <dsp:cNvPr id="0" name=""/>
        <dsp:cNvSpPr/>
      </dsp:nvSpPr>
      <dsp:spPr>
        <a:xfrm>
          <a:off x="1209734" y="3074741"/>
          <a:ext cx="6855161" cy="1317746"/>
        </a:xfrm>
        <a:prstGeom prst="roundRect">
          <a:avLst>
            <a:gd name="adj" fmla="val 1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200" kern="1200" dirty="0" smtClean="0"/>
            <a:t>Meningkatnya akuntabilitas dan apresiasi positif dari komunitas  investor, kreditor, pemasok, serta konsumen.</a:t>
          </a:r>
          <a:endParaRPr lang="en-US" sz="2200" kern="1200" dirty="0"/>
        </a:p>
      </dsp:txBody>
      <dsp:txXfrm>
        <a:off x="1248329" y="3113336"/>
        <a:ext cx="5316569" cy="1240556"/>
      </dsp:txXfrm>
    </dsp:sp>
    <dsp:sp modelId="{E3D6B9F2-59DF-4C4E-90FC-FCFB5741E873}">
      <dsp:nvSpPr>
        <dsp:cNvPr id="0" name=""/>
        <dsp:cNvSpPr/>
      </dsp:nvSpPr>
      <dsp:spPr>
        <a:xfrm>
          <a:off x="5998626" y="999291"/>
          <a:ext cx="856535" cy="856535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6191346" y="999291"/>
        <a:ext cx="471095" cy="644543"/>
      </dsp:txXfrm>
    </dsp:sp>
    <dsp:sp modelId="{10FA8CC6-3F79-476A-8265-7D1DD227D7F5}">
      <dsp:nvSpPr>
        <dsp:cNvPr id="0" name=""/>
        <dsp:cNvSpPr/>
      </dsp:nvSpPr>
      <dsp:spPr>
        <a:xfrm>
          <a:off x="6603493" y="2527876"/>
          <a:ext cx="856535" cy="856535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10716850"/>
            <a:satOff val="-13793"/>
            <a:lumOff val="-1075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10716850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6796213" y="2527876"/>
        <a:ext cx="471095" cy="6445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7B58B7-38B4-422B-84C8-3A8B04F37559}">
      <dsp:nvSpPr>
        <dsp:cNvPr id="0" name=""/>
        <dsp:cNvSpPr/>
      </dsp:nvSpPr>
      <dsp:spPr>
        <a:xfrm>
          <a:off x="0" y="0"/>
          <a:ext cx="6855161" cy="131774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100" kern="1200" dirty="0" smtClean="0"/>
            <a:t>Meningkatnya komitmen, etos kerja, efisiensi, dan produktivitas karyawan</a:t>
          </a:r>
          <a:endParaRPr lang="en-US" sz="2100" kern="1200" dirty="0"/>
        </a:p>
      </dsp:txBody>
      <dsp:txXfrm>
        <a:off x="38595" y="38595"/>
        <a:ext cx="5433211" cy="1240556"/>
      </dsp:txXfrm>
    </dsp:sp>
    <dsp:sp modelId="{520945BA-B9CC-4307-8D3C-60DFAC6A15B5}">
      <dsp:nvSpPr>
        <dsp:cNvPr id="0" name=""/>
        <dsp:cNvSpPr/>
      </dsp:nvSpPr>
      <dsp:spPr>
        <a:xfrm>
          <a:off x="604867" y="1537370"/>
          <a:ext cx="6855161" cy="1317746"/>
        </a:xfrm>
        <a:prstGeom prst="roundRect">
          <a:avLst>
            <a:gd name="adj" fmla="val 1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100" kern="1200" dirty="0" smtClean="0"/>
            <a:t>Menurunnya tingkat kerentanan gejolak sosial dan resistensi dari komunitas sekitarnya karena merasa diperhatikan dan dihargai  perusahaan</a:t>
          </a:r>
          <a:endParaRPr lang="en-US" sz="2100" kern="1200" dirty="0"/>
        </a:p>
      </dsp:txBody>
      <dsp:txXfrm>
        <a:off x="643462" y="1575965"/>
        <a:ext cx="5316569" cy="1240556"/>
      </dsp:txXfrm>
    </dsp:sp>
    <dsp:sp modelId="{36D851F5-B0E2-4F9B-B9B7-6DDD2A63AF65}">
      <dsp:nvSpPr>
        <dsp:cNvPr id="0" name=""/>
        <dsp:cNvSpPr/>
      </dsp:nvSpPr>
      <dsp:spPr>
        <a:xfrm>
          <a:off x="1209734" y="3074741"/>
          <a:ext cx="6855161" cy="1317746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100" kern="1200" dirty="0" smtClean="0"/>
            <a:t>Meningkatnya reputasi, goodwill, brand, dan nilai perusahaan dalam jangka panjang.</a:t>
          </a:r>
          <a:endParaRPr lang="en-US" sz="2100" kern="1200" dirty="0"/>
        </a:p>
      </dsp:txBody>
      <dsp:txXfrm>
        <a:off x="1248329" y="3113336"/>
        <a:ext cx="5316569" cy="1240556"/>
      </dsp:txXfrm>
    </dsp:sp>
    <dsp:sp modelId="{E3D6B9F2-59DF-4C4E-90FC-FCFB5741E873}">
      <dsp:nvSpPr>
        <dsp:cNvPr id="0" name=""/>
        <dsp:cNvSpPr/>
      </dsp:nvSpPr>
      <dsp:spPr>
        <a:xfrm>
          <a:off x="5998626" y="999291"/>
          <a:ext cx="856535" cy="856535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6191346" y="999291"/>
        <a:ext cx="471095" cy="644543"/>
      </dsp:txXfrm>
    </dsp:sp>
    <dsp:sp modelId="{10FA8CC6-3F79-476A-8265-7D1DD227D7F5}">
      <dsp:nvSpPr>
        <dsp:cNvPr id="0" name=""/>
        <dsp:cNvSpPr/>
      </dsp:nvSpPr>
      <dsp:spPr>
        <a:xfrm>
          <a:off x="6603493" y="2527876"/>
          <a:ext cx="856535" cy="856535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6796213" y="2527876"/>
        <a:ext cx="471095" cy="6445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C3D74F-5C26-4D91-ACEA-7FF500843123}">
      <dsp:nvSpPr>
        <dsp:cNvPr id="0" name=""/>
        <dsp:cNvSpPr/>
      </dsp:nvSpPr>
      <dsp:spPr>
        <a:xfrm>
          <a:off x="2158584" y="315753"/>
          <a:ext cx="4080510" cy="4080510"/>
        </a:xfrm>
        <a:prstGeom prst="pie">
          <a:avLst>
            <a:gd name="adj1" fmla="val 16200000"/>
            <a:gd name="adj2" fmla="val 18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/>
            <a:t>Disusun oleh PBB tahun 2000</a:t>
          </a:r>
          <a:endParaRPr lang="en-US" sz="1800" kern="1200" dirty="0"/>
        </a:p>
      </dsp:txBody>
      <dsp:txXfrm>
        <a:off x="4309110" y="1180433"/>
        <a:ext cx="1457325" cy="1214437"/>
      </dsp:txXfrm>
    </dsp:sp>
    <dsp:sp modelId="{5749C5D5-FC37-4C34-BAA1-22599C4C974A}">
      <dsp:nvSpPr>
        <dsp:cNvPr id="0" name=""/>
        <dsp:cNvSpPr/>
      </dsp:nvSpPr>
      <dsp:spPr>
        <a:xfrm>
          <a:off x="2074544" y="461486"/>
          <a:ext cx="4080510" cy="4080510"/>
        </a:xfrm>
        <a:prstGeom prst="pie">
          <a:avLst>
            <a:gd name="adj1" fmla="val 1800000"/>
            <a:gd name="adj2" fmla="val 900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/>
            <a:t>Korporasi multinasional yang berbisnis dinegara sedang berkembang</a:t>
          </a:r>
          <a:endParaRPr lang="en-US" sz="1800" kern="1200" dirty="0"/>
        </a:p>
      </dsp:txBody>
      <dsp:txXfrm>
        <a:off x="3046095" y="3108960"/>
        <a:ext cx="2185987" cy="1068705"/>
      </dsp:txXfrm>
    </dsp:sp>
    <dsp:sp modelId="{BBAEC982-66B4-4B96-8DA0-E8EF7505397D}">
      <dsp:nvSpPr>
        <dsp:cNvPr id="0" name=""/>
        <dsp:cNvSpPr/>
      </dsp:nvSpPr>
      <dsp:spPr>
        <a:xfrm>
          <a:off x="1990505" y="315753"/>
          <a:ext cx="4080510" cy="4080510"/>
        </a:xfrm>
        <a:prstGeom prst="pie">
          <a:avLst>
            <a:gd name="adj1" fmla="val 9000000"/>
            <a:gd name="adj2" fmla="val 1620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/>
            <a:t>Sekumpulan aturan etika Bisnis</a:t>
          </a:r>
          <a:endParaRPr lang="en-US" sz="1800" kern="1200" dirty="0"/>
        </a:p>
      </dsp:txBody>
      <dsp:txXfrm>
        <a:off x="2463164" y="1180433"/>
        <a:ext cx="1457325" cy="1214437"/>
      </dsp:txXfrm>
    </dsp:sp>
    <dsp:sp modelId="{D6373776-D119-495A-B353-85F5ECCBF3C6}">
      <dsp:nvSpPr>
        <dsp:cNvPr id="0" name=""/>
        <dsp:cNvSpPr/>
      </dsp:nvSpPr>
      <dsp:spPr>
        <a:xfrm>
          <a:off x="1906317" y="63150"/>
          <a:ext cx="4585716" cy="4585716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F7F5A1-78BE-4C40-A04B-F09D63F7B7E9}">
      <dsp:nvSpPr>
        <dsp:cNvPr id="0" name=""/>
        <dsp:cNvSpPr/>
      </dsp:nvSpPr>
      <dsp:spPr>
        <a:xfrm>
          <a:off x="1821941" y="208625"/>
          <a:ext cx="4585716" cy="4585716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527FBA-8E93-4769-B50D-D6A50FEE5DC7}">
      <dsp:nvSpPr>
        <dsp:cNvPr id="0" name=""/>
        <dsp:cNvSpPr/>
      </dsp:nvSpPr>
      <dsp:spPr>
        <a:xfrm>
          <a:off x="1737566" y="63150"/>
          <a:ext cx="4585716" cy="4585716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3F0810-6B90-44E3-B32E-A97E4D24ECCD}">
      <dsp:nvSpPr>
        <dsp:cNvPr id="0" name=""/>
        <dsp:cNvSpPr/>
      </dsp:nvSpPr>
      <dsp:spPr>
        <a:xfrm>
          <a:off x="1596523" y="-29801"/>
          <a:ext cx="5036552" cy="5036552"/>
        </a:xfrm>
        <a:prstGeom prst="circularArrow">
          <a:avLst>
            <a:gd name="adj1" fmla="val 5544"/>
            <a:gd name="adj2" fmla="val 330680"/>
            <a:gd name="adj3" fmla="val 13767681"/>
            <a:gd name="adj4" fmla="val 17390983"/>
            <a:gd name="adj5" fmla="val 5757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8E6A18-1210-42BD-96A4-135400EBE2CF}">
      <dsp:nvSpPr>
        <dsp:cNvPr id="0" name=""/>
        <dsp:cNvSpPr/>
      </dsp:nvSpPr>
      <dsp:spPr>
        <a:xfrm>
          <a:off x="2931393" y="2321"/>
          <a:ext cx="2366813" cy="118340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/>
            <a:t>Korporasi perlu memberi penghargaan pada hak-hak asasi manusia</a:t>
          </a:r>
          <a:endParaRPr lang="en-US" sz="1600" kern="1200" dirty="0"/>
        </a:p>
      </dsp:txBody>
      <dsp:txXfrm>
        <a:off x="2989162" y="60090"/>
        <a:ext cx="2251275" cy="1067868"/>
      </dsp:txXfrm>
    </dsp:sp>
    <dsp:sp modelId="{05A0623A-77D7-4FA0-97FD-EC06CE5E86AE}">
      <dsp:nvSpPr>
        <dsp:cNvPr id="0" name=""/>
        <dsp:cNvSpPr/>
      </dsp:nvSpPr>
      <dsp:spPr>
        <a:xfrm>
          <a:off x="4974056" y="1486403"/>
          <a:ext cx="2366813" cy="1183406"/>
        </a:xfrm>
        <a:prstGeom prst="roundRect">
          <a:avLst/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/>
            <a:t>Memiliki standar ketenagakerjaan</a:t>
          </a:r>
          <a:endParaRPr lang="en-US" sz="1600" kern="1200" dirty="0"/>
        </a:p>
      </dsp:txBody>
      <dsp:txXfrm>
        <a:off x="5031825" y="1544172"/>
        <a:ext cx="2251275" cy="1067868"/>
      </dsp:txXfrm>
    </dsp:sp>
    <dsp:sp modelId="{E408CEB3-5CD8-46D9-AC94-BEE8FD434BFA}">
      <dsp:nvSpPr>
        <dsp:cNvPr id="0" name=""/>
        <dsp:cNvSpPr/>
      </dsp:nvSpPr>
      <dsp:spPr>
        <a:xfrm>
          <a:off x="4193828" y="3887698"/>
          <a:ext cx="2366813" cy="1183406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/>
            <a:t>Meniadakan bentuk kerja paksa dan  diskriminasi  pekerja</a:t>
          </a:r>
          <a:endParaRPr lang="en-US" sz="1600" kern="1200" dirty="0"/>
        </a:p>
      </dsp:txBody>
      <dsp:txXfrm>
        <a:off x="4251597" y="3945467"/>
        <a:ext cx="2251275" cy="1067868"/>
      </dsp:txXfrm>
    </dsp:sp>
    <dsp:sp modelId="{9B28D051-322A-4B97-A3BF-5B3478CD77D7}">
      <dsp:nvSpPr>
        <dsp:cNvPr id="0" name=""/>
        <dsp:cNvSpPr/>
      </dsp:nvSpPr>
      <dsp:spPr>
        <a:xfrm>
          <a:off x="1668957" y="3887698"/>
          <a:ext cx="2366813" cy="1183406"/>
        </a:xfrm>
        <a:prstGeom prst="roundRect">
          <a:avLst/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/>
            <a:t>Mengharamkan semua bentuk korupsi, pemerasan, dan penyogokan,</a:t>
          </a:r>
          <a:endParaRPr lang="en-US" sz="1600" kern="1200" dirty="0"/>
        </a:p>
      </dsp:txBody>
      <dsp:txXfrm>
        <a:off x="1726726" y="3945467"/>
        <a:ext cx="2251275" cy="1067868"/>
      </dsp:txXfrm>
    </dsp:sp>
    <dsp:sp modelId="{8FA251FD-80A8-4FFF-99FF-6F4E1CD36EE3}">
      <dsp:nvSpPr>
        <dsp:cNvPr id="0" name=""/>
        <dsp:cNvSpPr/>
      </dsp:nvSpPr>
      <dsp:spPr>
        <a:xfrm>
          <a:off x="888729" y="1486403"/>
          <a:ext cx="2366813" cy="1183406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/>
            <a:t>Memiliki Kepedulian lingkungan hidup</a:t>
          </a:r>
          <a:endParaRPr lang="en-US" sz="1600" kern="1200" dirty="0"/>
        </a:p>
      </dsp:txBody>
      <dsp:txXfrm>
        <a:off x="946498" y="1544172"/>
        <a:ext cx="2251275" cy="106786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2E0D98-F5E6-4AB1-97BE-8A94E90C7D37}">
      <dsp:nvSpPr>
        <dsp:cNvPr id="0" name=""/>
        <dsp:cNvSpPr/>
      </dsp:nvSpPr>
      <dsp:spPr>
        <a:xfrm>
          <a:off x="0" y="72409"/>
          <a:ext cx="8229600" cy="2142196"/>
        </a:xfrm>
        <a:prstGeom prst="roundRect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Mendorong pebisnis mendukung tindakan perlindungan lingkungan hidup dan mengambil inisiatif untuk mempromosikan tanggung jawab atas lingkungan hidup yang lebih besar.</a:t>
          </a:r>
          <a:endParaRPr lang="en-US" sz="2000" kern="1200" dirty="0"/>
        </a:p>
      </dsp:txBody>
      <dsp:txXfrm>
        <a:off x="104573" y="176982"/>
        <a:ext cx="8020454" cy="1933050"/>
      </dsp:txXfrm>
    </dsp:sp>
    <dsp:sp modelId="{772F96F9-0C57-4437-A08C-036E69C088F3}">
      <dsp:nvSpPr>
        <dsp:cNvPr id="0" name=""/>
        <dsp:cNvSpPr/>
      </dsp:nvSpPr>
      <dsp:spPr>
        <a:xfrm>
          <a:off x="0" y="2350915"/>
          <a:ext cx="8229600" cy="1085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id-ID" sz="2000" kern="1200" dirty="0" smtClean="0"/>
            <a:t>Mendorong untuk mengembangkan penggunaan teknologi yang ramah lingkungan. </a:t>
          </a:r>
          <a:endParaRPr lang="en-US" sz="2000" kern="1200" dirty="0"/>
        </a:p>
      </dsp:txBody>
      <dsp:txXfrm>
        <a:off x="0" y="2350915"/>
        <a:ext cx="8229600" cy="1085731"/>
      </dsp:txXfrm>
    </dsp:sp>
    <dsp:sp modelId="{720431D2-9E17-430F-B88C-6DCC1AF44046}">
      <dsp:nvSpPr>
        <dsp:cNvPr id="0" name=""/>
        <dsp:cNvSpPr/>
      </dsp:nvSpPr>
      <dsp:spPr>
        <a:xfrm>
          <a:off x="0" y="3436646"/>
          <a:ext cx="8229600" cy="1356053"/>
        </a:xfrm>
        <a:prstGeom prst="roundRect">
          <a:avLst/>
        </a:prstGeom>
        <a:solidFill>
          <a:schemeClr val="accent2">
            <a:shade val="50000"/>
            <a:hueOff val="-41484"/>
            <a:satOff val="-8409"/>
            <a:lumOff val="462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>
              <a:solidFill>
                <a:schemeClr val="tx1"/>
              </a:solidFill>
            </a:rPr>
            <a:t>Keputusan pebisnis untuk peduli pda tanggungjawab sosial dan lingkungan merupakan suatu keputusan investasi jangka panjang untuk mendapatkan citra baik dari  </a:t>
          </a:r>
          <a:r>
            <a:rPr lang="id-ID" sz="2400" i="1" kern="1200" dirty="0" smtClean="0">
              <a:solidFill>
                <a:schemeClr val="tx1"/>
              </a:solidFill>
            </a:rPr>
            <a:t>stakeholders</a:t>
          </a:r>
          <a:endParaRPr lang="en-US" sz="2400" i="1" kern="1200" dirty="0">
            <a:solidFill>
              <a:schemeClr val="tx1"/>
            </a:solidFill>
          </a:endParaRPr>
        </a:p>
      </dsp:txBody>
      <dsp:txXfrm>
        <a:off x="66197" y="3502843"/>
        <a:ext cx="8097206" cy="12236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0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40175" y="0"/>
            <a:ext cx="30130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52F513-6A29-4F23-9AA0-C4647E82006B}" type="datetimeFigureOut">
              <a:rPr lang="en-US" smtClean="0"/>
              <a:t>5/4/2017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130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40175" y="8842375"/>
            <a:ext cx="30130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2CC400-5025-4C3B-8F55-46B7097FF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3389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812B21D9-C025-4489-B5AA-9EAC2C95C47E}" type="datetimeFigureOut">
              <a:rPr lang="en-US" smtClean="0"/>
              <a:pPr/>
              <a:t>5/4/2017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30" tIns="46465" rIns="92930" bIns="4646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421823"/>
            <a:ext cx="5563870" cy="4189095"/>
          </a:xfrm>
          <a:prstGeom prst="rect">
            <a:avLst/>
          </a:prstGeom>
        </p:spPr>
        <p:txBody>
          <a:bodyPr vert="horz" lIns="92930" tIns="46465" rIns="92930" bIns="4646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9C68F251-27B4-4E30-A43A-F2E3FF125E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132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8F251-27B4-4E30-A43A-F2E3FF125EA9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8F251-27B4-4E30-A43A-F2E3FF125EA9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8F251-27B4-4E30-A43A-F2E3FF125EA9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8F251-27B4-4E30-A43A-F2E3FF125EA9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8F251-27B4-4E30-A43A-F2E3FF125EA9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8F251-27B4-4E30-A43A-F2E3FF125EA9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8F251-27B4-4E30-A43A-F2E3FF125EA9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68F251-27B4-4E30-A43A-F2E3FF125EA9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3/17/2011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SIA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BA98-2581-4FFD-8E18-204960A383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3/17/2011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SIA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BA98-2581-4FFD-8E18-204960A383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3/17/2011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SIA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BA98-2581-4FFD-8E18-204960A383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3/17/2011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SIA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BA98-2581-4FFD-8E18-204960A383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3/17/2011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SIA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BA98-2581-4FFD-8E18-204960A383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3/17/2011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SIA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BA98-2581-4FFD-8E18-204960A383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3/17/2011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SIA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BA98-2581-4FFD-8E18-204960A383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3/17/2011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SIA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BA98-2581-4FFD-8E18-204960A383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3/17/2011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BA98-2581-4FFD-8E18-204960A383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3/17/2011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SIA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BA98-2581-4FFD-8E18-204960A383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3/17/2011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SIA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4BA98-2581-4FFD-8E18-204960A383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3/17/2011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REVISI 01 SIA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4BA98-2581-4FFD-8E18-204960A3835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fade thruBlk="1"/>
  </p:transition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armajay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85800" y="2492896"/>
            <a:ext cx="7772400" cy="1362075"/>
          </a:xfrm>
        </p:spPr>
        <p:txBody>
          <a:bodyPr>
            <a:normAutofit/>
          </a:bodyPr>
          <a:lstStyle/>
          <a:p>
            <a:r>
              <a:rPr lang="id-ID" dirty="0" smtClean="0">
                <a:latin typeface="Cambria" pitchFamily="18" charset="0"/>
              </a:rPr>
              <a:t>SALAH KAPRAH Dan dekonstruksi csr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C00000"/>
                </a:solidFill>
                <a:latin typeface="Cambria" pitchFamily="18" charset="0"/>
              </a:rPr>
              <a:t>Pertemuan</a:t>
            </a:r>
            <a:r>
              <a:rPr lang="en-US" dirty="0" smtClean="0">
                <a:solidFill>
                  <a:srgbClr val="C00000"/>
                </a:solidFill>
                <a:latin typeface="Cambria" pitchFamily="18" charset="0"/>
              </a:rPr>
              <a:t> – 3 </a:t>
            </a:r>
            <a:r>
              <a:rPr lang="en-US" dirty="0" smtClean="0">
                <a:solidFill>
                  <a:srgbClr val="C00000"/>
                </a:solidFill>
                <a:latin typeface="Cambria" pitchFamily="18" charset="0"/>
              </a:rPr>
              <a:t>:</a:t>
            </a:r>
            <a:r>
              <a:rPr lang="id-ID" dirty="0" smtClean="0">
                <a:solidFill>
                  <a:srgbClr val="C00000"/>
                </a:solidFill>
                <a:latin typeface="Cambria" pitchFamily="18" charset="0"/>
              </a:rPr>
              <a:t> Salah Kaprah, </a:t>
            </a:r>
            <a:r>
              <a:rPr lang="id-ID" smtClean="0">
                <a:solidFill>
                  <a:srgbClr val="C00000"/>
                </a:solidFill>
                <a:latin typeface="Cambria" pitchFamily="18" charset="0"/>
              </a:rPr>
              <a:t>Keuntungan, Global Compact</a:t>
            </a:r>
            <a:endParaRPr lang="en-US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188640"/>
            <a:ext cx="2895600" cy="365125"/>
          </a:xfrm>
        </p:spPr>
        <p:txBody>
          <a:bodyPr/>
          <a:lstStyle/>
          <a:p>
            <a:r>
              <a:rPr lang="id-ID" dirty="0" smtClean="0"/>
              <a:t>AKT 15209 </a:t>
            </a:r>
            <a:r>
              <a:rPr lang="en-US" dirty="0" smtClean="0"/>
              <a:t> </a:t>
            </a:r>
            <a:r>
              <a:rPr lang="id-ID" dirty="0" smtClean="0"/>
              <a:t>Akt  Sosial dan Lingkungan</a:t>
            </a:r>
            <a:endParaRPr lang="en-US" dirty="0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id-ID" dirty="0" smtClean="0"/>
              <a:t>No.4FM-D 2.4.24</a:t>
            </a:r>
            <a:endParaRPr lang="en-US" dirty="0"/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r>
              <a:rPr lang="id-ID" dirty="0" smtClean="0"/>
              <a:t>Tanggal Berlaku: 9 Juli 2015</a:t>
            </a:r>
            <a:endParaRPr lang="en-US" dirty="0"/>
          </a:p>
        </p:txBody>
      </p:sp>
      <p:sp>
        <p:nvSpPr>
          <p:cNvPr id="13" name="Footer Placeholder 7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mtClean="0"/>
              <a:t>Rev.00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d-ID" b="1" dirty="0" smtClean="0">
                <a:solidFill>
                  <a:schemeClr val="tx2"/>
                </a:solidFill>
                <a:latin typeface="Cambria" pitchFamily="18" charset="0"/>
              </a:rPr>
              <a:t>Beberapa Salah Kaprah tentang CSR</a:t>
            </a:r>
            <a:endParaRPr lang="en-US" b="1" dirty="0">
              <a:solidFill>
                <a:schemeClr val="tx2"/>
              </a:solidFill>
              <a:latin typeface="Cambria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d-ID" dirty="0" smtClean="0">
                <a:latin typeface="Cambria" pitchFamily="18" charset="0"/>
              </a:rPr>
              <a:t>Kian menambahnya beban dunia usaha</a:t>
            </a:r>
            <a:endParaRPr lang="en-US" dirty="0" smtClean="0">
              <a:latin typeface="Cambria" pitchFamily="18" charset="0"/>
            </a:endParaRPr>
          </a:p>
          <a:p>
            <a:r>
              <a:rPr lang="id-ID" dirty="0" smtClean="0">
                <a:latin typeface="Cambria" pitchFamily="18" charset="0"/>
              </a:rPr>
              <a:t>CSR hanya dianggap sebagai suatu beban (</a:t>
            </a:r>
            <a:r>
              <a:rPr lang="id-ID" i="1" dirty="0" smtClean="0">
                <a:latin typeface="Cambria" pitchFamily="18" charset="0"/>
              </a:rPr>
              <a:t>expense</a:t>
            </a:r>
            <a:r>
              <a:rPr lang="id-ID" dirty="0" smtClean="0">
                <a:latin typeface="Cambria" pitchFamily="18" charset="0"/>
              </a:rPr>
              <a:t>) dan biaya (cost) periodik yang sia-sia dan memberatkan.</a:t>
            </a:r>
            <a:endParaRPr lang="en-US" dirty="0" smtClean="0">
              <a:latin typeface="Cambria" pitchFamily="18" charset="0"/>
            </a:endParaRPr>
          </a:p>
          <a:p>
            <a:r>
              <a:rPr lang="id-ID" dirty="0" smtClean="0">
                <a:latin typeface="Cambria" pitchFamily="18" charset="0"/>
              </a:rPr>
              <a:t>CSR di konsepsikan scara kerdil, diskriminatif, dan berpotensi menjadi beban konsumen secara permanen serta menimbulkan konflik kepentingan.</a:t>
            </a:r>
            <a:endParaRPr lang="en-US" dirty="0" smtClean="0">
              <a:latin typeface="Cambria" pitchFamily="18" charset="0"/>
            </a:endParaRPr>
          </a:p>
          <a:p>
            <a:r>
              <a:rPr lang="id-ID" dirty="0" smtClean="0">
                <a:latin typeface="Cambria" pitchFamily="18" charset="0"/>
              </a:rPr>
              <a:t>DPR mengkonsepsikan CSR secara sempit, diskriminatif, dan ambiuitas dalam suatu  regulasi.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188640"/>
            <a:ext cx="2895600" cy="365125"/>
          </a:xfrm>
        </p:spPr>
        <p:txBody>
          <a:bodyPr/>
          <a:lstStyle/>
          <a:p>
            <a:r>
              <a:rPr lang="id-ID" dirty="0" smtClean="0"/>
              <a:t>AKT 15209 </a:t>
            </a:r>
            <a:r>
              <a:rPr lang="en-US" dirty="0" smtClean="0"/>
              <a:t> </a:t>
            </a:r>
            <a:r>
              <a:rPr lang="id-ID" dirty="0" smtClean="0"/>
              <a:t>Akt  Sosial dan Lingkungan</a:t>
            </a:r>
            <a:endParaRPr lang="en-US"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id-ID" dirty="0" smtClean="0"/>
              <a:t>No.4FM-D 2.4.24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r>
              <a:rPr lang="id-ID" dirty="0" smtClean="0"/>
              <a:t>Tanggal Berlaku: 9 Juli 2015</a:t>
            </a:r>
            <a:endParaRPr lang="en-US" dirty="0"/>
          </a:p>
        </p:txBody>
      </p:sp>
      <p:sp>
        <p:nvSpPr>
          <p:cNvPr id="12" name="Footer Placeholder 7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mtClean="0"/>
              <a:t>Rev.00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926976"/>
          </a:xfrm>
        </p:spPr>
        <p:txBody>
          <a:bodyPr>
            <a:noAutofit/>
          </a:bodyPr>
          <a:lstStyle/>
          <a:p>
            <a:r>
              <a:rPr lang="id-ID" sz="3600" b="1" dirty="0" smtClean="0">
                <a:solidFill>
                  <a:schemeClr val="tx2"/>
                </a:solidFill>
                <a:latin typeface="Cambria" pitchFamily="18" charset="0"/>
              </a:rPr>
              <a:t>Salah Kaprah Konsepsi CSR Sebagai Beban</a:t>
            </a:r>
            <a:endParaRPr lang="en-US" sz="3600" b="1" dirty="0">
              <a:solidFill>
                <a:schemeClr val="tx2"/>
              </a:solidFill>
              <a:latin typeface="Cambria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d-ID" dirty="0" smtClean="0">
                <a:latin typeface="Cambria" pitchFamily="18" charset="0"/>
              </a:rPr>
              <a:t>Adanya anggapan CSR sebagai beban dunia usaha.</a:t>
            </a:r>
          </a:p>
          <a:p>
            <a:pPr marL="0" indent="0">
              <a:buNone/>
            </a:pPr>
            <a:r>
              <a:rPr lang="id-ID" dirty="0" smtClean="0">
                <a:latin typeface="Cambria" pitchFamily="18" charset="0"/>
              </a:rPr>
              <a:t>Alasan Keberatan: </a:t>
            </a:r>
          </a:p>
          <a:p>
            <a:pPr>
              <a:buFont typeface="Wingdings" pitchFamily="2" charset="2"/>
              <a:buChar char="v"/>
            </a:pPr>
            <a:r>
              <a:rPr lang="id-ID" dirty="0">
                <a:latin typeface="Cambria" pitchFamily="18" charset="0"/>
              </a:rPr>
              <a:t> </a:t>
            </a:r>
            <a:r>
              <a:rPr lang="id-ID" dirty="0" smtClean="0">
                <a:latin typeface="Cambria" pitchFamily="18" charset="0"/>
              </a:rPr>
              <a:t>pelaku bisnis kita masih terbelenggu oleh paradigma konservatif yaitu </a:t>
            </a:r>
            <a:r>
              <a:rPr lang="id-ID" i="1" dirty="0" smtClean="0">
                <a:latin typeface="Cambria" pitchFamily="18" charset="0"/>
              </a:rPr>
              <a:t> shareholder-based approach.</a:t>
            </a:r>
            <a:endParaRPr lang="en-US" dirty="0" smtClean="0">
              <a:latin typeface="Cambria" pitchFamily="18" charset="0"/>
            </a:endParaRPr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188640"/>
            <a:ext cx="2895600" cy="365125"/>
          </a:xfrm>
        </p:spPr>
        <p:txBody>
          <a:bodyPr/>
          <a:lstStyle/>
          <a:p>
            <a:r>
              <a:rPr lang="id-ID" dirty="0" smtClean="0"/>
              <a:t>AKT 15209 </a:t>
            </a:r>
            <a:r>
              <a:rPr lang="en-US" dirty="0" smtClean="0"/>
              <a:t> </a:t>
            </a:r>
            <a:r>
              <a:rPr lang="id-ID" dirty="0" smtClean="0"/>
              <a:t>Akt  Sosial dan Lingkungan</a:t>
            </a:r>
            <a:endParaRPr lang="en-US"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id-ID" dirty="0" smtClean="0"/>
              <a:t>No.4FM-D 2.4.24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r>
              <a:rPr lang="id-ID" dirty="0" smtClean="0"/>
              <a:t>Tanggal Berlaku: 9 Juli 2015</a:t>
            </a:r>
            <a:endParaRPr lang="en-US" dirty="0"/>
          </a:p>
        </p:txBody>
      </p:sp>
      <p:sp>
        <p:nvSpPr>
          <p:cNvPr id="12" name="Footer Placeholder 7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mtClean="0"/>
              <a:t>Rev.00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444590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926976"/>
          </a:xfrm>
        </p:spPr>
        <p:txBody>
          <a:bodyPr>
            <a:noAutofit/>
          </a:bodyPr>
          <a:lstStyle/>
          <a:p>
            <a:r>
              <a:rPr lang="id-ID" sz="3600" b="1" dirty="0" smtClean="0">
                <a:solidFill>
                  <a:schemeClr val="tx2"/>
                </a:solidFill>
                <a:latin typeface="Cambria" pitchFamily="18" charset="0"/>
              </a:rPr>
              <a:t>Keuntungan  CSR</a:t>
            </a:r>
            <a:endParaRPr lang="en-US" sz="3600" b="1" dirty="0">
              <a:solidFill>
                <a:schemeClr val="tx2"/>
              </a:solidFill>
              <a:latin typeface="Cambria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1800" dirty="0" smtClean="0">
                <a:latin typeface="Cambria" pitchFamily="18" charset="0"/>
              </a:rPr>
              <a:t>Formalisasi CSR sebagai suatu kewajiban juga akan mendatangkan keuntungan:</a:t>
            </a:r>
          </a:p>
          <a:p>
            <a:pPr marL="0" indent="0">
              <a:buNone/>
            </a:pPr>
            <a:endParaRPr lang="en-US" dirty="0" smtClean="0">
              <a:latin typeface="Cambria" pitchFamily="18" charset="0"/>
            </a:endParaRPr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188640"/>
            <a:ext cx="2895600" cy="365125"/>
          </a:xfrm>
        </p:spPr>
        <p:txBody>
          <a:bodyPr/>
          <a:lstStyle/>
          <a:p>
            <a:r>
              <a:rPr lang="id-ID" dirty="0" smtClean="0"/>
              <a:t>AKT 15209 </a:t>
            </a:r>
            <a:r>
              <a:rPr lang="en-US" dirty="0" smtClean="0"/>
              <a:t> </a:t>
            </a:r>
            <a:r>
              <a:rPr lang="id-ID" dirty="0" smtClean="0"/>
              <a:t>Akt  Sosial dan Lingkungan</a:t>
            </a:r>
            <a:endParaRPr lang="en-US"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id-ID" dirty="0" smtClean="0"/>
              <a:t>No.4FM-D 2.4.24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r>
              <a:rPr lang="id-ID" dirty="0" smtClean="0"/>
              <a:t>Tanggal Berlaku: 9 Juli 2015</a:t>
            </a:r>
            <a:endParaRPr lang="en-US" dirty="0"/>
          </a:p>
        </p:txBody>
      </p:sp>
      <p:sp>
        <p:nvSpPr>
          <p:cNvPr id="12" name="Footer Placeholder 7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mtClean="0"/>
              <a:t>Rev.00</a:t>
            </a:r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42772648"/>
              </p:ext>
            </p:extLst>
          </p:nvPr>
        </p:nvGraphicFramePr>
        <p:xfrm>
          <a:off x="539552" y="1700808"/>
          <a:ext cx="8064896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0806616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926976"/>
          </a:xfrm>
        </p:spPr>
        <p:txBody>
          <a:bodyPr>
            <a:noAutofit/>
          </a:bodyPr>
          <a:lstStyle/>
          <a:p>
            <a:r>
              <a:rPr lang="id-ID" sz="3600" b="1" dirty="0" smtClean="0">
                <a:solidFill>
                  <a:schemeClr val="tx2"/>
                </a:solidFill>
                <a:latin typeface="Cambria" pitchFamily="18" charset="0"/>
              </a:rPr>
              <a:t>Keuntungan  CSR</a:t>
            </a:r>
            <a:endParaRPr lang="en-US" sz="3600" b="1" dirty="0">
              <a:solidFill>
                <a:schemeClr val="tx2"/>
              </a:solidFill>
              <a:latin typeface="Cambria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1800" dirty="0" smtClean="0">
                <a:latin typeface="Cambria" pitchFamily="18" charset="0"/>
              </a:rPr>
              <a:t>Formalisasi CSR sebagai suatu kewajiban juga akan mendatangkan keuntungan:</a:t>
            </a:r>
          </a:p>
          <a:p>
            <a:pPr marL="0" indent="0">
              <a:buNone/>
            </a:pPr>
            <a:endParaRPr lang="en-US" dirty="0" smtClean="0">
              <a:latin typeface="Cambria" pitchFamily="18" charset="0"/>
            </a:endParaRPr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188640"/>
            <a:ext cx="2895600" cy="365125"/>
          </a:xfrm>
        </p:spPr>
        <p:txBody>
          <a:bodyPr/>
          <a:lstStyle/>
          <a:p>
            <a:r>
              <a:rPr lang="id-ID" dirty="0" smtClean="0"/>
              <a:t>AKT 15209 </a:t>
            </a:r>
            <a:r>
              <a:rPr lang="en-US" dirty="0" smtClean="0"/>
              <a:t> </a:t>
            </a:r>
            <a:r>
              <a:rPr lang="id-ID" dirty="0" smtClean="0"/>
              <a:t>Akt  Sosial dan Lingkungan</a:t>
            </a:r>
            <a:endParaRPr lang="en-US"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id-ID" dirty="0" smtClean="0"/>
              <a:t>No.4FM-D 2.4.24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r>
              <a:rPr lang="id-ID" dirty="0" smtClean="0"/>
              <a:t>Tanggal Berlaku: 9 Juli 2015</a:t>
            </a:r>
            <a:endParaRPr lang="en-US" dirty="0"/>
          </a:p>
        </p:txBody>
      </p:sp>
      <p:sp>
        <p:nvSpPr>
          <p:cNvPr id="12" name="Footer Placeholder 7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mtClean="0"/>
              <a:t>Rev.00</a:t>
            </a:r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651977024"/>
              </p:ext>
            </p:extLst>
          </p:nvPr>
        </p:nvGraphicFramePr>
        <p:xfrm>
          <a:off x="539552" y="1700808"/>
          <a:ext cx="8064896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98720053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926976"/>
          </a:xfrm>
        </p:spPr>
        <p:txBody>
          <a:bodyPr>
            <a:noAutofit/>
          </a:bodyPr>
          <a:lstStyle/>
          <a:p>
            <a:r>
              <a:rPr lang="id-ID" sz="3600" b="1" dirty="0" smtClean="0">
                <a:solidFill>
                  <a:schemeClr val="tx2"/>
                </a:solidFill>
                <a:latin typeface="Cambria" pitchFamily="18" charset="0"/>
              </a:rPr>
              <a:t>Global Compact</a:t>
            </a:r>
            <a:endParaRPr lang="en-US" sz="3600" b="1" dirty="0">
              <a:solidFill>
                <a:schemeClr val="tx2"/>
              </a:solidFill>
              <a:latin typeface="Cambria" pitchFamily="18" charset="0"/>
            </a:endParaRP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2485836"/>
              </p:ext>
            </p:extLst>
          </p:nvPr>
        </p:nvGraphicFramePr>
        <p:xfrm>
          <a:off x="457200" y="1268413"/>
          <a:ext cx="8229600" cy="4857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188640"/>
            <a:ext cx="2895600" cy="365125"/>
          </a:xfrm>
        </p:spPr>
        <p:txBody>
          <a:bodyPr/>
          <a:lstStyle/>
          <a:p>
            <a:r>
              <a:rPr lang="id-ID" dirty="0" smtClean="0"/>
              <a:t>AKT 15209 </a:t>
            </a:r>
            <a:r>
              <a:rPr lang="en-US" dirty="0" smtClean="0"/>
              <a:t> </a:t>
            </a:r>
            <a:r>
              <a:rPr lang="id-ID" dirty="0" smtClean="0"/>
              <a:t>Akt  Sosial dan Lingkungan</a:t>
            </a:r>
            <a:endParaRPr lang="en-US"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id-ID" dirty="0" smtClean="0"/>
              <a:t>No.4FM-D 2.4.24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r>
              <a:rPr lang="id-ID" dirty="0" smtClean="0"/>
              <a:t>Tanggal Berlaku: 9 Juli 2015</a:t>
            </a:r>
            <a:endParaRPr lang="en-US" dirty="0"/>
          </a:p>
        </p:txBody>
      </p:sp>
      <p:sp>
        <p:nvSpPr>
          <p:cNvPr id="12" name="Footer Placeholder 7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mtClean="0"/>
              <a:t>Rev.00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949809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638944"/>
          </a:xfrm>
        </p:spPr>
        <p:txBody>
          <a:bodyPr>
            <a:noAutofit/>
          </a:bodyPr>
          <a:lstStyle/>
          <a:p>
            <a:r>
              <a:rPr lang="id-ID" sz="2800" b="1" dirty="0" smtClean="0">
                <a:solidFill>
                  <a:schemeClr val="tx2"/>
                </a:solidFill>
                <a:latin typeface="Cambria" pitchFamily="18" charset="0"/>
              </a:rPr>
              <a:t>Global Compact Mengatur Tentang:</a:t>
            </a:r>
            <a:endParaRPr lang="en-US" sz="2800" b="1" dirty="0">
              <a:solidFill>
                <a:schemeClr val="tx2"/>
              </a:solidFill>
              <a:latin typeface="Cambria" pitchFamily="18" charset="0"/>
            </a:endParaRPr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188640"/>
            <a:ext cx="2895600" cy="365125"/>
          </a:xfrm>
        </p:spPr>
        <p:txBody>
          <a:bodyPr/>
          <a:lstStyle/>
          <a:p>
            <a:r>
              <a:rPr lang="id-ID" dirty="0" smtClean="0"/>
              <a:t>AKT 15209 </a:t>
            </a:r>
            <a:r>
              <a:rPr lang="en-US" dirty="0" smtClean="0"/>
              <a:t> </a:t>
            </a:r>
            <a:r>
              <a:rPr lang="id-ID" dirty="0" smtClean="0"/>
              <a:t>Akt  Sosial dan Lingkungan</a:t>
            </a:r>
            <a:endParaRPr lang="en-US"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id-ID" dirty="0" smtClean="0"/>
              <a:t>No.4FM-D 2.4.24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r>
              <a:rPr lang="id-ID" dirty="0" smtClean="0"/>
              <a:t>Tanggal Berlaku: 9 Juli 2015</a:t>
            </a:r>
            <a:endParaRPr lang="en-US" dirty="0"/>
          </a:p>
        </p:txBody>
      </p:sp>
      <p:sp>
        <p:nvSpPr>
          <p:cNvPr id="12" name="Footer Placeholder 7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mtClean="0"/>
              <a:t>Rev.00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3097303"/>
              </p:ext>
            </p:extLst>
          </p:nvPr>
        </p:nvGraphicFramePr>
        <p:xfrm>
          <a:off x="457200" y="1052736"/>
          <a:ext cx="8229600" cy="5073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1292707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638944"/>
          </a:xfrm>
        </p:spPr>
        <p:txBody>
          <a:bodyPr>
            <a:noAutofit/>
          </a:bodyPr>
          <a:lstStyle/>
          <a:p>
            <a:r>
              <a:rPr lang="id-ID" sz="2800" b="1" dirty="0" smtClean="0">
                <a:solidFill>
                  <a:schemeClr val="tx2"/>
                </a:solidFill>
                <a:latin typeface="Cambria" pitchFamily="18" charset="0"/>
              </a:rPr>
              <a:t>Relevansi Global Compact bagi Korporasi</a:t>
            </a:r>
            <a:endParaRPr lang="en-US" sz="2800" b="1" dirty="0">
              <a:solidFill>
                <a:schemeClr val="tx2"/>
              </a:solidFill>
              <a:latin typeface="Cambria" pitchFamily="18" charset="0"/>
            </a:endParaRPr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188640"/>
            <a:ext cx="2895600" cy="365125"/>
          </a:xfrm>
        </p:spPr>
        <p:txBody>
          <a:bodyPr/>
          <a:lstStyle/>
          <a:p>
            <a:r>
              <a:rPr lang="id-ID" dirty="0" smtClean="0"/>
              <a:t>AKT 15209 </a:t>
            </a:r>
            <a:r>
              <a:rPr lang="en-US" dirty="0" smtClean="0"/>
              <a:t> </a:t>
            </a:r>
            <a:r>
              <a:rPr lang="id-ID" dirty="0" smtClean="0"/>
              <a:t>Akt  Sosial dan Lingkungan</a:t>
            </a:r>
            <a:endParaRPr lang="en-US" dirty="0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id-ID" dirty="0" smtClean="0"/>
              <a:t>No.4FM-D 2.4.24</a:t>
            </a: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r>
              <a:rPr lang="id-ID" dirty="0" smtClean="0"/>
              <a:t>Tanggal Berlaku: 9 Juli 2015</a:t>
            </a:r>
            <a:endParaRPr lang="en-US" dirty="0"/>
          </a:p>
        </p:txBody>
      </p:sp>
      <p:sp>
        <p:nvSpPr>
          <p:cNvPr id="12" name="Footer Placeholder 7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mtClean="0"/>
              <a:t>Rev.00</a:t>
            </a:r>
            <a:endParaRPr lang="en-US" dirty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3303131"/>
              </p:ext>
            </p:extLst>
          </p:nvPr>
        </p:nvGraphicFramePr>
        <p:xfrm>
          <a:off x="457200" y="1124744"/>
          <a:ext cx="8229600" cy="5001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19915452"/>
      </p:ext>
    </p:extLst>
  </p:cSld>
  <p:clrMapOvr>
    <a:masterClrMapping/>
  </p:clrMapOvr>
  <p:transition spd="slow">
    <p:fade thruBlk="1"/>
  </p:transition>
</p:sld>
</file>

<file path=ppt/theme/theme1.xml><?xml version="1.0" encoding="utf-8"?>
<a:theme xmlns:a="http://schemas.openxmlformats.org/drawingml/2006/main" name="DJ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DJ</Template>
  <TotalTime>245</TotalTime>
  <Words>452</Words>
  <Application>Microsoft Office PowerPoint</Application>
  <PresentationFormat>On-screen Show (4:3)</PresentationFormat>
  <Paragraphs>75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DJ</vt:lpstr>
      <vt:lpstr>SALAH KAPRAH Dan dekonstruksi csr</vt:lpstr>
      <vt:lpstr>Beberapa Salah Kaprah tentang CSR</vt:lpstr>
      <vt:lpstr>Salah Kaprah Konsepsi CSR Sebagai Beban</vt:lpstr>
      <vt:lpstr>Keuntungan  CSR</vt:lpstr>
      <vt:lpstr>Keuntungan  CSR</vt:lpstr>
      <vt:lpstr>Global Compact</vt:lpstr>
      <vt:lpstr>Global Compact Mengatur Tentang:</vt:lpstr>
      <vt:lpstr>Relevansi Global Compact bagi Korporasi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 INFORMASI AKUNTANSI</dc:title>
  <dc:creator> </dc:creator>
  <cp:lastModifiedBy>User</cp:lastModifiedBy>
  <cp:revision>33</cp:revision>
  <cp:lastPrinted>2016-11-09T06:30:22Z</cp:lastPrinted>
  <dcterms:created xsi:type="dcterms:W3CDTF">2011-03-17T16:04:31Z</dcterms:created>
  <dcterms:modified xsi:type="dcterms:W3CDTF">2017-05-04T03:27:34Z</dcterms:modified>
</cp:coreProperties>
</file>