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sldIdLst>
    <p:sldId id="294" r:id="rId2"/>
    <p:sldId id="27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70" r:id="rId16"/>
    <p:sldId id="271" r:id="rId17"/>
    <p:sldId id="287" r:id="rId18"/>
    <p:sldId id="288" r:id="rId19"/>
    <p:sldId id="289" r:id="rId20"/>
    <p:sldId id="291" r:id="rId21"/>
    <p:sldId id="293" r:id="rId22"/>
    <p:sldId id="321" r:id="rId23"/>
    <p:sldId id="295" r:id="rId24"/>
    <p:sldId id="506" r:id="rId25"/>
    <p:sldId id="515" r:id="rId26"/>
    <p:sldId id="507" r:id="rId27"/>
    <p:sldId id="508" r:id="rId28"/>
    <p:sldId id="509" r:id="rId29"/>
    <p:sldId id="510" r:id="rId30"/>
    <p:sldId id="511" r:id="rId31"/>
    <p:sldId id="512" r:id="rId32"/>
    <p:sldId id="513" r:id="rId33"/>
    <p:sldId id="514" r:id="rId34"/>
    <p:sldId id="505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5" autoAdjust="0"/>
    <p:restoredTop sz="94660"/>
  </p:normalViewPr>
  <p:slideViewPr>
    <p:cSldViewPr>
      <p:cViewPr varScale="1">
        <p:scale>
          <a:sx n="69" d="100"/>
          <a:sy n="69" d="100"/>
        </p:scale>
        <p:origin x="123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Group 2">
            <a:extLst>
              <a:ext uri="{FF2B5EF4-FFF2-40B4-BE49-F238E27FC236}">
                <a16:creationId xmlns:a16="http://schemas.microsoft.com/office/drawing/2014/main" id="{C76DEBC7-6B8A-4AD0-BA63-CE154AE7ED9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2227" name="Freeform 3">
              <a:extLst>
                <a:ext uri="{FF2B5EF4-FFF2-40B4-BE49-F238E27FC236}">
                  <a16:creationId xmlns:a16="http://schemas.microsoft.com/office/drawing/2014/main" id="{BB07D027-1823-4FE7-A0EB-7E7FD4CF1A5C}"/>
                </a:ext>
              </a:extLst>
            </p:cNvPr>
            <p:cNvSpPr>
              <a:spLocks/>
            </p:cNvSpPr>
            <p:nvPr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D"/>
            </a:p>
          </p:txBody>
        </p:sp>
        <p:grpSp>
          <p:nvGrpSpPr>
            <p:cNvPr id="52228" name="Group 4">
              <a:extLst>
                <a:ext uri="{FF2B5EF4-FFF2-40B4-BE49-F238E27FC236}">
                  <a16:creationId xmlns:a16="http://schemas.microsoft.com/office/drawing/2014/main" id="{C0C6E9BA-5671-4884-8FF7-B352CEE1AA5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2229" name="Freeform 5">
                <a:extLst>
                  <a:ext uri="{FF2B5EF4-FFF2-40B4-BE49-F238E27FC236}">
                    <a16:creationId xmlns:a16="http://schemas.microsoft.com/office/drawing/2014/main" id="{EAAC19B4-6569-482D-8AC2-5FF53680C87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0" name="Freeform 6">
                <a:extLst>
                  <a:ext uri="{FF2B5EF4-FFF2-40B4-BE49-F238E27FC236}">
                    <a16:creationId xmlns:a16="http://schemas.microsoft.com/office/drawing/2014/main" id="{F63221EB-BCFA-456F-8577-385D45B4F4D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1" name="Freeform 7">
                <a:extLst>
                  <a:ext uri="{FF2B5EF4-FFF2-40B4-BE49-F238E27FC236}">
                    <a16:creationId xmlns:a16="http://schemas.microsoft.com/office/drawing/2014/main" id="{67EC6172-7D54-456A-99A1-47D4215D48E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2" name="Freeform 8">
                <a:extLst>
                  <a:ext uri="{FF2B5EF4-FFF2-40B4-BE49-F238E27FC236}">
                    <a16:creationId xmlns:a16="http://schemas.microsoft.com/office/drawing/2014/main" id="{0E7B1B06-F924-4994-BB0D-5EDE7D8BDC6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3" name="Freeform 9">
                <a:extLst>
                  <a:ext uri="{FF2B5EF4-FFF2-40B4-BE49-F238E27FC236}">
                    <a16:creationId xmlns:a16="http://schemas.microsoft.com/office/drawing/2014/main" id="{60E5417B-D38C-4FC8-9254-77D38AF5FD5D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4" name="Freeform 10">
                <a:extLst>
                  <a:ext uri="{FF2B5EF4-FFF2-40B4-BE49-F238E27FC236}">
                    <a16:creationId xmlns:a16="http://schemas.microsoft.com/office/drawing/2014/main" id="{0DF5ABF1-14B2-4CCC-8062-A869D025EFE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5" name="Freeform 11">
                <a:extLst>
                  <a:ext uri="{FF2B5EF4-FFF2-40B4-BE49-F238E27FC236}">
                    <a16:creationId xmlns:a16="http://schemas.microsoft.com/office/drawing/2014/main" id="{6E65CBC1-5D18-4D24-8B41-8E358D9F6A9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6" name="Freeform 12">
                <a:extLst>
                  <a:ext uri="{FF2B5EF4-FFF2-40B4-BE49-F238E27FC236}">
                    <a16:creationId xmlns:a16="http://schemas.microsoft.com/office/drawing/2014/main" id="{919EEE31-7827-4B9B-9E29-2036370EEA4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7" name="Freeform 13">
                <a:extLst>
                  <a:ext uri="{FF2B5EF4-FFF2-40B4-BE49-F238E27FC236}">
                    <a16:creationId xmlns:a16="http://schemas.microsoft.com/office/drawing/2014/main" id="{2FF48C2F-3CFE-4839-8399-D03EE06DAD79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8" name="Freeform 14">
                <a:extLst>
                  <a:ext uri="{FF2B5EF4-FFF2-40B4-BE49-F238E27FC236}">
                    <a16:creationId xmlns:a16="http://schemas.microsoft.com/office/drawing/2014/main" id="{19817F1B-0E73-4D5A-8C78-A9C34FE29E7B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39" name="Freeform 15">
                <a:extLst>
                  <a:ext uri="{FF2B5EF4-FFF2-40B4-BE49-F238E27FC236}">
                    <a16:creationId xmlns:a16="http://schemas.microsoft.com/office/drawing/2014/main" id="{D477C4AA-4615-401B-8C30-AED97D15A03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0" name="Freeform 16">
                <a:extLst>
                  <a:ext uri="{FF2B5EF4-FFF2-40B4-BE49-F238E27FC236}">
                    <a16:creationId xmlns:a16="http://schemas.microsoft.com/office/drawing/2014/main" id="{17F37F7B-4A27-4D66-824B-BAB702BCE2F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1" name="Freeform 17">
                <a:extLst>
                  <a:ext uri="{FF2B5EF4-FFF2-40B4-BE49-F238E27FC236}">
                    <a16:creationId xmlns:a16="http://schemas.microsoft.com/office/drawing/2014/main" id="{69C4902C-AB30-48AF-93F7-41319503350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2" name="Freeform 18">
                <a:extLst>
                  <a:ext uri="{FF2B5EF4-FFF2-40B4-BE49-F238E27FC236}">
                    <a16:creationId xmlns:a16="http://schemas.microsoft.com/office/drawing/2014/main" id="{A9194C25-C4E1-4EE2-8C6D-224FCFF1A35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3" name="Freeform 19">
                <a:extLst>
                  <a:ext uri="{FF2B5EF4-FFF2-40B4-BE49-F238E27FC236}">
                    <a16:creationId xmlns:a16="http://schemas.microsoft.com/office/drawing/2014/main" id="{61719988-61E8-4827-8944-A98526A4710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4" name="Freeform 20">
                <a:extLst>
                  <a:ext uri="{FF2B5EF4-FFF2-40B4-BE49-F238E27FC236}">
                    <a16:creationId xmlns:a16="http://schemas.microsoft.com/office/drawing/2014/main" id="{2B5B7DDC-5A9E-4DB8-83E8-DA8EF10C6F2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5" name="Freeform 21">
                <a:extLst>
                  <a:ext uri="{FF2B5EF4-FFF2-40B4-BE49-F238E27FC236}">
                    <a16:creationId xmlns:a16="http://schemas.microsoft.com/office/drawing/2014/main" id="{3DD25CF5-1613-4B39-9079-2CC0CF4C8FE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6" name="Freeform 22">
                <a:extLst>
                  <a:ext uri="{FF2B5EF4-FFF2-40B4-BE49-F238E27FC236}">
                    <a16:creationId xmlns:a16="http://schemas.microsoft.com/office/drawing/2014/main" id="{59B04FE9-92BF-493A-818A-9EBA814824A8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7" name="Freeform 23">
                <a:extLst>
                  <a:ext uri="{FF2B5EF4-FFF2-40B4-BE49-F238E27FC236}">
                    <a16:creationId xmlns:a16="http://schemas.microsoft.com/office/drawing/2014/main" id="{2703B352-A43C-4FE7-B928-D67706B393F4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8" name="Freeform 24">
                <a:extLst>
                  <a:ext uri="{FF2B5EF4-FFF2-40B4-BE49-F238E27FC236}">
                    <a16:creationId xmlns:a16="http://schemas.microsoft.com/office/drawing/2014/main" id="{914E2EB7-4C40-4C39-9667-507C4DFB6BA2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49" name="Freeform 25">
                <a:extLst>
                  <a:ext uri="{FF2B5EF4-FFF2-40B4-BE49-F238E27FC236}">
                    <a16:creationId xmlns:a16="http://schemas.microsoft.com/office/drawing/2014/main" id="{9AE47C4E-B345-4CDD-AD7C-C24CD0B6D02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50" name="Freeform 26">
                <a:extLst>
                  <a:ext uri="{FF2B5EF4-FFF2-40B4-BE49-F238E27FC236}">
                    <a16:creationId xmlns:a16="http://schemas.microsoft.com/office/drawing/2014/main" id="{7B6F5218-C52B-474B-8493-0FDCB499B93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51" name="Freeform 27">
                <a:extLst>
                  <a:ext uri="{FF2B5EF4-FFF2-40B4-BE49-F238E27FC236}">
                    <a16:creationId xmlns:a16="http://schemas.microsoft.com/office/drawing/2014/main" id="{A57208C1-D7F8-47AF-BAF2-AF8876FD2ED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52" name="Freeform 28">
                <a:extLst>
                  <a:ext uri="{FF2B5EF4-FFF2-40B4-BE49-F238E27FC236}">
                    <a16:creationId xmlns:a16="http://schemas.microsoft.com/office/drawing/2014/main" id="{C6101298-F260-4C90-8EFB-7090E51DA175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53" name="Freeform 29">
                <a:extLst>
                  <a:ext uri="{FF2B5EF4-FFF2-40B4-BE49-F238E27FC236}">
                    <a16:creationId xmlns:a16="http://schemas.microsoft.com/office/drawing/2014/main" id="{C136B03F-3951-415D-BAA7-157345F60821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grpSp>
            <p:nvGrpSpPr>
              <p:cNvPr id="52254" name="Group 30">
                <a:extLst>
                  <a:ext uri="{FF2B5EF4-FFF2-40B4-BE49-F238E27FC236}">
                    <a16:creationId xmlns:a16="http://schemas.microsoft.com/office/drawing/2014/main" id="{C6702AA9-89D4-4C23-B2B9-01D8DE4F25C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2255" name="Freeform 31">
                  <a:extLst>
                    <a:ext uri="{FF2B5EF4-FFF2-40B4-BE49-F238E27FC236}">
                      <a16:creationId xmlns:a16="http://schemas.microsoft.com/office/drawing/2014/main" id="{BA19D02B-E2B3-4502-B6A4-751793E41AC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56" name="Freeform 32">
                  <a:extLst>
                    <a:ext uri="{FF2B5EF4-FFF2-40B4-BE49-F238E27FC236}">
                      <a16:creationId xmlns:a16="http://schemas.microsoft.com/office/drawing/2014/main" id="{977A7DD1-F240-4A61-9534-DA0B92A37F9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57" name="Freeform 33">
                  <a:extLst>
                    <a:ext uri="{FF2B5EF4-FFF2-40B4-BE49-F238E27FC236}">
                      <a16:creationId xmlns:a16="http://schemas.microsoft.com/office/drawing/2014/main" id="{5EB1956B-04FF-42B6-82BD-70A713B75D3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58" name="Freeform 34">
                  <a:extLst>
                    <a:ext uri="{FF2B5EF4-FFF2-40B4-BE49-F238E27FC236}">
                      <a16:creationId xmlns:a16="http://schemas.microsoft.com/office/drawing/2014/main" id="{FE8F7556-A384-435B-BAE3-773BCB5B9E3F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59" name="Freeform 35">
                  <a:extLst>
                    <a:ext uri="{FF2B5EF4-FFF2-40B4-BE49-F238E27FC236}">
                      <a16:creationId xmlns:a16="http://schemas.microsoft.com/office/drawing/2014/main" id="{1AEC07E8-C7CB-4F5C-B475-4BD73885492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0" name="Freeform 36">
                  <a:extLst>
                    <a:ext uri="{FF2B5EF4-FFF2-40B4-BE49-F238E27FC236}">
                      <a16:creationId xmlns:a16="http://schemas.microsoft.com/office/drawing/2014/main" id="{97A6E9BF-16B2-4141-93F7-53F26CA4A40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1" name="Freeform 37">
                  <a:extLst>
                    <a:ext uri="{FF2B5EF4-FFF2-40B4-BE49-F238E27FC236}">
                      <a16:creationId xmlns:a16="http://schemas.microsoft.com/office/drawing/2014/main" id="{026C9CB0-F9CA-48BE-AEFE-3D826FE0EEC0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2" name="Freeform 38">
                  <a:extLst>
                    <a:ext uri="{FF2B5EF4-FFF2-40B4-BE49-F238E27FC236}">
                      <a16:creationId xmlns:a16="http://schemas.microsoft.com/office/drawing/2014/main" id="{EA50D65F-90DB-4343-B619-CA5107B2E24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3" name="Freeform 39">
                  <a:extLst>
                    <a:ext uri="{FF2B5EF4-FFF2-40B4-BE49-F238E27FC236}">
                      <a16:creationId xmlns:a16="http://schemas.microsoft.com/office/drawing/2014/main" id="{F07FBD0B-4282-4F28-8BDA-2A5ED3BD660F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4" name="Freeform 40">
                  <a:extLst>
                    <a:ext uri="{FF2B5EF4-FFF2-40B4-BE49-F238E27FC236}">
                      <a16:creationId xmlns:a16="http://schemas.microsoft.com/office/drawing/2014/main" id="{357DF8EA-6C3B-431E-B353-E889F68A3B1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5" name="Freeform 41">
                  <a:extLst>
                    <a:ext uri="{FF2B5EF4-FFF2-40B4-BE49-F238E27FC236}">
                      <a16:creationId xmlns:a16="http://schemas.microsoft.com/office/drawing/2014/main" id="{8E935C4F-8E94-4EF7-B37B-64173288FE1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6" name="Freeform 42">
                  <a:extLst>
                    <a:ext uri="{FF2B5EF4-FFF2-40B4-BE49-F238E27FC236}">
                      <a16:creationId xmlns:a16="http://schemas.microsoft.com/office/drawing/2014/main" id="{AA1D2A1A-74E0-45EE-971D-18FFBB84B773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7" name="Freeform 43">
                  <a:extLst>
                    <a:ext uri="{FF2B5EF4-FFF2-40B4-BE49-F238E27FC236}">
                      <a16:creationId xmlns:a16="http://schemas.microsoft.com/office/drawing/2014/main" id="{5B2AFADA-E10D-490A-B3C4-0F73380F2C4D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8" name="Freeform 44">
                  <a:extLst>
                    <a:ext uri="{FF2B5EF4-FFF2-40B4-BE49-F238E27FC236}">
                      <a16:creationId xmlns:a16="http://schemas.microsoft.com/office/drawing/2014/main" id="{4EA2A789-CAD9-401B-8FE0-B4C7406AD8A8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69" name="Freeform 45">
                  <a:extLst>
                    <a:ext uri="{FF2B5EF4-FFF2-40B4-BE49-F238E27FC236}">
                      <a16:creationId xmlns:a16="http://schemas.microsoft.com/office/drawing/2014/main" id="{59249D5F-2BF7-4D14-8EBE-8899ADE855A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grpSp>
            <p:nvGrpSpPr>
              <p:cNvPr id="52270" name="Group 46">
                <a:extLst>
                  <a:ext uri="{FF2B5EF4-FFF2-40B4-BE49-F238E27FC236}">
                    <a16:creationId xmlns:a16="http://schemas.microsoft.com/office/drawing/2014/main" id="{541B0CAD-92A2-4633-BEFC-9B20C52EE3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2271" name="Freeform 47">
                  <a:extLst>
                    <a:ext uri="{FF2B5EF4-FFF2-40B4-BE49-F238E27FC236}">
                      <a16:creationId xmlns:a16="http://schemas.microsoft.com/office/drawing/2014/main" id="{D5805F5A-DA06-4C9D-A41F-113104910E1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1 w 305"/>
                    <a:gd name="T1" fmla="*/ 426 h 426"/>
                    <a:gd name="T2" fmla="*/ 305 w 305"/>
                    <a:gd name="T3" fmla="*/ 426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1 w 305"/>
                    <a:gd name="T9" fmla="*/ 426 h 426"/>
                    <a:gd name="T10" fmla="*/ 281 w 305"/>
                    <a:gd name="T11" fmla="*/ 426 h 426"/>
                    <a:gd name="T12" fmla="*/ 281 w 305"/>
                    <a:gd name="T13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2" name="Freeform 48">
                  <a:extLst>
                    <a:ext uri="{FF2B5EF4-FFF2-40B4-BE49-F238E27FC236}">
                      <a16:creationId xmlns:a16="http://schemas.microsoft.com/office/drawing/2014/main" id="{2BBDD595-7358-44A0-B6ED-F6366B894D3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6 h 486"/>
                    <a:gd name="T2" fmla="*/ 48 w 347"/>
                    <a:gd name="T3" fmla="*/ 486 h 486"/>
                    <a:gd name="T4" fmla="*/ 347 w 347"/>
                    <a:gd name="T5" fmla="*/ 72 h 486"/>
                    <a:gd name="T6" fmla="*/ 347 w 347"/>
                    <a:gd name="T7" fmla="*/ 0 h 486"/>
                    <a:gd name="T8" fmla="*/ 0 w 347"/>
                    <a:gd name="T9" fmla="*/ 486 h 486"/>
                    <a:gd name="T10" fmla="*/ 24 w 347"/>
                    <a:gd name="T11" fmla="*/ 486 h 486"/>
                    <a:gd name="T12" fmla="*/ 24 w 347"/>
                    <a:gd name="T13" fmla="*/ 486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grpSp>
            <p:nvGrpSpPr>
              <p:cNvPr id="52273" name="Group 49">
                <a:extLst>
                  <a:ext uri="{FF2B5EF4-FFF2-40B4-BE49-F238E27FC236}">
                    <a16:creationId xmlns:a16="http://schemas.microsoft.com/office/drawing/2014/main" id="{FFD1439B-45E9-416B-9D27-88DAB226D4F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2274" name="Freeform 50">
                  <a:extLst>
                    <a:ext uri="{FF2B5EF4-FFF2-40B4-BE49-F238E27FC236}">
                      <a16:creationId xmlns:a16="http://schemas.microsoft.com/office/drawing/2014/main" id="{F02BA40C-BFAD-4868-9A1C-E33CF82AF79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5" name="Freeform 51">
                  <a:extLst>
                    <a:ext uri="{FF2B5EF4-FFF2-40B4-BE49-F238E27FC236}">
                      <a16:creationId xmlns:a16="http://schemas.microsoft.com/office/drawing/2014/main" id="{9F44D704-AF8E-4DE2-AD90-327D754B8D7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6" name="Freeform 52">
                  <a:extLst>
                    <a:ext uri="{FF2B5EF4-FFF2-40B4-BE49-F238E27FC236}">
                      <a16:creationId xmlns:a16="http://schemas.microsoft.com/office/drawing/2014/main" id="{13A5EF47-C378-4215-8A9B-6DFB29919B7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7" name="Freeform 53">
                  <a:extLst>
                    <a:ext uri="{FF2B5EF4-FFF2-40B4-BE49-F238E27FC236}">
                      <a16:creationId xmlns:a16="http://schemas.microsoft.com/office/drawing/2014/main" id="{8251A581-37B3-4A03-905F-180A6DE63FC6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8" name="Freeform 54">
                  <a:extLst>
                    <a:ext uri="{FF2B5EF4-FFF2-40B4-BE49-F238E27FC236}">
                      <a16:creationId xmlns:a16="http://schemas.microsoft.com/office/drawing/2014/main" id="{024EF3A6-AC8A-4BB8-83A1-88DD7F362CB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79" name="Freeform 55">
                  <a:extLst>
                    <a:ext uri="{FF2B5EF4-FFF2-40B4-BE49-F238E27FC236}">
                      <a16:creationId xmlns:a16="http://schemas.microsoft.com/office/drawing/2014/main" id="{5DE9C201-67C3-4FF7-93AD-29901ABE9DC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80" name="Freeform 56">
                  <a:extLst>
                    <a:ext uri="{FF2B5EF4-FFF2-40B4-BE49-F238E27FC236}">
                      <a16:creationId xmlns:a16="http://schemas.microsoft.com/office/drawing/2014/main" id="{14B44EA7-7225-468C-851E-12BF6B726E9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81" name="Freeform 57">
                  <a:extLst>
                    <a:ext uri="{FF2B5EF4-FFF2-40B4-BE49-F238E27FC236}">
                      <a16:creationId xmlns:a16="http://schemas.microsoft.com/office/drawing/2014/main" id="{6490B282-B484-4E65-8148-1D40EDC13BE0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2282" name="Freeform 58">
                  <a:extLst>
                    <a:ext uri="{FF2B5EF4-FFF2-40B4-BE49-F238E27FC236}">
                      <a16:creationId xmlns:a16="http://schemas.microsoft.com/office/drawing/2014/main" id="{5FCE640A-1D28-4908-BD96-184BA97858B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sp>
            <p:nvSpPr>
              <p:cNvPr id="52283" name="Freeform 59">
                <a:extLst>
                  <a:ext uri="{FF2B5EF4-FFF2-40B4-BE49-F238E27FC236}">
                    <a16:creationId xmlns:a16="http://schemas.microsoft.com/office/drawing/2014/main" id="{A62A8BF5-DA1D-448A-A6F2-A67D3743876E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4" name="Freeform 60">
                <a:extLst>
                  <a:ext uri="{FF2B5EF4-FFF2-40B4-BE49-F238E27FC236}">
                    <a16:creationId xmlns:a16="http://schemas.microsoft.com/office/drawing/2014/main" id="{75E9E28A-3789-4F11-AAD3-684E23A68B1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5" name="Freeform 61">
                <a:extLst>
                  <a:ext uri="{FF2B5EF4-FFF2-40B4-BE49-F238E27FC236}">
                    <a16:creationId xmlns:a16="http://schemas.microsoft.com/office/drawing/2014/main" id="{802FCFE6-F044-4C6D-BAC1-4F87680B1EC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6" name="Freeform 62">
                <a:extLst>
                  <a:ext uri="{FF2B5EF4-FFF2-40B4-BE49-F238E27FC236}">
                    <a16:creationId xmlns:a16="http://schemas.microsoft.com/office/drawing/2014/main" id="{F57DA6EA-2456-40C1-A812-FA162BA16C90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7" name="Freeform 63">
                <a:extLst>
                  <a:ext uri="{FF2B5EF4-FFF2-40B4-BE49-F238E27FC236}">
                    <a16:creationId xmlns:a16="http://schemas.microsoft.com/office/drawing/2014/main" id="{9E9304D1-5740-430A-9CFA-408930F65EE6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8" name="Freeform 64">
                <a:extLst>
                  <a:ext uri="{FF2B5EF4-FFF2-40B4-BE49-F238E27FC236}">
                    <a16:creationId xmlns:a16="http://schemas.microsoft.com/office/drawing/2014/main" id="{60AD659E-DE1E-4637-BA8B-D699B6D95C0F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89" name="Freeform 65">
                <a:extLst>
                  <a:ext uri="{FF2B5EF4-FFF2-40B4-BE49-F238E27FC236}">
                    <a16:creationId xmlns:a16="http://schemas.microsoft.com/office/drawing/2014/main" id="{82677B9B-D9F0-4962-A095-EE88C0AF010C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2290" name="Freeform 66">
                <a:extLst>
                  <a:ext uri="{FF2B5EF4-FFF2-40B4-BE49-F238E27FC236}">
                    <a16:creationId xmlns:a16="http://schemas.microsoft.com/office/drawing/2014/main" id="{B8CB8C7B-F564-4232-824A-E5FBDB7516B7}"/>
                  </a:ext>
                </a:extLst>
              </p:cNvPr>
              <p:cNvSpPr>
                <a:spLocks/>
              </p:cNvSpPr>
              <p:nvPr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</p:grpSp>
      </p:grpSp>
      <p:sp>
        <p:nvSpPr>
          <p:cNvPr id="52291" name="Rectangle 67">
            <a:extLst>
              <a:ext uri="{FF2B5EF4-FFF2-40B4-BE49-F238E27FC236}">
                <a16:creationId xmlns:a16="http://schemas.microsoft.com/office/drawing/2014/main" id="{BF800B9C-C37B-464F-8A48-3CFC2EB3AB6A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455613" y="1920875"/>
            <a:ext cx="8226425" cy="1736725"/>
          </a:xfrm>
        </p:spPr>
        <p:txBody>
          <a:bodyPr anchor="b"/>
          <a:lstStyle>
            <a:lvl1pPr>
              <a:defRPr sz="5400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52292" name="Rectangle 68">
            <a:extLst>
              <a:ext uri="{FF2B5EF4-FFF2-40B4-BE49-F238E27FC236}">
                <a16:creationId xmlns:a16="http://schemas.microsoft.com/office/drawing/2014/main" id="{F471571F-52C6-4CA5-8AF7-A1CB41D69E10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2293" name="Rectangle 69">
            <a:extLst>
              <a:ext uri="{FF2B5EF4-FFF2-40B4-BE49-F238E27FC236}">
                <a16:creationId xmlns:a16="http://schemas.microsoft.com/office/drawing/2014/main" id="{8766FC6B-CD9F-435D-859B-F3B657F752FF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2294" name="Rectangle 70">
            <a:extLst>
              <a:ext uri="{FF2B5EF4-FFF2-40B4-BE49-F238E27FC236}">
                <a16:creationId xmlns:a16="http://schemas.microsoft.com/office/drawing/2014/main" id="{8C10A00D-7412-4AFF-88F3-7A8FCE37FFA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52295" name="Rectangle 71">
            <a:extLst>
              <a:ext uri="{FF2B5EF4-FFF2-40B4-BE49-F238E27FC236}">
                <a16:creationId xmlns:a16="http://schemas.microsoft.com/office/drawing/2014/main" id="{FFE5DE4A-A54F-4AB2-9E5B-470DC9AA6A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BB3B3F5E-505F-438E-ABC5-36D47DB3644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BEBB-7CE3-4A2C-A7B6-D062AFD7C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459A-C729-423C-8F19-CE7184F12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FFB86-46EF-44CE-829C-6AF1703C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32AE5-BC17-476E-BAA6-9010BF3F05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2CABE-F493-48A9-956C-E5942B0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7F3FA-1A65-4CB3-B0CE-0BA46D3F319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43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FB0C8-3F4C-4FB2-B2A0-1DCE4B98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91DE55-223A-43C8-A015-B9CFF7ED43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39EF1-33CE-420D-A2AA-C2C64C8FB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10A60-E47A-4136-B864-7C17F6A12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9AB412-925B-4DD1-A9F7-ED6033F23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D4300A-59CD-49E8-8931-94A6F21A7B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750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BE2F-E14D-430D-9555-96EA3E71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C4852F-FC41-4717-87A6-36FBFC6BC4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598613"/>
            <a:ext cx="4037012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AEB0E-7C63-4DC5-9472-3DCB6CFA2F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598613"/>
            <a:ext cx="4037013" cy="44973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3F614-907D-452E-99D7-4A8053FF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0F805-4D07-4AE9-A659-4F8E9FDA7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42D06C-43B6-44CB-BF4B-7F00DC2E4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528C3CC-5AD5-4BC7-862C-40C827FD28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46792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8D2A4D-5767-4B23-8AC8-1AC5C5648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EB20E-2EAD-4B47-9D31-6ED16E82CD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3FD4D1C-6667-423B-BCD3-CBE526082F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119137-60BB-40FE-BAC2-E187438D8E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58ADD-681F-481C-B337-39BAC59093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AE22F7E-BB0C-4F88-AB9A-F313A65064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A5CEE2-3211-4D51-8A30-8FB8C0BB2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8C534F-3A17-4318-8097-A739C4D1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B7E934-A15F-4FDC-BF19-1367CCEF0D6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7060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5D2D-7F3B-4B62-958C-1A8607203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18B99-E857-4888-9185-AD79EBEDB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6C8FE18-DEF8-4386-9F24-60972B15D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BE385-8C53-4DB4-9F01-7C0BF9F8B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E131DC-C6BD-4DED-99C2-89666AE148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628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3F5A98-68DA-4EF1-9739-2EA3D3067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82C562-1384-4A11-AF12-560DC95B6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AB6B6-AF66-4343-98A0-2E89ECA2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836215-80DA-4730-9785-15592EF907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79503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A7456-27AB-43D6-ABA2-85902E87EB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32C9F-6ADC-46CF-B494-934E5A76D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6BE72-4E28-4294-A645-4DA809D828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740EE6-1E2C-418B-877C-C496C3240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763E4-7185-4923-9969-F18829FC3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7527E6-7E72-4F5D-8916-EE628E72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096304-43C2-4231-BA11-2063B5E48D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0125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C9E13-1655-4697-9BD6-4FAF31057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692EAD-6608-4ABB-8372-1A2CC3F4F0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2D262C-62F8-4AFD-8E84-B41E8E5503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7003C-E5A1-4872-B3DE-BC14EB60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513AF1-A668-412E-B634-D28694F72A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3B83F8-509A-4958-8582-22358D9FB6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959FBF-101A-4389-8DF3-E21125B356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71644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9B28A5-C1EF-485D-B541-2A182E584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44C172-88BF-4830-B7F2-25F3ECBE4E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639FB6-B59D-44A9-BE45-22B6CC50B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6D88C-AA18-42B2-A340-7C42116CD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3A477-6523-4228-BD4F-2AC10BF40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40C18-69DD-46D9-A2AB-8F5A228A8B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6633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B4773A-9F45-4D49-9B2B-477E5055E4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6225" y="273050"/>
            <a:ext cx="2055813" cy="58229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0DDA97-227C-49DE-AB86-3FBDC26D9F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8212" cy="58229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10A29-94EB-4E4E-B555-FACD5FF41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8A160-FCAC-4733-B716-63CFDA024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05564-F009-4E15-AD82-73B527710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B5C5B4-41B7-4ADA-B8C8-BC23480A98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4728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63529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02" name="Group 2">
            <a:extLst>
              <a:ext uri="{FF2B5EF4-FFF2-40B4-BE49-F238E27FC236}">
                <a16:creationId xmlns:a16="http://schemas.microsoft.com/office/drawing/2014/main" id="{02C9F2E1-E478-45AD-802B-76E673A558E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2413" cy="6856413"/>
            <a:chOff x="0" y="0"/>
            <a:chExt cx="5759" cy="4319"/>
          </a:xfrm>
        </p:grpSpPr>
        <p:sp>
          <p:nvSpPr>
            <p:cNvPr id="51203" name="Freeform 3">
              <a:extLst>
                <a:ext uri="{FF2B5EF4-FFF2-40B4-BE49-F238E27FC236}">
                  <a16:creationId xmlns:a16="http://schemas.microsoft.com/office/drawing/2014/main" id="{CE750114-A069-41CF-9B00-554287669557}"/>
                </a:ext>
              </a:extLst>
            </p:cNvPr>
            <p:cNvSpPr>
              <a:spLocks/>
            </p:cNvSpPr>
            <p:nvPr userDrawn="1"/>
          </p:nvSpPr>
          <p:spPr bwMode="hidden">
            <a:xfrm>
              <a:off x="0" y="0"/>
              <a:ext cx="5758" cy="1043"/>
            </a:xfrm>
            <a:custGeom>
              <a:avLst/>
              <a:gdLst>
                <a:gd name="T0" fmla="*/ 5740 w 5740"/>
                <a:gd name="T1" fmla="*/ 1043 h 1043"/>
                <a:gd name="T2" fmla="*/ 0 w 5740"/>
                <a:gd name="T3" fmla="*/ 1043 h 1043"/>
                <a:gd name="T4" fmla="*/ 0 w 5740"/>
                <a:gd name="T5" fmla="*/ 0 h 1043"/>
                <a:gd name="T6" fmla="*/ 5740 w 5740"/>
                <a:gd name="T7" fmla="*/ 0 h 1043"/>
                <a:gd name="T8" fmla="*/ 5740 w 5740"/>
                <a:gd name="T9" fmla="*/ 1043 h 1043"/>
                <a:gd name="T10" fmla="*/ 5740 w 5740"/>
                <a:gd name="T11" fmla="*/ 1043 h 10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740" h="1043">
                  <a:moveTo>
                    <a:pt x="5740" y="1043"/>
                  </a:moveTo>
                  <a:lnTo>
                    <a:pt x="0" y="1043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1043"/>
                  </a:lnTo>
                  <a:lnTo>
                    <a:pt x="5740" y="1043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D"/>
            </a:p>
          </p:txBody>
        </p:sp>
        <p:grpSp>
          <p:nvGrpSpPr>
            <p:cNvPr id="51204" name="Group 4">
              <a:extLst>
                <a:ext uri="{FF2B5EF4-FFF2-40B4-BE49-F238E27FC236}">
                  <a16:creationId xmlns:a16="http://schemas.microsoft.com/office/drawing/2014/main" id="{AD720699-3DEA-4745-99F6-B71581C61920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0" y="0"/>
              <a:ext cx="5759" cy="4319"/>
              <a:chOff x="0" y="0"/>
              <a:chExt cx="5759" cy="4319"/>
            </a:xfrm>
          </p:grpSpPr>
          <p:sp>
            <p:nvSpPr>
              <p:cNvPr id="51205" name="Freeform 5">
                <a:extLst>
                  <a:ext uri="{FF2B5EF4-FFF2-40B4-BE49-F238E27FC236}">
                    <a16:creationId xmlns:a16="http://schemas.microsoft.com/office/drawing/2014/main" id="{338B053E-D254-4D7F-8A48-8CBE8EC383B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1" y="104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06" name="Freeform 6">
                <a:extLst>
                  <a:ext uri="{FF2B5EF4-FFF2-40B4-BE49-F238E27FC236}">
                    <a16:creationId xmlns:a16="http://schemas.microsoft.com/office/drawing/2014/main" id="{7F67A176-26C7-4393-A7D2-C3587E5C8EB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988"/>
                <a:ext cx="5758" cy="42"/>
              </a:xfrm>
              <a:custGeom>
                <a:avLst/>
                <a:gdLst>
                  <a:gd name="T0" fmla="*/ 0 w 5740"/>
                  <a:gd name="T1" fmla="*/ 42 h 42"/>
                  <a:gd name="T2" fmla="*/ 5740 w 5740"/>
                  <a:gd name="T3" fmla="*/ 42 h 42"/>
                  <a:gd name="T4" fmla="*/ 5740 w 5740"/>
                  <a:gd name="T5" fmla="*/ 0 h 42"/>
                  <a:gd name="T6" fmla="*/ 0 w 5740"/>
                  <a:gd name="T7" fmla="*/ 0 h 42"/>
                  <a:gd name="T8" fmla="*/ 0 w 5740"/>
                  <a:gd name="T9" fmla="*/ 42 h 42"/>
                  <a:gd name="T10" fmla="*/ 0 w 5740"/>
                  <a:gd name="T11" fmla="*/ 4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42">
                    <a:moveTo>
                      <a:pt x="0" y="42"/>
                    </a:moveTo>
                    <a:lnTo>
                      <a:pt x="5740" y="42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42"/>
                    </a:lnTo>
                    <a:lnTo>
                      <a:pt x="0" y="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07" name="Freeform 7">
                <a:extLst>
                  <a:ext uri="{FF2B5EF4-FFF2-40B4-BE49-F238E27FC236}">
                    <a16:creationId xmlns:a16="http://schemas.microsoft.com/office/drawing/2014/main" id="{2B5CDBBB-792E-40E2-B357-ACC4B3E1A978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665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08" name="Freeform 8">
                <a:extLst>
                  <a:ext uri="{FF2B5EF4-FFF2-40B4-BE49-F238E27FC236}">
                    <a16:creationId xmlns:a16="http://schemas.microsoft.com/office/drawing/2014/main" id="{0335BC04-4014-45A1-9BB8-B3F605B8BE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364"/>
                <a:ext cx="5758" cy="30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09" name="Freeform 9">
                <a:extLst>
                  <a:ext uri="{FF2B5EF4-FFF2-40B4-BE49-F238E27FC236}">
                    <a16:creationId xmlns:a16="http://schemas.microsoft.com/office/drawing/2014/main" id="{B6D82F20-7B8D-4F30-8326-1971998F288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105"/>
                <a:ext cx="5758" cy="31"/>
              </a:xfrm>
              <a:custGeom>
                <a:avLst/>
                <a:gdLst>
                  <a:gd name="T0" fmla="*/ 0 w 5740"/>
                  <a:gd name="T1" fmla="*/ 30 h 30"/>
                  <a:gd name="T2" fmla="*/ 5740 w 5740"/>
                  <a:gd name="T3" fmla="*/ 30 h 30"/>
                  <a:gd name="T4" fmla="*/ 5740 w 5740"/>
                  <a:gd name="T5" fmla="*/ 0 h 30"/>
                  <a:gd name="T6" fmla="*/ 0 w 5740"/>
                  <a:gd name="T7" fmla="*/ 0 h 30"/>
                  <a:gd name="T8" fmla="*/ 0 w 5740"/>
                  <a:gd name="T9" fmla="*/ 30 h 30"/>
                  <a:gd name="T10" fmla="*/ 0 w 5740"/>
                  <a:gd name="T11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0" y="30"/>
                    </a:moveTo>
                    <a:lnTo>
                      <a:pt x="5740" y="30"/>
                    </a:lnTo>
                    <a:lnTo>
                      <a:pt x="5740" y="0"/>
                    </a:lnTo>
                    <a:lnTo>
                      <a:pt x="0" y="0"/>
                    </a:lnTo>
                    <a:lnTo>
                      <a:pt x="0" y="30"/>
                    </a:lnTo>
                    <a:lnTo>
                      <a:pt x="0" y="3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0" name="Freeform 10">
                <a:extLst>
                  <a:ext uri="{FF2B5EF4-FFF2-40B4-BE49-F238E27FC236}">
                    <a16:creationId xmlns:a16="http://schemas.microsoft.com/office/drawing/2014/main" id="{DC1D08FC-FAB0-4DA8-B7C0-FF3EAECA650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859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1" name="Freeform 11">
                <a:extLst>
                  <a:ext uri="{FF2B5EF4-FFF2-40B4-BE49-F238E27FC236}">
                    <a16:creationId xmlns:a16="http://schemas.microsoft.com/office/drawing/2014/main" id="{359156CD-5FBA-49DD-8AF4-DCD62A77FFE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64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2" name="Freeform 12">
                <a:extLst>
                  <a:ext uri="{FF2B5EF4-FFF2-40B4-BE49-F238E27FC236}">
                    <a16:creationId xmlns:a16="http://schemas.microsoft.com/office/drawing/2014/main" id="{B1497E51-46E0-4E54-A8B7-81A97D430330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433"/>
                <a:ext cx="5758" cy="36"/>
              </a:xfrm>
              <a:custGeom>
                <a:avLst/>
                <a:gdLst>
                  <a:gd name="T0" fmla="*/ 5740 w 5740"/>
                  <a:gd name="T1" fmla="*/ 0 h 36"/>
                  <a:gd name="T2" fmla="*/ 0 w 5740"/>
                  <a:gd name="T3" fmla="*/ 0 h 36"/>
                  <a:gd name="T4" fmla="*/ 0 w 5740"/>
                  <a:gd name="T5" fmla="*/ 36 h 36"/>
                  <a:gd name="T6" fmla="*/ 5740 w 5740"/>
                  <a:gd name="T7" fmla="*/ 36 h 36"/>
                  <a:gd name="T8" fmla="*/ 5740 w 5740"/>
                  <a:gd name="T9" fmla="*/ 0 h 36"/>
                  <a:gd name="T10" fmla="*/ 5740 w 5740"/>
                  <a:gd name="T1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6">
                    <a:moveTo>
                      <a:pt x="5740" y="0"/>
                    </a:moveTo>
                    <a:lnTo>
                      <a:pt x="0" y="0"/>
                    </a:lnTo>
                    <a:lnTo>
                      <a:pt x="0" y="36"/>
                    </a:lnTo>
                    <a:lnTo>
                      <a:pt x="5740" y="36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3" name="Freeform 13">
                <a:extLst>
                  <a:ext uri="{FF2B5EF4-FFF2-40B4-BE49-F238E27FC236}">
                    <a16:creationId xmlns:a16="http://schemas.microsoft.com/office/drawing/2014/main" id="{0E5B2A8C-5A9D-4995-80CA-A671CC39F5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259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4706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4" name="Freeform 14">
                <a:extLst>
                  <a:ext uri="{FF2B5EF4-FFF2-40B4-BE49-F238E27FC236}">
                    <a16:creationId xmlns:a16="http://schemas.microsoft.com/office/drawing/2014/main" id="{A70F129A-F777-48DE-A85D-1092320F97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09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5" name="Freeform 15">
                <a:extLst>
                  <a:ext uri="{FF2B5EF4-FFF2-40B4-BE49-F238E27FC236}">
                    <a16:creationId xmlns:a16="http://schemas.microsoft.com/office/drawing/2014/main" id="{6404DA7B-7601-4191-A562-3BD5F0778A0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92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6" name="Freeform 16">
                <a:extLst>
                  <a:ext uri="{FF2B5EF4-FFF2-40B4-BE49-F238E27FC236}">
                    <a16:creationId xmlns:a16="http://schemas.microsoft.com/office/drawing/2014/main" id="{290CDA14-0D8F-4322-8F9A-DD66A58CA0E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645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7" name="Freeform 17">
                <a:extLst>
                  <a:ext uri="{FF2B5EF4-FFF2-40B4-BE49-F238E27FC236}">
                    <a16:creationId xmlns:a16="http://schemas.microsoft.com/office/drawing/2014/main" id="{DEA9C549-190B-459D-BB27-E2102008B0A4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778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8" name="Freeform 18">
                <a:extLst>
                  <a:ext uri="{FF2B5EF4-FFF2-40B4-BE49-F238E27FC236}">
                    <a16:creationId xmlns:a16="http://schemas.microsoft.com/office/drawing/2014/main" id="{8553256F-4FBE-41EC-9F21-EB4CB4F68B6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520"/>
                <a:ext cx="5758" cy="12"/>
              </a:xfrm>
              <a:custGeom>
                <a:avLst/>
                <a:gdLst>
                  <a:gd name="T0" fmla="*/ 5740 w 5740"/>
                  <a:gd name="T1" fmla="*/ 0 h 12"/>
                  <a:gd name="T2" fmla="*/ 0 w 5740"/>
                  <a:gd name="T3" fmla="*/ 0 h 12"/>
                  <a:gd name="T4" fmla="*/ 0 w 5740"/>
                  <a:gd name="T5" fmla="*/ 12 h 12"/>
                  <a:gd name="T6" fmla="*/ 5740 w 5740"/>
                  <a:gd name="T7" fmla="*/ 12 h 12"/>
                  <a:gd name="T8" fmla="*/ 5740 w 5740"/>
                  <a:gd name="T9" fmla="*/ 0 h 12"/>
                  <a:gd name="T10" fmla="*/ 5740 w 5740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2">
                    <a:moveTo>
                      <a:pt x="574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5740" y="12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19" name="Freeform 19">
                <a:extLst>
                  <a:ext uri="{FF2B5EF4-FFF2-40B4-BE49-F238E27FC236}">
                    <a16:creationId xmlns:a16="http://schemas.microsoft.com/office/drawing/2014/main" id="{A112F888-74C1-49A3-9CE8-C60D9F0E8CB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394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0" name="Freeform 20">
                <a:extLst>
                  <a:ext uri="{FF2B5EF4-FFF2-40B4-BE49-F238E27FC236}">
                    <a16:creationId xmlns:a16="http://schemas.microsoft.com/office/drawing/2014/main" id="{54559263-E008-4113-95B1-44A51F64E1C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280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1" name="Freeform 21">
                <a:extLst>
                  <a:ext uri="{FF2B5EF4-FFF2-40B4-BE49-F238E27FC236}">
                    <a16:creationId xmlns:a16="http://schemas.microsoft.com/office/drawing/2014/main" id="{7918D727-6BC9-4A39-BA1B-9006D733E139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17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2" name="Freeform 22">
                <a:extLst>
                  <a:ext uri="{FF2B5EF4-FFF2-40B4-BE49-F238E27FC236}">
                    <a16:creationId xmlns:a16="http://schemas.microsoft.com/office/drawing/2014/main" id="{6834AD6A-B1F2-4683-879F-B69BDB93692E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24"/>
                <a:ext cx="5758" cy="30"/>
              </a:xfrm>
              <a:custGeom>
                <a:avLst/>
                <a:gdLst>
                  <a:gd name="T0" fmla="*/ 5740 w 5740"/>
                  <a:gd name="T1" fmla="*/ 0 h 30"/>
                  <a:gd name="T2" fmla="*/ 0 w 5740"/>
                  <a:gd name="T3" fmla="*/ 0 h 30"/>
                  <a:gd name="T4" fmla="*/ 0 w 5740"/>
                  <a:gd name="T5" fmla="*/ 30 h 30"/>
                  <a:gd name="T6" fmla="*/ 5740 w 5740"/>
                  <a:gd name="T7" fmla="*/ 30 h 30"/>
                  <a:gd name="T8" fmla="*/ 5740 w 5740"/>
                  <a:gd name="T9" fmla="*/ 0 h 30"/>
                  <a:gd name="T10" fmla="*/ 5740 w 5740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30">
                    <a:moveTo>
                      <a:pt x="5740" y="0"/>
                    </a:moveTo>
                    <a:lnTo>
                      <a:pt x="0" y="0"/>
                    </a:lnTo>
                    <a:lnTo>
                      <a:pt x="0" y="30"/>
                    </a:lnTo>
                    <a:lnTo>
                      <a:pt x="5740" y="30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3" name="Freeform 23">
                <a:extLst>
                  <a:ext uri="{FF2B5EF4-FFF2-40B4-BE49-F238E27FC236}">
                    <a16:creationId xmlns:a16="http://schemas.microsoft.com/office/drawing/2014/main" id="{ACE33F14-28F0-4041-A80D-2E97796C03D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86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4118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4" name="Freeform 24">
                <a:extLst>
                  <a:ext uri="{FF2B5EF4-FFF2-40B4-BE49-F238E27FC236}">
                    <a16:creationId xmlns:a16="http://schemas.microsoft.com/office/drawing/2014/main" id="{E8218335-BE7D-4980-8A26-E636E50243CC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475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7843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5" name="Freeform 25">
                <a:extLst>
                  <a:ext uri="{FF2B5EF4-FFF2-40B4-BE49-F238E27FC236}">
                    <a16:creationId xmlns:a16="http://schemas.microsoft.com/office/drawing/2014/main" id="{1BCE87CA-44CC-4FEF-81F5-40F83067BC4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337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90980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6" name="Freeform 26">
                <a:extLst>
                  <a:ext uri="{FF2B5EF4-FFF2-40B4-BE49-F238E27FC236}">
                    <a16:creationId xmlns:a16="http://schemas.microsoft.com/office/drawing/2014/main" id="{2065974C-F0D7-42EE-9F57-66EE55B479E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600"/>
                <a:ext cx="5758" cy="24"/>
              </a:xfrm>
              <a:custGeom>
                <a:avLst/>
                <a:gdLst>
                  <a:gd name="T0" fmla="*/ 5740 w 5740"/>
                  <a:gd name="T1" fmla="*/ 0 h 24"/>
                  <a:gd name="T2" fmla="*/ 0 w 5740"/>
                  <a:gd name="T3" fmla="*/ 0 h 24"/>
                  <a:gd name="T4" fmla="*/ 0 w 5740"/>
                  <a:gd name="T5" fmla="*/ 24 h 24"/>
                  <a:gd name="T6" fmla="*/ 5740 w 5740"/>
                  <a:gd name="T7" fmla="*/ 24 h 24"/>
                  <a:gd name="T8" fmla="*/ 5740 w 5740"/>
                  <a:gd name="T9" fmla="*/ 0 h 24"/>
                  <a:gd name="T10" fmla="*/ 5740 w 5740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24">
                    <a:moveTo>
                      <a:pt x="5740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5740" y="24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7882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7" name="Freeform 27">
                <a:extLst>
                  <a:ext uri="{FF2B5EF4-FFF2-40B4-BE49-F238E27FC236}">
                    <a16:creationId xmlns:a16="http://schemas.microsoft.com/office/drawing/2014/main" id="{2CEBD54D-2C49-49E2-B535-27B8CC0A05A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727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8" name="Freeform 28">
                <a:extLst>
                  <a:ext uri="{FF2B5EF4-FFF2-40B4-BE49-F238E27FC236}">
                    <a16:creationId xmlns:a16="http://schemas.microsoft.com/office/drawing/2014/main" id="{930ED53A-FF8F-45DC-99F9-106C71D8691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841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29" name="Freeform 29">
                <a:extLst>
                  <a:ext uri="{FF2B5EF4-FFF2-40B4-BE49-F238E27FC236}">
                    <a16:creationId xmlns:a16="http://schemas.microsoft.com/office/drawing/2014/main" id="{1D948F30-4FDD-47A6-9FDE-DE10CCC21C0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943"/>
                <a:ext cx="5758" cy="18"/>
              </a:xfrm>
              <a:custGeom>
                <a:avLst/>
                <a:gdLst>
                  <a:gd name="T0" fmla="*/ 5740 w 5740"/>
                  <a:gd name="T1" fmla="*/ 0 h 18"/>
                  <a:gd name="T2" fmla="*/ 0 w 5740"/>
                  <a:gd name="T3" fmla="*/ 0 h 18"/>
                  <a:gd name="T4" fmla="*/ 0 w 5740"/>
                  <a:gd name="T5" fmla="*/ 18 h 18"/>
                  <a:gd name="T6" fmla="*/ 5740 w 5740"/>
                  <a:gd name="T7" fmla="*/ 18 h 18"/>
                  <a:gd name="T8" fmla="*/ 5740 w 5740"/>
                  <a:gd name="T9" fmla="*/ 0 h 18"/>
                  <a:gd name="T10" fmla="*/ 5740 w 5740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40" h="18">
                    <a:moveTo>
                      <a:pt x="5740" y="0"/>
                    </a:moveTo>
                    <a:lnTo>
                      <a:pt x="0" y="0"/>
                    </a:lnTo>
                    <a:lnTo>
                      <a:pt x="0" y="18"/>
                    </a:lnTo>
                    <a:lnTo>
                      <a:pt x="5740" y="18"/>
                    </a:lnTo>
                    <a:lnTo>
                      <a:pt x="5740" y="0"/>
                    </a:lnTo>
                    <a:lnTo>
                      <a:pt x="574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81961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grpSp>
            <p:nvGrpSpPr>
              <p:cNvPr id="51230" name="Group 30">
                <a:extLst>
                  <a:ext uri="{FF2B5EF4-FFF2-40B4-BE49-F238E27FC236}">
                    <a16:creationId xmlns:a16="http://schemas.microsoft.com/office/drawing/2014/main" id="{135D7DB6-75CD-460B-82B7-D0E5EC39BEA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0"/>
                <a:ext cx="5758" cy="1045"/>
                <a:chOff x="0" y="0"/>
                <a:chExt cx="5758" cy="1045"/>
              </a:xfrm>
            </p:grpSpPr>
            <p:sp>
              <p:nvSpPr>
                <p:cNvPr id="51231" name="Freeform 31">
                  <a:extLst>
                    <a:ext uri="{FF2B5EF4-FFF2-40B4-BE49-F238E27FC236}">
                      <a16:creationId xmlns:a16="http://schemas.microsoft.com/office/drawing/2014/main" id="{11BE5AEB-8C53-4891-8025-C56DC11EAC28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0"/>
                  <a:ext cx="42" cy="1045"/>
                </a:xfrm>
                <a:custGeom>
                  <a:avLst/>
                  <a:gdLst>
                    <a:gd name="T0" fmla="*/ 18 w 42"/>
                    <a:gd name="T1" fmla="*/ 1043 h 1043"/>
                    <a:gd name="T2" fmla="*/ 42 w 42"/>
                    <a:gd name="T3" fmla="*/ 1043 h 1043"/>
                    <a:gd name="T4" fmla="*/ 42 w 42"/>
                    <a:gd name="T5" fmla="*/ 0 h 1043"/>
                    <a:gd name="T6" fmla="*/ 0 w 42"/>
                    <a:gd name="T7" fmla="*/ 0 h 1043"/>
                    <a:gd name="T8" fmla="*/ 0 w 42"/>
                    <a:gd name="T9" fmla="*/ 1043 h 1043"/>
                    <a:gd name="T10" fmla="*/ 18 w 42"/>
                    <a:gd name="T11" fmla="*/ 1043 h 1043"/>
                    <a:gd name="T12" fmla="*/ 18 w 4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2" name="Freeform 32">
                  <a:extLst>
                    <a:ext uri="{FF2B5EF4-FFF2-40B4-BE49-F238E27FC236}">
                      <a16:creationId xmlns:a16="http://schemas.microsoft.com/office/drawing/2014/main" id="{EA59E5FE-02A5-4598-9C9C-7E22139C1BBE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400" y="0"/>
                  <a:ext cx="155" cy="1045"/>
                </a:xfrm>
                <a:custGeom>
                  <a:avLst/>
                  <a:gdLst>
                    <a:gd name="T0" fmla="*/ 131 w 155"/>
                    <a:gd name="T1" fmla="*/ 1043 h 1043"/>
                    <a:gd name="T2" fmla="*/ 155 w 155"/>
                    <a:gd name="T3" fmla="*/ 1043 h 1043"/>
                    <a:gd name="T4" fmla="*/ 42 w 155"/>
                    <a:gd name="T5" fmla="*/ 0 h 1043"/>
                    <a:gd name="T6" fmla="*/ 0 w 155"/>
                    <a:gd name="T7" fmla="*/ 0 h 1043"/>
                    <a:gd name="T8" fmla="*/ 113 w 155"/>
                    <a:gd name="T9" fmla="*/ 1043 h 1043"/>
                    <a:gd name="T10" fmla="*/ 131 w 155"/>
                    <a:gd name="T11" fmla="*/ 1043 h 1043"/>
                    <a:gd name="T12" fmla="*/ 131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31" y="1043"/>
                      </a:moveTo>
                      <a:lnTo>
                        <a:pt x="155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113" y="1043"/>
                      </a:lnTo>
                      <a:lnTo>
                        <a:pt x="131" y="1043"/>
                      </a:lnTo>
                      <a:lnTo>
                        <a:pt x="13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3" name="Freeform 33">
                  <a:extLst>
                    <a:ext uri="{FF2B5EF4-FFF2-40B4-BE49-F238E27FC236}">
                      <a16:creationId xmlns:a16="http://schemas.microsoft.com/office/drawing/2014/main" id="{ACA7BA9F-9F4E-4159-9BA8-B743E000E073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967" y="0"/>
                  <a:ext cx="240" cy="1045"/>
                </a:xfrm>
                <a:custGeom>
                  <a:avLst/>
                  <a:gdLst>
                    <a:gd name="T0" fmla="*/ 221 w 239"/>
                    <a:gd name="T1" fmla="*/ 1043 h 1043"/>
                    <a:gd name="T2" fmla="*/ 239 w 239"/>
                    <a:gd name="T3" fmla="*/ 1043 h 1043"/>
                    <a:gd name="T4" fmla="*/ 36 w 239"/>
                    <a:gd name="T5" fmla="*/ 0 h 1043"/>
                    <a:gd name="T6" fmla="*/ 0 w 239"/>
                    <a:gd name="T7" fmla="*/ 0 h 1043"/>
                    <a:gd name="T8" fmla="*/ 203 w 239"/>
                    <a:gd name="T9" fmla="*/ 1043 h 1043"/>
                    <a:gd name="T10" fmla="*/ 221 w 239"/>
                    <a:gd name="T11" fmla="*/ 1043 h 1043"/>
                    <a:gd name="T12" fmla="*/ 221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221" y="1043"/>
                      </a:moveTo>
                      <a:lnTo>
                        <a:pt x="239" y="1043"/>
                      </a:lnTo>
                      <a:lnTo>
                        <a:pt x="36" y="0"/>
                      </a:lnTo>
                      <a:lnTo>
                        <a:pt x="0" y="0"/>
                      </a:lnTo>
                      <a:lnTo>
                        <a:pt x="203" y="1043"/>
                      </a:lnTo>
                      <a:lnTo>
                        <a:pt x="221" y="1043"/>
                      </a:lnTo>
                      <a:lnTo>
                        <a:pt x="221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4" name="Freeform 34">
                  <a:extLst>
                    <a:ext uri="{FF2B5EF4-FFF2-40B4-BE49-F238E27FC236}">
                      <a16:creationId xmlns:a16="http://schemas.microsoft.com/office/drawing/2014/main" id="{96ECC422-D8EE-4CA9-B441-C1B883ADF84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54" y="0"/>
                  <a:ext cx="353" cy="1045"/>
                </a:xfrm>
                <a:custGeom>
                  <a:avLst/>
                  <a:gdLst>
                    <a:gd name="T0" fmla="*/ 334 w 352"/>
                    <a:gd name="T1" fmla="*/ 1043 h 1043"/>
                    <a:gd name="T2" fmla="*/ 352 w 352"/>
                    <a:gd name="T3" fmla="*/ 1043 h 1043"/>
                    <a:gd name="T4" fmla="*/ 41 w 352"/>
                    <a:gd name="T5" fmla="*/ 0 h 1043"/>
                    <a:gd name="T6" fmla="*/ 0 w 352"/>
                    <a:gd name="T7" fmla="*/ 0 h 1043"/>
                    <a:gd name="T8" fmla="*/ 311 w 352"/>
                    <a:gd name="T9" fmla="*/ 1043 h 1043"/>
                    <a:gd name="T10" fmla="*/ 334 w 352"/>
                    <a:gd name="T11" fmla="*/ 1043 h 1043"/>
                    <a:gd name="T12" fmla="*/ 334 w 352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2" h="1043">
                      <a:moveTo>
                        <a:pt x="334" y="1043"/>
                      </a:moveTo>
                      <a:lnTo>
                        <a:pt x="352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311" y="1043"/>
                      </a:lnTo>
                      <a:lnTo>
                        <a:pt x="334" y="1043"/>
                      </a:lnTo>
                      <a:lnTo>
                        <a:pt x="33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5" name="Freeform 35">
                  <a:extLst>
                    <a:ext uri="{FF2B5EF4-FFF2-40B4-BE49-F238E27FC236}">
                      <a16:creationId xmlns:a16="http://schemas.microsoft.com/office/drawing/2014/main" id="{299AE2F9-A87B-4EC8-996D-EDC552161AF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134" y="0"/>
                  <a:ext cx="450" cy="1045"/>
                </a:xfrm>
                <a:custGeom>
                  <a:avLst/>
                  <a:gdLst>
                    <a:gd name="T0" fmla="*/ 425 w 449"/>
                    <a:gd name="T1" fmla="*/ 1043 h 1043"/>
                    <a:gd name="T2" fmla="*/ 449 w 449"/>
                    <a:gd name="T3" fmla="*/ 1043 h 1043"/>
                    <a:gd name="T4" fmla="*/ 42 w 449"/>
                    <a:gd name="T5" fmla="*/ 0 h 1043"/>
                    <a:gd name="T6" fmla="*/ 0 w 449"/>
                    <a:gd name="T7" fmla="*/ 0 h 1043"/>
                    <a:gd name="T8" fmla="*/ 407 w 449"/>
                    <a:gd name="T9" fmla="*/ 1043 h 1043"/>
                    <a:gd name="T10" fmla="*/ 425 w 449"/>
                    <a:gd name="T11" fmla="*/ 1043 h 1043"/>
                    <a:gd name="T12" fmla="*/ 425 w 44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9" h="1043">
                      <a:moveTo>
                        <a:pt x="425" y="1043"/>
                      </a:moveTo>
                      <a:lnTo>
                        <a:pt x="449" y="1043"/>
                      </a:lnTo>
                      <a:lnTo>
                        <a:pt x="42" y="0"/>
                      </a:lnTo>
                      <a:lnTo>
                        <a:pt x="0" y="0"/>
                      </a:lnTo>
                      <a:lnTo>
                        <a:pt x="407" y="1043"/>
                      </a:lnTo>
                      <a:lnTo>
                        <a:pt x="425" y="1043"/>
                      </a:lnTo>
                      <a:lnTo>
                        <a:pt x="425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6" name="Freeform 36">
                  <a:extLst>
                    <a:ext uri="{FF2B5EF4-FFF2-40B4-BE49-F238E27FC236}">
                      <a16:creationId xmlns:a16="http://schemas.microsoft.com/office/drawing/2014/main" id="{16DC2D5B-7B79-41A9-9F1E-DBF9BEFCAFD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714" y="0"/>
                  <a:ext cx="540" cy="1045"/>
                </a:xfrm>
                <a:custGeom>
                  <a:avLst/>
                  <a:gdLst>
                    <a:gd name="T0" fmla="*/ 520 w 538"/>
                    <a:gd name="T1" fmla="*/ 1043 h 1043"/>
                    <a:gd name="T2" fmla="*/ 538 w 538"/>
                    <a:gd name="T3" fmla="*/ 1043 h 1043"/>
                    <a:gd name="T4" fmla="*/ 41 w 538"/>
                    <a:gd name="T5" fmla="*/ 0 h 1043"/>
                    <a:gd name="T6" fmla="*/ 0 w 538"/>
                    <a:gd name="T7" fmla="*/ 0 h 1043"/>
                    <a:gd name="T8" fmla="*/ 496 w 538"/>
                    <a:gd name="T9" fmla="*/ 1043 h 1043"/>
                    <a:gd name="T10" fmla="*/ 520 w 538"/>
                    <a:gd name="T11" fmla="*/ 1043 h 1043"/>
                    <a:gd name="T12" fmla="*/ 520 w 53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8" h="1043">
                      <a:moveTo>
                        <a:pt x="520" y="1043"/>
                      </a:moveTo>
                      <a:lnTo>
                        <a:pt x="538" y="1043"/>
                      </a:ln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496" y="1043"/>
                      </a:lnTo>
                      <a:lnTo>
                        <a:pt x="520" y="1043"/>
                      </a:lnTo>
                      <a:lnTo>
                        <a:pt x="520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7" name="Freeform 37">
                  <a:extLst>
                    <a:ext uri="{FF2B5EF4-FFF2-40B4-BE49-F238E27FC236}">
                      <a16:creationId xmlns:a16="http://schemas.microsoft.com/office/drawing/2014/main" id="{52B16E5F-C551-4676-A184-91FD3FA46D4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06" y="0"/>
                  <a:ext cx="642" cy="1045"/>
                </a:xfrm>
                <a:custGeom>
                  <a:avLst/>
                  <a:gdLst>
                    <a:gd name="T0" fmla="*/ 622 w 640"/>
                    <a:gd name="T1" fmla="*/ 1043 h 1043"/>
                    <a:gd name="T2" fmla="*/ 640 w 640"/>
                    <a:gd name="T3" fmla="*/ 1043 h 1043"/>
                    <a:gd name="T4" fmla="*/ 48 w 640"/>
                    <a:gd name="T5" fmla="*/ 0 h 1043"/>
                    <a:gd name="T6" fmla="*/ 0 w 640"/>
                    <a:gd name="T7" fmla="*/ 0 h 1043"/>
                    <a:gd name="T8" fmla="*/ 598 w 640"/>
                    <a:gd name="T9" fmla="*/ 1043 h 1043"/>
                    <a:gd name="T10" fmla="*/ 622 w 640"/>
                    <a:gd name="T11" fmla="*/ 1043 h 1043"/>
                    <a:gd name="T12" fmla="*/ 622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622" y="1043"/>
                      </a:moveTo>
                      <a:lnTo>
                        <a:pt x="640" y="1043"/>
                      </a:lnTo>
                      <a:lnTo>
                        <a:pt x="48" y="0"/>
                      </a:lnTo>
                      <a:lnTo>
                        <a:pt x="0" y="0"/>
                      </a:lnTo>
                      <a:lnTo>
                        <a:pt x="598" y="1043"/>
                      </a:lnTo>
                      <a:lnTo>
                        <a:pt x="622" y="1043"/>
                      </a:lnTo>
                      <a:lnTo>
                        <a:pt x="622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8" name="Freeform 38">
                  <a:extLst>
                    <a:ext uri="{FF2B5EF4-FFF2-40B4-BE49-F238E27FC236}">
                      <a16:creationId xmlns:a16="http://schemas.microsoft.com/office/drawing/2014/main" id="{6E4B5B82-B168-4039-B35F-467C15ACD3B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108"/>
                  <a:ext cx="630" cy="937"/>
                </a:xfrm>
                <a:custGeom>
                  <a:avLst/>
                  <a:gdLst>
                    <a:gd name="T0" fmla="*/ 604 w 628"/>
                    <a:gd name="T1" fmla="*/ 935 h 935"/>
                    <a:gd name="T2" fmla="*/ 628 w 628"/>
                    <a:gd name="T3" fmla="*/ 935 h 935"/>
                    <a:gd name="T4" fmla="*/ 0 w 628"/>
                    <a:gd name="T5" fmla="*/ 0 h 935"/>
                    <a:gd name="T6" fmla="*/ 0 w 628"/>
                    <a:gd name="T7" fmla="*/ 66 h 935"/>
                    <a:gd name="T8" fmla="*/ 580 w 628"/>
                    <a:gd name="T9" fmla="*/ 935 h 935"/>
                    <a:gd name="T10" fmla="*/ 604 w 628"/>
                    <a:gd name="T11" fmla="*/ 935 h 935"/>
                    <a:gd name="T12" fmla="*/ 604 w 628"/>
                    <a:gd name="T13" fmla="*/ 935 h 9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8" h="935">
                      <a:moveTo>
                        <a:pt x="604" y="935"/>
                      </a:moveTo>
                      <a:lnTo>
                        <a:pt x="628" y="935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580" y="935"/>
                      </a:lnTo>
                      <a:lnTo>
                        <a:pt x="604" y="935"/>
                      </a:lnTo>
                      <a:lnTo>
                        <a:pt x="604" y="93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39" name="Freeform 39">
                  <a:extLst>
                    <a:ext uri="{FF2B5EF4-FFF2-40B4-BE49-F238E27FC236}">
                      <a16:creationId xmlns:a16="http://schemas.microsoft.com/office/drawing/2014/main" id="{FAE2D211-A1C2-4364-A299-71FE861C3A4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0"/>
                  <a:ext cx="155" cy="1045"/>
                </a:xfrm>
                <a:custGeom>
                  <a:avLst/>
                  <a:gdLst>
                    <a:gd name="T0" fmla="*/ 18 w 155"/>
                    <a:gd name="T1" fmla="*/ 1043 h 1043"/>
                    <a:gd name="T2" fmla="*/ 42 w 155"/>
                    <a:gd name="T3" fmla="*/ 1043 h 1043"/>
                    <a:gd name="T4" fmla="*/ 155 w 155"/>
                    <a:gd name="T5" fmla="*/ 0 h 1043"/>
                    <a:gd name="T6" fmla="*/ 114 w 155"/>
                    <a:gd name="T7" fmla="*/ 0 h 1043"/>
                    <a:gd name="T8" fmla="*/ 0 w 155"/>
                    <a:gd name="T9" fmla="*/ 1043 h 1043"/>
                    <a:gd name="T10" fmla="*/ 18 w 155"/>
                    <a:gd name="T11" fmla="*/ 1043 h 1043"/>
                    <a:gd name="T12" fmla="*/ 18 w 155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5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155" y="0"/>
                      </a:lnTo>
                      <a:lnTo>
                        <a:pt x="114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0" name="Freeform 40">
                  <a:extLst>
                    <a:ext uri="{FF2B5EF4-FFF2-40B4-BE49-F238E27FC236}">
                      <a16:creationId xmlns:a16="http://schemas.microsoft.com/office/drawing/2014/main" id="{E2C1C9C7-A0A9-427E-A653-4F2FC3694E47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0"/>
                  <a:ext cx="240" cy="1045"/>
                </a:xfrm>
                <a:custGeom>
                  <a:avLst/>
                  <a:gdLst>
                    <a:gd name="T0" fmla="*/ 18 w 239"/>
                    <a:gd name="T1" fmla="*/ 1043 h 1043"/>
                    <a:gd name="T2" fmla="*/ 36 w 239"/>
                    <a:gd name="T3" fmla="*/ 1043 h 1043"/>
                    <a:gd name="T4" fmla="*/ 239 w 239"/>
                    <a:gd name="T5" fmla="*/ 0 h 1043"/>
                    <a:gd name="T6" fmla="*/ 203 w 239"/>
                    <a:gd name="T7" fmla="*/ 0 h 1043"/>
                    <a:gd name="T8" fmla="*/ 0 w 239"/>
                    <a:gd name="T9" fmla="*/ 1043 h 1043"/>
                    <a:gd name="T10" fmla="*/ 18 w 239"/>
                    <a:gd name="T11" fmla="*/ 1043 h 1043"/>
                    <a:gd name="T12" fmla="*/ 18 w 2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9" h="1043">
                      <a:moveTo>
                        <a:pt x="18" y="1043"/>
                      </a:moveTo>
                      <a:lnTo>
                        <a:pt x="36" y="1043"/>
                      </a:lnTo>
                      <a:lnTo>
                        <a:pt x="239" y="0"/>
                      </a:lnTo>
                      <a:lnTo>
                        <a:pt x="203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1" name="Freeform 41">
                  <a:extLst>
                    <a:ext uri="{FF2B5EF4-FFF2-40B4-BE49-F238E27FC236}">
                      <a16:creationId xmlns:a16="http://schemas.microsoft.com/office/drawing/2014/main" id="{72023AC4-87A0-4707-A818-F00EFA08F119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1" y="0"/>
                  <a:ext cx="359" cy="1045"/>
                </a:xfrm>
                <a:custGeom>
                  <a:avLst/>
                  <a:gdLst>
                    <a:gd name="T0" fmla="*/ 24 w 358"/>
                    <a:gd name="T1" fmla="*/ 1043 h 1043"/>
                    <a:gd name="T2" fmla="*/ 42 w 358"/>
                    <a:gd name="T3" fmla="*/ 1043 h 1043"/>
                    <a:gd name="T4" fmla="*/ 358 w 358"/>
                    <a:gd name="T5" fmla="*/ 0 h 1043"/>
                    <a:gd name="T6" fmla="*/ 317 w 358"/>
                    <a:gd name="T7" fmla="*/ 0 h 1043"/>
                    <a:gd name="T8" fmla="*/ 0 w 358"/>
                    <a:gd name="T9" fmla="*/ 1043 h 1043"/>
                    <a:gd name="T10" fmla="*/ 24 w 358"/>
                    <a:gd name="T11" fmla="*/ 1043 h 1043"/>
                    <a:gd name="T12" fmla="*/ 24 w 35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8" h="1043">
                      <a:moveTo>
                        <a:pt x="24" y="1043"/>
                      </a:moveTo>
                      <a:lnTo>
                        <a:pt x="42" y="1043"/>
                      </a:lnTo>
                      <a:lnTo>
                        <a:pt x="358" y="0"/>
                      </a:lnTo>
                      <a:lnTo>
                        <a:pt x="317" y="0"/>
                      </a:lnTo>
                      <a:lnTo>
                        <a:pt x="0" y="1043"/>
                      </a:lnTo>
                      <a:lnTo>
                        <a:pt x="24" y="1043"/>
                      </a:lnTo>
                      <a:lnTo>
                        <a:pt x="24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2" name="Freeform 42">
                  <a:extLst>
                    <a:ext uri="{FF2B5EF4-FFF2-40B4-BE49-F238E27FC236}">
                      <a16:creationId xmlns:a16="http://schemas.microsoft.com/office/drawing/2014/main" id="{ED17BE5A-2879-4B98-9B0D-AFDE27D73D70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9" y="0"/>
                  <a:ext cx="449" cy="1045"/>
                </a:xfrm>
                <a:custGeom>
                  <a:avLst/>
                  <a:gdLst>
                    <a:gd name="T0" fmla="*/ 18 w 448"/>
                    <a:gd name="T1" fmla="*/ 1043 h 1043"/>
                    <a:gd name="T2" fmla="*/ 41 w 448"/>
                    <a:gd name="T3" fmla="*/ 1043 h 1043"/>
                    <a:gd name="T4" fmla="*/ 448 w 448"/>
                    <a:gd name="T5" fmla="*/ 0 h 1043"/>
                    <a:gd name="T6" fmla="*/ 406 w 448"/>
                    <a:gd name="T7" fmla="*/ 0 h 1043"/>
                    <a:gd name="T8" fmla="*/ 0 w 448"/>
                    <a:gd name="T9" fmla="*/ 1043 h 1043"/>
                    <a:gd name="T10" fmla="*/ 18 w 448"/>
                    <a:gd name="T11" fmla="*/ 1043 h 1043"/>
                    <a:gd name="T12" fmla="*/ 18 w 448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8" h="1043">
                      <a:moveTo>
                        <a:pt x="18" y="1043"/>
                      </a:moveTo>
                      <a:lnTo>
                        <a:pt x="41" y="1043"/>
                      </a:lnTo>
                      <a:lnTo>
                        <a:pt x="448" y="0"/>
                      </a:lnTo>
                      <a:lnTo>
                        <a:pt x="406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3" name="Freeform 43">
                  <a:extLst>
                    <a:ext uri="{FF2B5EF4-FFF2-40B4-BE49-F238E27FC236}">
                      <a16:creationId xmlns:a16="http://schemas.microsoft.com/office/drawing/2014/main" id="{DCFB51BE-BF1B-4BAC-A19E-B9ADDE2381CA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480" y="0"/>
                  <a:ext cx="541" cy="1045"/>
                </a:xfrm>
                <a:custGeom>
                  <a:avLst/>
                  <a:gdLst>
                    <a:gd name="T0" fmla="*/ 18 w 539"/>
                    <a:gd name="T1" fmla="*/ 1043 h 1043"/>
                    <a:gd name="T2" fmla="*/ 42 w 539"/>
                    <a:gd name="T3" fmla="*/ 1043 h 1043"/>
                    <a:gd name="T4" fmla="*/ 539 w 539"/>
                    <a:gd name="T5" fmla="*/ 0 h 1043"/>
                    <a:gd name="T6" fmla="*/ 497 w 539"/>
                    <a:gd name="T7" fmla="*/ 0 h 1043"/>
                    <a:gd name="T8" fmla="*/ 0 w 539"/>
                    <a:gd name="T9" fmla="*/ 1043 h 1043"/>
                    <a:gd name="T10" fmla="*/ 18 w 539"/>
                    <a:gd name="T11" fmla="*/ 1043 h 1043"/>
                    <a:gd name="T12" fmla="*/ 18 w 539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9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539" y="0"/>
                      </a:lnTo>
                      <a:lnTo>
                        <a:pt x="497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4" name="Freeform 44">
                  <a:extLst>
                    <a:ext uri="{FF2B5EF4-FFF2-40B4-BE49-F238E27FC236}">
                      <a16:creationId xmlns:a16="http://schemas.microsoft.com/office/drawing/2014/main" id="{26BF8569-7920-4B99-BF97-6E153E1B35A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768" y="0"/>
                  <a:ext cx="642" cy="1045"/>
                </a:xfrm>
                <a:custGeom>
                  <a:avLst/>
                  <a:gdLst>
                    <a:gd name="T0" fmla="*/ 18 w 640"/>
                    <a:gd name="T1" fmla="*/ 1043 h 1043"/>
                    <a:gd name="T2" fmla="*/ 42 w 640"/>
                    <a:gd name="T3" fmla="*/ 1043 h 1043"/>
                    <a:gd name="T4" fmla="*/ 640 w 640"/>
                    <a:gd name="T5" fmla="*/ 0 h 1043"/>
                    <a:gd name="T6" fmla="*/ 592 w 640"/>
                    <a:gd name="T7" fmla="*/ 0 h 1043"/>
                    <a:gd name="T8" fmla="*/ 0 w 640"/>
                    <a:gd name="T9" fmla="*/ 1043 h 1043"/>
                    <a:gd name="T10" fmla="*/ 18 w 640"/>
                    <a:gd name="T11" fmla="*/ 1043 h 1043"/>
                    <a:gd name="T12" fmla="*/ 18 w 640"/>
                    <a:gd name="T13" fmla="*/ 1043 h 10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40" h="1043">
                      <a:moveTo>
                        <a:pt x="18" y="1043"/>
                      </a:moveTo>
                      <a:lnTo>
                        <a:pt x="42" y="1043"/>
                      </a:lnTo>
                      <a:lnTo>
                        <a:pt x="640" y="0"/>
                      </a:lnTo>
                      <a:lnTo>
                        <a:pt x="592" y="0"/>
                      </a:lnTo>
                      <a:lnTo>
                        <a:pt x="0" y="1043"/>
                      </a:lnTo>
                      <a:lnTo>
                        <a:pt x="18" y="1043"/>
                      </a:lnTo>
                      <a:lnTo>
                        <a:pt x="18" y="1043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5" name="Freeform 45">
                  <a:extLst>
                    <a:ext uri="{FF2B5EF4-FFF2-40B4-BE49-F238E27FC236}">
                      <a16:creationId xmlns:a16="http://schemas.microsoft.com/office/drawing/2014/main" id="{6CF6A2A3-A830-440C-9965-FF58A4774E7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086" y="48"/>
                  <a:ext cx="672" cy="997"/>
                </a:xfrm>
                <a:custGeom>
                  <a:avLst/>
                  <a:gdLst>
                    <a:gd name="T0" fmla="*/ 24 w 670"/>
                    <a:gd name="T1" fmla="*/ 995 h 995"/>
                    <a:gd name="T2" fmla="*/ 48 w 670"/>
                    <a:gd name="T3" fmla="*/ 995 h 995"/>
                    <a:gd name="T4" fmla="*/ 670 w 670"/>
                    <a:gd name="T5" fmla="*/ 72 h 995"/>
                    <a:gd name="T6" fmla="*/ 670 w 670"/>
                    <a:gd name="T7" fmla="*/ 0 h 995"/>
                    <a:gd name="T8" fmla="*/ 0 w 670"/>
                    <a:gd name="T9" fmla="*/ 995 h 995"/>
                    <a:gd name="T10" fmla="*/ 24 w 670"/>
                    <a:gd name="T11" fmla="*/ 995 h 995"/>
                    <a:gd name="T12" fmla="*/ 24 w 670"/>
                    <a:gd name="T13" fmla="*/ 995 h 9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0" h="995">
                      <a:moveTo>
                        <a:pt x="24" y="995"/>
                      </a:moveTo>
                      <a:lnTo>
                        <a:pt x="48" y="995"/>
                      </a:lnTo>
                      <a:lnTo>
                        <a:pt x="670" y="72"/>
                      </a:lnTo>
                      <a:lnTo>
                        <a:pt x="670" y="0"/>
                      </a:lnTo>
                      <a:lnTo>
                        <a:pt x="0" y="995"/>
                      </a:lnTo>
                      <a:lnTo>
                        <a:pt x="24" y="995"/>
                      </a:lnTo>
                      <a:lnTo>
                        <a:pt x="24" y="995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69804"/>
                        <a:invGamma/>
                      </a:schemeClr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grpSp>
            <p:nvGrpSpPr>
              <p:cNvPr id="51246" name="Group 46">
                <a:extLst>
                  <a:ext uri="{FF2B5EF4-FFF2-40B4-BE49-F238E27FC236}">
                    <a16:creationId xmlns:a16="http://schemas.microsoft.com/office/drawing/2014/main" id="{28E1B48A-4B9D-486B-8A15-592C543358B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0" y="558"/>
                <a:ext cx="5758" cy="487"/>
                <a:chOff x="0" y="558"/>
                <a:chExt cx="5758" cy="487"/>
              </a:xfrm>
            </p:grpSpPr>
            <p:sp>
              <p:nvSpPr>
                <p:cNvPr id="51247" name="Freeform 47">
                  <a:extLst>
                    <a:ext uri="{FF2B5EF4-FFF2-40B4-BE49-F238E27FC236}">
                      <a16:creationId xmlns:a16="http://schemas.microsoft.com/office/drawing/2014/main" id="{4B50A121-E40D-4668-9067-0D3DD4936CBC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0" y="618"/>
                  <a:ext cx="306" cy="427"/>
                </a:xfrm>
                <a:custGeom>
                  <a:avLst/>
                  <a:gdLst>
                    <a:gd name="T0" fmla="*/ 281 w 305"/>
                    <a:gd name="T1" fmla="*/ 426 h 426"/>
                    <a:gd name="T2" fmla="*/ 305 w 305"/>
                    <a:gd name="T3" fmla="*/ 426 h 426"/>
                    <a:gd name="T4" fmla="*/ 0 w 305"/>
                    <a:gd name="T5" fmla="*/ 0 h 426"/>
                    <a:gd name="T6" fmla="*/ 0 w 305"/>
                    <a:gd name="T7" fmla="*/ 66 h 426"/>
                    <a:gd name="T8" fmla="*/ 251 w 305"/>
                    <a:gd name="T9" fmla="*/ 426 h 426"/>
                    <a:gd name="T10" fmla="*/ 281 w 305"/>
                    <a:gd name="T11" fmla="*/ 426 h 426"/>
                    <a:gd name="T12" fmla="*/ 281 w 305"/>
                    <a:gd name="T13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5" h="426">
                      <a:moveTo>
                        <a:pt x="281" y="426"/>
                      </a:moveTo>
                      <a:lnTo>
                        <a:pt x="305" y="426"/>
                      </a:lnTo>
                      <a:lnTo>
                        <a:pt x="0" y="0"/>
                      </a:lnTo>
                      <a:lnTo>
                        <a:pt x="0" y="66"/>
                      </a:lnTo>
                      <a:lnTo>
                        <a:pt x="251" y="426"/>
                      </a:lnTo>
                      <a:lnTo>
                        <a:pt x="281" y="426"/>
                      </a:lnTo>
                      <a:lnTo>
                        <a:pt x="281" y="4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48" name="Freeform 48">
                  <a:extLst>
                    <a:ext uri="{FF2B5EF4-FFF2-40B4-BE49-F238E27FC236}">
                      <a16:creationId xmlns:a16="http://schemas.microsoft.com/office/drawing/2014/main" id="{196CBC19-B6F6-46EB-9F81-86AE3E2AD27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5410" y="558"/>
                  <a:ext cx="348" cy="487"/>
                </a:xfrm>
                <a:custGeom>
                  <a:avLst/>
                  <a:gdLst>
                    <a:gd name="T0" fmla="*/ 24 w 347"/>
                    <a:gd name="T1" fmla="*/ 486 h 486"/>
                    <a:gd name="T2" fmla="*/ 48 w 347"/>
                    <a:gd name="T3" fmla="*/ 486 h 486"/>
                    <a:gd name="T4" fmla="*/ 347 w 347"/>
                    <a:gd name="T5" fmla="*/ 72 h 486"/>
                    <a:gd name="T6" fmla="*/ 347 w 347"/>
                    <a:gd name="T7" fmla="*/ 0 h 486"/>
                    <a:gd name="T8" fmla="*/ 0 w 347"/>
                    <a:gd name="T9" fmla="*/ 486 h 486"/>
                    <a:gd name="T10" fmla="*/ 24 w 347"/>
                    <a:gd name="T11" fmla="*/ 486 h 486"/>
                    <a:gd name="T12" fmla="*/ 24 w 347"/>
                    <a:gd name="T13" fmla="*/ 486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47" h="486">
                      <a:moveTo>
                        <a:pt x="24" y="486"/>
                      </a:moveTo>
                      <a:lnTo>
                        <a:pt x="48" y="486"/>
                      </a:lnTo>
                      <a:lnTo>
                        <a:pt x="347" y="72"/>
                      </a:lnTo>
                      <a:lnTo>
                        <a:pt x="347" y="0"/>
                      </a:lnTo>
                      <a:lnTo>
                        <a:pt x="0" y="486"/>
                      </a:lnTo>
                      <a:lnTo>
                        <a:pt x="24" y="486"/>
                      </a:lnTo>
                      <a:lnTo>
                        <a:pt x="24" y="48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grpSp>
            <p:nvGrpSpPr>
              <p:cNvPr id="51249" name="Group 49">
                <a:extLst>
                  <a:ext uri="{FF2B5EF4-FFF2-40B4-BE49-F238E27FC236}">
                    <a16:creationId xmlns:a16="http://schemas.microsoft.com/office/drawing/2014/main" id="{1477033C-0AFC-482A-AAD5-46FB9600C172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264" y="1039"/>
                <a:ext cx="5200" cy="3280"/>
                <a:chOff x="264" y="1039"/>
                <a:chExt cx="5200" cy="3280"/>
              </a:xfrm>
            </p:grpSpPr>
            <p:sp>
              <p:nvSpPr>
                <p:cNvPr id="51250" name="Freeform 50">
                  <a:extLst>
                    <a:ext uri="{FF2B5EF4-FFF2-40B4-BE49-F238E27FC236}">
                      <a16:creationId xmlns:a16="http://schemas.microsoft.com/office/drawing/2014/main" id="{38DC76CD-3205-4FE5-9603-4F45E01D994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849" y="1039"/>
                  <a:ext cx="42" cy="3280"/>
                </a:xfrm>
                <a:custGeom>
                  <a:avLst/>
                  <a:gdLst>
                    <a:gd name="T0" fmla="*/ 18 w 42"/>
                    <a:gd name="T1" fmla="*/ 0 h 3273"/>
                    <a:gd name="T2" fmla="*/ 0 w 42"/>
                    <a:gd name="T3" fmla="*/ 0 h 3273"/>
                    <a:gd name="T4" fmla="*/ 0 w 42"/>
                    <a:gd name="T5" fmla="*/ 3273 h 3273"/>
                    <a:gd name="T6" fmla="*/ 42 w 42"/>
                    <a:gd name="T7" fmla="*/ 3273 h 3273"/>
                    <a:gd name="T8" fmla="*/ 42 w 42"/>
                    <a:gd name="T9" fmla="*/ 0 h 3273"/>
                    <a:gd name="T10" fmla="*/ 18 w 42"/>
                    <a:gd name="T11" fmla="*/ 0 h 3273"/>
                    <a:gd name="T12" fmla="*/ 18 w 42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1" name="Freeform 51">
                  <a:extLst>
                    <a:ext uri="{FF2B5EF4-FFF2-40B4-BE49-F238E27FC236}">
                      <a16:creationId xmlns:a16="http://schemas.microsoft.com/office/drawing/2014/main" id="{B1A3EC94-8FC9-4BB1-AFFD-821B072788C2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154" y="1039"/>
                  <a:ext cx="401" cy="3280"/>
                </a:xfrm>
                <a:custGeom>
                  <a:avLst/>
                  <a:gdLst>
                    <a:gd name="T0" fmla="*/ 376 w 400"/>
                    <a:gd name="T1" fmla="*/ 0 h 3273"/>
                    <a:gd name="T2" fmla="*/ 358 w 400"/>
                    <a:gd name="T3" fmla="*/ 0 h 3273"/>
                    <a:gd name="T4" fmla="*/ 0 w 400"/>
                    <a:gd name="T5" fmla="*/ 3273 h 3273"/>
                    <a:gd name="T6" fmla="*/ 41 w 400"/>
                    <a:gd name="T7" fmla="*/ 3273 h 3273"/>
                    <a:gd name="T8" fmla="*/ 400 w 400"/>
                    <a:gd name="T9" fmla="*/ 0 h 3273"/>
                    <a:gd name="T10" fmla="*/ 376 w 400"/>
                    <a:gd name="T11" fmla="*/ 0 h 3273"/>
                    <a:gd name="T12" fmla="*/ 376 w 400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0" h="3273">
                      <a:moveTo>
                        <a:pt x="376" y="0"/>
                      </a:moveTo>
                      <a:lnTo>
                        <a:pt x="358" y="0"/>
                      </a:lnTo>
                      <a:lnTo>
                        <a:pt x="0" y="3273"/>
                      </a:lnTo>
                      <a:lnTo>
                        <a:pt x="41" y="3273"/>
                      </a:lnTo>
                      <a:lnTo>
                        <a:pt x="400" y="0"/>
                      </a:lnTo>
                      <a:lnTo>
                        <a:pt x="376" y="0"/>
                      </a:lnTo>
                      <a:lnTo>
                        <a:pt x="37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2" name="Freeform 52">
                  <a:extLst>
                    <a:ext uri="{FF2B5EF4-FFF2-40B4-BE49-F238E27FC236}">
                      <a16:creationId xmlns:a16="http://schemas.microsoft.com/office/drawing/2014/main" id="{A6063267-C4C0-4FA6-BCD8-FFE5D4197131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1530" y="1039"/>
                  <a:ext cx="677" cy="3280"/>
                </a:xfrm>
                <a:custGeom>
                  <a:avLst/>
                  <a:gdLst>
                    <a:gd name="T0" fmla="*/ 657 w 675"/>
                    <a:gd name="T1" fmla="*/ 0 h 3273"/>
                    <a:gd name="T2" fmla="*/ 639 w 675"/>
                    <a:gd name="T3" fmla="*/ 0 h 3273"/>
                    <a:gd name="T4" fmla="*/ 0 w 675"/>
                    <a:gd name="T5" fmla="*/ 3273 h 3273"/>
                    <a:gd name="T6" fmla="*/ 42 w 675"/>
                    <a:gd name="T7" fmla="*/ 3273 h 3273"/>
                    <a:gd name="T8" fmla="*/ 675 w 675"/>
                    <a:gd name="T9" fmla="*/ 0 h 3273"/>
                    <a:gd name="T10" fmla="*/ 657 w 675"/>
                    <a:gd name="T11" fmla="*/ 0 h 3273"/>
                    <a:gd name="T12" fmla="*/ 657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657" y="0"/>
                      </a:moveTo>
                      <a:lnTo>
                        <a:pt x="639" y="0"/>
                      </a:lnTo>
                      <a:lnTo>
                        <a:pt x="0" y="3273"/>
                      </a:lnTo>
                      <a:lnTo>
                        <a:pt x="42" y="3273"/>
                      </a:lnTo>
                      <a:lnTo>
                        <a:pt x="675" y="0"/>
                      </a:lnTo>
                      <a:lnTo>
                        <a:pt x="657" y="0"/>
                      </a:lnTo>
                      <a:lnTo>
                        <a:pt x="657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3" name="Freeform 53">
                  <a:extLst>
                    <a:ext uri="{FF2B5EF4-FFF2-40B4-BE49-F238E27FC236}">
                      <a16:creationId xmlns:a16="http://schemas.microsoft.com/office/drawing/2014/main" id="{11EAD5ED-A086-4DEB-8BC1-F3DE56DF2048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876" y="1039"/>
                  <a:ext cx="1031" cy="3280"/>
                </a:xfrm>
                <a:custGeom>
                  <a:avLst/>
                  <a:gdLst>
                    <a:gd name="T0" fmla="*/ 1013 w 1031"/>
                    <a:gd name="T1" fmla="*/ 0 h 3280"/>
                    <a:gd name="T2" fmla="*/ 990 w 1031"/>
                    <a:gd name="T3" fmla="*/ 0 h 3280"/>
                    <a:gd name="T4" fmla="*/ 0 w 1031"/>
                    <a:gd name="T5" fmla="*/ 3280 h 3280"/>
                    <a:gd name="T6" fmla="*/ 42 w 1031"/>
                    <a:gd name="T7" fmla="*/ 3280 h 3280"/>
                    <a:gd name="T8" fmla="*/ 1031 w 1031"/>
                    <a:gd name="T9" fmla="*/ 4 h 3280"/>
                    <a:gd name="T10" fmla="*/ 1013 w 1031"/>
                    <a:gd name="T11" fmla="*/ 0 h 3280"/>
                    <a:gd name="T12" fmla="*/ 1013 w 1031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1" h="3280">
                      <a:moveTo>
                        <a:pt x="1013" y="0"/>
                      </a:moveTo>
                      <a:lnTo>
                        <a:pt x="990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031" y="4"/>
                      </a:lnTo>
                      <a:lnTo>
                        <a:pt x="1013" y="0"/>
                      </a:lnTo>
                      <a:lnTo>
                        <a:pt x="101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4" name="Freeform 54">
                  <a:extLst>
                    <a:ext uri="{FF2B5EF4-FFF2-40B4-BE49-F238E27FC236}">
                      <a16:creationId xmlns:a16="http://schemas.microsoft.com/office/drawing/2014/main" id="{6282885F-6241-4524-9FEF-2424F29650EB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264" y="1039"/>
                  <a:ext cx="1319" cy="3280"/>
                </a:xfrm>
                <a:custGeom>
                  <a:avLst/>
                  <a:gdLst>
                    <a:gd name="T0" fmla="*/ 1296 w 1319"/>
                    <a:gd name="T1" fmla="*/ 0 h 3280"/>
                    <a:gd name="T2" fmla="*/ 1278 w 1319"/>
                    <a:gd name="T3" fmla="*/ 0 h 3280"/>
                    <a:gd name="T4" fmla="*/ 0 w 1319"/>
                    <a:gd name="T5" fmla="*/ 3280 h 3280"/>
                    <a:gd name="T6" fmla="*/ 42 w 1319"/>
                    <a:gd name="T7" fmla="*/ 3280 h 3280"/>
                    <a:gd name="T8" fmla="*/ 1319 w 1319"/>
                    <a:gd name="T9" fmla="*/ 5 h 3280"/>
                    <a:gd name="T10" fmla="*/ 1296 w 1319"/>
                    <a:gd name="T11" fmla="*/ 0 h 3280"/>
                    <a:gd name="T12" fmla="*/ 1296 w 1319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9" h="3280">
                      <a:moveTo>
                        <a:pt x="1296" y="0"/>
                      </a:moveTo>
                      <a:lnTo>
                        <a:pt x="1278" y="0"/>
                      </a:lnTo>
                      <a:lnTo>
                        <a:pt x="0" y="3280"/>
                      </a:lnTo>
                      <a:lnTo>
                        <a:pt x="42" y="3280"/>
                      </a:lnTo>
                      <a:lnTo>
                        <a:pt x="1319" y="5"/>
                      </a:lnTo>
                      <a:lnTo>
                        <a:pt x="1296" y="0"/>
                      </a:lnTo>
                      <a:lnTo>
                        <a:pt x="1296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5" name="Freeform 55">
                  <a:extLst>
                    <a:ext uri="{FF2B5EF4-FFF2-40B4-BE49-F238E27FC236}">
                      <a16:creationId xmlns:a16="http://schemas.microsoft.com/office/drawing/2014/main" id="{D05C85BC-CD7B-4848-BE95-5435F16ABDA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191" y="1039"/>
                  <a:ext cx="402" cy="3280"/>
                </a:xfrm>
                <a:custGeom>
                  <a:avLst/>
                  <a:gdLst>
                    <a:gd name="T0" fmla="*/ 18 w 401"/>
                    <a:gd name="T1" fmla="*/ 0 h 3273"/>
                    <a:gd name="T2" fmla="*/ 0 w 401"/>
                    <a:gd name="T3" fmla="*/ 0 h 3273"/>
                    <a:gd name="T4" fmla="*/ 359 w 401"/>
                    <a:gd name="T5" fmla="*/ 3273 h 3273"/>
                    <a:gd name="T6" fmla="*/ 401 w 401"/>
                    <a:gd name="T7" fmla="*/ 3273 h 3273"/>
                    <a:gd name="T8" fmla="*/ 42 w 401"/>
                    <a:gd name="T9" fmla="*/ 0 h 3273"/>
                    <a:gd name="T10" fmla="*/ 18 w 401"/>
                    <a:gd name="T11" fmla="*/ 0 h 3273"/>
                    <a:gd name="T12" fmla="*/ 18 w 401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01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359" y="3273"/>
                      </a:lnTo>
                      <a:lnTo>
                        <a:pt x="401" y="3273"/>
                      </a:lnTo>
                      <a:lnTo>
                        <a:pt x="42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6" name="Freeform 56">
                  <a:extLst>
                    <a:ext uri="{FF2B5EF4-FFF2-40B4-BE49-F238E27FC236}">
                      <a16:creationId xmlns:a16="http://schemas.microsoft.com/office/drawing/2014/main" id="{F64E5C93-9BD4-4285-92F8-8FD740064A8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533" y="1039"/>
                  <a:ext cx="677" cy="3280"/>
                </a:xfrm>
                <a:custGeom>
                  <a:avLst/>
                  <a:gdLst>
                    <a:gd name="T0" fmla="*/ 18 w 675"/>
                    <a:gd name="T1" fmla="*/ 0 h 3273"/>
                    <a:gd name="T2" fmla="*/ 0 w 675"/>
                    <a:gd name="T3" fmla="*/ 0 h 3273"/>
                    <a:gd name="T4" fmla="*/ 640 w 675"/>
                    <a:gd name="T5" fmla="*/ 3273 h 3273"/>
                    <a:gd name="T6" fmla="*/ 675 w 675"/>
                    <a:gd name="T7" fmla="*/ 3273 h 3273"/>
                    <a:gd name="T8" fmla="*/ 36 w 675"/>
                    <a:gd name="T9" fmla="*/ 0 h 3273"/>
                    <a:gd name="T10" fmla="*/ 18 w 675"/>
                    <a:gd name="T11" fmla="*/ 0 h 3273"/>
                    <a:gd name="T12" fmla="*/ 18 w 675"/>
                    <a:gd name="T13" fmla="*/ 0 h 32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5" h="3273">
                      <a:moveTo>
                        <a:pt x="18" y="0"/>
                      </a:moveTo>
                      <a:lnTo>
                        <a:pt x="0" y="0"/>
                      </a:lnTo>
                      <a:lnTo>
                        <a:pt x="640" y="3273"/>
                      </a:lnTo>
                      <a:lnTo>
                        <a:pt x="675" y="3273"/>
                      </a:lnTo>
                      <a:lnTo>
                        <a:pt x="36" y="0"/>
                      </a:lnTo>
                      <a:lnTo>
                        <a:pt x="18" y="0"/>
                      </a:lnTo>
                      <a:lnTo>
                        <a:pt x="18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7" name="Freeform 57">
                  <a:extLst>
                    <a:ext uri="{FF2B5EF4-FFF2-40B4-BE49-F238E27FC236}">
                      <a16:creationId xmlns:a16="http://schemas.microsoft.com/office/drawing/2014/main" id="{98BF347F-0C7B-4B8C-93B7-22C28EE7DD04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3822" y="1039"/>
                  <a:ext cx="1036" cy="3280"/>
                </a:xfrm>
                <a:custGeom>
                  <a:avLst/>
                  <a:gdLst>
                    <a:gd name="T0" fmla="*/ 23 w 1036"/>
                    <a:gd name="T1" fmla="*/ 0 h 3280"/>
                    <a:gd name="T2" fmla="*/ 0 w 1036"/>
                    <a:gd name="T3" fmla="*/ 5 h 3280"/>
                    <a:gd name="T4" fmla="*/ 994 w 1036"/>
                    <a:gd name="T5" fmla="*/ 3280 h 3280"/>
                    <a:gd name="T6" fmla="*/ 1036 w 1036"/>
                    <a:gd name="T7" fmla="*/ 3280 h 3280"/>
                    <a:gd name="T8" fmla="*/ 41 w 1036"/>
                    <a:gd name="T9" fmla="*/ 0 h 3280"/>
                    <a:gd name="T10" fmla="*/ 23 w 1036"/>
                    <a:gd name="T11" fmla="*/ 0 h 3280"/>
                    <a:gd name="T12" fmla="*/ 23 w 1036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36" h="3280">
                      <a:moveTo>
                        <a:pt x="23" y="0"/>
                      </a:moveTo>
                      <a:lnTo>
                        <a:pt x="0" y="5"/>
                      </a:lnTo>
                      <a:lnTo>
                        <a:pt x="994" y="3280"/>
                      </a:lnTo>
                      <a:lnTo>
                        <a:pt x="1036" y="3280"/>
                      </a:lnTo>
                      <a:lnTo>
                        <a:pt x="41" y="0"/>
                      </a:lnTo>
                      <a:lnTo>
                        <a:pt x="23" y="0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  <p:sp>
              <p:nvSpPr>
                <p:cNvPr id="51258" name="Freeform 58">
                  <a:extLst>
                    <a:ext uri="{FF2B5EF4-FFF2-40B4-BE49-F238E27FC236}">
                      <a16:creationId xmlns:a16="http://schemas.microsoft.com/office/drawing/2014/main" id="{6856DC47-9AC1-494A-A1C9-4F88963B9EE5}"/>
                    </a:ext>
                  </a:extLst>
                </p:cNvPr>
                <p:cNvSpPr>
                  <a:spLocks/>
                </p:cNvSpPr>
                <p:nvPr/>
              </p:nvSpPr>
              <p:spPr bwMode="hidden">
                <a:xfrm>
                  <a:off x="4137" y="1039"/>
                  <a:ext cx="1327" cy="3280"/>
                </a:xfrm>
                <a:custGeom>
                  <a:avLst/>
                  <a:gdLst>
                    <a:gd name="T0" fmla="*/ 20 w 1327"/>
                    <a:gd name="T1" fmla="*/ 0 h 3280"/>
                    <a:gd name="T2" fmla="*/ 0 w 1327"/>
                    <a:gd name="T3" fmla="*/ 7 h 3280"/>
                    <a:gd name="T4" fmla="*/ 1285 w 1327"/>
                    <a:gd name="T5" fmla="*/ 3280 h 3280"/>
                    <a:gd name="T6" fmla="*/ 1327 w 1327"/>
                    <a:gd name="T7" fmla="*/ 3280 h 3280"/>
                    <a:gd name="T8" fmla="*/ 43 w 1327"/>
                    <a:gd name="T9" fmla="*/ 0 h 3280"/>
                    <a:gd name="T10" fmla="*/ 20 w 1327"/>
                    <a:gd name="T11" fmla="*/ 0 h 3280"/>
                    <a:gd name="T12" fmla="*/ 20 w 1327"/>
                    <a:gd name="T13" fmla="*/ 0 h 32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27" h="3280">
                      <a:moveTo>
                        <a:pt x="20" y="0"/>
                      </a:moveTo>
                      <a:lnTo>
                        <a:pt x="0" y="7"/>
                      </a:lnTo>
                      <a:lnTo>
                        <a:pt x="1285" y="3280"/>
                      </a:lnTo>
                      <a:lnTo>
                        <a:pt x="1327" y="3280"/>
                      </a:lnTo>
                      <a:lnTo>
                        <a:pt x="43" y="0"/>
                      </a:lnTo>
                      <a:lnTo>
                        <a:pt x="20" y="0"/>
                      </a:lnTo>
                      <a:lnTo>
                        <a:pt x="20" y="0"/>
                      </a:lnTo>
                      <a:close/>
                    </a:path>
                  </a:pathLst>
                </a:custGeom>
                <a:gradFill rotWithShape="0">
                  <a:gsLst>
                    <a:gs pos="0">
                      <a:schemeClr val="bg2">
                        <a:gamma/>
                        <a:shade val="69804"/>
                        <a:invGamma/>
                      </a:schemeClr>
                    </a:gs>
                    <a:gs pos="100000">
                      <a:schemeClr val="bg2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ID"/>
                </a:p>
              </p:txBody>
            </p:sp>
          </p:grpSp>
          <p:sp>
            <p:nvSpPr>
              <p:cNvPr id="51259" name="Freeform 59">
                <a:extLst>
                  <a:ext uri="{FF2B5EF4-FFF2-40B4-BE49-F238E27FC236}">
                    <a16:creationId xmlns:a16="http://schemas.microsoft.com/office/drawing/2014/main" id="{838E8FE4-8577-4725-ABFF-F2995D8218C1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1254" cy="2632"/>
              </a:xfrm>
              <a:custGeom>
                <a:avLst/>
                <a:gdLst>
                  <a:gd name="T0" fmla="*/ 1236 w 1254"/>
                  <a:gd name="T1" fmla="*/ 0 h 2632"/>
                  <a:gd name="T2" fmla="*/ 1212 w 1254"/>
                  <a:gd name="T3" fmla="*/ 0 h 2632"/>
                  <a:gd name="T4" fmla="*/ 0 w 1254"/>
                  <a:gd name="T5" fmla="*/ 2542 h 2632"/>
                  <a:gd name="T6" fmla="*/ 0 w 1254"/>
                  <a:gd name="T7" fmla="*/ 2632 h 2632"/>
                  <a:gd name="T8" fmla="*/ 1254 w 1254"/>
                  <a:gd name="T9" fmla="*/ 7 h 2632"/>
                  <a:gd name="T10" fmla="*/ 1236 w 1254"/>
                  <a:gd name="T11" fmla="*/ 0 h 2632"/>
                  <a:gd name="T12" fmla="*/ 1236 w 1254"/>
                  <a:gd name="T13" fmla="*/ 0 h 26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4" h="2632">
                    <a:moveTo>
                      <a:pt x="1236" y="0"/>
                    </a:moveTo>
                    <a:lnTo>
                      <a:pt x="1212" y="0"/>
                    </a:lnTo>
                    <a:lnTo>
                      <a:pt x="0" y="2542"/>
                    </a:lnTo>
                    <a:lnTo>
                      <a:pt x="0" y="2632"/>
                    </a:lnTo>
                    <a:lnTo>
                      <a:pt x="1254" y="7"/>
                    </a:lnTo>
                    <a:lnTo>
                      <a:pt x="1236" y="0"/>
                    </a:lnTo>
                    <a:lnTo>
                      <a:pt x="123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0" name="Freeform 60">
                <a:extLst>
                  <a:ext uri="{FF2B5EF4-FFF2-40B4-BE49-F238E27FC236}">
                    <a16:creationId xmlns:a16="http://schemas.microsoft.com/office/drawing/2014/main" id="{7FAC1991-2DE3-4B7E-A2FD-515171B77E2D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948" cy="1676"/>
              </a:xfrm>
              <a:custGeom>
                <a:avLst/>
                <a:gdLst>
                  <a:gd name="T0" fmla="*/ 930 w 948"/>
                  <a:gd name="T1" fmla="*/ 0 h 1676"/>
                  <a:gd name="T2" fmla="*/ 906 w 948"/>
                  <a:gd name="T3" fmla="*/ 0 h 1676"/>
                  <a:gd name="T4" fmla="*/ 0 w 948"/>
                  <a:gd name="T5" fmla="*/ 1593 h 1676"/>
                  <a:gd name="T6" fmla="*/ 0 w 948"/>
                  <a:gd name="T7" fmla="*/ 1676 h 1676"/>
                  <a:gd name="T8" fmla="*/ 948 w 948"/>
                  <a:gd name="T9" fmla="*/ 5 h 1676"/>
                  <a:gd name="T10" fmla="*/ 930 w 948"/>
                  <a:gd name="T11" fmla="*/ 0 h 1676"/>
                  <a:gd name="T12" fmla="*/ 930 w 948"/>
                  <a:gd name="T13" fmla="*/ 0 h 16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8" h="1676">
                    <a:moveTo>
                      <a:pt x="930" y="0"/>
                    </a:moveTo>
                    <a:lnTo>
                      <a:pt x="906" y="0"/>
                    </a:lnTo>
                    <a:lnTo>
                      <a:pt x="0" y="1593"/>
                    </a:lnTo>
                    <a:lnTo>
                      <a:pt x="0" y="1676"/>
                    </a:lnTo>
                    <a:lnTo>
                      <a:pt x="948" y="5"/>
                    </a:lnTo>
                    <a:lnTo>
                      <a:pt x="930" y="0"/>
                    </a:lnTo>
                    <a:lnTo>
                      <a:pt x="93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1" name="Freeform 61">
                <a:extLst>
                  <a:ext uri="{FF2B5EF4-FFF2-40B4-BE49-F238E27FC236}">
                    <a16:creationId xmlns:a16="http://schemas.microsoft.com/office/drawing/2014/main" id="{8172AAF5-8181-4E6E-81F5-B1FE7DE7E49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629" cy="937"/>
              </a:xfrm>
              <a:custGeom>
                <a:avLst/>
                <a:gdLst>
                  <a:gd name="T0" fmla="*/ 606 w 629"/>
                  <a:gd name="T1" fmla="*/ 0 h 937"/>
                  <a:gd name="T2" fmla="*/ 582 w 629"/>
                  <a:gd name="T3" fmla="*/ 0 h 937"/>
                  <a:gd name="T4" fmla="*/ 0 w 629"/>
                  <a:gd name="T5" fmla="*/ 871 h 937"/>
                  <a:gd name="T6" fmla="*/ 0 w 629"/>
                  <a:gd name="T7" fmla="*/ 937 h 937"/>
                  <a:gd name="T8" fmla="*/ 629 w 629"/>
                  <a:gd name="T9" fmla="*/ 4 h 937"/>
                  <a:gd name="T10" fmla="*/ 606 w 629"/>
                  <a:gd name="T11" fmla="*/ 0 h 937"/>
                  <a:gd name="T12" fmla="*/ 606 w 629"/>
                  <a:gd name="T13" fmla="*/ 0 h 9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9" h="937">
                    <a:moveTo>
                      <a:pt x="606" y="0"/>
                    </a:moveTo>
                    <a:lnTo>
                      <a:pt x="582" y="0"/>
                    </a:lnTo>
                    <a:lnTo>
                      <a:pt x="0" y="871"/>
                    </a:lnTo>
                    <a:lnTo>
                      <a:pt x="0" y="937"/>
                    </a:lnTo>
                    <a:lnTo>
                      <a:pt x="629" y="4"/>
                    </a:lnTo>
                    <a:lnTo>
                      <a:pt x="606" y="0"/>
                    </a:lnTo>
                    <a:lnTo>
                      <a:pt x="60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2" name="Freeform 62">
                <a:extLst>
                  <a:ext uri="{FF2B5EF4-FFF2-40B4-BE49-F238E27FC236}">
                    <a16:creationId xmlns:a16="http://schemas.microsoft.com/office/drawing/2014/main" id="{8DC4F53B-60F6-4057-A4FE-49ADBDD1F812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0" y="1039"/>
                <a:ext cx="305" cy="427"/>
              </a:xfrm>
              <a:custGeom>
                <a:avLst/>
                <a:gdLst>
                  <a:gd name="T0" fmla="*/ 282 w 305"/>
                  <a:gd name="T1" fmla="*/ 0 h 427"/>
                  <a:gd name="T2" fmla="*/ 252 w 305"/>
                  <a:gd name="T3" fmla="*/ 0 h 427"/>
                  <a:gd name="T4" fmla="*/ 0 w 305"/>
                  <a:gd name="T5" fmla="*/ 361 h 427"/>
                  <a:gd name="T6" fmla="*/ 0 w 305"/>
                  <a:gd name="T7" fmla="*/ 427 h 427"/>
                  <a:gd name="T8" fmla="*/ 305 w 305"/>
                  <a:gd name="T9" fmla="*/ 5 h 427"/>
                  <a:gd name="T10" fmla="*/ 282 w 305"/>
                  <a:gd name="T11" fmla="*/ 0 h 427"/>
                  <a:gd name="T12" fmla="*/ 282 w 305"/>
                  <a:gd name="T13" fmla="*/ 0 h 4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5" h="427">
                    <a:moveTo>
                      <a:pt x="282" y="0"/>
                    </a:moveTo>
                    <a:lnTo>
                      <a:pt x="252" y="0"/>
                    </a:lnTo>
                    <a:lnTo>
                      <a:pt x="0" y="361"/>
                    </a:lnTo>
                    <a:lnTo>
                      <a:pt x="0" y="427"/>
                    </a:lnTo>
                    <a:lnTo>
                      <a:pt x="305" y="5"/>
                    </a:lnTo>
                    <a:lnTo>
                      <a:pt x="282" y="0"/>
                    </a:lnTo>
                    <a:lnTo>
                      <a:pt x="28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accent2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3" name="Freeform 63">
                <a:extLst>
                  <a:ext uri="{FF2B5EF4-FFF2-40B4-BE49-F238E27FC236}">
                    <a16:creationId xmlns:a16="http://schemas.microsoft.com/office/drawing/2014/main" id="{07241609-0407-4754-BD12-6176EADCB8A7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481" y="1039"/>
                <a:ext cx="1277" cy="2686"/>
              </a:xfrm>
              <a:custGeom>
                <a:avLst/>
                <a:gdLst>
                  <a:gd name="T0" fmla="*/ 41 w 1277"/>
                  <a:gd name="T1" fmla="*/ 0 h 2686"/>
                  <a:gd name="T2" fmla="*/ 17 w 1277"/>
                  <a:gd name="T3" fmla="*/ 0 h 2686"/>
                  <a:gd name="T4" fmla="*/ 0 w 1277"/>
                  <a:gd name="T5" fmla="*/ 4 h 2686"/>
                  <a:gd name="T6" fmla="*/ 1277 w 1277"/>
                  <a:gd name="T7" fmla="*/ 2686 h 2686"/>
                  <a:gd name="T8" fmla="*/ 1277 w 1277"/>
                  <a:gd name="T9" fmla="*/ 2596 h 2686"/>
                  <a:gd name="T10" fmla="*/ 41 w 1277"/>
                  <a:gd name="T11" fmla="*/ 0 h 2686"/>
                  <a:gd name="T12" fmla="*/ 41 w 1277"/>
                  <a:gd name="T13" fmla="*/ 0 h 26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77" h="2686">
                    <a:moveTo>
                      <a:pt x="41" y="0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1277" y="2686"/>
                    </a:lnTo>
                    <a:lnTo>
                      <a:pt x="1277" y="2596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>
                      <a:gamma/>
                      <a:shade val="69804"/>
                      <a:invGamma/>
                    </a:schemeClr>
                  </a:gs>
                  <a:gs pos="100000">
                    <a:schemeClr val="bg2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4" name="Freeform 64">
                <a:extLst>
                  <a:ext uri="{FF2B5EF4-FFF2-40B4-BE49-F238E27FC236}">
                    <a16:creationId xmlns:a16="http://schemas.microsoft.com/office/drawing/2014/main" id="{88E7AF9C-3D42-4CF6-942A-022BE5660C93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4770" y="1039"/>
                <a:ext cx="988" cy="1730"/>
              </a:xfrm>
              <a:custGeom>
                <a:avLst/>
                <a:gdLst>
                  <a:gd name="T0" fmla="*/ 16 w 988"/>
                  <a:gd name="T1" fmla="*/ 0 h 1730"/>
                  <a:gd name="T2" fmla="*/ 0 w 988"/>
                  <a:gd name="T3" fmla="*/ 7 h 1730"/>
                  <a:gd name="T4" fmla="*/ 988 w 988"/>
                  <a:gd name="T5" fmla="*/ 1730 h 1730"/>
                  <a:gd name="T6" fmla="*/ 988 w 988"/>
                  <a:gd name="T7" fmla="*/ 1653 h 1730"/>
                  <a:gd name="T8" fmla="*/ 40 w 988"/>
                  <a:gd name="T9" fmla="*/ 0 h 1730"/>
                  <a:gd name="T10" fmla="*/ 16 w 988"/>
                  <a:gd name="T11" fmla="*/ 0 h 1730"/>
                  <a:gd name="T12" fmla="*/ 16 w 988"/>
                  <a:gd name="T13" fmla="*/ 0 h 17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8" h="1730">
                    <a:moveTo>
                      <a:pt x="16" y="0"/>
                    </a:moveTo>
                    <a:lnTo>
                      <a:pt x="0" y="7"/>
                    </a:lnTo>
                    <a:lnTo>
                      <a:pt x="988" y="1730"/>
                    </a:lnTo>
                    <a:lnTo>
                      <a:pt x="988" y="1653"/>
                    </a:lnTo>
                    <a:lnTo>
                      <a:pt x="40" y="0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5" name="Freeform 65">
                <a:extLst>
                  <a:ext uri="{FF2B5EF4-FFF2-40B4-BE49-F238E27FC236}">
                    <a16:creationId xmlns:a16="http://schemas.microsoft.com/office/drawing/2014/main" id="{67D14341-6C7A-4E21-8CAB-974A3FD0E15B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088" y="1039"/>
                <a:ext cx="670" cy="997"/>
              </a:xfrm>
              <a:custGeom>
                <a:avLst/>
                <a:gdLst>
                  <a:gd name="T0" fmla="*/ 22 w 670"/>
                  <a:gd name="T1" fmla="*/ 0 h 997"/>
                  <a:gd name="T2" fmla="*/ 0 w 670"/>
                  <a:gd name="T3" fmla="*/ 4 h 997"/>
                  <a:gd name="T4" fmla="*/ 670 w 670"/>
                  <a:gd name="T5" fmla="*/ 997 h 997"/>
                  <a:gd name="T6" fmla="*/ 670 w 670"/>
                  <a:gd name="T7" fmla="*/ 925 h 997"/>
                  <a:gd name="T8" fmla="*/ 46 w 670"/>
                  <a:gd name="T9" fmla="*/ 0 h 997"/>
                  <a:gd name="T10" fmla="*/ 22 w 670"/>
                  <a:gd name="T11" fmla="*/ 0 h 997"/>
                  <a:gd name="T12" fmla="*/ 22 w 670"/>
                  <a:gd name="T13" fmla="*/ 0 h 9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0" h="997">
                    <a:moveTo>
                      <a:pt x="22" y="0"/>
                    </a:moveTo>
                    <a:lnTo>
                      <a:pt x="0" y="4"/>
                    </a:lnTo>
                    <a:lnTo>
                      <a:pt x="670" y="997"/>
                    </a:lnTo>
                    <a:lnTo>
                      <a:pt x="670" y="92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  <p:sp>
            <p:nvSpPr>
              <p:cNvPr id="51266" name="Freeform 66">
                <a:extLst>
                  <a:ext uri="{FF2B5EF4-FFF2-40B4-BE49-F238E27FC236}">
                    <a16:creationId xmlns:a16="http://schemas.microsoft.com/office/drawing/2014/main" id="{68DE1944-4946-4FF0-B728-A663A6F5E356}"/>
                  </a:ext>
                </a:extLst>
              </p:cNvPr>
              <p:cNvSpPr>
                <a:spLocks/>
              </p:cNvSpPr>
              <p:nvPr userDrawn="1"/>
            </p:nvSpPr>
            <p:spPr bwMode="hidden">
              <a:xfrm>
                <a:off x="5412" y="1039"/>
                <a:ext cx="346" cy="487"/>
              </a:xfrm>
              <a:custGeom>
                <a:avLst/>
                <a:gdLst>
                  <a:gd name="T0" fmla="*/ 22 w 346"/>
                  <a:gd name="T1" fmla="*/ 0 h 487"/>
                  <a:gd name="T2" fmla="*/ 0 w 346"/>
                  <a:gd name="T3" fmla="*/ 7 h 487"/>
                  <a:gd name="T4" fmla="*/ 346 w 346"/>
                  <a:gd name="T5" fmla="*/ 487 h 487"/>
                  <a:gd name="T6" fmla="*/ 346 w 346"/>
                  <a:gd name="T7" fmla="*/ 415 h 487"/>
                  <a:gd name="T8" fmla="*/ 46 w 346"/>
                  <a:gd name="T9" fmla="*/ 0 h 487"/>
                  <a:gd name="T10" fmla="*/ 22 w 346"/>
                  <a:gd name="T11" fmla="*/ 0 h 487"/>
                  <a:gd name="T12" fmla="*/ 22 w 346"/>
                  <a:gd name="T13" fmla="*/ 0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6" h="487">
                    <a:moveTo>
                      <a:pt x="22" y="0"/>
                    </a:moveTo>
                    <a:lnTo>
                      <a:pt x="0" y="7"/>
                    </a:lnTo>
                    <a:lnTo>
                      <a:pt x="346" y="487"/>
                    </a:lnTo>
                    <a:lnTo>
                      <a:pt x="346" y="415"/>
                    </a:lnTo>
                    <a:lnTo>
                      <a:pt x="46" y="0"/>
                    </a:lnTo>
                    <a:lnTo>
                      <a:pt x="22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ID"/>
              </a:p>
            </p:txBody>
          </p:sp>
        </p:grpSp>
      </p:grpSp>
      <p:sp>
        <p:nvSpPr>
          <p:cNvPr id="51267" name="Rectangle 67">
            <a:extLst>
              <a:ext uri="{FF2B5EF4-FFF2-40B4-BE49-F238E27FC236}">
                <a16:creationId xmlns:a16="http://schemas.microsoft.com/office/drawing/2014/main" id="{228496D1-01F3-457D-9FE5-57309628FD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273050"/>
            <a:ext cx="822642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68" name="Rectangle 68">
            <a:extLst>
              <a:ext uri="{FF2B5EF4-FFF2-40B4-BE49-F238E27FC236}">
                <a16:creationId xmlns:a16="http://schemas.microsoft.com/office/drawing/2014/main" id="{5FF1A3E8-E1BC-4A64-B8FE-21ED3BE5189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5613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altLang="en-US"/>
              <a:t>Sistem Pengendalian Manajemen—Anthony &amp; Govindarajan</a:t>
            </a:r>
          </a:p>
        </p:txBody>
      </p:sp>
      <p:sp>
        <p:nvSpPr>
          <p:cNvPr id="51269" name="Rectangle 69">
            <a:extLst>
              <a:ext uri="{FF2B5EF4-FFF2-40B4-BE49-F238E27FC236}">
                <a16:creationId xmlns:a16="http://schemas.microsoft.com/office/drawing/2014/main" id="{47B35BA0-F5D9-4135-A65A-A0800A4A792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2050"/>
            <a:ext cx="2895600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51270" name="Rectangle 70">
            <a:extLst>
              <a:ext uri="{FF2B5EF4-FFF2-40B4-BE49-F238E27FC236}">
                <a16:creationId xmlns:a16="http://schemas.microsoft.com/office/drawing/2014/main" id="{4C5DCF2D-1277-40AA-839E-5B9F8A2B47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2050"/>
            <a:ext cx="2130425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548A425C-9A1C-4F73-92F0-032685E3282F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1271" name="Rectangle 71">
            <a:extLst>
              <a:ext uri="{FF2B5EF4-FFF2-40B4-BE49-F238E27FC236}">
                <a16:creationId xmlns:a16="http://schemas.microsoft.com/office/drawing/2014/main" id="{F4D9D5E9-EB93-47E9-8639-864505A264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598613"/>
            <a:ext cx="8226425" cy="449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</p:sldLayoutIdLst>
  <p:hf sldNum="0" hdr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115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00650" y="3777616"/>
            <a:ext cx="2800350" cy="2381"/>
          </a:xfrm>
          <a:custGeom>
            <a:avLst/>
            <a:gdLst/>
            <a:ahLst/>
            <a:cxnLst/>
            <a:rect l="l" t="t" r="r" b="b"/>
            <a:pathLst>
              <a:path w="3733800" h="3175">
                <a:moveTo>
                  <a:pt x="0" y="3047"/>
                </a:moveTo>
                <a:lnTo>
                  <a:pt x="3733800" y="3047"/>
                </a:lnTo>
                <a:lnTo>
                  <a:pt x="3733800" y="0"/>
                </a:lnTo>
                <a:lnTo>
                  <a:pt x="0" y="0"/>
                </a:lnTo>
                <a:lnTo>
                  <a:pt x="0" y="3047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200650" y="3773043"/>
            <a:ext cx="3943350" cy="151162"/>
          </a:xfrm>
          <a:custGeom>
            <a:avLst/>
            <a:gdLst/>
            <a:ahLst/>
            <a:cxnLst/>
            <a:rect l="l" t="t" r="r" b="b"/>
            <a:pathLst>
              <a:path w="3733800" h="192404">
                <a:moveTo>
                  <a:pt x="0" y="192023"/>
                </a:moveTo>
                <a:lnTo>
                  <a:pt x="3733800" y="192023"/>
                </a:lnTo>
                <a:lnTo>
                  <a:pt x="3733800" y="0"/>
                </a:lnTo>
                <a:lnTo>
                  <a:pt x="0" y="0"/>
                </a:lnTo>
                <a:lnTo>
                  <a:pt x="0" y="1920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200650" y="3946778"/>
            <a:ext cx="2800350" cy="0"/>
          </a:xfrm>
          <a:custGeom>
            <a:avLst/>
            <a:gdLst/>
            <a:ahLst/>
            <a:cxnLst/>
            <a:rect l="l" t="t" r="r" b="b"/>
            <a:pathLst>
              <a:path w="3733800">
                <a:moveTo>
                  <a:pt x="0" y="0"/>
                </a:moveTo>
                <a:lnTo>
                  <a:pt x="3733800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00650" y="3987926"/>
            <a:ext cx="147447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18287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00650" y="4010786"/>
            <a:ext cx="1474470" cy="0"/>
          </a:xfrm>
          <a:custGeom>
            <a:avLst/>
            <a:gdLst/>
            <a:ahLst/>
            <a:cxnLst/>
            <a:rect l="l" t="t" r="r" b="b"/>
            <a:pathLst>
              <a:path w="1965959">
                <a:moveTo>
                  <a:pt x="0" y="0"/>
                </a:moveTo>
                <a:lnTo>
                  <a:pt x="1965959" y="0"/>
                </a:lnTo>
              </a:path>
            </a:pathLst>
          </a:custGeom>
          <a:ln w="9143">
            <a:solidFill>
              <a:srgbClr val="C0504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200650" y="3829051"/>
            <a:ext cx="2297430" cy="205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75119" y="3903346"/>
            <a:ext cx="1200150" cy="274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143000" y="3719323"/>
            <a:ext cx="6858000" cy="58579"/>
          </a:xfrm>
          <a:custGeom>
            <a:avLst/>
            <a:gdLst/>
            <a:ahLst/>
            <a:cxnLst/>
            <a:rect l="l" t="t" r="r" b="b"/>
            <a:pathLst>
              <a:path w="9144000" h="78104">
                <a:moveTo>
                  <a:pt x="0" y="77723"/>
                </a:moveTo>
                <a:lnTo>
                  <a:pt x="9144000" y="77723"/>
                </a:lnTo>
                <a:lnTo>
                  <a:pt x="9144000" y="0"/>
                </a:lnTo>
                <a:lnTo>
                  <a:pt x="0" y="0"/>
                </a:lnTo>
                <a:lnTo>
                  <a:pt x="0" y="77723"/>
                </a:lnTo>
                <a:close/>
              </a:path>
            </a:pathLst>
          </a:custGeom>
          <a:solidFill>
            <a:srgbClr val="C0504D">
              <a:alpha val="5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3633408"/>
            <a:ext cx="5954078" cy="85914"/>
          </a:xfrm>
          <a:custGeom>
            <a:avLst/>
            <a:gdLst/>
            <a:ahLst/>
            <a:cxnLst/>
            <a:rect l="l" t="t" r="r" b="b"/>
            <a:pathLst>
              <a:path w="6414770" h="114300">
                <a:moveTo>
                  <a:pt x="0" y="114299"/>
                </a:moveTo>
                <a:lnTo>
                  <a:pt x="6414516" y="114299"/>
                </a:lnTo>
                <a:lnTo>
                  <a:pt x="6414516" y="0"/>
                </a:lnTo>
                <a:lnTo>
                  <a:pt x="0" y="0"/>
                </a:lnTo>
                <a:lnTo>
                  <a:pt x="0" y="114299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53887" y="3633408"/>
            <a:ext cx="3190113" cy="142112"/>
          </a:xfrm>
          <a:custGeom>
            <a:avLst/>
            <a:gdLst/>
            <a:ahLst/>
            <a:cxnLst/>
            <a:rect l="l" t="t" r="r" b="b"/>
            <a:pathLst>
              <a:path w="2729865" h="189229">
                <a:moveTo>
                  <a:pt x="0" y="188975"/>
                </a:moveTo>
                <a:lnTo>
                  <a:pt x="2729484" y="188975"/>
                </a:lnTo>
                <a:lnTo>
                  <a:pt x="2729484" y="0"/>
                </a:lnTo>
                <a:lnTo>
                  <a:pt x="0" y="0"/>
                </a:lnTo>
                <a:lnTo>
                  <a:pt x="0" y="188975"/>
                </a:lnTo>
                <a:close/>
              </a:path>
            </a:pathLst>
          </a:custGeom>
          <a:solidFill>
            <a:srgbClr val="C05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857250"/>
            <a:ext cx="9144000" cy="2776538"/>
          </a:xfrm>
          <a:custGeom>
            <a:avLst/>
            <a:gdLst/>
            <a:ahLst/>
            <a:cxnLst/>
            <a:rect l="l" t="t" r="r" b="b"/>
            <a:pathLst>
              <a:path w="9144000" h="3702050">
                <a:moveTo>
                  <a:pt x="0" y="3701796"/>
                </a:moveTo>
                <a:lnTo>
                  <a:pt x="9144000" y="3701796"/>
                </a:lnTo>
                <a:lnTo>
                  <a:pt x="9144000" y="0"/>
                </a:lnTo>
                <a:lnTo>
                  <a:pt x="0" y="0"/>
                </a:lnTo>
                <a:lnTo>
                  <a:pt x="0" y="3701796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Picture 2" descr="Image result for logo IIB Darmajay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450" y="1085851"/>
            <a:ext cx="1755372" cy="175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943101" y="2882370"/>
            <a:ext cx="525779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>
                <a:latin typeface="Arial Rounded MT Bold" panose="020F0704030504030204" pitchFamily="34" charset="0"/>
              </a:rPr>
              <a:t>MANAGEMENT CONTROL SYSTEM</a:t>
            </a:r>
          </a:p>
          <a:p>
            <a:pPr algn="ctr"/>
            <a:r>
              <a:rPr lang="en-US" dirty="0">
                <a:latin typeface="Arial Rounded MT Bold" panose="020F0704030504030204" pitchFamily="34" charset="0"/>
              </a:rPr>
              <a:t>(SISTEM PENGENDALIAN MANAJEMEN)</a:t>
            </a:r>
          </a:p>
        </p:txBody>
      </p:sp>
      <p:sp>
        <p:nvSpPr>
          <p:cNvPr id="18" name="Rectangle 115"/>
          <p:cNvSpPr txBox="1">
            <a:spLocks noChangeArrowheads="1"/>
          </p:cNvSpPr>
          <p:nvPr/>
        </p:nvSpPr>
        <p:spPr>
          <a:xfrm>
            <a:off x="2557581" y="5299339"/>
            <a:ext cx="4028837" cy="359569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id-ID" altLang="en-US" sz="1500" kern="0" dirty="0">
                <a:latin typeface="Arial Rounded MT Bold" pitchFamily="34" charset="0"/>
              </a:rPr>
              <a:t>Dr. KHAIDARMANSYAH, S.H.,M.Pd</a:t>
            </a:r>
            <a:endParaRPr lang="es-ES" altLang="en-US" sz="1500" kern="0" dirty="0">
              <a:latin typeface="Arial Rounded MT Bold" pitchFamily="34" charset="0"/>
            </a:endParaRPr>
          </a:p>
        </p:txBody>
      </p:sp>
      <p:sp>
        <p:nvSpPr>
          <p:cNvPr id="19" name="Rectangle 115"/>
          <p:cNvSpPr txBox="1">
            <a:spLocks noChangeArrowheads="1"/>
          </p:cNvSpPr>
          <p:nvPr/>
        </p:nvSpPr>
        <p:spPr>
          <a:xfrm>
            <a:off x="2557581" y="4164712"/>
            <a:ext cx="4243269" cy="757628"/>
          </a:xfrm>
          <a:prstGeom prst="rect">
            <a:avLst/>
          </a:prstGeom>
        </p:spPr>
        <p:txBody>
          <a:bodyPr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en-US" sz="1500" kern="0" dirty="0">
                <a:latin typeface="Arial Rounded MT Bold" pitchFamily="34" charset="0"/>
              </a:rPr>
              <a:t>PERTEMUAN V</a:t>
            </a:r>
            <a:r>
              <a:rPr lang="id-ID" altLang="en-US" sz="1500" kern="0" dirty="0">
                <a:latin typeface="Arial Rounded MT Bold" pitchFamily="34" charset="0"/>
              </a:rPr>
              <a:t>III &amp; IX</a:t>
            </a:r>
            <a:endParaRPr lang="en-US" altLang="en-US" sz="1500" kern="0" dirty="0">
              <a:latin typeface="Arial Rounded MT Bold" pitchFamily="34" charset="0"/>
            </a:endParaRPr>
          </a:p>
          <a:p>
            <a:pPr algn="ctr"/>
            <a:r>
              <a:rPr lang="id-ID" altLang="en-US" sz="1650" i="1" kern="0" dirty="0">
                <a:latin typeface="Arial Rounded MT Bold" pitchFamily="34" charset="0"/>
              </a:rPr>
              <a:t>PERENCANAAN STRATEGIS</a:t>
            </a:r>
            <a:endParaRPr lang="es-ES" altLang="en-US" sz="1650" i="1" kern="0" dirty="0">
              <a:latin typeface="Arial Rounded MT Bold" pitchFamily="34" charset="0"/>
            </a:endParaRPr>
          </a:p>
          <a:p>
            <a:pPr algn="ctr"/>
            <a:endParaRPr lang="es-ES" altLang="en-US" sz="1500" i="1" kern="0" dirty="0"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8391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5"/>
          <p:cNvSpPr>
            <a:spLocks noChangeArrowheads="1"/>
          </p:cNvSpPr>
          <p:nvPr/>
        </p:nvSpPr>
        <p:spPr bwMode="auto">
          <a:xfrm>
            <a:off x="1439467" y="3229891"/>
            <a:ext cx="901303" cy="657225"/>
          </a:xfrm>
          <a:prstGeom prst="bevel">
            <a:avLst>
              <a:gd name="adj" fmla="val 12500"/>
            </a:avLst>
          </a:prstGeom>
          <a:solidFill>
            <a:srgbClr val="00206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altLang="en-US" sz="1500" dirty="0">
                <a:solidFill>
                  <a:schemeClr val="bg1"/>
                </a:solidFill>
                <a:latin typeface="Trebuchet MS" panose="020B0603020202020204" pitchFamily="34" charset="0"/>
              </a:rPr>
              <a:t>SPM</a:t>
            </a:r>
          </a:p>
        </p:txBody>
      </p:sp>
      <p:sp>
        <p:nvSpPr>
          <p:cNvPr id="6147" name="AutoShape 6"/>
          <p:cNvSpPr>
            <a:spLocks noChangeArrowheads="1"/>
          </p:cNvSpPr>
          <p:nvPr/>
        </p:nvSpPr>
        <p:spPr bwMode="auto">
          <a:xfrm>
            <a:off x="3043239" y="2160956"/>
            <a:ext cx="1141810" cy="657225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altLang="en-US" sz="1500" dirty="0" err="1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Struktur</a:t>
            </a:r>
            <a:endParaRPr lang="en-US" altLang="en-US" sz="1500" dirty="0">
              <a:solidFill>
                <a:schemeClr val="bg1">
                  <a:lumMod val="50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6148" name="AutoShape 7"/>
          <p:cNvSpPr>
            <a:spLocks noChangeArrowheads="1"/>
          </p:cNvSpPr>
          <p:nvPr/>
        </p:nvSpPr>
        <p:spPr bwMode="auto">
          <a:xfrm>
            <a:off x="3043239" y="4144929"/>
            <a:ext cx="1141810" cy="658416"/>
          </a:xfrm>
          <a:prstGeom prst="bevel">
            <a:avLst>
              <a:gd name="adj" fmla="val 12500"/>
            </a:avLst>
          </a:prstGeom>
          <a:solidFill>
            <a:srgbClr val="FF0000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altLang="en-US" sz="1500">
                <a:solidFill>
                  <a:schemeClr val="bg1">
                    <a:lumMod val="50000"/>
                  </a:schemeClr>
                </a:solidFill>
                <a:latin typeface="Trebuchet MS" panose="020B0603020202020204" pitchFamily="34" charset="0"/>
              </a:rPr>
              <a:t>Proses</a:t>
            </a: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4646726" y="1607057"/>
            <a:ext cx="1131094" cy="6774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Pusat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Pertanggung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jawaban</a:t>
            </a:r>
            <a:endParaRPr lang="en-US" altLang="en-US" sz="135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6150" name="Rectangle 9"/>
          <p:cNvSpPr>
            <a:spLocks noChangeArrowheads="1"/>
          </p:cNvSpPr>
          <p:nvPr/>
        </p:nvSpPr>
        <p:spPr bwMode="auto">
          <a:xfrm>
            <a:off x="4663787" y="2578750"/>
            <a:ext cx="1120379" cy="556022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225"/>
              </a:spcBef>
            </a:pPr>
            <a:r>
              <a:rPr lang="en-US" altLang="en-US" sz="15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Ukuran</a:t>
            </a:r>
            <a:r>
              <a:rPr lang="en-US" altLang="en-US" sz="150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50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prestasi</a:t>
            </a:r>
            <a:endParaRPr lang="en-US" altLang="en-US" sz="150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6151" name="Rectangle 10"/>
          <p:cNvSpPr>
            <a:spLocks noChangeArrowheads="1"/>
          </p:cNvSpPr>
          <p:nvPr/>
        </p:nvSpPr>
        <p:spPr bwMode="auto">
          <a:xfrm>
            <a:off x="4680132" y="3277977"/>
            <a:ext cx="1578986" cy="701688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Penyusunan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id-ID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Perencanaan/</a:t>
            </a:r>
          </a:p>
          <a:p>
            <a:pPr algn="ctr"/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Program</a:t>
            </a:r>
          </a:p>
        </p:txBody>
      </p:sp>
      <p:sp>
        <p:nvSpPr>
          <p:cNvPr id="6152" name="Rectangle 11"/>
          <p:cNvSpPr>
            <a:spLocks noChangeArrowheads="1"/>
          </p:cNvSpPr>
          <p:nvPr/>
        </p:nvSpPr>
        <p:spPr bwMode="auto">
          <a:xfrm>
            <a:off x="4687492" y="4085334"/>
            <a:ext cx="1571625" cy="451247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225"/>
              </a:spcBef>
            </a:pP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Penyusunan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Anggaran</a:t>
            </a:r>
            <a:endParaRPr lang="en-US" altLang="en-US" sz="135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6153" name="Rectangle 12"/>
          <p:cNvSpPr>
            <a:spLocks noChangeArrowheads="1"/>
          </p:cNvSpPr>
          <p:nvPr/>
        </p:nvSpPr>
        <p:spPr bwMode="auto">
          <a:xfrm>
            <a:off x="4687492" y="4642250"/>
            <a:ext cx="1571625" cy="47506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225"/>
              </a:spcBef>
            </a:pP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Pelaksanaan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dan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pengukuran</a:t>
            </a:r>
            <a:endParaRPr lang="en-US" altLang="en-US" sz="135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6154" name="Rectangle 13"/>
          <p:cNvSpPr>
            <a:spLocks noChangeArrowheads="1"/>
          </p:cNvSpPr>
          <p:nvPr/>
        </p:nvSpPr>
        <p:spPr bwMode="auto">
          <a:xfrm>
            <a:off x="4687492" y="5231986"/>
            <a:ext cx="1571625" cy="52268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>
              <a:spcBef>
                <a:spcPts val="225"/>
              </a:spcBef>
            </a:pP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Pelaporan</a:t>
            </a:r>
            <a:r>
              <a:rPr lang="en-US" altLang="en-US" sz="1350" dirty="0">
                <a:solidFill>
                  <a:srgbClr val="002060"/>
                </a:solidFill>
                <a:latin typeface="Trebuchet MS" panose="020B0603020202020204" pitchFamily="34" charset="0"/>
              </a:rPr>
              <a:t> dan </a:t>
            </a:r>
            <a:r>
              <a:rPr lang="en-US" altLang="en-US" sz="1350" dirty="0" err="1">
                <a:solidFill>
                  <a:srgbClr val="002060"/>
                </a:solidFill>
                <a:latin typeface="Trebuchet MS" panose="020B0603020202020204" pitchFamily="34" charset="0"/>
              </a:rPr>
              <a:t>analisis</a:t>
            </a:r>
            <a:endParaRPr lang="en-US" altLang="en-US" sz="1350" dirty="0">
              <a:solidFill>
                <a:srgbClr val="002060"/>
              </a:solidFill>
              <a:latin typeface="Trebuchet MS" panose="020B0603020202020204" pitchFamily="34" charset="0"/>
            </a:endParaRPr>
          </a:p>
        </p:txBody>
      </p:sp>
      <p:sp>
        <p:nvSpPr>
          <p:cNvPr id="6155" name="Rectangle 14"/>
          <p:cNvSpPr>
            <a:spLocks noChangeArrowheads="1"/>
          </p:cNvSpPr>
          <p:nvPr/>
        </p:nvSpPr>
        <p:spPr bwMode="auto">
          <a:xfrm>
            <a:off x="6125767" y="1017287"/>
            <a:ext cx="1225153" cy="273844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200" dirty="0">
                <a:latin typeface="Trebuchet MS" panose="020B0603020202020204" pitchFamily="34" charset="0"/>
              </a:rPr>
              <a:t>Pusat </a:t>
            </a:r>
            <a:r>
              <a:rPr lang="en-US" altLang="en-US" sz="1200" dirty="0" err="1">
                <a:latin typeface="Trebuchet MS" panose="020B0603020202020204" pitchFamily="34" charset="0"/>
              </a:rPr>
              <a:t>Biaya</a:t>
            </a:r>
            <a:endParaRPr lang="en-US" altLang="en-US" sz="1200" dirty="0">
              <a:latin typeface="Trebuchet MS" panose="020B0603020202020204" pitchFamily="34" charset="0"/>
            </a:endParaRPr>
          </a:p>
        </p:txBody>
      </p:sp>
      <p:sp>
        <p:nvSpPr>
          <p:cNvPr id="6156" name="Rectangle 15"/>
          <p:cNvSpPr>
            <a:spLocks noChangeArrowheads="1"/>
          </p:cNvSpPr>
          <p:nvPr/>
        </p:nvSpPr>
        <p:spPr bwMode="auto">
          <a:xfrm>
            <a:off x="6125767" y="1364672"/>
            <a:ext cx="1235869" cy="384573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050">
                <a:latin typeface="Trebuchet MS" panose="020B0603020202020204" pitchFamily="34" charset="0"/>
              </a:rPr>
              <a:t>Pusat Pendapatan</a:t>
            </a:r>
          </a:p>
        </p:txBody>
      </p:sp>
      <p:sp>
        <p:nvSpPr>
          <p:cNvPr id="6157" name="Rectangle 16"/>
          <p:cNvSpPr>
            <a:spLocks noChangeArrowheads="1"/>
          </p:cNvSpPr>
          <p:nvPr/>
        </p:nvSpPr>
        <p:spPr bwMode="auto">
          <a:xfrm>
            <a:off x="6125767" y="1901951"/>
            <a:ext cx="1235869" cy="273844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350" dirty="0">
                <a:latin typeface="Trebuchet MS" panose="020B0603020202020204" pitchFamily="34" charset="0"/>
              </a:rPr>
              <a:t>Pusat </a:t>
            </a:r>
            <a:r>
              <a:rPr lang="en-US" altLang="en-US" sz="1350" dirty="0" err="1">
                <a:latin typeface="Trebuchet MS" panose="020B0603020202020204" pitchFamily="34" charset="0"/>
              </a:rPr>
              <a:t>Laba</a:t>
            </a:r>
            <a:endParaRPr lang="en-US" altLang="en-US" sz="1350" dirty="0">
              <a:latin typeface="Trebuchet MS" panose="020B0603020202020204" pitchFamily="34" charset="0"/>
            </a:endParaRPr>
          </a:p>
        </p:txBody>
      </p:sp>
      <p:sp>
        <p:nvSpPr>
          <p:cNvPr id="6158" name="Rectangle 17"/>
          <p:cNvSpPr>
            <a:spLocks noChangeArrowheads="1"/>
          </p:cNvSpPr>
          <p:nvPr/>
        </p:nvSpPr>
        <p:spPr bwMode="auto">
          <a:xfrm>
            <a:off x="6125767" y="2238927"/>
            <a:ext cx="1235869" cy="273844"/>
          </a:xfrm>
          <a:prstGeom prst="rect">
            <a:avLst/>
          </a:prstGeom>
          <a:solidFill>
            <a:schemeClr val="accent2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/>
            <a:r>
              <a:rPr lang="en-US" altLang="en-US" sz="1200" dirty="0" err="1">
                <a:latin typeface="Trebuchet MS" panose="020B0603020202020204" pitchFamily="34" charset="0"/>
              </a:rPr>
              <a:t>Pusat</a:t>
            </a:r>
            <a:r>
              <a:rPr lang="en-US" altLang="en-US" sz="1200" dirty="0">
                <a:latin typeface="Trebuchet MS" panose="020B0603020202020204" pitchFamily="34" charset="0"/>
              </a:rPr>
              <a:t> </a:t>
            </a:r>
            <a:r>
              <a:rPr lang="en-US" altLang="en-US" sz="1200" dirty="0" err="1">
                <a:latin typeface="Trebuchet MS" panose="020B0603020202020204" pitchFamily="34" charset="0"/>
              </a:rPr>
              <a:t>Investasi</a:t>
            </a:r>
            <a:endParaRPr lang="en-US" altLang="en-US" sz="1200" dirty="0">
              <a:latin typeface="Trebuchet MS" panose="020B0603020202020204" pitchFamily="34" charset="0"/>
            </a:endParaRPr>
          </a:p>
        </p:txBody>
      </p:sp>
      <p:sp>
        <p:nvSpPr>
          <p:cNvPr id="6159" name="Line 18"/>
          <p:cNvSpPr>
            <a:spLocks noChangeShapeType="1"/>
          </p:cNvSpPr>
          <p:nvPr/>
        </p:nvSpPr>
        <p:spPr bwMode="auto">
          <a:xfrm flipV="1">
            <a:off x="2340770" y="2599731"/>
            <a:ext cx="691753" cy="98226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0" name="Line 19"/>
          <p:cNvSpPr>
            <a:spLocks noChangeShapeType="1"/>
          </p:cNvSpPr>
          <p:nvPr/>
        </p:nvSpPr>
        <p:spPr bwMode="auto">
          <a:xfrm>
            <a:off x="2325490" y="3627543"/>
            <a:ext cx="681038" cy="890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1" name="Line 20"/>
          <p:cNvSpPr>
            <a:spLocks noChangeShapeType="1"/>
          </p:cNvSpPr>
          <p:nvPr/>
        </p:nvSpPr>
        <p:spPr bwMode="auto">
          <a:xfrm flipV="1">
            <a:off x="4184479" y="2025790"/>
            <a:ext cx="439341" cy="414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2" name="Line 21"/>
          <p:cNvSpPr>
            <a:spLocks noChangeShapeType="1"/>
          </p:cNvSpPr>
          <p:nvPr/>
        </p:nvSpPr>
        <p:spPr bwMode="auto">
          <a:xfrm>
            <a:off x="4161286" y="2497641"/>
            <a:ext cx="461963" cy="37504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3" name="Line 22"/>
          <p:cNvSpPr>
            <a:spLocks noChangeShapeType="1"/>
          </p:cNvSpPr>
          <p:nvPr/>
        </p:nvSpPr>
        <p:spPr bwMode="auto">
          <a:xfrm flipV="1">
            <a:off x="4150626" y="3723979"/>
            <a:ext cx="513160" cy="58697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4" name="Line 23"/>
          <p:cNvSpPr>
            <a:spLocks noChangeShapeType="1"/>
          </p:cNvSpPr>
          <p:nvPr/>
        </p:nvSpPr>
        <p:spPr bwMode="auto">
          <a:xfrm flipV="1">
            <a:off x="4164211" y="4310958"/>
            <a:ext cx="544116" cy="10120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5" name="Line 24"/>
          <p:cNvSpPr>
            <a:spLocks noChangeShapeType="1"/>
          </p:cNvSpPr>
          <p:nvPr/>
        </p:nvSpPr>
        <p:spPr bwMode="auto">
          <a:xfrm>
            <a:off x="4163617" y="4445949"/>
            <a:ext cx="523875" cy="42505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6" name="Line 25"/>
          <p:cNvSpPr>
            <a:spLocks noChangeShapeType="1"/>
          </p:cNvSpPr>
          <p:nvPr/>
        </p:nvSpPr>
        <p:spPr bwMode="auto">
          <a:xfrm>
            <a:off x="4185048" y="4539942"/>
            <a:ext cx="502444" cy="92035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7" name="Line 26"/>
          <p:cNvSpPr>
            <a:spLocks noChangeShapeType="1"/>
          </p:cNvSpPr>
          <p:nvPr/>
        </p:nvSpPr>
        <p:spPr bwMode="auto">
          <a:xfrm flipV="1">
            <a:off x="5804298" y="1238425"/>
            <a:ext cx="346472" cy="38457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8" name="Line 27"/>
          <p:cNvSpPr>
            <a:spLocks noChangeShapeType="1"/>
          </p:cNvSpPr>
          <p:nvPr/>
        </p:nvSpPr>
        <p:spPr bwMode="auto">
          <a:xfrm flipV="1">
            <a:off x="5804298" y="1570292"/>
            <a:ext cx="346472" cy="11191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69" name="Line 28"/>
          <p:cNvSpPr>
            <a:spLocks noChangeShapeType="1"/>
          </p:cNvSpPr>
          <p:nvPr/>
        </p:nvSpPr>
        <p:spPr bwMode="auto">
          <a:xfrm>
            <a:off x="5800726" y="1849946"/>
            <a:ext cx="325040" cy="191691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  <p:sp>
        <p:nvSpPr>
          <p:cNvPr id="6170" name="Line 29"/>
          <p:cNvSpPr>
            <a:spLocks noChangeShapeType="1"/>
          </p:cNvSpPr>
          <p:nvPr/>
        </p:nvSpPr>
        <p:spPr bwMode="auto">
          <a:xfrm>
            <a:off x="5832724" y="1963312"/>
            <a:ext cx="335756" cy="526256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60342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B21E52C1-4107-4844-B10D-79DEAAC95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Nature of Strategic Planning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68DED397-4E01-4FD8-983C-A748337E75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/>
              <a:t>Waktu manajer (yang baik) sebenarnya banyak dihabiskan untuk memikirkan masa depan.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Hasilnya: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Pemahaman informal tentang arah masa depan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Pernyataan formal tentang rencana spesifik tentang bagaimana mencapai tujuan masa depan.</a:t>
            </a:r>
          </a:p>
          <a:p>
            <a:pPr lvl="2">
              <a:lnSpc>
                <a:spcPct val="80000"/>
              </a:lnSpc>
            </a:pPr>
            <a:r>
              <a:rPr lang="en-US" altLang="en-US" sz="1800"/>
              <a:t>Pernyataan ini: rencana strategis.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Prosesnya:  </a:t>
            </a:r>
            <a:r>
              <a:rPr lang="en-US" altLang="en-US" sz="2400" i="1" u="sng"/>
              <a:t>perencanaan strategis</a:t>
            </a:r>
            <a:r>
              <a:rPr lang="en-US" altLang="en-US" sz="2400"/>
              <a:t> atau perencanaan dan pemrograman jangka panjang.</a:t>
            </a:r>
          </a:p>
          <a:p>
            <a:pPr>
              <a:lnSpc>
                <a:spcPct val="80000"/>
              </a:lnSpc>
            </a:pPr>
            <a:r>
              <a:rPr lang="en-US" altLang="en-US" sz="2400"/>
              <a:t>PS: proses penentuan 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program-program yang akan dijalankan DAN 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penentuan perkiraan jumlah sumberdaya yang akan dialokasikan</a:t>
            </a:r>
          </a:p>
          <a:p>
            <a:pPr lvl="1">
              <a:lnSpc>
                <a:spcPct val="80000"/>
              </a:lnSpc>
            </a:pPr>
            <a:r>
              <a:rPr lang="en-US" altLang="en-US" sz="2000"/>
              <a:t>dalam beberapa tahun ke depan.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4">
            <a:extLst>
              <a:ext uri="{FF2B5EF4-FFF2-40B4-BE49-F238E27FC236}">
                <a16:creationId xmlns:a16="http://schemas.microsoft.com/office/drawing/2014/main" id="{B0361948-9407-4EC2-A9D3-92A8350FA2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4037012" cy="1143000"/>
          </a:xfrm>
        </p:spPr>
        <p:txBody>
          <a:bodyPr/>
          <a:lstStyle/>
          <a:p>
            <a:r>
              <a:rPr lang="en-US" altLang="en-US" sz="4000"/>
              <a:t>Perumusan strategi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244184EB-345C-4024-8EAC-7B530C7DD67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altLang="en-US" sz="2400"/>
              <a:t>Proses penentuan sebuah strategi baru</a:t>
            </a:r>
          </a:p>
          <a:p>
            <a:r>
              <a:rPr lang="en-US" altLang="en-US" sz="2400"/>
              <a:t>Manajer menghasilkan sasaran baru dan menciptakan strategi pencapaiannya.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23477E63-6DBE-4190-9A7B-323CEB1301A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altLang="en-US" sz="2400" dirty="0"/>
              <a:t>Proses </a:t>
            </a:r>
            <a:r>
              <a:rPr lang="en-US" altLang="en-US" sz="2400" dirty="0" err="1"/>
              <a:t>penentuan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bagaimana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cara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mengimplementasikan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strategi-strategi</a:t>
            </a:r>
            <a:r>
              <a:rPr lang="en-US" altLang="en-US" sz="2400" dirty="0"/>
              <a:t>.</a:t>
            </a:r>
          </a:p>
          <a:p>
            <a:r>
              <a:rPr lang="en-US" altLang="en-US" sz="2400" dirty="0" err="1"/>
              <a:t>Sasaran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strategi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dianggap</a:t>
            </a:r>
            <a:r>
              <a:rPr lang="en-US" altLang="en-US" sz="2400" dirty="0"/>
              <a:t> </a:t>
            </a:r>
            <a:r>
              <a:rPr lang="id-ID" altLang="en-US" sz="2400" dirty="0"/>
              <a:t>hal penting</a:t>
            </a:r>
            <a:r>
              <a:rPr lang="en-US" altLang="en-US" sz="2400" dirty="0"/>
              <a:t> dan </a:t>
            </a:r>
            <a:r>
              <a:rPr lang="id-ID" altLang="en-US" sz="2400" dirty="0"/>
              <a:t>perlu </a:t>
            </a:r>
            <a:r>
              <a:rPr lang="en-US" altLang="en-US" sz="2400" dirty="0" err="1"/>
              <a:t>mengembangkan</a:t>
            </a:r>
            <a:r>
              <a:rPr lang="en-US" altLang="en-US" sz="2400" dirty="0"/>
              <a:t> program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melaksanakan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strategi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mencapai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sasaran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secara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efisien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efektif</a:t>
            </a:r>
            <a:r>
              <a:rPr lang="en-US" altLang="en-US" sz="2400" dirty="0"/>
              <a:t>.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DC22B01-CE6F-4069-A2DA-2FE398988E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28600"/>
            <a:ext cx="388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000"/>
              <a:t>Perencanaan strategis</a:t>
            </a:r>
          </a:p>
        </p:txBody>
      </p:sp>
      <p:sp>
        <p:nvSpPr>
          <p:cNvPr id="4104" name="AutoShape 8">
            <a:extLst>
              <a:ext uri="{FF2B5EF4-FFF2-40B4-BE49-F238E27FC236}">
                <a16:creationId xmlns:a16="http://schemas.microsoft.com/office/drawing/2014/main" id="{1F94499D-EF4F-49FB-BF34-50862F6536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762000"/>
            <a:ext cx="1524000" cy="304800"/>
          </a:xfrm>
          <a:prstGeom prst="rightArrow">
            <a:avLst>
              <a:gd name="adj1" fmla="val 50000"/>
              <a:gd name="adj2" fmla="val 1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28CC36B-F0E6-49DB-A1D1-A72AFAE9D2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praktk</a:t>
            </a:r>
            <a:endParaRPr lang="en-US" altLang="en-US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ECC8B96-B679-4203-8E9E-6BC8C93773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err="1"/>
              <a:t>Tumpang-tindih</a:t>
            </a:r>
            <a:r>
              <a:rPr lang="en-US" altLang="en-US" dirty="0"/>
              <a:t> </a:t>
            </a:r>
            <a:r>
              <a:rPr lang="en-US" altLang="en-US" dirty="0" err="1"/>
              <a:t>antara</a:t>
            </a:r>
            <a:r>
              <a:rPr lang="en-US" altLang="en-US" dirty="0"/>
              <a:t> </a:t>
            </a:r>
            <a:r>
              <a:rPr lang="en-US" altLang="en-US" dirty="0" err="1"/>
              <a:t>keduanya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 err="1"/>
              <a:t>Saat</a:t>
            </a:r>
            <a:r>
              <a:rPr lang="en-US" altLang="en-US" dirty="0"/>
              <a:t> </a:t>
            </a:r>
            <a:r>
              <a:rPr lang="en-US" altLang="en-US" dirty="0" err="1"/>
              <a:t>membuat</a:t>
            </a:r>
            <a:r>
              <a:rPr lang="en-US" altLang="en-US" dirty="0"/>
              <a:t> </a:t>
            </a:r>
            <a:r>
              <a:rPr lang="en-US" altLang="en-US" dirty="0" err="1"/>
              <a:t>perencanaan</a:t>
            </a:r>
            <a:r>
              <a:rPr lang="en-US" altLang="en-US" dirty="0"/>
              <a:t> </a:t>
            </a:r>
            <a:r>
              <a:rPr lang="en-US" altLang="en-US" dirty="0" err="1"/>
              <a:t>strategis</a:t>
            </a:r>
            <a:r>
              <a:rPr lang="en-US" altLang="en-US" dirty="0"/>
              <a:t>, </a:t>
            </a:r>
            <a:r>
              <a:rPr lang="en-US" altLang="en-US" dirty="0" err="1"/>
              <a:t>bisa</a:t>
            </a:r>
            <a:r>
              <a:rPr lang="en-US" altLang="en-US" dirty="0"/>
              <a:t> </a:t>
            </a:r>
            <a:r>
              <a:rPr lang="en-US" altLang="en-US" dirty="0" err="1"/>
              <a:t>jadi</a:t>
            </a:r>
            <a:r>
              <a:rPr lang="en-US" altLang="en-US" dirty="0"/>
              <a:t> </a:t>
            </a:r>
            <a:r>
              <a:rPr lang="en-US" altLang="en-US" dirty="0" err="1"/>
              <a:t>ditemukan</a:t>
            </a:r>
            <a:r>
              <a:rPr lang="en-US" altLang="en-US" dirty="0"/>
              <a:t> </a:t>
            </a:r>
            <a:r>
              <a:rPr lang="en-US" altLang="en-US" dirty="0" err="1"/>
              <a:t>kebutuhan</a:t>
            </a:r>
            <a:r>
              <a:rPr lang="en-US" altLang="en-US" dirty="0"/>
              <a:t> </a:t>
            </a:r>
            <a:r>
              <a:rPr lang="en-US" altLang="en-US" dirty="0" err="1"/>
              <a:t>perubahan</a:t>
            </a:r>
            <a:r>
              <a:rPr lang="en-US" altLang="en-US" dirty="0"/>
              <a:t> </a:t>
            </a:r>
            <a:r>
              <a:rPr lang="en-US" altLang="en-US" dirty="0" err="1"/>
              <a:t>sasaran</a:t>
            </a:r>
            <a:r>
              <a:rPr lang="en-US" altLang="en-US" dirty="0"/>
              <a:t> </a:t>
            </a:r>
            <a:r>
              <a:rPr lang="en-US" altLang="en-US" dirty="0" err="1"/>
              <a:t>atau</a:t>
            </a:r>
            <a:r>
              <a:rPr lang="en-US" altLang="en-US" dirty="0"/>
              <a:t> </a:t>
            </a:r>
            <a:r>
              <a:rPr lang="en-US" altLang="en-US" dirty="0" err="1"/>
              <a:t>strategi</a:t>
            </a:r>
            <a:r>
              <a:rPr lang="en-US" altLang="en-US" dirty="0"/>
              <a:t>.</a:t>
            </a:r>
          </a:p>
          <a:p>
            <a:pPr lvl="1"/>
            <a:r>
              <a:rPr lang="en-US" altLang="en-US" dirty="0" err="1"/>
              <a:t>Perumusan</a:t>
            </a:r>
            <a:r>
              <a:rPr lang="en-US" altLang="en-US" dirty="0"/>
              <a:t> </a:t>
            </a:r>
            <a:r>
              <a:rPr lang="en-US" altLang="en-US" dirty="0" err="1"/>
              <a:t>strategi</a:t>
            </a:r>
            <a:r>
              <a:rPr lang="en-US" altLang="en-US" dirty="0"/>
              <a:t> </a:t>
            </a:r>
            <a:r>
              <a:rPr lang="en-US" altLang="en-US" dirty="0" err="1"/>
              <a:t>bisa</a:t>
            </a:r>
            <a:r>
              <a:rPr lang="en-US" altLang="en-US" dirty="0"/>
              <a:t> </a:t>
            </a:r>
            <a:r>
              <a:rPr lang="en-US" altLang="en-US" dirty="0" err="1"/>
              <a:t>terdiri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 </a:t>
            </a:r>
            <a:r>
              <a:rPr lang="en-US" altLang="en-US" dirty="0" err="1"/>
              <a:t>pertimbangan</a:t>
            </a:r>
            <a:r>
              <a:rPr lang="en-US" altLang="en-US" dirty="0"/>
              <a:t> </a:t>
            </a:r>
            <a:r>
              <a:rPr lang="en-US" altLang="en-US" dirty="0" err="1"/>
              <a:t>awal</a:t>
            </a:r>
            <a:r>
              <a:rPr lang="en-US" altLang="en-US" dirty="0"/>
              <a:t> </a:t>
            </a:r>
            <a:r>
              <a:rPr lang="en-US" altLang="en-US" dirty="0" err="1"/>
              <a:t>atas</a:t>
            </a:r>
            <a:r>
              <a:rPr lang="en-US" altLang="en-US" dirty="0"/>
              <a:t> program-program yang </a:t>
            </a:r>
            <a:r>
              <a:rPr lang="en-US" altLang="en-US" dirty="0" err="1"/>
              <a:t>akan</a:t>
            </a:r>
            <a:r>
              <a:rPr lang="en-US" altLang="en-US" dirty="0"/>
              <a:t> </a:t>
            </a:r>
            <a:r>
              <a:rPr lang="en-US" altLang="en-US" dirty="0" err="1"/>
              <a:t>diadopsi</a:t>
            </a:r>
            <a:r>
              <a:rPr lang="en-US" altLang="en-US" dirty="0"/>
              <a:t> </a:t>
            </a:r>
            <a:r>
              <a:rPr lang="en-US" altLang="en-US" dirty="0" err="1"/>
              <a:t>sebagai</a:t>
            </a:r>
            <a:r>
              <a:rPr lang="en-US" altLang="en-US" dirty="0"/>
              <a:t> </a:t>
            </a:r>
            <a:r>
              <a:rPr lang="en-US" altLang="en-US" dirty="0" err="1"/>
              <a:t>langkah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pencapaian</a:t>
            </a:r>
            <a:r>
              <a:rPr lang="en-US" altLang="en-US" dirty="0"/>
              <a:t> </a:t>
            </a:r>
            <a:r>
              <a:rPr lang="en-US" altLang="en-US" dirty="0" err="1"/>
              <a:t>sasaran</a:t>
            </a:r>
            <a:r>
              <a:rPr lang="en-US" altLang="en-US" dirty="0"/>
              <a:t>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Rectangle 6">
            <a:extLst>
              <a:ext uri="{FF2B5EF4-FFF2-40B4-BE49-F238E27FC236}">
                <a16:creationId xmlns:a16="http://schemas.microsoft.com/office/drawing/2014/main" id="{F7267014-AFCD-4574-975A-2F1A03C669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/>
              <a:t>Perencanaan strategis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Sistematis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Proses tahunan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Prosedur dan tabel waktu yang tertulis jelas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Sebagai respon atas peluang dan tantangan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Inisiatif strategis bisa muncul 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Dari siapa saja</a:t>
            </a:r>
          </a:p>
          <a:p>
            <a:pPr lvl="2">
              <a:lnSpc>
                <a:spcPct val="90000"/>
              </a:lnSpc>
            </a:pPr>
            <a:r>
              <a:rPr lang="en-US" altLang="en-US" sz="2000"/>
              <a:t>Kapan saja</a:t>
            </a:r>
          </a:p>
          <a:p>
            <a:pPr>
              <a:lnSpc>
                <a:spcPct val="90000"/>
              </a:lnSpc>
            </a:pPr>
            <a:r>
              <a:rPr lang="en-US" altLang="en-US" sz="2800"/>
              <a:t>Tidak semua perusahaan menyatakan secara eksplisit sasaran dan strategi 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Termasuk juga tidak mengkomunikasikannya kepada manajer.</a:t>
            </a:r>
          </a:p>
          <a:p>
            <a:pPr lvl="1">
              <a:lnSpc>
                <a:spcPct val="90000"/>
              </a:lnSpc>
            </a:pPr>
            <a:r>
              <a:rPr lang="en-US" altLang="en-US" sz="2400"/>
              <a:t>Sehingga pada perencanaan strategis, sasaran dan strategi harus dideskripsikan.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3ABDC774-38E9-4216-B2A9-8C9163F1DD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Evolusi perencanaan strategis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1C2172FB-4B56-4585-88A6-FBEAB1B23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50 tahun yang lalu: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Proses tidak sistematis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Akhir 1950-an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Beberapa perusahaan mulai sistem perencanaan strategis formal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Banyak upaya yang gagal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Adaptasi minor pada sistem penyiapan anggaran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Dilaksanakan oleh staf, bukan manajer lini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Banyak berupa pengisian formulir, bukan pemikiran yang mendalam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Saat ini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Banyak perusahaan yang telah menikmati manfaat dari pembuatan rencana untuk 3 hingga 5 tahun.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712F9246-851B-4EFB-AC81-21B38F341C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92163"/>
          </a:xfrm>
        </p:spPr>
        <p:txBody>
          <a:bodyPr/>
          <a:lstStyle/>
          <a:p>
            <a:r>
              <a:rPr lang="en-US" altLang="en-US" sz="2400" dirty="0" err="1"/>
              <a:t>Manfaat</a:t>
            </a:r>
            <a:r>
              <a:rPr lang="en-US" altLang="en-US" sz="2400" dirty="0"/>
              <a:t>: (1) </a:t>
            </a:r>
            <a:r>
              <a:rPr lang="id-ID" altLang="en-US" sz="2400" dirty="0"/>
              <a:t>K</a:t>
            </a:r>
            <a:r>
              <a:rPr lang="en-US" altLang="en-US" sz="2400" dirty="0" err="1"/>
              <a:t>erangka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pengembangan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anggaran</a:t>
            </a:r>
            <a:endParaRPr lang="en-US" altLang="en-US" sz="2400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089773AD-6440-4241-8AA4-3132ED3915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4983163"/>
          </a:xfrm>
        </p:spPr>
        <p:txBody>
          <a:bodyPr/>
          <a:lstStyle/>
          <a:p>
            <a:r>
              <a:rPr lang="en-US" altLang="en-US" dirty="0" err="1"/>
              <a:t>Anggaran</a:t>
            </a:r>
            <a:r>
              <a:rPr lang="en-US" altLang="en-US" dirty="0"/>
              <a:t> </a:t>
            </a:r>
          </a:p>
          <a:p>
            <a:pPr lvl="1"/>
            <a:r>
              <a:rPr lang="en-US" altLang="en-US" dirty="0" err="1"/>
              <a:t>Komitmen</a:t>
            </a:r>
            <a:r>
              <a:rPr lang="en-US" altLang="en-US" dirty="0"/>
              <a:t> </a:t>
            </a:r>
            <a:r>
              <a:rPr lang="en-US" altLang="en-US" dirty="0" err="1"/>
              <a:t>sumberdaya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tahun</a:t>
            </a:r>
            <a:r>
              <a:rPr lang="en-US" altLang="en-US" dirty="0"/>
              <a:t> </a:t>
            </a:r>
            <a:r>
              <a:rPr lang="en-US" altLang="en-US" dirty="0" err="1"/>
              <a:t>mendatang</a:t>
            </a:r>
            <a:endParaRPr lang="en-US" altLang="en-US" dirty="0"/>
          </a:p>
          <a:p>
            <a:pPr lvl="1"/>
            <a:r>
              <a:rPr lang="en-US" altLang="en-US" dirty="0" err="1"/>
              <a:t>Arah</a:t>
            </a:r>
            <a:r>
              <a:rPr lang="en-US" altLang="en-US" dirty="0"/>
              <a:t> yang </a:t>
            </a:r>
            <a:r>
              <a:rPr lang="en-US" altLang="en-US" dirty="0" err="1"/>
              <a:t>dituju</a:t>
            </a:r>
            <a:r>
              <a:rPr lang="en-US" altLang="en-US" dirty="0"/>
              <a:t> oleh </a:t>
            </a:r>
            <a:r>
              <a:rPr lang="en-US" altLang="en-US" dirty="0" err="1"/>
              <a:t>organisasi</a:t>
            </a:r>
            <a:r>
              <a:rPr lang="en-US" altLang="en-US" dirty="0"/>
              <a:t> </a:t>
            </a:r>
          </a:p>
          <a:p>
            <a:r>
              <a:rPr lang="en-US" altLang="en-US" dirty="0" err="1"/>
              <a:t>Perencanaan</a:t>
            </a:r>
            <a:r>
              <a:rPr lang="en-US" altLang="en-US" dirty="0"/>
              <a:t> </a:t>
            </a:r>
            <a:r>
              <a:rPr lang="en-US" altLang="en-US" dirty="0" err="1"/>
              <a:t>strategis</a:t>
            </a:r>
            <a:endParaRPr lang="en-US" altLang="en-US" dirty="0"/>
          </a:p>
          <a:p>
            <a:pPr lvl="1"/>
            <a:r>
              <a:rPr lang="en-US" altLang="en-US" dirty="0" err="1"/>
              <a:t>Memberikan</a:t>
            </a:r>
            <a:r>
              <a:rPr lang="en-US" altLang="en-US" dirty="0"/>
              <a:t> </a:t>
            </a:r>
            <a:r>
              <a:rPr lang="en-US" altLang="en-US" dirty="0" err="1"/>
              <a:t>rerangka</a:t>
            </a:r>
            <a:r>
              <a:rPr lang="en-US" altLang="en-US" dirty="0"/>
              <a:t> yang </a:t>
            </a:r>
            <a:r>
              <a:rPr lang="en-US" altLang="en-US" dirty="0" err="1"/>
              <a:t>lebih</a:t>
            </a:r>
            <a:r>
              <a:rPr lang="en-US" altLang="en-US" dirty="0"/>
              <a:t> </a:t>
            </a:r>
            <a:r>
              <a:rPr lang="en-US" altLang="en-US" dirty="0" err="1"/>
              <a:t>luas</a:t>
            </a:r>
            <a:endParaRPr lang="en-US" alt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4">
            <a:extLst>
              <a:ext uri="{FF2B5EF4-FFF2-40B4-BE49-F238E27FC236}">
                <a16:creationId xmlns:a16="http://schemas.microsoft.com/office/drawing/2014/main" id="{CDA75B45-BBFF-4088-AD05-832543EF2E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6096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A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18A6936F-ADD0-4ED5-86F4-85E7848DC5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6764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C</a:t>
            </a: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4B579DA0-40EE-47A9-BDDF-C165CCC236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22098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D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708E5FD7-3211-4CE1-8484-4746040378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100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A</a:t>
            </a:r>
          </a:p>
        </p:txBody>
      </p:sp>
      <p:sp>
        <p:nvSpPr>
          <p:cNvPr id="12296" name="Rectangle 8">
            <a:extLst>
              <a:ext uri="{FF2B5EF4-FFF2-40B4-BE49-F238E27FC236}">
                <a16:creationId xmlns:a16="http://schemas.microsoft.com/office/drawing/2014/main" id="{19837A37-B167-41E7-AB92-970B8108C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4102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D</a:t>
            </a:r>
          </a:p>
        </p:txBody>
      </p:sp>
      <p:sp>
        <p:nvSpPr>
          <p:cNvPr id="12297" name="Rectangle 9">
            <a:extLst>
              <a:ext uri="{FF2B5EF4-FFF2-40B4-BE49-F238E27FC236}">
                <a16:creationId xmlns:a16="http://schemas.microsoft.com/office/drawing/2014/main" id="{9901EA47-0D3E-45A9-8977-A435878F2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3434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B</a:t>
            </a:r>
          </a:p>
        </p:txBody>
      </p:sp>
      <p:sp>
        <p:nvSpPr>
          <p:cNvPr id="12298" name="Rectangle 10">
            <a:extLst>
              <a:ext uri="{FF2B5EF4-FFF2-40B4-BE49-F238E27FC236}">
                <a16:creationId xmlns:a16="http://schemas.microsoft.com/office/drawing/2014/main" id="{C14127EC-8659-4005-BD34-C28232D4AF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8768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C</a:t>
            </a:r>
          </a:p>
        </p:txBody>
      </p:sp>
      <p:sp>
        <p:nvSpPr>
          <p:cNvPr id="12299" name="Rectangle 11">
            <a:extLst>
              <a:ext uri="{FF2B5EF4-FFF2-40B4-BE49-F238E27FC236}">
                <a16:creationId xmlns:a16="http://schemas.microsoft.com/office/drawing/2014/main" id="{02CFCFCF-2E69-411F-B65C-E0F5587F7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143000"/>
            <a:ext cx="2057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Opsi strategis B</a:t>
            </a:r>
          </a:p>
        </p:txBody>
      </p:sp>
      <p:sp>
        <p:nvSpPr>
          <p:cNvPr id="12300" name="AutoShape 12">
            <a:extLst>
              <a:ext uri="{FF2B5EF4-FFF2-40B4-BE49-F238E27FC236}">
                <a16:creationId xmlns:a16="http://schemas.microsoft.com/office/drawing/2014/main" id="{2CFE475A-070F-4479-9D55-9BFAAB239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1000" y="533400"/>
            <a:ext cx="1676400" cy="2133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Penganggaran</a:t>
            </a:r>
          </a:p>
        </p:txBody>
      </p:sp>
      <p:sp>
        <p:nvSpPr>
          <p:cNvPr id="12301" name="AutoShape 13">
            <a:extLst>
              <a:ext uri="{FF2B5EF4-FFF2-40B4-BE49-F238E27FC236}">
                <a16:creationId xmlns:a16="http://schemas.microsoft.com/office/drawing/2014/main" id="{117F4578-F074-4BAF-94B7-A25F747E3A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3810000"/>
            <a:ext cx="1600200" cy="20574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Perencanaan </a:t>
            </a:r>
          </a:p>
          <a:p>
            <a:pPr algn="ctr" eaLnBrk="1" hangingPunct="1"/>
            <a:r>
              <a:rPr lang="en-US" altLang="en-US"/>
              <a:t>strategis</a:t>
            </a:r>
          </a:p>
        </p:txBody>
      </p:sp>
      <p:sp>
        <p:nvSpPr>
          <p:cNvPr id="12302" name="Rectangle 14">
            <a:extLst>
              <a:ext uri="{FF2B5EF4-FFF2-40B4-BE49-F238E27FC236}">
                <a16:creationId xmlns:a16="http://schemas.microsoft.com/office/drawing/2014/main" id="{5B403207-DA0C-4F3F-8B10-66DA26CEA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48768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1400"/>
              <a:t>Opsi strategis C</a:t>
            </a:r>
          </a:p>
        </p:txBody>
      </p:sp>
      <p:sp>
        <p:nvSpPr>
          <p:cNvPr id="12303" name="Rectangle 15">
            <a:extLst>
              <a:ext uri="{FF2B5EF4-FFF2-40B4-BE49-F238E27FC236}">
                <a16:creationId xmlns:a16="http://schemas.microsoft.com/office/drawing/2014/main" id="{D9693931-97B1-46D9-B8FA-DC42DECEDC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0" y="3810000"/>
            <a:ext cx="1295400" cy="457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sz="1400"/>
              <a:t>Opsi </a:t>
            </a:r>
          </a:p>
          <a:p>
            <a:pPr algn="ctr" eaLnBrk="1" hangingPunct="1"/>
            <a:r>
              <a:rPr lang="en-US" altLang="en-US" sz="1400"/>
              <a:t>strategis A</a:t>
            </a:r>
          </a:p>
        </p:txBody>
      </p:sp>
      <p:sp>
        <p:nvSpPr>
          <p:cNvPr id="12304" name="AutoShape 16">
            <a:extLst>
              <a:ext uri="{FF2B5EF4-FFF2-40B4-BE49-F238E27FC236}">
                <a16:creationId xmlns:a16="http://schemas.microsoft.com/office/drawing/2014/main" id="{E5A10ABE-017D-4CD1-BABA-824A82CCCF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15200" y="4191000"/>
            <a:ext cx="1600200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/>
              <a:t>Penganggaran</a:t>
            </a:r>
          </a:p>
        </p:txBody>
      </p:sp>
      <p:sp>
        <p:nvSpPr>
          <p:cNvPr id="12306" name="AutoShape 18">
            <a:extLst>
              <a:ext uri="{FF2B5EF4-FFF2-40B4-BE49-F238E27FC236}">
                <a16:creationId xmlns:a16="http://schemas.microsoft.com/office/drawing/2014/main" id="{C797B963-A8D5-4FD0-8FE6-7090FE0B09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838200"/>
            <a:ext cx="1143000" cy="76200"/>
          </a:xfrm>
          <a:prstGeom prst="rightArrow">
            <a:avLst>
              <a:gd name="adj1" fmla="val 50000"/>
              <a:gd name="adj2" fmla="val 3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07" name="AutoShape 19">
            <a:extLst>
              <a:ext uri="{FF2B5EF4-FFF2-40B4-BE49-F238E27FC236}">
                <a16:creationId xmlns:a16="http://schemas.microsoft.com/office/drawing/2014/main" id="{E9E07B27-3061-4EDF-8B37-70C6EA738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346200"/>
            <a:ext cx="1143000" cy="76200"/>
          </a:xfrm>
          <a:prstGeom prst="rightArrow">
            <a:avLst>
              <a:gd name="adj1" fmla="val 50000"/>
              <a:gd name="adj2" fmla="val 3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08" name="AutoShape 20">
            <a:extLst>
              <a:ext uri="{FF2B5EF4-FFF2-40B4-BE49-F238E27FC236}">
                <a16:creationId xmlns:a16="http://schemas.microsoft.com/office/drawing/2014/main" id="{39F933EC-0F6B-40E0-8355-1C6FEA23BD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05000"/>
            <a:ext cx="1143000" cy="76200"/>
          </a:xfrm>
          <a:prstGeom prst="rightArrow">
            <a:avLst>
              <a:gd name="adj1" fmla="val 50000"/>
              <a:gd name="adj2" fmla="val 3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09" name="AutoShape 21">
            <a:extLst>
              <a:ext uri="{FF2B5EF4-FFF2-40B4-BE49-F238E27FC236}">
                <a16:creationId xmlns:a16="http://schemas.microsoft.com/office/drawing/2014/main" id="{E3CED203-DDEA-41E6-B8AD-C08DE1F10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438400"/>
            <a:ext cx="1143000" cy="76200"/>
          </a:xfrm>
          <a:prstGeom prst="rightArrow">
            <a:avLst>
              <a:gd name="adj1" fmla="val 50000"/>
              <a:gd name="adj2" fmla="val 3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1" name="AutoShape 23">
            <a:extLst>
              <a:ext uri="{FF2B5EF4-FFF2-40B4-BE49-F238E27FC236}">
                <a16:creationId xmlns:a16="http://schemas.microsoft.com/office/drawing/2014/main" id="{5BE38DD9-F31A-4DBA-8AB2-9D7C289C41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0386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2" name="AutoShape 24">
            <a:extLst>
              <a:ext uri="{FF2B5EF4-FFF2-40B4-BE49-F238E27FC236}">
                <a16:creationId xmlns:a16="http://schemas.microsoft.com/office/drawing/2014/main" id="{498A174F-CD38-46D3-8E8C-9A401E0D3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0292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3" name="AutoShape 25">
            <a:extLst>
              <a:ext uri="{FF2B5EF4-FFF2-40B4-BE49-F238E27FC236}">
                <a16:creationId xmlns:a16="http://schemas.microsoft.com/office/drawing/2014/main" id="{AB708872-7260-4F1B-9649-60476DBF1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5626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4" name="AutoShape 26">
            <a:extLst>
              <a:ext uri="{FF2B5EF4-FFF2-40B4-BE49-F238E27FC236}">
                <a16:creationId xmlns:a16="http://schemas.microsoft.com/office/drawing/2014/main" id="{DEA55C23-B7FF-44D9-9555-5EBADDA948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4495800"/>
            <a:ext cx="533400" cy="152400"/>
          </a:xfrm>
          <a:prstGeom prst="rightArrow">
            <a:avLst>
              <a:gd name="adj1" fmla="val 50000"/>
              <a:gd name="adj2" fmla="val 87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5" name="AutoShape 27">
            <a:extLst>
              <a:ext uri="{FF2B5EF4-FFF2-40B4-BE49-F238E27FC236}">
                <a16:creationId xmlns:a16="http://schemas.microsoft.com/office/drawing/2014/main" id="{1B9D1935-C33F-4332-BD3C-3494922F0064}"/>
              </a:ext>
            </a:extLst>
          </p:cNvPr>
          <p:cNvSpPr>
            <a:spLocks noChangeArrowheads="1"/>
          </p:cNvSpPr>
          <p:nvPr/>
        </p:nvSpPr>
        <p:spPr bwMode="auto">
          <a:xfrm rot="1784693">
            <a:off x="6705600" y="4191000"/>
            <a:ext cx="609600" cy="76200"/>
          </a:xfrm>
          <a:prstGeom prst="right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12316" name="AutoShape 28">
            <a:extLst>
              <a:ext uri="{FF2B5EF4-FFF2-40B4-BE49-F238E27FC236}">
                <a16:creationId xmlns:a16="http://schemas.microsoft.com/office/drawing/2014/main" id="{C49B7059-F080-4A4A-92D9-1DC9E1617D7D}"/>
              </a:ext>
            </a:extLst>
          </p:cNvPr>
          <p:cNvSpPr>
            <a:spLocks noChangeArrowheads="1"/>
          </p:cNvSpPr>
          <p:nvPr/>
        </p:nvSpPr>
        <p:spPr bwMode="auto">
          <a:xfrm rot="-1515786">
            <a:off x="6680200" y="5029200"/>
            <a:ext cx="609600" cy="76200"/>
          </a:xfrm>
          <a:prstGeom prst="rightArrow">
            <a:avLst>
              <a:gd name="adj1" fmla="val 50000"/>
              <a:gd name="adj2" fmla="val 20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33E5FA10-879F-4EA9-BFB6-FCC750A94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868363"/>
          </a:xfrm>
        </p:spPr>
        <p:txBody>
          <a:bodyPr/>
          <a:lstStyle/>
          <a:p>
            <a:r>
              <a:rPr lang="en-US" altLang="en-US" sz="2800"/>
              <a:t>Manfaat: (2) Alat pengembangan manajemen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1E9D2C84-DB5A-410F-ACB2-1AD5C59395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r>
              <a:rPr lang="id-ID" altLang="en-US" dirty="0"/>
              <a:t>P</a:t>
            </a:r>
            <a:r>
              <a:rPr lang="en-US" altLang="en-US" dirty="0" err="1"/>
              <a:t>endidikan</a:t>
            </a:r>
            <a:r>
              <a:rPr lang="en-US" altLang="en-US" dirty="0"/>
              <a:t> dan </a:t>
            </a:r>
            <a:r>
              <a:rPr lang="en-US" altLang="en-US" dirty="0" err="1"/>
              <a:t>pelatihan</a:t>
            </a:r>
            <a:r>
              <a:rPr lang="en-US" altLang="en-US" dirty="0"/>
              <a:t> </a:t>
            </a:r>
            <a:r>
              <a:rPr lang="en-US" altLang="en-US" dirty="0" err="1"/>
              <a:t>manajemen</a:t>
            </a:r>
            <a:endParaRPr lang="en-US" altLang="en-US" dirty="0"/>
          </a:p>
          <a:p>
            <a:r>
              <a:rPr lang="en-US" altLang="en-US" dirty="0"/>
              <a:t>Proses </a:t>
            </a:r>
            <a:r>
              <a:rPr lang="en-US" altLang="en-US" dirty="0" err="1"/>
              <a:t>pemikiran</a:t>
            </a:r>
            <a:r>
              <a:rPr lang="en-US" altLang="en-US" dirty="0"/>
              <a:t> </a:t>
            </a:r>
            <a:r>
              <a:rPr lang="en-US" altLang="en-US" dirty="0" err="1"/>
              <a:t>tentang</a:t>
            </a:r>
            <a:r>
              <a:rPr lang="en-US" altLang="en-US" dirty="0"/>
              <a:t> </a:t>
            </a:r>
            <a:r>
              <a:rPr lang="en-US" altLang="en-US" dirty="0" err="1"/>
              <a:t>strategi</a:t>
            </a:r>
            <a:r>
              <a:rPr lang="en-US" altLang="en-US" dirty="0"/>
              <a:t> dan </a:t>
            </a:r>
            <a:r>
              <a:rPr lang="en-US" altLang="en-US" dirty="0" err="1"/>
              <a:t>implementasi</a:t>
            </a:r>
            <a:endParaRPr lang="en-US" altLang="en-US" dirty="0"/>
          </a:p>
          <a:p>
            <a:r>
              <a:rPr lang="en-US" altLang="en-US" dirty="0"/>
              <a:t>Proses </a:t>
            </a:r>
            <a:r>
              <a:rPr lang="en-US" altLang="en-US" dirty="0" err="1"/>
              <a:t>jauh</a:t>
            </a:r>
            <a:r>
              <a:rPr lang="en-US" altLang="en-US" dirty="0"/>
              <a:t> </a:t>
            </a:r>
            <a:r>
              <a:rPr lang="en-US" altLang="en-US" dirty="0" err="1"/>
              <a:t>lebih</a:t>
            </a:r>
            <a:r>
              <a:rPr lang="en-US" altLang="en-US" dirty="0"/>
              <a:t> </a:t>
            </a:r>
            <a:r>
              <a:rPr lang="en-US" altLang="en-US" dirty="0" err="1"/>
              <a:t>penting</a:t>
            </a:r>
            <a:r>
              <a:rPr lang="en-US" altLang="en-US" dirty="0"/>
              <a:t> </a:t>
            </a:r>
            <a:r>
              <a:rPr lang="en-US" altLang="en-US" dirty="0" err="1"/>
              <a:t>daripada</a:t>
            </a:r>
            <a:r>
              <a:rPr lang="en-US" altLang="en-US" dirty="0"/>
              <a:t> </a:t>
            </a:r>
            <a:r>
              <a:rPr lang="id-ID" altLang="en-US" dirty="0"/>
              <a:t>output</a:t>
            </a:r>
            <a:r>
              <a:rPr lang="en-US" altLang="en-US" dirty="0"/>
              <a:t> </a:t>
            </a:r>
            <a:r>
              <a:rPr lang="en-US" altLang="en-US" dirty="0" err="1"/>
              <a:t>dari</a:t>
            </a:r>
            <a:r>
              <a:rPr lang="en-US" altLang="en-US" dirty="0"/>
              <a:t> proses</a:t>
            </a:r>
            <a:r>
              <a:rPr lang="id-ID" altLang="en-US" dirty="0"/>
              <a:t> </a:t>
            </a:r>
            <a:r>
              <a:rPr lang="en-US" altLang="en-US" dirty="0"/>
              <a:t>—</a:t>
            </a:r>
            <a:r>
              <a:rPr lang="id-ID" altLang="en-US" dirty="0"/>
              <a:t> </a:t>
            </a:r>
            <a:r>
              <a:rPr lang="en-US" altLang="en-US" dirty="0"/>
              <a:t>yang </a:t>
            </a:r>
            <a:r>
              <a:rPr lang="en-US" altLang="en-US" dirty="0" err="1"/>
              <a:t>berupa</a:t>
            </a:r>
            <a:r>
              <a:rPr lang="en-US" altLang="en-US" dirty="0"/>
              <a:t> </a:t>
            </a:r>
            <a:r>
              <a:rPr lang="en-US" altLang="en-US" dirty="0" err="1"/>
              <a:t>sebuah</a:t>
            </a:r>
            <a:r>
              <a:rPr lang="en-US" altLang="en-US" dirty="0"/>
              <a:t> </a:t>
            </a:r>
            <a:r>
              <a:rPr lang="en-US" altLang="en-US" dirty="0" err="1"/>
              <a:t>dokumen</a:t>
            </a:r>
            <a:r>
              <a:rPr lang="en-US" altLang="en-US" dirty="0"/>
              <a:t> </a:t>
            </a:r>
            <a:r>
              <a:rPr lang="en-US" altLang="en-US" dirty="0" err="1"/>
              <a:t>rencana</a:t>
            </a:r>
            <a:r>
              <a:rPr lang="en-US" altLang="en-US" dirty="0"/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A97CF666-90CB-4268-8781-C944A3213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2800" dirty="0" err="1"/>
              <a:t>Manfaat</a:t>
            </a:r>
            <a:r>
              <a:rPr lang="en-US" altLang="en-US" sz="2800" dirty="0"/>
              <a:t>: (3) </a:t>
            </a:r>
            <a:r>
              <a:rPr lang="en-US" altLang="en-US" sz="2800" dirty="0" err="1"/>
              <a:t>Mekanism</a:t>
            </a:r>
            <a:r>
              <a:rPr lang="id-ID" altLang="en-US" sz="2800" dirty="0"/>
              <a:t>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untuk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mendorong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manajemen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berpikir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jangka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panjang</a:t>
            </a:r>
            <a:endParaRPr lang="en-US" altLang="en-US" sz="2800" dirty="0"/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D888AF8-7B15-40CD-8D44-63344517FF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5613" y="1598613"/>
            <a:ext cx="8226425" cy="1060450"/>
          </a:xfrm>
        </p:spPr>
        <p:txBody>
          <a:bodyPr/>
          <a:lstStyle/>
          <a:p>
            <a:r>
              <a:rPr lang="en-US" altLang="en-US"/>
              <a:t>Manajer cenderung “rabun jauh” (miopik).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D409E93F-C8E1-4AA0-A74C-CC15F7B34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743200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algn="ctr"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800"/>
              <a:t>Manfaat: (4) Cara penyelarasan manajer dengan strategi perusahaan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56EEEA7D-4DD5-468C-8A28-2232A7D39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038600"/>
            <a:ext cx="82296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115000"/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Manajer terlibat dalam perencanaan</a:t>
            </a:r>
          </a:p>
          <a:p>
            <a:pPr eaLnBrk="1" hangingPunct="1"/>
            <a:r>
              <a:rPr lang="en-US" altLang="en-US"/>
              <a:t>Mereka paham strategi dan tahu proses perumusan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473FD604-C777-4CA5-B1CE-8142B3E8D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Keterbatasan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A8374614-B3F6-430A-915B-7C8075DB8E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 altLang="en-US" sz="2800"/>
              <a:t>Terjebak dalam kegiatan “pengisian formulir”, birokratis, dan ketiadaan pemikiran strategis.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2800"/>
              <a:t>Muncul departemen perencanaan strategis yang besar dan pendelegasian tugas tersebut ke departemen itu.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/>
              <a:t>Harusnya adalah fungsi manajemen lini</a:t>
            </a:r>
          </a:p>
          <a:p>
            <a:pPr marL="990600" lvl="1" indent="-533400">
              <a:buFontTx/>
              <a:buChar char="•"/>
            </a:pPr>
            <a:r>
              <a:rPr lang="en-US" altLang="en-US" sz="2400"/>
              <a:t>Staf dept hanya sebagai fasilitator, katalis, edukator.</a:t>
            </a:r>
          </a:p>
          <a:p>
            <a:pPr marL="609600" indent="-609600">
              <a:buFontTx/>
              <a:buAutoNum type="arabicPeriod"/>
            </a:pPr>
            <a:r>
              <a:rPr lang="en-US" altLang="en-US" sz="2800"/>
              <a:t>Melelahkan dan mahal.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3A55B99-929F-4396-BBDE-2D9805468C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/>
              <a:t>Perencanaan strategis berguna…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243A88C-1191-4A35-B1E9-4972F3FF5E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Bagi manajemen puncak yang yakin bahwa PS itu penting</a:t>
            </a:r>
          </a:p>
          <a:p>
            <a:r>
              <a:rPr lang="en-US" altLang="en-US"/>
              <a:t>Bagi organisasi yang relatif besar dan kompleks</a:t>
            </a:r>
          </a:p>
          <a:p>
            <a:r>
              <a:rPr lang="en-US" altLang="en-US"/>
              <a:t>Jika masa depan tidak pasti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AA5A1C47-1A8E-4AC9-969C-9647010A98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Hubungan organisasional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B90E26D3-2A0B-472F-80A5-B6D7DEF11E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0361" y="1295400"/>
            <a:ext cx="8226425" cy="528955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800" dirty="0"/>
              <a:t>Yang </a:t>
            </a:r>
            <a:r>
              <a:rPr lang="en-US" altLang="en-US" sz="2800" dirty="0" err="1"/>
              <a:t>terlibat</a:t>
            </a:r>
            <a:r>
              <a:rPr lang="en-US" altLang="en-US" sz="28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 err="1"/>
              <a:t>Manajer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atas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manajer</a:t>
            </a:r>
            <a:r>
              <a:rPr lang="en-US" altLang="en-US" sz="2400" dirty="0"/>
              <a:t> divisi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/>
              <a:t>agar </a:t>
            </a:r>
            <a:r>
              <a:rPr lang="en-US" altLang="en-US" sz="2000" dirty="0" err="1"/>
              <a:t>ada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komunikasi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antara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korporat</a:t>
            </a:r>
            <a:r>
              <a:rPr lang="en-US" altLang="en-US" sz="2000" dirty="0"/>
              <a:t> dan divisi</a:t>
            </a:r>
          </a:p>
          <a:p>
            <a:pPr lvl="1">
              <a:lnSpc>
                <a:spcPct val="80000"/>
              </a:lnSpc>
            </a:pPr>
            <a:r>
              <a:rPr lang="id-ID" altLang="en-US" sz="2400" dirty="0"/>
              <a:t>Supervisor/Administrator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bertugas</a:t>
            </a:r>
            <a:endParaRPr lang="en-US" altLang="en-US" sz="2400" dirty="0"/>
          </a:p>
          <a:p>
            <a:pPr lvl="2">
              <a:lnSpc>
                <a:spcPct val="80000"/>
              </a:lnSpc>
            </a:pPr>
            <a:r>
              <a:rPr lang="en-US" altLang="en-US" sz="2000" dirty="0" err="1"/>
              <a:t>Menyiapkan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rencana</a:t>
            </a:r>
            <a:r>
              <a:rPr lang="en-US" altLang="en-US" sz="2000" dirty="0"/>
              <a:t> </a:t>
            </a:r>
            <a:r>
              <a:rPr lang="en-US" altLang="en-US" sz="2000" dirty="0" err="1"/>
              <a:t>strategis</a:t>
            </a:r>
            <a:endParaRPr lang="en-US" altLang="en-US" sz="2000" dirty="0"/>
          </a:p>
          <a:p>
            <a:pPr lvl="2">
              <a:lnSpc>
                <a:spcPct val="80000"/>
              </a:lnSpc>
            </a:pPr>
            <a:r>
              <a:rPr lang="en-US" altLang="en-US" sz="2000" dirty="0" err="1"/>
              <a:t>Memperhalus</a:t>
            </a:r>
            <a:r>
              <a:rPr lang="en-US" altLang="en-US" sz="2000" dirty="0"/>
              <a:t> (fine-tuning) </a:t>
            </a:r>
            <a:r>
              <a:rPr lang="en-US" altLang="en-US" sz="2000" dirty="0" err="1"/>
              <a:t>anggaran</a:t>
            </a:r>
            <a:r>
              <a:rPr lang="en-US" altLang="en-US" sz="2000" dirty="0"/>
              <a:t> </a:t>
            </a:r>
            <a:r>
              <a:rPr lang="en-US" altLang="en-US" sz="2000" dirty="0" err="1"/>
              <a:t>tahunan</a:t>
            </a:r>
            <a:r>
              <a:rPr lang="en-US" altLang="en-US" sz="2000" dirty="0"/>
              <a:t> dan </a:t>
            </a:r>
            <a:r>
              <a:rPr lang="en-US" altLang="en-US" sz="2000" dirty="0" err="1"/>
              <a:t>menganalisis</a:t>
            </a:r>
            <a:r>
              <a:rPr lang="en-US" altLang="en-US" sz="2000" dirty="0"/>
              <a:t> </a:t>
            </a:r>
            <a:r>
              <a:rPr lang="en-US" altLang="en-US" sz="2000" dirty="0" err="1"/>
              <a:t>variansi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anggaran</a:t>
            </a:r>
            <a:endParaRPr lang="en-US" altLang="en-US" sz="2000" dirty="0"/>
          </a:p>
          <a:p>
            <a:pPr lvl="1">
              <a:lnSpc>
                <a:spcPct val="80000"/>
              </a:lnSpc>
            </a:pPr>
            <a:r>
              <a:rPr lang="en-US" altLang="en-US" sz="2400" dirty="0" err="1"/>
              <a:t>Staf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bertugas</a:t>
            </a:r>
            <a:endParaRPr lang="en-US" altLang="en-US" sz="2400" dirty="0"/>
          </a:p>
          <a:p>
            <a:pPr lvl="2">
              <a:lnSpc>
                <a:spcPct val="80000"/>
              </a:lnSpc>
            </a:pPr>
            <a:r>
              <a:rPr lang="en-US" altLang="en-US" sz="2000" dirty="0" err="1"/>
              <a:t>Sebagai</a:t>
            </a:r>
            <a:r>
              <a:rPr lang="en-US" altLang="en-US" sz="2000" dirty="0"/>
              <a:t> </a:t>
            </a:r>
            <a:r>
              <a:rPr lang="en-US" altLang="en-US" sz="2000" dirty="0" err="1"/>
              <a:t>katalis</a:t>
            </a:r>
            <a:r>
              <a:rPr lang="en-US" altLang="en-US" sz="2000" dirty="0"/>
              <a:t> </a:t>
            </a:r>
            <a:endParaRPr lang="id-ID" altLang="en-US" sz="2000" dirty="0"/>
          </a:p>
          <a:p>
            <a:pPr lvl="2"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</a:pPr>
            <a:r>
              <a:rPr lang="id-ID" altLang="en-US" dirty="0"/>
              <a:t>Perlu diperhatikan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id-ID" altLang="en-US" sz="2800" dirty="0"/>
              <a:t>   </a:t>
            </a:r>
            <a:r>
              <a:rPr lang="en-US" altLang="en-US" sz="2800" dirty="0"/>
              <a:t>Gaya </a:t>
            </a:r>
            <a:r>
              <a:rPr lang="en-US" altLang="en-US" sz="2800" dirty="0" err="1"/>
              <a:t>manajemen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atas</a:t>
            </a: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2400" dirty="0" err="1"/>
              <a:t>Mempengaruhi</a:t>
            </a:r>
            <a:r>
              <a:rPr lang="en-US" altLang="en-US" sz="2400" dirty="0"/>
              <a:t> proses dan </a:t>
            </a:r>
            <a:r>
              <a:rPr lang="en-US" altLang="en-US" sz="2400" dirty="0" err="1"/>
              <a:t>hasil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perencanaan</a:t>
            </a:r>
            <a:endParaRPr lang="en-US" altLang="en-US" sz="2400" dirty="0"/>
          </a:p>
          <a:p>
            <a:pPr lvl="1">
              <a:lnSpc>
                <a:spcPct val="80000"/>
              </a:lnSpc>
            </a:pPr>
            <a:r>
              <a:rPr lang="en-US" altLang="en-US" sz="2400" dirty="0" err="1"/>
              <a:t>Desainer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sistem</a:t>
            </a:r>
            <a:r>
              <a:rPr lang="en-US" altLang="en-US" sz="2400" dirty="0"/>
              <a:t> </a:t>
            </a:r>
            <a:r>
              <a:rPr lang="en-US" altLang="en-US" sz="2400" dirty="0" err="1"/>
              <a:t>harus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memahami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gaya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manajemen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puncak</a:t>
            </a:r>
            <a:endParaRPr lang="en-US" alt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F14166C2-B47D-4FFB-995E-164B93BB6C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15963"/>
          </a:xfrm>
        </p:spPr>
        <p:txBody>
          <a:bodyPr/>
          <a:lstStyle/>
          <a:p>
            <a:r>
              <a:rPr lang="en-US" altLang="en-US" sz="4000"/>
              <a:t>Usulan program yang baru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C43A0E98-37AC-4FD1-BEC6-F3DB0C1A76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r>
              <a:rPr lang="en-US" altLang="en-US" sz="2800" dirty="0" err="1"/>
              <a:t>Bisa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berasal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dari</a:t>
            </a:r>
            <a:r>
              <a:rPr lang="en-US" altLang="en-US" sz="2800" dirty="0"/>
              <a:t> mana </a:t>
            </a:r>
            <a:r>
              <a:rPr lang="en-US" altLang="en-US" sz="2800" dirty="0" err="1"/>
              <a:t>saja</a:t>
            </a:r>
            <a:r>
              <a:rPr lang="en-US" altLang="en-US" sz="2800" dirty="0"/>
              <a:t> di </a:t>
            </a:r>
            <a:r>
              <a:rPr lang="en-US" altLang="en-US" sz="2800" dirty="0" err="1"/>
              <a:t>dalam</a:t>
            </a:r>
            <a:r>
              <a:rPr lang="en-US" altLang="en-US" sz="2800" dirty="0"/>
              <a:t> </a:t>
            </a:r>
            <a:r>
              <a:rPr lang="en-US" altLang="en-US" sz="2800" dirty="0" err="1"/>
              <a:t>organisasi</a:t>
            </a:r>
            <a:endParaRPr lang="en-US" altLang="en-US" sz="2400" dirty="0"/>
          </a:p>
          <a:p>
            <a:pPr lvl="1"/>
            <a:r>
              <a:rPr lang="en-US" altLang="en-US" sz="2400" dirty="0"/>
              <a:t>R&amp;D: ide </a:t>
            </a:r>
            <a:r>
              <a:rPr lang="en-US" altLang="en-US" sz="2400" dirty="0" err="1"/>
              <a:t>produk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atau</a:t>
            </a:r>
            <a:r>
              <a:rPr lang="en-US" altLang="en-US" sz="2400" dirty="0"/>
              <a:t> proses </a:t>
            </a:r>
            <a:r>
              <a:rPr lang="en-US" altLang="en-US" sz="2400" dirty="0" err="1"/>
              <a:t>baru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Pemasaran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inovasi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pemasaran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Produksi</a:t>
            </a:r>
            <a:r>
              <a:rPr lang="en-US" altLang="en-US" sz="2400" dirty="0"/>
              <a:t>: </a:t>
            </a:r>
            <a:r>
              <a:rPr lang="en-US" altLang="en-US" sz="2400" dirty="0" err="1"/>
              <a:t>peralatan</a:t>
            </a:r>
            <a:r>
              <a:rPr lang="en-US" altLang="en-US" sz="2400" dirty="0"/>
              <a:t> dan </a:t>
            </a:r>
            <a:r>
              <a:rPr lang="en-US" altLang="en-US" sz="2400" dirty="0" err="1"/>
              <a:t>metoda</a:t>
            </a:r>
            <a:r>
              <a:rPr lang="en-US" altLang="en-US" sz="2400" dirty="0"/>
              <a:t> </a:t>
            </a:r>
            <a:r>
              <a:rPr lang="en-US" altLang="en-US" sz="2400" dirty="0" err="1"/>
              <a:t>pemanufakturan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baru</a:t>
            </a:r>
            <a:endParaRPr lang="en-US" altLang="en-US" sz="2400" dirty="0"/>
          </a:p>
          <a:p>
            <a:r>
              <a:rPr lang="en-US" altLang="en-US" sz="2800" dirty="0"/>
              <a:t>Proposal: </a:t>
            </a:r>
            <a:r>
              <a:rPr lang="en-US" altLang="en-US" sz="2800" dirty="0" err="1"/>
              <a:t>reaktif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atau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proaktif</a:t>
            </a:r>
            <a:endParaRPr lang="en-US" altLang="en-US" sz="2800" dirty="0"/>
          </a:p>
          <a:p>
            <a:pPr lvl="1"/>
            <a:r>
              <a:rPr lang="en-US" altLang="en-US" sz="2400" dirty="0" err="1"/>
              <a:t>Reaksi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terhadap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ancaman</a:t>
            </a:r>
            <a:endParaRPr lang="en-US" altLang="en-US" sz="2400" dirty="0"/>
          </a:p>
          <a:p>
            <a:pPr lvl="1"/>
            <a:r>
              <a:rPr lang="en-US" altLang="en-US" sz="2400" dirty="0" err="1"/>
              <a:t>Inisiatif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terhadap</a:t>
            </a:r>
            <a:r>
              <a:rPr lang="en-US" altLang="en-US" sz="2400" dirty="0"/>
              <a:t> </a:t>
            </a:r>
            <a:r>
              <a:rPr lang="en-US" altLang="en-US" sz="2400" dirty="0" err="1"/>
              <a:t>untuk</a:t>
            </a:r>
            <a:r>
              <a:rPr lang="en-US" altLang="en-US" sz="2400" dirty="0"/>
              <a:t> </a:t>
            </a:r>
            <a:r>
              <a:rPr lang="en-US" altLang="en-US" sz="2400" dirty="0" err="1"/>
              <a:t>memanfaatkan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kesempatan</a:t>
            </a:r>
            <a:r>
              <a:rPr lang="en-US" altLang="en-US" sz="2400" dirty="0"/>
              <a:t>.</a:t>
            </a:r>
          </a:p>
          <a:p>
            <a:r>
              <a:rPr lang="en-US" altLang="en-US" sz="2800" dirty="0" err="1"/>
              <a:t>Iklim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sangat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menentukan</a:t>
            </a:r>
            <a:endParaRPr lang="en-US" altLang="en-US" sz="2800" dirty="0"/>
          </a:p>
          <a:p>
            <a:pPr lvl="1"/>
            <a:r>
              <a:rPr lang="en-US" altLang="en-US" sz="2400" dirty="0" err="1"/>
              <a:t>Bukan</a:t>
            </a:r>
            <a:r>
              <a:rPr lang="en-US" altLang="en-US" sz="2400" dirty="0"/>
              <a:t> </a:t>
            </a:r>
            <a:r>
              <a:rPr lang="en-US" altLang="en-US" sz="2400" dirty="0" err="1"/>
              <a:t>sistem</a:t>
            </a:r>
            <a:r>
              <a:rPr lang="en-US" altLang="en-US" sz="2400" dirty="0"/>
              <a:t> yang </a:t>
            </a:r>
            <a:r>
              <a:rPr lang="en-US" altLang="en-US" sz="2400" dirty="0" err="1"/>
              <a:t>sangat</a:t>
            </a:r>
            <a:r>
              <a:rPr lang="en-US" altLang="en-US" sz="2400" dirty="0"/>
              <a:t> </a:t>
            </a:r>
            <a:r>
              <a:rPr lang="en-US" altLang="en-US" sz="2400" dirty="0" err="1"/>
              <a:t>terstruktur</a:t>
            </a:r>
            <a:r>
              <a:rPr lang="en-US" altLang="en-US" sz="2400" dirty="0"/>
              <a:t> dan formal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A4A5B50E-BE70-4DC6-A2DD-D1E68A946C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Disusun oleh Rahmat Febrianto</a:t>
            </a:r>
          </a:p>
          <a:p>
            <a:r>
              <a:rPr lang="en-US" altLang="en-US"/>
              <a:t>Universitas Andalas</a:t>
            </a:r>
          </a:p>
        </p:txBody>
      </p:sp>
      <p:sp>
        <p:nvSpPr>
          <p:cNvPr id="20499" name="AutoShape 19">
            <a:extLst>
              <a:ext uri="{FF2B5EF4-FFF2-40B4-BE49-F238E27FC236}">
                <a16:creationId xmlns:a16="http://schemas.microsoft.com/office/drawing/2014/main" id="{7F6AC472-151D-41FA-BE36-E2075C264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914400"/>
            <a:ext cx="8305800" cy="3048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10006143-6AD6-4B6D-ABBC-AB458A7A07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5613" y="273050"/>
            <a:ext cx="8226425" cy="715963"/>
          </a:xfrm>
        </p:spPr>
        <p:txBody>
          <a:bodyPr/>
          <a:lstStyle/>
          <a:p>
            <a:r>
              <a:rPr lang="en-US" altLang="en-US" sz="4000"/>
              <a:t>Usulan produk baru</a:t>
            </a:r>
          </a:p>
        </p:txBody>
      </p:sp>
      <p:sp>
        <p:nvSpPr>
          <p:cNvPr id="20484" name="AutoShape 4">
            <a:extLst>
              <a:ext uri="{FF2B5EF4-FFF2-40B4-BE49-F238E27FC236}">
                <a16:creationId xmlns:a16="http://schemas.microsoft.com/office/drawing/2014/main" id="{076AADCB-70DD-4010-9728-330B3BEFAE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971800"/>
            <a:ext cx="1600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Uji dan </a:t>
            </a:r>
          </a:p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kembangkan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5" name="AutoShape 5">
            <a:extLst>
              <a:ext uri="{FF2B5EF4-FFF2-40B4-BE49-F238E27FC236}">
                <a16:creationId xmlns:a16="http://schemas.microsoft.com/office/drawing/2014/main" id="{6EA34835-15A4-4242-904D-C63AB60ECE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4572000"/>
            <a:ext cx="1600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>
                <a:solidFill>
                  <a:schemeClr val="bg1">
                    <a:lumMod val="50000"/>
                  </a:schemeClr>
                </a:solidFill>
              </a:rPr>
              <a:t>Sukses?</a:t>
            </a:r>
          </a:p>
        </p:txBody>
      </p:sp>
      <p:sp>
        <p:nvSpPr>
          <p:cNvPr id="20487" name="AutoShape 7">
            <a:extLst>
              <a:ext uri="{FF2B5EF4-FFF2-40B4-BE49-F238E27FC236}">
                <a16:creationId xmlns:a16="http://schemas.microsoft.com/office/drawing/2014/main" id="{FFB944DF-D37D-4924-BD8E-E04EBAC3B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2971800"/>
            <a:ext cx="1600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Uji dan </a:t>
            </a:r>
          </a:p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kembangkan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8" name="AutoShape 8">
            <a:extLst>
              <a:ext uri="{FF2B5EF4-FFF2-40B4-BE49-F238E27FC236}">
                <a16:creationId xmlns:a16="http://schemas.microsoft.com/office/drawing/2014/main" id="{05E1CAC1-7059-4789-9E03-877B2DEA18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971800"/>
            <a:ext cx="1600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Uji dan </a:t>
            </a:r>
          </a:p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kembangkan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89" name="AutoShape 9">
            <a:extLst>
              <a:ext uri="{FF2B5EF4-FFF2-40B4-BE49-F238E27FC236}">
                <a16:creationId xmlns:a16="http://schemas.microsoft.com/office/drawing/2014/main" id="{6179154E-8463-435C-9667-ECCFD5AA54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5867400"/>
            <a:ext cx="1600200" cy="6858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>
                <a:solidFill>
                  <a:schemeClr val="bg1">
                    <a:lumMod val="50000"/>
                  </a:schemeClr>
                </a:solidFill>
              </a:rPr>
              <a:t>Implementasi </a:t>
            </a:r>
          </a:p>
          <a:p>
            <a:pPr algn="ctr" eaLnBrk="1" hangingPunct="1"/>
            <a:r>
              <a:rPr lang="en-US" altLang="en-US">
                <a:solidFill>
                  <a:schemeClr val="bg1">
                    <a:lumMod val="50000"/>
                  </a:schemeClr>
                </a:solidFill>
              </a:rPr>
              <a:t>penuh</a:t>
            </a:r>
          </a:p>
        </p:txBody>
      </p:sp>
      <p:sp>
        <p:nvSpPr>
          <p:cNvPr id="20490" name="Oval 10">
            <a:extLst>
              <a:ext uri="{FF2B5EF4-FFF2-40B4-BE49-F238E27FC236}">
                <a16:creationId xmlns:a16="http://schemas.microsoft.com/office/drawing/2014/main" id="{2BBDE327-B73A-450E-B111-C56E6E718C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1219200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Kelayakan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teknis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91" name="Oval 11">
            <a:extLst>
              <a:ext uri="{FF2B5EF4-FFF2-40B4-BE49-F238E27FC236}">
                <a16:creationId xmlns:a16="http://schemas.microsoft.com/office/drawing/2014/main" id="{14E325DA-E87F-45D9-B0AE-A3276FB747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1800" y="1219200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id-ID" altLang="en-US" dirty="0">
                <a:solidFill>
                  <a:schemeClr val="bg1">
                    <a:lumMod val="50000"/>
                  </a:schemeClr>
                </a:solidFill>
              </a:rPr>
              <a:t>Masukan</a:t>
            </a:r>
            <a:r>
              <a:rPr lang="en-US" altLang="en-US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pelanggan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92" name="Oval 12">
            <a:extLst>
              <a:ext uri="{FF2B5EF4-FFF2-40B4-BE49-F238E27FC236}">
                <a16:creationId xmlns:a16="http://schemas.microsoft.com/office/drawing/2014/main" id="{F8F2871B-3564-49F8-A9D7-0B4E668CB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219200"/>
            <a:ext cx="1524000" cy="914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/>
            <a:r>
              <a:rPr lang="en-US" altLang="en-US" dirty="0" err="1">
                <a:solidFill>
                  <a:schemeClr val="bg1">
                    <a:lumMod val="50000"/>
                  </a:schemeClr>
                </a:solidFill>
              </a:rPr>
              <a:t>Produksi</a:t>
            </a:r>
            <a:endParaRPr lang="en-US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0494" name="AutoShape 14">
            <a:extLst>
              <a:ext uri="{FF2B5EF4-FFF2-40B4-BE49-F238E27FC236}">
                <a16:creationId xmlns:a16="http://schemas.microsoft.com/office/drawing/2014/main" id="{741DA387-E4B1-41B5-8ED4-52CBAFD71785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371600" y="2362200"/>
            <a:ext cx="6858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495" name="AutoShape 15">
            <a:extLst>
              <a:ext uri="{FF2B5EF4-FFF2-40B4-BE49-F238E27FC236}">
                <a16:creationId xmlns:a16="http://schemas.microsoft.com/office/drawing/2014/main" id="{A1918355-8772-4308-9368-B6BF93B8931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239000" y="2362200"/>
            <a:ext cx="6858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496" name="AutoShape 16">
            <a:extLst>
              <a:ext uri="{FF2B5EF4-FFF2-40B4-BE49-F238E27FC236}">
                <a16:creationId xmlns:a16="http://schemas.microsoft.com/office/drawing/2014/main" id="{8D4D7D45-79EA-4248-9335-524253CC92C8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67200" y="2362200"/>
            <a:ext cx="685800" cy="3810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497" name="AutoShape 17">
            <a:extLst>
              <a:ext uri="{FF2B5EF4-FFF2-40B4-BE49-F238E27FC236}">
                <a16:creationId xmlns:a16="http://schemas.microsoft.com/office/drawing/2014/main" id="{6244D0A6-81DB-4D97-A82C-90145CEF19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3124200"/>
            <a:ext cx="762000" cy="457200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498" name="AutoShape 18">
            <a:extLst>
              <a:ext uri="{FF2B5EF4-FFF2-40B4-BE49-F238E27FC236}">
                <a16:creationId xmlns:a16="http://schemas.microsoft.com/office/drawing/2014/main" id="{CE74D280-DB09-4FD6-A550-7DB90F2FF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762000" cy="457200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500" name="AutoShape 20">
            <a:extLst>
              <a:ext uri="{FF2B5EF4-FFF2-40B4-BE49-F238E27FC236}">
                <a16:creationId xmlns:a16="http://schemas.microsoft.com/office/drawing/2014/main" id="{3D9A3F78-1D27-4D36-A196-1A315A931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41148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  <p:sp>
        <p:nvSpPr>
          <p:cNvPr id="20501" name="AutoShape 21">
            <a:extLst>
              <a:ext uri="{FF2B5EF4-FFF2-40B4-BE49-F238E27FC236}">
                <a16:creationId xmlns:a16="http://schemas.microsoft.com/office/drawing/2014/main" id="{926A8815-D7DE-4712-B52E-A1921AB49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5410200"/>
            <a:ext cx="6096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D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CF12116-444E-46B5-8C29-FA56E30E0D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Proses perencanaan strategis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B1D30505-92FD-4CB1-98A9-C5A85FAA10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id-ID" altLang="en-US" sz="2800" dirty="0"/>
              <a:t>Evaluasi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pemutakhiran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tahun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lalu</a:t>
            </a:r>
            <a:endParaRPr lang="en-US" altLang="en-US" sz="2800" dirty="0"/>
          </a:p>
          <a:p>
            <a:pPr marL="609600" indent="-609600">
              <a:buFontTx/>
              <a:buAutoNum type="arabicPeriod"/>
            </a:pPr>
            <a:r>
              <a:rPr lang="en-US" altLang="en-US" sz="2800" dirty="0" err="1"/>
              <a:t>Penentuan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asumsi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panduan</a:t>
            </a:r>
            <a:endParaRPr lang="en-US" altLang="en-US" sz="2800" dirty="0"/>
          </a:p>
          <a:p>
            <a:pPr marL="609600" indent="-609600">
              <a:buFontTx/>
              <a:buAutoNum type="arabicPeriod"/>
            </a:pPr>
            <a:r>
              <a:rPr lang="en-US" altLang="en-US" sz="2800" dirty="0" err="1"/>
              <a:t>Pelaksanaan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pertama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r>
              <a:rPr lang="en-US" altLang="en-US" sz="2800" dirty="0"/>
              <a:t> yang </a:t>
            </a:r>
            <a:r>
              <a:rPr lang="en-US" altLang="en-US" sz="2800" dirty="0" err="1"/>
              <a:t>baru</a:t>
            </a:r>
            <a:endParaRPr lang="en-US" altLang="en-US" sz="2800" dirty="0"/>
          </a:p>
          <a:p>
            <a:pPr marL="609600" indent="-609600">
              <a:buFontTx/>
              <a:buAutoNum type="arabicPeriod"/>
            </a:pPr>
            <a:r>
              <a:rPr lang="en-US" altLang="en-US" sz="2800" dirty="0" err="1"/>
              <a:t>Analisis</a:t>
            </a:r>
            <a:endParaRPr lang="en-US" altLang="en-US" sz="2800" dirty="0"/>
          </a:p>
          <a:p>
            <a:pPr marL="609600" indent="-609600">
              <a:buFontTx/>
              <a:buAutoNum type="arabicPeriod"/>
            </a:pPr>
            <a:r>
              <a:rPr lang="en-US" altLang="en-US" sz="2800" dirty="0" err="1"/>
              <a:t>Pelaksanaan</a:t>
            </a:r>
            <a:r>
              <a:rPr lang="en-US" altLang="en-US" sz="2800" dirty="0"/>
              <a:t> yang </a:t>
            </a:r>
            <a:r>
              <a:rPr lang="en-US" altLang="en-US" sz="2800" dirty="0" err="1"/>
              <a:t>kedua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</a:t>
            </a:r>
            <a:r>
              <a:rPr lang="en-US" altLang="en-US" sz="2800" dirty="0"/>
              <a:t> yang </a:t>
            </a:r>
            <a:r>
              <a:rPr lang="en-US" altLang="en-US" sz="2800" dirty="0" err="1"/>
              <a:t>baru</a:t>
            </a:r>
            <a:endParaRPr lang="en-US" altLang="en-US" sz="2800" dirty="0"/>
          </a:p>
          <a:p>
            <a:pPr marL="609600" indent="-609600">
              <a:buFontTx/>
              <a:buAutoNum type="arabicPeriod"/>
            </a:pPr>
            <a:r>
              <a:rPr lang="en-US" altLang="en-US" sz="2800" dirty="0"/>
              <a:t>Review </a:t>
            </a:r>
            <a:r>
              <a:rPr lang="en-US" altLang="en-US" sz="2800" dirty="0" err="1"/>
              <a:t>akhir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penyetujuan</a:t>
            </a:r>
            <a:endParaRPr lang="en-US" alt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EFDB83B2-414A-4334-A541-DCCC07D7EE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id-ID" altLang="en-US" sz="4000" dirty="0"/>
              <a:t>Evaluasi</a:t>
            </a:r>
            <a:r>
              <a:rPr lang="en-US" altLang="en-US" sz="4000" dirty="0"/>
              <a:t> dan </a:t>
            </a:r>
            <a:r>
              <a:rPr lang="en-US" altLang="en-US" sz="4000" dirty="0" err="1"/>
              <a:t>pemutakhiran</a:t>
            </a:r>
            <a:r>
              <a:rPr lang="en-US" altLang="en-US" sz="4000" dirty="0"/>
              <a:t> </a:t>
            </a:r>
            <a:r>
              <a:rPr lang="en-US" altLang="en-US" sz="4000" dirty="0" err="1"/>
              <a:t>rencana</a:t>
            </a:r>
            <a:r>
              <a:rPr lang="en-US" altLang="en-US" sz="4000" dirty="0"/>
              <a:t> </a:t>
            </a:r>
            <a:r>
              <a:rPr lang="en-US" altLang="en-US" sz="4000" dirty="0" err="1"/>
              <a:t>strategis</a:t>
            </a:r>
            <a:r>
              <a:rPr lang="en-US" altLang="en-US" sz="4000" dirty="0"/>
              <a:t> </a:t>
            </a:r>
            <a:r>
              <a:rPr lang="en-US" altLang="en-US" sz="4000" dirty="0" err="1"/>
              <a:t>tahun</a:t>
            </a:r>
            <a:r>
              <a:rPr lang="en-US" altLang="en-US" sz="4000" dirty="0"/>
              <a:t> </a:t>
            </a:r>
            <a:r>
              <a:rPr lang="en-US" altLang="en-US" sz="4000" dirty="0" err="1"/>
              <a:t>lalu</a:t>
            </a:r>
            <a:endParaRPr lang="en-US" altLang="en-US" sz="4000" dirty="0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B73082C5-FADA-4878-9EC3-63C4E5DA78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800" dirty="0"/>
              <a:t>Keputusan </a:t>
            </a:r>
            <a:r>
              <a:rPr lang="en-US" altLang="en-US" sz="2800" dirty="0" err="1"/>
              <a:t>perubahan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bisa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dibuat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kapanpun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dibutuhkan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 err="1"/>
              <a:t>Implikasi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keputusan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untuk</a:t>
            </a:r>
            <a:r>
              <a:rPr lang="en-US" altLang="en-US" sz="2800" dirty="0"/>
              <a:t> 5 </a:t>
            </a:r>
            <a:r>
              <a:rPr lang="en-US" altLang="en-US" sz="2800" dirty="0" err="1"/>
              <a:t>tahun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depan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harus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dimasukkan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ke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dalam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endParaRPr lang="en-US" altLang="en-US" sz="2800" dirty="0"/>
          </a:p>
          <a:p>
            <a:pPr>
              <a:lnSpc>
                <a:spcPct val="90000"/>
              </a:lnSpc>
            </a:pPr>
            <a:r>
              <a:rPr lang="en-US" altLang="en-US" sz="2800" dirty="0"/>
              <a:t>Proses </a:t>
            </a:r>
            <a:r>
              <a:rPr lang="en-US" altLang="en-US" sz="2800" dirty="0" err="1"/>
              <a:t>perencanaan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harus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mengkaji</a:t>
            </a:r>
            <a:r>
              <a:rPr lang="en-US" altLang="en-US" sz="2800" dirty="0"/>
              <a:t> dan </a:t>
            </a:r>
            <a:r>
              <a:rPr lang="en-US" altLang="en-US" sz="2800" dirty="0" err="1"/>
              <a:t>memutakhirkan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rencana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strategis</a:t>
            </a:r>
            <a:r>
              <a:rPr lang="en-US" altLang="en-US" sz="2800" dirty="0"/>
              <a:t> yang </a:t>
            </a:r>
            <a:r>
              <a:rPr lang="en-US" altLang="en-US" sz="2800" dirty="0" err="1"/>
              <a:t>disepakati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tahun</a:t>
            </a:r>
            <a:r>
              <a:rPr lang="en-US" altLang="en-US" sz="2800" dirty="0"/>
              <a:t> </a:t>
            </a:r>
            <a:r>
              <a:rPr lang="en-US" altLang="en-US" sz="2800" dirty="0" err="1"/>
              <a:t>lalu</a:t>
            </a:r>
            <a:r>
              <a:rPr lang="en-US" altLang="en-US" sz="2800" dirty="0"/>
              <a:t>.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Angka-</a:t>
            </a:r>
            <a:r>
              <a:rPr lang="en-US" altLang="en-US" sz="2800" dirty="0" err="1"/>
              <a:t>angka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akuntansi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bisa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membantu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pencapaian</a:t>
            </a:r>
            <a:r>
              <a:rPr lang="en-US" altLang="en-US" sz="2800" dirty="0"/>
              <a:t> 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 err="1"/>
              <a:t>Pendapatan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aliran</a:t>
            </a:r>
            <a:r>
              <a:rPr lang="en-US" altLang="en-US" sz="2400" dirty="0"/>
              <a:t> kas, </a:t>
            </a:r>
            <a:r>
              <a:rPr lang="en-US" altLang="en-US" sz="2400" dirty="0" err="1"/>
              <a:t>biaya</a:t>
            </a:r>
            <a:r>
              <a:rPr lang="en-US" altLang="en-US" sz="2400" dirty="0"/>
              <a:t>, </a:t>
            </a:r>
            <a:r>
              <a:rPr lang="en-US" altLang="en-US" sz="2400" dirty="0" err="1"/>
              <a:t>pengeluaran</a:t>
            </a:r>
            <a:r>
              <a:rPr lang="en-US" altLang="en-US" sz="2400" dirty="0"/>
              <a:t> modal, </a:t>
            </a:r>
            <a:r>
              <a:rPr lang="en-US" altLang="en-US" sz="2400" dirty="0" err="1"/>
              <a:t>dll</a:t>
            </a:r>
            <a:r>
              <a:rPr lang="en-US" altLang="en-US" sz="2400" dirty="0"/>
              <a:t>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598C1324-02F9-4954-B18B-3F88238268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/>
            <a:r>
              <a:rPr lang="en-US" altLang="en-US" sz="4000"/>
              <a:t>Penentuan asumsi dan panduan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F847F01-EF16-4FB4-B24A-4D522B784E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2800"/>
              <a:t>Rencana strategis yang telah dimutakhirkan menyertakan asumsi-asumsi umum</a:t>
            </a:r>
          </a:p>
          <a:p>
            <a:pPr lvl="1"/>
            <a:r>
              <a:rPr lang="en-US" altLang="en-US" sz="2400"/>
              <a:t>Yang dikaji lagi dan diubah jika diperlukan</a:t>
            </a:r>
          </a:p>
          <a:p>
            <a:r>
              <a:rPr lang="en-US" altLang="en-US" sz="2800"/>
              <a:t>Implikasi terhadap pendapatan, biaya, dan aliran kas dari fasilitas ops yang ada dan dari perubahan fasilitas karena pembangunan pabrik baru, perluasan, penutupan, pengalihan, dll.</a:t>
            </a:r>
          </a:p>
          <a:p>
            <a:r>
              <a:rPr lang="en-US" altLang="en-US" sz="2800"/>
              <a:t>Tidak harus secara rinci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2032EED4-A4D9-413C-AFB2-7A07D3CD50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Analisis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6C6AB57A-6C4E-456B-A632-1C085E97EC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/>
              <a:t>BU menyampaikan rencana/taktik baru kepada pusat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Setiap rencana yang masuk dari banyak BU harus digabung dan diuji keselarasannya dengan rencana strategis perusahaan secara keseluruhan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Adakah slack di dalam usulan?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Apakah rencana sebuah BU konsisten dengan rencana BU yang lain? 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Pengiriman dari X senilai penjualan Y</a:t>
            </a:r>
          </a:p>
          <a:p>
            <a:pPr>
              <a:lnSpc>
                <a:spcPct val="90000"/>
              </a:lnSpc>
            </a:pPr>
            <a:r>
              <a:rPr lang="en-US" altLang="en-US" sz="2400"/>
              <a:t>Planning gap bisa muncul setelah seluruh rencana BU digabungkan</a:t>
            </a:r>
          </a:p>
          <a:p>
            <a:pPr lvl="1">
              <a:lnSpc>
                <a:spcPct val="90000"/>
              </a:lnSpc>
            </a:pPr>
            <a:r>
              <a:rPr lang="en-US" altLang="en-US" sz="2000"/>
              <a:t>Tujuan perusahaan ada yang tidak tercapai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BFAE7DC2-1F23-4916-81A8-0B2324D2B7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Review akhir dan penyetujuan 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CBC896EC-CB3F-4BE4-B6AD-CB1B8B69C9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Mendiskusikan rencana yang telah direvisi</a:t>
            </a:r>
          </a:p>
          <a:p>
            <a:r>
              <a:rPr lang="en-US" altLang="en-US"/>
              <a:t>Bisa disajikan kepada BOD</a:t>
            </a:r>
          </a:p>
          <a:p>
            <a:r>
              <a:rPr lang="en-US" altLang="en-US"/>
              <a:t>Persetujuan berasal dari CEO</a:t>
            </a:r>
          </a:p>
          <a:p>
            <a:pPr lvl="1"/>
            <a:r>
              <a:rPr lang="en-US" altLang="en-US"/>
              <a:t>Sebelum proses penganggaran dimulai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3">
            <a:extLst>
              <a:ext uri="{FF2B5EF4-FFF2-40B4-BE49-F238E27FC236}">
                <a16:creationId xmlns:a16="http://schemas.microsoft.com/office/drawing/2014/main" id="{B2F7E016-F886-4881-9258-CBE1C0E729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85916" y="2362200"/>
            <a:ext cx="4191000" cy="3581400"/>
          </a:xfrm>
        </p:spPr>
        <p:txBody>
          <a:bodyPr/>
          <a:lstStyle/>
          <a:p>
            <a:pPr eaLnBrk="1" hangingPunct="1"/>
            <a:r>
              <a:rPr lang="id-ID" altLang="en-US" dirty="0"/>
              <a:t>Perumusan Visi dan Misi</a:t>
            </a:r>
            <a:endParaRPr lang="en-US" altLang="en-US" dirty="0"/>
          </a:p>
          <a:p>
            <a:pPr eaLnBrk="1" hangingPunct="1"/>
            <a:r>
              <a:rPr lang="en-US" altLang="en-US" dirty="0"/>
              <a:t>Analisa SWOT : Internal</a:t>
            </a:r>
          </a:p>
          <a:p>
            <a:pPr eaLnBrk="1" hangingPunct="1"/>
            <a:r>
              <a:rPr lang="en-US" altLang="en-US" dirty="0"/>
              <a:t>Analisa SWOT : External</a:t>
            </a:r>
          </a:p>
          <a:p>
            <a:pPr eaLnBrk="1" hangingPunct="1"/>
            <a:r>
              <a:rPr lang="en-US" altLang="en-US" dirty="0" err="1"/>
              <a:t>Perumusan</a:t>
            </a:r>
            <a:r>
              <a:rPr lang="en-US" altLang="en-US" dirty="0"/>
              <a:t> </a:t>
            </a:r>
            <a:r>
              <a:rPr lang="en-US" altLang="en-US" dirty="0" err="1"/>
              <a:t>sasaran</a:t>
            </a:r>
            <a:endParaRPr lang="en-US" altLang="en-US" dirty="0"/>
          </a:p>
        </p:txBody>
      </p:sp>
      <p:sp>
        <p:nvSpPr>
          <p:cNvPr id="19462" name="Rectangle 4">
            <a:extLst>
              <a:ext uri="{FF2B5EF4-FFF2-40B4-BE49-F238E27FC236}">
                <a16:creationId xmlns:a16="http://schemas.microsoft.com/office/drawing/2014/main" id="{923D4740-7DDB-4373-A225-BE6949A22B5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773561" y="2362200"/>
            <a:ext cx="3810000" cy="3581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Perumusan</a:t>
            </a:r>
            <a:r>
              <a:rPr lang="en-US" altLang="en-US" dirty="0"/>
              <a:t> </a:t>
            </a:r>
            <a:r>
              <a:rPr lang="en-US" altLang="en-US" dirty="0" err="1"/>
              <a:t>Strategi</a:t>
            </a:r>
            <a:r>
              <a:rPr lang="en-US" altLang="en-US" dirty="0"/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Perumusan</a:t>
            </a:r>
            <a:r>
              <a:rPr lang="en-US" altLang="en-US" dirty="0"/>
              <a:t> Program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Implementasi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Umpan</a:t>
            </a:r>
            <a:r>
              <a:rPr lang="en-US" altLang="en-US" dirty="0"/>
              <a:t> </a:t>
            </a:r>
            <a:r>
              <a:rPr lang="en-US" altLang="en-US" dirty="0" err="1"/>
              <a:t>balik</a:t>
            </a:r>
            <a:r>
              <a:rPr lang="en-US" altLang="en-US" dirty="0"/>
              <a:t> dan </a:t>
            </a:r>
            <a:r>
              <a:rPr lang="en-US" altLang="en-US" dirty="0" err="1"/>
              <a:t>pengendalian</a:t>
            </a:r>
            <a:endParaRPr lang="en-US" altLang="en-US" dirty="0"/>
          </a:p>
        </p:txBody>
      </p:sp>
      <p:sp>
        <p:nvSpPr>
          <p:cNvPr id="19463" name="Text Box 5">
            <a:extLst>
              <a:ext uri="{FF2B5EF4-FFF2-40B4-BE49-F238E27FC236}">
                <a16:creationId xmlns:a16="http://schemas.microsoft.com/office/drawing/2014/main" id="{906DEC9B-5BC8-4DBB-AA47-A12A4DFFE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955" y="762000"/>
            <a:ext cx="7772400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400" b="1" dirty="0">
                <a:latin typeface="Arial" panose="020B0604020202020204" pitchFamily="34" charset="0"/>
              </a:rPr>
              <a:t>Proses </a:t>
            </a:r>
            <a:r>
              <a:rPr lang="en-US" altLang="en-US" sz="3400" b="1" dirty="0" err="1">
                <a:latin typeface="Arial" panose="020B0604020202020204" pitchFamily="34" charset="0"/>
              </a:rPr>
              <a:t>perencanaan</a:t>
            </a:r>
            <a:r>
              <a:rPr lang="en-US" altLang="en-US" sz="3400" b="1" dirty="0">
                <a:latin typeface="Arial" panose="020B0604020202020204" pitchFamily="34" charset="0"/>
              </a:rPr>
              <a:t> </a:t>
            </a:r>
            <a:r>
              <a:rPr lang="en-US" altLang="en-US" sz="3400" b="1" dirty="0" err="1">
                <a:latin typeface="Arial" panose="020B0604020202020204" pitchFamily="34" charset="0"/>
              </a:rPr>
              <a:t>strategis</a:t>
            </a:r>
            <a:r>
              <a:rPr lang="en-US" altLang="en-US" sz="3400" b="1" dirty="0">
                <a:latin typeface="Arial" panose="020B0604020202020204" pitchFamily="34" charset="0"/>
              </a:rPr>
              <a:t> </a:t>
            </a:r>
            <a:r>
              <a:rPr lang="en-US" altLang="en-US" sz="3400" b="1" dirty="0" err="1">
                <a:latin typeface="Arial" panose="020B0604020202020204" pitchFamily="34" charset="0"/>
              </a:rPr>
              <a:t>meliputi</a:t>
            </a:r>
            <a:r>
              <a:rPr lang="en-US" altLang="en-US" sz="3400" b="1" dirty="0">
                <a:latin typeface="Arial" panose="020B0604020202020204" pitchFamily="34" charset="0"/>
              </a:rPr>
              <a:t> </a:t>
            </a:r>
            <a:r>
              <a:rPr lang="en-US" altLang="en-US" sz="3400" b="1" dirty="0" err="1">
                <a:latin typeface="Arial" panose="020B0604020202020204" pitchFamily="34" charset="0"/>
              </a:rPr>
              <a:t>delapan</a:t>
            </a:r>
            <a:r>
              <a:rPr lang="en-US" altLang="en-US" sz="3400" b="1" dirty="0">
                <a:latin typeface="Arial" panose="020B0604020202020204" pitchFamily="34" charset="0"/>
              </a:rPr>
              <a:t> </a:t>
            </a:r>
            <a:r>
              <a:rPr lang="en-US" altLang="en-US" sz="3400" b="1" dirty="0" err="1">
                <a:latin typeface="Arial" panose="020B0604020202020204" pitchFamily="34" charset="0"/>
              </a:rPr>
              <a:t>langkah</a:t>
            </a:r>
            <a:r>
              <a:rPr lang="en-US" altLang="en-US" sz="3400" b="1" dirty="0">
                <a:latin typeface="Arial" panose="020B0604020202020204" pitchFamily="34" charset="0"/>
              </a:rPr>
              <a:t>: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94E8352-E772-4204-BB91-A177A2A003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487363"/>
          </a:xfrm>
        </p:spPr>
        <p:txBody>
          <a:bodyPr/>
          <a:lstStyle/>
          <a:p>
            <a:pPr algn="ctr" eaLnBrk="1" hangingPunct="1"/>
            <a:r>
              <a:rPr lang="en-US" altLang="en-US" sz="2400" b="1"/>
              <a:t>MANAJEMEN STRATEGI </a:t>
            </a:r>
          </a:p>
        </p:txBody>
      </p:sp>
      <p:sp>
        <p:nvSpPr>
          <p:cNvPr id="9219" name="Text Box 7">
            <a:extLst>
              <a:ext uri="{FF2B5EF4-FFF2-40B4-BE49-F238E27FC236}">
                <a16:creationId xmlns:a16="http://schemas.microsoft.com/office/drawing/2014/main" id="{FEC637DE-1345-4E0B-A5A7-8E107BF88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685800"/>
            <a:ext cx="2286000" cy="346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600"/>
              <a:t>VISI DAN MISI </a:t>
            </a:r>
          </a:p>
        </p:txBody>
      </p:sp>
      <p:sp>
        <p:nvSpPr>
          <p:cNvPr id="9220" name="Text Box 8">
            <a:extLst>
              <a:ext uri="{FF2B5EF4-FFF2-40B4-BE49-F238E27FC236}">
                <a16:creationId xmlns:a16="http://schemas.microsoft.com/office/drawing/2014/main" id="{26E70C74-AACA-45A6-ABFD-73B8E542F1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1376363"/>
            <a:ext cx="1981200" cy="5667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ANALISIS 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INTERNAL  </a:t>
            </a:r>
          </a:p>
        </p:txBody>
      </p:sp>
      <p:sp>
        <p:nvSpPr>
          <p:cNvPr id="9221" name="Text Box 9">
            <a:extLst>
              <a:ext uri="{FF2B5EF4-FFF2-40B4-BE49-F238E27FC236}">
                <a16:creationId xmlns:a16="http://schemas.microsoft.com/office/drawing/2014/main" id="{8E327F74-8ACD-4535-ABA4-C53CEFA341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412875"/>
            <a:ext cx="1981200" cy="603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ANALISIS 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INTERNAL</a:t>
            </a:r>
            <a:r>
              <a:rPr lang="en-US" altLang="en-US"/>
              <a:t>  </a:t>
            </a:r>
          </a:p>
        </p:txBody>
      </p:sp>
      <p:sp>
        <p:nvSpPr>
          <p:cNvPr id="9222" name="Text Box 10">
            <a:extLst>
              <a:ext uri="{FF2B5EF4-FFF2-40B4-BE49-F238E27FC236}">
                <a16:creationId xmlns:a16="http://schemas.microsoft.com/office/drawing/2014/main" id="{63EC3171-42E8-40CF-8148-DC04F2FC6F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5475" y="2438400"/>
            <a:ext cx="2244725" cy="566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TUJUAN DAN </a:t>
            </a:r>
          </a:p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en-US" altLang="en-US" sz="1600"/>
              <a:t>SASARAN</a:t>
            </a:r>
          </a:p>
        </p:txBody>
      </p:sp>
      <p:sp>
        <p:nvSpPr>
          <p:cNvPr id="9223" name="Text Box 11">
            <a:extLst>
              <a:ext uri="{FF2B5EF4-FFF2-40B4-BE49-F238E27FC236}">
                <a16:creationId xmlns:a16="http://schemas.microsoft.com/office/drawing/2014/main" id="{8CBFECB1-24F7-4D7A-9224-2A9EA63914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3297238"/>
            <a:ext cx="2286000" cy="565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1600"/>
              <a:t>PERENCANAAN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1600"/>
              <a:t>STRATEGI</a:t>
            </a:r>
          </a:p>
        </p:txBody>
      </p:sp>
      <p:sp>
        <p:nvSpPr>
          <p:cNvPr id="9224" name="Text Box 12">
            <a:extLst>
              <a:ext uri="{FF2B5EF4-FFF2-40B4-BE49-F238E27FC236}">
                <a16:creationId xmlns:a16="http://schemas.microsoft.com/office/drawing/2014/main" id="{6E4FBE71-E56A-4756-8C69-DF148742B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4191000"/>
            <a:ext cx="2286000" cy="5651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1600"/>
              <a:t>APLIKASI RENCANA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1600"/>
              <a:t>BISNIS</a:t>
            </a:r>
          </a:p>
        </p:txBody>
      </p:sp>
      <p:sp>
        <p:nvSpPr>
          <p:cNvPr id="9225" name="Text Box 13">
            <a:extLst>
              <a:ext uri="{FF2B5EF4-FFF2-40B4-BE49-F238E27FC236}">
                <a16:creationId xmlns:a16="http://schemas.microsoft.com/office/drawing/2014/main" id="{8F1C9463-DE0E-4CBE-92A8-088B0A285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0400" y="5064125"/>
            <a:ext cx="2286000" cy="6873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altLang="en-US" sz="1600"/>
              <a:t>EVALUASI DAN KONTROL RENCANA BISNIS</a:t>
            </a:r>
          </a:p>
        </p:txBody>
      </p:sp>
      <p:sp>
        <p:nvSpPr>
          <p:cNvPr id="9226" name="Oval 15">
            <a:extLst>
              <a:ext uri="{FF2B5EF4-FFF2-40B4-BE49-F238E27FC236}">
                <a16:creationId xmlns:a16="http://schemas.microsoft.com/office/drawing/2014/main" id="{3A7F7B11-12A1-43F3-8C0A-487C4154A6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6600" y="1219200"/>
            <a:ext cx="2057400" cy="7620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/>
              <a:t>ANALISIS </a:t>
            </a:r>
          </a:p>
          <a:p>
            <a:pPr algn="ctr"/>
            <a:r>
              <a:rPr lang="en-US" altLang="en-US"/>
              <a:t>S.W.O.T</a:t>
            </a:r>
          </a:p>
        </p:txBody>
      </p:sp>
      <p:sp>
        <p:nvSpPr>
          <p:cNvPr id="9227" name="Text Box 17">
            <a:extLst>
              <a:ext uri="{FF2B5EF4-FFF2-40B4-BE49-F238E27FC236}">
                <a16:creationId xmlns:a16="http://schemas.microsoft.com/office/drawing/2014/main" id="{05AC4F8D-2843-40FE-B5DB-B759D70E769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7622382" y="3888581"/>
            <a:ext cx="1752600" cy="3762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/>
              <a:t>FEED BACK</a:t>
            </a:r>
          </a:p>
        </p:txBody>
      </p:sp>
      <p:sp>
        <p:nvSpPr>
          <p:cNvPr id="9228" name="Line 19">
            <a:extLst>
              <a:ext uri="{FF2B5EF4-FFF2-40B4-BE49-F238E27FC236}">
                <a16:creationId xmlns:a16="http://schemas.microsoft.com/office/drawing/2014/main" id="{4A748A79-A0B8-4C50-82F7-5D58C01D04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255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29" name="Line 20">
            <a:extLst>
              <a:ext uri="{FF2B5EF4-FFF2-40B4-BE49-F238E27FC236}">
                <a16:creationId xmlns:a16="http://schemas.microsoft.com/office/drawing/2014/main" id="{3F2C296A-999E-4A9D-A41D-2B273C9B3D46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1031875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0" name="Line 23">
            <a:extLst>
              <a:ext uri="{FF2B5EF4-FFF2-40B4-BE49-F238E27FC236}">
                <a16:creationId xmlns:a16="http://schemas.microsoft.com/office/drawing/2014/main" id="{F36AAA25-5D3B-4E3E-852C-E359891347A8}"/>
              </a:ext>
            </a:extLst>
          </p:cNvPr>
          <p:cNvSpPr>
            <a:spLocks noChangeShapeType="1"/>
          </p:cNvSpPr>
          <p:nvPr/>
        </p:nvSpPr>
        <p:spPr bwMode="auto">
          <a:xfrm>
            <a:off x="6934200" y="102552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1" name="Line 24">
            <a:extLst>
              <a:ext uri="{FF2B5EF4-FFF2-40B4-BE49-F238E27FC236}">
                <a16:creationId xmlns:a16="http://schemas.microsoft.com/office/drawing/2014/main" id="{8B9B3902-A72D-4634-9894-5AD710E8FF3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486400" y="838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2" name="Text Box 26">
            <a:extLst>
              <a:ext uri="{FF2B5EF4-FFF2-40B4-BE49-F238E27FC236}">
                <a16:creationId xmlns:a16="http://schemas.microsoft.com/office/drawing/2014/main" id="{C38A4F71-A814-41A5-83A2-EA72EE85E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014663"/>
            <a:ext cx="20574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1600"/>
              <a:t>STRATEGI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1600"/>
              <a:t>VARIASI</a:t>
            </a:r>
          </a:p>
        </p:txBody>
      </p:sp>
      <p:sp>
        <p:nvSpPr>
          <p:cNvPr id="9233" name="Text Box 27">
            <a:extLst>
              <a:ext uri="{FF2B5EF4-FFF2-40B4-BE49-F238E27FC236}">
                <a16:creationId xmlns:a16="http://schemas.microsoft.com/office/drawing/2014/main" id="{F6983F52-BD19-4394-AA9C-44A71B5E6F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3011488"/>
            <a:ext cx="2057400" cy="590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en-US" sz="1600"/>
              <a:t>STRATEGI </a:t>
            </a:r>
          </a:p>
          <a:p>
            <a:pPr algn="ctr">
              <a:lnSpc>
                <a:spcPct val="60000"/>
              </a:lnSpc>
              <a:spcBef>
                <a:spcPct val="50000"/>
              </a:spcBef>
            </a:pPr>
            <a:r>
              <a:rPr lang="en-US" altLang="en-US" sz="1600"/>
              <a:t>GENERIK</a:t>
            </a:r>
          </a:p>
        </p:txBody>
      </p:sp>
      <p:sp>
        <p:nvSpPr>
          <p:cNvPr id="9234" name="Line 28">
            <a:extLst>
              <a:ext uri="{FF2B5EF4-FFF2-40B4-BE49-F238E27FC236}">
                <a16:creationId xmlns:a16="http://schemas.microsoft.com/office/drawing/2014/main" id="{F2794BF5-5969-45ED-AF24-03A5BA4AF4F6}"/>
              </a:ext>
            </a:extLst>
          </p:cNvPr>
          <p:cNvSpPr>
            <a:spLocks noChangeShapeType="1"/>
          </p:cNvSpPr>
          <p:nvPr/>
        </p:nvSpPr>
        <p:spPr bwMode="auto">
          <a:xfrm>
            <a:off x="8464550" y="838200"/>
            <a:ext cx="0" cy="2362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5" name="Line 29">
            <a:extLst>
              <a:ext uri="{FF2B5EF4-FFF2-40B4-BE49-F238E27FC236}">
                <a16:creationId xmlns:a16="http://schemas.microsoft.com/office/drawing/2014/main" id="{8A42E34F-2F0B-461F-BDFA-F01401C602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54102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6" name="Line 30">
            <a:extLst>
              <a:ext uri="{FF2B5EF4-FFF2-40B4-BE49-F238E27FC236}">
                <a16:creationId xmlns:a16="http://schemas.microsoft.com/office/drawing/2014/main" id="{E32D6FFA-BDC7-4FA5-B091-D2719BDAEC03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8200" y="49530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7" name="Line 31">
            <a:extLst>
              <a:ext uri="{FF2B5EF4-FFF2-40B4-BE49-F238E27FC236}">
                <a16:creationId xmlns:a16="http://schemas.microsoft.com/office/drawing/2014/main" id="{D68CFDAD-7829-4509-ACD0-02418A3E503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86400" y="1025525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8" name="Line 32">
            <a:extLst>
              <a:ext uri="{FF2B5EF4-FFF2-40B4-BE49-F238E27FC236}">
                <a16:creationId xmlns:a16="http://schemas.microsoft.com/office/drawing/2014/main" id="{C798DD7B-FFA4-4C06-BC03-4A369C2ECE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1963" y="276383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39" name="Line 33">
            <a:extLst>
              <a:ext uri="{FF2B5EF4-FFF2-40B4-BE49-F238E27FC236}">
                <a16:creationId xmlns:a16="http://schemas.microsoft.com/office/drawing/2014/main" id="{F51AF7A2-5B49-4DF4-8AF7-B642CC5BC7C7}"/>
              </a:ext>
            </a:extLst>
          </p:cNvPr>
          <p:cNvSpPr>
            <a:spLocks noChangeShapeType="1"/>
          </p:cNvSpPr>
          <p:nvPr/>
        </p:nvSpPr>
        <p:spPr bwMode="auto">
          <a:xfrm>
            <a:off x="1731963" y="2001838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40" name="Line 34">
            <a:extLst>
              <a:ext uri="{FF2B5EF4-FFF2-40B4-BE49-F238E27FC236}">
                <a16:creationId xmlns:a16="http://schemas.microsoft.com/office/drawing/2014/main" id="{7518F46B-1238-4A17-A425-D3EBEAC4151A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2288" y="1981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41" name="Line 35">
            <a:extLst>
              <a:ext uri="{FF2B5EF4-FFF2-40B4-BE49-F238E27FC236}">
                <a16:creationId xmlns:a16="http://schemas.microsoft.com/office/drawing/2014/main" id="{6345FF16-47FA-4601-A46F-02A3F64AC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410200" y="27432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42" name="Line 36">
            <a:extLst>
              <a:ext uri="{FF2B5EF4-FFF2-40B4-BE49-F238E27FC236}">
                <a16:creationId xmlns:a16="http://schemas.microsoft.com/office/drawing/2014/main" id="{786588D9-71FB-4C7C-9773-F23A9C0CCF7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2992438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43" name="Line 37">
            <a:extLst>
              <a:ext uri="{FF2B5EF4-FFF2-40B4-BE49-F238E27FC236}">
                <a16:creationId xmlns:a16="http://schemas.microsoft.com/office/drawing/2014/main" id="{7249EC42-DEA7-46D8-AF00-85D2032A5D96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3865563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9244" name="Line 38">
            <a:extLst>
              <a:ext uri="{FF2B5EF4-FFF2-40B4-BE49-F238E27FC236}">
                <a16:creationId xmlns:a16="http://schemas.microsoft.com/office/drawing/2014/main" id="{89B0AA45-9867-456F-9235-9144158C68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475932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89156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A7240-96ED-4A0E-AEB7-222D0EFF4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787" y="152400"/>
            <a:ext cx="8226425" cy="763587"/>
          </a:xfrm>
        </p:spPr>
        <p:txBody>
          <a:bodyPr/>
          <a:lstStyle/>
          <a:p>
            <a:r>
              <a:rPr lang="id-ID" dirty="0"/>
              <a:t>CONTOH :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E983F7-C483-4C5C-8AF9-918F28CA2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" y="915987"/>
            <a:ext cx="8226425" cy="763587"/>
          </a:xfrm>
        </p:spPr>
        <p:txBody>
          <a:bodyPr/>
          <a:lstStyle/>
          <a:p>
            <a:pPr marL="0" indent="0" algn="ctr">
              <a:buNone/>
            </a:pPr>
            <a:r>
              <a:rPr lang="id-ID" dirty="0"/>
              <a:t>RENSTRA PMN RS MATA CICENDO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0BBC08-45F2-451B-AA25-CE7F844992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381" y="1928044"/>
            <a:ext cx="8205643" cy="4701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5635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8031C0E-3097-474C-A198-7D02B072A690}"/>
              </a:ext>
            </a:extLst>
          </p:cNvPr>
          <p:cNvSpPr txBox="1"/>
          <p:nvPr/>
        </p:nvSpPr>
        <p:spPr>
          <a:xfrm>
            <a:off x="533400" y="325536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dirty="0"/>
              <a:t>VISI</a:t>
            </a:r>
            <a:endParaRPr lang="en-ID" sz="36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643A71-42AB-4FA3-9890-B3A007A9EB7A}"/>
              </a:ext>
            </a:extLst>
          </p:cNvPr>
          <p:cNvSpPr txBox="1"/>
          <p:nvPr/>
        </p:nvSpPr>
        <p:spPr>
          <a:xfrm>
            <a:off x="762000" y="1048503"/>
            <a:ext cx="6934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/>
              <a:t>RUMAH SAKIT MATA RUJUKAN NASIONAL YANG BERSTANDAR INTERNASIONAL DIBIDANG PELAYANAN, PENDIDIKAN, DAN PENELITIAN KESEHATAN</a:t>
            </a:r>
            <a:endParaRPr lang="en-ID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CDB6D8D-D8A6-40E8-8499-D7BC5A76888E}"/>
              </a:ext>
            </a:extLst>
          </p:cNvPr>
          <p:cNvSpPr txBox="1"/>
          <p:nvPr/>
        </p:nvSpPr>
        <p:spPr>
          <a:xfrm>
            <a:off x="1219200" y="2609847"/>
            <a:ext cx="76200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pelayanan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yang </a:t>
            </a:r>
            <a:r>
              <a:rPr lang="en-ID" dirty="0" err="1"/>
              <a:t>paripurna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standar</a:t>
            </a:r>
            <a:r>
              <a:rPr lang="en-ID" dirty="0"/>
              <a:t> </a:t>
            </a:r>
            <a:r>
              <a:rPr lang="en-ID" dirty="0" err="1"/>
              <a:t>internasional</a:t>
            </a:r>
            <a:r>
              <a:rPr lang="en-ID" dirty="0"/>
              <a:t> yang </a:t>
            </a:r>
            <a:r>
              <a:rPr lang="en-ID" dirty="0" err="1"/>
              <a:t>berorientasi</a:t>
            </a:r>
            <a:r>
              <a:rPr lang="en-ID" dirty="0"/>
              <a:t> pada </a:t>
            </a:r>
            <a:r>
              <a:rPr lang="en-ID" dirty="0" err="1"/>
              <a:t>kepuasan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seluruh</a:t>
            </a:r>
            <a:r>
              <a:rPr lang="en-ID" dirty="0"/>
              <a:t> </a:t>
            </a:r>
            <a:r>
              <a:rPr lang="en-ID" dirty="0" err="1"/>
              <a:t>lapisan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, </a:t>
            </a:r>
            <a:r>
              <a:rPr lang="en-ID" dirty="0" err="1"/>
              <a:t>terjangkau</a:t>
            </a:r>
            <a:r>
              <a:rPr lang="en-ID" dirty="0"/>
              <a:t>, </a:t>
            </a:r>
            <a:r>
              <a:rPr lang="en-ID" dirty="0" err="1"/>
              <a:t>merata</a:t>
            </a:r>
            <a:r>
              <a:rPr lang="en-ID" dirty="0"/>
              <a:t> dan </a:t>
            </a:r>
            <a:r>
              <a:rPr lang="en-ID" dirty="0" err="1"/>
              <a:t>berkeadilan</a:t>
            </a:r>
            <a:r>
              <a:rPr lang="en-ID" dirty="0"/>
              <a:t>.  </a:t>
            </a:r>
            <a:endParaRPr lang="id-ID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peluang</a:t>
            </a:r>
            <a:r>
              <a:rPr lang="en-ID" dirty="0"/>
              <a:t> dan </a:t>
            </a:r>
            <a:r>
              <a:rPr lang="en-ID" dirty="0" err="1"/>
              <a:t>lingkungan</a:t>
            </a:r>
            <a:r>
              <a:rPr lang="en-ID" dirty="0"/>
              <a:t> yang </a:t>
            </a:r>
            <a:r>
              <a:rPr lang="en-ID" dirty="0" err="1"/>
              <a:t>kondusif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penyelenggaraan</a:t>
            </a:r>
            <a:r>
              <a:rPr lang="en-ID" dirty="0"/>
              <a:t> </a:t>
            </a:r>
            <a:r>
              <a:rPr lang="en-ID" dirty="0" err="1"/>
              <a:t>pendidikan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 yang </a:t>
            </a:r>
            <a:r>
              <a:rPr lang="en-ID" dirty="0" err="1"/>
              <a:t>inovatif</a:t>
            </a:r>
            <a:r>
              <a:rPr lang="en-ID" dirty="0"/>
              <a:t>.</a:t>
            </a:r>
            <a:endParaRPr lang="id-ID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Menyelenggarakan</a:t>
            </a:r>
            <a:r>
              <a:rPr lang="en-ID" dirty="0"/>
              <a:t> </a:t>
            </a:r>
            <a:r>
              <a:rPr lang="en-ID" dirty="0" err="1"/>
              <a:t>penelitian</a:t>
            </a:r>
            <a:r>
              <a:rPr lang="en-ID" dirty="0"/>
              <a:t> dan </a:t>
            </a:r>
            <a:r>
              <a:rPr lang="en-ID" dirty="0" err="1"/>
              <a:t>pengembangan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</a:t>
            </a:r>
            <a:r>
              <a:rPr lang="en-ID" dirty="0" err="1"/>
              <a:t>penapisan</a:t>
            </a:r>
            <a:r>
              <a:rPr lang="en-ID" dirty="0"/>
              <a:t> </a:t>
            </a:r>
            <a:r>
              <a:rPr lang="en-ID" dirty="0" err="1"/>
              <a:t>ilmu</a:t>
            </a:r>
            <a:r>
              <a:rPr lang="en-ID" dirty="0"/>
              <a:t> dan </a:t>
            </a:r>
            <a:r>
              <a:rPr lang="en-ID" dirty="0" err="1"/>
              <a:t>teknologi</a:t>
            </a:r>
            <a:r>
              <a:rPr lang="en-ID" dirty="0"/>
              <a:t> di </a:t>
            </a:r>
            <a:r>
              <a:rPr lang="en-ID" dirty="0" err="1"/>
              <a:t>bidang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. </a:t>
            </a:r>
            <a:endParaRPr lang="id-ID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Melaksanakan</a:t>
            </a:r>
            <a:r>
              <a:rPr lang="en-ID" dirty="0"/>
              <a:t> </a:t>
            </a:r>
            <a:r>
              <a:rPr lang="en-ID" dirty="0" err="1"/>
              <a:t>pengabdian</a:t>
            </a:r>
            <a:r>
              <a:rPr lang="en-ID" dirty="0"/>
              <a:t> dan </a:t>
            </a:r>
            <a:r>
              <a:rPr lang="en-ID" dirty="0" err="1"/>
              <a:t>pemberdayaan</a:t>
            </a:r>
            <a:r>
              <a:rPr lang="en-ID" dirty="0"/>
              <a:t> </a:t>
            </a:r>
            <a:r>
              <a:rPr lang="en-ID" dirty="0" err="1"/>
              <a:t>masyarakat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pemeliharaan</a:t>
            </a:r>
            <a:r>
              <a:rPr lang="en-ID" dirty="0"/>
              <a:t> dan </a:t>
            </a:r>
            <a:r>
              <a:rPr lang="en-ID" dirty="0" err="1"/>
              <a:t>peningkatan</a:t>
            </a:r>
            <a:r>
              <a:rPr lang="en-ID" dirty="0"/>
              <a:t> </a:t>
            </a:r>
            <a:r>
              <a:rPr lang="en-ID" dirty="0" err="1"/>
              <a:t>kesehatan</a:t>
            </a:r>
            <a:r>
              <a:rPr lang="en-ID" dirty="0"/>
              <a:t> </a:t>
            </a:r>
            <a:r>
              <a:rPr lang="en-ID" dirty="0" err="1"/>
              <a:t>mata</a:t>
            </a:r>
            <a:r>
              <a:rPr lang="en-ID" dirty="0"/>
              <a:t>.  </a:t>
            </a:r>
            <a:endParaRPr lang="id-ID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upaya</a:t>
            </a:r>
            <a:r>
              <a:rPr lang="en-ID" dirty="0"/>
              <a:t> </a:t>
            </a:r>
            <a:r>
              <a:rPr lang="en-ID" dirty="0" err="1"/>
              <a:t>kemitraan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global. </a:t>
            </a:r>
            <a:endParaRPr lang="id-ID" dirty="0"/>
          </a:p>
          <a:p>
            <a:pPr marL="342900" indent="-342900">
              <a:spcAft>
                <a:spcPts val="1200"/>
              </a:spcAft>
              <a:buAutoNum type="arabicPeriod"/>
            </a:pPr>
            <a:r>
              <a:rPr lang="en-ID" dirty="0" err="1"/>
              <a:t>Meningkatkan</a:t>
            </a:r>
            <a:r>
              <a:rPr lang="en-ID" dirty="0"/>
              <a:t> </a:t>
            </a:r>
            <a:r>
              <a:rPr lang="en-ID" dirty="0" err="1"/>
              <a:t>profesionalisme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AC44D98-3379-4880-B539-C008977EA240}"/>
              </a:ext>
            </a:extLst>
          </p:cNvPr>
          <p:cNvSpPr txBox="1"/>
          <p:nvPr/>
        </p:nvSpPr>
        <p:spPr>
          <a:xfrm>
            <a:off x="484909" y="2048469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3600" dirty="0"/>
              <a:t>MISI</a:t>
            </a:r>
            <a:endParaRPr lang="en-ID" sz="3600" dirty="0"/>
          </a:p>
        </p:txBody>
      </p:sp>
    </p:spTree>
    <p:extLst>
      <p:ext uri="{BB962C8B-B14F-4D97-AF65-F5344CB8AC3E}">
        <p14:creationId xmlns:p14="http://schemas.microsoft.com/office/powerpoint/2010/main" val="18727721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BB0392D-6C43-4D71-8757-B91E76BDCB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520700"/>
            <a:ext cx="8610600" cy="581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292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2ABEA17-47B9-487E-9149-8EFEF8C7F1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6800"/>
            <a:ext cx="91440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3189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8EF867-CA0A-4EFF-A7E8-B444565A40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3800"/>
            <a:ext cx="9144000" cy="520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20961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6CA4B0C-81C6-44BF-A4EF-39332A97E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14400"/>
            <a:ext cx="9144000" cy="579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168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916E905-E552-4C1E-9995-A43C502DAB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969"/>
            <a:ext cx="9144000" cy="5712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39308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98C8A7-0224-4C35-AABB-739E02B3F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29967"/>
            <a:ext cx="9144000" cy="524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022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2445A63-CC7F-4B66-BCA2-89FF3A986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2601"/>
            <a:ext cx="9144000" cy="399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2083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5D58483-F9E3-4EAD-A8E4-CC46003271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701800"/>
            <a:ext cx="9118600" cy="345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145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>
            <a:extLst>
              <a:ext uri="{FF2B5EF4-FFF2-40B4-BE49-F238E27FC236}">
                <a16:creationId xmlns:a16="http://schemas.microsoft.com/office/drawing/2014/main" id="{485DBB74-C4CC-4589-BA61-6A4756366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fld id="{BD4C3A2A-BFE6-436D-B561-08A5DE316022}" type="slidenum">
              <a:rPr lang="en-US" altLang="en-US">
                <a:solidFill>
                  <a:srgbClr val="898989"/>
                </a:solidFill>
                <a:latin typeface="Cambria" panose="02040503050406030204" pitchFamily="18" charset="0"/>
              </a:rPr>
              <a:pPr algn="ctr"/>
              <a:t>34</a:t>
            </a:fld>
            <a:endParaRPr lang="en-US" altLang="en-US">
              <a:solidFill>
                <a:srgbClr val="898989"/>
              </a:solidFill>
              <a:latin typeface="Cambria" panose="02040503050406030204" pitchFamily="18" charset="0"/>
            </a:endParaRP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63E526D3-C75C-48EF-8757-8D32FCFC3A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2800" y="1208088"/>
            <a:ext cx="3581400" cy="4724400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id-ID" altLang="en-US">
              <a:latin typeface="Cambria" panose="02040503050406030204" pitchFamily="18" charset="0"/>
            </a:endParaRP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7CF0F6A9-121C-46FC-BA77-0829ED5B11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9400" y="1208088"/>
            <a:ext cx="4343400" cy="4724400"/>
          </a:xfrm>
          <a:prstGeom prst="rect">
            <a:avLst/>
          </a:prstGeom>
          <a:solidFill>
            <a:srgbClr val="FF996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id-ID" altLang="en-US">
              <a:solidFill>
                <a:schemeClr val="bg2"/>
              </a:solidFill>
              <a:latin typeface="Cambria" panose="02040503050406030204" pitchFamily="18" charset="0"/>
            </a:endParaRPr>
          </a:p>
        </p:txBody>
      </p:sp>
      <p:sp>
        <p:nvSpPr>
          <p:cNvPr id="4101" name="Rectangle 4">
            <a:extLst>
              <a:ext uri="{FF2B5EF4-FFF2-40B4-BE49-F238E27FC236}">
                <a16:creationId xmlns:a16="http://schemas.microsoft.com/office/drawing/2014/main" id="{C9D1DA04-5695-4DA4-A3B1-1EFEFC287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3722688"/>
            <a:ext cx="7620000" cy="20574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id-ID" altLang="en-US">
              <a:latin typeface="Cambria" panose="02040503050406030204" pitchFamily="18" charset="0"/>
            </a:endParaRPr>
          </a:p>
        </p:txBody>
      </p:sp>
      <p:sp>
        <p:nvSpPr>
          <p:cNvPr id="4102" name="Rectangle 5">
            <a:extLst>
              <a:ext uri="{FF2B5EF4-FFF2-40B4-BE49-F238E27FC236}">
                <a16:creationId xmlns:a16="http://schemas.microsoft.com/office/drawing/2014/main" id="{048665F4-9B90-4D3A-ADF9-D0ACD62CB6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00" y="1512888"/>
            <a:ext cx="7620000" cy="1828800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endParaRPr lang="id-ID" altLang="en-US">
              <a:latin typeface="Cambria" panose="02040503050406030204" pitchFamily="18" charset="0"/>
            </a:endParaRPr>
          </a:p>
        </p:txBody>
      </p:sp>
      <p:sp>
        <p:nvSpPr>
          <p:cNvPr id="4103" name="WordArt 6">
            <a:extLst>
              <a:ext uri="{FF2B5EF4-FFF2-40B4-BE49-F238E27FC236}">
                <a16:creationId xmlns:a16="http://schemas.microsoft.com/office/drawing/2014/main" id="{221CD2E8-5F1C-46F0-88D4-51D48082ABD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389438" y="304800"/>
            <a:ext cx="4449762" cy="685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ID" b="1" kern="10">
                <a:ln w="9525">
                  <a:solidFill>
                    <a:schemeClr val="bg2"/>
                  </a:solidFill>
                  <a:round/>
                  <a:headEnd/>
                  <a:tailEnd/>
                </a:ln>
                <a:solidFill>
                  <a:srgbClr val="FF9966"/>
                </a:solidFill>
                <a:effectLst>
                  <a:outerShdw dist="35921" dir="2700000" algn="ctr" rotWithShape="0">
                    <a:srgbClr val="000000"/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Alur Perencanaan &amp; Penganggaran</a:t>
            </a:r>
          </a:p>
        </p:txBody>
      </p:sp>
      <p:sp>
        <p:nvSpPr>
          <p:cNvPr id="4104" name="Text Box 7">
            <a:extLst>
              <a:ext uri="{FF2B5EF4-FFF2-40B4-BE49-F238E27FC236}">
                <a16:creationId xmlns:a16="http://schemas.microsoft.com/office/drawing/2014/main" id="{425D1729-E581-429A-BB8B-6310C3552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8688" y="2730500"/>
            <a:ext cx="9906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RPJM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NASIONAL</a:t>
            </a:r>
          </a:p>
        </p:txBody>
      </p:sp>
      <p:sp>
        <p:nvSpPr>
          <p:cNvPr id="4105" name="Text Box 8">
            <a:extLst>
              <a:ext uri="{FF2B5EF4-FFF2-40B4-BE49-F238E27FC236}">
                <a16:creationId xmlns:a16="http://schemas.microsoft.com/office/drawing/2014/main" id="{95D80E8E-2BA8-48AD-917F-E507215E9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90963" y="2828925"/>
            <a:ext cx="681037" cy="254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RKP</a:t>
            </a:r>
          </a:p>
        </p:txBody>
      </p:sp>
      <p:sp>
        <p:nvSpPr>
          <p:cNvPr id="4106" name="Text Box 9">
            <a:extLst>
              <a:ext uri="{FF2B5EF4-FFF2-40B4-BE49-F238E27FC236}">
                <a16:creationId xmlns:a16="http://schemas.microsoft.com/office/drawing/2014/main" id="{3AAD2CBA-1FD1-4490-B77A-F2CB9BD9FA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8938" y="2808288"/>
            <a:ext cx="976312" cy="254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RAPBN</a:t>
            </a:r>
          </a:p>
        </p:txBody>
      </p:sp>
      <p:sp>
        <p:nvSpPr>
          <p:cNvPr id="4107" name="Text Box 10">
            <a:extLst>
              <a:ext uri="{FF2B5EF4-FFF2-40B4-BE49-F238E27FC236}">
                <a16:creationId xmlns:a16="http://schemas.microsoft.com/office/drawing/2014/main" id="{AEFD991B-5155-412E-81C0-AE65AAE01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6100" y="2820988"/>
            <a:ext cx="827088" cy="254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APBN</a:t>
            </a:r>
          </a:p>
        </p:txBody>
      </p:sp>
      <p:sp>
        <p:nvSpPr>
          <p:cNvPr id="4108" name="Text Box 12">
            <a:extLst>
              <a:ext uri="{FF2B5EF4-FFF2-40B4-BE49-F238E27FC236}">
                <a16:creationId xmlns:a16="http://schemas.microsoft.com/office/drawing/2014/main" id="{191B599F-1646-4C7D-AFB9-F56D84E55F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3962400"/>
            <a:ext cx="9906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RPJM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DAERAH</a:t>
            </a:r>
          </a:p>
        </p:txBody>
      </p:sp>
      <p:sp>
        <p:nvSpPr>
          <p:cNvPr id="4109" name="Text Box 13">
            <a:extLst>
              <a:ext uri="{FF2B5EF4-FFF2-40B4-BE49-F238E27FC236}">
                <a16:creationId xmlns:a16="http://schemas.microsoft.com/office/drawing/2014/main" id="{0338F367-CED9-427F-85FC-238E5CE31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2200" y="4038600"/>
            <a:ext cx="838200" cy="254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10000"/>
              </a:spcBef>
              <a:spcAft>
                <a:spcPct val="10000"/>
              </a:spcAft>
            </a:pPr>
            <a:r>
              <a:rPr lang="en-US" altLang="en-US" sz="1000">
                <a:solidFill>
                  <a:srgbClr val="1C1C1C"/>
                </a:solidFill>
                <a:latin typeface="Cambria" panose="02040503050406030204" pitchFamily="18" charset="0"/>
              </a:rPr>
              <a:t>RKPD</a:t>
            </a:r>
          </a:p>
        </p:txBody>
      </p:sp>
      <p:sp>
        <p:nvSpPr>
          <p:cNvPr id="4110" name="Text Box 14">
            <a:extLst>
              <a:ext uri="{FF2B5EF4-FFF2-40B4-BE49-F238E27FC236}">
                <a16:creationId xmlns:a16="http://schemas.microsoft.com/office/drawing/2014/main" id="{8D7D48DC-983C-4061-A9D5-2F1C293A7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4033838"/>
            <a:ext cx="973138" cy="254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RAPBD</a:t>
            </a:r>
          </a:p>
        </p:txBody>
      </p:sp>
      <p:sp>
        <p:nvSpPr>
          <p:cNvPr id="4111" name="Text Box 15">
            <a:extLst>
              <a:ext uri="{FF2B5EF4-FFF2-40B4-BE49-F238E27FC236}">
                <a16:creationId xmlns:a16="http://schemas.microsoft.com/office/drawing/2014/main" id="{2E82B693-FD27-4A9C-8C8B-28B0EF8DEC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3600" y="3989388"/>
            <a:ext cx="825500" cy="2540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APBD</a:t>
            </a:r>
          </a:p>
        </p:txBody>
      </p:sp>
      <p:sp>
        <p:nvSpPr>
          <p:cNvPr id="4112" name="Text Box 16">
            <a:extLst>
              <a:ext uri="{FF2B5EF4-FFF2-40B4-BE49-F238E27FC236}">
                <a16:creationId xmlns:a16="http://schemas.microsoft.com/office/drawing/2014/main" id="{7A4E64E1-E884-4CC1-8D26-EEA6362EC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8" y="5013325"/>
            <a:ext cx="982662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RENSTRA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SKPD</a:t>
            </a:r>
          </a:p>
        </p:txBody>
      </p:sp>
      <p:sp>
        <p:nvSpPr>
          <p:cNvPr id="4113" name="Text Box 17">
            <a:extLst>
              <a:ext uri="{FF2B5EF4-FFF2-40B4-BE49-F238E27FC236}">
                <a16:creationId xmlns:a16="http://schemas.microsoft.com/office/drawing/2014/main" id="{3B1C4110-42A6-4167-8AC1-833B80BED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1413" y="4970463"/>
            <a:ext cx="928687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RENJA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SKPD</a:t>
            </a:r>
          </a:p>
        </p:txBody>
      </p:sp>
      <p:sp>
        <p:nvSpPr>
          <p:cNvPr id="4114" name="Text Box 18">
            <a:extLst>
              <a:ext uri="{FF2B5EF4-FFF2-40B4-BE49-F238E27FC236}">
                <a16:creationId xmlns:a16="http://schemas.microsoft.com/office/drawing/2014/main" id="{09ACC027-68BE-4C09-9A75-9A450E98FB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2288" y="4979988"/>
            <a:ext cx="8763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RKA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SKPD</a:t>
            </a:r>
          </a:p>
        </p:txBody>
      </p:sp>
      <p:sp>
        <p:nvSpPr>
          <p:cNvPr id="4115" name="Text Box 19">
            <a:extLst>
              <a:ext uri="{FF2B5EF4-FFF2-40B4-BE49-F238E27FC236}">
                <a16:creationId xmlns:a16="http://schemas.microsoft.com/office/drawing/2014/main" id="{60F8C632-D198-4FD1-8104-42854BD81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4350" y="4965700"/>
            <a:ext cx="112395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PENJABARAN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APBD</a:t>
            </a:r>
          </a:p>
        </p:txBody>
      </p:sp>
      <p:sp>
        <p:nvSpPr>
          <p:cNvPr id="4116" name="Text Box 20">
            <a:extLst>
              <a:ext uri="{FF2B5EF4-FFF2-40B4-BE49-F238E27FC236}">
                <a16:creationId xmlns:a16="http://schemas.microsoft.com/office/drawing/2014/main" id="{9E499706-3F5E-49B6-9ED6-57E4504178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1638300"/>
            <a:ext cx="990600" cy="406400"/>
          </a:xfrm>
          <a:prstGeom prst="rect">
            <a:avLst/>
          </a:prstGeom>
          <a:solidFill>
            <a:srgbClr val="FFFF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RENSTRA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KL</a:t>
            </a:r>
          </a:p>
        </p:txBody>
      </p:sp>
      <p:sp>
        <p:nvSpPr>
          <p:cNvPr id="4117" name="Text Box 21">
            <a:extLst>
              <a:ext uri="{FF2B5EF4-FFF2-40B4-BE49-F238E27FC236}">
                <a16:creationId xmlns:a16="http://schemas.microsoft.com/office/drawing/2014/main" id="{14BFFC73-1788-4717-BFEF-CB47039ED0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0" y="1590675"/>
            <a:ext cx="928688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RENJA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KL</a:t>
            </a:r>
          </a:p>
        </p:txBody>
      </p:sp>
      <p:sp>
        <p:nvSpPr>
          <p:cNvPr id="4118" name="Text Box 22">
            <a:extLst>
              <a:ext uri="{FF2B5EF4-FFF2-40B4-BE49-F238E27FC236}">
                <a16:creationId xmlns:a16="http://schemas.microsoft.com/office/drawing/2014/main" id="{CCCC4880-EB0D-4108-B597-920A1B446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4188" y="1651000"/>
            <a:ext cx="700087" cy="2460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RKA - KL</a:t>
            </a:r>
          </a:p>
        </p:txBody>
      </p:sp>
      <p:sp>
        <p:nvSpPr>
          <p:cNvPr id="4119" name="Text Box 23">
            <a:extLst>
              <a:ext uri="{FF2B5EF4-FFF2-40B4-BE49-F238E27FC236}">
                <a16:creationId xmlns:a16="http://schemas.microsoft.com/office/drawing/2014/main" id="{1235F145-0EED-4AD7-8DD8-FD8BEA566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1574800"/>
            <a:ext cx="9144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RINCIAN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APBN</a:t>
            </a:r>
          </a:p>
        </p:txBody>
      </p:sp>
      <p:sp>
        <p:nvSpPr>
          <p:cNvPr id="4120" name="Line 24">
            <a:extLst>
              <a:ext uri="{FF2B5EF4-FFF2-40B4-BE49-F238E27FC236}">
                <a16:creationId xmlns:a16="http://schemas.microsoft.com/office/drawing/2014/main" id="{5BA36097-8E6E-440A-930E-CADAB965DB91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2971800"/>
            <a:ext cx="4572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1" name="Line 25">
            <a:extLst>
              <a:ext uri="{FF2B5EF4-FFF2-40B4-BE49-F238E27FC236}">
                <a16:creationId xmlns:a16="http://schemas.microsoft.com/office/drawing/2014/main" id="{231B574C-38E1-4349-9CF6-B1F5CD0135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2959100"/>
            <a:ext cx="762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2" name="Text Box 26">
            <a:extLst>
              <a:ext uri="{FF2B5EF4-FFF2-40B4-BE49-F238E27FC236}">
                <a16:creationId xmlns:a16="http://schemas.microsoft.com/office/drawing/2014/main" id="{A536F837-27EF-4CF3-A935-C8EAE5A8FA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4363" y="2765425"/>
            <a:ext cx="773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dijabarkan</a:t>
            </a:r>
          </a:p>
        </p:txBody>
      </p:sp>
      <p:sp>
        <p:nvSpPr>
          <p:cNvPr id="4123" name="Line 27">
            <a:extLst>
              <a:ext uri="{FF2B5EF4-FFF2-40B4-BE49-F238E27FC236}">
                <a16:creationId xmlns:a16="http://schemas.microsoft.com/office/drawing/2014/main" id="{4A4D2343-0912-4A9C-A109-FDFB4140109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0" y="2946400"/>
            <a:ext cx="914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4" name="Line 28">
            <a:extLst>
              <a:ext uri="{FF2B5EF4-FFF2-40B4-BE49-F238E27FC236}">
                <a16:creationId xmlns:a16="http://schemas.microsoft.com/office/drawing/2014/main" id="{8C3D30C0-B343-4799-B650-AB69F79D08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451600" y="2960688"/>
            <a:ext cx="4572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5" name="Line 29">
            <a:extLst>
              <a:ext uri="{FF2B5EF4-FFF2-40B4-BE49-F238E27FC236}">
                <a16:creationId xmlns:a16="http://schemas.microsoft.com/office/drawing/2014/main" id="{1EF2A6A4-452C-491A-AB2F-8F77D2B273D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644775" y="2044700"/>
            <a:ext cx="0" cy="685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6" name="Text Box 30">
            <a:extLst>
              <a:ext uri="{FF2B5EF4-FFF2-40B4-BE49-F238E27FC236}">
                <a16:creationId xmlns:a16="http://schemas.microsoft.com/office/drawing/2014/main" id="{454B0813-2C12-40BC-8411-0F14A2DDBF9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370932" y="2269331"/>
            <a:ext cx="75406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27" name="Line 31">
            <a:extLst>
              <a:ext uri="{FF2B5EF4-FFF2-40B4-BE49-F238E27FC236}">
                <a16:creationId xmlns:a16="http://schemas.microsoft.com/office/drawing/2014/main" id="{FEF8B553-90E4-46BB-9829-006FA00A656D}"/>
              </a:ext>
            </a:extLst>
          </p:cNvPr>
          <p:cNvSpPr>
            <a:spLocks noChangeShapeType="1"/>
          </p:cNvSpPr>
          <p:nvPr/>
        </p:nvSpPr>
        <p:spPr bwMode="auto">
          <a:xfrm>
            <a:off x="3124200" y="1828800"/>
            <a:ext cx="685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28" name="Text Box 32">
            <a:extLst>
              <a:ext uri="{FF2B5EF4-FFF2-40B4-BE49-F238E27FC236}">
                <a16:creationId xmlns:a16="http://schemas.microsoft.com/office/drawing/2014/main" id="{C165DC77-9309-49B9-BB92-81EF84D261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6100" y="1635125"/>
            <a:ext cx="72866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29" name="Line 33">
            <a:extLst>
              <a:ext uri="{FF2B5EF4-FFF2-40B4-BE49-F238E27FC236}">
                <a16:creationId xmlns:a16="http://schemas.microsoft.com/office/drawing/2014/main" id="{F7ECA1D6-C78B-4C12-A4F7-34FF0AA08740}"/>
              </a:ext>
            </a:extLst>
          </p:cNvPr>
          <p:cNvSpPr>
            <a:spLocks noChangeShapeType="1"/>
          </p:cNvSpPr>
          <p:nvPr/>
        </p:nvSpPr>
        <p:spPr bwMode="auto">
          <a:xfrm>
            <a:off x="4724400" y="1790700"/>
            <a:ext cx="8382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0" name="Line 34">
            <a:extLst>
              <a:ext uri="{FF2B5EF4-FFF2-40B4-BE49-F238E27FC236}">
                <a16:creationId xmlns:a16="http://schemas.microsoft.com/office/drawing/2014/main" id="{0718B00A-5490-4C0C-9F8D-42EEF025757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4600" y="1778000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1" name="Line 35">
            <a:extLst>
              <a:ext uri="{FF2B5EF4-FFF2-40B4-BE49-F238E27FC236}">
                <a16:creationId xmlns:a16="http://schemas.microsoft.com/office/drawing/2014/main" id="{85B6B3D1-F9BC-40E7-808E-9B6B20049F44}"/>
              </a:ext>
            </a:extLst>
          </p:cNvPr>
          <p:cNvSpPr>
            <a:spLocks noChangeShapeType="1"/>
          </p:cNvSpPr>
          <p:nvPr/>
        </p:nvSpPr>
        <p:spPr bwMode="auto">
          <a:xfrm>
            <a:off x="5943600" y="1905000"/>
            <a:ext cx="0" cy="9144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2" name="Line 36">
            <a:extLst>
              <a:ext uri="{FF2B5EF4-FFF2-40B4-BE49-F238E27FC236}">
                <a16:creationId xmlns:a16="http://schemas.microsoft.com/office/drawing/2014/main" id="{5AF4097F-4F70-4307-8D9D-5B54B0FD19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315200" y="1981200"/>
            <a:ext cx="0" cy="8397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3" name="Line 37">
            <a:extLst>
              <a:ext uri="{FF2B5EF4-FFF2-40B4-BE49-F238E27FC236}">
                <a16:creationId xmlns:a16="http://schemas.microsoft.com/office/drawing/2014/main" id="{4C4380E0-343F-487B-AF2E-F7EBBFB59F5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143000" y="3124200"/>
            <a:ext cx="0" cy="8128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4" name="Line 38">
            <a:extLst>
              <a:ext uri="{FF2B5EF4-FFF2-40B4-BE49-F238E27FC236}">
                <a16:creationId xmlns:a16="http://schemas.microsoft.com/office/drawing/2014/main" id="{EE553286-6823-4583-8516-6BBCD5CA108E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4165600"/>
            <a:ext cx="3810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5" name="Text Box 39">
            <a:extLst>
              <a:ext uri="{FF2B5EF4-FFF2-40B4-BE49-F238E27FC236}">
                <a16:creationId xmlns:a16="http://schemas.microsoft.com/office/drawing/2014/main" id="{9A5F206B-2544-440E-8EDE-D5D54D6C05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2900" y="3954463"/>
            <a:ext cx="5445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diacu</a:t>
            </a:r>
          </a:p>
        </p:txBody>
      </p:sp>
      <p:sp>
        <p:nvSpPr>
          <p:cNvPr id="4136" name="Text Box 40">
            <a:extLst>
              <a:ext uri="{FF2B5EF4-FFF2-40B4-BE49-F238E27FC236}">
                <a16:creationId xmlns:a16="http://schemas.microsoft.com/office/drawing/2014/main" id="{710EDE2E-3BF4-419F-8105-8A0863CB2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3388" y="3981450"/>
            <a:ext cx="77311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dijabarkan</a:t>
            </a:r>
          </a:p>
        </p:txBody>
      </p:sp>
      <p:sp>
        <p:nvSpPr>
          <p:cNvPr id="4137" name="Line 41">
            <a:extLst>
              <a:ext uri="{FF2B5EF4-FFF2-40B4-BE49-F238E27FC236}">
                <a16:creationId xmlns:a16="http://schemas.microsoft.com/office/drawing/2014/main" id="{BC4F5FD3-09DC-4E82-9A3B-F6E7117EED4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60700" y="4178300"/>
            <a:ext cx="5334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8" name="Line 42">
            <a:extLst>
              <a:ext uri="{FF2B5EF4-FFF2-40B4-BE49-F238E27FC236}">
                <a16:creationId xmlns:a16="http://schemas.microsoft.com/office/drawing/2014/main" id="{6A0C2463-EF72-4BF9-94B6-80DD6D19DF7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90800" y="3124200"/>
            <a:ext cx="0" cy="876300"/>
          </a:xfrm>
          <a:prstGeom prst="line">
            <a:avLst/>
          </a:prstGeom>
          <a:noFill/>
          <a:ln w="28575">
            <a:solidFill>
              <a:schemeClr val="bg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39" name="Line 43">
            <a:extLst>
              <a:ext uri="{FF2B5EF4-FFF2-40B4-BE49-F238E27FC236}">
                <a16:creationId xmlns:a16="http://schemas.microsoft.com/office/drawing/2014/main" id="{8D67DC67-B5BE-44FB-B3C8-26A1240E6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3124200"/>
            <a:ext cx="0" cy="914400"/>
          </a:xfrm>
          <a:prstGeom prst="line">
            <a:avLst/>
          </a:prstGeom>
          <a:noFill/>
          <a:ln w="28575">
            <a:solidFill>
              <a:schemeClr val="bg2"/>
            </a:solidFill>
            <a:prstDash val="sysDot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0" name="Line 44">
            <a:extLst>
              <a:ext uri="{FF2B5EF4-FFF2-40B4-BE49-F238E27FC236}">
                <a16:creationId xmlns:a16="http://schemas.microsoft.com/office/drawing/2014/main" id="{A24B8361-5409-4DE7-AB1C-F8692B066D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267200" y="1981200"/>
            <a:ext cx="0" cy="827088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1" name="Text Box 45">
            <a:extLst>
              <a:ext uri="{FF2B5EF4-FFF2-40B4-BE49-F238E27FC236}">
                <a16:creationId xmlns:a16="http://schemas.microsoft.com/office/drawing/2014/main" id="{CB7C09E0-DD63-4E51-A2EC-9B015AEE070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3844132" y="2250281"/>
            <a:ext cx="633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diacu</a:t>
            </a:r>
          </a:p>
        </p:txBody>
      </p:sp>
      <p:sp>
        <p:nvSpPr>
          <p:cNvPr id="4142" name="Text Box 46">
            <a:extLst>
              <a:ext uri="{FF2B5EF4-FFF2-40B4-BE49-F238E27FC236}">
                <a16:creationId xmlns:a16="http://schemas.microsoft.com/office/drawing/2014/main" id="{25FFAA44-DD65-40D0-8099-0CC21289A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0388" y="4008438"/>
            <a:ext cx="582612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7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43" name="Line 47">
            <a:extLst>
              <a:ext uri="{FF2B5EF4-FFF2-40B4-BE49-F238E27FC236}">
                <a16:creationId xmlns:a16="http://schemas.microsoft.com/office/drawing/2014/main" id="{81E0BA69-88EF-437F-88BD-CC137855734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97700" y="4127500"/>
            <a:ext cx="228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4" name="Line 48">
            <a:extLst>
              <a:ext uri="{FF2B5EF4-FFF2-40B4-BE49-F238E27FC236}">
                <a16:creationId xmlns:a16="http://schemas.microsoft.com/office/drawing/2014/main" id="{50E40574-2204-42C3-ACB7-DAF880D199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324600" y="4267200"/>
            <a:ext cx="0" cy="6985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5" name="Line 49">
            <a:extLst>
              <a:ext uri="{FF2B5EF4-FFF2-40B4-BE49-F238E27FC236}">
                <a16:creationId xmlns:a16="http://schemas.microsoft.com/office/drawing/2014/main" id="{E6657DCF-F116-4C1C-B281-06F7647CC77B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4256088"/>
            <a:ext cx="0" cy="762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6" name="Line 50">
            <a:extLst>
              <a:ext uri="{FF2B5EF4-FFF2-40B4-BE49-F238E27FC236}">
                <a16:creationId xmlns:a16="http://schemas.microsoft.com/office/drawing/2014/main" id="{4EC33595-B675-4E04-B0BC-6339CCA541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89700" y="5181600"/>
            <a:ext cx="368300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7" name="Text Box 51">
            <a:extLst>
              <a:ext uri="{FF2B5EF4-FFF2-40B4-BE49-F238E27FC236}">
                <a16:creationId xmlns:a16="http://schemas.microsoft.com/office/drawing/2014/main" id="{50C27F62-A91E-4D86-8816-09A47C6660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413" y="4981575"/>
            <a:ext cx="698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48" name="Line 52">
            <a:extLst>
              <a:ext uri="{FF2B5EF4-FFF2-40B4-BE49-F238E27FC236}">
                <a16:creationId xmlns:a16="http://schemas.microsoft.com/office/drawing/2014/main" id="{1D40BFA3-5A56-40C6-A379-A9FAD9A9E38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10100" y="5181600"/>
            <a:ext cx="990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49" name="Text Box 53">
            <a:extLst>
              <a:ext uri="{FF2B5EF4-FFF2-40B4-BE49-F238E27FC236}">
                <a16:creationId xmlns:a16="http://schemas.microsoft.com/office/drawing/2014/main" id="{3DDEF68C-E458-4A0D-8BD6-D1C8342B6B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7200" y="5024438"/>
            <a:ext cx="698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50" name="Line 54">
            <a:extLst>
              <a:ext uri="{FF2B5EF4-FFF2-40B4-BE49-F238E27FC236}">
                <a16:creationId xmlns:a16="http://schemas.microsoft.com/office/drawing/2014/main" id="{2189BA39-76D3-4A5A-8904-FA6B37C1B22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48000" y="5207000"/>
            <a:ext cx="6096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51" name="Line 55">
            <a:extLst>
              <a:ext uri="{FF2B5EF4-FFF2-40B4-BE49-F238E27FC236}">
                <a16:creationId xmlns:a16="http://schemas.microsoft.com/office/drawing/2014/main" id="{1A12B0BA-E324-4802-AF0F-84FB5B35A61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552700" y="4394200"/>
            <a:ext cx="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52" name="Text Box 56">
            <a:extLst>
              <a:ext uri="{FF2B5EF4-FFF2-40B4-BE49-F238E27FC236}">
                <a16:creationId xmlns:a16="http://schemas.microsoft.com/office/drawing/2014/main" id="{6F936FBB-3A59-45A7-8D2E-27C6FBB75A3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257425" y="4556126"/>
            <a:ext cx="758825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53" name="Text Box 57">
            <a:extLst>
              <a:ext uri="{FF2B5EF4-FFF2-40B4-BE49-F238E27FC236}">
                <a16:creationId xmlns:a16="http://schemas.microsoft.com/office/drawing/2014/main" id="{BDFDBE37-7C2E-4524-BE87-8CF6F9204166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756525" y="2243138"/>
            <a:ext cx="1597025" cy="650875"/>
          </a:xfrm>
          <a:prstGeom prst="rect">
            <a:avLst/>
          </a:prstGeom>
          <a:solidFill>
            <a:srgbClr val="0033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b="1">
                <a:latin typeface="Cambria" panose="02040503050406030204" pitchFamily="18" charset="0"/>
              </a:rPr>
              <a:t>Pemerintah </a:t>
            </a:r>
          </a:p>
          <a:p>
            <a:pPr algn="ctr"/>
            <a:r>
              <a:rPr lang="en-US" altLang="en-US" b="1">
                <a:latin typeface="Cambria" panose="02040503050406030204" pitchFamily="18" charset="0"/>
              </a:rPr>
              <a:t>Pusat</a:t>
            </a:r>
          </a:p>
        </p:txBody>
      </p:sp>
      <p:sp>
        <p:nvSpPr>
          <p:cNvPr id="4154" name="Text Box 58">
            <a:extLst>
              <a:ext uri="{FF2B5EF4-FFF2-40B4-BE49-F238E27FC236}">
                <a16:creationId xmlns:a16="http://schemas.microsoft.com/office/drawing/2014/main" id="{85AADE84-203C-474F-8F1E-B286118DB3FE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7831932" y="4453731"/>
            <a:ext cx="1446212" cy="650875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b="1">
                <a:latin typeface="Cambria" panose="02040503050406030204" pitchFamily="18" charset="0"/>
              </a:rPr>
              <a:t>Pemerintah </a:t>
            </a:r>
          </a:p>
          <a:p>
            <a:pPr algn="ctr"/>
            <a:r>
              <a:rPr lang="en-US" altLang="en-US" b="1">
                <a:latin typeface="Cambria" panose="02040503050406030204" pitchFamily="18" charset="0"/>
              </a:rPr>
              <a:t>Daerah</a:t>
            </a:r>
          </a:p>
        </p:txBody>
      </p:sp>
      <p:sp>
        <p:nvSpPr>
          <p:cNvPr id="4155" name="Text Box 59">
            <a:extLst>
              <a:ext uri="{FF2B5EF4-FFF2-40B4-BE49-F238E27FC236}">
                <a16:creationId xmlns:a16="http://schemas.microsoft.com/office/drawing/2014/main" id="{0B28F7B0-9560-455A-9784-87DF65E26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400" y="5957888"/>
            <a:ext cx="4343400" cy="366712"/>
          </a:xfrm>
          <a:prstGeom prst="rect">
            <a:avLst/>
          </a:prstGeom>
          <a:solidFill>
            <a:srgbClr val="0099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latin typeface="Cambria" panose="02040503050406030204" pitchFamily="18" charset="0"/>
              </a:rPr>
              <a:t>PERENCANAAN</a:t>
            </a:r>
          </a:p>
        </p:txBody>
      </p:sp>
      <p:sp>
        <p:nvSpPr>
          <p:cNvPr id="4156" name="Text Box 60">
            <a:extLst>
              <a:ext uri="{FF2B5EF4-FFF2-40B4-BE49-F238E27FC236}">
                <a16:creationId xmlns:a16="http://schemas.microsoft.com/office/drawing/2014/main" id="{571A813C-F150-49C1-82A3-A45697627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5500" y="5957888"/>
            <a:ext cx="3581400" cy="3667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1905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>
                <a:solidFill>
                  <a:schemeClr val="bg1"/>
                </a:solidFill>
                <a:latin typeface="Cambria" panose="02040503050406030204" pitchFamily="18" charset="0"/>
              </a:rPr>
              <a:t>PENGANGGARAN</a:t>
            </a:r>
            <a:endParaRPr lang="en-US" altLang="en-US">
              <a:latin typeface="Cambria" panose="02040503050406030204" pitchFamily="18" charset="0"/>
            </a:endParaRPr>
          </a:p>
        </p:txBody>
      </p:sp>
      <p:sp>
        <p:nvSpPr>
          <p:cNvPr id="4157" name="Text Box 61">
            <a:extLst>
              <a:ext uri="{FF2B5EF4-FFF2-40B4-BE49-F238E27FC236}">
                <a16:creationId xmlns:a16="http://schemas.microsoft.com/office/drawing/2014/main" id="{65153265-9585-46A8-9FF4-ED05E978A3B3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857250" y="3448050"/>
            <a:ext cx="7239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58" name="Text Box 62">
            <a:extLst>
              <a:ext uri="{FF2B5EF4-FFF2-40B4-BE49-F238E27FC236}">
                <a16:creationId xmlns:a16="http://schemas.microsoft.com/office/drawing/2014/main" id="{6786412F-B2FB-441E-8944-7DA522CCA4F8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217738" y="3424238"/>
            <a:ext cx="958850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diperhatikan</a:t>
            </a:r>
          </a:p>
        </p:txBody>
      </p:sp>
      <p:sp>
        <p:nvSpPr>
          <p:cNvPr id="4159" name="Text Box 63">
            <a:extLst>
              <a:ext uri="{FF2B5EF4-FFF2-40B4-BE49-F238E27FC236}">
                <a16:creationId xmlns:a16="http://schemas.microsoft.com/office/drawing/2014/main" id="{11E0DA8A-04A5-4696-8F71-4D6853FBC2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5163" y="3444875"/>
            <a:ext cx="223837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Diserasikan melalui MUSRENBANG</a:t>
            </a:r>
          </a:p>
        </p:txBody>
      </p:sp>
      <p:sp>
        <p:nvSpPr>
          <p:cNvPr id="4160" name="Line 64">
            <a:extLst>
              <a:ext uri="{FF2B5EF4-FFF2-40B4-BE49-F238E27FC236}">
                <a16:creationId xmlns:a16="http://schemas.microsoft.com/office/drawing/2014/main" id="{B4B87E62-4590-441F-A12B-1F08E07B38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13200" y="4332288"/>
            <a:ext cx="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61" name="Text Box 65">
            <a:extLst>
              <a:ext uri="{FF2B5EF4-FFF2-40B4-BE49-F238E27FC236}">
                <a16:creationId xmlns:a16="http://schemas.microsoft.com/office/drawing/2014/main" id="{F473C954-50B0-4360-9327-236A3C5DED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4700" y="2759075"/>
            <a:ext cx="698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62" name="Text Box 66">
            <a:extLst>
              <a:ext uri="{FF2B5EF4-FFF2-40B4-BE49-F238E27FC236}">
                <a16:creationId xmlns:a16="http://schemas.microsoft.com/office/drawing/2014/main" id="{2975F59E-AD69-4FAF-8868-DE1C5DB1AA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0" y="1609725"/>
            <a:ext cx="6985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63" name="Line 68">
            <a:extLst>
              <a:ext uri="{FF2B5EF4-FFF2-40B4-BE49-F238E27FC236}">
                <a16:creationId xmlns:a16="http://schemas.microsoft.com/office/drawing/2014/main" id="{23AC3D11-C10D-4928-A16C-19E5F81EF8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70400" y="4191000"/>
            <a:ext cx="304800" cy="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D"/>
          </a:p>
        </p:txBody>
      </p:sp>
      <p:sp>
        <p:nvSpPr>
          <p:cNvPr id="4164" name="Text Box 69">
            <a:extLst>
              <a:ext uri="{FF2B5EF4-FFF2-40B4-BE49-F238E27FC236}">
                <a16:creationId xmlns:a16="http://schemas.microsoft.com/office/drawing/2014/main" id="{4B28E96F-F952-4543-971F-EBB56A1E8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3994150"/>
            <a:ext cx="582613" cy="198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7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65" name="Text Box 71">
            <a:extLst>
              <a:ext uri="{FF2B5EF4-FFF2-40B4-BE49-F238E27FC236}">
                <a16:creationId xmlns:a16="http://schemas.microsoft.com/office/drawing/2014/main" id="{85B7B444-C3B9-47EE-A971-684A15663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732088"/>
            <a:ext cx="11430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RPJP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NASIONAL</a:t>
            </a:r>
          </a:p>
        </p:txBody>
      </p:sp>
      <p:sp>
        <p:nvSpPr>
          <p:cNvPr id="4166" name="Text Box 72">
            <a:extLst>
              <a:ext uri="{FF2B5EF4-FFF2-40B4-BE49-F238E27FC236}">
                <a16:creationId xmlns:a16="http://schemas.microsoft.com/office/drawing/2014/main" id="{B1BEFA39-56F1-40DD-A19A-8149A5B41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888" y="2827338"/>
            <a:ext cx="715962" cy="13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900" b="1">
                <a:solidFill>
                  <a:srgbClr val="1C1C1C"/>
                </a:solidFill>
                <a:latin typeface="Cambria" panose="02040503050406030204" pitchFamily="18" charset="0"/>
              </a:rPr>
              <a:t>pedoman</a:t>
            </a:r>
          </a:p>
        </p:txBody>
      </p:sp>
      <p:sp>
        <p:nvSpPr>
          <p:cNvPr id="4167" name="Line 75">
            <a:extLst>
              <a:ext uri="{FF2B5EF4-FFF2-40B4-BE49-F238E27FC236}">
                <a16:creationId xmlns:a16="http://schemas.microsoft.com/office/drawing/2014/main" id="{4AA1AFF1-E3AB-4F07-8CB7-F17AFE8123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165600"/>
            <a:ext cx="457200" cy="0"/>
          </a:xfrm>
          <a:prstGeom prst="line">
            <a:avLst/>
          </a:prstGeom>
          <a:noFill/>
          <a:ln w="9525">
            <a:solidFill>
              <a:schemeClr val="bg2"/>
            </a:solidFill>
            <a:prstDash val="dash"/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ID"/>
          </a:p>
        </p:txBody>
      </p:sp>
      <p:grpSp>
        <p:nvGrpSpPr>
          <p:cNvPr id="4168" name="Group 77">
            <a:extLst>
              <a:ext uri="{FF2B5EF4-FFF2-40B4-BE49-F238E27FC236}">
                <a16:creationId xmlns:a16="http://schemas.microsoft.com/office/drawing/2014/main" id="{7125155D-95E7-4B2D-A257-89721541E091}"/>
              </a:ext>
            </a:extLst>
          </p:cNvPr>
          <p:cNvGrpSpPr>
            <a:grpSpLocks/>
          </p:cNvGrpSpPr>
          <p:nvPr/>
        </p:nvGrpSpPr>
        <p:grpSpPr bwMode="auto">
          <a:xfrm>
            <a:off x="4800600" y="3860800"/>
            <a:ext cx="685800" cy="577850"/>
            <a:chOff x="2928" y="2400"/>
            <a:chExt cx="432" cy="364"/>
          </a:xfrm>
        </p:grpSpPr>
        <p:sp>
          <p:nvSpPr>
            <p:cNvPr id="4172" name="Rectangle 76">
              <a:extLst>
                <a:ext uri="{FF2B5EF4-FFF2-40B4-BE49-F238E27FC236}">
                  <a16:creationId xmlns:a16="http://schemas.microsoft.com/office/drawing/2014/main" id="{05476343-49EE-4EEA-807D-1D0BE64D17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28" y="2400"/>
              <a:ext cx="0" cy="174"/>
            </a:xfrm>
            <a:prstGeom prst="rect">
              <a:avLst/>
            </a:prstGeom>
            <a:solidFill>
              <a:schemeClr val="accent1"/>
            </a:solidFill>
            <a:ln w="9525" algn="ctr">
              <a:solidFill>
                <a:schemeClr val="accent2"/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/>
              <a:endParaRPr lang="id-ID" altLang="en-US">
                <a:latin typeface="Cambria" panose="02040503050406030204" pitchFamily="18" charset="0"/>
              </a:endParaRPr>
            </a:p>
          </p:txBody>
        </p:sp>
        <p:grpSp>
          <p:nvGrpSpPr>
            <p:cNvPr id="4173" name="Group 74">
              <a:extLst>
                <a:ext uri="{FF2B5EF4-FFF2-40B4-BE49-F238E27FC236}">
                  <a16:creationId xmlns:a16="http://schemas.microsoft.com/office/drawing/2014/main" id="{C52E0A0C-3FC5-413D-BACA-F1843AEB59C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76" y="2470"/>
              <a:ext cx="384" cy="294"/>
              <a:chOff x="2976" y="2553"/>
              <a:chExt cx="384" cy="400"/>
            </a:xfrm>
          </p:grpSpPr>
          <p:sp>
            <p:nvSpPr>
              <p:cNvPr id="4174" name="Text Box 67">
                <a:extLst>
                  <a:ext uri="{FF2B5EF4-FFF2-40B4-BE49-F238E27FC236}">
                    <a16:creationId xmlns:a16="http://schemas.microsoft.com/office/drawing/2014/main" id="{70F6B7BE-08A6-4C42-9F4D-E7453118F1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2553"/>
                <a:ext cx="384" cy="218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35000"/>
                  </a:spcBef>
                  <a:spcAft>
                    <a:spcPct val="30000"/>
                  </a:spcAft>
                </a:pPr>
                <a:r>
                  <a:rPr lang="en-US" altLang="en-US" sz="1000" b="1">
                    <a:solidFill>
                      <a:srgbClr val="1C1C1C"/>
                    </a:solidFill>
                    <a:latin typeface="Cambria" panose="02040503050406030204" pitchFamily="18" charset="0"/>
                  </a:rPr>
                  <a:t>KUA </a:t>
                </a:r>
              </a:p>
            </p:txBody>
          </p:sp>
          <p:sp>
            <p:nvSpPr>
              <p:cNvPr id="4175" name="Text Box 73">
                <a:extLst>
                  <a:ext uri="{FF2B5EF4-FFF2-40B4-BE49-F238E27FC236}">
                    <a16:creationId xmlns:a16="http://schemas.microsoft.com/office/drawing/2014/main" id="{3F67238F-CC0E-43B6-BBB4-F27D9398941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976" y="2735"/>
                <a:ext cx="384" cy="218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>
                  <a:spcBef>
                    <a:spcPct val="35000"/>
                  </a:spcBef>
                  <a:spcAft>
                    <a:spcPct val="30000"/>
                  </a:spcAft>
                </a:pPr>
                <a:r>
                  <a:rPr lang="en-US" altLang="en-US" sz="1000" b="1">
                    <a:solidFill>
                      <a:srgbClr val="1C1C1C"/>
                    </a:solidFill>
                    <a:latin typeface="Cambria" panose="02040503050406030204" pitchFamily="18" charset="0"/>
                  </a:rPr>
                  <a:t>PPAS </a:t>
                </a:r>
              </a:p>
            </p:txBody>
          </p:sp>
        </p:grpSp>
      </p:grpSp>
      <p:sp>
        <p:nvSpPr>
          <p:cNvPr id="4169" name="Freeform 78">
            <a:extLst>
              <a:ext uri="{FF2B5EF4-FFF2-40B4-BE49-F238E27FC236}">
                <a16:creationId xmlns:a16="http://schemas.microsoft.com/office/drawing/2014/main" id="{A0E793F1-C2E9-455A-AA00-416FD403FD1F}"/>
              </a:ext>
            </a:extLst>
          </p:cNvPr>
          <p:cNvSpPr>
            <a:spLocks/>
          </p:cNvSpPr>
          <p:nvPr/>
        </p:nvSpPr>
        <p:spPr bwMode="auto">
          <a:xfrm>
            <a:off x="5181600" y="4546600"/>
            <a:ext cx="762000" cy="276225"/>
          </a:xfrm>
          <a:custGeom>
            <a:avLst/>
            <a:gdLst>
              <a:gd name="T0" fmla="*/ 0 w 480"/>
              <a:gd name="T1" fmla="*/ 0 h 288"/>
              <a:gd name="T2" fmla="*/ 0 w 480"/>
              <a:gd name="T3" fmla="*/ 2147483647 h 288"/>
              <a:gd name="T4" fmla="*/ 2147483647 w 480"/>
              <a:gd name="T5" fmla="*/ 2147483647 h 288"/>
              <a:gd name="T6" fmla="*/ 2147483647 w 480"/>
              <a:gd name="T7" fmla="*/ 2147483647 h 288"/>
              <a:gd name="T8" fmla="*/ 0 60000 65536"/>
              <a:gd name="T9" fmla="*/ 0 60000 65536"/>
              <a:gd name="T10" fmla="*/ 0 60000 65536"/>
              <a:gd name="T11" fmla="*/ 0 60000 65536"/>
              <a:gd name="T12" fmla="*/ 0 w 480"/>
              <a:gd name="T13" fmla="*/ 0 h 288"/>
              <a:gd name="T14" fmla="*/ 480 w 480"/>
              <a:gd name="T15" fmla="*/ 288 h 28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80" h="288">
                <a:moveTo>
                  <a:pt x="0" y="0"/>
                </a:moveTo>
                <a:lnTo>
                  <a:pt x="0" y="96"/>
                </a:lnTo>
                <a:lnTo>
                  <a:pt x="480" y="96"/>
                </a:lnTo>
                <a:lnTo>
                  <a:pt x="480" y="288"/>
                </a:lnTo>
              </a:path>
            </a:pathLst>
          </a:custGeom>
          <a:noFill/>
          <a:ln w="2857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ID"/>
          </a:p>
        </p:txBody>
      </p:sp>
      <p:sp>
        <p:nvSpPr>
          <p:cNvPr id="4170" name="Text Box 79">
            <a:extLst>
              <a:ext uri="{FF2B5EF4-FFF2-40B4-BE49-F238E27FC236}">
                <a16:creationId xmlns:a16="http://schemas.microsoft.com/office/drawing/2014/main" id="{512EA5A7-B8BF-4271-B041-64D4A5B79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3911600"/>
            <a:ext cx="1143000" cy="4064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RPJP</a:t>
            </a:r>
          </a:p>
          <a:p>
            <a:pPr algn="ctr"/>
            <a:r>
              <a:rPr lang="en-US" altLang="en-US" sz="1000" b="1">
                <a:solidFill>
                  <a:srgbClr val="1C1C1C"/>
                </a:solidFill>
                <a:latin typeface="Cambria" panose="02040503050406030204" pitchFamily="18" charset="0"/>
              </a:rPr>
              <a:t>DAERAH</a:t>
            </a:r>
          </a:p>
        </p:txBody>
      </p:sp>
      <p:pic>
        <p:nvPicPr>
          <p:cNvPr id="4171" name="Picture 2" descr="C:\Users\User\Pictures\logo-garuda_acehdesain.jpg">
            <a:extLst>
              <a:ext uri="{FF2B5EF4-FFF2-40B4-BE49-F238E27FC236}">
                <a16:creationId xmlns:a16="http://schemas.microsoft.com/office/drawing/2014/main" id="{78776BDE-7205-4010-9886-9C86F02E0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76200"/>
            <a:ext cx="1066800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Fading Grid">
  <a:themeElements>
    <a:clrScheme name="Fading Grid 4">
      <a:dk1>
        <a:srgbClr val="6B6B99"/>
      </a:dk1>
      <a:lt1>
        <a:srgbClr val="EAEAEA"/>
      </a:lt1>
      <a:dk2>
        <a:srgbClr val="666699"/>
      </a:dk2>
      <a:lt2>
        <a:srgbClr val="CCECFF"/>
      </a:lt2>
      <a:accent1>
        <a:srgbClr val="00CC66"/>
      </a:accent1>
      <a:accent2>
        <a:srgbClr val="54547A"/>
      </a:accent2>
      <a:accent3>
        <a:srgbClr val="B8B8CA"/>
      </a:accent3>
      <a:accent4>
        <a:srgbClr val="C8C8C8"/>
      </a:accent4>
      <a:accent5>
        <a:srgbClr val="AAE2B8"/>
      </a:accent5>
      <a:accent6>
        <a:srgbClr val="4B4B6E"/>
      </a:accent6>
      <a:hlink>
        <a:srgbClr val="65B2FF"/>
      </a:hlink>
      <a:folHlink>
        <a:srgbClr val="9900FF"/>
      </a:folHlink>
    </a:clrScheme>
    <a:fontScheme name="Fading Gri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Fading Grid 1">
        <a:dk1>
          <a:srgbClr val="7E0000"/>
        </a:dk1>
        <a:lt1>
          <a:srgbClr val="FFFFFF"/>
        </a:lt1>
        <a:dk2>
          <a:srgbClr val="800000"/>
        </a:dk2>
        <a:lt2>
          <a:srgbClr val="FCF0B2"/>
        </a:lt2>
        <a:accent1>
          <a:srgbClr val="C5543D"/>
        </a:accent1>
        <a:accent2>
          <a:srgbClr val="660000"/>
        </a:accent2>
        <a:accent3>
          <a:srgbClr val="C0AAAA"/>
        </a:accent3>
        <a:accent4>
          <a:srgbClr val="DADADA"/>
        </a:accent4>
        <a:accent5>
          <a:srgbClr val="DFB3AF"/>
        </a:accent5>
        <a:accent6>
          <a:srgbClr val="5C0000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2">
        <a:dk1>
          <a:srgbClr val="000066"/>
        </a:dk1>
        <a:lt1>
          <a:srgbClr val="FFFFFF"/>
        </a:lt1>
        <a:dk2>
          <a:srgbClr val="000066"/>
        </a:dk2>
        <a:lt2>
          <a:srgbClr val="B2B8C8"/>
        </a:lt2>
        <a:accent1>
          <a:srgbClr val="008080"/>
        </a:accent1>
        <a:accent2>
          <a:srgbClr val="00004E"/>
        </a:accent2>
        <a:accent3>
          <a:srgbClr val="AAAAB8"/>
        </a:accent3>
        <a:accent4>
          <a:srgbClr val="DADADA"/>
        </a:accent4>
        <a:accent5>
          <a:srgbClr val="AAC0C0"/>
        </a:accent5>
        <a:accent6>
          <a:srgbClr val="000046"/>
        </a:accent6>
        <a:hlink>
          <a:srgbClr val="00FFCC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3">
        <a:dk1>
          <a:srgbClr val="010199"/>
        </a:dk1>
        <a:lt1>
          <a:srgbClr val="FFFFFF"/>
        </a:lt1>
        <a:dk2>
          <a:srgbClr val="000099"/>
        </a:dk2>
        <a:lt2>
          <a:srgbClr val="CCFFFF"/>
        </a:lt2>
        <a:accent1>
          <a:srgbClr val="00C600"/>
        </a:accent1>
        <a:accent2>
          <a:srgbClr val="01017D"/>
        </a:accent2>
        <a:accent3>
          <a:srgbClr val="AAAACA"/>
        </a:accent3>
        <a:accent4>
          <a:srgbClr val="DADADA"/>
        </a:accent4>
        <a:accent5>
          <a:srgbClr val="AADFAA"/>
        </a:accent5>
        <a:accent6>
          <a:srgbClr val="010171"/>
        </a:accent6>
        <a:hlink>
          <a:srgbClr val="FFE701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4">
        <a:dk1>
          <a:srgbClr val="6B6B99"/>
        </a:dk1>
        <a:lt1>
          <a:srgbClr val="EAEAEA"/>
        </a:lt1>
        <a:dk2>
          <a:srgbClr val="666699"/>
        </a:dk2>
        <a:lt2>
          <a:srgbClr val="CCECFF"/>
        </a:lt2>
        <a:accent1>
          <a:srgbClr val="00CC66"/>
        </a:accent1>
        <a:accent2>
          <a:srgbClr val="54547A"/>
        </a:accent2>
        <a:accent3>
          <a:srgbClr val="B8B8CA"/>
        </a:accent3>
        <a:accent4>
          <a:srgbClr val="C8C8C8"/>
        </a:accent4>
        <a:accent5>
          <a:srgbClr val="AAE2B8"/>
        </a:accent5>
        <a:accent6>
          <a:srgbClr val="4B4B6E"/>
        </a:accent6>
        <a:hlink>
          <a:srgbClr val="65B2FF"/>
        </a:hlink>
        <a:folHlink>
          <a:srgbClr val="99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5">
        <a:dk1>
          <a:srgbClr val="00827F"/>
        </a:dk1>
        <a:lt1>
          <a:srgbClr val="FFFFFF"/>
        </a:lt1>
        <a:dk2>
          <a:srgbClr val="008080"/>
        </a:dk2>
        <a:lt2>
          <a:srgbClr val="FFFFCC"/>
        </a:lt2>
        <a:accent1>
          <a:srgbClr val="6D6FC7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BABBE0"/>
        </a:accent5>
        <a:accent6>
          <a:srgbClr val="005A58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6">
        <a:dk1>
          <a:srgbClr val="4D4D4D"/>
        </a:dk1>
        <a:lt1>
          <a:srgbClr val="FFFFFF"/>
        </a:lt1>
        <a:dk2>
          <a:srgbClr val="525252"/>
        </a:dk2>
        <a:lt2>
          <a:srgbClr val="C0C0C0"/>
        </a:lt2>
        <a:accent1>
          <a:srgbClr val="527C3A"/>
        </a:accent1>
        <a:accent2>
          <a:srgbClr val="444444"/>
        </a:accent2>
        <a:accent3>
          <a:srgbClr val="B3B3B3"/>
        </a:accent3>
        <a:accent4>
          <a:srgbClr val="DADADA"/>
        </a:accent4>
        <a:accent5>
          <a:srgbClr val="B3BFAE"/>
        </a:accent5>
        <a:accent6>
          <a:srgbClr val="3D3D3D"/>
        </a:accent6>
        <a:hlink>
          <a:srgbClr val="FAC458"/>
        </a:hlink>
        <a:folHlink>
          <a:srgbClr val="C7780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7">
        <a:dk1>
          <a:srgbClr val="516032"/>
        </a:dk1>
        <a:lt1>
          <a:srgbClr val="FFFFFF"/>
        </a:lt1>
        <a:dk2>
          <a:srgbClr val="546434"/>
        </a:dk2>
        <a:lt2>
          <a:srgbClr val="B2B68A"/>
        </a:lt2>
        <a:accent1>
          <a:srgbClr val="7D8C70"/>
        </a:accent1>
        <a:accent2>
          <a:srgbClr val="414E28"/>
        </a:accent2>
        <a:accent3>
          <a:srgbClr val="B3B8AE"/>
        </a:accent3>
        <a:accent4>
          <a:srgbClr val="DADADA"/>
        </a:accent4>
        <a:accent5>
          <a:srgbClr val="BFC5BB"/>
        </a:accent5>
        <a:accent6>
          <a:srgbClr val="3A4623"/>
        </a:accent6>
        <a:hlink>
          <a:srgbClr val="80C579"/>
        </a:hlink>
        <a:folHlink>
          <a:srgbClr val="7FADA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8">
        <a:dk1>
          <a:srgbClr val="D1CC00"/>
        </a:dk1>
        <a:lt1>
          <a:srgbClr val="FFFFFF"/>
        </a:lt1>
        <a:dk2>
          <a:srgbClr val="CCCC00"/>
        </a:dk2>
        <a:lt2>
          <a:srgbClr val="F3F5B1"/>
        </a:lt2>
        <a:accent1>
          <a:srgbClr val="808000"/>
        </a:accent1>
        <a:accent2>
          <a:srgbClr val="AEAA00"/>
        </a:accent2>
        <a:accent3>
          <a:srgbClr val="E2E2AA"/>
        </a:accent3>
        <a:accent4>
          <a:srgbClr val="DADADA"/>
        </a:accent4>
        <a:accent5>
          <a:srgbClr val="C0C0AA"/>
        </a:accent5>
        <a:accent6>
          <a:srgbClr val="9D9A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Fading Grid 9">
        <a:dk1>
          <a:srgbClr val="000000"/>
        </a:dk1>
        <a:lt1>
          <a:srgbClr val="F8F8F8"/>
        </a:lt1>
        <a:dk2>
          <a:srgbClr val="336600"/>
        </a:dk2>
        <a:lt2>
          <a:srgbClr val="FBFBFB"/>
        </a:lt2>
        <a:accent1>
          <a:srgbClr val="009900"/>
        </a:accent1>
        <a:accent2>
          <a:srgbClr val="C6C6C6"/>
        </a:accent2>
        <a:accent3>
          <a:srgbClr val="FBFBFB"/>
        </a:accent3>
        <a:accent4>
          <a:srgbClr val="000000"/>
        </a:accent4>
        <a:accent5>
          <a:srgbClr val="AACAAA"/>
        </a:accent5>
        <a:accent6>
          <a:srgbClr val="B3B3B3"/>
        </a:accent6>
        <a:hlink>
          <a:srgbClr val="0066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Fading Grid</Template>
  <TotalTime>553</TotalTime>
  <Words>1145</Words>
  <Application>Microsoft Office PowerPoint</Application>
  <PresentationFormat>On-screen Show (4:3)</PresentationFormat>
  <Paragraphs>270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Arial Rounded MT Bold</vt:lpstr>
      <vt:lpstr>Cambria</vt:lpstr>
      <vt:lpstr>Trebuchet MS</vt:lpstr>
      <vt:lpstr>Wingdings</vt:lpstr>
      <vt:lpstr>Fading Grid</vt:lpstr>
      <vt:lpstr>PowerPoint Presentation</vt:lpstr>
      <vt:lpstr>PowerPoint Presentation</vt:lpstr>
      <vt:lpstr>Nature of Strategic Planning</vt:lpstr>
      <vt:lpstr>Perumusan strategi</vt:lpstr>
      <vt:lpstr>Di dalam praktk</vt:lpstr>
      <vt:lpstr>PowerPoint Presentation</vt:lpstr>
      <vt:lpstr>Evolusi perencanaan strategis</vt:lpstr>
      <vt:lpstr>Manfaat: (1) Kerangka pengembangan anggaran</vt:lpstr>
      <vt:lpstr>PowerPoint Presentation</vt:lpstr>
      <vt:lpstr>Manfaat: (2) Alat pengembangan manajemen</vt:lpstr>
      <vt:lpstr>Manfaat: (3) Mekanisme untuk mendorong manajemen berpikir jangka panjang</vt:lpstr>
      <vt:lpstr>Keterbatasan</vt:lpstr>
      <vt:lpstr>Perencanaan strategis berguna…</vt:lpstr>
      <vt:lpstr>Hubungan organisasional</vt:lpstr>
      <vt:lpstr>Usulan program yang baru</vt:lpstr>
      <vt:lpstr>Usulan produk baru</vt:lpstr>
      <vt:lpstr>Proses perencanaan strategis</vt:lpstr>
      <vt:lpstr>Evaluasi dan pemutakhiran rencana strategis tahun lalu</vt:lpstr>
      <vt:lpstr>Penentuan asumsi dan panduan</vt:lpstr>
      <vt:lpstr>Analisis</vt:lpstr>
      <vt:lpstr>Review akhir dan penyetujuan </vt:lpstr>
      <vt:lpstr>PowerPoint Presentation</vt:lpstr>
      <vt:lpstr>MANAJEMEN STRATEGI </vt:lpstr>
      <vt:lpstr>CONTOH :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Planning</dc:title>
  <dc:creator>Acer</dc:creator>
  <cp:lastModifiedBy>User</cp:lastModifiedBy>
  <cp:revision>90</cp:revision>
  <dcterms:created xsi:type="dcterms:W3CDTF">2011-04-26T22:59:43Z</dcterms:created>
  <dcterms:modified xsi:type="dcterms:W3CDTF">2020-06-23T13:26:16Z</dcterms:modified>
</cp:coreProperties>
</file>