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94" r:id="rId2"/>
    <p:sldId id="258" r:id="rId3"/>
    <p:sldId id="260" r:id="rId4"/>
    <p:sldId id="261" r:id="rId5"/>
    <p:sldId id="262" r:id="rId6"/>
    <p:sldId id="267" r:id="rId7"/>
    <p:sldId id="268" r:id="rId8"/>
    <p:sldId id="269" r:id="rId9"/>
    <p:sldId id="263" r:id="rId10"/>
    <p:sldId id="270" r:id="rId11"/>
    <p:sldId id="271" r:id="rId12"/>
    <p:sldId id="272" r:id="rId13"/>
    <p:sldId id="264" r:id="rId14"/>
    <p:sldId id="279" r:id="rId15"/>
    <p:sldId id="280" r:id="rId16"/>
    <p:sldId id="281" r:id="rId17"/>
    <p:sldId id="259" r:id="rId18"/>
    <p:sldId id="277" r:id="rId19"/>
    <p:sldId id="275" r:id="rId20"/>
    <p:sldId id="276" r:id="rId21"/>
    <p:sldId id="274" r:id="rId22"/>
    <p:sldId id="278" r:id="rId23"/>
    <p:sldId id="273" r:id="rId24"/>
    <p:sldId id="265" r:id="rId25"/>
    <p:sldId id="266" r:id="rId26"/>
    <p:sldId id="282" r:id="rId27"/>
    <p:sldId id="283" r:id="rId28"/>
    <p:sldId id="284" r:id="rId29"/>
    <p:sldId id="285" r:id="rId30"/>
    <p:sldId id="257" r:id="rId31"/>
    <p:sldId id="287" r:id="rId32"/>
    <p:sldId id="286" r:id="rId33"/>
    <p:sldId id="288" r:id="rId34"/>
    <p:sldId id="289" r:id="rId35"/>
    <p:sldId id="290" r:id="rId36"/>
    <p:sldId id="293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63" d="100"/>
          <a:sy n="63" d="100"/>
        </p:scale>
        <p:origin x="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520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7102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21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54104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890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9483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423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01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43842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1023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6428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12C4FD-D6A7-4167-B05A-0BDD75E119A9}" type="datetimeFigureOut">
              <a:rPr lang="en-ID" smtClean="0"/>
              <a:t>09/07/2020</a:t>
            </a:fld>
            <a:endParaRPr lang="en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C7D0D7D-E39D-4B0D-A626-0AE14BB36CBB}" type="slidenum">
              <a:rPr lang="en-ID" smtClean="0"/>
              <a:t>‹#›</a:t>
            </a:fld>
            <a:endParaRPr lang="en-ID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32076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B6A-911B-4E92-A96E-8B12876B0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60A595-A2D9-4A60-87A1-BDBD6FCC6D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4" name="Picture 2" descr="Black Cracked Brick Tiles Wall Texture. Dark Old Rough Brickwork ...">
            <a:extLst>
              <a:ext uri="{FF2B5EF4-FFF2-40B4-BE49-F238E27FC236}">
                <a16:creationId xmlns:a16="http://schemas.microsoft.com/office/drawing/2014/main" id="{BA97F4F0-65F6-462F-8E3D-AF92E2F7F5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80"/>
            <a:ext cx="12192000" cy="6852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0802465-D509-44B0-90ED-C270C5D1AD6D}"/>
              </a:ext>
            </a:extLst>
          </p:cNvPr>
          <p:cNvSpPr/>
          <p:nvPr/>
        </p:nvSpPr>
        <p:spPr>
          <a:xfrm>
            <a:off x="3331461" y="734136"/>
            <a:ext cx="552907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US" sz="40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FD4E82A-9EFE-4D25-9F00-DC3E4950647D}"/>
              </a:ext>
            </a:extLst>
          </p:cNvPr>
          <p:cNvSpPr/>
          <p:nvPr/>
        </p:nvSpPr>
        <p:spPr>
          <a:xfrm>
            <a:off x="301497" y="1661789"/>
            <a:ext cx="1190345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  INTERNASIONAL  </a:t>
            </a:r>
          </a:p>
        </p:txBody>
      </p:sp>
      <p:pic>
        <p:nvPicPr>
          <p:cNvPr id="7" name="Picture 12" descr="label, harga, belanja, tag Ikon">
            <a:extLst>
              <a:ext uri="{FF2B5EF4-FFF2-40B4-BE49-F238E27FC236}">
                <a16:creationId xmlns:a16="http://schemas.microsoft.com/office/drawing/2014/main" id="{6DDE3819-0B7C-46F6-91CF-68B6A8459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41235">
            <a:off x="10581540" y="192596"/>
            <a:ext cx="1766961" cy="1899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Push Pin Clip Art at Clker.com - vector clip art online, royalty ...">
            <a:extLst>
              <a:ext uri="{FF2B5EF4-FFF2-40B4-BE49-F238E27FC236}">
                <a16:creationId xmlns:a16="http://schemas.microsoft.com/office/drawing/2014/main" id="{52CD753C-C409-4F50-BF5F-DC7F50A78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550482">
            <a:off x="11121090" y="240237"/>
            <a:ext cx="465397" cy="454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A8A7DE9-77DA-47B5-9DB3-BF3EC7DE04F8}"/>
              </a:ext>
            </a:extLst>
          </p:cNvPr>
          <p:cNvSpPr/>
          <p:nvPr/>
        </p:nvSpPr>
        <p:spPr>
          <a:xfrm>
            <a:off x="10983157" y="928852"/>
            <a:ext cx="96372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#14</a:t>
            </a:r>
          </a:p>
        </p:txBody>
      </p:sp>
      <p:pic>
        <p:nvPicPr>
          <p:cNvPr id="10" name="Picture 38" descr="Banner, Daftar Harga, Stiker, Label, Panah, Tape">
            <a:extLst>
              <a:ext uri="{FF2B5EF4-FFF2-40B4-BE49-F238E27FC236}">
                <a16:creationId xmlns:a16="http://schemas.microsoft.com/office/drawing/2014/main" id="{E0EE9CF2-F50C-49CB-873A-D3881F1DB7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02" y="5894906"/>
            <a:ext cx="4700118" cy="851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889EE6-02E4-4039-A9B1-24E711093FED}"/>
              </a:ext>
            </a:extLst>
          </p:cNvPr>
          <p:cNvSpPr/>
          <p:nvPr/>
        </p:nvSpPr>
        <p:spPr>
          <a:xfrm>
            <a:off x="640399" y="6123864"/>
            <a:ext cx="363003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cap="none" spc="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 Ir. SUPRIYADI,  MM</a:t>
            </a:r>
          </a:p>
        </p:txBody>
      </p:sp>
      <p:pic>
        <p:nvPicPr>
          <p:cNvPr id="12" name="Picture 2" descr="Logo &amp; Motto | IIB Darmajaya">
            <a:extLst>
              <a:ext uri="{FF2B5EF4-FFF2-40B4-BE49-F238E27FC236}">
                <a16:creationId xmlns:a16="http://schemas.microsoft.com/office/drawing/2014/main" id="{9421430A-BAAA-4618-A0F7-B4385A3D6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085" y="90989"/>
            <a:ext cx="1551645" cy="1639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058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BFE6124-D867-4486-88E6-FAC6DC119D47}"/>
              </a:ext>
            </a:extLst>
          </p:cNvPr>
          <p:cNvSpPr/>
          <p:nvPr/>
        </p:nvSpPr>
        <p:spPr>
          <a:xfrm>
            <a:off x="1504951" y="1188166"/>
            <a:ext cx="989647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4572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Menghilangkan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28600" indent="-4572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bahaya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penundaan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</a:p>
          <a:p>
            <a:pPr algn="just">
              <a:spcAft>
                <a:spcPts val="0"/>
              </a:spcAft>
            </a:pP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pengendalian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tindakan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politik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ketidakpastian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Terlindung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pengiriman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indent="-457200" algn="just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Memastikan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FF76EB-30C2-4060-A8A9-0A24DC4A1943}"/>
              </a:ext>
            </a:extLst>
          </p:cNvPr>
          <p:cNvSpPr/>
          <p:nvPr/>
        </p:nvSpPr>
        <p:spPr>
          <a:xfrm>
            <a:off x="1504950" y="551927"/>
            <a:ext cx="7596187" cy="331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lnSpc>
                <a:spcPts val="1800"/>
              </a:lnSpc>
              <a:spcAft>
                <a:spcPts val="0"/>
              </a:spcAft>
            </a:pP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:</a:t>
            </a:r>
            <a:endParaRPr lang="en-ID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AC72DEA-8413-4D11-8D5F-198DECBFB804}"/>
              </a:ext>
            </a:extLst>
          </p:cNvPr>
          <p:cNvSpPr/>
          <p:nvPr/>
        </p:nvSpPr>
        <p:spPr>
          <a:xfrm>
            <a:off x="1504950" y="3959942"/>
            <a:ext cx="10125075" cy="24160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lnSpc>
                <a:spcPts val="1800"/>
              </a:lnSpc>
              <a:spcAft>
                <a:spcPts val="0"/>
              </a:spcAft>
            </a:pPr>
            <a:r>
              <a:rPr lang="en-ID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0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:</a:t>
            </a:r>
          </a:p>
          <a:p>
            <a:pPr indent="-228600" algn="just">
              <a:spcAft>
                <a:spcPts val="0"/>
              </a:spcAf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kondisi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ditetapkan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L/C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terpenuhi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diperlukan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diinspeksi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teliti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orang yang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berpengalaman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meminta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pembekuan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dana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L/C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diubah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cash in advance.</a:t>
            </a: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dana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sudah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dibayarkan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bank),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mudah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dananya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mampu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pengiriman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0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pantas</a:t>
            </a:r>
            <a:r>
              <a:rPr lang="en-ID" sz="20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0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7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2E1E84-C128-4D38-A1A8-74C347992DC0}"/>
              </a:ext>
            </a:extLst>
          </p:cNvPr>
          <p:cNvSpPr/>
          <p:nvPr/>
        </p:nvSpPr>
        <p:spPr>
          <a:xfrm>
            <a:off x="1719261" y="1115613"/>
            <a:ext cx="10053639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lnSpc>
                <a:spcPts val="1800"/>
              </a:lnSpc>
              <a:spcAft>
                <a:spcPts val="0"/>
              </a:spcAft>
            </a:pP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Kerugian</a:t>
            </a: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indent="-228600" algn="just">
              <a:lnSpc>
                <a:spcPts val="1800"/>
              </a:lnSpc>
              <a:spcAft>
                <a:spcPts val="0"/>
              </a:spcAf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Syarat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ketentuan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berlaku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bank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mungkin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memberatkan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spcAft>
                <a:spcPts val="0"/>
              </a:spcAf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dianggap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bonafid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>
              <a:spcAft>
                <a:spcPts val="0"/>
              </a:spcAf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mengeluarkan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L/C,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terutama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</a:p>
          <a:p>
            <a:pPr algn="just">
              <a:spcAft>
                <a:spcPts val="0"/>
              </a:spcAf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masa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krisis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9186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C74DB-F04D-4E5A-A50F-112C6DE381AE}"/>
              </a:ext>
            </a:extLst>
          </p:cNvPr>
          <p:cNvSpPr/>
          <p:nvPr/>
        </p:nvSpPr>
        <p:spPr>
          <a:xfrm>
            <a:off x="1919286" y="1190945"/>
            <a:ext cx="9810751" cy="4960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Jenis-jenis</a:t>
            </a:r>
            <a:r>
              <a:rPr lang="en-I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L/C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ID" sz="24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I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Revocable</a:t>
            </a:r>
            <a:b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L/C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dibatalkan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sewaktu-waktu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tanpa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memberitahukan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pihak-pihak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lain.</a:t>
            </a:r>
          </a:p>
          <a:p>
            <a:pPr>
              <a:spcAft>
                <a:spcPts val="0"/>
              </a:spcAft>
            </a:pP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indent="-285750" algn="just">
              <a:lnSpc>
                <a:spcPts val="1800"/>
              </a:lnSpc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I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Irrevocable</a:t>
            </a: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pembatalan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diberitahukan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lain.</a:t>
            </a:r>
          </a:p>
          <a:p>
            <a:pPr lvl="0" algn="just">
              <a:lnSpc>
                <a:spcPts val="1800"/>
              </a:lnSpc>
              <a:spcAft>
                <a:spcPts val="800"/>
              </a:spcAft>
              <a:tabLst>
                <a:tab pos="457200" algn="l"/>
              </a:tabLst>
            </a:pPr>
            <a:endParaRPr lang="en-ID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lnSpc>
                <a:spcPts val="1800"/>
              </a:lnSpc>
              <a:spcAft>
                <a:spcPts val="800"/>
              </a:spcAft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Sight L/C</a:t>
            </a: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Begitu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juga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" indent="-285750"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I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Usance L/C</a:t>
            </a:r>
            <a:b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kesempatan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ditentukan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bank.</a:t>
            </a:r>
            <a:endParaRPr lang="en-ID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7550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EBB7A2-CE55-4BE9-A0C7-1BF73B8DACC3}"/>
              </a:ext>
            </a:extLst>
          </p:cNvPr>
          <p:cNvSpPr/>
          <p:nvPr/>
        </p:nvSpPr>
        <p:spPr>
          <a:xfrm>
            <a:off x="1504948" y="1675059"/>
            <a:ext cx="1003935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imbal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selain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jasanya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Bentuk-bentuk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countertrade :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barter</a:t>
            </a: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counterpurchase</a:t>
            </a:r>
            <a:endParaRPr lang="en-ID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914400" lvl="1" indent="-457200" algn="just"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buy back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81DFD3A-861C-4227-81B9-C8C801F88874}"/>
              </a:ext>
            </a:extLst>
          </p:cNvPr>
          <p:cNvSpPr/>
          <p:nvPr/>
        </p:nvSpPr>
        <p:spPr>
          <a:xfrm>
            <a:off x="1091288" y="723376"/>
            <a:ext cx="4052211" cy="357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e. Countertrade</a:t>
            </a:r>
            <a:endParaRPr lang="en-ID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83758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8A6303-85CA-4313-9320-918588012B66}"/>
              </a:ext>
            </a:extLst>
          </p:cNvPr>
          <p:cNvSpPr/>
          <p:nvPr/>
        </p:nvSpPr>
        <p:spPr>
          <a:xfrm>
            <a:off x="1485899" y="3837133"/>
            <a:ext cx="10044113" cy="31136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spcAft>
                <a:spcPts val="0"/>
              </a:spcAf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Kelemahan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indent="-228600" algn="just">
              <a:spcAft>
                <a:spcPts val="0"/>
              </a:spcAft>
            </a:pP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efisien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counter-trade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kesulitan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tunai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pasar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 algn="just">
              <a:spcAft>
                <a:spcPts val="0"/>
              </a:spcAft>
            </a:pPr>
            <a:endParaRPr lang="en-ID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-228600" algn="just">
              <a:lnSpc>
                <a:spcPts val="1800"/>
              </a:lnSpc>
              <a:spcAft>
                <a:spcPts val="0"/>
              </a:spcAf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E07F5C-3A8E-4C16-A23A-D0DCA93D993F}"/>
              </a:ext>
            </a:extLst>
          </p:cNvPr>
          <p:cNvSpPr/>
          <p:nvPr/>
        </p:nvSpPr>
        <p:spPr>
          <a:xfrm>
            <a:off x="1323976" y="873496"/>
            <a:ext cx="10206036" cy="2451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Barter :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Pertukaran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Counter-purchase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barter parallel :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Buyback :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dibeli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menjual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berhubungan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583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377A492-BDE9-49DD-86F5-EA604414E8EE}"/>
              </a:ext>
            </a:extLst>
          </p:cNvPr>
          <p:cNvSpPr/>
          <p:nvPr/>
        </p:nvSpPr>
        <p:spPr>
          <a:xfrm>
            <a:off x="1643063" y="1124817"/>
            <a:ext cx="9572625" cy="27802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spcAft>
                <a:spcPts val="0"/>
              </a:spcAf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counter-trade:</a:t>
            </a:r>
          </a:p>
          <a:p>
            <a:pPr indent="-228600" algn="just">
              <a:spcAft>
                <a:spcPts val="0"/>
              </a:spcAft>
            </a:pP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Counter-trade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anggota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kartel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OPEC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menurunkan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disepakati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Counter-trade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risiko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dihadapi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manufaktur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564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E6003BB-B85C-4F3A-81CF-9FB63326B6B1}"/>
              </a:ext>
            </a:extLst>
          </p:cNvPr>
          <p:cNvSpPr/>
          <p:nvPr/>
        </p:nvSpPr>
        <p:spPr>
          <a:xfrm>
            <a:off x="842963" y="1028772"/>
            <a:ext cx="104727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Hal-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diperhatikan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counter-trade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Aft>
                <a:spcPts val="0"/>
              </a:spcAft>
            </a:pPr>
            <a:endParaRPr lang="en-ID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produk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pertanian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futures market.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Sepanjang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telah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memperhitungkan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dipertukarkan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sederajat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teknologi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Tingkat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dipersyaratkan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counter-trade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benar-benar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fair.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counter-trade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broker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dihemat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Counter-trade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alternatif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cadangan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devisa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memadai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788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32A292-6B80-4DD9-A46E-EAC84778BE13}"/>
              </a:ext>
            </a:extLst>
          </p:cNvPr>
          <p:cNvSpPr/>
          <p:nvPr/>
        </p:nvSpPr>
        <p:spPr>
          <a:xfrm>
            <a:off x="449101" y="379214"/>
            <a:ext cx="113466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UcPeriod" startAt="2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MENGELOLA RISIKO NILAI TUKAR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C00A16B-B45A-41DB-BFF9-11D937A8DDB8}"/>
              </a:ext>
            </a:extLst>
          </p:cNvPr>
          <p:cNvSpPr/>
          <p:nvPr/>
        </p:nvSpPr>
        <p:spPr>
          <a:xfrm>
            <a:off x="1219200" y="1703634"/>
            <a:ext cx="9982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kurs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disebut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khusus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multinasional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menghadapi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translasi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Translasi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pernyataan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lain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berubah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akibat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kurs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valas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memerlukan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teknik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berbeda</a:t>
            </a:r>
            <a:r>
              <a:rPr lang="en-ID" sz="28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solidFill>
                <a:schemeClr val="accent1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91197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902E94-0AAA-4B34-B2C3-5F50A3B9AEB6}"/>
              </a:ext>
            </a:extLst>
          </p:cNvPr>
          <p:cNvSpPr/>
          <p:nvPr/>
        </p:nvSpPr>
        <p:spPr>
          <a:xfrm>
            <a:off x="1190624" y="847500"/>
            <a:ext cx="10653713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spcAft>
                <a:spcPts val="0"/>
              </a:spcAft>
            </a:pPr>
            <a:endParaRPr lang="en-ID" sz="32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menghadapi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transaction exposure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keterpaparan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ketika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keuntungan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ranskasi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internasonal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dipengaruhi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pergerakan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kewajiban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menyelesaikan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transkasi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1343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996A805-7A2B-443E-8A80-4CD9B49676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256769"/>
              </p:ext>
            </p:extLst>
          </p:nvPr>
        </p:nvGraphicFramePr>
        <p:xfrm>
          <a:off x="663677" y="1427812"/>
          <a:ext cx="10795820" cy="51647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97828">
                  <a:extLst>
                    <a:ext uri="{9D8B030D-6E8A-4147-A177-3AD203B41FA5}">
                      <a16:colId xmlns:a16="http://schemas.microsoft.com/office/drawing/2014/main" val="1082780635"/>
                    </a:ext>
                  </a:extLst>
                </a:gridCol>
                <a:gridCol w="3151604">
                  <a:extLst>
                    <a:ext uri="{9D8B030D-6E8A-4147-A177-3AD203B41FA5}">
                      <a16:colId xmlns:a16="http://schemas.microsoft.com/office/drawing/2014/main" val="3869240126"/>
                    </a:ext>
                  </a:extLst>
                </a:gridCol>
                <a:gridCol w="4046388">
                  <a:extLst>
                    <a:ext uri="{9D8B030D-6E8A-4147-A177-3AD203B41FA5}">
                      <a16:colId xmlns:a16="http://schemas.microsoft.com/office/drawing/2014/main" val="3288950674"/>
                    </a:ext>
                  </a:extLst>
                </a:gridCol>
              </a:tblGrid>
              <a:tr h="41754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KEUNTUNGAN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65489966"/>
                  </a:ext>
                </a:extLst>
              </a:tr>
              <a:tr h="17279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Peduli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Tidak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pengeluaran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modal,berpotensi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mendapatkan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capital gain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negara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naik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Berpotensi terjadinya kerugian modal (capital loss) jika nilai mata uang negara asal turun.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1341162"/>
                  </a:ext>
                </a:extLst>
              </a:tr>
              <a:tr h="129117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Membeli Mata uang ke depan untuk penyerahan kemudian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Menghapuskan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eksposur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transaksi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flesibilitas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menentukan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kontrak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bank,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hilangnya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kesempatan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memperioleh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keuntungan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nilai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negara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naik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38933593"/>
                  </a:ext>
                </a:extLst>
              </a:tr>
              <a:tr h="172799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Membeli Mata uang berjangka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Menghapuskan eksposur transaksi, kontrak dimasa depan relatif mudah dan murah</a:t>
                      </a:r>
                      <a:endParaRPr lang="en-ID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broker yang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relatif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murah,kurang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fleksibel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menentukan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waktu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kontrak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hilagnya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kesempatan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memperoleh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keuntungan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modal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negara </a:t>
                      </a:r>
                      <a:r>
                        <a:rPr lang="en-ID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ID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naik.</a:t>
                      </a:r>
                      <a:endParaRPr lang="en-ID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4116214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98873FEF-7779-4F9D-AFA1-4A2C4C14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676" y="689148"/>
            <a:ext cx="11502648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peduli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mengelola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0868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132819-3DA5-4796-848F-822937E6D4FD}"/>
              </a:ext>
            </a:extLst>
          </p:cNvPr>
          <p:cNvSpPr/>
          <p:nvPr/>
        </p:nvSpPr>
        <p:spPr>
          <a:xfrm>
            <a:off x="449101" y="379214"/>
            <a:ext cx="1134665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lphaUcPeriod"/>
            </a:pP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ISU-ISU KEUANGAN DALAM PERDAGANGAN INTERNASIONAL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FC1D75-4108-4787-B152-F2F9F22D1E52}"/>
              </a:ext>
            </a:extLst>
          </p:cNvPr>
          <p:cNvSpPr/>
          <p:nvPr/>
        </p:nvSpPr>
        <p:spPr>
          <a:xfrm>
            <a:off x="960120" y="1170861"/>
            <a:ext cx="106222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dunia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baik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berskala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nasional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(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domestik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)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maupun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internasional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Transaksi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dilakukan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antara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penjual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pembeli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sering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dibarengi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negosiasi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ini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guna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mencapai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kesepatan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diantara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pelaku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berskala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nasional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mungkin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negosiasi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tidak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begitu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banyak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mengalami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kendala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mengingat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Bahasa,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budaya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wilayah, dan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mata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uang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masih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sama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Tidak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demikian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halnya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berskala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internasional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dimana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Perusahaan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Internasional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menghadapi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tantangan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jauh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lebih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komplek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dibandingkan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domestik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setiap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transaksi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, yang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melibatkan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pembeli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penjual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dari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dua</a:t>
            </a:r>
            <a:r>
              <a:rPr lang="en-ID" sz="2400" dirty="0">
                <a:solidFill>
                  <a:srgbClr val="000099"/>
                </a:solidFill>
                <a:latin typeface="Times New Roman" panose="02020603050405020304" pitchFamily="18" charset="0"/>
              </a:rPr>
              <a:t> negara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beberapa</a:t>
            </a:r>
            <a:r>
              <a:rPr lang="en-ID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isu</a:t>
            </a:r>
            <a:r>
              <a:rPr lang="en-ID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akan</a:t>
            </a:r>
            <a:r>
              <a:rPr lang="en-ID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muncul</a:t>
            </a:r>
            <a:r>
              <a:rPr lang="en-ID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 :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FE33101-B5C2-4186-9709-B74A0B9D88A9}"/>
              </a:ext>
            </a:extLst>
          </p:cNvPr>
          <p:cNvSpPr/>
          <p:nvPr/>
        </p:nvSpPr>
        <p:spPr>
          <a:xfrm>
            <a:off x="1691640" y="4355128"/>
            <a:ext cx="880872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endParaRPr lang="en-ID" b="0" i="0" dirty="0">
              <a:solidFill>
                <a:srgbClr val="000000"/>
              </a:solidFill>
              <a:effectLst/>
              <a:latin typeface="Trebuchet MS" panose="020B0603020202020204" pitchFamily="34" charset="0"/>
            </a:endParaRPr>
          </a:p>
          <a:p>
            <a:pPr algn="just">
              <a:buFont typeface="+mj-lt"/>
              <a:buAutoNum type="arabicPeriod"/>
            </a:pP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mana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bertransaksi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ID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Kapan dan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mengecek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ID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ID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+mj-lt"/>
              <a:buAutoNum type="arabicPeriod"/>
            </a:pP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Bagaimana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mengatur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pembiayaan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ID" sz="24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9355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A95DE060-A349-436D-9294-0BF545B6FC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911272"/>
              </p:ext>
            </p:extLst>
          </p:nvPr>
        </p:nvGraphicFramePr>
        <p:xfrm>
          <a:off x="516731" y="700088"/>
          <a:ext cx="11158537" cy="5686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26813">
                  <a:extLst>
                    <a:ext uri="{9D8B030D-6E8A-4147-A177-3AD203B41FA5}">
                      <a16:colId xmlns:a16="http://schemas.microsoft.com/office/drawing/2014/main" val="58759827"/>
                    </a:ext>
                  </a:extLst>
                </a:gridCol>
                <a:gridCol w="3743235">
                  <a:extLst>
                    <a:ext uri="{9D8B030D-6E8A-4147-A177-3AD203B41FA5}">
                      <a16:colId xmlns:a16="http://schemas.microsoft.com/office/drawing/2014/main" val="575436459"/>
                    </a:ext>
                  </a:extLst>
                </a:gridCol>
                <a:gridCol w="3688489">
                  <a:extLst>
                    <a:ext uri="{9D8B030D-6E8A-4147-A177-3AD203B41FA5}">
                      <a16:colId xmlns:a16="http://schemas.microsoft.com/office/drawing/2014/main" val="4250828112"/>
                    </a:ext>
                  </a:extLst>
                </a:gridCol>
              </a:tblGrid>
              <a:tr h="5084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STRATEGI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KEUNTUNGAN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94055040"/>
                  </a:ext>
                </a:extLst>
              </a:tr>
              <a:tr h="370560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Membeli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Opsi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kontrak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dimana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satu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membayarkan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sejumlah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pada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pihak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lain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mendapatkan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sejumlah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nilai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selama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jangka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waktu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tertentu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Menghapus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eksposur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transaksi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berpotensi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mendapatkan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keuntungan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modal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nilai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negara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nail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Ada premium yang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harus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dibayar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opsi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karena</a:t>
                      </a:r>
                      <a:b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sifatnya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mau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enaknya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sendiri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kurang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fleksibel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dalam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menentukan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jumlah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dan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waktu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opsi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22782209"/>
                  </a:ext>
                </a:extLst>
              </a:tr>
              <a:tr h="147238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Memperoleh aktiva yang bisa mengimbangi eksposur</a:t>
                      </a:r>
                      <a:endParaRPr lang="en-ID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transkasi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Biaya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yang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harus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dikeluarkan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megatur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transaksi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hilangnya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kesempatan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untuk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memperoleh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keuntungan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jika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mata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uang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negara </a:t>
                      </a:r>
                      <a:r>
                        <a:rPr lang="en-ID" sz="1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asal</a:t>
                      </a:r>
                      <a:r>
                        <a:rPr lang="en-ID" sz="1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naik</a:t>
                      </a:r>
                      <a:endParaRPr lang="en-ID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7726440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82873810-58D7-4CB5-88C7-50F015A5BB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8159" y="2971800"/>
            <a:ext cx="1095492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822227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A998978-CD44-48B6-B2D5-26F724340794}"/>
              </a:ext>
            </a:extLst>
          </p:cNvPr>
          <p:cNvSpPr/>
          <p:nvPr/>
        </p:nvSpPr>
        <p:spPr>
          <a:xfrm>
            <a:off x="1447800" y="530942"/>
            <a:ext cx="100965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Translasi</a:t>
            </a:r>
            <a:endParaRPr lang="en-ID" sz="3200" b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en-ID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fluktuasi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nlai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laporan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konsolidasi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mengubah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diukur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Perusahaan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translasi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baklance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sheet hedge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mencocokan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denominasi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kewajiban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denominasi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tiap-tiap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740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0BFE6D-D7C8-400D-A09D-8B7BC3E61759}"/>
              </a:ext>
            </a:extLst>
          </p:cNvPr>
          <p:cNvSpPr/>
          <p:nvPr/>
        </p:nvSpPr>
        <p:spPr>
          <a:xfrm>
            <a:off x="971550" y="916134"/>
            <a:ext cx="10901363" cy="5468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dampak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perubahan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diantisipasi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Fluktuasi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diantisipasi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mempengaruhi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keseluruhan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profitabilitas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dibanyak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pasar. Salah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memprediksi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fluktuasi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dimasa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memperhatikan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kinerja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neraca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negara,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wawasan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apakah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masih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bersaing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pasar dunia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danapakah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di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meningkat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Manajer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Kuangan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mempertimbangkan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disetiap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dan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setiap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mempertimbangkan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(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tujuan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utama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algn="just">
              <a:spcAft>
                <a:spcPts val="0"/>
              </a:spcAft>
            </a:pP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514350" algn="just"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514350" algn="just"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konversi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endParaRPr lang="en-ID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71550" lvl="1" indent="-514350" algn="just"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kurs</a:t>
            </a:r>
            <a:endParaRPr lang="en-ID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5BC81E-1557-4344-B574-9DE5514B610A}"/>
              </a:ext>
            </a:extLst>
          </p:cNvPr>
          <p:cNvSpPr/>
          <p:nvPr/>
        </p:nvSpPr>
        <p:spPr>
          <a:xfrm>
            <a:off x="655663" y="366190"/>
            <a:ext cx="2703817" cy="344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Eksposur</a:t>
            </a:r>
            <a:r>
              <a:rPr lang="en-ID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Ekonomi</a:t>
            </a:r>
            <a:endParaRPr lang="en-ID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37727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049056A-86CD-45F2-A02F-E67ECEA69C99}"/>
              </a:ext>
            </a:extLst>
          </p:cNvPr>
          <p:cNvSpPr/>
          <p:nvPr/>
        </p:nvSpPr>
        <p:spPr>
          <a:xfrm>
            <a:off x="804862" y="313207"/>
            <a:ext cx="10167938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PENGATURAN NILAI TUKAR</a:t>
            </a:r>
          </a:p>
          <a:p>
            <a:pPr algn="just">
              <a:spcAft>
                <a:spcPts val="0"/>
              </a:spcAft>
            </a:pP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Pegged Exchange rate :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negara-negara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dipautkan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sekelompok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Limited – flexibility arrangements :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fleksibilitas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terbatas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baik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sekelompok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Euro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0" indent="-457200" algn="just"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 flexible arrangements : exchange rate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cukup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flexibel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difloating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Renminbi RRC.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tabLst>
                <a:tab pos="457200" algn="l"/>
              </a:tabLs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D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98526D-515D-4707-8389-348B773AD3CC}"/>
              </a:ext>
            </a:extLst>
          </p:cNvPr>
          <p:cNvSpPr/>
          <p:nvPr/>
        </p:nvSpPr>
        <p:spPr>
          <a:xfrm>
            <a:off x="938213" y="5590686"/>
            <a:ext cx="107061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dikatakan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kekuatan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permintaan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penawaran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pasar.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27917050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45063C-A0FC-4241-ACC7-223B747AC0B4}"/>
              </a:ext>
            </a:extLst>
          </p:cNvPr>
          <p:cNvSpPr/>
          <p:nvPr/>
        </p:nvSpPr>
        <p:spPr>
          <a:xfrm>
            <a:off x="762900" y="377566"/>
            <a:ext cx="57481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lphaUcPeriod" startAt="3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MANAJEMEN MODAL KERJA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5B8045A-4483-452E-888B-AAFE13CEB251}"/>
              </a:ext>
            </a:extLst>
          </p:cNvPr>
          <p:cNvSpPr/>
          <p:nvPr/>
        </p:nvSpPr>
        <p:spPr>
          <a:xfrm>
            <a:off x="900112" y="1402751"/>
            <a:ext cx="10801350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Kas Perusahaan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domestik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multinasional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menyeimbangkan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kepemilikan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kas , agar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kebutuhan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Salah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cara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multinasional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manajemen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kas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tersenralisasi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28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konversi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Mata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Anak Perusahaan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multinasional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negara,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dampaknya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transfer (fee,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konversi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komulatif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dikurangi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bilateral netting (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jaringan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unit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ataupun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multilateral netting.</a:t>
            </a:r>
            <a:endParaRPr lang="en-ID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3EE7C00E-9C28-4A25-B711-927BEEF74F67}"/>
              </a:ext>
            </a:extLst>
          </p:cNvPr>
          <p:cNvSpPr/>
          <p:nvPr/>
        </p:nvSpPr>
        <p:spPr>
          <a:xfrm>
            <a:off x="457200" y="2171700"/>
            <a:ext cx="305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E2D1825C-09D9-47D5-A787-721EA55F1D30}"/>
              </a:ext>
            </a:extLst>
          </p:cNvPr>
          <p:cNvSpPr/>
          <p:nvPr/>
        </p:nvSpPr>
        <p:spPr>
          <a:xfrm>
            <a:off x="372956" y="4781550"/>
            <a:ext cx="305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654071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EB39E6-FB94-47FE-9A60-793713CED018}"/>
              </a:ext>
            </a:extLst>
          </p:cNvPr>
          <p:cNvSpPr/>
          <p:nvPr/>
        </p:nvSpPr>
        <p:spPr>
          <a:xfrm>
            <a:off x="928689" y="1020348"/>
            <a:ext cx="10629900" cy="41755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Meminimalkan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tukar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Seringkali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strategi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leads and lags (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mempercepat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memperlambat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utang),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meminta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anak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mengirim</a:t>
            </a:r>
            <a:endParaRPr lang="en-ID" sz="3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spcAft>
                <a:spcPts val="800"/>
              </a:spcAft>
              <a:buSzPts val="1000"/>
              <a:tabLst>
                <a:tab pos="457200" algn="l"/>
              </a:tabLst>
            </a:pPr>
            <a:endParaRPr lang="en-ID" sz="36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cepat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negara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cenderung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menurun</a:t>
            </a:r>
            <a:r>
              <a:rPr lang="en-ID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Arrow: Right 2">
            <a:extLst>
              <a:ext uri="{FF2B5EF4-FFF2-40B4-BE49-F238E27FC236}">
                <a16:creationId xmlns:a16="http://schemas.microsoft.com/office/drawing/2014/main" id="{2A717FA8-F3AC-4CB1-9FE5-EEB3E039E0FE}"/>
              </a:ext>
            </a:extLst>
          </p:cNvPr>
          <p:cNvSpPr/>
          <p:nvPr/>
        </p:nvSpPr>
        <p:spPr>
          <a:xfrm>
            <a:off x="375334" y="2057400"/>
            <a:ext cx="305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4CCFD1DA-01EC-4E95-AA6A-20B4304D9EE0}"/>
              </a:ext>
            </a:extLst>
          </p:cNvPr>
          <p:cNvSpPr/>
          <p:nvPr/>
        </p:nvSpPr>
        <p:spPr>
          <a:xfrm>
            <a:off x="327711" y="4410404"/>
            <a:ext cx="305700" cy="52322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086123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6FFE03F-8A51-4794-86E9-6DCBA89ABCDF}"/>
              </a:ext>
            </a:extLst>
          </p:cNvPr>
          <p:cNvSpPr/>
          <p:nvPr/>
        </p:nvSpPr>
        <p:spPr>
          <a:xfrm>
            <a:off x="1562100" y="1120675"/>
            <a:ext cx="9896475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spcAft>
                <a:spcPts val="0"/>
              </a:spcAft>
            </a:pP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Pengelola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terhadap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rencana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baru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signifikan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evaluasi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berbagai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:</a:t>
            </a:r>
            <a:endParaRPr lang="en-ID" sz="2800" dirty="0">
              <a:solidFill>
                <a:srgbClr val="00009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lnSpc>
                <a:spcPts val="1800"/>
              </a:lnSpc>
              <a:spcAft>
                <a:spcPts val="0"/>
              </a:spcAft>
            </a:pP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5F7497-19CD-4A91-BFF1-D25921AA2478}"/>
              </a:ext>
            </a:extLst>
          </p:cNvPr>
          <p:cNvSpPr/>
          <p:nvPr/>
        </p:nvSpPr>
        <p:spPr>
          <a:xfrm>
            <a:off x="1921192" y="2995582"/>
            <a:ext cx="6096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571500">
              <a:spcAft>
                <a:spcPts val="0"/>
              </a:spcAft>
              <a:buFont typeface="+mj-lt"/>
              <a:buAutoNum type="romanLcPeriod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 Present Value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571500">
              <a:spcAft>
                <a:spcPts val="0"/>
              </a:spcAft>
              <a:buFont typeface="+mj-lt"/>
              <a:buAutoNum type="romanLcPeriod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Internal Rate of Return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571500">
              <a:spcAft>
                <a:spcPts val="1200"/>
              </a:spcAft>
              <a:buFont typeface="+mj-lt"/>
              <a:buAutoNum type="romanLcPeriod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Payback Period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543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C01B37-FCD4-4C68-85BC-2D968E1D8A9D}"/>
              </a:ext>
            </a:extLst>
          </p:cNvPr>
          <p:cNvSpPr/>
          <p:nvPr/>
        </p:nvSpPr>
        <p:spPr>
          <a:xfrm>
            <a:off x="942975" y="1463590"/>
            <a:ext cx="1082992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spcAft>
                <a:spcPts val="0"/>
              </a:spcAft>
            </a:pP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kaedah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bahwa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dolar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saat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dimasa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datang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Perusahaan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membiayai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menghasilkan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NPV yang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positif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demikian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dipertimbangan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</a:p>
          <a:p>
            <a:pPr indent="-228600" algn="just">
              <a:spcAft>
                <a:spcPts val="0"/>
              </a:spcAft>
            </a:pP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Penyesuaian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endParaRPr lang="en-ID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endParaRPr lang="en-ID" sz="28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siapa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proyek</a:t>
            </a:r>
            <a:endParaRPr lang="en-ID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F5CC9DC-352F-4716-939A-04B34DDDF0AA}"/>
              </a:ext>
            </a:extLst>
          </p:cNvPr>
          <p:cNvSpPr/>
          <p:nvPr/>
        </p:nvSpPr>
        <p:spPr>
          <a:xfrm>
            <a:off x="831092" y="472559"/>
            <a:ext cx="30001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Net Present Value 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12435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AB5B556-23EF-4A0B-A7F7-28E12C38F7E4}"/>
              </a:ext>
            </a:extLst>
          </p:cNvPr>
          <p:cNvSpPr/>
          <p:nvPr/>
        </p:nvSpPr>
        <p:spPr>
          <a:xfrm>
            <a:off x="837457" y="1660771"/>
            <a:ext cx="1057825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spcAft>
                <a:spcPts val="0"/>
              </a:spcAft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mengitung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suatu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NPV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membandingkan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IRR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tingkat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minimal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pengembalian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investasinya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hurdle rate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Perusahaan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memutuskan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apabila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nilai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IRR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tinggi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hurdle rate.</a:t>
            </a:r>
            <a:endParaRPr lang="en-ID" sz="32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45DE204-A749-4400-81AF-ED0BD6AC3A62}"/>
              </a:ext>
            </a:extLst>
          </p:cNvPr>
          <p:cNvSpPr/>
          <p:nvPr/>
        </p:nvSpPr>
        <p:spPr>
          <a:xfrm>
            <a:off x="837458" y="815459"/>
            <a:ext cx="55755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Internal Rate of Return (IRR)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0725097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2291CB-E970-4E11-BDA7-D0FC86D3A49A}"/>
              </a:ext>
            </a:extLst>
          </p:cNvPr>
          <p:cNvSpPr/>
          <p:nvPr/>
        </p:nvSpPr>
        <p:spPr>
          <a:xfrm>
            <a:off x="1419225" y="1659285"/>
            <a:ext cx="102250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 algn="just">
              <a:spcAft>
                <a:spcPts val="0"/>
              </a:spcAft>
            </a:pP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Pendekatan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pemilihan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didasarkan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tahun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menutup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membayar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kembali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investasinya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Para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Manajer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mencari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berbiaya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ID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spcAft>
                <a:spcPts val="0"/>
              </a:spcAft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      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Internal</a:t>
            </a:r>
            <a:endParaRPr lang="en-ID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-228600">
              <a:spcAft>
                <a:spcPts val="1200"/>
              </a:spcAft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      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endParaRPr lang="en-ID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ACB3FD-D297-497D-8096-499026B4D722}"/>
              </a:ext>
            </a:extLst>
          </p:cNvPr>
          <p:cNvSpPr/>
          <p:nvPr/>
        </p:nvSpPr>
        <p:spPr>
          <a:xfrm>
            <a:off x="1419225" y="558285"/>
            <a:ext cx="30556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Payback Period 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302496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34AB99-8882-4CE5-8EF5-72D4427EE89D}"/>
              </a:ext>
            </a:extLst>
          </p:cNvPr>
          <p:cNvSpPr/>
          <p:nvPr/>
        </p:nvSpPr>
        <p:spPr>
          <a:xfrm>
            <a:off x="799070" y="1680680"/>
            <a:ext cx="10593859" cy="50629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Salah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unik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mana yang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digunakan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bertransaksi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Di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beberapa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melaksanakan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pertukaran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semacam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jasa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diatur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hukum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mengikuti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pedoman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Ada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termasuk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usaha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terpisah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divisi internal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konsumen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individu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91%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thailand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faktur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dolar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Amerika.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rgbClr val="6633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yang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bertransaksi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menggunakan</a:t>
            </a:r>
            <a:r>
              <a:rPr lang="en-ID" sz="28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dollar ($).</a:t>
            </a:r>
            <a:endParaRPr lang="en-ID" sz="2800" dirty="0">
              <a:solidFill>
                <a:srgbClr val="000099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1800"/>
              </a:lnSpc>
              <a:spcAft>
                <a:spcPts val="0"/>
              </a:spcAft>
            </a:pPr>
            <a:endParaRPr lang="en-ID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92B5902-368F-49E0-A448-6802B52897EB}"/>
              </a:ext>
            </a:extLst>
          </p:cNvPr>
          <p:cNvSpPr/>
          <p:nvPr/>
        </p:nvSpPr>
        <p:spPr>
          <a:xfrm>
            <a:off x="799070" y="436855"/>
            <a:ext cx="4662616" cy="357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 algn="just">
              <a:lnSpc>
                <a:spcPts val="1800"/>
              </a:lnSpc>
              <a:spcAft>
                <a:spcPts val="800"/>
              </a:spcAft>
              <a:buFont typeface="+mj-lt"/>
              <a:buAutoNum type="romanLcPeriod"/>
              <a:tabLst>
                <a:tab pos="457200" algn="l"/>
              </a:tabLst>
            </a:pP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Mata </a:t>
            </a: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8533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B639BE5-DAB8-490F-9C45-DDF69DC9CE07}"/>
              </a:ext>
            </a:extLst>
          </p:cNvPr>
          <p:cNvSpPr/>
          <p:nvPr/>
        </p:nvSpPr>
        <p:spPr>
          <a:xfrm>
            <a:off x="762900" y="377566"/>
            <a:ext cx="893764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+mj-lt"/>
              <a:buAutoNum type="alphaUcPeriod" startAt="3"/>
            </a:pPr>
            <a:r>
              <a:rPr lang="en-US" sz="2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SUMBER-SUMBER INVESTASI INTERNASIONAL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4A2EEB1-BB4B-4AAD-A070-9F11A630F2FB}"/>
              </a:ext>
            </a:extLst>
          </p:cNvPr>
          <p:cNvSpPr/>
          <p:nvPr/>
        </p:nvSpPr>
        <p:spPr>
          <a:xfrm>
            <a:off x="1446848" y="2572545"/>
            <a:ext cx="104917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571500">
              <a:spcAft>
                <a:spcPts val="0"/>
              </a:spcAft>
              <a:buFont typeface="+mj-lt"/>
              <a:buAutoNum type="romanLcPeriod"/>
            </a:pP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internal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endParaRPr lang="en-ID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571500">
              <a:spcAft>
                <a:spcPts val="0"/>
              </a:spcAft>
              <a:buFont typeface="+mj-lt"/>
              <a:buAutoNum type="romanLcPeriod"/>
            </a:pP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bersal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grup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sama</a:t>
            </a:r>
            <a:endParaRPr lang="en-ID" sz="28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571500">
              <a:spcAft>
                <a:spcPts val="0"/>
              </a:spcAft>
              <a:buFont typeface="+mj-lt"/>
              <a:buAutoNum type="romanLcPeriod"/>
            </a:pP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berasal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group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endParaRPr lang="en-ID" sz="2800" dirty="0">
              <a:solidFill>
                <a:srgbClr val="000099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3912CC-9432-428F-8584-DAA790627476}"/>
              </a:ext>
            </a:extLst>
          </p:cNvPr>
          <p:cNvSpPr/>
          <p:nvPr/>
        </p:nvSpPr>
        <p:spPr>
          <a:xfrm>
            <a:off x="1266825" y="1381532"/>
            <a:ext cx="98202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Sumber-sumber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dana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tersedia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diklasifikasikan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menajadi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tiga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6277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5A6AAA-5370-42A0-A02B-BAF7F3B2C257}"/>
              </a:ext>
            </a:extLst>
          </p:cNvPr>
          <p:cNvSpPr/>
          <p:nvPr/>
        </p:nvSpPr>
        <p:spPr>
          <a:xfrm>
            <a:off x="1157184" y="744021"/>
            <a:ext cx="88857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internal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03CC912-25DD-4E3C-A1E9-260C30A0C381}"/>
              </a:ext>
            </a:extLst>
          </p:cNvPr>
          <p:cNvSpPr/>
          <p:nvPr/>
        </p:nvSpPr>
        <p:spPr>
          <a:xfrm>
            <a:off x="1157184" y="1850973"/>
            <a:ext cx="1045855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>
              <a:spcAft>
                <a:spcPts val="0"/>
              </a:spcAft>
            </a:pP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secara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internal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afiliasi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berasal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depresiasi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laba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ditahan</a:t>
            </a:r>
            <a:r>
              <a:rPr lang="en-ID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816364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C3602B3-A06D-46AD-93B0-982817C22D9B}"/>
              </a:ext>
            </a:extLst>
          </p:cNvPr>
          <p:cNvSpPr/>
          <p:nvPr/>
        </p:nvSpPr>
        <p:spPr>
          <a:xfrm>
            <a:off x="1248373" y="1315638"/>
            <a:ext cx="1052512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Aft>
                <a:spcPts val="0"/>
              </a:spcAft>
              <a:buFont typeface="+mj-lt"/>
              <a:buAutoNum type="romanLcPeriod"/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0"/>
              </a:spcAft>
            </a:pPr>
            <a:endParaRPr lang="en-ID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ekuitas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tunai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riil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ID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Pinjaman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tunai</a:t>
            </a:r>
            <a:endParaRPr lang="en-ID" sz="32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85800" lvl="1" indent="-457200">
              <a:buFont typeface="Arial" panose="020B0604020202020204" pitchFamily="34" charset="0"/>
              <a:buChar char="•"/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Lead and lags (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mempercepat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(leading)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,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menunda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(lagging)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persyaratan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ID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3C74EFF-69CD-40D2-925E-AA7C85A02249}"/>
              </a:ext>
            </a:extLst>
          </p:cNvPr>
          <p:cNvSpPr/>
          <p:nvPr/>
        </p:nvSpPr>
        <p:spPr>
          <a:xfrm>
            <a:off x="1248373" y="472559"/>
            <a:ext cx="745909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diperoleh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group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396660022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3EC349F-9FF8-47D5-AC5C-4F2325371421}"/>
              </a:ext>
            </a:extLst>
          </p:cNvPr>
          <p:cNvSpPr/>
          <p:nvPr/>
        </p:nvSpPr>
        <p:spPr>
          <a:xfrm>
            <a:off x="1619249" y="1402274"/>
            <a:ext cx="911066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Utang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local</a:t>
            </a:r>
            <a:endParaRPr lang="en-ID" sz="3200" dirty="0">
              <a:solidFill>
                <a:srgbClr val="00009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Utang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endParaRPr lang="en-ID" sz="3200" dirty="0">
              <a:solidFill>
                <a:srgbClr val="000099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4572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Utang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en-ID" sz="32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uerocurrency</a:t>
            </a:r>
            <a:b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en-ID" sz="32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D4138A-9DA3-4944-A3A5-1B16A8D2D18C}"/>
              </a:ext>
            </a:extLst>
          </p:cNvPr>
          <p:cNvSpPr/>
          <p:nvPr/>
        </p:nvSpPr>
        <p:spPr>
          <a:xfrm>
            <a:off x="1022068" y="586860"/>
            <a:ext cx="9243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71500" indent="-571500">
              <a:buFont typeface="+mj-lt"/>
              <a:buAutoNum type="romanLcPeriod" startAt="2"/>
            </a:pP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Pinjaman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negara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induk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berupa</a:t>
            </a:r>
            <a:endParaRPr lang="en-ID" sz="3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3DEDB6-EFA3-420F-8D63-BB59C1A7015E}"/>
              </a:ext>
            </a:extLst>
          </p:cNvPr>
          <p:cNvSpPr/>
          <p:nvPr/>
        </p:nvSpPr>
        <p:spPr>
          <a:xfrm>
            <a:off x="869156" y="3934510"/>
            <a:ext cx="104536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+mj-lt"/>
              <a:buAutoNum type="romanLcPeriod" startAt="3"/>
            </a:pP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Saham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yang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berasal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pemegang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saham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lokal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perseorangan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mitra</a:t>
            </a:r>
            <a:r>
              <a:rPr lang="en-ID" sz="3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dagang</a:t>
            </a:r>
            <a:endParaRPr lang="en-ID" sz="3200" dirty="0"/>
          </a:p>
        </p:txBody>
      </p:sp>
    </p:spTree>
    <p:extLst>
      <p:ext uri="{BB962C8B-B14F-4D97-AF65-F5344CB8AC3E}">
        <p14:creationId xmlns:p14="http://schemas.microsoft.com/office/powerpoint/2010/main" val="28958761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F2CDB08-CE09-4F9A-BF27-EA76D7F78E09}"/>
              </a:ext>
            </a:extLst>
          </p:cNvPr>
          <p:cNvSpPr/>
          <p:nvPr/>
        </p:nvSpPr>
        <p:spPr>
          <a:xfrm>
            <a:off x="990599" y="762685"/>
            <a:ext cx="100679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Dana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berasal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sumber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eksternal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group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8362F66-9BD6-477E-B03E-9DAC93B274E5}"/>
              </a:ext>
            </a:extLst>
          </p:cNvPr>
          <p:cNvSpPr/>
          <p:nvPr/>
        </p:nvSpPr>
        <p:spPr>
          <a:xfrm>
            <a:off x="1704974" y="2422473"/>
            <a:ext cx="935354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228600">
              <a:spcAft>
                <a:spcPts val="0"/>
              </a:spcAf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Banyak negara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menawarkan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insentif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investasi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langsung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di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antaranya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8ADEF9E-0AB6-4AD2-83BD-73BDC2C57263}"/>
              </a:ext>
            </a:extLst>
          </p:cNvPr>
          <p:cNvSpPr/>
          <p:nvPr/>
        </p:nvSpPr>
        <p:spPr>
          <a:xfrm>
            <a:off x="1110986" y="1664522"/>
            <a:ext cx="80330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buFont typeface="+mj-lt"/>
              <a:buAutoNum type="romanLcPeriod"/>
            </a:pP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Subsidi</a:t>
            </a: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Insentif</a:t>
            </a: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Pemerintah</a:t>
            </a:r>
            <a:endParaRPr lang="en-ID" sz="28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900846C-EFCE-40DA-A79B-FCB16C9A3E9E}"/>
              </a:ext>
            </a:extLst>
          </p:cNvPr>
          <p:cNvSpPr/>
          <p:nvPr/>
        </p:nvSpPr>
        <p:spPr>
          <a:xfrm>
            <a:off x="1704974" y="3611311"/>
            <a:ext cx="95821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457200">
              <a:buFont typeface="Arial" panose="020B0604020202020204" pitchFamily="34" charset="0"/>
              <a:buChar char="•"/>
            </a:pP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Tingkat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endParaRPr lang="en-ID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Pinjaman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jatuh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tempo yang relative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terlalu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lama.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Jaminan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pengembalian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dana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457200">
              <a:buFont typeface="Arial" panose="020B0604020202020204" pitchFamily="34" charset="0"/>
              <a:buChar char="•"/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Bantuan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dihubungakan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ukuran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proyek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indent="-457200"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Harga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murah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4502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7E53BFB-5C81-4EAC-B66A-0729ECADE9FB}"/>
              </a:ext>
            </a:extLst>
          </p:cNvPr>
          <p:cNvSpPr/>
          <p:nvPr/>
        </p:nvSpPr>
        <p:spPr>
          <a:xfrm>
            <a:off x="1519236" y="1748728"/>
            <a:ext cx="1015365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 dunia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fasilitas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pinjaman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biaya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rendah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pengembalian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lama, dan dana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jenis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tertentu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bunga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32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tetap</a:t>
            </a:r>
            <a:r>
              <a:rPr lang="en-ID" sz="32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3200" dirty="0">
              <a:solidFill>
                <a:srgbClr val="0066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7BE0BEB-5C87-491D-B158-8C8EB422BC26}"/>
              </a:ext>
            </a:extLst>
          </p:cNvPr>
          <p:cNvSpPr/>
          <p:nvPr/>
        </p:nvSpPr>
        <p:spPr>
          <a:xfrm>
            <a:off x="871789" y="823390"/>
            <a:ext cx="8943474" cy="371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571500" algn="just">
              <a:lnSpc>
                <a:spcPts val="1800"/>
              </a:lnSpc>
              <a:spcAft>
                <a:spcPts val="0"/>
              </a:spcAft>
              <a:buFont typeface="+mj-lt"/>
              <a:buAutoNum type="romanLcPeriod" startAt="2"/>
            </a:pPr>
            <a:r>
              <a:rPr lang="en-ID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 Pembangunan Daerah and </a:t>
            </a:r>
            <a:r>
              <a:rPr lang="en-ID" sz="3200" b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endParaRPr lang="en-ID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000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826905D-5747-4B14-86E1-15464C13638E}"/>
              </a:ext>
            </a:extLst>
          </p:cNvPr>
          <p:cNvSpPr/>
          <p:nvPr/>
        </p:nvSpPr>
        <p:spPr>
          <a:xfrm>
            <a:off x="3762588" y="2967335"/>
            <a:ext cx="5838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TERIMAKASIH</a:t>
            </a:r>
          </a:p>
        </p:txBody>
      </p:sp>
    </p:spTree>
    <p:extLst>
      <p:ext uri="{BB962C8B-B14F-4D97-AF65-F5344CB8AC3E}">
        <p14:creationId xmlns:p14="http://schemas.microsoft.com/office/powerpoint/2010/main" val="2898698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0349191-57A3-4C98-BCAE-64799D0C4D7A}"/>
              </a:ext>
            </a:extLst>
          </p:cNvPr>
          <p:cNvSpPr/>
          <p:nvPr/>
        </p:nvSpPr>
        <p:spPr>
          <a:xfrm>
            <a:off x="1017270" y="870823"/>
            <a:ext cx="10622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Kondisi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perdagangan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antara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lain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:</a:t>
            </a:r>
            <a:endParaRPr lang="en-ID" sz="28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382950F-F857-4932-8B6D-7C20786F62D0}"/>
              </a:ext>
            </a:extLst>
          </p:cNvPr>
          <p:cNvSpPr/>
          <p:nvPr/>
        </p:nvSpPr>
        <p:spPr>
          <a:xfrm>
            <a:off x="1060622" y="1916199"/>
            <a:ext cx="1007075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jelas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bertentangan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b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dipakai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pilihan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masing-masing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negosiasi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terjadi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menentukan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mana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disepakati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pembatyaran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uangnya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suka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negaranya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ketiga</a:t>
            </a:r>
            <a:endParaRPr lang="en-ID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170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DDE6E0-F4FC-4B67-8977-39BFF6D98079}"/>
              </a:ext>
            </a:extLst>
          </p:cNvPr>
          <p:cNvSpPr/>
          <p:nvPr/>
        </p:nvSpPr>
        <p:spPr>
          <a:xfrm>
            <a:off x="314647" y="437627"/>
            <a:ext cx="64862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>
              <a:buFont typeface="+mj-lt"/>
              <a:buAutoNum type="romanLcPeriod" startAt="2"/>
            </a:pPr>
            <a:r>
              <a:rPr lang="en-ID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PENGECEKAN KREDIT</a:t>
            </a:r>
            <a:endParaRPr lang="en-ID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4182667-5656-406E-B774-1EB390A6F45D}"/>
              </a:ext>
            </a:extLst>
          </p:cNvPr>
          <p:cNvSpPr/>
          <p:nvPr/>
        </p:nvSpPr>
        <p:spPr>
          <a:xfrm>
            <a:off x="788194" y="1375021"/>
            <a:ext cx="106156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Isu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keuangan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penting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lainnya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bonafiditas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Indikasinya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kehandalan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(reliability),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maupun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kejujuran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trustwortiness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mempunyai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potensi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maka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meminta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dapat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800" dirty="0">
                <a:solidFill>
                  <a:srgbClr val="0066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solidFill>
                <a:srgbClr val="0066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D06776-524B-481D-870C-4FF5E722AFA4}"/>
              </a:ext>
            </a:extLst>
          </p:cNvPr>
          <p:cNvSpPr/>
          <p:nvPr/>
        </p:nvSpPr>
        <p:spPr>
          <a:xfrm>
            <a:off x="788194" y="4035964"/>
            <a:ext cx="111132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bijaksana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memeriksa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peringkat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Perusahaan  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mekannisme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sederhana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murah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melakukan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bisnis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domestik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misalnya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Amerika Utara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perusahaan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meminta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referensi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 &amp; Bradstreet.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Bankir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sering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memperoleh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pelanggan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cabang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 di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luar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negeri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atau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melalui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bank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koresponden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sehingga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perlu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bingung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mendapatkan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informasi-informasi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4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4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4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411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A60C9C-364E-4DF5-A2D4-F007FF6B067E}"/>
              </a:ext>
            </a:extLst>
          </p:cNvPr>
          <p:cNvSpPr/>
          <p:nvPr/>
        </p:nvSpPr>
        <p:spPr>
          <a:xfrm>
            <a:off x="427640" y="580502"/>
            <a:ext cx="5668360" cy="357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0" indent="-400050" algn="just">
              <a:lnSpc>
                <a:spcPts val="1800"/>
              </a:lnSpc>
              <a:spcAft>
                <a:spcPts val="800"/>
              </a:spcAft>
              <a:buFont typeface="+mj-lt"/>
              <a:buAutoNum type="romanLcPeriod" startAt="3"/>
              <a:tabLst>
                <a:tab pos="457200" algn="l"/>
              </a:tabLst>
            </a:pP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METODE PEMBAYARAN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F6D059E-0831-4E0E-BCE6-F30F923984D6}"/>
              </a:ext>
            </a:extLst>
          </p:cNvPr>
          <p:cNvSpPr/>
          <p:nvPr/>
        </p:nvSpPr>
        <p:spPr>
          <a:xfrm>
            <a:off x="819150" y="1532183"/>
            <a:ext cx="110823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terlibat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transaksi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biasanya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menegosiasikan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berdasarkan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penilaian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tentang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kelayakan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(creditworthiness)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norma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industri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mereka.Banyak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dilakukan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perdagangan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internasional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ID" sz="2800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ID" sz="2800" dirty="0">
              <a:solidFill>
                <a:srgbClr val="7030A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DE3296E-81A3-48AC-A33F-FFE9DDC0F151}"/>
              </a:ext>
            </a:extLst>
          </p:cNvPr>
          <p:cNvSpPr/>
          <p:nvPr/>
        </p:nvSpPr>
        <p:spPr>
          <a:xfrm>
            <a:off x="1833561" y="4077590"/>
            <a:ext cx="889635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Payment in advance,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 account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Documentary Collection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Letter of Credit (L/C)</a:t>
            </a:r>
            <a:endParaRPr lang="en-ID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Countertrade</a:t>
            </a:r>
            <a:endParaRPr lang="en-ID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2901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20DEE4-2B8B-43C6-BFDF-C9D81D29B828}"/>
              </a:ext>
            </a:extLst>
          </p:cNvPr>
          <p:cNvSpPr/>
          <p:nvPr/>
        </p:nvSpPr>
        <p:spPr>
          <a:xfrm>
            <a:off x="1133475" y="951754"/>
            <a:ext cx="992505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paling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menerima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mengirimkan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barangnya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dan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membantu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dari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menyukai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menghentikan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penggunaan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kas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disamping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gagal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mengirim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kontrak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alasan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tersebut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mendesak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di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rentan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kehilangan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pada para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pesaingnya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mau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menawarkan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persyaratan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Namun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menjadi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lebih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disukai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resiko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kredit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besar</a:t>
            </a:r>
            <a:r>
              <a:rPr lang="en-ID" sz="28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solidFill>
                <a:schemeClr val="accent6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60A5398-AF7A-4090-9439-B2F28B87C604}"/>
              </a:ext>
            </a:extLst>
          </p:cNvPr>
          <p:cNvSpPr/>
          <p:nvPr/>
        </p:nvSpPr>
        <p:spPr>
          <a:xfrm>
            <a:off x="781559" y="423340"/>
            <a:ext cx="3637534" cy="3579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Payment in advance</a:t>
            </a:r>
            <a:endParaRPr lang="en-ID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3918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3C28C6-5688-4FE8-B170-2A2E2ADC9A26}"/>
              </a:ext>
            </a:extLst>
          </p:cNvPr>
          <p:cNvSpPr/>
          <p:nvPr/>
        </p:nvSpPr>
        <p:spPr>
          <a:xfrm>
            <a:off x="847726" y="1136375"/>
            <a:ext cx="1076801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dimana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barang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dikirimkan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oleh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diterima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sebelum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kemudian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tagihan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menetapkan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jumlah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tagihanya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sebagaimana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waktu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disepati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 account 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juga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sebut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alat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pemasaran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menawarkan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pembiayaan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jangka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pendek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bagi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potensial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 account 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juga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memungkinkan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menghindari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fee yang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dipungut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bank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jika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memakai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letter of credit 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 </a:t>
            </a:r>
            <a:r>
              <a:rPr lang="en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documentary collection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 account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memiliki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kelebihan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lain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yaitu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mengurangi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pekerjaan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paperwork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dibandingkan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dengan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lain.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Perspektif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umumnya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menyukai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metode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karena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Reputasi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bisa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diandalkan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terlebih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dahulu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melibatkan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bank,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dokumen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tagihan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harus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lengkap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dan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masalah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modal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kerja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05BCD18-ED70-4417-BF09-4BD27A8A3F67}"/>
              </a:ext>
            </a:extLst>
          </p:cNvPr>
          <p:cNvSpPr/>
          <p:nvPr/>
        </p:nvSpPr>
        <p:spPr>
          <a:xfrm>
            <a:off x="455145" y="464132"/>
            <a:ext cx="2690160" cy="3579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Open account</a:t>
            </a:r>
            <a:endParaRPr lang="en-ID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372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A86DA33-7DC8-4E9C-8915-D4F7DD5BEAD8}"/>
              </a:ext>
            </a:extLst>
          </p:cNvPr>
          <p:cNvSpPr/>
          <p:nvPr/>
        </p:nvSpPr>
        <p:spPr>
          <a:xfrm>
            <a:off x="1304925" y="935456"/>
            <a:ext cx="103965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komersial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bertindak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sebagai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perantara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memudahkan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proses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pembayaran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sesuai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permintaan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A348D0-CF65-4044-9097-4F602DDC3E82}"/>
              </a:ext>
            </a:extLst>
          </p:cNvPr>
          <p:cNvSpPr/>
          <p:nvPr/>
        </p:nvSpPr>
        <p:spPr>
          <a:xfrm>
            <a:off x="862367" y="366191"/>
            <a:ext cx="4161717" cy="3579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Documentary collection</a:t>
            </a:r>
            <a:endParaRPr lang="en-ID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A72F8A-8BC3-4AE5-B566-18AD851A5BE0}"/>
              </a:ext>
            </a:extLst>
          </p:cNvPr>
          <p:cNvSpPr/>
          <p:nvPr/>
        </p:nvSpPr>
        <p:spPr>
          <a:xfrm>
            <a:off x="1190625" y="3010317"/>
            <a:ext cx="10510838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Aft>
                <a:spcPts val="0"/>
              </a:spcAft>
            </a:pPr>
            <a:r>
              <a:rPr lang="en-ID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Adalah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dikeluarkan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oleh opening bank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atas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permintaan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importir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pembeli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ditujukan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penjual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dan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memberi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hak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untuk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menarik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wesel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setelah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memenuhi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syarat-syarat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tercantum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L/C.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Pihak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bank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tidak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mengeluarkan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sejumlah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uang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kepada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eksportir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bila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syarat-syarat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yang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tercantum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dalam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L/C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belum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D" sz="2800" dirty="0" err="1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terpenuhi</a:t>
            </a:r>
            <a:r>
              <a:rPr lang="en-ID" sz="2800" dirty="0">
                <a:solidFill>
                  <a:srgbClr val="000099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ID" sz="2800" dirty="0">
              <a:solidFill>
                <a:srgbClr val="00009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DE2DAA-194B-407B-B31C-40177D3A9EBC}"/>
              </a:ext>
            </a:extLst>
          </p:cNvPr>
          <p:cNvSpPr/>
          <p:nvPr/>
        </p:nvSpPr>
        <p:spPr>
          <a:xfrm>
            <a:off x="758065" y="2487097"/>
            <a:ext cx="44140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Letter of Credit</a:t>
            </a:r>
            <a:r>
              <a:rPr lang="en-ID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ID" sz="2800" dirty="0"/>
          </a:p>
        </p:txBody>
      </p:sp>
    </p:spTree>
    <p:extLst>
      <p:ext uri="{BB962C8B-B14F-4D97-AF65-F5344CB8AC3E}">
        <p14:creationId xmlns:p14="http://schemas.microsoft.com/office/powerpoint/2010/main" val="180862124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245</TotalTime>
  <Words>2398</Words>
  <Application>Microsoft Office PowerPoint</Application>
  <PresentationFormat>Widescreen</PresentationFormat>
  <Paragraphs>185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Arial</vt:lpstr>
      <vt:lpstr>Calibri</vt:lpstr>
      <vt:lpstr>Gill Sans MT</vt:lpstr>
      <vt:lpstr>Times New Roman</vt:lpstr>
      <vt:lpstr>Trebuchet MS</vt:lpstr>
      <vt:lpstr>Wingdings</vt:lpstr>
      <vt:lpstr>Gallery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Windows</cp:lastModifiedBy>
  <cp:revision>29</cp:revision>
  <dcterms:created xsi:type="dcterms:W3CDTF">2020-07-08T07:29:23Z</dcterms:created>
  <dcterms:modified xsi:type="dcterms:W3CDTF">2020-07-09T01:03:42Z</dcterms:modified>
</cp:coreProperties>
</file>