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09" r:id="rId2"/>
    <p:sldId id="315" r:id="rId3"/>
    <p:sldId id="316" r:id="rId4"/>
    <p:sldId id="317" r:id="rId5"/>
    <p:sldId id="331" r:id="rId6"/>
    <p:sldId id="335" r:id="rId7"/>
    <p:sldId id="333" r:id="rId8"/>
    <p:sldId id="336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CB6BBEF7-9717-4733-A929-535518E6EBF6}">
          <p14:sldIdLst>
            <p14:sldId id="309"/>
            <p14:sldId id="315"/>
            <p14:sldId id="316"/>
            <p14:sldId id="317"/>
            <p14:sldId id="331"/>
            <p14:sldId id="335"/>
            <p14:sldId id="333"/>
            <p14:sldId id="336"/>
          </p14:sldIdLst>
        </p14:section>
        <p14:section name="Enrich Your Presentation" id="{E2D565D1-BA5E-44E6-A40E-50A644912248}">
          <p14:sldIdLst>
            <p14:sldId id="26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0129"/>
    <a:srgbClr val="02001A"/>
    <a:srgbClr val="050135"/>
    <a:srgbClr val="010014"/>
    <a:srgbClr val="060141"/>
    <a:srgbClr val="099B8A"/>
    <a:srgbClr val="FFFF99"/>
    <a:srgbClr val="0000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82" autoAdjust="0"/>
    <p:restoredTop sz="87011" autoAdjust="0"/>
  </p:normalViewPr>
  <p:slideViewPr>
    <p:cSldViewPr>
      <p:cViewPr>
        <p:scale>
          <a:sx n="60" d="100"/>
          <a:sy n="60" d="100"/>
        </p:scale>
        <p:origin x="9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A3866E-1111-465D-B218-99D1B399CA45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AA3157-C63A-483A-ADB9-276C9EC2A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4986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F830A1-3891-4B82-A120-081866556DA0}" type="datetimeFigureOut">
              <a:rPr lang="en-US" smtClean="0"/>
              <a:pPr/>
              <a:t>8/17/2020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CC9574-A819-4FE4-99A7-1E27AD09A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990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548" y="20547"/>
            <a:ext cx="3498527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03486" y="20548"/>
            <a:ext cx="5624418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923" y="2818500"/>
            <a:ext cx="7668994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662119" y="2819400"/>
            <a:ext cx="1461333" cy="22938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0548" y="5089818"/>
            <a:ext cx="9098280" cy="173736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755230" y="2469776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47F2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8/17/2020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581400" y="1295400"/>
            <a:ext cx="5105400" cy="1416269"/>
          </a:xfrm>
        </p:spPr>
        <p:txBody>
          <a:bodyPr anchor="b">
            <a:normAutofit/>
          </a:bodyPr>
          <a:lstStyle>
            <a:lvl1pPr algn="r">
              <a:buNone/>
              <a:defRPr lang="en-US" sz="2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4" y="4114800"/>
            <a:ext cx="7315200" cy="914400"/>
          </a:xfrm>
        </p:spPr>
        <p:txBody>
          <a:bodyPr anchor="b" anchorCtr="0">
            <a:normAutofit/>
          </a:bodyPr>
          <a:lstStyle>
            <a:lvl1pPr marL="0" indent="0">
              <a:defRPr lang="en-US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8/17/2020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95263" y="4800600"/>
            <a:ext cx="4873752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6552" y="4800600"/>
            <a:ext cx="4809244" cy="566738"/>
          </a:xfrm>
        </p:spPr>
        <p:txBody>
          <a:bodyPr anchor="b">
            <a:normAutofit/>
          </a:bodyPr>
          <a:lstStyle>
            <a:lvl1pPr algn="ctr">
              <a:defRPr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587022" y="838200"/>
            <a:ext cx="4873752" cy="381282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media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76863" y="838200"/>
            <a:ext cx="2819400" cy="4636911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792800" y="4800600"/>
            <a:ext cx="5500800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ctr">
              <a:defRPr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62600"/>
            <a:ext cx="5486400" cy="60960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8/17/2020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Vertical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smtClean="0"/>
              <a:pPr/>
              <a:t>8/17/2020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0" y="414867"/>
            <a:ext cx="50292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>
              <a:defRPr lang="en-US" sz="28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    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105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8/17/2020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992354"/>
            <a:ext cx="5867400" cy="1970046"/>
          </a:xfrm>
        </p:spPr>
        <p:txBody>
          <a:bodyPr anchor="ctr">
            <a:normAutofit/>
          </a:bodyPr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5105400"/>
            <a:ext cx="8229601" cy="375787"/>
          </a:xfrm>
        </p:spPr>
        <p:txBody>
          <a:bodyPr anchor="b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 userDrawn="1"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8686800" y="526537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6600"/>
                </a:solidFill>
              </a:rPr>
              <a:t>           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 anchor="ctr" anchorCtr="0">
            <a:normAutofit/>
          </a:bodyPr>
          <a:lstStyle>
            <a:lvl1pPr algn="l">
              <a:defRPr sz="3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8/17/2020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: Emphas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8/17/2020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1"/>
            <a:ext cx="7068015" cy="838200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2"/>
            <a:ext cx="4038600" cy="3971455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3971454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smtClean="0"/>
              <a:pPr/>
              <a:t>8/17/2020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8/17/2020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762000"/>
            <a:ext cx="2445488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00" y="2077200"/>
            <a:ext cx="70104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: Emphas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smtClean="0"/>
              <a:pPr/>
              <a:t>8/17/2020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90400" y="3081000"/>
            <a:ext cx="8686800" cy="1095600"/>
          </a:xfrm>
        </p:spPr>
        <p:txBody>
          <a:bodyPr>
            <a:normAutofit/>
          </a:bodyPr>
          <a:lstStyle>
            <a:lvl1pPr algn="ctr">
              <a:defRPr lang="en-US" sz="4600" b="1" kern="1200" spc="-150" baseline="0" dirty="0" smtClean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3952" y="2424752"/>
            <a:ext cx="8694000" cy="639762"/>
          </a:xfrm>
        </p:spPr>
        <p:txBody>
          <a:bodyPr anchor="b">
            <a:normAutofit/>
          </a:bodyPr>
          <a:lstStyle>
            <a:lvl1pPr marL="0" indent="0" algn="ctr">
              <a:buNone/>
              <a:defRPr lang="en-US" sz="2800" kern="1200" dirty="0" smtClean="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Text 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8/17/2020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2895600"/>
            <a:ext cx="75438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4867" y="3200400"/>
            <a:ext cx="70104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en-US" sz="4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664780"/>
            <a:ext cx="4191000" cy="381000"/>
          </a:xfrm>
        </p:spPr>
        <p:txBody>
          <a:bodyPr>
            <a:normAutofit/>
          </a:bodyPr>
          <a:lstStyle>
            <a:lvl1pPr algn="r">
              <a:buNone/>
              <a:defRPr lang="en-US" sz="1800" b="1" kern="12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utoUpdateAnimBg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3008313" cy="8255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609600"/>
            <a:ext cx="5111750" cy="53340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1"/>
            <a:ext cx="3008313" cy="38226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8/17/2020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5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8/17/2020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1" r:id="rId4"/>
    <p:sldLayoutId id="2147483652" r:id="rId5"/>
    <p:sldLayoutId id="2147483654" r:id="rId6"/>
    <p:sldLayoutId id="2147483655" r:id="rId7"/>
    <p:sldLayoutId id="2147483660" r:id="rId8"/>
    <p:sldLayoutId id="2147483656" r:id="rId9"/>
    <p:sldLayoutId id="2147483676" r:id="rId10"/>
    <p:sldLayoutId id="2147483657" r:id="rId11"/>
    <p:sldLayoutId id="2147483658" r:id="rId12"/>
    <p:sldLayoutId id="2147483659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22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26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27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27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27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27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27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video" Target="../media/media2.mp4"/><Relationship Id="rId7" Type="http://schemas.openxmlformats.org/officeDocument/2006/relationships/image" Target="../media/image29.png"/><Relationship Id="rId2" Type="http://schemas.microsoft.com/office/2007/relationships/media" Target="../media/media2.mp4"/><Relationship Id="rId1" Type="http://schemas.openxmlformats.org/officeDocument/2006/relationships/tags" Target="../tags/tag8.xml"/><Relationship Id="rId6" Type="http://schemas.openxmlformats.org/officeDocument/2006/relationships/image" Target="../media/image23.jpe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80528" y="0"/>
            <a:ext cx="9505056" cy="6858000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LOGO-FILM-AWAL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95075" y="332656"/>
            <a:ext cx="4803915" cy="63692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1440" y="449788"/>
            <a:ext cx="10422031" cy="58595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653136"/>
            <a:ext cx="1626819" cy="1719171"/>
          </a:xfrm>
          <a:prstGeom prst="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6" name="Group 5"/>
          <p:cNvGrpSpPr/>
          <p:nvPr/>
        </p:nvGrpSpPr>
        <p:grpSpPr>
          <a:xfrm>
            <a:off x="8046815" y="5233554"/>
            <a:ext cx="1271207" cy="1784202"/>
            <a:chOff x="8046817" y="5159260"/>
            <a:chExt cx="1271207" cy="1925227"/>
          </a:xfrm>
        </p:grpSpPr>
        <p:pic>
          <p:nvPicPr>
            <p:cNvPr id="7" name="Picture 2" descr="29 Perangkat Keras Komputer Beserta Fungsi dan Gambarnya Lengkap ...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046817" y="6139909"/>
              <a:ext cx="1271207" cy="944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Oval Callout 7"/>
            <p:cNvSpPr/>
            <p:nvPr/>
          </p:nvSpPr>
          <p:spPr>
            <a:xfrm>
              <a:off x="8157574" y="5159260"/>
              <a:ext cx="971598" cy="825247"/>
            </a:xfrm>
            <a:prstGeom prst="wedgeEllipseCallout">
              <a:avLst>
                <a:gd name="adj1" fmla="val 13897"/>
                <a:gd name="adj2" fmla="val 72238"/>
              </a:avLst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D" b="1" dirty="0" smtClean="0">
                  <a:solidFill>
                    <a:srgbClr val="FF0000"/>
                  </a:solidFill>
                </a:rPr>
                <a:t>Next </a:t>
              </a:r>
              <a:r>
                <a:rPr lang="en-ID" b="1" dirty="0" smtClean="0"/>
                <a:t> KLIK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13269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6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grayscl/>
          </a:blip>
          <a:stretch>
            <a:fillRect/>
          </a:stretch>
        </p:blipFill>
        <p:spPr>
          <a:xfrm>
            <a:off x="-23775" y="-99391"/>
            <a:ext cx="1787725" cy="167113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TextBox 3"/>
          <p:cNvSpPr txBox="1"/>
          <p:nvPr/>
        </p:nvSpPr>
        <p:spPr>
          <a:xfrm>
            <a:off x="1911769" y="326471"/>
            <a:ext cx="5291390" cy="461665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/>
          <a:p>
            <a:pPr algn="ctr"/>
            <a:r>
              <a:rPr lang="en-US" sz="14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Look, Read, Hear, Touch , Feel and Practice </a:t>
            </a:r>
            <a:endParaRPr lang="en-US" sz="1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82581" y="6474822"/>
            <a:ext cx="17638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D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tmzaini@darmajaya.ac.id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grayscl/>
          </a:blip>
          <a:stretch>
            <a:fillRect/>
          </a:stretch>
        </p:blipFill>
        <p:spPr>
          <a:xfrm rot="10800000">
            <a:off x="7436154" y="5085184"/>
            <a:ext cx="1673404" cy="180457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grayscl/>
          </a:blip>
          <a:stretch>
            <a:fillRect/>
          </a:stretch>
        </p:blipFill>
        <p:spPr>
          <a:xfrm rot="10800000" flipH="1">
            <a:off x="-39816" y="5085184"/>
            <a:ext cx="1473669" cy="186477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grayscl/>
          </a:blip>
          <a:stretch>
            <a:fillRect/>
          </a:stretch>
        </p:blipFill>
        <p:spPr>
          <a:xfrm flipH="1">
            <a:off x="7557685" y="0"/>
            <a:ext cx="1550819" cy="167113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816" y="764704"/>
            <a:ext cx="9193354" cy="5647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-64185" y="2296028"/>
            <a:ext cx="9193355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400" b="1" dirty="0" smtClean="0">
                <a:ln w="50800"/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Arial" pitchFamily="34" charset="0"/>
              </a:rPr>
              <a:t>Chapter 3</a:t>
            </a:r>
            <a:endParaRPr lang="en-US" sz="4400" b="1" dirty="0">
              <a:ln w="50800"/>
              <a:solidFill>
                <a:schemeClr val="accent1">
                  <a:lumMod val="40000"/>
                  <a:lumOff val="60000"/>
                </a:schemeClr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8125329" y="5173190"/>
            <a:ext cx="1271207" cy="1784202"/>
            <a:chOff x="8046817" y="5159260"/>
            <a:chExt cx="1271207" cy="1925227"/>
          </a:xfrm>
        </p:grpSpPr>
        <p:pic>
          <p:nvPicPr>
            <p:cNvPr id="20" name="Picture 2" descr="29 Perangkat Keras Komputer Beserta Fungsi dan Gambarnya Lengkap ...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046817" y="6139909"/>
              <a:ext cx="1271207" cy="944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Oval Callout 20"/>
            <p:cNvSpPr/>
            <p:nvPr/>
          </p:nvSpPr>
          <p:spPr>
            <a:xfrm>
              <a:off x="8157574" y="5159260"/>
              <a:ext cx="971598" cy="825247"/>
            </a:xfrm>
            <a:prstGeom prst="wedgeEllipseCallout">
              <a:avLst>
                <a:gd name="adj1" fmla="val 13897"/>
                <a:gd name="adj2" fmla="val 72238"/>
              </a:avLst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D" b="1" dirty="0" smtClean="0">
                  <a:solidFill>
                    <a:srgbClr val="FF0000"/>
                  </a:solidFill>
                </a:rPr>
                <a:t>Next </a:t>
              </a:r>
              <a:r>
                <a:rPr lang="en-ID" b="1" dirty="0" smtClean="0"/>
                <a:t> KLIK</a:t>
              </a:r>
              <a:endParaRPr lang="en-US" b="1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11560" y="3001043"/>
            <a:ext cx="8440490" cy="1323439"/>
          </a:xfrm>
          <a:prstGeom prst="rect">
            <a:avLst/>
          </a:prstGeom>
          <a:noFill/>
          <a:ln>
            <a:noFill/>
          </a:ln>
          <a:effectLst>
            <a:glow rad="101600">
              <a:srgbClr val="FFFF00">
                <a:alpha val="40000"/>
              </a:srgbClr>
            </a:glow>
            <a:outerShdw blurRad="50800" dist="38100" algn="l" rotWithShape="0">
              <a:prstClr val="black">
                <a:alpha val="40000"/>
              </a:prst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riblet"/>
          </a:sp3d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8000" b="1" dirty="0" err="1" smtClean="0">
                <a:ln w="50800"/>
                <a:solidFill>
                  <a:srgbClr val="FFC000"/>
                </a:solidFill>
                <a:latin typeface="Almonte" pitchFamily="2" charset="0"/>
                <a:cs typeface="Arial" pitchFamily="34" charset="0"/>
              </a:rPr>
              <a:t>Perangkat</a:t>
            </a:r>
            <a:r>
              <a:rPr lang="en-US" sz="8000" b="1" dirty="0" smtClean="0">
                <a:ln w="50800"/>
                <a:solidFill>
                  <a:srgbClr val="FFC000"/>
                </a:solidFill>
                <a:latin typeface="Almonte" pitchFamily="2" charset="0"/>
                <a:cs typeface="Arial" pitchFamily="34" charset="0"/>
              </a:rPr>
              <a:t> Multimedia</a:t>
            </a:r>
            <a:endParaRPr lang="en-US" sz="6600" b="1" dirty="0">
              <a:ln w="50800"/>
              <a:solidFill>
                <a:srgbClr val="FFC000"/>
              </a:solidFill>
              <a:latin typeface="Almonte" pitchFamily="2" charset="0"/>
              <a:cs typeface="Arial" pitchFamily="34" charset="0"/>
            </a:endParaRPr>
          </a:p>
        </p:txBody>
      </p:sp>
      <p:pic>
        <p:nvPicPr>
          <p:cNvPr id="23" name="Picture Placeholder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208201"/>
            <a:ext cx="936104" cy="936104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565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0.02847 0.02361 L -1.11111E-6 3.33333E-6 " pathEditMode="relative" rAng="0" ptsTypes="AA">
                                      <p:cBhvr>
                                        <p:cTn id="6" dur="12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4" y="-1181"/>
                                    </p:animMotion>
                                    <p:animRot by="1500000">
                                      <p:cBhvr>
                                        <p:cTn id="7" dur="6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63" fill="hold">
                                          <p:stCondLst>
                                            <p:cond delay="63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63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63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3" presetClass="exit" presetSubtype="3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grayscl/>
          </a:blip>
          <a:stretch>
            <a:fillRect/>
          </a:stretch>
        </p:blipFill>
        <p:spPr>
          <a:xfrm>
            <a:off x="-23775" y="-99391"/>
            <a:ext cx="1787725" cy="167113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Rectangle 5"/>
          <p:cNvSpPr/>
          <p:nvPr/>
        </p:nvSpPr>
        <p:spPr>
          <a:xfrm>
            <a:off x="5652121" y="6474822"/>
            <a:ext cx="23042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D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tmzaini@darmajaya.ac.id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grayscl/>
          </a:blip>
          <a:stretch>
            <a:fillRect/>
          </a:stretch>
        </p:blipFill>
        <p:spPr>
          <a:xfrm rot="10800000">
            <a:off x="7436154" y="5085184"/>
            <a:ext cx="1673404" cy="180457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grayscl/>
          </a:blip>
          <a:stretch>
            <a:fillRect/>
          </a:stretch>
        </p:blipFill>
        <p:spPr>
          <a:xfrm rot="10800000" flipH="1">
            <a:off x="-39816" y="5085184"/>
            <a:ext cx="1473669" cy="186477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grayscl/>
          </a:blip>
          <a:stretch>
            <a:fillRect/>
          </a:stretch>
        </p:blipFill>
        <p:spPr>
          <a:xfrm flipH="1">
            <a:off x="7557685" y="0"/>
            <a:ext cx="1550819" cy="167113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816" y="764704"/>
            <a:ext cx="9193354" cy="5647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Placeholder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0708" y="101212"/>
            <a:ext cx="648072" cy="648072"/>
          </a:xfrm>
          <a:prstGeom prst="ellipse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809794" y="2596141"/>
            <a:ext cx="1077501" cy="1167405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043608" y="2588711"/>
            <a:ext cx="864096" cy="120032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7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+mj-lt"/>
                <a:cs typeface="Arial" pitchFamily="34" charset="0"/>
              </a:rPr>
              <a:t>3</a:t>
            </a:r>
            <a:endParaRPr lang="en-US" sz="7200" b="1" dirty="0">
              <a:ln w="50800"/>
              <a:solidFill>
                <a:schemeClr val="bg1">
                  <a:shade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888940" y="2276872"/>
            <a:ext cx="21482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>
                <a:solidFill>
                  <a:schemeClr val="bg1"/>
                </a:solidFill>
                <a:sym typeface="Symbol"/>
              </a:rPr>
              <a:t>  </a:t>
            </a:r>
            <a:r>
              <a:rPr lang="en-US" sz="2400" b="1" dirty="0" err="1" smtClean="0">
                <a:solidFill>
                  <a:schemeClr val="bg1"/>
                </a:solidFill>
                <a:sym typeface="Symbol"/>
              </a:rPr>
              <a:t>Pendahuluan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888940" y="2967335"/>
            <a:ext cx="40685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schemeClr val="bg1"/>
                </a:solidFill>
                <a:sym typeface="Symbol"/>
              </a:rPr>
              <a:t> </a:t>
            </a:r>
            <a:r>
              <a:rPr lang="en-US" sz="2400" b="1" dirty="0" smtClean="0">
                <a:solidFill>
                  <a:schemeClr val="bg1"/>
                </a:solidFill>
                <a:sym typeface="Symbol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sym typeface="Symbol"/>
              </a:rPr>
              <a:t>Perangkat</a:t>
            </a:r>
            <a:r>
              <a:rPr lang="en-US" sz="2400" b="1" dirty="0" smtClean="0">
                <a:solidFill>
                  <a:schemeClr val="bg1"/>
                </a:solidFill>
                <a:sym typeface="Symbol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sym typeface="Symbol"/>
              </a:rPr>
              <a:t>Keras</a:t>
            </a:r>
            <a:r>
              <a:rPr lang="en-US" sz="2400" b="1" dirty="0" smtClean="0">
                <a:solidFill>
                  <a:schemeClr val="bg1"/>
                </a:solidFill>
                <a:sym typeface="Symbol"/>
              </a:rPr>
              <a:t> Multimedia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888940" y="3615407"/>
            <a:ext cx="4201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schemeClr val="bg1"/>
                </a:solidFill>
                <a:sym typeface="Symbol"/>
              </a:rPr>
              <a:t> </a:t>
            </a:r>
            <a:r>
              <a:rPr lang="en-US" sz="2400" b="1" dirty="0" smtClean="0">
                <a:solidFill>
                  <a:schemeClr val="bg1"/>
                </a:solidFill>
                <a:sym typeface="Symbol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sym typeface="Symbol"/>
              </a:rPr>
              <a:t>Perangkat</a:t>
            </a:r>
            <a:r>
              <a:rPr lang="en-US" sz="2400" b="1" dirty="0" smtClean="0">
                <a:solidFill>
                  <a:schemeClr val="bg1"/>
                </a:solidFill>
                <a:sym typeface="Symbol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sym typeface="Symbol"/>
              </a:rPr>
              <a:t>Lunak</a:t>
            </a:r>
            <a:r>
              <a:rPr lang="en-US" sz="2400" b="1" dirty="0" smtClean="0">
                <a:solidFill>
                  <a:schemeClr val="bg1"/>
                </a:solidFill>
                <a:sym typeface="Symbol"/>
              </a:rPr>
              <a:t>  </a:t>
            </a:r>
            <a:r>
              <a:rPr lang="en-US" sz="2400" b="1" dirty="0" smtClean="0">
                <a:solidFill>
                  <a:schemeClr val="bg1"/>
                </a:solidFill>
                <a:sym typeface="Symbol"/>
              </a:rPr>
              <a:t>Multimedia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914559" y="4263479"/>
            <a:ext cx="22589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>
                <a:solidFill>
                  <a:schemeClr val="bg1"/>
                </a:solidFill>
                <a:sym typeface="Symbol"/>
              </a:rPr>
              <a:t></a:t>
            </a:r>
            <a:r>
              <a:rPr lang="en-US" sz="2400" b="1" dirty="0" smtClean="0">
                <a:solidFill>
                  <a:schemeClr val="bg1"/>
                </a:solidFill>
              </a:rPr>
              <a:t>  </a:t>
            </a:r>
            <a:r>
              <a:rPr lang="en-US" sz="2400" b="1" i="1" dirty="0" err="1" smtClean="0">
                <a:solidFill>
                  <a:schemeClr val="bg1"/>
                </a:solidFill>
              </a:rPr>
              <a:t>Latihan</a:t>
            </a:r>
            <a:r>
              <a:rPr lang="en-US" sz="2400" b="1" i="1" dirty="0" smtClean="0">
                <a:solidFill>
                  <a:schemeClr val="bg1"/>
                </a:solidFill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</a:rPr>
              <a:t>Soal</a:t>
            </a:r>
            <a:r>
              <a:rPr lang="en-US" sz="2400" b="1" i="1" dirty="0" smtClean="0">
                <a:solidFill>
                  <a:schemeClr val="bg1"/>
                </a:solidFill>
              </a:rPr>
              <a:t> 3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37" name="Picture 2" descr="29 Perangkat Keras Komputer Beserta Fungsi dan Gambarnya Lengkap ...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17375" y="5805264"/>
            <a:ext cx="834077" cy="547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2888940" y="817548"/>
            <a:ext cx="13259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20th Century Font" pitchFamily="2" charset="0"/>
              </a:rPr>
              <a:t>MATERI </a:t>
            </a:r>
            <a:endParaRPr lang="en-US" sz="2800" dirty="0">
              <a:solidFill>
                <a:srgbClr val="FFFF00"/>
              </a:solidFill>
              <a:latin typeface="20th Century Font" pitchFamily="2" charset="0"/>
            </a:endParaRPr>
          </a:p>
        </p:txBody>
      </p:sp>
      <p:sp>
        <p:nvSpPr>
          <p:cNvPr id="41" name="Oval Callout 40"/>
          <p:cNvSpPr/>
          <p:nvPr/>
        </p:nvSpPr>
        <p:spPr>
          <a:xfrm>
            <a:off x="7668344" y="5875202"/>
            <a:ext cx="864096" cy="464702"/>
          </a:xfrm>
          <a:prstGeom prst="wedgeEllipseCallout">
            <a:avLst>
              <a:gd name="adj1" fmla="val 19279"/>
              <a:gd name="adj2" fmla="val 36995"/>
            </a:avLst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sz="1600" dirty="0" smtClean="0">
                <a:solidFill>
                  <a:srgbClr val="FFC000"/>
                </a:solidFill>
              </a:rPr>
              <a:t>Next  </a:t>
            </a:r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20" name="Title 3"/>
          <p:cNvSpPr txBox="1">
            <a:spLocks/>
          </p:cNvSpPr>
          <p:nvPr/>
        </p:nvSpPr>
        <p:spPr>
          <a:xfrm>
            <a:off x="2843808" y="6396724"/>
            <a:ext cx="2808313" cy="4331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1600" cap="none" dirty="0" smtClean="0">
                <a:solidFill>
                  <a:schemeClr val="bg1"/>
                </a:solidFill>
                <a:ea typeface="+mn-ea"/>
                <a:cs typeface="+mn-cs"/>
              </a:rPr>
              <a:t>PERANGKAT</a:t>
            </a:r>
            <a:r>
              <a:rPr lang="en-US" sz="1600" cap="none" dirty="0" smtClean="0">
                <a:solidFill>
                  <a:schemeClr val="bg1"/>
                </a:solidFill>
                <a:ea typeface="+mn-ea"/>
                <a:cs typeface="+mn-cs"/>
              </a:rPr>
              <a:t> </a:t>
            </a:r>
            <a:r>
              <a:rPr lang="en-US" sz="1400" b="0" cap="none" dirty="0" smtClean="0">
                <a:solidFill>
                  <a:schemeClr val="tx1">
                    <a:lumMod val="25000"/>
                    <a:lumOff val="75000"/>
                  </a:schemeClr>
                </a:solidFill>
                <a:ea typeface="+mn-ea"/>
                <a:cs typeface="+mn-cs"/>
              </a:rPr>
              <a:t>Multimedia</a:t>
            </a:r>
            <a:endParaRPr lang="en-US" sz="1100" dirty="0">
              <a:solidFill>
                <a:schemeClr val="tx1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08820" y="6474822"/>
            <a:ext cx="1106996" cy="30777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/>
            <a:r>
              <a:rPr lang="en-US" sz="1400" dirty="0" smtClean="0">
                <a:ln w="50800"/>
                <a:solidFill>
                  <a:schemeClr val="bg1">
                    <a:shade val="50000"/>
                  </a:schemeClr>
                </a:solidFill>
                <a:latin typeface="+mj-lt"/>
                <a:cs typeface="Arial" pitchFamily="34" charset="0"/>
              </a:rPr>
              <a:t>Chapter </a:t>
            </a:r>
            <a:r>
              <a:rPr lang="en-US" sz="1400" dirty="0" smtClean="0">
                <a:ln w="50800"/>
                <a:solidFill>
                  <a:schemeClr val="bg1">
                    <a:shade val="50000"/>
                  </a:schemeClr>
                </a:solidFill>
                <a:latin typeface="+mj-lt"/>
                <a:cs typeface="Arial" pitchFamily="34" charset="0"/>
              </a:rPr>
              <a:t>3</a:t>
            </a:r>
            <a:endParaRPr lang="en-US" sz="1400" dirty="0">
              <a:ln w="50800"/>
              <a:solidFill>
                <a:schemeClr val="bg1">
                  <a:shade val="50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391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9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9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9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9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grayscl/>
          </a:blip>
          <a:stretch>
            <a:fillRect/>
          </a:stretch>
        </p:blipFill>
        <p:spPr>
          <a:xfrm>
            <a:off x="-23775" y="-99391"/>
            <a:ext cx="1787725" cy="167113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grayscl/>
          </a:blip>
          <a:stretch>
            <a:fillRect/>
          </a:stretch>
        </p:blipFill>
        <p:spPr>
          <a:xfrm rot="10800000">
            <a:off x="7436154" y="5085184"/>
            <a:ext cx="1673404" cy="180457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grayscl/>
          </a:blip>
          <a:stretch>
            <a:fillRect/>
          </a:stretch>
        </p:blipFill>
        <p:spPr>
          <a:xfrm rot="10800000" flipH="1">
            <a:off x="-39816" y="5085184"/>
            <a:ext cx="1473669" cy="186477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grayscl/>
          </a:blip>
          <a:stretch>
            <a:fillRect/>
          </a:stretch>
        </p:blipFill>
        <p:spPr>
          <a:xfrm flipH="1">
            <a:off x="7557685" y="0"/>
            <a:ext cx="1550819" cy="167113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816" y="764704"/>
            <a:ext cx="9193354" cy="5647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Rectangle 39"/>
          <p:cNvSpPr/>
          <p:nvPr/>
        </p:nvSpPr>
        <p:spPr>
          <a:xfrm>
            <a:off x="524745" y="1412776"/>
            <a:ext cx="8309668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dirty="0" smtClean="0">
                <a:solidFill>
                  <a:schemeClr val="bg1"/>
                </a:solidFill>
              </a:rPr>
              <a:t>Multimedia </a:t>
            </a:r>
            <a:r>
              <a:rPr lang="en-US" sz="2800" dirty="0" err="1">
                <a:solidFill>
                  <a:schemeClr val="bg1"/>
                </a:solidFill>
              </a:rPr>
              <a:t>mencakup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berbagai</a:t>
            </a:r>
            <a:r>
              <a:rPr lang="en-US" sz="2800" dirty="0">
                <a:solidFill>
                  <a:schemeClr val="bg1"/>
                </a:solidFill>
              </a:rPr>
              <a:t> media yang </a:t>
            </a:r>
            <a:r>
              <a:rPr lang="en-US" sz="2800" dirty="0" err="1">
                <a:solidFill>
                  <a:schemeClr val="bg1"/>
                </a:solidFill>
              </a:rPr>
              <a:t>terintegrasi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menjadi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satu</a:t>
            </a:r>
            <a:r>
              <a:rPr lang="en-US" sz="2800" dirty="0">
                <a:solidFill>
                  <a:schemeClr val="bg1"/>
                </a:solidFill>
              </a:rPr>
              <a:t>. </a:t>
            </a:r>
            <a:r>
              <a:rPr lang="en-US" sz="2800" dirty="0" err="1">
                <a:solidFill>
                  <a:schemeClr val="bg1"/>
                </a:solidFill>
              </a:rPr>
              <a:t>Setiap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komponen</a:t>
            </a:r>
            <a:r>
              <a:rPr lang="en-US" sz="2800" dirty="0">
                <a:solidFill>
                  <a:schemeClr val="bg1"/>
                </a:solidFill>
              </a:rPr>
              <a:t> media </a:t>
            </a:r>
            <a:r>
              <a:rPr lang="en-US" sz="2800" dirty="0" err="1">
                <a:solidFill>
                  <a:schemeClr val="bg1"/>
                </a:solidFill>
              </a:rPr>
              <a:t>dapat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merangsang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satu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atau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lebih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indra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manusia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</a:p>
          <a:p>
            <a:pPr lvl="0" algn="just"/>
            <a:endParaRPr lang="en-US" sz="1600" b="1" dirty="0" smtClean="0">
              <a:solidFill>
                <a:schemeClr val="bg1"/>
              </a:solidFill>
            </a:endParaRPr>
          </a:p>
          <a:p>
            <a:pPr lvl="0" algn="just"/>
            <a:r>
              <a:rPr lang="en-US" sz="3600" b="1" dirty="0" err="1" smtClean="0">
                <a:solidFill>
                  <a:schemeClr val="bg1"/>
                </a:solidFill>
              </a:rPr>
              <a:t>Koehnert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endParaRPr lang="en-US" sz="2800" dirty="0" smtClean="0">
              <a:solidFill>
                <a:schemeClr val="bg1"/>
              </a:solidFill>
            </a:endParaRPr>
          </a:p>
          <a:p>
            <a:pPr lvl="0" algn="just"/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-   </a:t>
            </a:r>
            <a:r>
              <a:rPr lang="en-US" sz="2800" dirty="0" err="1" smtClean="0">
                <a:solidFill>
                  <a:schemeClr val="bg1"/>
                </a:solidFill>
              </a:rPr>
              <a:t>Semakin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banyak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panca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indra</a:t>
            </a:r>
            <a:r>
              <a:rPr lang="en-US" sz="2800" dirty="0">
                <a:solidFill>
                  <a:schemeClr val="bg1"/>
                </a:solidFill>
              </a:rPr>
              <a:t> yang </a:t>
            </a:r>
            <a:r>
              <a:rPr lang="en-US" sz="2800" dirty="0" err="1">
                <a:solidFill>
                  <a:schemeClr val="bg1"/>
                </a:solidFill>
              </a:rPr>
              <a:t>terlibat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dalam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  </a:t>
            </a:r>
          </a:p>
          <a:p>
            <a:pPr lvl="0" algn="just"/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     proses </a:t>
            </a:r>
            <a:r>
              <a:rPr lang="en-US" sz="2800" dirty="0" err="1">
                <a:solidFill>
                  <a:schemeClr val="bg1"/>
                </a:solidFill>
              </a:rPr>
              <a:t>belajar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err="1">
                <a:solidFill>
                  <a:schemeClr val="bg1"/>
                </a:solidFill>
              </a:rPr>
              <a:t>maka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akan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menjadi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lebih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efektif</a:t>
            </a:r>
            <a:r>
              <a:rPr lang="en-US" sz="2800" dirty="0">
                <a:solidFill>
                  <a:schemeClr val="bg1"/>
                </a:solidFill>
              </a:rPr>
              <a:t>. </a:t>
            </a:r>
            <a:endParaRPr lang="en-US" sz="2800" dirty="0">
              <a:solidFill>
                <a:schemeClr val="bg1"/>
              </a:solidFill>
            </a:endParaRPr>
          </a:p>
          <a:p>
            <a:pPr marL="457200" lvl="0" indent="-457200" algn="just">
              <a:buFontTx/>
              <a:buChar char="-"/>
            </a:pPr>
            <a:r>
              <a:rPr lang="en-US" sz="2800" dirty="0" smtClean="0">
                <a:solidFill>
                  <a:schemeClr val="bg1"/>
                </a:solidFill>
              </a:rPr>
              <a:t>Multimedia </a:t>
            </a:r>
            <a:r>
              <a:rPr lang="en-US" sz="2800" dirty="0" err="1">
                <a:solidFill>
                  <a:schemeClr val="bg1"/>
                </a:solidFill>
              </a:rPr>
              <a:t>dalam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pembelajaran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dapat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diharapkan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endParaRPr lang="en-US" sz="2800" dirty="0" smtClean="0">
              <a:solidFill>
                <a:schemeClr val="bg1"/>
              </a:solidFill>
            </a:endParaRPr>
          </a:p>
          <a:p>
            <a:pPr lvl="0" algn="just"/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     </a:t>
            </a:r>
            <a:r>
              <a:rPr lang="en-US" sz="2800" dirty="0" err="1" smtClean="0">
                <a:solidFill>
                  <a:schemeClr val="bg1"/>
                </a:solidFill>
              </a:rPr>
              <a:t>dapat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meningkatkan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hasil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belajar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817548"/>
            <a:ext cx="91085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  <a:latin typeface="20th Century Font" pitchFamily="2" charset="0"/>
              </a:rPr>
              <a:t>P E N D A H U L U A N</a:t>
            </a:r>
            <a:endParaRPr lang="en-US" sz="2800" dirty="0">
              <a:solidFill>
                <a:srgbClr val="FFFF00"/>
              </a:solidFill>
              <a:latin typeface="20th Century Font" pitchFamily="2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652121" y="6474822"/>
            <a:ext cx="23042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D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tmzaini@darmajaya.ac.id</a:t>
            </a:r>
          </a:p>
        </p:txBody>
      </p:sp>
      <p:pic>
        <p:nvPicPr>
          <p:cNvPr id="51" name="Picture 2" descr="29 Perangkat Keras Komputer Beserta Fungsi dan Gambarnya Lengkap ...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17375" y="5805264"/>
            <a:ext cx="834077" cy="547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Oval Callout 51"/>
          <p:cNvSpPr/>
          <p:nvPr/>
        </p:nvSpPr>
        <p:spPr>
          <a:xfrm>
            <a:off x="7668344" y="5875202"/>
            <a:ext cx="864096" cy="464702"/>
          </a:xfrm>
          <a:prstGeom prst="wedgeEllipseCallout">
            <a:avLst>
              <a:gd name="adj1" fmla="val 19279"/>
              <a:gd name="adj2" fmla="val 36995"/>
            </a:avLst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sz="1600" dirty="0" smtClean="0">
                <a:solidFill>
                  <a:srgbClr val="FFC000"/>
                </a:solidFill>
              </a:rPr>
              <a:t>Next  </a:t>
            </a:r>
            <a:endParaRPr lang="en-US" sz="1600" dirty="0">
              <a:solidFill>
                <a:srgbClr val="FFC000"/>
              </a:solidFill>
            </a:endParaRPr>
          </a:p>
        </p:txBody>
      </p:sp>
      <p:pic>
        <p:nvPicPr>
          <p:cNvPr id="16" name="Picture Placeholder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0708" y="101212"/>
            <a:ext cx="648072" cy="648072"/>
          </a:xfrm>
          <a:prstGeom prst="ellipse">
            <a:avLst/>
          </a:prstGeom>
        </p:spPr>
      </p:pic>
      <p:sp>
        <p:nvSpPr>
          <p:cNvPr id="17" name="Title 3"/>
          <p:cNvSpPr txBox="1">
            <a:spLocks/>
          </p:cNvSpPr>
          <p:nvPr/>
        </p:nvSpPr>
        <p:spPr>
          <a:xfrm>
            <a:off x="2843808" y="6396724"/>
            <a:ext cx="2808313" cy="4331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1600" cap="none" dirty="0" smtClean="0">
                <a:solidFill>
                  <a:schemeClr val="bg1"/>
                </a:solidFill>
                <a:ea typeface="+mn-ea"/>
                <a:cs typeface="+mn-cs"/>
              </a:rPr>
              <a:t>PERANGKAT</a:t>
            </a:r>
            <a:r>
              <a:rPr lang="en-US" sz="1600" cap="none" dirty="0" smtClean="0">
                <a:solidFill>
                  <a:schemeClr val="bg1"/>
                </a:solidFill>
                <a:ea typeface="+mn-ea"/>
                <a:cs typeface="+mn-cs"/>
              </a:rPr>
              <a:t> </a:t>
            </a:r>
            <a:r>
              <a:rPr lang="en-US" sz="1400" b="0" cap="none" dirty="0" smtClean="0">
                <a:solidFill>
                  <a:schemeClr val="tx1">
                    <a:lumMod val="25000"/>
                    <a:lumOff val="75000"/>
                  </a:schemeClr>
                </a:solidFill>
                <a:ea typeface="+mn-ea"/>
                <a:cs typeface="+mn-cs"/>
              </a:rPr>
              <a:t>Multimedia</a:t>
            </a:r>
            <a:endParaRPr lang="en-US" sz="1100" dirty="0">
              <a:solidFill>
                <a:schemeClr val="tx1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08820" y="6474822"/>
            <a:ext cx="1106996" cy="30777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/>
            <a:r>
              <a:rPr lang="en-US" sz="1400" dirty="0" smtClean="0">
                <a:ln w="50800"/>
                <a:solidFill>
                  <a:schemeClr val="bg1">
                    <a:shade val="50000"/>
                  </a:schemeClr>
                </a:solidFill>
                <a:latin typeface="+mj-lt"/>
                <a:cs typeface="Arial" pitchFamily="34" charset="0"/>
              </a:rPr>
              <a:t>Chapter </a:t>
            </a:r>
            <a:r>
              <a:rPr lang="en-US" sz="1400" dirty="0" smtClean="0">
                <a:ln w="50800"/>
                <a:solidFill>
                  <a:schemeClr val="bg1">
                    <a:shade val="50000"/>
                  </a:schemeClr>
                </a:solidFill>
                <a:latin typeface="+mj-lt"/>
                <a:cs typeface="Arial" pitchFamily="34" charset="0"/>
              </a:rPr>
              <a:t>3</a:t>
            </a:r>
            <a:endParaRPr lang="en-US" sz="1400" dirty="0">
              <a:ln w="50800"/>
              <a:solidFill>
                <a:schemeClr val="bg1">
                  <a:shade val="50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630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grayscl/>
          </a:blip>
          <a:stretch>
            <a:fillRect/>
          </a:stretch>
        </p:blipFill>
        <p:spPr>
          <a:xfrm>
            <a:off x="-23775" y="-99391"/>
            <a:ext cx="1787725" cy="167113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grayscl/>
          </a:blip>
          <a:stretch>
            <a:fillRect/>
          </a:stretch>
        </p:blipFill>
        <p:spPr>
          <a:xfrm rot="10800000">
            <a:off x="7436154" y="5085184"/>
            <a:ext cx="1673404" cy="180457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grayscl/>
          </a:blip>
          <a:stretch>
            <a:fillRect/>
          </a:stretch>
        </p:blipFill>
        <p:spPr>
          <a:xfrm rot="10800000" flipH="1">
            <a:off x="-39816" y="5085184"/>
            <a:ext cx="1473669" cy="186477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grayscl/>
          </a:blip>
          <a:stretch>
            <a:fillRect/>
          </a:stretch>
        </p:blipFill>
        <p:spPr>
          <a:xfrm flipH="1">
            <a:off x="7557685" y="0"/>
            <a:ext cx="1550819" cy="167113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077" y="749378"/>
            <a:ext cx="9193354" cy="5647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817548"/>
            <a:ext cx="90922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C000"/>
                </a:solidFill>
                <a:latin typeface="20th Century Font" pitchFamily="2" charset="0"/>
              </a:rPr>
              <a:t>KOMPONEN UTAMA </a:t>
            </a:r>
            <a:r>
              <a:rPr lang="en-US" sz="2800" dirty="0" smtClean="0">
                <a:solidFill>
                  <a:srgbClr val="FFC000"/>
                </a:solidFill>
                <a:latin typeface="20th Century Font" pitchFamily="2" charset="0"/>
              </a:rPr>
              <a:t>HARDWARE</a:t>
            </a:r>
            <a:endParaRPr lang="en-US" sz="2800" dirty="0">
              <a:solidFill>
                <a:srgbClr val="FFC000"/>
              </a:solidFill>
              <a:latin typeface="20th Century Font" pitchFamily="2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652121" y="6474822"/>
            <a:ext cx="23042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D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tmzaini@darmajaya.ac.id</a:t>
            </a:r>
          </a:p>
        </p:txBody>
      </p:sp>
      <p:pic>
        <p:nvPicPr>
          <p:cNvPr id="51" name="Picture 2" descr="29 Perangkat Keras Komputer Beserta Fungsi dan Gambarnya Lengkap ...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17375" y="5805264"/>
            <a:ext cx="834077" cy="547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Oval Callout 51"/>
          <p:cNvSpPr/>
          <p:nvPr/>
        </p:nvSpPr>
        <p:spPr>
          <a:xfrm>
            <a:off x="7668344" y="5875202"/>
            <a:ext cx="864096" cy="464702"/>
          </a:xfrm>
          <a:prstGeom prst="wedgeEllipseCallout">
            <a:avLst>
              <a:gd name="adj1" fmla="val 19279"/>
              <a:gd name="adj2" fmla="val 36995"/>
            </a:avLst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sz="1600" dirty="0" smtClean="0">
                <a:solidFill>
                  <a:srgbClr val="FFC000"/>
                </a:solidFill>
              </a:rPr>
              <a:t>Next  </a:t>
            </a:r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17576" y="1484784"/>
            <a:ext cx="74155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b-NO" sz="2400" dirty="0" smtClean="0">
                <a:solidFill>
                  <a:schemeClr val="bg1"/>
                </a:solidFill>
              </a:rPr>
              <a:t>terdiri </a:t>
            </a:r>
            <a:r>
              <a:rPr lang="nb-NO" sz="2400" dirty="0">
                <a:solidFill>
                  <a:schemeClr val="bg1"/>
                </a:solidFill>
              </a:rPr>
              <a:t>atas empat komponen utama dimana setiap bagian mempunyai peranan yang saling terintegrasi antara satu dengan lainnya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pic>
        <p:nvPicPr>
          <p:cNvPr id="24" name="Picture Placeholder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0708" y="101212"/>
            <a:ext cx="648072" cy="648072"/>
          </a:xfrm>
          <a:prstGeom prst="ellipse">
            <a:avLst/>
          </a:prstGeom>
        </p:spPr>
      </p:pic>
      <p:sp>
        <p:nvSpPr>
          <p:cNvPr id="3" name="AutoShape 2" descr="Keunggulan &amp; Kelemahan Model Problem Based Laern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Keunggulan &amp; Kelemahan Model Problem Based Laerni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47,722 Bacteria Photos and Premium High Res Pictures - Getty Image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Bacteria Images, Stock Photos &amp; Vectors | Shutterstock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Bacteria Images, Stock Photos &amp; Vectors | Shutterstock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4" descr="Electron open source framework becomes OpenJS Foundation incubator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21049" y="3068960"/>
            <a:ext cx="1485801" cy="936070"/>
          </a:xfrm>
          <a:prstGeom prst="rect">
            <a:avLst/>
          </a:prstGeom>
          <a:ln w="57150">
            <a:solidFill>
              <a:schemeClr val="bg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400" b="1" dirty="0" smtClean="0">
                <a:solidFill>
                  <a:schemeClr val="bg1">
                    <a:lumMod val="95000"/>
                  </a:schemeClr>
                </a:solidFill>
              </a:rPr>
              <a:t>INPUT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707904" y="3068960"/>
            <a:ext cx="1944217" cy="936069"/>
          </a:xfrm>
          <a:prstGeom prst="rect">
            <a:avLst/>
          </a:prstGeom>
          <a:solidFill>
            <a:srgbClr val="002060"/>
          </a:solidFill>
          <a:ln w="57150">
            <a:solidFill>
              <a:schemeClr val="bg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830615" y="3068960"/>
            <a:ext cx="1485801" cy="936070"/>
          </a:xfrm>
          <a:prstGeom prst="rect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400" b="1" dirty="0" smtClean="0"/>
              <a:t>OUTPUT</a:t>
            </a:r>
            <a:endParaRPr lang="en-US" sz="2400" b="1" dirty="0"/>
          </a:p>
        </p:txBody>
      </p:sp>
      <p:sp>
        <p:nvSpPr>
          <p:cNvPr id="30" name="Rectangle 29"/>
          <p:cNvSpPr/>
          <p:nvPr/>
        </p:nvSpPr>
        <p:spPr>
          <a:xfrm>
            <a:off x="3875446" y="4797152"/>
            <a:ext cx="1776675" cy="792070"/>
          </a:xfrm>
          <a:prstGeom prst="rect">
            <a:avLst/>
          </a:prstGeom>
          <a:ln w="57150">
            <a:solidFill>
              <a:schemeClr val="bg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400" b="1" dirty="0" smtClean="0">
                <a:solidFill>
                  <a:schemeClr val="bg1"/>
                </a:solidFill>
              </a:rPr>
              <a:t>STORAGE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2553744" y="3279263"/>
            <a:ext cx="1010144" cy="432048"/>
          </a:xfrm>
          <a:prstGeom prst="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>
            <a:off x="5722096" y="3320971"/>
            <a:ext cx="1010144" cy="432048"/>
          </a:xfrm>
          <a:prstGeom prst="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 rot="16200000">
            <a:off x="4050215" y="4229220"/>
            <a:ext cx="638996" cy="352851"/>
          </a:xfrm>
          <a:prstGeom prst="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 rot="5400000">
            <a:off x="4617044" y="4189622"/>
            <a:ext cx="638996" cy="432048"/>
          </a:xfrm>
          <a:prstGeom prst="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itle 3"/>
          <p:cNvSpPr txBox="1">
            <a:spLocks/>
          </p:cNvSpPr>
          <p:nvPr/>
        </p:nvSpPr>
        <p:spPr>
          <a:xfrm>
            <a:off x="2843808" y="6396724"/>
            <a:ext cx="2808313" cy="4331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1600" cap="none" dirty="0" smtClean="0">
                <a:solidFill>
                  <a:schemeClr val="bg1"/>
                </a:solidFill>
                <a:ea typeface="+mn-ea"/>
                <a:cs typeface="+mn-cs"/>
              </a:rPr>
              <a:t>PERANGKAT</a:t>
            </a:r>
            <a:r>
              <a:rPr lang="en-US" sz="1600" cap="none" dirty="0" smtClean="0">
                <a:solidFill>
                  <a:schemeClr val="bg1"/>
                </a:solidFill>
                <a:ea typeface="+mn-ea"/>
                <a:cs typeface="+mn-cs"/>
              </a:rPr>
              <a:t> </a:t>
            </a:r>
            <a:r>
              <a:rPr lang="en-US" sz="1400" b="0" cap="none" dirty="0" smtClean="0">
                <a:solidFill>
                  <a:schemeClr val="tx1">
                    <a:lumMod val="25000"/>
                    <a:lumOff val="75000"/>
                  </a:schemeClr>
                </a:solidFill>
                <a:ea typeface="+mn-ea"/>
                <a:cs typeface="+mn-cs"/>
              </a:rPr>
              <a:t>Multimedia</a:t>
            </a:r>
            <a:endParaRPr lang="en-US" sz="1100" dirty="0">
              <a:solidFill>
                <a:schemeClr val="tx1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808820" y="6474822"/>
            <a:ext cx="1106996" cy="30777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/>
            <a:r>
              <a:rPr lang="en-US" sz="1400" dirty="0" smtClean="0">
                <a:ln w="50800"/>
                <a:solidFill>
                  <a:schemeClr val="bg1">
                    <a:shade val="50000"/>
                  </a:schemeClr>
                </a:solidFill>
                <a:latin typeface="+mj-lt"/>
                <a:cs typeface="Arial" pitchFamily="34" charset="0"/>
              </a:rPr>
              <a:t>Chapter </a:t>
            </a:r>
            <a:r>
              <a:rPr lang="en-US" sz="1400" dirty="0" smtClean="0">
                <a:ln w="50800"/>
                <a:solidFill>
                  <a:schemeClr val="bg1">
                    <a:shade val="50000"/>
                  </a:schemeClr>
                </a:solidFill>
                <a:latin typeface="+mj-lt"/>
                <a:cs typeface="Arial" pitchFamily="34" charset="0"/>
              </a:rPr>
              <a:t>3</a:t>
            </a:r>
            <a:endParaRPr lang="en-US" sz="1400" dirty="0">
              <a:ln w="50800"/>
              <a:solidFill>
                <a:schemeClr val="bg1">
                  <a:shade val="50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998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6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6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6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grayscl/>
          </a:blip>
          <a:stretch>
            <a:fillRect/>
          </a:stretch>
        </p:blipFill>
        <p:spPr>
          <a:xfrm>
            <a:off x="-23775" y="-99391"/>
            <a:ext cx="1787725" cy="167113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grayscl/>
          </a:blip>
          <a:stretch>
            <a:fillRect/>
          </a:stretch>
        </p:blipFill>
        <p:spPr>
          <a:xfrm rot="10800000">
            <a:off x="7436154" y="5085184"/>
            <a:ext cx="1673404" cy="180457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grayscl/>
          </a:blip>
          <a:stretch>
            <a:fillRect/>
          </a:stretch>
        </p:blipFill>
        <p:spPr>
          <a:xfrm rot="10800000" flipH="1">
            <a:off x="-39816" y="5085184"/>
            <a:ext cx="1473669" cy="186477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grayscl/>
          </a:blip>
          <a:stretch>
            <a:fillRect/>
          </a:stretch>
        </p:blipFill>
        <p:spPr>
          <a:xfrm flipH="1">
            <a:off x="7557685" y="0"/>
            <a:ext cx="1550819" cy="167113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816" y="764704"/>
            <a:ext cx="9193354" cy="5647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88940" y="817548"/>
            <a:ext cx="48961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sz="2800" dirty="0" smtClean="0">
                <a:solidFill>
                  <a:srgbClr val="FFC000"/>
                </a:solidFill>
                <a:latin typeface="20th Century Font" pitchFamily="2" charset="0"/>
              </a:rPr>
              <a:t>PERANGKAT LUNAK MULTIMEDIA</a:t>
            </a:r>
            <a:endParaRPr lang="en-US" sz="2800" dirty="0">
              <a:solidFill>
                <a:srgbClr val="FFC000"/>
              </a:solidFill>
              <a:latin typeface="20th Century Font" pitchFamily="2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652121" y="6474822"/>
            <a:ext cx="23042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D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tmzaini@darmajaya.ac.id</a:t>
            </a:r>
          </a:p>
        </p:txBody>
      </p:sp>
      <p:pic>
        <p:nvPicPr>
          <p:cNvPr id="51" name="Picture 2" descr="29 Perangkat Keras Komputer Beserta Fungsi dan Gambarnya Lengkap ...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17375" y="5805264"/>
            <a:ext cx="834077" cy="547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Oval Callout 51"/>
          <p:cNvSpPr/>
          <p:nvPr/>
        </p:nvSpPr>
        <p:spPr>
          <a:xfrm>
            <a:off x="7668344" y="5875202"/>
            <a:ext cx="864096" cy="464702"/>
          </a:xfrm>
          <a:prstGeom prst="wedgeEllipseCallout">
            <a:avLst>
              <a:gd name="adj1" fmla="val 19279"/>
              <a:gd name="adj2" fmla="val 36995"/>
            </a:avLst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sz="1600" dirty="0" smtClean="0">
                <a:solidFill>
                  <a:srgbClr val="FFC000"/>
                </a:solidFill>
              </a:rPr>
              <a:t>Next  </a:t>
            </a:r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27584" y="1484784"/>
            <a:ext cx="76120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 err="1">
                <a:solidFill>
                  <a:schemeClr val="bg1"/>
                </a:solidFill>
              </a:rPr>
              <a:t>D</a:t>
            </a:r>
            <a:r>
              <a:rPr lang="en-US" sz="3200" b="1" dirty="0" err="1" smtClean="0">
                <a:solidFill>
                  <a:schemeClr val="bg1"/>
                </a:solidFill>
              </a:rPr>
              <a:t>igolongkan</a:t>
            </a:r>
            <a:r>
              <a:rPr lang="en-US" sz="3200" b="1" dirty="0" smtClean="0">
                <a:solidFill>
                  <a:schemeClr val="bg1"/>
                </a:solidFill>
              </a:rPr>
              <a:t>  </a:t>
            </a:r>
            <a:r>
              <a:rPr lang="en-US" sz="3200" b="1" dirty="0" err="1">
                <a:solidFill>
                  <a:schemeClr val="bg1"/>
                </a:solidFill>
              </a:rPr>
              <a:t>menjadi</a:t>
            </a:r>
            <a:r>
              <a:rPr lang="en-US" sz="3200" b="1" dirty="0">
                <a:solidFill>
                  <a:schemeClr val="bg1"/>
                </a:solidFill>
              </a:rPr>
              <a:t>  </a:t>
            </a:r>
            <a:r>
              <a:rPr lang="en-US" sz="3200" b="1" dirty="0" err="1">
                <a:solidFill>
                  <a:schemeClr val="bg1"/>
                </a:solidFill>
              </a:rPr>
              <a:t>tiga</a:t>
            </a:r>
            <a:r>
              <a:rPr lang="en-US" sz="3200" b="1" dirty="0">
                <a:solidFill>
                  <a:schemeClr val="bg1"/>
                </a:solidFill>
              </a:rPr>
              <a:t>  </a:t>
            </a:r>
            <a:r>
              <a:rPr lang="en-US" sz="3200" b="1" dirty="0" err="1">
                <a:solidFill>
                  <a:schemeClr val="bg1"/>
                </a:solidFill>
              </a:rPr>
              <a:t>bagian</a:t>
            </a:r>
            <a:r>
              <a:rPr lang="en-US" sz="3200" b="1" dirty="0">
                <a:solidFill>
                  <a:schemeClr val="bg1"/>
                </a:solidFill>
              </a:rPr>
              <a:t>  </a:t>
            </a:r>
            <a:r>
              <a:rPr lang="en-US" sz="3200" b="1" dirty="0" err="1">
                <a:solidFill>
                  <a:schemeClr val="bg1"/>
                </a:solidFill>
              </a:rPr>
              <a:t>yaitu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24" name="Picture Placeholder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0708" y="101212"/>
            <a:ext cx="648072" cy="648072"/>
          </a:xfrm>
          <a:prstGeom prst="ellipse">
            <a:avLst/>
          </a:prstGeom>
        </p:spPr>
      </p:pic>
      <p:sp>
        <p:nvSpPr>
          <p:cNvPr id="3" name="AutoShape 2" descr="Keunggulan &amp; Kelemahan Model Problem Based Laern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Keunggulan &amp; Kelemahan Model Problem Based Laerni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47,722 Bacteria Photos and Premium High Res Pictures - Getty Image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Bacteria Images, Stock Photos &amp; Vectors | Shutterstock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Bacteria Images, Stock Photos &amp; Vectors | Shutterstock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4" descr="Electron open source framework becomes OpenJS Foundation incubator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27584" y="2132856"/>
            <a:ext cx="60778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(1).  </a:t>
            </a:r>
            <a:r>
              <a:rPr lang="en-US" sz="2800" b="1" dirty="0" err="1">
                <a:solidFill>
                  <a:schemeClr val="bg1"/>
                </a:solidFill>
              </a:rPr>
              <a:t>Bahasa</a:t>
            </a:r>
            <a:r>
              <a:rPr lang="en-US" sz="2800" b="1" dirty="0">
                <a:solidFill>
                  <a:schemeClr val="bg1"/>
                </a:solidFill>
              </a:rPr>
              <a:t>  </a:t>
            </a:r>
            <a:r>
              <a:rPr lang="en-US" sz="2800" b="1" dirty="0" err="1">
                <a:solidFill>
                  <a:schemeClr val="bg1"/>
                </a:solidFill>
              </a:rPr>
              <a:t>pemrograman</a:t>
            </a:r>
            <a:r>
              <a:rPr lang="en-US" sz="2800" b="1" dirty="0">
                <a:solidFill>
                  <a:schemeClr val="bg1"/>
                </a:solidFill>
              </a:rPr>
              <a:t>  multimedia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27584" y="3140968"/>
            <a:ext cx="61773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(2).  </a:t>
            </a:r>
            <a:r>
              <a:rPr lang="en-US" sz="2800" b="1" dirty="0" err="1">
                <a:solidFill>
                  <a:schemeClr val="bg1"/>
                </a:solidFill>
              </a:rPr>
              <a:t>Perangkat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lunak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sistem</a:t>
            </a:r>
            <a:r>
              <a:rPr lang="en-US" sz="2800" b="1" dirty="0">
                <a:solidFill>
                  <a:schemeClr val="bg1"/>
                </a:solidFill>
              </a:rPr>
              <a:t> multimedia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27584" y="4077072"/>
            <a:ext cx="62567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(3).  </a:t>
            </a:r>
            <a:r>
              <a:rPr lang="en-US" sz="2800" b="1" dirty="0" err="1">
                <a:solidFill>
                  <a:schemeClr val="bg1"/>
                </a:solidFill>
              </a:rPr>
              <a:t>Perangkat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lunak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aplikasi</a:t>
            </a:r>
            <a:r>
              <a:rPr lang="en-US" sz="2800" b="1" dirty="0">
                <a:solidFill>
                  <a:schemeClr val="bg1"/>
                </a:solidFill>
              </a:rPr>
              <a:t> multimedia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619672" y="2564904"/>
            <a:ext cx="24345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Assembly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, C, C++, </a:t>
            </a: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91680" y="3501008"/>
            <a:ext cx="52836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DOS, Windows 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UNIX, Linux </a:t>
            </a:r>
            <a:r>
              <a:rPr 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atau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Mac</a:t>
            </a: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47664" y="4509120"/>
            <a:ext cx="23121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- Microsoft 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Word</a:t>
            </a: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47664" y="4869160"/>
            <a:ext cx="72717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- </a:t>
            </a:r>
            <a:r>
              <a:rPr lang="en-US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Grafik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2d Vector , (Corel Draw, Macromedia Freehand).</a:t>
            </a: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547664" y="5301208"/>
            <a:ext cx="72717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- 3D  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Studio  MAX,  Maya, Softimage, </a:t>
            </a:r>
            <a:r>
              <a:rPr 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LightWave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, Blender</a:t>
            </a: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5" name="Title 3"/>
          <p:cNvSpPr txBox="1">
            <a:spLocks/>
          </p:cNvSpPr>
          <p:nvPr/>
        </p:nvSpPr>
        <p:spPr>
          <a:xfrm>
            <a:off x="2843808" y="6396724"/>
            <a:ext cx="2808313" cy="4331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1600" cap="none" dirty="0" smtClean="0">
                <a:solidFill>
                  <a:schemeClr val="bg1"/>
                </a:solidFill>
                <a:ea typeface="+mn-ea"/>
                <a:cs typeface="+mn-cs"/>
              </a:rPr>
              <a:t>PERANGKAT</a:t>
            </a:r>
            <a:r>
              <a:rPr lang="en-US" sz="1600" cap="none" dirty="0" smtClean="0">
                <a:solidFill>
                  <a:schemeClr val="bg1"/>
                </a:solidFill>
                <a:ea typeface="+mn-ea"/>
                <a:cs typeface="+mn-cs"/>
              </a:rPr>
              <a:t> </a:t>
            </a:r>
            <a:r>
              <a:rPr lang="en-US" sz="1400" b="0" cap="none" dirty="0" smtClean="0">
                <a:solidFill>
                  <a:schemeClr val="tx1">
                    <a:lumMod val="25000"/>
                    <a:lumOff val="75000"/>
                  </a:schemeClr>
                </a:solidFill>
                <a:ea typeface="+mn-ea"/>
                <a:cs typeface="+mn-cs"/>
              </a:rPr>
              <a:t>Multimedia</a:t>
            </a:r>
            <a:endParaRPr lang="en-US" sz="1100" dirty="0">
              <a:solidFill>
                <a:schemeClr val="tx1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808820" y="6474822"/>
            <a:ext cx="1106996" cy="30777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/>
            <a:r>
              <a:rPr lang="en-US" sz="1400" dirty="0" smtClean="0">
                <a:ln w="50800"/>
                <a:solidFill>
                  <a:schemeClr val="bg1">
                    <a:shade val="50000"/>
                  </a:schemeClr>
                </a:solidFill>
                <a:latin typeface="+mj-lt"/>
                <a:cs typeface="Arial" pitchFamily="34" charset="0"/>
              </a:rPr>
              <a:t>Chapter </a:t>
            </a:r>
            <a:r>
              <a:rPr lang="en-US" sz="1400" dirty="0" smtClean="0">
                <a:ln w="50800"/>
                <a:solidFill>
                  <a:schemeClr val="bg1">
                    <a:shade val="50000"/>
                  </a:schemeClr>
                </a:solidFill>
                <a:latin typeface="+mj-lt"/>
                <a:cs typeface="Arial" pitchFamily="34" charset="0"/>
              </a:rPr>
              <a:t>3</a:t>
            </a:r>
            <a:endParaRPr lang="en-US" sz="1400" dirty="0">
              <a:ln w="50800"/>
              <a:solidFill>
                <a:schemeClr val="bg1">
                  <a:shade val="50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105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grayscl/>
          </a:blip>
          <a:stretch>
            <a:fillRect/>
          </a:stretch>
        </p:blipFill>
        <p:spPr>
          <a:xfrm>
            <a:off x="-23775" y="-99391"/>
            <a:ext cx="1787725" cy="167113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grayscl/>
          </a:blip>
          <a:stretch>
            <a:fillRect/>
          </a:stretch>
        </p:blipFill>
        <p:spPr>
          <a:xfrm rot="10800000">
            <a:off x="7436154" y="5085184"/>
            <a:ext cx="1673404" cy="180457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grayscl/>
          </a:blip>
          <a:stretch>
            <a:fillRect/>
          </a:stretch>
        </p:blipFill>
        <p:spPr>
          <a:xfrm rot="10800000" flipH="1">
            <a:off x="-39816" y="5085184"/>
            <a:ext cx="1473669" cy="186477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grayscl/>
          </a:blip>
          <a:stretch>
            <a:fillRect/>
          </a:stretch>
        </p:blipFill>
        <p:spPr>
          <a:xfrm flipH="1">
            <a:off x="7557685" y="0"/>
            <a:ext cx="1550819" cy="167113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816" y="764704"/>
            <a:ext cx="9193354" cy="5647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817548"/>
            <a:ext cx="91095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C000"/>
                </a:solidFill>
                <a:latin typeface="20th Century Font" pitchFamily="2" charset="0"/>
              </a:rPr>
              <a:t>APLIKASI  PENGOLAH  PIXEL / GAMBAR</a:t>
            </a:r>
            <a:endParaRPr lang="en-US" sz="2800" dirty="0">
              <a:solidFill>
                <a:srgbClr val="FFC000"/>
              </a:solidFill>
              <a:latin typeface="20th Century Font" pitchFamily="2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652121" y="6474822"/>
            <a:ext cx="23042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D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tmzaini@darmajaya.ac.id</a:t>
            </a:r>
          </a:p>
        </p:txBody>
      </p:sp>
      <p:pic>
        <p:nvPicPr>
          <p:cNvPr id="51" name="Picture 2" descr="29 Perangkat Keras Komputer Beserta Fungsi dan Gambarnya Lengkap ...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17375" y="5805264"/>
            <a:ext cx="834077" cy="547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Oval Callout 51"/>
          <p:cNvSpPr/>
          <p:nvPr/>
        </p:nvSpPr>
        <p:spPr>
          <a:xfrm>
            <a:off x="7668344" y="5875202"/>
            <a:ext cx="864096" cy="464702"/>
          </a:xfrm>
          <a:prstGeom prst="wedgeEllipseCallout">
            <a:avLst>
              <a:gd name="adj1" fmla="val 19279"/>
              <a:gd name="adj2" fmla="val 36995"/>
            </a:avLst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sz="1600" dirty="0" smtClean="0">
                <a:solidFill>
                  <a:srgbClr val="FFC000"/>
                </a:solidFill>
              </a:rPr>
              <a:t>Next  </a:t>
            </a:r>
            <a:endParaRPr lang="en-US" sz="1600" dirty="0">
              <a:solidFill>
                <a:srgbClr val="FFC000"/>
              </a:solidFill>
            </a:endParaRPr>
          </a:p>
        </p:txBody>
      </p:sp>
      <p:pic>
        <p:nvPicPr>
          <p:cNvPr id="24" name="Picture Placeholder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0708" y="101212"/>
            <a:ext cx="648072" cy="648072"/>
          </a:xfrm>
          <a:prstGeom prst="ellipse">
            <a:avLst/>
          </a:prstGeom>
        </p:spPr>
      </p:pic>
      <p:sp>
        <p:nvSpPr>
          <p:cNvPr id="3" name="AutoShape 2" descr="Keunggulan &amp; Kelemahan Model Problem Based Laern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Keunggulan &amp; Kelemahan Model Problem Based Laerni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47,722 Bacteria Photos and Premium High Res Pictures - Getty Image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Bacteria Images, Stock Photos &amp; Vectors | Shutterstock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Bacteria Images, Stock Photos &amp; Vectors | Shutterstock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4" descr="Electron open source framework becomes OpenJS Foundation incubator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0" descr="Pengeringan Tinggi Kinerja Mesin Pengering Ampas Tebu Tebu - Buy Pengering  Ampas Tebu Tebu,Tebu Mesin Pengering,Pengering Ampas Tebu Tebu Mesin  Product on Alibaba.com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3" name="Picture 8" descr="JAM KERJA BIOLOGIS ORGAN TUBUH MANUSIA | Bandungcitytoday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15498" y="3682188"/>
            <a:ext cx="1673136" cy="2421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12875" y="1571743"/>
            <a:ext cx="852153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dirty="0" err="1" smtClean="0">
                <a:solidFill>
                  <a:schemeClr val="bg1"/>
                </a:solidFill>
              </a:rPr>
              <a:t>Dimanfaatkan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untuk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mengolah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gambar</a:t>
            </a:r>
            <a:r>
              <a:rPr lang="en-US" sz="3600" dirty="0" smtClean="0">
                <a:solidFill>
                  <a:schemeClr val="bg1"/>
                </a:solidFill>
              </a:rPr>
              <a:t> /</a:t>
            </a:r>
            <a:r>
              <a:rPr lang="en-US" sz="3600" dirty="0" err="1">
                <a:solidFill>
                  <a:schemeClr val="bg1"/>
                </a:solidFill>
              </a:rPr>
              <a:t>manipulasi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foto</a:t>
            </a:r>
            <a:r>
              <a:rPr lang="en-US" sz="3600" dirty="0">
                <a:solidFill>
                  <a:schemeClr val="bg1"/>
                </a:solidFill>
              </a:rPr>
              <a:t> (</a:t>
            </a:r>
            <a:r>
              <a:rPr lang="en-US" sz="3600" i="1" dirty="0">
                <a:solidFill>
                  <a:schemeClr val="bg1"/>
                </a:solidFill>
              </a:rPr>
              <a:t>photo retouching</a:t>
            </a:r>
            <a:r>
              <a:rPr lang="en-US" sz="3600" dirty="0">
                <a:solidFill>
                  <a:schemeClr val="bg1"/>
                </a:solidFill>
              </a:rPr>
              <a:t>). </a:t>
            </a:r>
            <a:endParaRPr lang="en-US" sz="3600" dirty="0" smtClean="0">
              <a:solidFill>
                <a:schemeClr val="bg1"/>
              </a:solidFill>
            </a:endParaRPr>
          </a:p>
          <a:p>
            <a:pPr marL="571500" indent="-571500">
              <a:buFontTx/>
              <a:buChar char="-"/>
            </a:pPr>
            <a:endParaRPr lang="en-US" sz="3600" dirty="0" smtClean="0">
              <a:solidFill>
                <a:schemeClr val="bg1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dirty="0" err="1" smtClean="0">
                <a:solidFill>
                  <a:schemeClr val="bg1"/>
                </a:solidFill>
              </a:rPr>
              <a:t>Objek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diolah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dianggap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sebagai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titik</a:t>
            </a:r>
            <a:r>
              <a:rPr lang="en-US" sz="3600" dirty="0" smtClean="0">
                <a:solidFill>
                  <a:schemeClr val="bg1"/>
                </a:solidFill>
              </a:rPr>
              <a:t>/</a:t>
            </a:r>
            <a:r>
              <a:rPr lang="en-US" sz="3600" i="1" dirty="0" smtClean="0">
                <a:solidFill>
                  <a:schemeClr val="bg1"/>
                </a:solidFill>
              </a:rPr>
              <a:t>pixel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>
                <a:solidFill>
                  <a:schemeClr val="bg1"/>
                </a:solidFill>
              </a:rPr>
              <a:t>(</a:t>
            </a:r>
            <a:r>
              <a:rPr lang="en-US" sz="3600" i="1" dirty="0">
                <a:solidFill>
                  <a:schemeClr val="bg1"/>
                </a:solidFill>
              </a:rPr>
              <a:t>picture element</a:t>
            </a:r>
            <a:r>
              <a:rPr lang="en-US" sz="3600" dirty="0">
                <a:solidFill>
                  <a:schemeClr val="bg1"/>
                </a:solidFill>
              </a:rPr>
              <a:t>) yang </a:t>
            </a:r>
            <a:r>
              <a:rPr lang="en-US" sz="3600" dirty="0" err="1">
                <a:solidFill>
                  <a:schemeClr val="bg1"/>
                </a:solidFill>
              </a:rPr>
              <a:t>memiliki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kerapatan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dan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warna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tertentu</a:t>
            </a:r>
            <a:endParaRPr lang="en-US" sz="3600" dirty="0" smtClean="0">
              <a:solidFill>
                <a:schemeClr val="bg1"/>
              </a:solidFill>
            </a:endParaRPr>
          </a:p>
          <a:p>
            <a:pPr marL="571500" indent="-571500">
              <a:buFontTx/>
              <a:buChar char="-"/>
            </a:pPr>
            <a:endParaRPr lang="en-US" sz="1050" dirty="0" smtClean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     </a:t>
            </a:r>
            <a:r>
              <a:rPr lang="en-US" sz="3600" dirty="0" err="1">
                <a:solidFill>
                  <a:schemeClr val="bg1"/>
                </a:solidFill>
              </a:rPr>
              <a:t>M</a:t>
            </a:r>
            <a:r>
              <a:rPr lang="en-US" sz="3600" dirty="0" err="1" smtClean="0">
                <a:solidFill>
                  <a:schemeClr val="bg1"/>
                </a:solidFill>
              </a:rPr>
              <a:t>isalnya</a:t>
            </a:r>
            <a:r>
              <a:rPr lang="en-US" sz="3600" dirty="0">
                <a:solidFill>
                  <a:schemeClr val="bg1"/>
                </a:solidFill>
              </a:rPr>
              <a:t>, </a:t>
            </a:r>
            <a:r>
              <a:rPr lang="en-US" sz="3600" dirty="0" err="1">
                <a:solidFill>
                  <a:schemeClr val="bg1"/>
                </a:solidFill>
              </a:rPr>
              <a:t>foto</a:t>
            </a:r>
            <a:r>
              <a:rPr lang="en-US" sz="3600" dirty="0">
                <a:solidFill>
                  <a:schemeClr val="bg1"/>
                </a:solidFill>
              </a:rPr>
              <a:t>.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3" name="Title 3"/>
          <p:cNvSpPr txBox="1">
            <a:spLocks/>
          </p:cNvSpPr>
          <p:nvPr/>
        </p:nvSpPr>
        <p:spPr>
          <a:xfrm>
            <a:off x="2843808" y="6396724"/>
            <a:ext cx="2808313" cy="4331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1600" cap="none" dirty="0" smtClean="0">
                <a:solidFill>
                  <a:schemeClr val="bg1"/>
                </a:solidFill>
                <a:ea typeface="+mn-ea"/>
                <a:cs typeface="+mn-cs"/>
              </a:rPr>
              <a:t>PERANGKAT</a:t>
            </a:r>
            <a:r>
              <a:rPr lang="en-US" sz="1600" cap="none" dirty="0" smtClean="0">
                <a:solidFill>
                  <a:schemeClr val="bg1"/>
                </a:solidFill>
                <a:ea typeface="+mn-ea"/>
                <a:cs typeface="+mn-cs"/>
              </a:rPr>
              <a:t> </a:t>
            </a:r>
            <a:r>
              <a:rPr lang="en-US" sz="1400" b="0" cap="none" dirty="0" smtClean="0">
                <a:solidFill>
                  <a:schemeClr val="tx1">
                    <a:lumMod val="25000"/>
                    <a:lumOff val="75000"/>
                  </a:schemeClr>
                </a:solidFill>
                <a:ea typeface="+mn-ea"/>
                <a:cs typeface="+mn-cs"/>
              </a:rPr>
              <a:t>Multimedia</a:t>
            </a:r>
            <a:endParaRPr lang="en-US" sz="1100" dirty="0">
              <a:solidFill>
                <a:schemeClr val="tx1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808820" y="6474822"/>
            <a:ext cx="1106996" cy="30777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/>
            <a:r>
              <a:rPr lang="en-US" sz="1400" dirty="0" smtClean="0">
                <a:ln w="50800"/>
                <a:solidFill>
                  <a:schemeClr val="bg1">
                    <a:shade val="50000"/>
                  </a:schemeClr>
                </a:solidFill>
                <a:latin typeface="+mj-lt"/>
                <a:cs typeface="Arial" pitchFamily="34" charset="0"/>
              </a:rPr>
              <a:t>Chapter </a:t>
            </a:r>
            <a:r>
              <a:rPr lang="en-US" sz="1400" dirty="0" smtClean="0">
                <a:ln w="50800"/>
                <a:solidFill>
                  <a:schemeClr val="bg1">
                    <a:shade val="50000"/>
                  </a:schemeClr>
                </a:solidFill>
                <a:latin typeface="+mj-lt"/>
                <a:cs typeface="Arial" pitchFamily="34" charset="0"/>
              </a:rPr>
              <a:t>3</a:t>
            </a:r>
            <a:endParaRPr lang="en-US" sz="1400" dirty="0">
              <a:ln w="50800"/>
              <a:solidFill>
                <a:schemeClr val="bg1">
                  <a:shade val="50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912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grayscl/>
          </a:blip>
          <a:stretch>
            <a:fillRect/>
          </a:stretch>
        </p:blipFill>
        <p:spPr>
          <a:xfrm>
            <a:off x="-23775" y="-99391"/>
            <a:ext cx="1787725" cy="167113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grayscl/>
          </a:blip>
          <a:stretch>
            <a:fillRect/>
          </a:stretch>
        </p:blipFill>
        <p:spPr>
          <a:xfrm rot="10800000">
            <a:off x="7436154" y="5085184"/>
            <a:ext cx="1673404" cy="180457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grayscl/>
          </a:blip>
          <a:stretch>
            <a:fillRect/>
          </a:stretch>
        </p:blipFill>
        <p:spPr>
          <a:xfrm rot="10800000" flipH="1">
            <a:off x="-39816" y="5085184"/>
            <a:ext cx="1473669" cy="186477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grayscl/>
          </a:blip>
          <a:stretch>
            <a:fillRect/>
          </a:stretch>
        </p:blipFill>
        <p:spPr>
          <a:xfrm flipH="1">
            <a:off x="7557685" y="0"/>
            <a:ext cx="1550819" cy="167113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816" y="764704"/>
            <a:ext cx="9193354" cy="5647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817548"/>
            <a:ext cx="91095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C000"/>
                </a:solidFill>
                <a:latin typeface="20th Century Font" pitchFamily="2" charset="0"/>
              </a:rPr>
              <a:t>APLIKASI  PENGOLAH  PIXEL / GAMBAR</a:t>
            </a:r>
            <a:endParaRPr lang="en-US" sz="2800" dirty="0">
              <a:solidFill>
                <a:srgbClr val="FFC000"/>
              </a:solidFill>
              <a:latin typeface="20th Century Font" pitchFamily="2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652121" y="6474822"/>
            <a:ext cx="23042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D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tmzaini@darmajaya.ac.id</a:t>
            </a:r>
          </a:p>
        </p:txBody>
      </p:sp>
      <p:pic>
        <p:nvPicPr>
          <p:cNvPr id="51" name="Picture 2" descr="29 Perangkat Keras Komputer Beserta Fungsi dan Gambarnya Lengkap ...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17375" y="5805264"/>
            <a:ext cx="834077" cy="547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Oval Callout 51"/>
          <p:cNvSpPr/>
          <p:nvPr/>
        </p:nvSpPr>
        <p:spPr>
          <a:xfrm>
            <a:off x="7668344" y="5875202"/>
            <a:ext cx="864096" cy="464702"/>
          </a:xfrm>
          <a:prstGeom prst="wedgeEllipseCallout">
            <a:avLst>
              <a:gd name="adj1" fmla="val 19279"/>
              <a:gd name="adj2" fmla="val 36995"/>
            </a:avLst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sz="1600" dirty="0" smtClean="0">
                <a:solidFill>
                  <a:srgbClr val="FFC000"/>
                </a:solidFill>
              </a:rPr>
              <a:t>Next  </a:t>
            </a:r>
            <a:endParaRPr lang="en-US" sz="1600" dirty="0">
              <a:solidFill>
                <a:srgbClr val="FFC000"/>
              </a:solidFill>
            </a:endParaRPr>
          </a:p>
        </p:txBody>
      </p:sp>
      <p:pic>
        <p:nvPicPr>
          <p:cNvPr id="24" name="Picture Placeholder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0708" y="101212"/>
            <a:ext cx="648072" cy="648072"/>
          </a:xfrm>
          <a:prstGeom prst="ellipse">
            <a:avLst/>
          </a:prstGeom>
        </p:spPr>
      </p:pic>
      <p:sp>
        <p:nvSpPr>
          <p:cNvPr id="3" name="AutoShape 2" descr="Keunggulan &amp; Kelemahan Model Problem Based Laern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Keunggulan &amp; Kelemahan Model Problem Based Laerni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47,722 Bacteria Photos and Premium High Res Pictures - Getty Image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Bacteria Images, Stock Photos &amp; Vectors | Shutterstock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Bacteria Images, Stock Photos &amp; Vectors | Shutterstock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4" descr="Electron open source framework becomes OpenJS Foundation incubator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0" descr="Pengeringan Tinggi Kinerja Mesin Pengering Ampas Tebu Tebu - Buy Pengering  Ampas Tebu Tebu,Tebu Mesin Pengering,Pengering Ampas Tebu Tebu Mesin  Product on Alibaba.com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3" name="Picture 8" descr="JAM KERJA BIOLOGIS ORGAN TUBUH MANUSIA | Bandungcitytoday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15498" y="3682188"/>
            <a:ext cx="1673136" cy="2421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917575" y="1720840"/>
            <a:ext cx="7916838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</a:rPr>
              <a:t>Objek</a:t>
            </a:r>
            <a:r>
              <a:rPr lang="en-US" sz="2400" b="1" dirty="0">
                <a:solidFill>
                  <a:schemeClr val="bg1"/>
                </a:solidFill>
              </a:rPr>
              <a:t> yang </a:t>
            </a:r>
            <a:r>
              <a:rPr lang="en-US" sz="2400" b="1" dirty="0" err="1">
                <a:solidFill>
                  <a:schemeClr val="bg1"/>
                </a:solidFill>
              </a:rPr>
              <a:t>diimpor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dari</a:t>
            </a:r>
            <a:r>
              <a:rPr lang="en-US" sz="2400" b="1" dirty="0">
                <a:solidFill>
                  <a:schemeClr val="bg1"/>
                </a:solidFill>
              </a:rPr>
              <a:t> program </a:t>
            </a:r>
            <a:r>
              <a:rPr lang="en-US" sz="2400" b="1" dirty="0" err="1">
                <a:solidFill>
                  <a:schemeClr val="bg1"/>
                </a:solidFill>
              </a:rPr>
              <a:t>pengolah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vektor</a:t>
            </a:r>
            <a:r>
              <a:rPr lang="en-US" sz="2400" b="1" dirty="0">
                <a:solidFill>
                  <a:schemeClr val="bg1"/>
                </a:solidFill>
              </a:rPr>
              <a:t>/</a:t>
            </a:r>
            <a:r>
              <a:rPr lang="en-US" sz="2400" b="1" dirty="0" err="1">
                <a:solidFill>
                  <a:schemeClr val="bg1"/>
                </a:solidFill>
              </a:rPr>
              <a:t>garis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en-US" sz="2400" b="1" dirty="0" err="1">
                <a:solidFill>
                  <a:schemeClr val="bg1"/>
                </a:solidFill>
              </a:rPr>
              <a:t>setelah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diolah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dengan</a:t>
            </a:r>
            <a:r>
              <a:rPr lang="en-US" sz="2400" b="1" dirty="0">
                <a:solidFill>
                  <a:schemeClr val="bg1"/>
                </a:solidFill>
              </a:rPr>
              <a:t> program </a:t>
            </a:r>
            <a:r>
              <a:rPr lang="en-US" sz="2400" b="1" dirty="0" err="1">
                <a:solidFill>
                  <a:schemeClr val="bg1"/>
                </a:solidFill>
              </a:rPr>
              <a:t>pengolah</a:t>
            </a:r>
            <a:r>
              <a:rPr lang="en-US" sz="2400" b="1" dirty="0">
                <a:solidFill>
                  <a:schemeClr val="bg1"/>
                </a:solidFill>
              </a:rPr>
              <a:t> pixel/ </a:t>
            </a:r>
            <a:r>
              <a:rPr lang="en-US" sz="2400" b="1" dirty="0" err="1">
                <a:solidFill>
                  <a:schemeClr val="bg1"/>
                </a:solidFill>
              </a:rPr>
              <a:t>titik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secara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otomatis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akan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dikonversikan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menjadi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bentuk</a:t>
            </a:r>
            <a:r>
              <a:rPr lang="en-US" sz="2400" b="1" dirty="0">
                <a:solidFill>
                  <a:schemeClr val="bg1"/>
                </a:solidFill>
              </a:rPr>
              <a:t> pixel/</a:t>
            </a:r>
            <a:r>
              <a:rPr lang="en-US" sz="2400" b="1" dirty="0" err="1">
                <a:solidFill>
                  <a:schemeClr val="bg1"/>
                </a:solidFill>
              </a:rPr>
              <a:t>titik</a:t>
            </a:r>
            <a:r>
              <a:rPr lang="en-US" sz="2400" b="1" dirty="0">
                <a:solidFill>
                  <a:schemeClr val="bg1"/>
                </a:solidFill>
              </a:rPr>
              <a:t>.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800" b="1" dirty="0" err="1" smtClean="0">
                <a:solidFill>
                  <a:schemeClr val="bg1"/>
                </a:solidFill>
              </a:rPr>
              <a:t>Contoh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i="1" dirty="0">
                <a:solidFill>
                  <a:schemeClr val="bg1"/>
                </a:solidFill>
              </a:rPr>
              <a:t>- </a:t>
            </a:r>
            <a:r>
              <a:rPr lang="en-US" sz="2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Adobe Photoshop ,             </a:t>
            </a:r>
            <a:r>
              <a:rPr lang="en-US" sz="24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</a:t>
            </a:r>
            <a:r>
              <a:rPr lang="en-US" sz="2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- Corel Photo Paint</a:t>
            </a: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2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- Macromedia </a:t>
            </a:r>
            <a:r>
              <a:rPr lang="en-US" sz="2400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Xres</a:t>
            </a:r>
            <a:r>
              <a:rPr lang="en-US" sz="2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,           </a:t>
            </a:r>
            <a:r>
              <a:rPr lang="en-US" sz="24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</a:t>
            </a:r>
            <a:r>
              <a:rPr lang="en-US" sz="2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- </a:t>
            </a:r>
            <a:r>
              <a:rPr lang="en-US" sz="2400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Metacreations</a:t>
            </a:r>
            <a:r>
              <a:rPr lang="en-US" sz="2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Painter</a:t>
            </a: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2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- </a:t>
            </a:r>
            <a:r>
              <a:rPr lang="en-US" sz="2400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Metacreations</a:t>
            </a:r>
            <a:r>
              <a:rPr lang="en-US" sz="2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Live Picture,  - </a:t>
            </a:r>
            <a:r>
              <a:rPr lang="en-US" sz="2400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Micrografx</a:t>
            </a:r>
            <a:r>
              <a:rPr lang="en-US" sz="2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Picture Publisher</a:t>
            </a: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2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- Microsoft Photo Editor      </a:t>
            </a:r>
            <a:r>
              <a:rPr lang="en-US" sz="24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</a:t>
            </a:r>
            <a:r>
              <a:rPr lang="en-US" sz="2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- QFX</a:t>
            </a: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2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- Wright Image</a:t>
            </a: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" name="Title 3"/>
          <p:cNvSpPr txBox="1">
            <a:spLocks/>
          </p:cNvSpPr>
          <p:nvPr/>
        </p:nvSpPr>
        <p:spPr>
          <a:xfrm>
            <a:off x="2843808" y="6396724"/>
            <a:ext cx="2808313" cy="4331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1600" cap="none" dirty="0" smtClean="0">
                <a:solidFill>
                  <a:schemeClr val="bg1"/>
                </a:solidFill>
                <a:ea typeface="+mn-ea"/>
                <a:cs typeface="+mn-cs"/>
              </a:rPr>
              <a:t>PERANGKAT</a:t>
            </a:r>
            <a:r>
              <a:rPr lang="en-US" sz="1600" cap="none" dirty="0" smtClean="0">
                <a:solidFill>
                  <a:schemeClr val="bg1"/>
                </a:solidFill>
                <a:ea typeface="+mn-ea"/>
                <a:cs typeface="+mn-cs"/>
              </a:rPr>
              <a:t> </a:t>
            </a:r>
            <a:r>
              <a:rPr lang="en-US" sz="1400" b="0" cap="none" dirty="0" smtClean="0">
                <a:solidFill>
                  <a:schemeClr val="tx1">
                    <a:lumMod val="25000"/>
                    <a:lumOff val="75000"/>
                  </a:schemeClr>
                </a:solidFill>
                <a:ea typeface="+mn-ea"/>
                <a:cs typeface="+mn-cs"/>
              </a:rPr>
              <a:t>Multimedia</a:t>
            </a:r>
            <a:endParaRPr lang="en-US" sz="1100" dirty="0">
              <a:solidFill>
                <a:schemeClr val="tx1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08820" y="6474822"/>
            <a:ext cx="1106996" cy="30777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/>
            <a:r>
              <a:rPr lang="en-US" sz="1400" dirty="0" smtClean="0">
                <a:ln w="50800"/>
                <a:solidFill>
                  <a:schemeClr val="bg1">
                    <a:shade val="50000"/>
                  </a:schemeClr>
                </a:solidFill>
                <a:latin typeface="+mj-lt"/>
                <a:cs typeface="Arial" pitchFamily="34" charset="0"/>
              </a:rPr>
              <a:t>Chapter </a:t>
            </a:r>
            <a:r>
              <a:rPr lang="en-US" sz="1400" dirty="0" smtClean="0">
                <a:ln w="50800"/>
                <a:solidFill>
                  <a:schemeClr val="bg1">
                    <a:shade val="50000"/>
                  </a:schemeClr>
                </a:solidFill>
                <a:latin typeface="+mj-lt"/>
                <a:cs typeface="Arial" pitchFamily="34" charset="0"/>
              </a:rPr>
              <a:t>3</a:t>
            </a:r>
            <a:endParaRPr lang="en-US" sz="1400" dirty="0">
              <a:ln w="50800"/>
              <a:solidFill>
                <a:schemeClr val="bg1">
                  <a:shade val="50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563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grayscl/>
          </a:blip>
          <a:stretch>
            <a:fillRect/>
          </a:stretch>
        </p:blipFill>
        <p:spPr>
          <a:xfrm>
            <a:off x="-23775" y="-99391"/>
            <a:ext cx="1787725" cy="167113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TextBox 3"/>
          <p:cNvSpPr txBox="1"/>
          <p:nvPr/>
        </p:nvSpPr>
        <p:spPr>
          <a:xfrm>
            <a:off x="1911769" y="326471"/>
            <a:ext cx="5291390" cy="461665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/>
          <a:p>
            <a:pPr algn="ctr"/>
            <a:r>
              <a:rPr lang="en-US" sz="14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Look, Read, Hear, Touch , Feel and Practice </a:t>
            </a:r>
            <a:endParaRPr lang="en-US" sz="1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82581" y="6474822"/>
            <a:ext cx="17638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D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tmzaini@darmajaya.ac.id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grayscl/>
          </a:blip>
          <a:stretch>
            <a:fillRect/>
          </a:stretch>
        </p:blipFill>
        <p:spPr>
          <a:xfrm rot="10800000">
            <a:off x="7436154" y="5085184"/>
            <a:ext cx="1673404" cy="180457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grayscl/>
          </a:blip>
          <a:stretch>
            <a:fillRect/>
          </a:stretch>
        </p:blipFill>
        <p:spPr>
          <a:xfrm rot="10800000" flipH="1">
            <a:off x="-39816" y="5085184"/>
            <a:ext cx="1473669" cy="186477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grayscl/>
          </a:blip>
          <a:stretch>
            <a:fillRect/>
          </a:stretch>
        </p:blipFill>
        <p:spPr>
          <a:xfrm flipH="1">
            <a:off x="7557685" y="0"/>
            <a:ext cx="1550819" cy="167113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6" name="Opening_logo-iib.mp4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39817" y="867675"/>
            <a:ext cx="9183817" cy="558566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184248" y="3140968"/>
            <a:ext cx="6624736" cy="110799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65000"/>
              </a:schemeClr>
            </a:glow>
            <a:outerShdw blurRad="1270000" dist="457200" dir="12240000" sx="55000" sy="55000" algn="ctr">
              <a:srgbClr val="000000">
                <a:alpha val="35000"/>
              </a:srgbClr>
            </a:outerShdw>
            <a:softEdge rad="101600"/>
          </a:effectLst>
          <a:scene3d>
            <a:camera prst="orthographicFront">
              <a:rot lat="0" lon="0" rev="0"/>
            </a:camera>
            <a:lightRig rig="balanced" dir="t">
              <a:rot lat="0" lon="0" rev="9000000"/>
            </a:lightRig>
          </a:scene3d>
          <a:sp3d>
            <a:bevelT w="18415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#3 </a:t>
            </a:r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S e l e s a i</a:t>
            </a:r>
            <a:endParaRPr lang="en-U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3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034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09QH3iDYSZce3zG7lU8ci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09QH3iDYSZce3zG7lU8ci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09QH3iDYSZce3zG7lU8ci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09QH3iDYSZce3zG7lU8ci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09QH3iDYSZce3zG7lU8ci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09QH3iDYSZce3zG7lU8ci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09QH3iDYSZce3zG7lU8ci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09QH3iDYSZce3zG7lU8ci"/>
</p:tagLst>
</file>

<file path=ppt/theme/theme1.xml><?xml version="1.0" encoding="utf-8"?>
<a:theme xmlns:a="http://schemas.openxmlformats.org/drawingml/2006/main" name="Introducing PowerPoint 2010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IntroducingPowerPoint2010</Template>
  <TotalTime>0</TotalTime>
  <Words>357</Words>
  <Application>Microsoft Office PowerPoint</Application>
  <PresentationFormat>On-screen Show (4:3)</PresentationFormat>
  <Paragraphs>86</Paragraphs>
  <Slides>9</Slides>
  <Notes>8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Introducing PowerPoint 2010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2020-07-09T02:05:58Z</dcterms:created>
  <dcterms:modified xsi:type="dcterms:W3CDTF">2020-08-17T06:21:20Z</dcterms:modified>
</cp:coreProperties>
</file>