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84"/>
  </p:notesMasterIdLst>
  <p:sldIdLst>
    <p:sldId id="256" r:id="rId2"/>
    <p:sldId id="257" r:id="rId3"/>
    <p:sldId id="258" r:id="rId4"/>
    <p:sldId id="259" r:id="rId5"/>
    <p:sldId id="261" r:id="rId6"/>
    <p:sldId id="260" r:id="rId7"/>
    <p:sldId id="262" r:id="rId8"/>
    <p:sldId id="263" r:id="rId9"/>
    <p:sldId id="270" r:id="rId10"/>
    <p:sldId id="271" r:id="rId11"/>
    <p:sldId id="336" r:id="rId12"/>
    <p:sldId id="264" r:id="rId13"/>
    <p:sldId id="265" r:id="rId14"/>
    <p:sldId id="266" r:id="rId15"/>
    <p:sldId id="267" r:id="rId16"/>
    <p:sldId id="268" r:id="rId17"/>
    <p:sldId id="272" r:id="rId18"/>
    <p:sldId id="269" r:id="rId19"/>
    <p:sldId id="337" r:id="rId20"/>
    <p:sldId id="273" r:id="rId21"/>
    <p:sldId id="274" r:id="rId22"/>
    <p:sldId id="275" r:id="rId23"/>
    <p:sldId id="276" r:id="rId24"/>
    <p:sldId id="277" r:id="rId25"/>
    <p:sldId id="279" r:id="rId26"/>
    <p:sldId id="278" r:id="rId27"/>
    <p:sldId id="280" r:id="rId28"/>
    <p:sldId id="281" r:id="rId29"/>
    <p:sldId id="282" r:id="rId30"/>
    <p:sldId id="283" r:id="rId31"/>
    <p:sldId id="284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301" r:id="rId46"/>
    <p:sldId id="302" r:id="rId47"/>
    <p:sldId id="338" r:id="rId48"/>
    <p:sldId id="303" r:id="rId49"/>
    <p:sldId id="304" r:id="rId50"/>
    <p:sldId id="306" r:id="rId51"/>
    <p:sldId id="299" r:id="rId52"/>
    <p:sldId id="300" r:id="rId53"/>
    <p:sldId id="305" r:id="rId54"/>
    <p:sldId id="307" r:id="rId55"/>
    <p:sldId id="308" r:id="rId56"/>
    <p:sldId id="309" r:id="rId57"/>
    <p:sldId id="310" r:id="rId58"/>
    <p:sldId id="311" r:id="rId59"/>
    <p:sldId id="339" r:id="rId60"/>
    <p:sldId id="312" r:id="rId61"/>
    <p:sldId id="313" r:id="rId62"/>
    <p:sldId id="314" r:id="rId63"/>
    <p:sldId id="315" r:id="rId64"/>
    <p:sldId id="316" r:id="rId65"/>
    <p:sldId id="317" r:id="rId66"/>
    <p:sldId id="318" r:id="rId67"/>
    <p:sldId id="321" r:id="rId68"/>
    <p:sldId id="322" r:id="rId69"/>
    <p:sldId id="323" r:id="rId70"/>
    <p:sldId id="324" r:id="rId71"/>
    <p:sldId id="325" r:id="rId72"/>
    <p:sldId id="319" r:id="rId73"/>
    <p:sldId id="320" r:id="rId74"/>
    <p:sldId id="327" r:id="rId75"/>
    <p:sldId id="328" r:id="rId76"/>
    <p:sldId id="329" r:id="rId77"/>
    <p:sldId id="330" r:id="rId78"/>
    <p:sldId id="331" r:id="rId79"/>
    <p:sldId id="332" r:id="rId80"/>
    <p:sldId id="333" r:id="rId81"/>
    <p:sldId id="334" r:id="rId82"/>
    <p:sldId id="335" r:id="rId8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90" d="100"/>
          <a:sy n="90" d="100"/>
        </p:scale>
        <p:origin x="-816" y="3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76" Type="http://schemas.openxmlformats.org/officeDocument/2006/relationships/slide" Target="slides/slide75.xml"/><Relationship Id="rId8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87" Type="http://schemas.openxmlformats.org/officeDocument/2006/relationships/theme" Target="theme/theme1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slide" Target="slides/slide76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slide" Target="slides/slide79.xml"/><Relationship Id="rId85" Type="http://schemas.openxmlformats.org/officeDocument/2006/relationships/presProps" Target="presProp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slide" Target="slides/slide82.xml"/><Relationship Id="rId8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738756F-1F34-436A-83E2-83CF896EC44B}" type="datetimeFigureOut">
              <a:rPr lang="en-US" smtClean="0"/>
              <a:pPr/>
              <a:t>5/15/2014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C9FE364-EE6C-4D24-82F5-16758408469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77025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9FE364-EE6C-4D24-82F5-16758408469D}" type="slidenum">
              <a:rPr lang="en-US" smtClean="0"/>
              <a:pPr/>
              <a:t>34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5/15/2014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5/15/2014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5/15/2014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5/15/2014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5/15/2014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8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8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BUKTI AUDIT,</a:t>
            </a:r>
            <a:br>
              <a:rPr lang="en-US" dirty="0" smtClean="0"/>
            </a:br>
            <a:r>
              <a:rPr lang="en-US" dirty="0" smtClean="0"/>
              <a:t>PROSEDUR AUDIT</a:t>
            </a:r>
            <a:br>
              <a:rPr lang="en-US" dirty="0" smtClean="0"/>
            </a:br>
            <a:r>
              <a:rPr lang="en-US" dirty="0" smtClean="0"/>
              <a:t>DAN TEMUAN AUDIT</a:t>
            </a:r>
            <a:endParaRPr lang="en-US" dirty="0"/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14400"/>
            <a:ext cx="8229600" cy="493776"/>
          </a:xfrm>
        </p:spPr>
        <p:txBody>
          <a:bodyPr>
            <a:noAutofit/>
          </a:bodyPr>
          <a:lstStyle/>
          <a:p>
            <a:r>
              <a:rPr lang="en-US" sz="2400" dirty="0" err="1" smtClean="0"/>
              <a:t>Karakteristik</a:t>
            </a:r>
            <a:r>
              <a:rPr lang="en-US" sz="2400" dirty="0" smtClean="0"/>
              <a:t> </a:t>
            </a:r>
            <a:r>
              <a:rPr lang="en-US" sz="2400" dirty="0" err="1" smtClean="0"/>
              <a:t>Bukti</a:t>
            </a:r>
            <a:r>
              <a:rPr lang="en-US" sz="2400" dirty="0" smtClean="0"/>
              <a:t> Audit yang </a:t>
            </a:r>
            <a:r>
              <a:rPr lang="en-US" sz="2400" dirty="0" err="1" smtClean="0"/>
              <a:t>Kompeten</a:t>
            </a:r>
            <a:endParaRPr lang="en-US" sz="2400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457200" y="1600200"/>
          <a:ext cx="8382000" cy="4328160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1447800"/>
                <a:gridCol w="2667000"/>
                <a:gridCol w="42672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600" b="0" dirty="0" smtClean="0"/>
                        <a:t>4. </a:t>
                      </a:r>
                      <a:r>
                        <a:rPr lang="en-US" sz="1600" b="0" dirty="0" err="1" smtClean="0"/>
                        <a:t>Pengetahuan</a:t>
                      </a:r>
                      <a:r>
                        <a:rPr lang="en-US" sz="1600" b="0" dirty="0" smtClean="0"/>
                        <a:t> </a:t>
                      </a:r>
                      <a:r>
                        <a:rPr lang="en-US" sz="1600" b="0" dirty="0" err="1" smtClean="0"/>
                        <a:t>langsung</a:t>
                      </a:r>
                      <a:r>
                        <a:rPr lang="en-US" sz="1600" b="0" dirty="0" smtClean="0"/>
                        <a:t> </a:t>
                      </a:r>
                      <a:r>
                        <a:rPr lang="en-US" sz="1600" b="0" dirty="0" err="1" smtClean="0"/>
                        <a:t>dari</a:t>
                      </a:r>
                      <a:r>
                        <a:rPr lang="en-US" sz="1600" b="0" dirty="0" smtClean="0"/>
                        <a:t> auditor</a:t>
                      </a:r>
                      <a:endParaRPr lang="en-US" sz="16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n-US" sz="1600" b="0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Bukti</a:t>
                      </a:r>
                      <a:r>
                        <a:rPr kumimoji="0" lang="en-US" sz="16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audit yang </a:t>
                      </a:r>
                      <a:r>
                        <a:rPr kumimoji="0" lang="en-US" sz="1600" b="0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diperoleh</a:t>
                      </a:r>
                      <a:r>
                        <a:rPr kumimoji="0" lang="en-US" sz="16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600" b="0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secara</a:t>
                      </a:r>
                      <a:r>
                        <a:rPr kumimoji="0" lang="en-US" sz="16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600" b="0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langsung</a:t>
                      </a:r>
                      <a:r>
                        <a:rPr kumimoji="0" lang="en-US" sz="16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600" b="0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oleh</a:t>
                      </a:r>
                      <a:r>
                        <a:rPr kumimoji="0" lang="en-US" sz="16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auditor </a:t>
                      </a:r>
                      <a:r>
                        <a:rPr kumimoji="0" lang="en-US" sz="1600" b="0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melalui</a:t>
                      </a:r>
                      <a:endParaRPr kumimoji="0" lang="en-US" sz="1600" b="0" kern="1200" baseline="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en-US" sz="1600" b="0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pemeriksaan</a:t>
                      </a:r>
                      <a:r>
                        <a:rPr kumimoji="0" lang="en-US" sz="16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600" b="0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fisik</a:t>
                      </a:r>
                      <a:r>
                        <a:rPr kumimoji="0" lang="en-US" sz="16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kumimoji="0" lang="en-US" sz="1600" b="0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pengamatan</a:t>
                      </a:r>
                      <a:r>
                        <a:rPr kumimoji="0" lang="en-US" sz="16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kumimoji="0" lang="en-US" sz="1600" b="0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penghitungan</a:t>
                      </a:r>
                      <a:r>
                        <a:rPr kumimoji="0" lang="en-US" sz="16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kumimoji="0" lang="en-US" sz="1600" b="0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dan</a:t>
                      </a:r>
                      <a:r>
                        <a:rPr kumimoji="0" lang="en-US" sz="16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600" b="0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pemeriksaan</a:t>
                      </a:r>
                      <a:r>
                        <a:rPr kumimoji="0" lang="en-US" sz="16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600" b="0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mendadak</a:t>
                      </a:r>
                      <a:r>
                        <a:rPr kumimoji="0" lang="en-US" sz="16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sv-SE" sz="16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adalah bukti audit yang lebih kompeten daripada bukti audit yang diperoleh </a:t>
                      </a:r>
                      <a:r>
                        <a:rPr kumimoji="0" lang="en-US" sz="1600" b="0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secara</a:t>
                      </a:r>
                      <a:r>
                        <a:rPr kumimoji="0" lang="en-US" sz="16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600" b="0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tidak</a:t>
                      </a:r>
                      <a:r>
                        <a:rPr kumimoji="0" lang="en-US" sz="16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600" b="0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langsung</a:t>
                      </a:r>
                      <a:endParaRPr lang="en-US" sz="16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n-US" sz="1600" b="0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jika</a:t>
                      </a:r>
                      <a:r>
                        <a:rPr kumimoji="0" lang="en-US" sz="16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auditor </a:t>
                      </a:r>
                      <a:r>
                        <a:rPr kumimoji="0" lang="en-US" sz="1600" b="0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menghitung</a:t>
                      </a:r>
                      <a:r>
                        <a:rPr kumimoji="0" lang="en-US" sz="16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600" b="0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rasio</a:t>
                      </a:r>
                      <a:r>
                        <a:rPr kumimoji="0" lang="en-US" sz="16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600" b="0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utang</a:t>
                      </a:r>
                      <a:endParaRPr kumimoji="0" lang="en-US" sz="1600" b="0" kern="1200" baseline="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en-US" sz="1600" b="0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terhadap</a:t>
                      </a:r>
                      <a:r>
                        <a:rPr kumimoji="0" lang="en-US" sz="16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600" b="0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aktiva</a:t>
                      </a:r>
                      <a:r>
                        <a:rPr kumimoji="0" lang="en-US" sz="16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600" b="0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dan</a:t>
                      </a:r>
                      <a:r>
                        <a:rPr kumimoji="0" lang="en-US" sz="16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600" b="0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membandingkan</a:t>
                      </a:r>
                      <a:r>
                        <a:rPr kumimoji="0" lang="en-US" sz="16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600" b="0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dengan</a:t>
                      </a:r>
                      <a:r>
                        <a:rPr kumimoji="0" lang="en-US" sz="16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600" b="0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tahun</a:t>
                      </a:r>
                      <a:r>
                        <a:rPr kumimoji="0" lang="en-US" sz="16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600" b="0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sebelumnya</a:t>
                      </a:r>
                      <a:r>
                        <a:rPr kumimoji="0" lang="en-US" sz="16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kumimoji="0" lang="en-US" sz="1600" b="0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maka</a:t>
                      </a:r>
                      <a:r>
                        <a:rPr kumimoji="0" lang="en-US" sz="16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600" b="0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bukti</a:t>
                      </a:r>
                      <a:r>
                        <a:rPr kumimoji="0" lang="en-US" sz="16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audit </a:t>
                      </a:r>
                      <a:r>
                        <a:rPr kumimoji="0" lang="en-US" sz="1600" b="0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ini</a:t>
                      </a:r>
                      <a:r>
                        <a:rPr kumimoji="0" lang="en-US" sz="16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600" b="0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akan</a:t>
                      </a:r>
                      <a:r>
                        <a:rPr kumimoji="0" lang="en-US" sz="16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600" b="0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lebih</a:t>
                      </a:r>
                      <a:r>
                        <a:rPr kumimoji="0" lang="en-US" sz="16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600" b="0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dapat</a:t>
                      </a:r>
                      <a:r>
                        <a:rPr kumimoji="0" lang="en-US" sz="16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600" b="0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diandalkan</a:t>
                      </a:r>
                      <a:r>
                        <a:rPr kumimoji="0" lang="en-US" sz="16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600" b="0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daripada</a:t>
                      </a:r>
                      <a:r>
                        <a:rPr kumimoji="0" lang="en-US" sz="16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auditor yang </a:t>
                      </a:r>
                      <a:r>
                        <a:rPr kumimoji="0" lang="en-US" sz="1600" b="0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hanya</a:t>
                      </a:r>
                      <a:r>
                        <a:rPr kumimoji="0" lang="en-US" sz="16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600" b="0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bergantung</a:t>
                      </a:r>
                      <a:endParaRPr kumimoji="0" lang="en-US" sz="1600" b="0" kern="1200" baseline="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en-US" sz="1600" b="0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pada</a:t>
                      </a:r>
                      <a:r>
                        <a:rPr kumimoji="0" lang="en-US" sz="16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600" b="0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hasil</a:t>
                      </a:r>
                      <a:r>
                        <a:rPr kumimoji="0" lang="en-US" sz="16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600" b="0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perhitungan</a:t>
                      </a:r>
                      <a:r>
                        <a:rPr kumimoji="0" lang="en-US" sz="16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600" b="0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dari</a:t>
                      </a:r>
                      <a:r>
                        <a:rPr kumimoji="0" lang="en-US" sz="16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600" b="0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manajer</a:t>
                      </a:r>
                      <a:r>
                        <a:rPr kumimoji="0" lang="en-US" sz="16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600" b="0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keuangan</a:t>
                      </a:r>
                      <a:r>
                        <a:rPr kumimoji="0" lang="en-US" sz="16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endParaRPr lang="en-US" sz="1600" b="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dirty="0" smtClean="0"/>
                        <a:t>5. </a:t>
                      </a:r>
                      <a:r>
                        <a:rPr lang="en-US" sz="1600" b="0" dirty="0" err="1" smtClean="0"/>
                        <a:t>Kualifikasi</a:t>
                      </a:r>
                      <a:r>
                        <a:rPr lang="en-US" sz="1600" b="0" dirty="0" smtClean="0"/>
                        <a:t> </a:t>
                      </a:r>
                      <a:r>
                        <a:rPr lang="en-US" sz="1600" b="0" dirty="0" err="1" smtClean="0"/>
                        <a:t>dari</a:t>
                      </a:r>
                      <a:r>
                        <a:rPr lang="en-US" sz="1600" b="0" dirty="0" smtClean="0"/>
                        <a:t> </a:t>
                      </a:r>
                      <a:r>
                        <a:rPr lang="en-US" sz="1600" b="0" dirty="0" err="1" smtClean="0"/>
                        <a:t>penyedia</a:t>
                      </a:r>
                      <a:r>
                        <a:rPr lang="en-US" sz="1600" b="0" dirty="0" smtClean="0"/>
                        <a:t> </a:t>
                      </a:r>
                      <a:r>
                        <a:rPr lang="en-US" sz="1600" b="0" dirty="0" err="1" smtClean="0"/>
                        <a:t>informasi</a:t>
                      </a:r>
                      <a:endParaRPr lang="en-US" sz="1600" b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n-US" sz="1600" b="0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Meskipun</a:t>
                      </a:r>
                      <a:r>
                        <a:rPr kumimoji="0" lang="en-US" sz="16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600" b="0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sumber</a:t>
                      </a:r>
                      <a:r>
                        <a:rPr kumimoji="0" lang="en-US" sz="16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600" b="0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informasi</a:t>
                      </a:r>
                      <a:r>
                        <a:rPr kumimoji="0" lang="en-US" sz="16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600" b="0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berasal</a:t>
                      </a:r>
                      <a:r>
                        <a:rPr kumimoji="0" lang="en-US" sz="16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600" b="0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dari</a:t>
                      </a:r>
                      <a:r>
                        <a:rPr kumimoji="0" lang="en-US" sz="16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600" b="0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luar</a:t>
                      </a:r>
                      <a:r>
                        <a:rPr kumimoji="0" lang="en-US" sz="16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600" b="0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dan</a:t>
                      </a:r>
                      <a:r>
                        <a:rPr kumimoji="0" lang="en-US" sz="16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600" b="0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independen</a:t>
                      </a:r>
                      <a:r>
                        <a:rPr kumimoji="0" lang="en-US" sz="16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kumimoji="0" lang="en-US" sz="1600" b="0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bukti</a:t>
                      </a:r>
                      <a:r>
                        <a:rPr kumimoji="0" lang="en-US" sz="16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audit </a:t>
                      </a:r>
                      <a:r>
                        <a:rPr kumimoji="0" lang="en-US" sz="1600" b="0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hanya</a:t>
                      </a:r>
                      <a:r>
                        <a:rPr kumimoji="0" lang="en-US" sz="16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600" b="0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akan</a:t>
                      </a:r>
                      <a:r>
                        <a:rPr kumimoji="0" lang="en-US" sz="16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600" b="0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dapat</a:t>
                      </a:r>
                      <a:r>
                        <a:rPr kumimoji="0" lang="en-US" sz="16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600" b="0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diandalkan</a:t>
                      </a:r>
                      <a:r>
                        <a:rPr kumimoji="0" lang="en-US" sz="16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600" b="0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apabila</a:t>
                      </a:r>
                      <a:r>
                        <a:rPr kumimoji="0" lang="en-US" sz="16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600" b="0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orang</a:t>
                      </a:r>
                      <a:r>
                        <a:rPr kumimoji="0" lang="en-US" sz="16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yang </a:t>
                      </a:r>
                      <a:r>
                        <a:rPr kumimoji="0" lang="en-US" sz="1600" b="0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menyediakan</a:t>
                      </a:r>
                      <a:r>
                        <a:rPr kumimoji="0" lang="en-US" sz="16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600" b="0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informasi</a:t>
                      </a:r>
                      <a:r>
                        <a:rPr kumimoji="0" lang="en-US" sz="16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600" b="0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itu</a:t>
                      </a:r>
                      <a:r>
                        <a:rPr kumimoji="0" lang="en-US" sz="16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600" b="0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telah</a:t>
                      </a:r>
                      <a:r>
                        <a:rPr kumimoji="0" lang="en-US" sz="16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600" b="0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teruji</a:t>
                      </a:r>
                      <a:r>
                        <a:rPr kumimoji="0" lang="en-US" sz="16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(</a:t>
                      </a:r>
                      <a:r>
                        <a:rPr kumimoji="0" lang="en-US" sz="1600" b="0" i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qualified).</a:t>
                      </a:r>
                      <a:endParaRPr lang="en-US" sz="16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n-US" sz="1600" b="0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konfirmasi</a:t>
                      </a:r>
                      <a:r>
                        <a:rPr kumimoji="0" lang="en-US" sz="16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bank </a:t>
                      </a:r>
                      <a:r>
                        <a:rPr kumimoji="0" lang="en-US" sz="1600" b="0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lebih</a:t>
                      </a:r>
                      <a:r>
                        <a:rPr kumimoji="0" lang="en-US" sz="16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600" b="0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dapat</a:t>
                      </a:r>
                      <a:r>
                        <a:rPr kumimoji="0" lang="en-US" sz="16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600" b="0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diandalkan</a:t>
                      </a:r>
                      <a:endParaRPr kumimoji="0" lang="en-US" sz="1600" b="0" kern="1200" baseline="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en-US" sz="1600" b="0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daripada</a:t>
                      </a:r>
                      <a:r>
                        <a:rPr kumimoji="0" lang="en-US" sz="16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600" b="0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konfirmasi</a:t>
                      </a:r>
                      <a:r>
                        <a:rPr kumimoji="0" lang="en-US" sz="16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600" b="0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piutang</a:t>
                      </a:r>
                      <a:r>
                        <a:rPr kumimoji="0" lang="en-US" sz="16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600" b="0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dagang</a:t>
                      </a:r>
                      <a:r>
                        <a:rPr kumimoji="0" lang="en-US" sz="16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600" b="0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dari</a:t>
                      </a:r>
                      <a:r>
                        <a:rPr kumimoji="0" lang="en-US" sz="16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600" b="0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orang-orang</a:t>
                      </a:r>
                      <a:r>
                        <a:rPr kumimoji="0" lang="en-US" sz="16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yang </a:t>
                      </a:r>
                      <a:r>
                        <a:rPr kumimoji="0" lang="en-US" sz="1600" b="0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tidak</a:t>
                      </a:r>
                      <a:r>
                        <a:rPr kumimoji="0" lang="en-US" sz="16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familiar </a:t>
                      </a:r>
                      <a:r>
                        <a:rPr kumimoji="0" lang="en-US" sz="1600" b="0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dengan</a:t>
                      </a:r>
                      <a:r>
                        <a:rPr kumimoji="0" lang="en-US" sz="16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600" b="0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dunia</a:t>
                      </a:r>
                      <a:r>
                        <a:rPr kumimoji="0" lang="en-US" sz="16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600" b="0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usaha</a:t>
                      </a:r>
                      <a:endParaRPr lang="en-US" sz="1600" b="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90600"/>
            <a:ext cx="8229600" cy="417576"/>
          </a:xfrm>
        </p:spPr>
        <p:txBody>
          <a:bodyPr>
            <a:noAutofit/>
          </a:bodyPr>
          <a:lstStyle/>
          <a:p>
            <a:r>
              <a:rPr lang="en-US" sz="2800" dirty="0" err="1" smtClean="0"/>
              <a:t>Karakteristik</a:t>
            </a:r>
            <a:r>
              <a:rPr lang="en-US" sz="2800" dirty="0" smtClean="0"/>
              <a:t> </a:t>
            </a:r>
            <a:r>
              <a:rPr lang="en-US" sz="2800" dirty="0" err="1" smtClean="0"/>
              <a:t>Bukti</a:t>
            </a:r>
            <a:r>
              <a:rPr lang="en-US" sz="2800" dirty="0" smtClean="0"/>
              <a:t> Audit yang </a:t>
            </a:r>
            <a:r>
              <a:rPr lang="en-US" sz="2800" dirty="0" err="1" smtClean="0"/>
              <a:t>Kompeten</a:t>
            </a:r>
            <a:endParaRPr lang="en-US" sz="2800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457200" y="1600200"/>
          <a:ext cx="8382000" cy="4328160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1447800"/>
                <a:gridCol w="2667000"/>
                <a:gridCol w="4267200"/>
              </a:tblGrid>
              <a:tr h="370840"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dirty="0" smtClean="0"/>
                        <a:t>6. Tingkat </a:t>
                      </a:r>
                      <a:r>
                        <a:rPr lang="en-US" sz="1600" b="0" dirty="0" err="1" smtClean="0"/>
                        <a:t>obyektivitas</a:t>
                      </a:r>
                      <a:endParaRPr lang="en-US" sz="1600" b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n-US" sz="1600" b="0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Bukti</a:t>
                      </a:r>
                      <a:r>
                        <a:rPr kumimoji="0" lang="en-US" sz="16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audit yang </a:t>
                      </a:r>
                      <a:r>
                        <a:rPr kumimoji="0" lang="en-US" sz="1600" b="0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obyektif</a:t>
                      </a:r>
                      <a:r>
                        <a:rPr kumimoji="0" lang="en-US" sz="16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600" b="0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lebih</a:t>
                      </a:r>
                      <a:r>
                        <a:rPr kumimoji="0" lang="en-US" sz="16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600" b="0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dapat</a:t>
                      </a:r>
                      <a:r>
                        <a:rPr kumimoji="0" lang="en-US" sz="16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600" b="0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diandalkan</a:t>
                      </a:r>
                      <a:r>
                        <a:rPr kumimoji="0" lang="en-US" sz="16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600" b="0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daripada</a:t>
                      </a:r>
                      <a:r>
                        <a:rPr kumimoji="0" lang="en-US" sz="16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600" b="0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bukti</a:t>
                      </a:r>
                      <a:r>
                        <a:rPr kumimoji="0" lang="en-US" sz="16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audit</a:t>
                      </a:r>
                    </a:p>
                    <a:p>
                      <a:r>
                        <a:rPr kumimoji="0" lang="en-US" sz="16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yang </a:t>
                      </a:r>
                      <a:r>
                        <a:rPr kumimoji="0" lang="en-US" sz="1600" b="0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membutuhkan</a:t>
                      </a:r>
                      <a:r>
                        <a:rPr kumimoji="0" lang="en-US" sz="16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600" b="0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penilaian</a:t>
                      </a:r>
                      <a:r>
                        <a:rPr kumimoji="0" lang="en-US" sz="16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600" b="0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untuk</a:t>
                      </a:r>
                      <a:r>
                        <a:rPr kumimoji="0" lang="en-US" sz="16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600" b="0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menentukan</a:t>
                      </a:r>
                      <a:r>
                        <a:rPr kumimoji="0" lang="en-US" sz="16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600" b="0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apakah</a:t>
                      </a:r>
                      <a:r>
                        <a:rPr kumimoji="0" lang="en-US" sz="16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600" b="0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itu</a:t>
                      </a:r>
                      <a:r>
                        <a:rPr kumimoji="0" lang="en-US" sz="16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600" b="0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benar</a:t>
                      </a:r>
                      <a:r>
                        <a:rPr kumimoji="0" lang="en-US" sz="16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600" b="0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atau</a:t>
                      </a:r>
                      <a:r>
                        <a:rPr kumimoji="0" lang="en-US" sz="16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600" b="0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tidak</a:t>
                      </a:r>
                      <a:endParaRPr lang="en-US" sz="16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n-US" sz="1600" b="0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Contoh</a:t>
                      </a:r>
                      <a:r>
                        <a:rPr kumimoji="0" lang="en-US" sz="16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600" b="0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dari</a:t>
                      </a:r>
                      <a:r>
                        <a:rPr kumimoji="0" lang="en-US" sz="16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600" b="0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bukti</a:t>
                      </a:r>
                      <a:r>
                        <a:rPr kumimoji="0" lang="en-US" sz="16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yang </a:t>
                      </a:r>
                      <a:r>
                        <a:rPr kumimoji="0" lang="en-US" sz="1600" b="0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obyektif</a:t>
                      </a:r>
                      <a:r>
                        <a:rPr kumimoji="0" lang="en-US" sz="16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600" b="0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adalah</a:t>
                      </a:r>
                      <a:r>
                        <a:rPr kumimoji="0" lang="en-US" sz="16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600" b="0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konfirmasi</a:t>
                      </a:r>
                      <a:r>
                        <a:rPr kumimoji="0" lang="en-US" sz="16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600" b="0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piutang</a:t>
                      </a:r>
                      <a:r>
                        <a:rPr kumimoji="0" lang="en-US" sz="16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600" b="0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dagang</a:t>
                      </a:r>
                      <a:r>
                        <a:rPr kumimoji="0" lang="en-US" sz="16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600" b="0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dan</a:t>
                      </a:r>
                      <a:r>
                        <a:rPr kumimoji="0" lang="en-US" sz="16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600" b="0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rekening</a:t>
                      </a:r>
                      <a:r>
                        <a:rPr kumimoji="0" lang="en-US" sz="16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600" b="0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koran</a:t>
                      </a:r>
                      <a:r>
                        <a:rPr kumimoji="0" lang="en-US" sz="16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600" b="0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dari</a:t>
                      </a:r>
                      <a:r>
                        <a:rPr kumimoji="0" lang="en-US" sz="16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bank, </a:t>
                      </a:r>
                      <a:r>
                        <a:rPr kumimoji="0" lang="en-US" sz="1600" b="0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penghitungan</a:t>
                      </a:r>
                      <a:r>
                        <a:rPr kumimoji="0" lang="en-US" sz="16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600" b="0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fisik</a:t>
                      </a:r>
                      <a:r>
                        <a:rPr kumimoji="0" lang="en-US" sz="16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600" b="0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atas</a:t>
                      </a:r>
                      <a:r>
                        <a:rPr kumimoji="0" lang="en-US" sz="16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600" b="0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surat</a:t>
                      </a:r>
                      <a:r>
                        <a:rPr kumimoji="0" lang="en-US" sz="16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600" b="0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berharga</a:t>
                      </a:r>
                      <a:r>
                        <a:rPr kumimoji="0" lang="en-US" sz="16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600" b="0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dan</a:t>
                      </a:r>
                      <a:r>
                        <a:rPr kumimoji="0" lang="en-US" sz="16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600" b="0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kas</a:t>
                      </a:r>
                      <a:r>
                        <a:rPr kumimoji="0" lang="en-US" sz="16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kumimoji="0" lang="en-US" sz="1600" b="0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serta</a:t>
                      </a:r>
                      <a:r>
                        <a:rPr kumimoji="0" lang="en-US" sz="16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600" b="0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melakukan</a:t>
                      </a:r>
                      <a:r>
                        <a:rPr kumimoji="0" lang="en-US" sz="16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600" b="0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penjumlahan</a:t>
                      </a:r>
                      <a:r>
                        <a:rPr kumimoji="0" lang="en-US" sz="16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600" b="0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atas</a:t>
                      </a:r>
                      <a:r>
                        <a:rPr kumimoji="0" lang="en-US" sz="16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600" b="0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daftar</a:t>
                      </a:r>
                      <a:r>
                        <a:rPr kumimoji="0" lang="en-US" sz="16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600" b="0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hutang</a:t>
                      </a:r>
                      <a:r>
                        <a:rPr kumimoji="0" lang="en-US" sz="16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600" b="0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untuk</a:t>
                      </a:r>
                      <a:r>
                        <a:rPr kumimoji="0" lang="en-US" sz="16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600" b="0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menentukan</a:t>
                      </a:r>
                      <a:r>
                        <a:rPr kumimoji="0" lang="en-US" sz="16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600" b="0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apakah</a:t>
                      </a:r>
                      <a:r>
                        <a:rPr kumimoji="0" lang="en-US" sz="16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600" b="0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jumlahnya</a:t>
                      </a:r>
                      <a:r>
                        <a:rPr kumimoji="0" lang="en-US" sz="16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600" b="0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telah</a:t>
                      </a:r>
                      <a:r>
                        <a:rPr kumimoji="0" lang="en-US" sz="16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600" b="0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sesuai</a:t>
                      </a:r>
                      <a:r>
                        <a:rPr kumimoji="0" lang="en-US" sz="16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600" b="0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dengan</a:t>
                      </a:r>
                      <a:r>
                        <a:rPr kumimoji="0" lang="en-US" sz="16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yang </a:t>
                      </a:r>
                      <a:r>
                        <a:rPr kumimoji="0" lang="en-US" sz="1600" b="0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dilaporkan</a:t>
                      </a:r>
                      <a:r>
                        <a:rPr kumimoji="0" lang="en-US" sz="16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600" b="0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dalam</a:t>
                      </a:r>
                      <a:r>
                        <a:rPr kumimoji="0" lang="en-US" sz="16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600" b="0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buku</a:t>
                      </a:r>
                      <a:r>
                        <a:rPr kumimoji="0" lang="en-US" sz="16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600" b="0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besar</a:t>
                      </a:r>
                      <a:r>
                        <a:rPr kumimoji="0" lang="en-US" sz="16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. </a:t>
                      </a:r>
                    </a:p>
                    <a:p>
                      <a:r>
                        <a:rPr kumimoji="0" lang="en-US" sz="1600" b="0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Contoh</a:t>
                      </a:r>
                      <a:r>
                        <a:rPr kumimoji="0" lang="en-US" sz="16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600" b="0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dari</a:t>
                      </a:r>
                      <a:r>
                        <a:rPr kumimoji="0" lang="en-US" sz="16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sv-SE" sz="16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bukti audit yang subyektif adalah pengamatan atas keusangan persediaan </a:t>
                      </a:r>
                      <a:r>
                        <a:rPr kumimoji="0" lang="en-US" sz="1600" b="0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selama</a:t>
                      </a:r>
                      <a:r>
                        <a:rPr kumimoji="0" lang="en-US" sz="16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600" b="0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penghitungan</a:t>
                      </a:r>
                      <a:r>
                        <a:rPr kumimoji="0" lang="en-US" sz="16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600" b="0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fisik</a:t>
                      </a:r>
                      <a:r>
                        <a:rPr kumimoji="0" lang="en-US" sz="16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kumimoji="0" lang="en-US" sz="1600" b="0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dan</a:t>
                      </a:r>
                      <a:r>
                        <a:rPr kumimoji="0" lang="en-US" sz="16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600" b="0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wawancara</a:t>
                      </a:r>
                      <a:r>
                        <a:rPr kumimoji="0" lang="en-US" sz="16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600" b="0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dengan</a:t>
                      </a:r>
                      <a:r>
                        <a:rPr kumimoji="0" lang="en-US" sz="16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600" b="0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manajer</a:t>
                      </a:r>
                      <a:r>
                        <a:rPr kumimoji="0" lang="en-US" sz="16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600" b="0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kredit</a:t>
                      </a:r>
                      <a:r>
                        <a:rPr kumimoji="0" lang="en-US" sz="16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600" b="0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tentang</a:t>
                      </a:r>
                      <a:r>
                        <a:rPr kumimoji="0" lang="en-US" sz="16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sv-SE" sz="16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kolektibilitas dari piutang jangka panjang</a:t>
                      </a:r>
                      <a:endParaRPr lang="en-US" sz="1600" b="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dirty="0" smtClean="0"/>
                        <a:t>7. </a:t>
                      </a:r>
                      <a:r>
                        <a:rPr lang="en-US" sz="1600" b="0" dirty="0" err="1" smtClean="0"/>
                        <a:t>Tepat</a:t>
                      </a:r>
                      <a:r>
                        <a:rPr lang="en-US" sz="1600" b="0" dirty="0" smtClean="0"/>
                        <a:t> </a:t>
                      </a:r>
                      <a:r>
                        <a:rPr lang="en-US" sz="1600" b="0" dirty="0" err="1" smtClean="0"/>
                        <a:t>waktu</a:t>
                      </a:r>
                      <a:endParaRPr lang="en-US" sz="1600" b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n-US" sz="1600" b="0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Ketepatan</a:t>
                      </a:r>
                      <a:r>
                        <a:rPr kumimoji="0" lang="en-US" sz="16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600" b="0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waktu</a:t>
                      </a:r>
                      <a:r>
                        <a:rPr kumimoji="0" lang="en-US" sz="16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600" b="0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dari</a:t>
                      </a:r>
                      <a:r>
                        <a:rPr kumimoji="0" lang="en-US" sz="16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600" b="0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bukti</a:t>
                      </a:r>
                      <a:r>
                        <a:rPr kumimoji="0" lang="en-US" sz="16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audit </a:t>
                      </a:r>
                      <a:r>
                        <a:rPr kumimoji="0" lang="en-US" sz="1600" b="0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mengacu</a:t>
                      </a:r>
                      <a:r>
                        <a:rPr kumimoji="0" lang="en-US" sz="16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600" b="0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kepada</a:t>
                      </a:r>
                      <a:r>
                        <a:rPr kumimoji="0" lang="en-US" sz="16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600" b="0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waktu</a:t>
                      </a:r>
                      <a:r>
                        <a:rPr kumimoji="0" lang="en-US" sz="16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600" b="0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ketika</a:t>
                      </a:r>
                      <a:r>
                        <a:rPr kumimoji="0" lang="en-US" sz="16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600" b="0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bukti</a:t>
                      </a:r>
                      <a:r>
                        <a:rPr kumimoji="0" lang="en-US" sz="16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audit </a:t>
                      </a:r>
                      <a:r>
                        <a:rPr kumimoji="0" lang="en-US" sz="1600" b="0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itu</a:t>
                      </a:r>
                      <a:r>
                        <a:rPr kumimoji="0" lang="en-US" sz="16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600" b="0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dikumpulkan</a:t>
                      </a:r>
                      <a:r>
                        <a:rPr kumimoji="0" lang="en-US" sz="16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600" b="0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atau</a:t>
                      </a:r>
                      <a:r>
                        <a:rPr kumimoji="0" lang="en-US" sz="16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600" b="0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periode</a:t>
                      </a:r>
                      <a:r>
                        <a:rPr kumimoji="0" lang="en-US" sz="16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600" b="0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laporan</a:t>
                      </a:r>
                      <a:r>
                        <a:rPr kumimoji="0" lang="en-US" sz="16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yang </a:t>
                      </a:r>
                      <a:r>
                        <a:rPr kumimoji="0" lang="en-US" sz="1600" b="0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diperiksa</a:t>
                      </a:r>
                      <a:r>
                        <a:rPr kumimoji="0" lang="en-US" sz="16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endParaRPr lang="en-US" sz="16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n-US" sz="1600" b="0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sampel</a:t>
                      </a:r>
                      <a:r>
                        <a:rPr kumimoji="0" lang="en-US" sz="16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600" b="0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acak</a:t>
                      </a:r>
                      <a:r>
                        <a:rPr kumimoji="0" lang="en-US" sz="16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600" b="0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dari</a:t>
                      </a:r>
                      <a:r>
                        <a:rPr kumimoji="0" lang="en-US" sz="16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600" b="0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transaksi</a:t>
                      </a:r>
                      <a:r>
                        <a:rPr kumimoji="0" lang="en-US" sz="16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600" b="0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belanja</a:t>
                      </a:r>
                      <a:r>
                        <a:rPr kumimoji="0" lang="en-US" sz="16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600" b="0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sepanjang</a:t>
                      </a:r>
                      <a:r>
                        <a:rPr kumimoji="0" lang="en-US" sz="16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600" b="0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tahun</a:t>
                      </a:r>
                      <a:r>
                        <a:rPr kumimoji="0" lang="en-US" sz="16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600" b="0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akan</a:t>
                      </a:r>
                      <a:r>
                        <a:rPr kumimoji="0" lang="en-US" sz="16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600" b="0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lebih</a:t>
                      </a:r>
                      <a:r>
                        <a:rPr kumimoji="0" lang="en-US" sz="16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600" b="0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dapat</a:t>
                      </a:r>
                      <a:r>
                        <a:rPr kumimoji="0" lang="en-US" sz="16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600" b="0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diandalkan</a:t>
                      </a:r>
                      <a:r>
                        <a:rPr kumimoji="0" lang="en-US" sz="16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600" b="0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daripada</a:t>
                      </a:r>
                      <a:r>
                        <a:rPr kumimoji="0" lang="en-US" sz="16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600" b="0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sampel</a:t>
                      </a:r>
                      <a:r>
                        <a:rPr kumimoji="0" lang="en-US" sz="16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yang </a:t>
                      </a:r>
                      <a:r>
                        <a:rPr kumimoji="0" lang="en-US" sz="1600" b="0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diambil</a:t>
                      </a:r>
                      <a:r>
                        <a:rPr kumimoji="0" lang="en-US" sz="16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600" b="0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hanya</a:t>
                      </a:r>
                      <a:r>
                        <a:rPr kumimoji="0" lang="en-US" sz="16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600" b="0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dari</a:t>
                      </a:r>
                      <a:r>
                        <a:rPr kumimoji="0" lang="en-US" sz="16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6 </a:t>
                      </a:r>
                      <a:r>
                        <a:rPr kumimoji="0" lang="en-US" sz="1600" b="0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bulan</a:t>
                      </a:r>
                      <a:r>
                        <a:rPr kumimoji="0" lang="en-US" sz="16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600" b="0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pertama</a:t>
                      </a:r>
                      <a:r>
                        <a:rPr kumimoji="0" lang="en-US" sz="16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endParaRPr lang="en-US" sz="1600" b="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063752"/>
          </a:xfrm>
          <a:noFill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en-US" sz="4800" dirty="0" smtClean="0">
                <a:solidFill>
                  <a:srgbClr val="FFC000"/>
                </a:solidFill>
              </a:rPr>
              <a:t>2. Tingkat </a:t>
            </a:r>
            <a:r>
              <a:rPr lang="en-US" sz="4800" dirty="0" err="1" smtClean="0">
                <a:solidFill>
                  <a:srgbClr val="FFC000"/>
                </a:solidFill>
              </a:rPr>
              <a:t>kecukupan</a:t>
            </a:r>
            <a:r>
              <a:rPr lang="en-US" sz="4800" dirty="0" smtClean="0">
                <a:solidFill>
                  <a:srgbClr val="FFC000"/>
                </a:solidFill>
              </a:rPr>
              <a:t> (sufficiency) </a:t>
            </a:r>
            <a:endParaRPr lang="en-US" dirty="0">
              <a:solidFill>
                <a:srgbClr val="FFC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2743199"/>
          </a:xfrm>
          <a:prstGeom prst="flowChartOffpageConnector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en-US" sz="1800" dirty="0" smtClean="0"/>
              <a:t>Tingkat </a:t>
            </a:r>
            <a:r>
              <a:rPr lang="en-US" sz="1800" dirty="0" err="1" smtClean="0"/>
              <a:t>kecukupan</a:t>
            </a:r>
            <a:r>
              <a:rPr lang="en-US" sz="1800" dirty="0" smtClean="0"/>
              <a:t> </a:t>
            </a:r>
            <a:r>
              <a:rPr lang="en-US" sz="1800" dirty="0" err="1" smtClean="0"/>
              <a:t>bahan</a:t>
            </a:r>
            <a:r>
              <a:rPr lang="en-US" sz="1800" dirty="0" smtClean="0"/>
              <a:t> </a:t>
            </a:r>
            <a:r>
              <a:rPr lang="en-US" sz="1800" dirty="0" err="1" smtClean="0"/>
              <a:t>bukti</a:t>
            </a:r>
            <a:r>
              <a:rPr lang="en-US" sz="1800" dirty="0" smtClean="0"/>
              <a:t> </a:t>
            </a:r>
            <a:r>
              <a:rPr lang="en-US" sz="1800" dirty="0" err="1" smtClean="0"/>
              <a:t>diukur</a:t>
            </a:r>
            <a:r>
              <a:rPr lang="en-US" sz="1800" dirty="0" smtClean="0"/>
              <a:t> </a:t>
            </a:r>
            <a:r>
              <a:rPr lang="en-US" sz="1800" dirty="0" err="1" smtClean="0"/>
              <a:t>dari</a:t>
            </a:r>
            <a:r>
              <a:rPr lang="en-US" sz="1800" dirty="0" smtClean="0"/>
              <a:t> </a:t>
            </a:r>
            <a:r>
              <a:rPr lang="en-US" sz="1800" dirty="0" err="1" smtClean="0"/>
              <a:t>jumlah</a:t>
            </a:r>
            <a:r>
              <a:rPr lang="en-US" sz="1800" dirty="0" smtClean="0"/>
              <a:t> </a:t>
            </a:r>
            <a:r>
              <a:rPr lang="en-US" sz="1800" dirty="0" err="1" smtClean="0"/>
              <a:t>sampel</a:t>
            </a:r>
            <a:r>
              <a:rPr lang="en-US" sz="1800" dirty="0" smtClean="0"/>
              <a:t> yang </a:t>
            </a:r>
            <a:r>
              <a:rPr lang="en-US" sz="1800" dirty="0" err="1" smtClean="0"/>
              <a:t>diambil</a:t>
            </a:r>
            <a:r>
              <a:rPr lang="en-US" sz="1800" dirty="0" smtClean="0"/>
              <a:t> auditor. </a:t>
            </a:r>
          </a:p>
          <a:p>
            <a:r>
              <a:rPr lang="en-US" sz="1800" dirty="0" err="1" smtClean="0"/>
              <a:t>Misal</a:t>
            </a:r>
            <a:r>
              <a:rPr lang="en-US" sz="1800" dirty="0" smtClean="0"/>
              <a:t> </a:t>
            </a:r>
            <a:r>
              <a:rPr lang="en-US" sz="1800" dirty="0" err="1" smtClean="0"/>
              <a:t>jumlah</a:t>
            </a:r>
            <a:r>
              <a:rPr lang="en-US" sz="1800" dirty="0" smtClean="0"/>
              <a:t> </a:t>
            </a:r>
            <a:r>
              <a:rPr lang="en-US" sz="1800" dirty="0" err="1" smtClean="0"/>
              <a:t>bukti</a:t>
            </a:r>
            <a:r>
              <a:rPr lang="en-US" sz="1800" dirty="0" smtClean="0"/>
              <a:t> yang </a:t>
            </a:r>
            <a:r>
              <a:rPr lang="en-US" sz="1800" dirty="0" err="1" smtClean="0"/>
              <a:t>diperoleh</a:t>
            </a:r>
            <a:r>
              <a:rPr lang="en-US" sz="1800" dirty="0" smtClean="0"/>
              <a:t> </a:t>
            </a:r>
            <a:r>
              <a:rPr lang="en-US" sz="1800" dirty="0" err="1" smtClean="0"/>
              <a:t>dari</a:t>
            </a:r>
            <a:r>
              <a:rPr lang="en-US" sz="1800" dirty="0" smtClean="0"/>
              <a:t> 100 </a:t>
            </a:r>
            <a:r>
              <a:rPr lang="en-US" sz="1800" dirty="0" err="1" smtClean="0"/>
              <a:t>sampel</a:t>
            </a:r>
            <a:r>
              <a:rPr lang="en-US" sz="1800" dirty="0" smtClean="0"/>
              <a:t> </a:t>
            </a:r>
            <a:r>
              <a:rPr lang="en-US" sz="1800" dirty="0" err="1" smtClean="0"/>
              <a:t>akan</a:t>
            </a:r>
            <a:r>
              <a:rPr lang="en-US" sz="1800" dirty="0" smtClean="0"/>
              <a:t> </a:t>
            </a:r>
            <a:r>
              <a:rPr lang="en-US" sz="1800" dirty="0" err="1" smtClean="0"/>
              <a:t>lebih</a:t>
            </a:r>
            <a:r>
              <a:rPr lang="en-US" sz="1800" dirty="0" smtClean="0"/>
              <a:t> </a:t>
            </a:r>
            <a:r>
              <a:rPr lang="en-US" sz="1800" dirty="0" err="1" smtClean="0"/>
              <a:t>cukup</a:t>
            </a:r>
            <a:r>
              <a:rPr lang="en-US" sz="1800" dirty="0" smtClean="0"/>
              <a:t>  </a:t>
            </a:r>
            <a:r>
              <a:rPr lang="en-US" sz="1800" dirty="0" err="1" smtClean="0"/>
              <a:t>daripada</a:t>
            </a:r>
            <a:r>
              <a:rPr lang="en-US" sz="1800" dirty="0" smtClean="0"/>
              <a:t> </a:t>
            </a:r>
            <a:r>
              <a:rPr lang="en-US" sz="1800" dirty="0" err="1" smtClean="0"/>
              <a:t>bukti</a:t>
            </a:r>
            <a:r>
              <a:rPr lang="en-US" sz="1800" dirty="0" smtClean="0"/>
              <a:t> yang </a:t>
            </a:r>
            <a:r>
              <a:rPr lang="en-US" sz="1800" dirty="0" err="1" smtClean="0"/>
              <a:t>diperoleh</a:t>
            </a:r>
            <a:r>
              <a:rPr lang="en-US" sz="1800" dirty="0" smtClean="0"/>
              <a:t> </a:t>
            </a:r>
            <a:r>
              <a:rPr lang="en-US" sz="1800" dirty="0" err="1" smtClean="0"/>
              <a:t>dari</a:t>
            </a:r>
            <a:r>
              <a:rPr lang="en-US" sz="1800" dirty="0" smtClean="0"/>
              <a:t> 50 </a:t>
            </a:r>
            <a:r>
              <a:rPr lang="en-US" sz="1800" dirty="0" err="1" smtClean="0"/>
              <a:t>sampel</a:t>
            </a:r>
            <a:r>
              <a:rPr lang="en-US" sz="1800" dirty="0" smtClean="0"/>
              <a:t>.</a:t>
            </a:r>
          </a:p>
          <a:p>
            <a:r>
              <a:rPr lang="en-US" sz="1800" dirty="0" err="1" smtClean="0"/>
              <a:t>Ada</a:t>
            </a:r>
            <a:r>
              <a:rPr lang="en-US" sz="1800" dirty="0" smtClean="0"/>
              <a:t> 2 </a:t>
            </a:r>
            <a:r>
              <a:rPr lang="en-US" sz="1800" dirty="0" err="1" smtClean="0"/>
              <a:t>faktor</a:t>
            </a:r>
            <a:r>
              <a:rPr lang="en-US" sz="1800" dirty="0" smtClean="0"/>
              <a:t> yang </a:t>
            </a:r>
            <a:r>
              <a:rPr lang="en-US" sz="1800" dirty="0" err="1" smtClean="0"/>
              <a:t>menentukan</a:t>
            </a:r>
            <a:r>
              <a:rPr lang="en-US" sz="1800" dirty="0" smtClean="0"/>
              <a:t> </a:t>
            </a:r>
            <a:r>
              <a:rPr lang="en-US" sz="1800" dirty="0" err="1" smtClean="0"/>
              <a:t>jumlah</a:t>
            </a:r>
            <a:r>
              <a:rPr lang="en-US" sz="1800" dirty="0" smtClean="0"/>
              <a:t> </a:t>
            </a:r>
            <a:r>
              <a:rPr lang="en-US" sz="1800" dirty="0" err="1" smtClean="0"/>
              <a:t>sampel</a:t>
            </a:r>
            <a:r>
              <a:rPr lang="en-US" sz="1800" dirty="0" smtClean="0"/>
              <a:t> yang </a:t>
            </a:r>
            <a:r>
              <a:rPr lang="en-US" sz="1800" dirty="0" err="1" smtClean="0"/>
              <a:t>memadai</a:t>
            </a:r>
            <a:r>
              <a:rPr lang="en-US" sz="1800" dirty="0" smtClean="0"/>
              <a:t> </a:t>
            </a:r>
            <a:r>
              <a:rPr lang="en-US" sz="1800" dirty="0" err="1" smtClean="0"/>
              <a:t>dalam</a:t>
            </a:r>
            <a:r>
              <a:rPr lang="en-US" sz="1800" dirty="0" smtClean="0"/>
              <a:t> audit </a:t>
            </a:r>
            <a:r>
              <a:rPr lang="en-US" sz="1800" dirty="0" err="1" smtClean="0"/>
              <a:t>yaitu</a:t>
            </a:r>
            <a:r>
              <a:rPr lang="en-US" sz="1800" dirty="0" smtClean="0"/>
              <a:t>, </a:t>
            </a:r>
          </a:p>
          <a:p>
            <a:pPr lvl="1"/>
            <a:r>
              <a:rPr lang="en-US" sz="1600" dirty="0" err="1" smtClean="0"/>
              <a:t>perkiraan</a:t>
            </a:r>
            <a:r>
              <a:rPr lang="en-US" sz="1600" dirty="0" smtClean="0"/>
              <a:t> auditor </a:t>
            </a:r>
            <a:r>
              <a:rPr lang="en-US" sz="1600" dirty="0" err="1" smtClean="0"/>
              <a:t>akan</a:t>
            </a:r>
            <a:r>
              <a:rPr lang="en-US" sz="1600" dirty="0" smtClean="0"/>
              <a:t> </a:t>
            </a:r>
            <a:r>
              <a:rPr lang="en-US" sz="1600" dirty="0" err="1" smtClean="0"/>
              <a:t>terjadinya</a:t>
            </a:r>
            <a:r>
              <a:rPr lang="en-US" sz="1600" dirty="0" smtClean="0"/>
              <a:t> </a:t>
            </a:r>
            <a:r>
              <a:rPr lang="en-US" sz="1600" dirty="0" err="1" smtClean="0"/>
              <a:t>salah</a:t>
            </a:r>
            <a:r>
              <a:rPr lang="en-US" sz="1600" dirty="0" smtClean="0"/>
              <a:t> </a:t>
            </a:r>
            <a:r>
              <a:rPr lang="en-US" sz="1600" dirty="0" err="1" smtClean="0"/>
              <a:t>saji</a:t>
            </a:r>
            <a:r>
              <a:rPr lang="en-US" sz="1600" dirty="0" smtClean="0"/>
              <a:t> </a:t>
            </a:r>
            <a:r>
              <a:rPr lang="en-US" sz="1600" dirty="0" err="1" smtClean="0"/>
              <a:t>dan</a:t>
            </a:r>
            <a:endParaRPr lang="en-US" sz="1600" dirty="0" smtClean="0"/>
          </a:p>
          <a:p>
            <a:pPr lvl="1"/>
            <a:r>
              <a:rPr lang="en-US" sz="1600" dirty="0" err="1" smtClean="0"/>
              <a:t>efektifitas</a:t>
            </a:r>
            <a:r>
              <a:rPr lang="en-US" sz="1600" dirty="0" smtClean="0"/>
              <a:t> </a:t>
            </a:r>
            <a:r>
              <a:rPr lang="en-US" sz="1600" dirty="0" err="1" smtClean="0"/>
              <a:t>dari</a:t>
            </a:r>
            <a:r>
              <a:rPr lang="en-US" sz="1600" dirty="0" smtClean="0"/>
              <a:t> </a:t>
            </a:r>
            <a:r>
              <a:rPr lang="en-US" sz="1600" dirty="0" err="1" smtClean="0"/>
              <a:t>pengendalian</a:t>
            </a:r>
            <a:r>
              <a:rPr lang="en-US" sz="1600" dirty="0" smtClean="0"/>
              <a:t> intern </a:t>
            </a:r>
            <a:r>
              <a:rPr lang="en-US" sz="1600" dirty="0" err="1" smtClean="0"/>
              <a:t>auditan</a:t>
            </a:r>
            <a:r>
              <a:rPr lang="en-US" sz="1600" dirty="0" smtClean="0"/>
              <a:t>. 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4343400"/>
            <a:ext cx="8229600" cy="23622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lIns="54864" tIns="91440" rtlCol="0">
            <a:noAutofit/>
          </a:bodyPr>
          <a:lstStyle/>
          <a:p>
            <a:pPr marL="438912" marR="0" lvl="0" indent="-32004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tabLst/>
              <a:defRPr/>
            </a:pPr>
            <a:r>
              <a:rPr kumimoji="0" lang="en-US" sz="16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Sebagai</a:t>
            </a:r>
            <a:r>
              <a:rPr kumimoji="0" lang="en-US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16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ilustrasi</a:t>
            </a:r>
            <a:r>
              <a:rPr kumimoji="0" lang="en-US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:</a:t>
            </a:r>
          </a:p>
          <a:p>
            <a:pPr marL="438912" marR="0" lvl="0" indent="-32004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"/>
              <a:tabLst/>
              <a:defRPr/>
            </a:pPr>
            <a:r>
              <a:rPr kumimoji="0" lang="en-US" sz="16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Asumsikan</a:t>
            </a:r>
            <a:r>
              <a:rPr kumimoji="0" lang="en-US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16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bahwa</a:t>
            </a:r>
            <a:r>
              <a:rPr kumimoji="0" lang="en-US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16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dalam</a:t>
            </a:r>
            <a:r>
              <a:rPr kumimoji="0" lang="en-US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audit </a:t>
            </a:r>
            <a:r>
              <a:rPr kumimoji="0" lang="en-US" sz="16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atas</a:t>
            </a:r>
            <a:r>
              <a:rPr kumimoji="0" lang="en-US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16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suatu</a:t>
            </a:r>
            <a:r>
              <a:rPr kumimoji="0" lang="en-US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16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organisasi</a:t>
            </a:r>
            <a:r>
              <a:rPr kumimoji="0" lang="en-US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auditor </a:t>
            </a:r>
            <a:r>
              <a:rPr kumimoji="0" lang="en-US" sz="16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menyimpulkan</a:t>
            </a:r>
            <a:r>
              <a:rPr kumimoji="0" lang="en-US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16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bahwa</a:t>
            </a:r>
            <a:r>
              <a:rPr kumimoji="0" lang="en-US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16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ada</a:t>
            </a:r>
            <a:r>
              <a:rPr kumimoji="0" lang="en-US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16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kemungkinan</a:t>
            </a:r>
            <a:r>
              <a:rPr kumimoji="0" lang="en-US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16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besar</a:t>
            </a:r>
            <a:r>
              <a:rPr kumimoji="0" lang="en-US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16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terjadi</a:t>
            </a:r>
            <a:r>
              <a:rPr kumimoji="0" lang="en-US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16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keusangan</a:t>
            </a:r>
            <a:r>
              <a:rPr kumimoji="0" lang="en-US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16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persediaan</a:t>
            </a:r>
            <a:r>
              <a:rPr kumimoji="0" lang="en-US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16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karena</a:t>
            </a:r>
            <a:r>
              <a:rPr kumimoji="0" lang="en-US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16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sifat</a:t>
            </a:r>
            <a:r>
              <a:rPr kumimoji="0" lang="en-US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16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barang</a:t>
            </a:r>
            <a:r>
              <a:rPr kumimoji="0" lang="en-US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16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persediaan</a:t>
            </a:r>
            <a:r>
              <a:rPr kumimoji="0" lang="en-US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16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itu</a:t>
            </a:r>
            <a:r>
              <a:rPr kumimoji="0" lang="en-US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16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sendiri</a:t>
            </a:r>
            <a:r>
              <a:rPr kumimoji="0" lang="en-US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</a:t>
            </a:r>
          </a:p>
          <a:p>
            <a:pPr marL="438912" marR="0" lvl="0" indent="-32004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"/>
              <a:tabLst/>
              <a:defRPr/>
            </a:pPr>
            <a:r>
              <a:rPr kumimoji="0" lang="en-US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Auditor  </a:t>
            </a:r>
            <a:r>
              <a:rPr kumimoji="0" lang="en-US" sz="16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mengambil</a:t>
            </a:r>
            <a:r>
              <a:rPr kumimoji="0" lang="en-US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16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sampel</a:t>
            </a:r>
            <a:r>
              <a:rPr kumimoji="0" lang="en-US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16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persediaan</a:t>
            </a:r>
            <a:r>
              <a:rPr kumimoji="0" lang="en-US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16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yg</a:t>
            </a:r>
            <a:r>
              <a:rPr kumimoji="0" lang="en-US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16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lebih</a:t>
            </a:r>
            <a:r>
              <a:rPr kumimoji="0" lang="en-US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16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besar</a:t>
            </a:r>
            <a:r>
              <a:rPr kumimoji="0" lang="en-US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16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dibandingkan</a:t>
            </a:r>
            <a:r>
              <a:rPr kumimoji="0" lang="en-US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16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jika</a:t>
            </a:r>
            <a:r>
              <a:rPr kumimoji="0" lang="en-US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auditor </a:t>
            </a:r>
            <a:r>
              <a:rPr kumimoji="0" lang="en-US" sz="16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menduga</a:t>
            </a:r>
            <a:r>
              <a:rPr kumimoji="0" lang="en-US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16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bahwa</a:t>
            </a:r>
            <a:r>
              <a:rPr kumimoji="0" lang="en-US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16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kemungkinan</a:t>
            </a:r>
            <a:r>
              <a:rPr kumimoji="0" lang="en-US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16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terjadinya</a:t>
            </a:r>
            <a:r>
              <a:rPr kumimoji="0" lang="en-US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16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keusangan</a:t>
            </a:r>
            <a:r>
              <a:rPr kumimoji="0" lang="en-US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16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persediaan</a:t>
            </a:r>
            <a:r>
              <a:rPr kumimoji="0" lang="en-US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16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adlh</a:t>
            </a:r>
            <a:r>
              <a:rPr kumimoji="0" lang="en-US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16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kecil</a:t>
            </a:r>
            <a:r>
              <a:rPr kumimoji="0" lang="en-US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 </a:t>
            </a:r>
          </a:p>
          <a:p>
            <a:pPr marL="438912" marR="0" lvl="0" indent="-32004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"/>
              <a:tabLst/>
              <a:defRPr/>
            </a:pPr>
            <a:r>
              <a:rPr kumimoji="0" lang="en-US" sz="16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Dengan</a:t>
            </a:r>
            <a:r>
              <a:rPr kumimoji="0" lang="en-US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16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cara</a:t>
            </a:r>
            <a:r>
              <a:rPr kumimoji="0" lang="en-US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yang </a:t>
            </a:r>
            <a:r>
              <a:rPr kumimoji="0" lang="en-US" sz="16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sama</a:t>
            </a:r>
            <a:r>
              <a:rPr kumimoji="0" lang="en-US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</a:t>
            </a:r>
            <a:r>
              <a:rPr kumimoji="0" lang="en-US" sz="16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apabila</a:t>
            </a:r>
            <a:r>
              <a:rPr kumimoji="0" lang="en-US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auditor </a:t>
            </a:r>
            <a:r>
              <a:rPr kumimoji="0" lang="en-US" sz="16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menyimpulkan</a:t>
            </a:r>
            <a:r>
              <a:rPr kumimoji="0" lang="en-US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16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bahwa</a:t>
            </a:r>
            <a:r>
              <a:rPr kumimoji="0" lang="en-US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16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pengendalian</a:t>
            </a:r>
            <a:r>
              <a:rPr kumimoji="0" lang="en-US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intern </a:t>
            </a:r>
            <a:r>
              <a:rPr kumimoji="0" lang="en-US" sz="16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auditan</a:t>
            </a:r>
            <a:r>
              <a:rPr kumimoji="0" lang="en-US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16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dalam</a:t>
            </a:r>
            <a:r>
              <a:rPr kumimoji="0" lang="en-US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16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pencatatan</a:t>
            </a:r>
            <a:r>
              <a:rPr kumimoji="0" lang="en-US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16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aktiva</a:t>
            </a:r>
            <a:r>
              <a:rPr kumimoji="0" lang="en-US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16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tetap</a:t>
            </a:r>
            <a:r>
              <a:rPr kumimoji="0" lang="en-US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16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telah</a:t>
            </a:r>
            <a:r>
              <a:rPr kumimoji="0" lang="en-US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16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berjalan</a:t>
            </a:r>
            <a:r>
              <a:rPr kumimoji="0" lang="en-US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16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dengan</a:t>
            </a:r>
            <a:r>
              <a:rPr kumimoji="0" lang="en-US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16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baik</a:t>
            </a:r>
            <a:r>
              <a:rPr kumimoji="0" lang="en-US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</a:t>
            </a:r>
            <a:r>
              <a:rPr kumimoji="0" lang="en-US" sz="16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maka</a:t>
            </a:r>
            <a:r>
              <a:rPr kumimoji="0" lang="en-US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16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jumlah</a:t>
            </a:r>
            <a:r>
              <a:rPr kumimoji="0" lang="en-US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16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sampel</a:t>
            </a:r>
            <a:r>
              <a:rPr kumimoji="0" lang="en-US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yang </a:t>
            </a:r>
            <a:r>
              <a:rPr kumimoji="0" lang="en-US" sz="16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lebih</a:t>
            </a:r>
            <a:r>
              <a:rPr kumimoji="0" lang="en-US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16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kecil</a:t>
            </a:r>
            <a:r>
              <a:rPr kumimoji="0" lang="en-US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16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akan</a:t>
            </a:r>
            <a:r>
              <a:rPr kumimoji="0" lang="en-US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16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dianggap</a:t>
            </a:r>
            <a:r>
              <a:rPr kumimoji="0" lang="en-US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16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memadai</a:t>
            </a:r>
            <a:r>
              <a:rPr kumimoji="0" lang="en-US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16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dalam</a:t>
            </a:r>
            <a:r>
              <a:rPr kumimoji="0" lang="en-US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audit </a:t>
            </a:r>
            <a:r>
              <a:rPr kumimoji="0" lang="en-US" sz="16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atas</a:t>
            </a:r>
            <a:r>
              <a:rPr kumimoji="0" lang="en-US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16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perolehan</a:t>
            </a:r>
            <a:r>
              <a:rPr kumimoji="0" lang="en-US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16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aktiva</a:t>
            </a:r>
            <a:r>
              <a:rPr kumimoji="0" lang="en-US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16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tetap</a:t>
            </a: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Dampak</a:t>
            </a:r>
            <a:r>
              <a:rPr lang="en-US" dirty="0" smtClean="0"/>
              <a:t> </a:t>
            </a:r>
            <a:r>
              <a:rPr lang="en-US" dirty="0" err="1" smtClean="0"/>
              <a:t>gabungan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kompetensi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kecukupan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55000" lnSpcReduction="20000"/>
          </a:bodyPr>
          <a:lstStyle/>
          <a:p>
            <a:r>
              <a:rPr lang="en-US" dirty="0" smtClean="0"/>
              <a:t>Tingkat </a:t>
            </a:r>
            <a:r>
              <a:rPr lang="en-US" dirty="0" err="1" smtClean="0"/>
              <a:t>persuasif</a:t>
            </a:r>
            <a:r>
              <a:rPr lang="en-US" dirty="0" smtClean="0"/>
              <a:t> </a:t>
            </a:r>
            <a:r>
              <a:rPr lang="en-US" dirty="0" err="1" smtClean="0"/>
              <a:t>bukti</a:t>
            </a:r>
            <a:r>
              <a:rPr lang="en-US" dirty="0" smtClean="0"/>
              <a:t> audit </a:t>
            </a:r>
            <a:r>
              <a:rPr lang="en-US" dirty="0" err="1" smtClean="0"/>
              <a:t>hanya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dievaluasi</a:t>
            </a:r>
            <a:r>
              <a:rPr lang="en-US" dirty="0" smtClean="0"/>
              <a:t> </a:t>
            </a:r>
            <a:r>
              <a:rPr lang="en-US" dirty="0" err="1" smtClean="0"/>
              <a:t>apabila</a:t>
            </a:r>
            <a:r>
              <a:rPr lang="en-US" dirty="0" smtClean="0"/>
              <a:t> </a:t>
            </a:r>
            <a:r>
              <a:rPr lang="en-US" dirty="0" err="1" smtClean="0"/>
              <a:t>telah</a:t>
            </a:r>
            <a:r>
              <a:rPr lang="en-US" dirty="0" smtClean="0"/>
              <a:t>  </a:t>
            </a:r>
            <a:r>
              <a:rPr lang="en-US" dirty="0" err="1" smtClean="0"/>
              <a:t>menganalisa</a:t>
            </a:r>
            <a:r>
              <a:rPr lang="en-US" dirty="0" smtClean="0"/>
              <a:t> </a:t>
            </a:r>
            <a:r>
              <a:rPr lang="en-US" dirty="0" err="1" smtClean="0"/>
              <a:t>gabungan</a:t>
            </a:r>
            <a:r>
              <a:rPr lang="en-US" dirty="0" smtClean="0"/>
              <a:t> </a:t>
            </a:r>
            <a:r>
              <a:rPr lang="en-US" dirty="0" err="1" smtClean="0"/>
              <a:t>kriteria</a:t>
            </a:r>
            <a:r>
              <a:rPr lang="en-US" dirty="0" smtClean="0"/>
              <a:t> </a:t>
            </a:r>
            <a:r>
              <a:rPr lang="en-US" dirty="0" err="1" smtClean="0"/>
              <a:t>tingkat</a:t>
            </a:r>
            <a:r>
              <a:rPr lang="en-US" dirty="0" smtClean="0"/>
              <a:t> </a:t>
            </a:r>
            <a:r>
              <a:rPr lang="en-US" dirty="0" err="1" smtClean="0"/>
              <a:t>kompetensi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tingkat</a:t>
            </a:r>
            <a:r>
              <a:rPr lang="en-US" dirty="0" smtClean="0"/>
              <a:t> </a:t>
            </a:r>
            <a:r>
              <a:rPr lang="en-US" dirty="0" err="1" smtClean="0"/>
              <a:t>kecukupan</a:t>
            </a:r>
            <a:r>
              <a:rPr lang="en-US" dirty="0" smtClean="0"/>
              <a:t>, </a:t>
            </a:r>
            <a:r>
              <a:rPr lang="en-US" dirty="0" err="1" smtClean="0"/>
              <a:t>termasuk</a:t>
            </a:r>
            <a:r>
              <a:rPr lang="en-US" dirty="0" smtClean="0"/>
              <a:t> </a:t>
            </a:r>
            <a:r>
              <a:rPr lang="en-US" dirty="0" err="1" smtClean="0"/>
              <a:t>dampak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faktor-faktor</a:t>
            </a:r>
            <a:r>
              <a:rPr lang="en-US" dirty="0" smtClean="0"/>
              <a:t> yang </a:t>
            </a:r>
            <a:r>
              <a:rPr lang="en-US" dirty="0" err="1" smtClean="0"/>
              <a:t>mempengaruhi</a:t>
            </a:r>
            <a:r>
              <a:rPr lang="en-US" dirty="0" smtClean="0"/>
              <a:t> </a:t>
            </a:r>
            <a:r>
              <a:rPr lang="en-US" dirty="0" err="1" smtClean="0"/>
              <a:t>tingkat</a:t>
            </a:r>
            <a:r>
              <a:rPr lang="en-US" dirty="0" smtClean="0"/>
              <a:t> </a:t>
            </a:r>
            <a:r>
              <a:rPr lang="en-US" dirty="0" err="1" smtClean="0"/>
              <a:t>kompetensi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tingkat</a:t>
            </a:r>
            <a:r>
              <a:rPr lang="en-US" dirty="0" smtClean="0"/>
              <a:t> </a:t>
            </a:r>
            <a:r>
              <a:rPr lang="en-US" dirty="0" err="1" smtClean="0"/>
              <a:t>kecukupan</a:t>
            </a:r>
            <a:r>
              <a:rPr lang="en-US" dirty="0" smtClean="0"/>
              <a:t>. </a:t>
            </a:r>
          </a:p>
          <a:p>
            <a:r>
              <a:rPr lang="en-US" dirty="0" err="1" smtClean="0"/>
              <a:t>Sejumlah</a:t>
            </a:r>
            <a:r>
              <a:rPr lang="en-US" dirty="0" smtClean="0"/>
              <a:t> </a:t>
            </a:r>
            <a:r>
              <a:rPr lang="en-US" dirty="0" err="1" smtClean="0"/>
              <a:t>besar</a:t>
            </a:r>
            <a:r>
              <a:rPr lang="en-US" dirty="0" smtClean="0"/>
              <a:t> </a:t>
            </a:r>
            <a:r>
              <a:rPr lang="en-US" dirty="0" err="1" smtClean="0"/>
              <a:t>sampel</a:t>
            </a:r>
            <a:r>
              <a:rPr lang="en-US" dirty="0" smtClean="0"/>
              <a:t> yang </a:t>
            </a:r>
            <a:r>
              <a:rPr lang="en-US" dirty="0" err="1" smtClean="0"/>
              <a:t>disediakan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pihak</a:t>
            </a:r>
            <a:r>
              <a:rPr lang="en-US" dirty="0" smtClean="0"/>
              <a:t> </a:t>
            </a:r>
            <a:r>
              <a:rPr lang="en-US" dirty="0" err="1" smtClean="0"/>
              <a:t>ketiga</a:t>
            </a:r>
            <a:r>
              <a:rPr lang="en-US" dirty="0" smtClean="0"/>
              <a:t> yang </a:t>
            </a:r>
            <a:r>
              <a:rPr lang="en-US" dirty="0" err="1" smtClean="0"/>
              <a:t>independen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persuasif</a:t>
            </a:r>
            <a:r>
              <a:rPr lang="en-US" dirty="0" smtClean="0"/>
              <a:t> </a:t>
            </a:r>
            <a:r>
              <a:rPr lang="en-US" dirty="0" err="1" smtClean="0"/>
              <a:t>apabila</a:t>
            </a:r>
            <a:r>
              <a:rPr lang="en-US" dirty="0" smtClean="0"/>
              <a:t> </a:t>
            </a:r>
            <a:r>
              <a:rPr lang="en-US" dirty="0" err="1" smtClean="0"/>
              <a:t>bukti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relevan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tujuan</a:t>
            </a:r>
            <a:r>
              <a:rPr lang="en-US" dirty="0" smtClean="0"/>
              <a:t> audit yang </a:t>
            </a:r>
            <a:r>
              <a:rPr lang="en-US" dirty="0" err="1" smtClean="0"/>
              <a:t>diuji</a:t>
            </a:r>
            <a:r>
              <a:rPr lang="en-US" dirty="0" smtClean="0"/>
              <a:t>. </a:t>
            </a:r>
          </a:p>
          <a:p>
            <a:r>
              <a:rPr lang="en-US" dirty="0" err="1" smtClean="0"/>
              <a:t>Jumlah</a:t>
            </a:r>
            <a:r>
              <a:rPr lang="en-US" dirty="0" smtClean="0"/>
              <a:t> </a:t>
            </a:r>
            <a:r>
              <a:rPr lang="en-US" dirty="0" err="1" smtClean="0"/>
              <a:t>sampel</a:t>
            </a:r>
            <a:r>
              <a:rPr lang="en-US" dirty="0" smtClean="0"/>
              <a:t> yang </a:t>
            </a:r>
            <a:r>
              <a:rPr lang="en-US" dirty="0" err="1" smtClean="0"/>
              <a:t>besar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relevan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tujuan</a:t>
            </a:r>
            <a:r>
              <a:rPr lang="en-US" dirty="0" smtClean="0"/>
              <a:t> audit, </a:t>
            </a:r>
            <a:r>
              <a:rPr lang="en-US" dirty="0" err="1" smtClean="0"/>
              <a:t>tetapi</a:t>
            </a:r>
            <a:r>
              <a:rPr lang="en-US" dirty="0" smtClean="0"/>
              <a:t> </a:t>
            </a:r>
            <a:r>
              <a:rPr lang="en-US" dirty="0" err="1" smtClean="0"/>
              <a:t>bukan</a:t>
            </a:r>
            <a:r>
              <a:rPr lang="en-US" dirty="0" smtClean="0"/>
              <a:t> </a:t>
            </a:r>
            <a:r>
              <a:rPr lang="en-US" dirty="0" err="1" smtClean="0"/>
              <a:t>bukti</a:t>
            </a:r>
            <a:r>
              <a:rPr lang="en-US" dirty="0" smtClean="0"/>
              <a:t> yang </a:t>
            </a:r>
            <a:r>
              <a:rPr lang="en-US" dirty="0" err="1" smtClean="0"/>
              <a:t>obyektif</a:t>
            </a:r>
            <a:r>
              <a:rPr lang="en-US" dirty="0" smtClean="0"/>
              <a:t>,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termasuk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kategori</a:t>
            </a:r>
            <a:r>
              <a:rPr lang="en-US" dirty="0" smtClean="0"/>
              <a:t> </a:t>
            </a:r>
            <a:r>
              <a:rPr lang="en-US" dirty="0" err="1" smtClean="0"/>
              <a:t>bukti</a:t>
            </a:r>
            <a:r>
              <a:rPr lang="en-US" dirty="0" smtClean="0"/>
              <a:t> yang </a:t>
            </a:r>
            <a:r>
              <a:rPr lang="en-US" dirty="0" err="1" smtClean="0"/>
              <a:t>persuasif</a:t>
            </a:r>
            <a:r>
              <a:rPr lang="en-US" dirty="0" smtClean="0"/>
              <a:t>. </a:t>
            </a:r>
          </a:p>
          <a:p>
            <a:r>
              <a:rPr lang="en-US" dirty="0" smtClean="0"/>
              <a:t>Hal yang </a:t>
            </a:r>
            <a:r>
              <a:rPr lang="en-US" dirty="0" err="1" smtClean="0"/>
              <a:t>sama</a:t>
            </a:r>
            <a:r>
              <a:rPr lang="en-US" dirty="0" smtClean="0"/>
              <a:t>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berlaku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sejumlah</a:t>
            </a:r>
            <a:r>
              <a:rPr lang="en-US" dirty="0" smtClean="0"/>
              <a:t> </a:t>
            </a:r>
            <a:r>
              <a:rPr lang="en-US" dirty="0" err="1" smtClean="0"/>
              <a:t>kecil</a:t>
            </a:r>
            <a:r>
              <a:rPr lang="en-US" dirty="0" smtClean="0"/>
              <a:t> </a:t>
            </a:r>
            <a:r>
              <a:rPr lang="en-US" dirty="0" err="1" smtClean="0"/>
              <a:t>sampel</a:t>
            </a:r>
            <a:r>
              <a:rPr lang="en-US" dirty="0" smtClean="0"/>
              <a:t> yang </a:t>
            </a:r>
            <a:r>
              <a:rPr lang="en-US" dirty="0" err="1" smtClean="0"/>
              <a:t>hanya</a:t>
            </a:r>
            <a:r>
              <a:rPr lang="en-US" dirty="0" smtClean="0"/>
              <a:t> </a:t>
            </a:r>
            <a:r>
              <a:rPr lang="en-US" dirty="0" err="1" smtClean="0"/>
              <a:t>terdiri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satu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dua</a:t>
            </a:r>
            <a:r>
              <a:rPr lang="en-US" dirty="0" smtClean="0"/>
              <a:t> </a:t>
            </a:r>
            <a:r>
              <a:rPr lang="en-US" dirty="0" err="1" smtClean="0"/>
              <a:t>sampel</a:t>
            </a:r>
            <a:r>
              <a:rPr lang="en-US" dirty="0" smtClean="0"/>
              <a:t> yang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bukti</a:t>
            </a:r>
            <a:r>
              <a:rPr lang="en-US" dirty="0" smtClean="0"/>
              <a:t> yang </a:t>
            </a:r>
            <a:r>
              <a:rPr lang="en-US" dirty="0" err="1" smtClean="0"/>
              <a:t>kompeten</a:t>
            </a:r>
            <a:r>
              <a:rPr lang="en-US" dirty="0" smtClean="0"/>
              <a:t>,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bukti</a:t>
            </a:r>
            <a:r>
              <a:rPr lang="en-US" dirty="0" smtClean="0"/>
              <a:t> yang </a:t>
            </a:r>
            <a:r>
              <a:rPr lang="en-US" dirty="0" err="1" smtClean="0"/>
              <a:t>kurang</a:t>
            </a:r>
            <a:r>
              <a:rPr lang="en-US" dirty="0" smtClean="0"/>
              <a:t> </a:t>
            </a:r>
            <a:r>
              <a:rPr lang="en-US" dirty="0" err="1" smtClean="0"/>
              <a:t>persuasif</a:t>
            </a:r>
            <a:r>
              <a:rPr lang="en-US" dirty="0" smtClean="0"/>
              <a:t>. </a:t>
            </a:r>
          </a:p>
          <a:p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auditor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mengevaluasi</a:t>
            </a:r>
            <a:r>
              <a:rPr lang="en-US" dirty="0" smtClean="0"/>
              <a:t> </a:t>
            </a:r>
            <a:r>
              <a:rPr lang="en-US" dirty="0" err="1" smtClean="0"/>
              <a:t>apakah</a:t>
            </a:r>
            <a:r>
              <a:rPr lang="en-US" dirty="0" smtClean="0"/>
              <a:t> </a:t>
            </a:r>
            <a:r>
              <a:rPr lang="en-US" dirty="0" err="1" smtClean="0"/>
              <a:t>bukti</a:t>
            </a:r>
            <a:r>
              <a:rPr lang="en-US" dirty="0" smtClean="0"/>
              <a:t> audit </a:t>
            </a:r>
            <a:r>
              <a:rPr lang="en-US" dirty="0" err="1" smtClean="0"/>
              <a:t>telah</a:t>
            </a:r>
            <a:r>
              <a:rPr lang="en-US" dirty="0" smtClean="0"/>
              <a:t> </a:t>
            </a:r>
            <a:r>
              <a:rPr lang="en-US" dirty="0" err="1" smtClean="0"/>
              <a:t>memenuhi</a:t>
            </a:r>
            <a:r>
              <a:rPr lang="en-US" dirty="0" smtClean="0"/>
              <a:t> </a:t>
            </a:r>
            <a:r>
              <a:rPr lang="en-US" dirty="0" err="1" smtClean="0"/>
              <a:t>kriteria</a:t>
            </a:r>
            <a:r>
              <a:rPr lang="en-US" dirty="0" smtClean="0"/>
              <a:t> </a:t>
            </a:r>
            <a:r>
              <a:rPr lang="en-US" dirty="0" err="1" smtClean="0"/>
              <a:t>kompetensi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kecukupan</a:t>
            </a:r>
            <a:r>
              <a:rPr lang="en-US" dirty="0" smtClean="0"/>
              <a:t>, </a:t>
            </a:r>
            <a:r>
              <a:rPr lang="en-US" dirty="0" err="1" smtClean="0"/>
              <a:t>termasuk</a:t>
            </a:r>
            <a:r>
              <a:rPr lang="en-US" dirty="0" smtClean="0"/>
              <a:t> </a:t>
            </a:r>
            <a:r>
              <a:rPr lang="en-US" dirty="0" err="1" smtClean="0"/>
              <a:t>semua</a:t>
            </a:r>
            <a:r>
              <a:rPr lang="en-US" dirty="0" smtClean="0"/>
              <a:t> </a:t>
            </a:r>
            <a:r>
              <a:rPr lang="en-US" dirty="0" err="1" smtClean="0"/>
              <a:t>faktor</a:t>
            </a:r>
            <a:r>
              <a:rPr lang="en-US" dirty="0" smtClean="0"/>
              <a:t> yang </a:t>
            </a:r>
            <a:r>
              <a:rPr lang="en-US" dirty="0" err="1" smtClean="0"/>
              <a:t>mempengaruhinya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menentukan</a:t>
            </a:r>
            <a:r>
              <a:rPr lang="en-US" dirty="0" smtClean="0"/>
              <a:t> </a:t>
            </a:r>
            <a:r>
              <a:rPr lang="en-US" dirty="0" err="1" smtClean="0"/>
              <a:t>tingkat</a:t>
            </a:r>
            <a:r>
              <a:rPr lang="en-US" dirty="0" smtClean="0"/>
              <a:t> </a:t>
            </a:r>
            <a:r>
              <a:rPr lang="en-US" dirty="0" err="1" smtClean="0"/>
              <a:t>persuasif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bukti</a:t>
            </a:r>
            <a:r>
              <a:rPr lang="en-US" dirty="0" smtClean="0"/>
              <a:t> audit </a:t>
            </a:r>
            <a:r>
              <a:rPr lang="en-US" dirty="0" err="1" smtClean="0"/>
              <a:t>tersebut</a:t>
            </a:r>
            <a:r>
              <a:rPr lang="en-US" dirty="0" smtClean="0"/>
              <a:t>. </a:t>
            </a:r>
          </a:p>
          <a:p>
            <a:r>
              <a:rPr lang="en-US" dirty="0" err="1" smtClean="0"/>
              <a:t>Terdapat</a:t>
            </a:r>
            <a:r>
              <a:rPr lang="en-US" dirty="0" smtClean="0"/>
              <a:t> </a:t>
            </a:r>
            <a:r>
              <a:rPr lang="en-US" dirty="0" err="1" smtClean="0"/>
              <a:t>hubungan</a:t>
            </a:r>
            <a:r>
              <a:rPr lang="en-US" dirty="0" smtClean="0"/>
              <a:t> </a:t>
            </a:r>
            <a:r>
              <a:rPr lang="en-US" dirty="0" err="1" smtClean="0"/>
              <a:t>langsung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FF0000"/>
                </a:solidFill>
              </a:rPr>
              <a:t>4 (</a:t>
            </a:r>
            <a:r>
              <a:rPr lang="en-US" dirty="0" err="1" smtClean="0">
                <a:solidFill>
                  <a:srgbClr val="FF0000"/>
                </a:solidFill>
              </a:rPr>
              <a:t>empat</a:t>
            </a:r>
            <a:r>
              <a:rPr lang="en-US" dirty="0" smtClean="0">
                <a:solidFill>
                  <a:srgbClr val="FF0000"/>
                </a:solidFill>
              </a:rPr>
              <a:t>) </a:t>
            </a:r>
            <a:r>
              <a:rPr lang="en-US" dirty="0" err="1" smtClean="0">
                <a:solidFill>
                  <a:srgbClr val="FF0000"/>
                </a:solidFill>
              </a:rPr>
              <a:t>keputusan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bukti</a:t>
            </a:r>
            <a:r>
              <a:rPr lang="en-US" dirty="0" smtClean="0">
                <a:solidFill>
                  <a:srgbClr val="FF0000"/>
                </a:solidFill>
              </a:rPr>
              <a:t> audit </a:t>
            </a:r>
            <a:r>
              <a:rPr lang="en-US" dirty="0" err="1" smtClean="0"/>
              <a:t>dengan</a:t>
            </a:r>
            <a:r>
              <a:rPr lang="en-US" dirty="0" smtClean="0"/>
              <a:t> 2 (</a:t>
            </a:r>
            <a:r>
              <a:rPr lang="en-US" dirty="0" err="1" smtClean="0"/>
              <a:t>dua</a:t>
            </a:r>
            <a:r>
              <a:rPr lang="en-US" dirty="0" smtClean="0"/>
              <a:t>) </a:t>
            </a:r>
            <a:r>
              <a:rPr lang="en-US" dirty="0" err="1" smtClean="0"/>
              <a:t>kriteria</a:t>
            </a:r>
            <a:r>
              <a:rPr lang="en-US" dirty="0" smtClean="0"/>
              <a:t> </a:t>
            </a:r>
            <a:r>
              <a:rPr lang="en-US" dirty="0" err="1" smtClean="0"/>
              <a:t>kualitatif</a:t>
            </a:r>
            <a:r>
              <a:rPr lang="en-US" dirty="0" smtClean="0"/>
              <a:t> yang </a:t>
            </a:r>
            <a:r>
              <a:rPr lang="en-US" dirty="0" err="1" smtClean="0"/>
              <a:t>menentukan</a:t>
            </a:r>
            <a:r>
              <a:rPr lang="en-US" dirty="0" smtClean="0"/>
              <a:t> </a:t>
            </a:r>
            <a:r>
              <a:rPr lang="en-US" dirty="0" err="1" smtClean="0"/>
              <a:t>tingkat</a:t>
            </a:r>
            <a:r>
              <a:rPr lang="en-US" dirty="0" smtClean="0"/>
              <a:t> </a:t>
            </a:r>
            <a:r>
              <a:rPr lang="en-US" dirty="0" err="1" smtClean="0"/>
              <a:t>persuasif</a:t>
            </a:r>
            <a:r>
              <a:rPr lang="en-US" dirty="0" smtClean="0"/>
              <a:t> </a:t>
            </a:r>
            <a:r>
              <a:rPr lang="en-US" dirty="0" err="1" smtClean="0"/>
              <a:t>bukti</a:t>
            </a:r>
            <a:r>
              <a:rPr lang="en-US" dirty="0" smtClean="0"/>
              <a:t> </a:t>
            </a:r>
            <a:r>
              <a:rPr lang="sv-SE" dirty="0" smtClean="0"/>
              <a:t>audit. </a:t>
            </a:r>
          </a:p>
          <a:p>
            <a:r>
              <a:rPr lang="sv-SE" dirty="0" smtClean="0"/>
              <a:t>Hubungan ini dapat digambarkan seperti pada Tabel berikut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000" dirty="0" smtClean="0"/>
              <a:t>HUBUNGAN ANTARA KEPUTUSAN BUKTI AUDIT DENGAN TINGKAT</a:t>
            </a:r>
            <a:br>
              <a:rPr lang="en-US" sz="2000" dirty="0" smtClean="0"/>
            </a:br>
            <a:r>
              <a:rPr lang="en-US" sz="2000" dirty="0" smtClean="0"/>
              <a:t>PERSUASIF (DIADAPTASI DARI AUDITING-AN INTEGRATED</a:t>
            </a:r>
            <a:br>
              <a:rPr lang="en-US" sz="2000" dirty="0" smtClean="0"/>
            </a:br>
            <a:r>
              <a:rPr lang="en-US" sz="2000" dirty="0" smtClean="0"/>
              <a:t>APPROACH, ARENS &amp; LOEBBECKE)</a:t>
            </a:r>
            <a:endParaRPr lang="en-US" sz="20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774825"/>
          <a:ext cx="8229600" cy="4389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90800"/>
                <a:gridCol w="5638800"/>
              </a:tblGrid>
              <a:tr h="370840">
                <a:tc>
                  <a:txBody>
                    <a:bodyPr/>
                    <a:lstStyle/>
                    <a:p>
                      <a:r>
                        <a:rPr kumimoji="0" lang="en-US" sz="1800" b="1" kern="1200" baseline="0" dirty="0" err="1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Keputusan</a:t>
                      </a:r>
                      <a:r>
                        <a:rPr kumimoji="0" lang="en-US" sz="1800" b="1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800" b="1" kern="1200" baseline="0" dirty="0" err="1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Bukti</a:t>
                      </a:r>
                      <a:r>
                        <a:rPr kumimoji="0" lang="en-US" sz="1800" b="1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Audit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n-US" sz="1800" b="1" kern="1200" baseline="0" dirty="0" err="1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Kualitas</a:t>
                      </a:r>
                      <a:r>
                        <a:rPr kumimoji="0" lang="en-US" sz="1800" b="1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yang </a:t>
                      </a:r>
                      <a:r>
                        <a:rPr kumimoji="0" lang="en-US" sz="1800" b="1" kern="1200" baseline="0" dirty="0" err="1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mempengaruhi</a:t>
                      </a:r>
                      <a:endParaRPr kumimoji="0" lang="en-US" sz="1800" b="1" kern="1200" baseline="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en-US" sz="1800" b="1" kern="1200" baseline="0" dirty="0" err="1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tingkat</a:t>
                      </a:r>
                      <a:r>
                        <a:rPr kumimoji="0" lang="en-US" sz="1800" b="1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800" b="1" kern="1200" baseline="0" dirty="0" err="1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persuasif</a:t>
                      </a:r>
                      <a:r>
                        <a:rPr kumimoji="0" lang="en-US" sz="1800" b="1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800" b="1" kern="1200" baseline="0" dirty="0" err="1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bukti</a:t>
                      </a:r>
                      <a:r>
                        <a:rPr kumimoji="0" lang="en-US" sz="1800" b="1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audit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0" lang="nl-NL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Prosedur Audit dan Waktu Pelaksanaan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Kompetensi</a:t>
                      </a:r>
                      <a:endParaRPr kumimoji="0" lang="en-US" sz="1800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Relevansi</a:t>
                      </a:r>
                      <a:endParaRPr kumimoji="0" lang="en-US" sz="1800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Tingkat </a:t>
                      </a:r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independensi</a:t>
                      </a:r>
                      <a:r>
                        <a:rPr kumimoji="0"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penyedia</a:t>
                      </a:r>
                      <a:endParaRPr kumimoji="0" lang="en-US" sz="1800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Efektifitas</a:t>
                      </a:r>
                      <a:r>
                        <a:rPr kumimoji="0"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Pengendalian</a:t>
                      </a:r>
                      <a:r>
                        <a:rPr kumimoji="0"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intern</a:t>
                      </a:r>
                    </a:p>
                    <a:p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Pengetahuan</a:t>
                      </a:r>
                      <a:r>
                        <a:rPr kumimoji="0"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langsung</a:t>
                      </a:r>
                      <a:r>
                        <a:rPr kumimoji="0"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auditor</a:t>
                      </a:r>
                    </a:p>
                    <a:p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Kualifikasi</a:t>
                      </a:r>
                      <a:r>
                        <a:rPr kumimoji="0"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penyedia</a:t>
                      </a:r>
                      <a:endParaRPr kumimoji="0" lang="en-US" sz="1800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Tingkat </a:t>
                      </a:r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obyektivitas</a:t>
                      </a:r>
                      <a:r>
                        <a:rPr kumimoji="0"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bukti</a:t>
                      </a:r>
                      <a:endParaRPr kumimoji="0" lang="en-US" sz="1800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Ketepatan</a:t>
                      </a:r>
                      <a:r>
                        <a:rPr kumimoji="0"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waktu</a:t>
                      </a:r>
                      <a:endParaRPr kumimoji="0" lang="en-US" sz="1800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waktu</a:t>
                      </a:r>
                      <a:r>
                        <a:rPr kumimoji="0"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pelaksanaan</a:t>
                      </a:r>
                      <a:r>
                        <a:rPr kumimoji="0"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prosedur</a:t>
                      </a:r>
                      <a:r>
                        <a:rPr kumimoji="0"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audit</a:t>
                      </a:r>
                    </a:p>
                    <a:p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bagian</a:t>
                      </a:r>
                      <a:r>
                        <a:rPr kumimoji="0"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dari</a:t>
                      </a:r>
                      <a:r>
                        <a:rPr kumimoji="0"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periode</a:t>
                      </a:r>
                      <a:r>
                        <a:rPr kumimoji="0"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yang </a:t>
                      </a:r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diaudit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Ukuran</a:t>
                      </a:r>
                      <a:r>
                        <a:rPr kumimoji="0"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sampel</a:t>
                      </a:r>
                      <a:r>
                        <a:rPr kumimoji="0"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dan</a:t>
                      </a:r>
                      <a:r>
                        <a:rPr kumimoji="0"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item yang </a:t>
                      </a:r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dipilih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Tingkat </a:t>
                      </a:r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kecukupan</a:t>
                      </a:r>
                      <a:endParaRPr kumimoji="0" lang="en-US" sz="1800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Ukuran</a:t>
                      </a:r>
                      <a:r>
                        <a:rPr kumimoji="0"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sampel</a:t>
                      </a:r>
                      <a:r>
                        <a:rPr kumimoji="0"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yang </a:t>
                      </a:r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memadai</a:t>
                      </a:r>
                      <a:endParaRPr kumimoji="0" lang="en-US" sz="1800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Memilih</a:t>
                      </a:r>
                      <a:r>
                        <a:rPr kumimoji="0"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item </a:t>
                      </a:r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populasi</a:t>
                      </a:r>
                      <a:r>
                        <a:rPr kumimoji="0"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yang </a:t>
                      </a:r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tepat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Tingkat </a:t>
            </a:r>
            <a:r>
              <a:rPr lang="en-US" dirty="0" err="1" smtClean="0"/>
              <a:t>Persuasif</a:t>
            </a:r>
            <a:r>
              <a:rPr lang="en-US" dirty="0" smtClean="0"/>
              <a:t> </a:t>
            </a:r>
            <a:r>
              <a:rPr lang="en-US" dirty="0" err="1" smtClean="0"/>
              <a:t>Bukti</a:t>
            </a:r>
            <a:r>
              <a:rPr lang="en-US" dirty="0" smtClean="0"/>
              <a:t> Audit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Biaya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77500" lnSpcReduction="20000"/>
          </a:bodyPr>
          <a:lstStyle/>
          <a:p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mengambil</a:t>
            </a:r>
            <a:r>
              <a:rPr lang="en-US" dirty="0" smtClean="0"/>
              <a:t> </a:t>
            </a:r>
            <a:r>
              <a:rPr lang="en-US" dirty="0" err="1" smtClean="0"/>
              <a:t>keputusan</a:t>
            </a:r>
            <a:r>
              <a:rPr lang="en-US" dirty="0" smtClean="0"/>
              <a:t> </a:t>
            </a:r>
            <a:r>
              <a:rPr lang="en-US" dirty="0" err="1" smtClean="0"/>
              <a:t>mengenai</a:t>
            </a:r>
            <a:r>
              <a:rPr lang="en-US" dirty="0" smtClean="0"/>
              <a:t> </a:t>
            </a:r>
            <a:r>
              <a:rPr lang="en-US" dirty="0" err="1" smtClean="0"/>
              <a:t>bukti</a:t>
            </a:r>
            <a:r>
              <a:rPr lang="en-US" dirty="0" smtClean="0"/>
              <a:t> audit, </a:t>
            </a:r>
            <a:r>
              <a:rPr lang="en-US" dirty="0" err="1" smtClean="0"/>
              <a:t>selain</a:t>
            </a:r>
            <a:r>
              <a:rPr lang="en-US" dirty="0" smtClean="0"/>
              <a:t> </a:t>
            </a:r>
            <a:r>
              <a:rPr lang="en-US" dirty="0" err="1" smtClean="0"/>
              <a:t>faktor</a:t>
            </a:r>
            <a:r>
              <a:rPr lang="en-US" dirty="0" smtClean="0"/>
              <a:t> </a:t>
            </a:r>
            <a:r>
              <a:rPr lang="en-US" dirty="0" err="1" smtClean="0"/>
              <a:t>tingkat</a:t>
            </a:r>
            <a:r>
              <a:rPr lang="en-US" dirty="0" smtClean="0"/>
              <a:t> </a:t>
            </a:r>
            <a:r>
              <a:rPr lang="en-US" dirty="0" err="1" smtClean="0"/>
              <a:t>persuasif</a:t>
            </a:r>
            <a:r>
              <a:rPr lang="en-US" dirty="0" smtClean="0"/>
              <a:t>, </a:t>
            </a:r>
            <a:r>
              <a:rPr lang="en-US" dirty="0" err="1" smtClean="0"/>
              <a:t>faktor</a:t>
            </a:r>
            <a:r>
              <a:rPr lang="en-US" dirty="0" smtClean="0"/>
              <a:t> </a:t>
            </a:r>
            <a:r>
              <a:rPr lang="en-US" dirty="0" err="1" smtClean="0"/>
              <a:t>biaya</a:t>
            </a:r>
            <a:r>
              <a:rPr lang="en-US" dirty="0" smtClean="0"/>
              <a:t>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perlu</a:t>
            </a:r>
            <a:r>
              <a:rPr lang="en-US" dirty="0" smtClean="0"/>
              <a:t> </a:t>
            </a:r>
            <a:r>
              <a:rPr lang="en-US" dirty="0" err="1" smtClean="0"/>
              <a:t>dipertimbangkan</a:t>
            </a:r>
            <a:r>
              <a:rPr lang="en-US" dirty="0" smtClean="0"/>
              <a:t>. </a:t>
            </a:r>
          </a:p>
          <a:p>
            <a:r>
              <a:rPr lang="en-US" dirty="0" err="1" smtClean="0"/>
              <a:t>Sangat</a:t>
            </a:r>
            <a:r>
              <a:rPr lang="en-US" dirty="0" smtClean="0"/>
              <a:t> </a:t>
            </a:r>
            <a:r>
              <a:rPr lang="en-US" dirty="0" err="1" smtClean="0"/>
              <a:t>jarang</a:t>
            </a:r>
            <a:r>
              <a:rPr lang="en-US" dirty="0" smtClean="0"/>
              <a:t> </a:t>
            </a:r>
            <a:r>
              <a:rPr lang="en-US" dirty="0" err="1" smtClean="0"/>
              <a:t>apabila</a:t>
            </a:r>
            <a:r>
              <a:rPr lang="en-US" dirty="0" smtClean="0"/>
              <a:t> </a:t>
            </a:r>
            <a:r>
              <a:rPr lang="en-US" dirty="0" err="1" smtClean="0"/>
              <a:t>hanya</a:t>
            </a:r>
            <a:r>
              <a:rPr lang="en-US" dirty="0" smtClean="0"/>
              <a:t> </a:t>
            </a:r>
            <a:r>
              <a:rPr lang="en-US" dirty="0" err="1" smtClean="0"/>
              <a:t>tersedia</a:t>
            </a:r>
            <a:r>
              <a:rPr lang="en-US" dirty="0" smtClean="0"/>
              <a:t> </a:t>
            </a:r>
            <a:r>
              <a:rPr lang="en-US" dirty="0" err="1" smtClean="0"/>
              <a:t>satu</a:t>
            </a:r>
            <a:r>
              <a:rPr lang="en-US" dirty="0" smtClean="0"/>
              <a:t> </a:t>
            </a:r>
            <a:r>
              <a:rPr lang="en-US" dirty="0" err="1" smtClean="0"/>
              <a:t>jenis</a:t>
            </a:r>
            <a:r>
              <a:rPr lang="en-US" dirty="0" smtClean="0"/>
              <a:t> </a:t>
            </a:r>
            <a:r>
              <a:rPr lang="en-US" dirty="0" err="1" smtClean="0"/>
              <a:t>bukti</a:t>
            </a:r>
            <a:r>
              <a:rPr lang="en-US" dirty="0" smtClean="0"/>
              <a:t> audit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memverifikasi</a:t>
            </a:r>
            <a:r>
              <a:rPr lang="en-US" dirty="0" smtClean="0"/>
              <a:t> </a:t>
            </a:r>
            <a:r>
              <a:rPr lang="en-US" dirty="0" err="1" smtClean="0"/>
              <a:t>informasi</a:t>
            </a:r>
            <a:r>
              <a:rPr lang="en-US" dirty="0" smtClean="0"/>
              <a:t>.</a:t>
            </a:r>
          </a:p>
          <a:p>
            <a:r>
              <a:rPr lang="en-US" dirty="0" smtClean="0"/>
              <a:t>Tingkat </a:t>
            </a:r>
            <a:r>
              <a:rPr lang="en-US" dirty="0" err="1" smtClean="0"/>
              <a:t>persuasif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biaya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semua</a:t>
            </a:r>
            <a:r>
              <a:rPr lang="en-US" dirty="0" smtClean="0"/>
              <a:t> </a:t>
            </a:r>
            <a:r>
              <a:rPr lang="en-US" dirty="0" err="1" smtClean="0"/>
              <a:t>alternatif</a:t>
            </a:r>
            <a:r>
              <a:rPr lang="en-US" dirty="0" smtClean="0"/>
              <a:t> </a:t>
            </a:r>
            <a:r>
              <a:rPr lang="en-US" dirty="0" err="1" smtClean="0"/>
              <a:t>bukti</a:t>
            </a:r>
            <a:r>
              <a:rPr lang="en-US" dirty="0" smtClean="0"/>
              <a:t> audit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dipertimbangkan</a:t>
            </a:r>
            <a:r>
              <a:rPr lang="en-US" dirty="0" smtClean="0"/>
              <a:t> </a:t>
            </a:r>
            <a:r>
              <a:rPr lang="en-US" dirty="0" err="1" smtClean="0"/>
              <a:t>sebelum</a:t>
            </a:r>
            <a:r>
              <a:rPr lang="en-US" dirty="0" smtClean="0"/>
              <a:t> </a:t>
            </a:r>
            <a:r>
              <a:rPr lang="en-US" dirty="0" err="1" smtClean="0"/>
              <a:t>memilih</a:t>
            </a:r>
            <a:r>
              <a:rPr lang="en-US" dirty="0" smtClean="0"/>
              <a:t> </a:t>
            </a:r>
            <a:r>
              <a:rPr lang="en-US" dirty="0" err="1" smtClean="0"/>
              <a:t>alternatif</a:t>
            </a:r>
            <a:r>
              <a:rPr lang="en-US" dirty="0" smtClean="0"/>
              <a:t> </a:t>
            </a:r>
            <a:r>
              <a:rPr lang="en-US" dirty="0" err="1" smtClean="0"/>
              <a:t>bukti</a:t>
            </a:r>
            <a:r>
              <a:rPr lang="en-US" dirty="0" smtClean="0"/>
              <a:t> audit yang </a:t>
            </a:r>
            <a:r>
              <a:rPr lang="en-US" dirty="0" err="1" smtClean="0"/>
              <a:t>terbaik</a:t>
            </a:r>
            <a:r>
              <a:rPr lang="en-US" dirty="0" smtClean="0"/>
              <a:t>. </a:t>
            </a:r>
          </a:p>
          <a:p>
            <a:r>
              <a:rPr lang="en-US" dirty="0" err="1" smtClean="0"/>
              <a:t>Tujuan</a:t>
            </a:r>
            <a:r>
              <a:rPr lang="en-US" dirty="0" smtClean="0"/>
              <a:t> auditor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mendapatkan</a:t>
            </a:r>
            <a:r>
              <a:rPr lang="en-US" dirty="0" smtClean="0"/>
              <a:t> </a:t>
            </a:r>
            <a:r>
              <a:rPr lang="en-US" dirty="0" err="1" smtClean="0"/>
              <a:t>bukti</a:t>
            </a:r>
            <a:r>
              <a:rPr lang="en-US" dirty="0" smtClean="0"/>
              <a:t>- </a:t>
            </a:r>
            <a:r>
              <a:rPr lang="en-US" dirty="0" err="1" smtClean="0"/>
              <a:t>bukti</a:t>
            </a:r>
            <a:r>
              <a:rPr lang="en-US" dirty="0" smtClean="0"/>
              <a:t> audit yang </a:t>
            </a:r>
            <a:r>
              <a:rPr lang="en-US" dirty="0" err="1" smtClean="0"/>
              <a:t>kompeten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jumlah</a:t>
            </a:r>
            <a:r>
              <a:rPr lang="en-US" dirty="0" smtClean="0"/>
              <a:t> yang </a:t>
            </a:r>
            <a:r>
              <a:rPr lang="en-US" dirty="0" err="1" smtClean="0"/>
              <a:t>cukup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total </a:t>
            </a:r>
            <a:r>
              <a:rPr lang="en-US" dirty="0" err="1" smtClean="0"/>
              <a:t>biaya</a:t>
            </a:r>
            <a:r>
              <a:rPr lang="en-US" dirty="0" smtClean="0"/>
              <a:t> paling </a:t>
            </a:r>
            <a:r>
              <a:rPr lang="en-US" dirty="0" err="1" smtClean="0"/>
              <a:t>kecil</a:t>
            </a:r>
            <a:r>
              <a:rPr lang="en-US" dirty="0" smtClean="0"/>
              <a:t>. </a:t>
            </a:r>
          </a:p>
          <a:p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tetapi</a:t>
            </a:r>
            <a:r>
              <a:rPr lang="en-US" dirty="0" smtClean="0"/>
              <a:t>, </a:t>
            </a:r>
            <a:r>
              <a:rPr lang="en-US" dirty="0" err="1" smtClean="0"/>
              <a:t>biaya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boleh</a:t>
            </a:r>
            <a:r>
              <a:rPr lang="en-US" dirty="0" smtClean="0"/>
              <a:t> </a:t>
            </a:r>
            <a:r>
              <a:rPr lang="en-US" dirty="0" err="1" smtClean="0"/>
              <a:t>dijadikan</a:t>
            </a:r>
            <a:r>
              <a:rPr lang="en-US" dirty="0" smtClean="0"/>
              <a:t> </a:t>
            </a:r>
            <a:r>
              <a:rPr lang="en-US" dirty="0" err="1" smtClean="0"/>
              <a:t>alasan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mengabaikan</a:t>
            </a:r>
            <a:r>
              <a:rPr lang="en-US" dirty="0" smtClean="0"/>
              <a:t> </a:t>
            </a:r>
            <a:r>
              <a:rPr lang="en-US" dirty="0" err="1" smtClean="0"/>
              <a:t>prosedur</a:t>
            </a:r>
            <a:r>
              <a:rPr lang="en-US" dirty="0" smtClean="0"/>
              <a:t> yang </a:t>
            </a:r>
            <a:r>
              <a:rPr lang="en-US" dirty="0" err="1" smtClean="0"/>
              <a:t>penting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mengumpulkan</a:t>
            </a:r>
            <a:r>
              <a:rPr lang="en-US" dirty="0" smtClean="0"/>
              <a:t> </a:t>
            </a:r>
            <a:r>
              <a:rPr lang="en-US" dirty="0" err="1" smtClean="0"/>
              <a:t>jumlah</a:t>
            </a:r>
            <a:r>
              <a:rPr lang="en-US" dirty="0" smtClean="0"/>
              <a:t> </a:t>
            </a:r>
            <a:r>
              <a:rPr lang="en-US" dirty="0" err="1" smtClean="0"/>
              <a:t>sampel</a:t>
            </a:r>
            <a:r>
              <a:rPr lang="en-US" dirty="0" smtClean="0"/>
              <a:t> yang </a:t>
            </a:r>
            <a:r>
              <a:rPr lang="en-US" dirty="0" err="1" smtClean="0"/>
              <a:t>memadai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Jenis-Jenis</a:t>
            </a:r>
            <a:r>
              <a:rPr lang="en-US" dirty="0" smtClean="0"/>
              <a:t> </a:t>
            </a:r>
            <a:r>
              <a:rPr lang="en-US" dirty="0" err="1" smtClean="0"/>
              <a:t>Bukti</a:t>
            </a:r>
            <a:r>
              <a:rPr lang="en-US" dirty="0" smtClean="0"/>
              <a:t> Audit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en-US" sz="2000" dirty="0" err="1" smtClean="0"/>
              <a:t>Dalam</a:t>
            </a:r>
            <a:r>
              <a:rPr lang="en-US" sz="2000" dirty="0" smtClean="0"/>
              <a:t> </a:t>
            </a:r>
            <a:r>
              <a:rPr lang="en-US" sz="2000" dirty="0" err="1" smtClean="0"/>
              <a:t>memilih</a:t>
            </a:r>
            <a:r>
              <a:rPr lang="en-US" sz="2000" dirty="0" smtClean="0"/>
              <a:t> </a:t>
            </a:r>
            <a:r>
              <a:rPr lang="en-US" sz="2000" dirty="0" err="1" smtClean="0"/>
              <a:t>prosedur</a:t>
            </a:r>
            <a:r>
              <a:rPr lang="en-US" sz="2000" dirty="0" smtClean="0"/>
              <a:t> audit yang </a:t>
            </a:r>
            <a:r>
              <a:rPr lang="en-US" sz="2000" dirty="0" err="1" smtClean="0"/>
              <a:t>akan</a:t>
            </a:r>
            <a:r>
              <a:rPr lang="en-US" sz="2000" dirty="0" smtClean="0"/>
              <a:t> </a:t>
            </a:r>
            <a:r>
              <a:rPr lang="en-US" sz="2000" dirty="0" err="1" smtClean="0"/>
              <a:t>digunakan</a:t>
            </a:r>
            <a:r>
              <a:rPr lang="en-US" sz="2000" dirty="0" smtClean="0"/>
              <a:t>, auditor </a:t>
            </a:r>
            <a:r>
              <a:rPr lang="en-US" sz="2000" dirty="0" err="1" smtClean="0"/>
              <a:t>dapat</a:t>
            </a:r>
            <a:r>
              <a:rPr lang="en-US" sz="2000" dirty="0" smtClean="0"/>
              <a:t> </a:t>
            </a:r>
            <a:r>
              <a:rPr lang="en-US" sz="2000" dirty="0" err="1" smtClean="0"/>
              <a:t>memilih</a:t>
            </a:r>
            <a:r>
              <a:rPr lang="en-US" sz="2000" dirty="0" smtClean="0"/>
              <a:t> 7 (</a:t>
            </a:r>
            <a:r>
              <a:rPr lang="en-US" sz="2000" dirty="0" err="1" smtClean="0"/>
              <a:t>tujuh</a:t>
            </a:r>
            <a:r>
              <a:rPr lang="en-US" sz="2000" dirty="0" smtClean="0"/>
              <a:t>) </a:t>
            </a:r>
            <a:r>
              <a:rPr lang="en-US" sz="2000" dirty="0" err="1" smtClean="0"/>
              <a:t>kategori</a:t>
            </a:r>
            <a:r>
              <a:rPr lang="en-US" sz="2000" dirty="0" smtClean="0"/>
              <a:t> </a:t>
            </a:r>
            <a:r>
              <a:rPr lang="en-US" sz="2000" dirty="0" err="1" smtClean="0"/>
              <a:t>bukti</a:t>
            </a:r>
            <a:r>
              <a:rPr lang="en-US" sz="2000" dirty="0" smtClean="0"/>
              <a:t> audit </a:t>
            </a:r>
            <a:r>
              <a:rPr lang="en-US" sz="2000" dirty="0" err="1" smtClean="0"/>
              <a:t>seperti</a:t>
            </a:r>
            <a:r>
              <a:rPr lang="en-US" sz="2000" dirty="0" smtClean="0"/>
              <a:t> yang </a:t>
            </a:r>
            <a:r>
              <a:rPr lang="en-US" sz="2000" dirty="0" err="1" smtClean="0"/>
              <a:t>dikemukakan</a:t>
            </a:r>
            <a:r>
              <a:rPr lang="en-US" sz="2000" dirty="0" smtClean="0"/>
              <a:t> </a:t>
            </a:r>
            <a:r>
              <a:rPr lang="en-US" sz="2000" dirty="0" err="1" smtClean="0"/>
              <a:t>Arens</a:t>
            </a:r>
            <a:r>
              <a:rPr lang="en-US" sz="2000" dirty="0" smtClean="0"/>
              <a:t> </a:t>
            </a:r>
            <a:r>
              <a:rPr lang="en-US" sz="2000" dirty="0" err="1" smtClean="0"/>
              <a:t>dan</a:t>
            </a:r>
            <a:r>
              <a:rPr lang="en-US" sz="2000" dirty="0" smtClean="0"/>
              <a:t> </a:t>
            </a:r>
            <a:r>
              <a:rPr lang="en-US" sz="2000" dirty="0" err="1" smtClean="0"/>
              <a:t>Loebbecke</a:t>
            </a:r>
            <a:r>
              <a:rPr lang="en-US" sz="2000" dirty="0" smtClean="0"/>
              <a:t>, </a:t>
            </a:r>
            <a:r>
              <a:rPr lang="en-US" sz="2000" dirty="0" err="1" smtClean="0"/>
              <a:t>yaitu</a:t>
            </a:r>
            <a:r>
              <a:rPr lang="en-US" sz="2000" dirty="0" smtClean="0"/>
              <a:t>:</a:t>
            </a:r>
          </a:p>
          <a:p>
            <a:pPr marL="723900" lvl="1" indent="-266700">
              <a:buFont typeface="+mj-lt"/>
              <a:buAutoNum type="arabicPeriod"/>
            </a:pPr>
            <a:r>
              <a:rPr lang="en-US" sz="1800" dirty="0" err="1" smtClean="0"/>
              <a:t>Pemeriksaan</a:t>
            </a:r>
            <a:r>
              <a:rPr lang="en-US" sz="1800" dirty="0" smtClean="0"/>
              <a:t> </a:t>
            </a:r>
            <a:r>
              <a:rPr lang="en-US" sz="1800" dirty="0" err="1" smtClean="0"/>
              <a:t>fisik</a:t>
            </a:r>
            <a:endParaRPr lang="en-US" sz="1800" dirty="0" smtClean="0"/>
          </a:p>
          <a:p>
            <a:pPr marL="723900" lvl="1" indent="-266700">
              <a:buFont typeface="+mj-lt"/>
              <a:buAutoNum type="arabicPeriod"/>
            </a:pPr>
            <a:r>
              <a:rPr lang="en-US" sz="1800" dirty="0" err="1" smtClean="0"/>
              <a:t>Konfirmasi</a:t>
            </a:r>
            <a:endParaRPr lang="en-US" sz="1800" dirty="0" smtClean="0"/>
          </a:p>
          <a:p>
            <a:pPr marL="723900" lvl="1" indent="-266700">
              <a:buFont typeface="+mj-lt"/>
              <a:buAutoNum type="arabicPeriod"/>
            </a:pPr>
            <a:r>
              <a:rPr lang="en-US" sz="1800" dirty="0" err="1" smtClean="0"/>
              <a:t>Dokumentasi</a:t>
            </a:r>
            <a:endParaRPr lang="en-US" sz="1800" dirty="0" smtClean="0"/>
          </a:p>
          <a:p>
            <a:pPr marL="723900" lvl="1" indent="-266700">
              <a:buFont typeface="+mj-lt"/>
              <a:buAutoNum type="arabicPeriod"/>
            </a:pPr>
            <a:r>
              <a:rPr lang="en-US" sz="1800" dirty="0" err="1" smtClean="0"/>
              <a:t>Prosedur</a:t>
            </a:r>
            <a:r>
              <a:rPr lang="en-US" sz="1800" dirty="0" smtClean="0"/>
              <a:t> </a:t>
            </a:r>
            <a:r>
              <a:rPr lang="en-US" sz="1800" dirty="0" err="1" smtClean="0"/>
              <a:t>Analitis</a:t>
            </a:r>
            <a:endParaRPr lang="en-US" sz="1800" dirty="0" smtClean="0"/>
          </a:p>
          <a:p>
            <a:pPr marL="723900" lvl="1" indent="-266700">
              <a:buFont typeface="+mj-lt"/>
              <a:buAutoNum type="arabicPeriod"/>
            </a:pPr>
            <a:r>
              <a:rPr lang="en-US" sz="1800" dirty="0" smtClean="0"/>
              <a:t> </a:t>
            </a:r>
            <a:r>
              <a:rPr lang="en-US" sz="1800" dirty="0" err="1" smtClean="0"/>
              <a:t>Wawancara</a:t>
            </a:r>
            <a:r>
              <a:rPr lang="en-US" sz="1800" dirty="0" smtClean="0"/>
              <a:t> </a:t>
            </a:r>
            <a:r>
              <a:rPr lang="en-US" sz="1800" dirty="0" err="1" smtClean="0"/>
              <a:t>dengan</a:t>
            </a:r>
            <a:r>
              <a:rPr lang="en-US" sz="1800" dirty="0" smtClean="0"/>
              <a:t> </a:t>
            </a:r>
            <a:r>
              <a:rPr lang="en-US" sz="1800" dirty="0" err="1" smtClean="0"/>
              <a:t>auditan</a:t>
            </a:r>
            <a:endParaRPr lang="en-US" sz="1800" dirty="0" smtClean="0"/>
          </a:p>
          <a:p>
            <a:pPr marL="723900" lvl="1" indent="-266700">
              <a:buFont typeface="+mj-lt"/>
              <a:buAutoNum type="arabicPeriod"/>
            </a:pPr>
            <a:r>
              <a:rPr lang="en-US" sz="1800" dirty="0" err="1" smtClean="0"/>
              <a:t>Pelaksanaan</a:t>
            </a:r>
            <a:r>
              <a:rPr lang="en-US" sz="1800" dirty="0" smtClean="0"/>
              <a:t> </a:t>
            </a:r>
            <a:r>
              <a:rPr lang="en-US" sz="1800" dirty="0" err="1" smtClean="0"/>
              <a:t>kembali</a:t>
            </a:r>
            <a:endParaRPr lang="en-US" sz="1800" dirty="0" smtClean="0"/>
          </a:p>
          <a:p>
            <a:pPr marL="723900" lvl="1" indent="-266700">
              <a:buFont typeface="+mj-lt"/>
              <a:buAutoNum type="arabicPeriod"/>
            </a:pPr>
            <a:r>
              <a:rPr lang="en-US" sz="1800" dirty="0" err="1" smtClean="0"/>
              <a:t>Pengamatan</a:t>
            </a:r>
            <a:r>
              <a:rPr lang="en-US" sz="1800" dirty="0" smtClean="0"/>
              <a:t>.</a:t>
            </a:r>
          </a:p>
          <a:p>
            <a:r>
              <a:rPr lang="en-US" sz="2000" dirty="0" err="1" smtClean="0"/>
              <a:t>Hubungan</a:t>
            </a:r>
            <a:r>
              <a:rPr lang="en-US" sz="2000" dirty="0" smtClean="0"/>
              <a:t> </a:t>
            </a:r>
            <a:r>
              <a:rPr lang="en-US" sz="2000" dirty="0" err="1" smtClean="0"/>
              <a:t>antara</a:t>
            </a:r>
            <a:r>
              <a:rPr lang="en-US" sz="2000" dirty="0" smtClean="0"/>
              <a:t> </a:t>
            </a:r>
            <a:r>
              <a:rPr lang="en-US" sz="2000" dirty="0" err="1" smtClean="0"/>
              <a:t>standar</a:t>
            </a:r>
            <a:r>
              <a:rPr lang="en-US" sz="2000" dirty="0" smtClean="0"/>
              <a:t> auditing </a:t>
            </a:r>
            <a:r>
              <a:rPr lang="en-US" sz="2000" dirty="0" err="1" smtClean="0"/>
              <a:t>untuk</a:t>
            </a:r>
            <a:r>
              <a:rPr lang="en-US" sz="2000" dirty="0" smtClean="0"/>
              <a:t> audit </a:t>
            </a:r>
            <a:r>
              <a:rPr lang="en-US" sz="2000" dirty="0" err="1" smtClean="0"/>
              <a:t>atas</a:t>
            </a:r>
            <a:r>
              <a:rPr lang="en-US" sz="2000" dirty="0" smtClean="0"/>
              <a:t> </a:t>
            </a:r>
            <a:r>
              <a:rPr lang="en-US" sz="2000" dirty="0" err="1" smtClean="0"/>
              <a:t>laporan</a:t>
            </a:r>
            <a:r>
              <a:rPr lang="en-US" sz="2000" dirty="0" smtClean="0"/>
              <a:t> </a:t>
            </a:r>
            <a:r>
              <a:rPr lang="en-US" sz="2000" dirty="0" err="1" smtClean="0"/>
              <a:t>keuangan</a:t>
            </a:r>
            <a:r>
              <a:rPr lang="en-US" sz="2000" dirty="0" smtClean="0"/>
              <a:t>, </a:t>
            </a:r>
            <a:r>
              <a:rPr lang="en-US" sz="2000" dirty="0" err="1" smtClean="0"/>
              <a:t>jenis</a:t>
            </a:r>
            <a:r>
              <a:rPr lang="en-US" sz="2000" dirty="0" smtClean="0"/>
              <a:t> </a:t>
            </a:r>
            <a:r>
              <a:rPr lang="en-US" sz="2000" dirty="0" err="1" smtClean="0"/>
              <a:t>bukti</a:t>
            </a:r>
            <a:r>
              <a:rPr lang="en-US" sz="2000" dirty="0" smtClean="0"/>
              <a:t> audit </a:t>
            </a:r>
            <a:r>
              <a:rPr lang="en-US" sz="2000" dirty="0" err="1" smtClean="0"/>
              <a:t>dan</a:t>
            </a:r>
            <a:r>
              <a:rPr lang="en-US" sz="2000" dirty="0" smtClean="0"/>
              <a:t> </a:t>
            </a:r>
            <a:r>
              <a:rPr lang="en-US" sz="2000" dirty="0" smtClean="0">
                <a:solidFill>
                  <a:srgbClr val="FF0000"/>
                </a:solidFill>
              </a:rPr>
              <a:t>4 (</a:t>
            </a:r>
            <a:r>
              <a:rPr lang="en-US" sz="2000" dirty="0" err="1" smtClean="0">
                <a:solidFill>
                  <a:srgbClr val="FF0000"/>
                </a:solidFill>
              </a:rPr>
              <a:t>empat</a:t>
            </a:r>
            <a:r>
              <a:rPr lang="en-US" sz="2000" dirty="0" smtClean="0">
                <a:solidFill>
                  <a:srgbClr val="FF0000"/>
                </a:solidFill>
              </a:rPr>
              <a:t>) </a:t>
            </a:r>
            <a:r>
              <a:rPr lang="en-US" sz="2000" dirty="0" err="1" smtClean="0">
                <a:solidFill>
                  <a:srgbClr val="FF0000"/>
                </a:solidFill>
              </a:rPr>
              <a:t>keputusan</a:t>
            </a:r>
            <a:r>
              <a:rPr lang="en-US" sz="2000" dirty="0" smtClean="0">
                <a:solidFill>
                  <a:srgbClr val="FF0000"/>
                </a:solidFill>
              </a:rPr>
              <a:t> </a:t>
            </a:r>
            <a:r>
              <a:rPr lang="en-US" sz="2000" dirty="0" err="1" smtClean="0">
                <a:solidFill>
                  <a:srgbClr val="FF0000"/>
                </a:solidFill>
              </a:rPr>
              <a:t>bukti</a:t>
            </a:r>
            <a:r>
              <a:rPr lang="en-US" sz="2000" dirty="0" smtClean="0">
                <a:solidFill>
                  <a:srgbClr val="FF0000"/>
                </a:solidFill>
              </a:rPr>
              <a:t> audit </a:t>
            </a:r>
            <a:r>
              <a:rPr lang="en-US" sz="2000" dirty="0" smtClean="0"/>
              <a:t>yang </a:t>
            </a:r>
            <a:r>
              <a:rPr lang="en-US" sz="2000" dirty="0" err="1" smtClean="0"/>
              <a:t>telah</a:t>
            </a:r>
            <a:r>
              <a:rPr lang="en-US" sz="2000" dirty="0" smtClean="0"/>
              <a:t> </a:t>
            </a:r>
            <a:r>
              <a:rPr lang="en-US" sz="2000" dirty="0" err="1" smtClean="0"/>
              <a:t>dijelaskan</a:t>
            </a:r>
            <a:r>
              <a:rPr lang="en-US" sz="2000" dirty="0" smtClean="0"/>
              <a:t> </a:t>
            </a:r>
            <a:r>
              <a:rPr lang="en-US" sz="2000" dirty="0" err="1" smtClean="0"/>
              <a:t>di</a:t>
            </a:r>
            <a:r>
              <a:rPr lang="en-US" sz="2000" dirty="0" smtClean="0"/>
              <a:t> </a:t>
            </a:r>
            <a:r>
              <a:rPr lang="en-US" sz="2000" dirty="0" err="1" smtClean="0"/>
              <a:t>bagian</a:t>
            </a:r>
            <a:r>
              <a:rPr lang="en-US" sz="2000" dirty="0" smtClean="0"/>
              <a:t> </a:t>
            </a:r>
            <a:r>
              <a:rPr lang="en-US" sz="2000" dirty="0" err="1" smtClean="0"/>
              <a:t>sebelumnya</a:t>
            </a:r>
            <a:r>
              <a:rPr lang="en-US" sz="2000" dirty="0" smtClean="0"/>
              <a:t>. </a:t>
            </a:r>
            <a:r>
              <a:rPr lang="en-US" sz="2000" dirty="0" err="1" smtClean="0"/>
              <a:t>Hubungan</a:t>
            </a:r>
            <a:r>
              <a:rPr lang="en-US" sz="2000" dirty="0" smtClean="0"/>
              <a:t> </a:t>
            </a:r>
            <a:r>
              <a:rPr lang="en-US" sz="2000" dirty="0" err="1" smtClean="0"/>
              <a:t>ini</a:t>
            </a:r>
            <a:r>
              <a:rPr lang="en-US" sz="2000" dirty="0" smtClean="0"/>
              <a:t> </a:t>
            </a:r>
            <a:r>
              <a:rPr lang="en-US" sz="2000" dirty="0" err="1" smtClean="0"/>
              <a:t>dapat</a:t>
            </a:r>
            <a:r>
              <a:rPr lang="en-US" sz="2000" dirty="0" smtClean="0"/>
              <a:t> </a:t>
            </a:r>
            <a:r>
              <a:rPr lang="en-US" sz="2000" dirty="0" err="1" smtClean="0"/>
              <a:t>dilihat</a:t>
            </a:r>
            <a:r>
              <a:rPr lang="en-US" sz="2000" dirty="0" smtClean="0"/>
              <a:t> </a:t>
            </a:r>
            <a:r>
              <a:rPr lang="en-US" sz="2000" dirty="0" err="1" smtClean="0"/>
              <a:t>dalam</a:t>
            </a:r>
            <a:r>
              <a:rPr lang="en-US" sz="2000" dirty="0" smtClean="0"/>
              <a:t> </a:t>
            </a:r>
            <a:r>
              <a:rPr lang="en-US" sz="2000" dirty="0" err="1" smtClean="0"/>
              <a:t>Gambar</a:t>
            </a:r>
            <a:r>
              <a:rPr lang="en-US" sz="2000" dirty="0" smtClean="0"/>
              <a:t>  </a:t>
            </a:r>
            <a:r>
              <a:rPr lang="en-US" sz="2000" dirty="0" err="1" smtClean="0"/>
              <a:t>berikut</a:t>
            </a:r>
            <a:r>
              <a:rPr lang="en-US" sz="2000" dirty="0" smtClean="0"/>
              <a:t>:</a:t>
            </a:r>
            <a:endParaRPr lang="en-US" sz="2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nl-NL" sz="2000" dirty="0" smtClean="0"/>
              <a:t>HUBUNGAN ANTARA STANDAR AUDIT, JENIS BUKTI AUDIT DAN </a:t>
            </a:r>
            <a:r>
              <a:rPr lang="en-US" sz="2000" dirty="0" smtClean="0"/>
              <a:t>EMPAT KEPUTUSAN BUKTI AUDIT                                                                                      (</a:t>
            </a:r>
            <a:r>
              <a:rPr lang="en-US" sz="1400" dirty="0" smtClean="0"/>
              <a:t>DIADAPTASI DARI AUDITING-AN INTEGRATED APPROACH, ARENS &amp; LOEBBECKE)</a:t>
            </a:r>
            <a:endParaRPr lang="en-US" sz="2000" dirty="0"/>
          </a:p>
        </p:txBody>
      </p:sp>
      <p:sp>
        <p:nvSpPr>
          <p:cNvPr id="4" name="Oval 3"/>
          <p:cNvSpPr/>
          <p:nvPr/>
        </p:nvSpPr>
        <p:spPr>
          <a:xfrm>
            <a:off x="3505200" y="1600200"/>
            <a:ext cx="2057400" cy="838200"/>
          </a:xfrm>
          <a:prstGeom prst="ellipse">
            <a:avLst/>
          </a:prstGeom>
          <a:solidFill>
            <a:srgbClr val="0070C0"/>
          </a:solidFill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 prst="softRound"/>
          </a:sp3d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Standar</a:t>
            </a:r>
            <a:r>
              <a:rPr lang="en-US" dirty="0" smtClean="0"/>
              <a:t> Auditing</a:t>
            </a:r>
            <a:endParaRPr lang="en-US" dirty="0"/>
          </a:p>
        </p:txBody>
      </p:sp>
      <p:sp>
        <p:nvSpPr>
          <p:cNvPr id="5" name="Oval 4"/>
          <p:cNvSpPr/>
          <p:nvPr/>
        </p:nvSpPr>
        <p:spPr>
          <a:xfrm>
            <a:off x="3505200" y="2717800"/>
            <a:ext cx="2057400" cy="838200"/>
          </a:xfrm>
          <a:prstGeom prst="ellipse">
            <a:avLst/>
          </a:prstGeom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 prst="softRound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err="1" smtClean="0"/>
              <a:t>Pengumpulan</a:t>
            </a:r>
            <a:r>
              <a:rPr lang="en-US" sz="1600" dirty="0" smtClean="0"/>
              <a:t> </a:t>
            </a:r>
            <a:r>
              <a:rPr lang="en-US" sz="1600" dirty="0" err="1" smtClean="0"/>
              <a:t>Bukti</a:t>
            </a:r>
            <a:r>
              <a:rPr lang="en-US" sz="1600" dirty="0" smtClean="0"/>
              <a:t> Auditing</a:t>
            </a:r>
            <a:endParaRPr lang="en-US" sz="1600" dirty="0"/>
          </a:p>
        </p:txBody>
      </p:sp>
      <p:sp>
        <p:nvSpPr>
          <p:cNvPr id="6" name="Oval 5"/>
          <p:cNvSpPr/>
          <p:nvPr/>
        </p:nvSpPr>
        <p:spPr>
          <a:xfrm>
            <a:off x="914400" y="2667000"/>
            <a:ext cx="2057400" cy="838200"/>
          </a:xfrm>
          <a:prstGeom prst="ellipse">
            <a:avLst/>
          </a:prstGeom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 prst="softRound"/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err="1" smtClean="0"/>
              <a:t>Kualifikasi</a:t>
            </a:r>
            <a:r>
              <a:rPr lang="en-US" sz="1600" dirty="0" smtClean="0"/>
              <a:t> </a:t>
            </a:r>
            <a:r>
              <a:rPr lang="en-US" sz="1600" dirty="0" err="1" smtClean="0"/>
              <a:t>dan</a:t>
            </a:r>
            <a:r>
              <a:rPr lang="en-US" sz="1600" dirty="0" smtClean="0"/>
              <a:t> </a:t>
            </a:r>
            <a:r>
              <a:rPr lang="en-US" sz="1600" dirty="0" err="1" smtClean="0"/>
              <a:t>Pelaksanaan</a:t>
            </a:r>
            <a:r>
              <a:rPr lang="en-US" sz="1600" dirty="0" smtClean="0"/>
              <a:t> </a:t>
            </a:r>
            <a:endParaRPr lang="en-US" sz="1600" dirty="0"/>
          </a:p>
        </p:txBody>
      </p:sp>
      <p:sp>
        <p:nvSpPr>
          <p:cNvPr id="7" name="Oval 6"/>
          <p:cNvSpPr/>
          <p:nvPr/>
        </p:nvSpPr>
        <p:spPr>
          <a:xfrm>
            <a:off x="6019800" y="2667000"/>
            <a:ext cx="2057400" cy="838200"/>
          </a:xfrm>
          <a:prstGeom prst="ellipse">
            <a:avLst/>
          </a:prstGeom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 prst="softRound"/>
          </a:sp3d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Pelaporan</a:t>
            </a:r>
            <a:endParaRPr lang="en-US" dirty="0"/>
          </a:p>
        </p:txBody>
      </p:sp>
      <p:sp>
        <p:nvSpPr>
          <p:cNvPr id="8" name="Oval 7"/>
          <p:cNvSpPr/>
          <p:nvPr/>
        </p:nvSpPr>
        <p:spPr>
          <a:xfrm>
            <a:off x="3505200" y="3835400"/>
            <a:ext cx="2057400" cy="838200"/>
          </a:xfrm>
          <a:prstGeom prst="ellipse">
            <a:avLst/>
          </a:prstGeom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 prst="softRound"/>
          </a:sp3d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Jenis</a:t>
            </a:r>
            <a:r>
              <a:rPr lang="en-US" dirty="0" smtClean="0"/>
              <a:t> </a:t>
            </a:r>
            <a:r>
              <a:rPr lang="en-US" dirty="0" err="1" smtClean="0"/>
              <a:t>Bukti</a:t>
            </a:r>
            <a:r>
              <a:rPr lang="en-US" dirty="0" smtClean="0"/>
              <a:t> audit</a:t>
            </a:r>
            <a:endParaRPr lang="en-US" dirty="0"/>
          </a:p>
        </p:txBody>
      </p:sp>
      <p:sp>
        <p:nvSpPr>
          <p:cNvPr id="9" name="Oval 8"/>
          <p:cNvSpPr/>
          <p:nvPr/>
        </p:nvSpPr>
        <p:spPr>
          <a:xfrm>
            <a:off x="3505200" y="4953000"/>
            <a:ext cx="2057400" cy="838200"/>
          </a:xfrm>
          <a:prstGeom prst="ellipse">
            <a:avLst/>
          </a:prstGeom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 prst="softRound"/>
          </a:sp3d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err="1" smtClean="0"/>
              <a:t>Prosedur</a:t>
            </a:r>
            <a:r>
              <a:rPr lang="en-US" sz="1600" dirty="0" smtClean="0"/>
              <a:t> audit</a:t>
            </a:r>
            <a:endParaRPr lang="en-US" sz="1600" dirty="0"/>
          </a:p>
        </p:txBody>
      </p:sp>
      <p:sp>
        <p:nvSpPr>
          <p:cNvPr id="10" name="Oval 9"/>
          <p:cNvSpPr/>
          <p:nvPr/>
        </p:nvSpPr>
        <p:spPr>
          <a:xfrm>
            <a:off x="1295400" y="5486400"/>
            <a:ext cx="2057400" cy="838200"/>
          </a:xfrm>
          <a:prstGeom prst="ellipse">
            <a:avLst/>
          </a:prstGeom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 prst="softRound"/>
          </a:sp3d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err="1" smtClean="0"/>
              <a:t>Ukuran</a:t>
            </a:r>
            <a:r>
              <a:rPr lang="en-US" sz="1600" dirty="0" smtClean="0"/>
              <a:t> </a:t>
            </a:r>
            <a:r>
              <a:rPr lang="en-US" sz="1600" dirty="0" err="1" smtClean="0"/>
              <a:t>sampel</a:t>
            </a:r>
            <a:r>
              <a:rPr lang="en-US" sz="1600" dirty="0" smtClean="0"/>
              <a:t> </a:t>
            </a:r>
            <a:r>
              <a:rPr lang="en-US" sz="1600" dirty="0" err="1" smtClean="0"/>
              <a:t>dan</a:t>
            </a:r>
            <a:r>
              <a:rPr lang="en-US" sz="1600" dirty="0" smtClean="0"/>
              <a:t> item </a:t>
            </a:r>
            <a:r>
              <a:rPr lang="en-US" sz="1600" dirty="0" err="1" smtClean="0"/>
              <a:t>yg</a:t>
            </a:r>
            <a:r>
              <a:rPr lang="en-US" sz="1600" dirty="0" smtClean="0"/>
              <a:t> </a:t>
            </a:r>
            <a:r>
              <a:rPr lang="en-US" sz="1600" dirty="0" err="1" smtClean="0"/>
              <a:t>dipilih</a:t>
            </a:r>
            <a:endParaRPr lang="en-US" sz="1600" dirty="0"/>
          </a:p>
        </p:txBody>
      </p:sp>
      <p:sp>
        <p:nvSpPr>
          <p:cNvPr id="11" name="Oval 10"/>
          <p:cNvSpPr/>
          <p:nvPr/>
        </p:nvSpPr>
        <p:spPr>
          <a:xfrm>
            <a:off x="5791200" y="5478440"/>
            <a:ext cx="2057400" cy="838200"/>
          </a:xfrm>
          <a:prstGeom prst="ellipse">
            <a:avLst/>
          </a:prstGeom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 prst="softRound"/>
          </a:sp3d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err="1" smtClean="0"/>
              <a:t>Waktu</a:t>
            </a:r>
            <a:r>
              <a:rPr lang="en-US" sz="1600" dirty="0" smtClean="0"/>
              <a:t> </a:t>
            </a:r>
            <a:r>
              <a:rPr lang="en-US" sz="1600" dirty="0" err="1" smtClean="0"/>
              <a:t>Pengujian</a:t>
            </a:r>
            <a:endParaRPr lang="en-US" sz="1600" dirty="0"/>
          </a:p>
        </p:txBody>
      </p:sp>
      <p:cxnSp>
        <p:nvCxnSpPr>
          <p:cNvPr id="13" name="Elbow Connector 12"/>
          <p:cNvCxnSpPr>
            <a:stCxn id="4" idx="4"/>
            <a:endCxn id="5" idx="0"/>
          </p:cNvCxnSpPr>
          <p:nvPr/>
        </p:nvCxnSpPr>
        <p:spPr>
          <a:xfrm rot="5400000">
            <a:off x="4394200" y="2578100"/>
            <a:ext cx="279400" cy="1588"/>
          </a:xfrm>
          <a:prstGeom prst="bentConnector3">
            <a:avLst>
              <a:gd name="adj1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hape 14"/>
          <p:cNvCxnSpPr>
            <a:stCxn id="4" idx="6"/>
            <a:endCxn id="7" idx="2"/>
          </p:cNvCxnSpPr>
          <p:nvPr/>
        </p:nvCxnSpPr>
        <p:spPr>
          <a:xfrm>
            <a:off x="5562600" y="2019300"/>
            <a:ext cx="457200" cy="1066800"/>
          </a:xfrm>
          <a:prstGeom prst="bentConnector3">
            <a:avLst>
              <a:gd name="adj1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hape 16"/>
          <p:cNvCxnSpPr>
            <a:stCxn id="4" idx="2"/>
            <a:endCxn id="6" idx="6"/>
          </p:cNvCxnSpPr>
          <p:nvPr/>
        </p:nvCxnSpPr>
        <p:spPr>
          <a:xfrm rot="10800000" flipV="1">
            <a:off x="2971800" y="2019300"/>
            <a:ext cx="533400" cy="1066800"/>
          </a:xfrm>
          <a:prstGeom prst="bentConnector3">
            <a:avLst>
              <a:gd name="adj1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Elbow Connector 18"/>
          <p:cNvCxnSpPr>
            <a:stCxn id="5" idx="4"/>
            <a:endCxn id="8" idx="0"/>
          </p:cNvCxnSpPr>
          <p:nvPr/>
        </p:nvCxnSpPr>
        <p:spPr>
          <a:xfrm rot="5400000">
            <a:off x="4394200" y="3695700"/>
            <a:ext cx="279400" cy="1588"/>
          </a:xfrm>
          <a:prstGeom prst="bentConnector3">
            <a:avLst>
              <a:gd name="adj1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>
            <a:stCxn id="8" idx="4"/>
            <a:endCxn id="9" idx="0"/>
          </p:cNvCxnSpPr>
          <p:nvPr/>
        </p:nvCxnSpPr>
        <p:spPr>
          <a:xfrm rot="5400000">
            <a:off x="4394200" y="4813300"/>
            <a:ext cx="2794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hape 22"/>
          <p:cNvCxnSpPr>
            <a:stCxn id="9" idx="4"/>
            <a:endCxn id="11" idx="2"/>
          </p:cNvCxnSpPr>
          <p:nvPr/>
        </p:nvCxnSpPr>
        <p:spPr>
          <a:xfrm rot="16200000" flipH="1">
            <a:off x="5109380" y="5215720"/>
            <a:ext cx="106340" cy="1257300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hape 24"/>
          <p:cNvCxnSpPr>
            <a:stCxn id="9" idx="4"/>
            <a:endCxn id="10" idx="6"/>
          </p:cNvCxnSpPr>
          <p:nvPr/>
        </p:nvCxnSpPr>
        <p:spPr>
          <a:xfrm rot="5400000">
            <a:off x="3886200" y="5257800"/>
            <a:ext cx="114300" cy="1181100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6096000" y="3733800"/>
            <a:ext cx="1885453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err="1" smtClean="0"/>
              <a:t>Kategori</a:t>
            </a:r>
            <a:r>
              <a:rPr lang="en-US" sz="1400" dirty="0" smtClean="0"/>
              <a:t> </a:t>
            </a:r>
            <a:r>
              <a:rPr lang="en-US" sz="1400" dirty="0" err="1" smtClean="0"/>
              <a:t>umum</a:t>
            </a:r>
            <a:r>
              <a:rPr lang="en-US" sz="1400" dirty="0" smtClean="0"/>
              <a:t> </a:t>
            </a:r>
            <a:r>
              <a:rPr lang="en-US" sz="1400" dirty="0" err="1" smtClean="0"/>
              <a:t>dari</a:t>
            </a:r>
            <a:r>
              <a:rPr lang="en-US" sz="1400" dirty="0" smtClean="0"/>
              <a:t> </a:t>
            </a:r>
          </a:p>
          <a:p>
            <a:r>
              <a:rPr lang="en-US" sz="1400" dirty="0" err="1" smtClean="0"/>
              <a:t>bukti</a:t>
            </a:r>
            <a:r>
              <a:rPr lang="en-US" sz="1400" dirty="0" smtClean="0"/>
              <a:t> </a:t>
            </a:r>
            <a:r>
              <a:rPr lang="en-US" sz="1400" dirty="0" err="1" smtClean="0"/>
              <a:t>yg</a:t>
            </a:r>
            <a:r>
              <a:rPr lang="en-US" sz="1400" dirty="0" smtClean="0"/>
              <a:t> </a:t>
            </a:r>
            <a:r>
              <a:rPr lang="en-US" sz="1400" dirty="0" err="1" smtClean="0"/>
              <a:t>tersedia</a:t>
            </a:r>
            <a:r>
              <a:rPr lang="en-US" sz="1400" dirty="0" smtClean="0"/>
              <a:t> </a:t>
            </a:r>
            <a:r>
              <a:rPr lang="en-US" sz="1400" dirty="0" err="1" smtClean="0"/>
              <a:t>untuk</a:t>
            </a:r>
            <a:endParaRPr lang="en-US" sz="1400" dirty="0" smtClean="0"/>
          </a:p>
          <a:p>
            <a:r>
              <a:rPr lang="en-US" sz="1400" dirty="0" smtClean="0"/>
              <a:t> </a:t>
            </a:r>
            <a:r>
              <a:rPr lang="en-US" sz="1400" dirty="0" err="1" smtClean="0"/>
              <a:t>dikumpulkan</a:t>
            </a:r>
            <a:endParaRPr lang="en-US" sz="1400" dirty="0"/>
          </a:p>
        </p:txBody>
      </p:sp>
      <p:sp>
        <p:nvSpPr>
          <p:cNvPr id="29" name="TextBox 28"/>
          <p:cNvSpPr txBox="1"/>
          <p:nvPr/>
        </p:nvSpPr>
        <p:spPr>
          <a:xfrm>
            <a:off x="6096000" y="4724400"/>
            <a:ext cx="222368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err="1" smtClean="0"/>
              <a:t>Instruksi</a:t>
            </a:r>
            <a:r>
              <a:rPr lang="en-US" sz="1400" dirty="0" smtClean="0"/>
              <a:t> </a:t>
            </a:r>
            <a:r>
              <a:rPr lang="en-US" sz="1400" dirty="0" err="1" smtClean="0"/>
              <a:t>khusus</a:t>
            </a:r>
            <a:r>
              <a:rPr lang="en-US" sz="1400" dirty="0" smtClean="0"/>
              <a:t> </a:t>
            </a:r>
            <a:r>
              <a:rPr lang="en-US" sz="1400" dirty="0" err="1" smtClean="0"/>
              <a:t>untuk</a:t>
            </a:r>
            <a:endParaRPr lang="en-US" sz="1400" dirty="0" smtClean="0"/>
          </a:p>
          <a:p>
            <a:r>
              <a:rPr lang="en-US" sz="1400" dirty="0" smtClean="0"/>
              <a:t> </a:t>
            </a:r>
            <a:r>
              <a:rPr lang="en-US" sz="1400" dirty="0" err="1" smtClean="0"/>
              <a:t>mengumpulkan</a:t>
            </a:r>
            <a:r>
              <a:rPr lang="en-US" sz="1400" dirty="0" smtClean="0"/>
              <a:t> </a:t>
            </a:r>
            <a:r>
              <a:rPr lang="en-US" sz="1400" dirty="0" err="1" smtClean="0"/>
              <a:t>bukti</a:t>
            </a:r>
            <a:r>
              <a:rPr lang="en-US" sz="1400" dirty="0" smtClean="0"/>
              <a:t> audit</a:t>
            </a:r>
            <a:endParaRPr lang="en-US" sz="1400" dirty="0"/>
          </a:p>
        </p:txBody>
      </p:sp>
      <p:sp>
        <p:nvSpPr>
          <p:cNvPr id="30" name="TextBox 29"/>
          <p:cNvSpPr txBox="1"/>
          <p:nvPr/>
        </p:nvSpPr>
        <p:spPr>
          <a:xfrm>
            <a:off x="6091845" y="1484293"/>
            <a:ext cx="274735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err="1" smtClean="0"/>
              <a:t>Petunjuk</a:t>
            </a:r>
            <a:r>
              <a:rPr lang="en-US" sz="1400" dirty="0" smtClean="0"/>
              <a:t> </a:t>
            </a:r>
            <a:r>
              <a:rPr lang="en-US" sz="1400" dirty="0" err="1" smtClean="0"/>
              <a:t>umum</a:t>
            </a:r>
            <a:r>
              <a:rPr lang="en-US" sz="1400" dirty="0" smtClean="0"/>
              <a:t> </a:t>
            </a:r>
            <a:r>
              <a:rPr lang="en-US" sz="1400" dirty="0" err="1" smtClean="0"/>
              <a:t>mengenai</a:t>
            </a:r>
            <a:r>
              <a:rPr lang="en-US" sz="1400" dirty="0" smtClean="0"/>
              <a:t> </a:t>
            </a:r>
          </a:p>
          <a:p>
            <a:r>
              <a:rPr lang="en-US" sz="1400" dirty="0" err="1" smtClean="0"/>
              <a:t>kualifikasi</a:t>
            </a:r>
            <a:r>
              <a:rPr lang="en-US" sz="1400" dirty="0" smtClean="0"/>
              <a:t> auditor</a:t>
            </a:r>
          </a:p>
          <a:p>
            <a:r>
              <a:rPr lang="en-US" sz="1400" dirty="0" err="1" smtClean="0"/>
              <a:t>Pengumpulan</a:t>
            </a:r>
            <a:r>
              <a:rPr lang="en-US" sz="1400" dirty="0" smtClean="0"/>
              <a:t> </a:t>
            </a:r>
            <a:r>
              <a:rPr lang="en-US" sz="1400" dirty="0" err="1" smtClean="0"/>
              <a:t>bukti</a:t>
            </a:r>
            <a:r>
              <a:rPr lang="en-US" sz="1400" dirty="0" smtClean="0"/>
              <a:t> audit</a:t>
            </a:r>
          </a:p>
          <a:p>
            <a:r>
              <a:rPr lang="en-US" sz="1400" dirty="0" smtClean="0"/>
              <a:t> </a:t>
            </a:r>
            <a:r>
              <a:rPr lang="en-US" sz="1400" dirty="0" err="1" smtClean="0"/>
              <a:t>dan</a:t>
            </a:r>
            <a:r>
              <a:rPr lang="en-US" sz="1400" dirty="0" smtClean="0"/>
              <a:t> </a:t>
            </a:r>
            <a:r>
              <a:rPr lang="en-US" sz="1400" dirty="0" err="1" smtClean="0"/>
              <a:t>pelaporan</a:t>
            </a:r>
            <a:endParaRPr lang="en-US" sz="1400" dirty="0"/>
          </a:p>
        </p:txBody>
      </p:sp>
      <p:sp>
        <p:nvSpPr>
          <p:cNvPr id="32" name="TextBox 31"/>
          <p:cNvSpPr txBox="1"/>
          <p:nvPr/>
        </p:nvSpPr>
        <p:spPr>
          <a:xfrm>
            <a:off x="531194" y="3694093"/>
            <a:ext cx="2821606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err="1" smtClean="0"/>
              <a:t>Pemeriksaan</a:t>
            </a:r>
            <a:r>
              <a:rPr lang="en-US" sz="1400" dirty="0" smtClean="0"/>
              <a:t> </a:t>
            </a:r>
            <a:r>
              <a:rPr lang="en-US" sz="1400" dirty="0" err="1" smtClean="0"/>
              <a:t>fisik</a:t>
            </a:r>
            <a:r>
              <a:rPr lang="en-US" sz="1400" dirty="0" smtClean="0"/>
              <a:t>, </a:t>
            </a:r>
            <a:r>
              <a:rPr lang="en-US" sz="1400" dirty="0" err="1" smtClean="0"/>
              <a:t>konfirmasi</a:t>
            </a:r>
            <a:r>
              <a:rPr lang="en-US" sz="1400" dirty="0" smtClean="0"/>
              <a:t>,</a:t>
            </a:r>
          </a:p>
          <a:p>
            <a:r>
              <a:rPr lang="en-US" sz="1400" dirty="0" smtClean="0"/>
              <a:t> </a:t>
            </a:r>
            <a:r>
              <a:rPr lang="en-US" sz="1400" dirty="0" err="1" smtClean="0"/>
              <a:t>dokumentasi</a:t>
            </a:r>
            <a:r>
              <a:rPr lang="en-US" sz="1400" dirty="0" smtClean="0"/>
              <a:t>, </a:t>
            </a:r>
            <a:r>
              <a:rPr lang="en-US" sz="1400" dirty="0" err="1" smtClean="0"/>
              <a:t>prosedur</a:t>
            </a:r>
            <a:r>
              <a:rPr lang="en-US" sz="1400" dirty="0" smtClean="0"/>
              <a:t> </a:t>
            </a:r>
            <a:r>
              <a:rPr lang="en-US" sz="1400" dirty="0" err="1" smtClean="0"/>
              <a:t>analistis</a:t>
            </a:r>
            <a:r>
              <a:rPr lang="en-US" sz="1400" dirty="0" smtClean="0"/>
              <a:t>, </a:t>
            </a:r>
          </a:p>
          <a:p>
            <a:r>
              <a:rPr lang="en-US" sz="1400" dirty="0" err="1" smtClean="0"/>
              <a:t>wawancara</a:t>
            </a:r>
            <a:r>
              <a:rPr lang="en-US" sz="1400" dirty="0" smtClean="0"/>
              <a:t>  </a:t>
            </a:r>
            <a:r>
              <a:rPr lang="en-US" sz="1400" dirty="0" err="1" smtClean="0"/>
              <a:t>dgn</a:t>
            </a:r>
            <a:r>
              <a:rPr lang="en-US" sz="1400" dirty="0" smtClean="0"/>
              <a:t> </a:t>
            </a:r>
            <a:r>
              <a:rPr lang="en-US" sz="1400" dirty="0" err="1" smtClean="0"/>
              <a:t>klien</a:t>
            </a:r>
            <a:r>
              <a:rPr lang="en-US" sz="1400" dirty="0" smtClean="0"/>
              <a:t> , </a:t>
            </a:r>
            <a:r>
              <a:rPr lang="en-US" sz="1400" dirty="0" err="1" smtClean="0"/>
              <a:t>pelaksanaan</a:t>
            </a:r>
            <a:endParaRPr lang="en-US" sz="1400" dirty="0" smtClean="0"/>
          </a:p>
          <a:p>
            <a:r>
              <a:rPr lang="en-US" sz="1400" dirty="0" smtClean="0"/>
              <a:t> </a:t>
            </a:r>
            <a:r>
              <a:rPr lang="en-US" sz="1400" dirty="0" err="1" smtClean="0"/>
              <a:t>kembali</a:t>
            </a:r>
            <a:r>
              <a:rPr lang="en-US" sz="1400" dirty="0" smtClean="0"/>
              <a:t>, </a:t>
            </a:r>
            <a:r>
              <a:rPr lang="en-US" sz="1400" dirty="0" err="1" smtClean="0"/>
              <a:t>pengamatan</a:t>
            </a:r>
            <a:endParaRPr lang="en-US" sz="1400" dirty="0"/>
          </a:p>
        </p:txBody>
      </p:sp>
      <p:sp>
        <p:nvSpPr>
          <p:cNvPr id="34" name="TextBox 33"/>
          <p:cNvSpPr txBox="1"/>
          <p:nvPr/>
        </p:nvSpPr>
        <p:spPr>
          <a:xfrm>
            <a:off x="8229600" y="-3810000"/>
            <a:ext cx="122341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Empat</a:t>
            </a:r>
            <a:r>
              <a:rPr lang="en-US" dirty="0" smtClean="0"/>
              <a:t> </a:t>
            </a:r>
          </a:p>
          <a:p>
            <a:r>
              <a:rPr lang="en-US" dirty="0" err="1" smtClean="0"/>
              <a:t>Keputusan</a:t>
            </a:r>
            <a:endParaRPr lang="en-US" dirty="0" smtClean="0"/>
          </a:p>
          <a:p>
            <a:r>
              <a:rPr lang="en-US" dirty="0" err="1" smtClean="0"/>
              <a:t>Bukti</a:t>
            </a:r>
            <a:r>
              <a:rPr lang="en-US" dirty="0" smtClean="0"/>
              <a:t> audit</a:t>
            </a:r>
            <a:endParaRPr lang="en-US" dirty="0"/>
          </a:p>
        </p:txBody>
      </p:sp>
      <p:sp>
        <p:nvSpPr>
          <p:cNvPr id="37" name="TextBox 36"/>
          <p:cNvSpPr txBox="1"/>
          <p:nvPr/>
        </p:nvSpPr>
        <p:spPr>
          <a:xfrm>
            <a:off x="152400" y="5357336"/>
            <a:ext cx="1013098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err="1" smtClean="0"/>
              <a:t>Empat</a:t>
            </a:r>
            <a:endParaRPr lang="en-US" sz="1400" dirty="0" smtClean="0"/>
          </a:p>
          <a:p>
            <a:r>
              <a:rPr lang="en-US" sz="1400" dirty="0" err="1" smtClean="0"/>
              <a:t>Keputusan</a:t>
            </a:r>
            <a:r>
              <a:rPr lang="en-US" sz="1400" dirty="0" smtClean="0"/>
              <a:t> </a:t>
            </a:r>
          </a:p>
          <a:p>
            <a:r>
              <a:rPr lang="en-US" sz="1400" dirty="0" err="1" smtClean="0"/>
              <a:t>Bukti</a:t>
            </a:r>
            <a:r>
              <a:rPr lang="en-US" sz="1400" dirty="0" smtClean="0"/>
              <a:t> audit</a:t>
            </a:r>
            <a:endParaRPr lang="en-US" sz="1400" dirty="0"/>
          </a:p>
        </p:txBody>
      </p:sp>
      <p:sp>
        <p:nvSpPr>
          <p:cNvPr id="38" name="Left Brace 37"/>
          <p:cNvSpPr/>
          <p:nvPr/>
        </p:nvSpPr>
        <p:spPr>
          <a:xfrm>
            <a:off x="990600" y="5181600"/>
            <a:ext cx="304800" cy="914400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 err="1" smtClean="0"/>
              <a:t>Lanjutan</a:t>
            </a:r>
            <a:r>
              <a:rPr lang="en-US" sz="3600" dirty="0" smtClean="0"/>
              <a:t>…</a:t>
            </a:r>
            <a:endParaRPr lang="en-US" sz="3600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457200" y="1676400"/>
          <a:ext cx="8229600" cy="4648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86000"/>
                <a:gridCol w="5943600"/>
              </a:tblGrid>
              <a:tr h="409311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Kategori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Bukti</a:t>
                      </a:r>
                      <a:r>
                        <a:rPr lang="en-US" dirty="0" smtClean="0"/>
                        <a:t> audit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Penjelasan</a:t>
                      </a:r>
                      <a:endParaRPr lang="en-US" dirty="0"/>
                    </a:p>
                  </a:txBody>
                  <a:tcPr/>
                </a:tc>
              </a:tr>
              <a:tr h="1614815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Pemeriksaan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Fisik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Pemeriksaan</a:t>
                      </a:r>
                      <a:r>
                        <a:rPr kumimoji="0"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fisik</a:t>
                      </a:r>
                      <a:r>
                        <a:rPr kumimoji="0"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didefinisikan</a:t>
                      </a:r>
                      <a:r>
                        <a:rPr kumimoji="0"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sebagai</a:t>
                      </a:r>
                      <a:endParaRPr kumimoji="0" lang="en-US" sz="1800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pemeriksaan</a:t>
                      </a:r>
                      <a:r>
                        <a:rPr kumimoji="0"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atau</a:t>
                      </a:r>
                      <a:r>
                        <a:rPr kumimoji="0"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penghitungan</a:t>
                      </a:r>
                      <a:r>
                        <a:rPr kumimoji="0"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yang </a:t>
                      </a:r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dilakukan</a:t>
                      </a:r>
                      <a:r>
                        <a:rPr kumimoji="0"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oleh</a:t>
                      </a:r>
                      <a:r>
                        <a:rPr kumimoji="0"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auditor </a:t>
                      </a:r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atas</a:t>
                      </a:r>
                      <a:r>
                        <a:rPr kumimoji="0"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800" i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tangible asset. </a:t>
                      </a:r>
                      <a:r>
                        <a:rPr kumimoji="0" lang="en-US" sz="1800" i="1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Jenis</a:t>
                      </a:r>
                      <a:r>
                        <a:rPr kumimoji="0" lang="en-US" sz="1800" i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800" i="1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bukti</a:t>
                      </a:r>
                      <a:r>
                        <a:rPr kumimoji="0" lang="en-US" sz="1800" i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audit </a:t>
                      </a:r>
                      <a:r>
                        <a:rPr kumimoji="0" lang="en-US" sz="1800" i="1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ini</a:t>
                      </a:r>
                      <a:r>
                        <a:rPr kumimoji="0" lang="en-US" sz="1800" i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800" i="1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sering</a:t>
                      </a:r>
                      <a:r>
                        <a:rPr kumimoji="0" lang="en-US" sz="1800" i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800" i="1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berhubungan</a:t>
                      </a:r>
                      <a:r>
                        <a:rPr kumimoji="0" lang="en-US" sz="1800" i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800" i="1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dengan</a:t>
                      </a:r>
                      <a:r>
                        <a:rPr kumimoji="0" lang="en-US" sz="1800" i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800" i="1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persediaan</a:t>
                      </a:r>
                      <a:r>
                        <a:rPr kumimoji="0" lang="en-US" sz="1800" i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kumimoji="0" lang="en-US" sz="1800" i="1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kas</a:t>
                      </a:r>
                      <a:r>
                        <a:rPr kumimoji="0" lang="en-US" sz="1800" i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800" i="1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dan</a:t>
                      </a:r>
                      <a:r>
                        <a:rPr kumimoji="0" lang="en-US" sz="1800" i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juga</a:t>
                      </a:r>
                      <a:r>
                        <a:rPr kumimoji="0"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termasuk</a:t>
                      </a:r>
                      <a:r>
                        <a:rPr kumimoji="0"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verifikasi</a:t>
                      </a:r>
                      <a:r>
                        <a:rPr kumimoji="0"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investasi</a:t>
                      </a:r>
                      <a:r>
                        <a:rPr kumimoji="0"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piutang</a:t>
                      </a:r>
                      <a:r>
                        <a:rPr kumimoji="0"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dan</a:t>
                      </a:r>
                      <a:r>
                        <a:rPr kumimoji="0"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800" i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tangible fixed asset.</a:t>
                      </a:r>
                      <a:endParaRPr lang="en-US" dirty="0"/>
                    </a:p>
                  </a:txBody>
                  <a:tcPr/>
                </a:tc>
              </a:tr>
              <a:tr h="1312037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Konfirmasi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Konfirmasi</a:t>
                      </a:r>
                      <a:r>
                        <a:rPr kumimoji="0"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adalah</a:t>
                      </a:r>
                      <a:r>
                        <a:rPr kumimoji="0"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penerimaan</a:t>
                      </a:r>
                      <a:r>
                        <a:rPr kumimoji="0"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tanggapan</a:t>
                      </a:r>
                      <a:r>
                        <a:rPr kumimoji="0"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dari</a:t>
                      </a:r>
                      <a:r>
                        <a:rPr kumimoji="0"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pihak</a:t>
                      </a:r>
                      <a:r>
                        <a:rPr kumimoji="0"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ketiga</a:t>
                      </a:r>
                      <a:r>
                        <a:rPr kumimoji="0"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yang </a:t>
                      </a:r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independen</a:t>
                      </a:r>
                      <a:r>
                        <a:rPr kumimoji="0"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baik</a:t>
                      </a:r>
                      <a:r>
                        <a:rPr kumimoji="0"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dalam</a:t>
                      </a:r>
                      <a:r>
                        <a:rPr kumimoji="0"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bentuk</a:t>
                      </a:r>
                      <a:r>
                        <a:rPr kumimoji="0"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wawancara</a:t>
                      </a:r>
                      <a:r>
                        <a:rPr kumimoji="0"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maupun</a:t>
                      </a:r>
                      <a:r>
                        <a:rPr kumimoji="0"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tertulis</a:t>
                      </a:r>
                      <a:r>
                        <a:rPr kumimoji="0"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untuk</a:t>
                      </a:r>
                      <a:r>
                        <a:rPr kumimoji="0"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memverifikasi</a:t>
                      </a:r>
                      <a:r>
                        <a:rPr kumimoji="0"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ketepatan</a:t>
                      </a:r>
                      <a:r>
                        <a:rPr kumimoji="0"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dari</a:t>
                      </a:r>
                      <a:r>
                        <a:rPr kumimoji="0"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informasi</a:t>
                      </a:r>
                      <a:r>
                        <a:rPr kumimoji="0"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yang </a:t>
                      </a:r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dinyatakan</a:t>
                      </a:r>
                      <a:r>
                        <a:rPr kumimoji="0"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oleh</a:t>
                      </a:r>
                      <a:r>
                        <a:rPr kumimoji="0"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auditor</a:t>
                      </a:r>
                      <a:endParaRPr lang="en-US" dirty="0"/>
                    </a:p>
                  </a:txBody>
                  <a:tcPr/>
                </a:tc>
              </a:tr>
              <a:tr h="1312037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Dokumentasi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Dokumentasi</a:t>
                      </a:r>
                      <a:r>
                        <a:rPr kumimoji="0"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adalah</a:t>
                      </a:r>
                      <a:r>
                        <a:rPr kumimoji="0"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pemeriksaan</a:t>
                      </a:r>
                      <a:r>
                        <a:rPr kumimoji="0"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yang </a:t>
                      </a:r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dilakukan</a:t>
                      </a:r>
                      <a:r>
                        <a:rPr kumimoji="0"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auditor </a:t>
                      </a:r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atas</a:t>
                      </a:r>
                      <a:r>
                        <a:rPr kumimoji="0"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catatan</a:t>
                      </a:r>
                      <a:r>
                        <a:rPr kumimoji="0"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dan</a:t>
                      </a:r>
                      <a:r>
                        <a:rPr kumimoji="0"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dokumen</a:t>
                      </a:r>
                      <a:r>
                        <a:rPr kumimoji="0"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auditan</a:t>
                      </a:r>
                      <a:r>
                        <a:rPr kumimoji="0"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untuk</a:t>
                      </a:r>
                      <a:r>
                        <a:rPr kumimoji="0"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membuktikan</a:t>
                      </a:r>
                      <a:r>
                        <a:rPr kumimoji="0"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informasi</a:t>
                      </a:r>
                      <a:r>
                        <a:rPr kumimoji="0"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dalam</a:t>
                      </a:r>
                      <a:r>
                        <a:rPr kumimoji="0"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laporan</a:t>
                      </a:r>
                      <a:r>
                        <a:rPr kumimoji="0"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keuangan</a:t>
                      </a:r>
                      <a:r>
                        <a:rPr kumimoji="0"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atau</a:t>
                      </a:r>
                      <a:r>
                        <a:rPr kumimoji="0"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yang </a:t>
                      </a:r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seharusnya</a:t>
                      </a:r>
                      <a:r>
                        <a:rPr kumimoji="0"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disajikan</a:t>
                      </a:r>
                      <a:r>
                        <a:rPr kumimoji="0"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dalam</a:t>
                      </a:r>
                      <a:r>
                        <a:rPr kumimoji="0"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laporan</a:t>
                      </a:r>
                      <a:r>
                        <a:rPr kumimoji="0"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keuangan</a:t>
                      </a:r>
                      <a:r>
                        <a:rPr kumimoji="0"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000" dirty="0" err="1" smtClean="0"/>
              <a:t>Lanjutan</a:t>
            </a:r>
            <a:r>
              <a:rPr lang="en-US" sz="2000" dirty="0" smtClean="0"/>
              <a:t>…</a:t>
            </a:r>
            <a:endParaRPr lang="en-US" sz="2000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457200" y="1676400"/>
          <a:ext cx="8229600" cy="4028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86000"/>
                <a:gridCol w="59436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Kategori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Bukti</a:t>
                      </a:r>
                      <a:r>
                        <a:rPr lang="en-US" dirty="0" smtClean="0"/>
                        <a:t> audit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Penjelasan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Prosedur</a:t>
                      </a:r>
                      <a:r>
                        <a:rPr kumimoji="0"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Analitis</a:t>
                      </a:r>
                      <a:r>
                        <a:rPr kumimoji="0"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Prosedur</a:t>
                      </a:r>
                      <a:r>
                        <a:rPr kumimoji="0"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analitis</a:t>
                      </a:r>
                      <a:r>
                        <a:rPr kumimoji="0"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menggunakan</a:t>
                      </a:r>
                      <a:r>
                        <a:rPr kumimoji="0"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perbandingan</a:t>
                      </a:r>
                      <a:r>
                        <a:rPr kumimoji="0"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dan</a:t>
                      </a:r>
                      <a:r>
                        <a:rPr kumimoji="0"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hubungan-hubungan</a:t>
                      </a:r>
                      <a:r>
                        <a:rPr kumimoji="0"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(</a:t>
                      </a:r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korelasi</a:t>
                      </a:r>
                      <a:r>
                        <a:rPr kumimoji="0"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) </a:t>
                      </a:r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untuk</a:t>
                      </a:r>
                      <a:r>
                        <a:rPr kumimoji="0"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memperkirakan</a:t>
                      </a:r>
                      <a:r>
                        <a:rPr kumimoji="0"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apakah</a:t>
                      </a:r>
                      <a:r>
                        <a:rPr kumimoji="0"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saldo</a:t>
                      </a:r>
                      <a:r>
                        <a:rPr kumimoji="0"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akun</a:t>
                      </a:r>
                      <a:r>
                        <a:rPr kumimoji="0"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atau</a:t>
                      </a:r>
                      <a:r>
                        <a:rPr kumimoji="0"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data yang lain </a:t>
                      </a:r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telah</a:t>
                      </a:r>
                      <a:r>
                        <a:rPr kumimoji="0"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disajikan</a:t>
                      </a:r>
                      <a:r>
                        <a:rPr kumimoji="0"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dengan</a:t>
                      </a:r>
                      <a:r>
                        <a:rPr kumimoji="0"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layak</a:t>
                      </a:r>
                      <a:r>
                        <a:rPr kumimoji="0"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Analisis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Tren</a:t>
                      </a:r>
                      <a:r>
                        <a:rPr lang="en-US" dirty="0" smtClean="0"/>
                        <a:t> (</a:t>
                      </a:r>
                      <a:r>
                        <a:rPr lang="en-US" dirty="0" err="1" smtClean="0"/>
                        <a:t>horisontal</a:t>
                      </a:r>
                      <a:r>
                        <a:rPr lang="en-US" dirty="0" smtClean="0"/>
                        <a:t>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analisis</a:t>
                      </a:r>
                      <a:r>
                        <a:rPr kumimoji="0"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kecenderungan</a:t>
                      </a:r>
                      <a:r>
                        <a:rPr kumimoji="0"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adalah</a:t>
                      </a:r>
                      <a:r>
                        <a:rPr kumimoji="0"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dengan</a:t>
                      </a:r>
                      <a:r>
                        <a:rPr kumimoji="0"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membandingkan</a:t>
                      </a:r>
                      <a:endParaRPr kumimoji="0" lang="en-US" sz="1800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unsur-unsur</a:t>
                      </a:r>
                      <a:r>
                        <a:rPr kumimoji="0"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utama</a:t>
                      </a:r>
                      <a:r>
                        <a:rPr kumimoji="0"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dalam</a:t>
                      </a:r>
                      <a:r>
                        <a:rPr kumimoji="0"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laporan</a:t>
                      </a:r>
                      <a:r>
                        <a:rPr kumimoji="0"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keuangan</a:t>
                      </a:r>
                      <a:r>
                        <a:rPr kumimoji="0"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yang </a:t>
                      </a:r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diaudit</a:t>
                      </a:r>
                      <a:r>
                        <a:rPr kumimoji="0"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dengan</a:t>
                      </a:r>
                      <a:r>
                        <a:rPr kumimoji="0"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laporan</a:t>
                      </a:r>
                      <a:r>
                        <a:rPr kumimoji="0"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keuangan</a:t>
                      </a:r>
                      <a:r>
                        <a:rPr kumimoji="0"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tahun</a:t>
                      </a:r>
                      <a:r>
                        <a:rPr kumimoji="0"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sebelumnya</a:t>
                      </a:r>
                      <a:r>
                        <a:rPr kumimoji="0"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dan</a:t>
                      </a:r>
                      <a:r>
                        <a:rPr kumimoji="0"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menyelidiki</a:t>
                      </a:r>
                      <a:r>
                        <a:rPr kumimoji="0"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perubahan</a:t>
                      </a:r>
                      <a:r>
                        <a:rPr kumimoji="0"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yang </a:t>
                      </a:r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signifikan</a:t>
                      </a:r>
                      <a:r>
                        <a:rPr kumimoji="0"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Analisis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vertikal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menyajikan</a:t>
                      </a:r>
                      <a:r>
                        <a:rPr kumimoji="0"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semua</a:t>
                      </a:r>
                      <a:r>
                        <a:rPr kumimoji="0"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unsur</a:t>
                      </a:r>
                      <a:r>
                        <a:rPr kumimoji="0"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laporan</a:t>
                      </a:r>
                      <a:r>
                        <a:rPr kumimoji="0"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keuangan</a:t>
                      </a:r>
                      <a:r>
                        <a:rPr kumimoji="0"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dalam</a:t>
                      </a:r>
                      <a:r>
                        <a:rPr kumimoji="0"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bentuk</a:t>
                      </a:r>
                      <a:r>
                        <a:rPr kumimoji="0"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persentase</a:t>
                      </a:r>
                      <a:r>
                        <a:rPr kumimoji="0"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terhadap</a:t>
                      </a:r>
                      <a:r>
                        <a:rPr kumimoji="0"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sebuah</a:t>
                      </a:r>
                      <a:r>
                        <a:rPr kumimoji="0"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dasar</a:t>
                      </a:r>
                      <a:r>
                        <a:rPr kumimoji="0"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yang </a:t>
                      </a:r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biasa</a:t>
                      </a:r>
                      <a:r>
                        <a:rPr kumimoji="0"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(</a:t>
                      </a:r>
                      <a:r>
                        <a:rPr kumimoji="0" lang="en-US" sz="1800" i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common base)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Analisis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Rasio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Analisis</a:t>
                      </a:r>
                      <a:r>
                        <a:rPr kumimoji="0"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rasio</a:t>
                      </a:r>
                      <a:r>
                        <a:rPr kumimoji="0"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membandingkan</a:t>
                      </a:r>
                      <a:r>
                        <a:rPr kumimoji="0"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hubungan-hubungan</a:t>
                      </a:r>
                      <a:r>
                        <a:rPr kumimoji="0"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antara</a:t>
                      </a:r>
                      <a:r>
                        <a:rPr kumimoji="0"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saldo</a:t>
                      </a:r>
                      <a:r>
                        <a:rPr kumimoji="0"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akun</a:t>
                      </a:r>
                      <a:r>
                        <a:rPr kumimoji="0"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Tujuan</a:t>
            </a:r>
            <a:r>
              <a:rPr lang="en-US" dirty="0" smtClean="0"/>
              <a:t> </a:t>
            </a:r>
            <a:r>
              <a:rPr lang="en-US" dirty="0" err="1" smtClean="0"/>
              <a:t>Instruksional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55000" lnSpcReduction="20000"/>
          </a:bodyPr>
          <a:lstStyle/>
          <a:p>
            <a:pPr>
              <a:buNone/>
            </a:pPr>
            <a:r>
              <a:rPr lang="en-US" dirty="0" err="1" smtClean="0"/>
              <a:t>Setelah</a:t>
            </a:r>
            <a:r>
              <a:rPr lang="en-US" dirty="0" smtClean="0"/>
              <a:t> </a:t>
            </a:r>
            <a:r>
              <a:rPr lang="en-US" dirty="0" err="1" smtClean="0"/>
              <a:t>menyelesaikan</a:t>
            </a:r>
            <a:r>
              <a:rPr lang="en-US" dirty="0" smtClean="0"/>
              <a:t> </a:t>
            </a:r>
            <a:r>
              <a:rPr lang="en-US" dirty="0" err="1" smtClean="0"/>
              <a:t>bab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, </a:t>
            </a:r>
            <a:r>
              <a:rPr lang="en-US" dirty="0" err="1" smtClean="0"/>
              <a:t>Anda</a:t>
            </a:r>
            <a:r>
              <a:rPr lang="en-US" dirty="0" smtClean="0"/>
              <a:t> </a:t>
            </a:r>
            <a:r>
              <a:rPr lang="en-US" dirty="0" err="1" smtClean="0"/>
              <a:t>diharapkan</a:t>
            </a:r>
            <a:r>
              <a:rPr lang="en-US" dirty="0" smtClean="0"/>
              <a:t> </a:t>
            </a:r>
            <a:r>
              <a:rPr lang="en-US" dirty="0" err="1" smtClean="0"/>
              <a:t>mampu</a:t>
            </a:r>
            <a:r>
              <a:rPr lang="en-US" dirty="0" smtClean="0"/>
              <a:t>:</a:t>
            </a:r>
          </a:p>
          <a:p>
            <a:pPr>
              <a:lnSpc>
                <a:spcPct val="170000"/>
              </a:lnSpc>
            </a:pPr>
            <a:r>
              <a:rPr lang="en-US" dirty="0" err="1" smtClean="0"/>
              <a:t>Menjelaskan</a:t>
            </a:r>
            <a:r>
              <a:rPr lang="en-US" dirty="0" smtClean="0"/>
              <a:t> </a:t>
            </a:r>
            <a:r>
              <a:rPr lang="en-US" dirty="0" err="1" smtClean="0"/>
              <a:t>pengertian</a:t>
            </a:r>
            <a:r>
              <a:rPr lang="en-US" dirty="0" smtClean="0"/>
              <a:t> </a:t>
            </a:r>
            <a:r>
              <a:rPr lang="en-US" dirty="0" err="1" smtClean="0"/>
              <a:t>bukti</a:t>
            </a:r>
            <a:r>
              <a:rPr lang="en-US" dirty="0" smtClean="0"/>
              <a:t> audit, </a:t>
            </a:r>
            <a:r>
              <a:rPr lang="en-US" dirty="0" err="1" smtClean="0"/>
              <a:t>prosedur</a:t>
            </a:r>
            <a:r>
              <a:rPr lang="en-US" dirty="0" smtClean="0"/>
              <a:t> audit,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temuan</a:t>
            </a:r>
            <a:r>
              <a:rPr lang="en-US" dirty="0" smtClean="0"/>
              <a:t> audit</a:t>
            </a:r>
          </a:p>
          <a:p>
            <a:pPr>
              <a:lnSpc>
                <a:spcPct val="170000"/>
              </a:lnSpc>
            </a:pPr>
            <a:r>
              <a:rPr lang="en-US" dirty="0" err="1" smtClean="0"/>
              <a:t>Memahami</a:t>
            </a:r>
            <a:r>
              <a:rPr lang="en-US" dirty="0" smtClean="0"/>
              <a:t> </a:t>
            </a:r>
            <a:r>
              <a:rPr lang="en-US" dirty="0" err="1" smtClean="0"/>
              <a:t>pertimbangan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pengambilan</a:t>
            </a:r>
            <a:r>
              <a:rPr lang="en-US" dirty="0" smtClean="0"/>
              <a:t> </a:t>
            </a:r>
            <a:r>
              <a:rPr lang="en-US" dirty="0" err="1" smtClean="0"/>
              <a:t>keputusan</a:t>
            </a:r>
            <a:r>
              <a:rPr lang="en-US" dirty="0" smtClean="0"/>
              <a:t> </a:t>
            </a:r>
            <a:r>
              <a:rPr lang="en-US" dirty="0" err="1" smtClean="0"/>
              <a:t>atas</a:t>
            </a:r>
            <a:r>
              <a:rPr lang="en-US" dirty="0" smtClean="0"/>
              <a:t> </a:t>
            </a:r>
            <a:r>
              <a:rPr lang="en-US" dirty="0" err="1" smtClean="0"/>
              <a:t>bukti</a:t>
            </a:r>
            <a:r>
              <a:rPr lang="en-US" dirty="0" smtClean="0"/>
              <a:t> audit</a:t>
            </a:r>
          </a:p>
          <a:p>
            <a:pPr>
              <a:lnSpc>
                <a:spcPct val="170000"/>
              </a:lnSpc>
            </a:pPr>
            <a:r>
              <a:rPr lang="en-US" dirty="0" err="1" smtClean="0"/>
              <a:t>Memahami</a:t>
            </a:r>
            <a:r>
              <a:rPr lang="en-US" dirty="0" smtClean="0"/>
              <a:t> </a:t>
            </a:r>
            <a:r>
              <a:rPr lang="en-US" dirty="0" err="1" smtClean="0"/>
              <a:t>hal-hal</a:t>
            </a:r>
            <a:r>
              <a:rPr lang="en-US" dirty="0" smtClean="0"/>
              <a:t> yang </a:t>
            </a:r>
            <a:r>
              <a:rPr lang="en-US" dirty="0" err="1" smtClean="0"/>
              <a:t>mempengaruhi</a:t>
            </a:r>
            <a:r>
              <a:rPr lang="en-US" dirty="0" smtClean="0"/>
              <a:t> </a:t>
            </a:r>
            <a:r>
              <a:rPr lang="en-US" dirty="0" err="1" smtClean="0"/>
              <a:t>tingkat</a:t>
            </a:r>
            <a:r>
              <a:rPr lang="en-US" dirty="0" smtClean="0"/>
              <a:t> </a:t>
            </a:r>
            <a:r>
              <a:rPr lang="en-US" dirty="0" err="1" smtClean="0"/>
              <a:t>persuasif</a:t>
            </a:r>
            <a:r>
              <a:rPr lang="en-US" dirty="0" smtClean="0"/>
              <a:t> </a:t>
            </a:r>
            <a:r>
              <a:rPr lang="en-US" dirty="0" err="1" smtClean="0"/>
              <a:t>bukti</a:t>
            </a:r>
            <a:r>
              <a:rPr lang="en-US" dirty="0" smtClean="0"/>
              <a:t> audit</a:t>
            </a:r>
          </a:p>
          <a:p>
            <a:pPr>
              <a:lnSpc>
                <a:spcPct val="170000"/>
              </a:lnSpc>
            </a:pPr>
            <a:r>
              <a:rPr lang="en-US" dirty="0" err="1" smtClean="0"/>
              <a:t>Mengetahui</a:t>
            </a:r>
            <a:r>
              <a:rPr lang="en-US" dirty="0" smtClean="0"/>
              <a:t> </a:t>
            </a:r>
            <a:r>
              <a:rPr lang="en-US" dirty="0" err="1" smtClean="0"/>
              <a:t>jenis</a:t>
            </a:r>
            <a:r>
              <a:rPr lang="en-US" dirty="0" smtClean="0"/>
              <a:t> </a:t>
            </a:r>
            <a:r>
              <a:rPr lang="en-US" dirty="0" err="1" smtClean="0"/>
              <a:t>bukti</a:t>
            </a:r>
            <a:r>
              <a:rPr lang="en-US" dirty="0" smtClean="0"/>
              <a:t> audit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tingkat</a:t>
            </a:r>
            <a:r>
              <a:rPr lang="en-US" dirty="0" smtClean="0"/>
              <a:t> </a:t>
            </a:r>
            <a:r>
              <a:rPr lang="en-US" dirty="0" err="1" smtClean="0"/>
              <a:t>kompetensinya</a:t>
            </a:r>
            <a:endParaRPr lang="en-US" dirty="0" smtClean="0"/>
          </a:p>
          <a:p>
            <a:pPr>
              <a:lnSpc>
                <a:spcPct val="170000"/>
              </a:lnSpc>
            </a:pPr>
            <a:r>
              <a:rPr lang="en-US" dirty="0" err="1" smtClean="0"/>
              <a:t>Mengetahui</a:t>
            </a:r>
            <a:r>
              <a:rPr lang="en-US" dirty="0" smtClean="0"/>
              <a:t> </a:t>
            </a:r>
            <a:r>
              <a:rPr lang="en-US" dirty="0" err="1" smtClean="0"/>
              <a:t>jenis</a:t>
            </a:r>
            <a:r>
              <a:rPr lang="en-US" dirty="0" smtClean="0"/>
              <a:t> </a:t>
            </a:r>
            <a:r>
              <a:rPr lang="en-US" dirty="0" err="1" smtClean="0"/>
              <a:t>prosedur</a:t>
            </a:r>
            <a:r>
              <a:rPr lang="en-US" dirty="0" smtClean="0"/>
              <a:t>  audit </a:t>
            </a:r>
            <a:r>
              <a:rPr lang="en-US" dirty="0" err="1" smtClean="0"/>
              <a:t>beserta</a:t>
            </a:r>
            <a:r>
              <a:rPr lang="en-US" dirty="0" smtClean="0"/>
              <a:t> </a:t>
            </a:r>
            <a:r>
              <a:rPr lang="en-US" dirty="0" err="1" smtClean="0"/>
              <a:t>bukti</a:t>
            </a:r>
            <a:r>
              <a:rPr lang="en-US" dirty="0" smtClean="0"/>
              <a:t> audit yang </a:t>
            </a:r>
            <a:r>
              <a:rPr lang="en-US" dirty="0" err="1" smtClean="0"/>
              <a:t>terkait</a:t>
            </a:r>
            <a:endParaRPr lang="en-US" dirty="0" smtClean="0"/>
          </a:p>
          <a:p>
            <a:pPr>
              <a:lnSpc>
                <a:spcPct val="170000"/>
              </a:lnSpc>
            </a:pPr>
            <a:r>
              <a:rPr lang="en-US" dirty="0" err="1" smtClean="0"/>
              <a:t>Memahami</a:t>
            </a:r>
            <a:r>
              <a:rPr lang="en-US" dirty="0" smtClean="0"/>
              <a:t> </a:t>
            </a:r>
            <a:r>
              <a:rPr lang="en-US" dirty="0" err="1" smtClean="0"/>
              <a:t>jenis</a:t>
            </a:r>
            <a:r>
              <a:rPr lang="en-US" dirty="0" smtClean="0"/>
              <a:t> </a:t>
            </a:r>
            <a:r>
              <a:rPr lang="en-US" dirty="0" err="1" smtClean="0"/>
              <a:t>temuan</a:t>
            </a:r>
            <a:r>
              <a:rPr lang="en-US" dirty="0" smtClean="0"/>
              <a:t> audit </a:t>
            </a:r>
            <a:r>
              <a:rPr lang="en-US" dirty="0" err="1" smtClean="0"/>
              <a:t>beserta</a:t>
            </a:r>
            <a:r>
              <a:rPr lang="en-US" dirty="0" smtClean="0"/>
              <a:t> </a:t>
            </a:r>
            <a:r>
              <a:rPr lang="en-US" dirty="0" err="1" smtClean="0"/>
              <a:t>cara</a:t>
            </a:r>
            <a:r>
              <a:rPr lang="en-US" dirty="0" smtClean="0"/>
              <a:t> </a:t>
            </a:r>
            <a:r>
              <a:rPr lang="en-US" dirty="0" err="1" smtClean="0"/>
              <a:t>penyajiannya</a:t>
            </a:r>
            <a:endParaRPr lang="en-US" dirty="0" smtClean="0"/>
          </a:p>
          <a:p>
            <a:pPr>
              <a:lnSpc>
                <a:spcPct val="170000"/>
              </a:lnSpc>
            </a:pPr>
            <a:r>
              <a:rPr lang="en-US" dirty="0" err="1" smtClean="0"/>
              <a:t>Memahami</a:t>
            </a:r>
            <a:r>
              <a:rPr lang="en-US" dirty="0" smtClean="0"/>
              <a:t> </a:t>
            </a:r>
            <a:r>
              <a:rPr lang="en-US" dirty="0" err="1" smtClean="0"/>
              <a:t>hubungan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 </a:t>
            </a:r>
            <a:r>
              <a:rPr lang="en-US" dirty="0" err="1" smtClean="0"/>
              <a:t>tujuan</a:t>
            </a:r>
            <a:r>
              <a:rPr lang="en-US" dirty="0" smtClean="0"/>
              <a:t> audit, </a:t>
            </a:r>
            <a:r>
              <a:rPr lang="en-US" dirty="0" err="1" smtClean="0"/>
              <a:t>prosedur</a:t>
            </a:r>
            <a:r>
              <a:rPr lang="en-US" dirty="0" smtClean="0"/>
              <a:t> audit, </a:t>
            </a:r>
            <a:r>
              <a:rPr lang="en-US" dirty="0" err="1" smtClean="0"/>
              <a:t>bukti</a:t>
            </a:r>
            <a:r>
              <a:rPr lang="en-US" dirty="0" smtClean="0"/>
              <a:t> audit,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temuan</a:t>
            </a:r>
            <a:r>
              <a:rPr lang="en-US" dirty="0" smtClean="0"/>
              <a:t> audit</a:t>
            </a:r>
          </a:p>
          <a:p>
            <a:pPr>
              <a:lnSpc>
                <a:spcPct val="170000"/>
              </a:lnSpc>
            </a:pPr>
            <a:r>
              <a:rPr lang="en-US" dirty="0" err="1" smtClean="0"/>
              <a:t>Memahami</a:t>
            </a:r>
            <a:r>
              <a:rPr lang="en-US" dirty="0" smtClean="0"/>
              <a:t> </a:t>
            </a:r>
            <a:r>
              <a:rPr lang="en-US" dirty="0" err="1" smtClean="0"/>
              <a:t>jenis</a:t>
            </a:r>
            <a:r>
              <a:rPr lang="en-US" dirty="0" smtClean="0"/>
              <a:t> </a:t>
            </a:r>
            <a:r>
              <a:rPr lang="en-US" dirty="0" err="1" smtClean="0"/>
              <a:t>pengujian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audit</a:t>
            </a:r>
          </a:p>
          <a:p>
            <a:pPr>
              <a:lnSpc>
                <a:spcPct val="170000"/>
              </a:lnSpc>
            </a:pPr>
            <a:r>
              <a:rPr lang="en-US" dirty="0" err="1" smtClean="0"/>
              <a:t>Mampu</a:t>
            </a:r>
            <a:r>
              <a:rPr lang="en-US" dirty="0" smtClean="0"/>
              <a:t> </a:t>
            </a:r>
            <a:r>
              <a:rPr lang="en-US" dirty="0" err="1" smtClean="0"/>
              <a:t>merancang</a:t>
            </a:r>
            <a:r>
              <a:rPr lang="en-US" dirty="0" smtClean="0"/>
              <a:t> program audit</a:t>
            </a:r>
            <a:endParaRPr 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Pemeriksaan</a:t>
            </a:r>
            <a:r>
              <a:rPr lang="en-US" dirty="0" smtClean="0"/>
              <a:t> </a:t>
            </a:r>
            <a:r>
              <a:rPr lang="en-US" dirty="0" err="1" smtClean="0"/>
              <a:t>Fisik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55000" lnSpcReduction="20000"/>
          </a:bodyPr>
          <a:lstStyle/>
          <a:p>
            <a:r>
              <a:rPr lang="en-US" dirty="0" err="1" smtClean="0"/>
              <a:t>Pemeriksaan</a:t>
            </a:r>
            <a:r>
              <a:rPr lang="en-US" dirty="0" smtClean="0"/>
              <a:t> </a:t>
            </a:r>
            <a:r>
              <a:rPr lang="en-US" dirty="0" err="1" smtClean="0"/>
              <a:t>fisik</a:t>
            </a:r>
            <a:r>
              <a:rPr lang="en-US" dirty="0" smtClean="0"/>
              <a:t> </a:t>
            </a:r>
            <a:r>
              <a:rPr lang="en-US" dirty="0" err="1" smtClean="0"/>
              <a:t>didefinisikan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pemeriksaan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penghitungan</a:t>
            </a:r>
            <a:r>
              <a:rPr lang="en-US" dirty="0" smtClean="0"/>
              <a:t> yang </a:t>
            </a:r>
            <a:r>
              <a:rPr lang="en-US" dirty="0" err="1" smtClean="0"/>
              <a:t>dilakukan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auditor </a:t>
            </a:r>
            <a:r>
              <a:rPr lang="en-US" dirty="0" err="1" smtClean="0"/>
              <a:t>atas</a:t>
            </a:r>
            <a:r>
              <a:rPr lang="en-US" dirty="0" smtClean="0"/>
              <a:t> </a:t>
            </a:r>
            <a:r>
              <a:rPr lang="en-US" i="1" dirty="0" smtClean="0"/>
              <a:t>tangible asset. </a:t>
            </a:r>
          </a:p>
          <a:p>
            <a:r>
              <a:rPr lang="en-US" i="1" dirty="0" err="1" smtClean="0"/>
              <a:t>Jenis</a:t>
            </a:r>
            <a:r>
              <a:rPr lang="en-US" i="1" dirty="0" smtClean="0"/>
              <a:t> </a:t>
            </a:r>
            <a:r>
              <a:rPr lang="en-US" i="1" dirty="0" err="1" smtClean="0"/>
              <a:t>bukti</a:t>
            </a:r>
            <a:r>
              <a:rPr lang="en-US" i="1" dirty="0" smtClean="0"/>
              <a:t> audit </a:t>
            </a:r>
            <a:r>
              <a:rPr lang="en-US" i="1" dirty="0" err="1" smtClean="0"/>
              <a:t>ini</a:t>
            </a:r>
            <a:r>
              <a:rPr lang="en-US" i="1" dirty="0" smtClean="0"/>
              <a:t> </a:t>
            </a:r>
            <a:r>
              <a:rPr lang="en-US" i="1" dirty="0" err="1" smtClean="0"/>
              <a:t>sering</a:t>
            </a:r>
            <a:r>
              <a:rPr lang="en-US" i="1" dirty="0" smtClean="0"/>
              <a:t> </a:t>
            </a:r>
            <a:r>
              <a:rPr lang="en-US" i="1" dirty="0" err="1" smtClean="0"/>
              <a:t>berhubungan</a:t>
            </a:r>
            <a:r>
              <a:rPr lang="en-US" i="1" dirty="0" smtClean="0"/>
              <a:t> </a:t>
            </a:r>
            <a:r>
              <a:rPr lang="en-US" i="1" dirty="0" err="1" smtClean="0"/>
              <a:t>dengan</a:t>
            </a:r>
            <a:r>
              <a:rPr lang="en-US" i="1" dirty="0" smtClean="0"/>
              <a:t> </a:t>
            </a:r>
            <a:r>
              <a:rPr lang="en-US" i="1" dirty="0" err="1" smtClean="0"/>
              <a:t>persediaan</a:t>
            </a:r>
            <a:r>
              <a:rPr lang="en-US" i="1" dirty="0" smtClean="0"/>
              <a:t>, </a:t>
            </a:r>
            <a:r>
              <a:rPr lang="en-US" i="1" dirty="0" err="1" smtClean="0"/>
              <a:t>kas</a:t>
            </a:r>
            <a:r>
              <a:rPr lang="en-US" i="1" dirty="0" smtClean="0"/>
              <a:t> </a:t>
            </a:r>
            <a:r>
              <a:rPr lang="en-US" i="1" dirty="0" err="1" smtClean="0"/>
              <a:t>dan</a:t>
            </a:r>
            <a:r>
              <a:rPr lang="en-US" i="1" dirty="0" smtClean="0"/>
              <a:t>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termasuk</a:t>
            </a:r>
            <a:r>
              <a:rPr lang="en-US" dirty="0" smtClean="0"/>
              <a:t> </a:t>
            </a:r>
            <a:r>
              <a:rPr lang="en-US" dirty="0" err="1" smtClean="0"/>
              <a:t>verifikasi</a:t>
            </a:r>
            <a:r>
              <a:rPr lang="en-US" dirty="0" smtClean="0"/>
              <a:t> </a:t>
            </a:r>
            <a:r>
              <a:rPr lang="en-US" dirty="0" err="1" smtClean="0"/>
              <a:t>investasi</a:t>
            </a:r>
            <a:r>
              <a:rPr lang="en-US" dirty="0" smtClean="0"/>
              <a:t>, </a:t>
            </a:r>
            <a:r>
              <a:rPr lang="en-US" dirty="0" err="1" smtClean="0"/>
              <a:t>piutang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i="1" dirty="0" smtClean="0"/>
              <a:t>tangible fixed asset. </a:t>
            </a:r>
          </a:p>
          <a:p>
            <a:r>
              <a:rPr lang="en-US" i="1" dirty="0" err="1" smtClean="0"/>
              <a:t>Pemisahan</a:t>
            </a:r>
            <a:r>
              <a:rPr lang="en-US" i="1" dirty="0" smtClean="0"/>
              <a:t> </a:t>
            </a:r>
            <a:r>
              <a:rPr lang="sv-SE" dirty="0" smtClean="0"/>
              <a:t>antara pemeriksaan fisik atas aktiva, seperti investasi dan kas, dan </a:t>
            </a:r>
            <a:r>
              <a:rPr lang="en-US" dirty="0" err="1" smtClean="0"/>
              <a:t>pemeriksaan</a:t>
            </a:r>
            <a:r>
              <a:rPr lang="en-US" dirty="0" smtClean="0"/>
              <a:t> </a:t>
            </a:r>
            <a:r>
              <a:rPr lang="en-US" dirty="0" err="1" smtClean="0"/>
              <a:t>dokumen</a:t>
            </a:r>
            <a:r>
              <a:rPr lang="en-US" dirty="0" smtClean="0"/>
              <a:t>, </a:t>
            </a:r>
            <a:r>
              <a:rPr lang="en-US" dirty="0" err="1" smtClean="0"/>
              <a:t>seperti</a:t>
            </a:r>
            <a:r>
              <a:rPr lang="en-US" dirty="0" smtClean="0"/>
              <a:t> </a:t>
            </a:r>
            <a:r>
              <a:rPr lang="en-US" dirty="0" err="1" smtClean="0"/>
              <a:t>faktur</a:t>
            </a:r>
            <a:r>
              <a:rPr lang="en-US" dirty="0" smtClean="0"/>
              <a:t> </a:t>
            </a:r>
            <a:r>
              <a:rPr lang="en-US" dirty="0" err="1" smtClean="0"/>
              <a:t>pembelian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laporan</a:t>
            </a:r>
            <a:r>
              <a:rPr lang="en-US" dirty="0" smtClean="0"/>
              <a:t> </a:t>
            </a:r>
            <a:r>
              <a:rPr lang="en-US" dirty="0" err="1" smtClean="0"/>
              <a:t>penerimaan</a:t>
            </a:r>
            <a:r>
              <a:rPr lang="en-US" dirty="0" smtClean="0"/>
              <a:t> </a:t>
            </a:r>
            <a:r>
              <a:rPr lang="en-US" dirty="0" err="1" smtClean="0"/>
              <a:t>barang</a:t>
            </a:r>
            <a:r>
              <a:rPr lang="en-US" dirty="0" smtClean="0"/>
              <a:t>,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sangat</a:t>
            </a:r>
            <a:r>
              <a:rPr lang="en-US" dirty="0" smtClean="0"/>
              <a:t> </a:t>
            </a:r>
            <a:r>
              <a:rPr lang="en-US" dirty="0" err="1" smtClean="0"/>
              <a:t>penting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tujuan</a:t>
            </a:r>
            <a:r>
              <a:rPr lang="en-US" dirty="0" smtClean="0"/>
              <a:t> </a:t>
            </a:r>
            <a:r>
              <a:rPr lang="en-US" dirty="0" err="1" smtClean="0"/>
              <a:t>pemeriksaan</a:t>
            </a:r>
            <a:r>
              <a:rPr lang="en-US" dirty="0" smtClean="0"/>
              <a:t>.</a:t>
            </a:r>
          </a:p>
          <a:p>
            <a:r>
              <a:rPr lang="fr-FR" dirty="0" err="1" smtClean="0"/>
              <a:t>Bukti</a:t>
            </a:r>
            <a:r>
              <a:rPr lang="fr-FR" dirty="0" smtClean="0"/>
              <a:t> audit </a:t>
            </a:r>
            <a:r>
              <a:rPr lang="fr-FR" dirty="0" err="1" smtClean="0"/>
              <a:t>fisik</a:t>
            </a:r>
            <a:r>
              <a:rPr lang="fr-FR" dirty="0" smtClean="0"/>
              <a:t> </a:t>
            </a:r>
            <a:r>
              <a:rPr lang="fr-FR" i="1" dirty="0" smtClean="0"/>
              <a:t>(</a:t>
            </a:r>
            <a:r>
              <a:rPr lang="fr-FR" i="1" dirty="0" err="1" smtClean="0"/>
              <a:t>physical</a:t>
            </a:r>
            <a:r>
              <a:rPr lang="fr-FR" i="1" dirty="0" smtClean="0"/>
              <a:t> </a:t>
            </a:r>
            <a:r>
              <a:rPr lang="fr-FR" i="1" dirty="0" err="1" smtClean="0"/>
              <a:t>evidence</a:t>
            </a:r>
            <a:r>
              <a:rPr lang="fr-FR" i="1" dirty="0" smtClean="0"/>
              <a:t>) </a:t>
            </a:r>
            <a:r>
              <a:rPr lang="fr-FR" i="1" dirty="0" err="1" smtClean="0"/>
              <a:t>terdiri</a:t>
            </a:r>
            <a:r>
              <a:rPr lang="fr-FR" i="1" dirty="0" smtClean="0"/>
              <a:t> dari </a:t>
            </a:r>
            <a:r>
              <a:rPr lang="fr-FR" i="1" dirty="0" err="1" smtClean="0"/>
              <a:t>semua</a:t>
            </a:r>
            <a:r>
              <a:rPr lang="fr-FR" i="1" dirty="0" smtClean="0"/>
              <a:t> yang </a:t>
            </a:r>
            <a:r>
              <a:rPr lang="fr-FR" i="1" dirty="0" err="1" smtClean="0"/>
              <a:t>dapat</a:t>
            </a:r>
            <a:r>
              <a:rPr lang="fr-FR" i="1" dirty="0" smtClean="0"/>
              <a:t> </a:t>
            </a:r>
            <a:r>
              <a:rPr lang="en-US" dirty="0" err="1" smtClean="0"/>
              <a:t>dihitung</a:t>
            </a:r>
            <a:r>
              <a:rPr lang="en-US" dirty="0" smtClean="0"/>
              <a:t>, </a:t>
            </a:r>
            <a:r>
              <a:rPr lang="en-US" dirty="0" err="1" smtClean="0"/>
              <a:t>diperiksa</a:t>
            </a:r>
            <a:r>
              <a:rPr lang="en-US" dirty="0" smtClean="0"/>
              <a:t>, </a:t>
            </a:r>
            <a:r>
              <a:rPr lang="en-US" dirty="0" err="1" smtClean="0"/>
              <a:t>diamati</a:t>
            </a:r>
            <a:r>
              <a:rPr lang="en-US" dirty="0" smtClean="0"/>
              <a:t>,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diinspeksi</a:t>
            </a:r>
            <a:r>
              <a:rPr lang="en-US" dirty="0" smtClean="0"/>
              <a:t>. </a:t>
            </a:r>
          </a:p>
          <a:p>
            <a:r>
              <a:rPr lang="en-US" dirty="0" err="1" smtClean="0"/>
              <a:t>Bukti</a:t>
            </a:r>
            <a:r>
              <a:rPr lang="en-US" dirty="0" smtClean="0"/>
              <a:t> audit </a:t>
            </a:r>
            <a:r>
              <a:rPr lang="en-US" dirty="0" err="1" smtClean="0"/>
              <a:t>ini</a:t>
            </a:r>
            <a:r>
              <a:rPr lang="en-US" dirty="0" smtClean="0"/>
              <a:t>, </a:t>
            </a:r>
            <a:r>
              <a:rPr lang="en-US" dirty="0" err="1" smtClean="0"/>
              <a:t>melalui</a:t>
            </a:r>
            <a:r>
              <a:rPr lang="en-US" dirty="0" smtClean="0"/>
              <a:t> </a:t>
            </a:r>
            <a:r>
              <a:rPr lang="en-US" dirty="0" err="1" smtClean="0"/>
              <a:t>bukti</a:t>
            </a:r>
            <a:r>
              <a:rPr lang="en-US" dirty="0" smtClean="0"/>
              <a:t> </a:t>
            </a:r>
            <a:r>
              <a:rPr lang="en-US" dirty="0" err="1" smtClean="0"/>
              <a:t>langsung</a:t>
            </a:r>
            <a:r>
              <a:rPr lang="en-US" dirty="0" smtClean="0"/>
              <a:t> (</a:t>
            </a:r>
            <a:r>
              <a:rPr lang="en-US" dirty="0" err="1" smtClean="0"/>
              <a:t>faktual</a:t>
            </a:r>
            <a:r>
              <a:rPr lang="en-US" dirty="0" smtClean="0"/>
              <a:t>), </a:t>
            </a:r>
            <a:r>
              <a:rPr lang="en-US" dirty="0" err="1" smtClean="0"/>
              <a:t>menyediakan</a:t>
            </a:r>
            <a:r>
              <a:rPr lang="en-US" dirty="0" smtClean="0"/>
              <a:t> </a:t>
            </a:r>
            <a:r>
              <a:rPr lang="en-US" dirty="0" err="1" smtClean="0"/>
              <a:t>dukungan</a:t>
            </a:r>
            <a:r>
              <a:rPr lang="en-US" dirty="0" smtClean="0"/>
              <a:t> </a:t>
            </a:r>
            <a:r>
              <a:rPr lang="en-US" dirty="0" err="1" smtClean="0"/>
              <a:t>utama</a:t>
            </a:r>
            <a:r>
              <a:rPr lang="en-US" dirty="0" smtClean="0"/>
              <a:t> </a:t>
            </a:r>
            <a:r>
              <a:rPr lang="en-US" dirty="0" err="1" smtClean="0"/>
              <a:t>bagi</a:t>
            </a:r>
            <a:r>
              <a:rPr lang="en-US" dirty="0" smtClean="0"/>
              <a:t> </a:t>
            </a:r>
            <a:r>
              <a:rPr lang="en-US" dirty="0" err="1" smtClean="0"/>
              <a:t>tujuan</a:t>
            </a:r>
            <a:r>
              <a:rPr lang="en-US" dirty="0" smtClean="0"/>
              <a:t> </a:t>
            </a:r>
            <a:r>
              <a:rPr lang="en-US" dirty="0" err="1" smtClean="0"/>
              <a:t>eksistensi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Pemeriksaan</a:t>
            </a:r>
            <a:r>
              <a:rPr lang="en-US" dirty="0" smtClean="0"/>
              <a:t> </a:t>
            </a:r>
            <a:r>
              <a:rPr lang="en-US" dirty="0" err="1" smtClean="0"/>
              <a:t>fisik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cara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memverifikasi</a:t>
            </a:r>
            <a:r>
              <a:rPr lang="en-US" dirty="0" smtClean="0"/>
              <a:t> </a:t>
            </a:r>
            <a:r>
              <a:rPr lang="en-US" dirty="0" err="1" smtClean="0"/>
              <a:t>apakah</a:t>
            </a:r>
            <a:r>
              <a:rPr lang="en-US" dirty="0" smtClean="0"/>
              <a:t> </a:t>
            </a:r>
            <a:r>
              <a:rPr lang="en-US" dirty="0" err="1" smtClean="0"/>
              <a:t>sebuah</a:t>
            </a:r>
            <a:r>
              <a:rPr lang="en-US" dirty="0" smtClean="0"/>
              <a:t> </a:t>
            </a:r>
            <a:r>
              <a:rPr lang="en-US" dirty="0" err="1" smtClean="0"/>
              <a:t>aktiva</a:t>
            </a:r>
            <a:r>
              <a:rPr lang="en-US" dirty="0" smtClean="0"/>
              <a:t> </a:t>
            </a:r>
            <a:r>
              <a:rPr lang="en-US" dirty="0" err="1" smtClean="0"/>
              <a:t>benar-benar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 (</a:t>
            </a:r>
            <a:r>
              <a:rPr lang="en-US" dirty="0" err="1" smtClean="0"/>
              <a:t>tujuan</a:t>
            </a:r>
            <a:r>
              <a:rPr lang="en-US" dirty="0" smtClean="0"/>
              <a:t> </a:t>
            </a:r>
            <a:r>
              <a:rPr lang="en-US" dirty="0" err="1" smtClean="0"/>
              <a:t>eksistensi</a:t>
            </a:r>
            <a:r>
              <a:rPr lang="en-US" dirty="0" smtClean="0"/>
              <a:t>), </a:t>
            </a:r>
            <a:r>
              <a:rPr lang="en-US" dirty="0" err="1" smtClean="0"/>
              <a:t>telah</a:t>
            </a:r>
            <a:r>
              <a:rPr lang="en-US" dirty="0" smtClean="0"/>
              <a:t> </a:t>
            </a:r>
            <a:r>
              <a:rPr lang="en-US" dirty="0" err="1" smtClean="0"/>
              <a:t>dianggap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jenis</a:t>
            </a:r>
            <a:r>
              <a:rPr lang="en-US" dirty="0" smtClean="0"/>
              <a:t> </a:t>
            </a:r>
            <a:r>
              <a:rPr lang="en-US" dirty="0" err="1" smtClean="0"/>
              <a:t>bukti</a:t>
            </a:r>
            <a:r>
              <a:rPr lang="en-US" dirty="0" smtClean="0"/>
              <a:t> audit yang paling </a:t>
            </a:r>
            <a:r>
              <a:rPr lang="en-US" dirty="0" err="1" smtClean="0"/>
              <a:t>andal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berguna</a:t>
            </a:r>
            <a:r>
              <a:rPr lang="en-US" dirty="0" smtClean="0"/>
              <a:t>. </a:t>
            </a:r>
          </a:p>
          <a:p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umum</a:t>
            </a:r>
            <a:r>
              <a:rPr lang="en-US" dirty="0" smtClean="0"/>
              <a:t>, </a:t>
            </a:r>
            <a:r>
              <a:rPr lang="en-US" dirty="0" err="1" smtClean="0"/>
              <a:t>pemeriksaan</a:t>
            </a:r>
            <a:r>
              <a:rPr lang="en-US" dirty="0" smtClean="0"/>
              <a:t> </a:t>
            </a:r>
            <a:r>
              <a:rPr lang="en-US" dirty="0" err="1" smtClean="0"/>
              <a:t>fisik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cara</a:t>
            </a:r>
            <a:r>
              <a:rPr lang="en-US" dirty="0" smtClean="0"/>
              <a:t> yang </a:t>
            </a:r>
            <a:r>
              <a:rPr lang="en-US" dirty="0" err="1" smtClean="0"/>
              <a:t>obyektif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menentukan</a:t>
            </a:r>
            <a:r>
              <a:rPr lang="en-US" dirty="0" smtClean="0"/>
              <a:t> </a:t>
            </a:r>
            <a:r>
              <a:rPr lang="en-US" dirty="0" err="1" smtClean="0"/>
              <a:t>jumlah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keterangan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aktiva</a:t>
            </a:r>
            <a:r>
              <a:rPr lang="en-US" dirty="0" smtClean="0"/>
              <a:t> yang </a:t>
            </a:r>
            <a:r>
              <a:rPr lang="en-US" dirty="0" err="1" smtClean="0"/>
              <a:t>diperiksa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Contoh</a:t>
            </a:r>
            <a:r>
              <a:rPr lang="en-US" dirty="0" smtClean="0"/>
              <a:t>:</a:t>
            </a:r>
          </a:p>
          <a:p>
            <a:pPr lvl="1"/>
            <a:r>
              <a:rPr lang="en-US" dirty="0" smtClean="0"/>
              <a:t>Auditor </a:t>
            </a:r>
            <a:r>
              <a:rPr lang="en-US" dirty="0" err="1" smtClean="0"/>
              <a:t>mengamati</a:t>
            </a:r>
            <a:r>
              <a:rPr lang="en-US" dirty="0" smtClean="0"/>
              <a:t> </a:t>
            </a:r>
            <a:r>
              <a:rPr lang="en-US" dirty="0" err="1" smtClean="0"/>
              <a:t>penghitungan</a:t>
            </a:r>
            <a:r>
              <a:rPr lang="en-US" dirty="0" smtClean="0"/>
              <a:t> </a:t>
            </a:r>
            <a:r>
              <a:rPr lang="en-US" dirty="0" err="1" smtClean="0"/>
              <a:t>fisik</a:t>
            </a:r>
            <a:r>
              <a:rPr lang="en-US" dirty="0" smtClean="0"/>
              <a:t> </a:t>
            </a:r>
            <a:r>
              <a:rPr lang="en-US" dirty="0" err="1" smtClean="0"/>
              <a:t>persediaan</a:t>
            </a:r>
            <a:r>
              <a:rPr lang="en-US" dirty="0" smtClean="0"/>
              <a:t> yang </a:t>
            </a:r>
            <a:r>
              <a:rPr lang="en-US" dirty="0" err="1" smtClean="0"/>
              <a:t>dilakukan</a:t>
            </a:r>
            <a:r>
              <a:rPr lang="en-US" dirty="0" smtClean="0"/>
              <a:t> </a:t>
            </a:r>
            <a:r>
              <a:rPr lang="en-US" dirty="0" err="1" smtClean="0"/>
              <a:t>auditan</a:t>
            </a:r>
            <a:r>
              <a:rPr lang="en-US" dirty="0" smtClean="0"/>
              <a:t>.</a:t>
            </a:r>
          </a:p>
          <a:p>
            <a:pPr lvl="1"/>
            <a:r>
              <a:rPr lang="sv-SE" dirty="0" smtClean="0"/>
              <a:t>apabila auditan melakukan pembelian aktiva dalam jumlah </a:t>
            </a:r>
            <a:r>
              <a:rPr lang="en-US" dirty="0" smtClean="0"/>
              <a:t>yang </a:t>
            </a:r>
            <a:r>
              <a:rPr lang="en-US" dirty="0" err="1" smtClean="0"/>
              <a:t>signifikan</a:t>
            </a:r>
            <a:r>
              <a:rPr lang="en-US" dirty="0" smtClean="0"/>
              <a:t>, auditor </a:t>
            </a:r>
            <a:r>
              <a:rPr lang="en-US" dirty="0" err="1" smtClean="0"/>
              <a:t>mungkin</a:t>
            </a:r>
            <a:r>
              <a:rPr lang="en-US" dirty="0" smtClean="0"/>
              <a:t> </a:t>
            </a:r>
            <a:r>
              <a:rPr lang="en-US" dirty="0" err="1" smtClean="0"/>
              <a:t>perlu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memeriksa</a:t>
            </a:r>
            <a:r>
              <a:rPr lang="en-US" dirty="0" smtClean="0"/>
              <a:t> </a:t>
            </a:r>
            <a:r>
              <a:rPr lang="en-US" dirty="0" err="1" smtClean="0"/>
              <a:t>pembelianpembelian</a:t>
            </a:r>
            <a:r>
              <a:rPr lang="en-US" dirty="0" smtClean="0"/>
              <a:t> </a:t>
            </a:r>
            <a:r>
              <a:rPr lang="en-US" dirty="0" err="1" smtClean="0"/>
              <a:t>utama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Konfirmasi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55000" lnSpcReduction="20000"/>
          </a:bodyPr>
          <a:lstStyle/>
          <a:p>
            <a:r>
              <a:rPr lang="en-US" dirty="0" err="1" smtClean="0"/>
              <a:t>Konfirmasi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penerimaan</a:t>
            </a:r>
            <a:r>
              <a:rPr lang="en-US" dirty="0" smtClean="0"/>
              <a:t> </a:t>
            </a:r>
            <a:r>
              <a:rPr lang="en-US" dirty="0" err="1" smtClean="0"/>
              <a:t>tanggapan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pihak</a:t>
            </a:r>
            <a:r>
              <a:rPr lang="en-US" dirty="0" smtClean="0"/>
              <a:t> </a:t>
            </a:r>
            <a:r>
              <a:rPr lang="en-US" dirty="0" err="1" smtClean="0"/>
              <a:t>ketiga</a:t>
            </a:r>
            <a:r>
              <a:rPr lang="en-US" dirty="0" smtClean="0"/>
              <a:t> yang </a:t>
            </a:r>
            <a:r>
              <a:rPr lang="en-US" dirty="0" err="1" smtClean="0"/>
              <a:t>independen</a:t>
            </a:r>
            <a:r>
              <a:rPr lang="en-US" dirty="0" smtClean="0"/>
              <a:t> </a:t>
            </a:r>
            <a:r>
              <a:rPr lang="en-US" dirty="0" err="1" smtClean="0"/>
              <a:t>baik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bentuk</a:t>
            </a:r>
            <a:r>
              <a:rPr lang="en-US" dirty="0" smtClean="0"/>
              <a:t> </a:t>
            </a:r>
            <a:r>
              <a:rPr lang="en-US" dirty="0" err="1" smtClean="0"/>
              <a:t>wawancara</a:t>
            </a:r>
            <a:r>
              <a:rPr lang="en-US" dirty="0" smtClean="0"/>
              <a:t> </a:t>
            </a:r>
            <a:r>
              <a:rPr lang="en-US" dirty="0" err="1" smtClean="0"/>
              <a:t>maupun</a:t>
            </a:r>
            <a:r>
              <a:rPr lang="en-US" dirty="0" smtClean="0"/>
              <a:t> </a:t>
            </a:r>
            <a:r>
              <a:rPr lang="en-US" dirty="0" err="1" smtClean="0"/>
              <a:t>tertulis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memverifikasi</a:t>
            </a:r>
            <a:r>
              <a:rPr lang="en-US" dirty="0" smtClean="0"/>
              <a:t> </a:t>
            </a:r>
            <a:r>
              <a:rPr lang="en-US" dirty="0" err="1" smtClean="0"/>
              <a:t>ketepatan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informasi</a:t>
            </a:r>
            <a:r>
              <a:rPr lang="en-US" dirty="0" smtClean="0"/>
              <a:t> yang </a:t>
            </a:r>
            <a:r>
              <a:rPr lang="en-US" dirty="0" err="1" smtClean="0"/>
              <a:t>dinyatakan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auditor.</a:t>
            </a:r>
          </a:p>
          <a:p>
            <a:r>
              <a:rPr lang="en-US" dirty="0" err="1" smtClean="0"/>
              <a:t>Permintaan</a:t>
            </a:r>
            <a:r>
              <a:rPr lang="en-US" dirty="0" smtClean="0"/>
              <a:t> </a:t>
            </a:r>
            <a:r>
              <a:rPr lang="en-US" dirty="0" err="1" smtClean="0"/>
              <a:t>konfirmasi</a:t>
            </a:r>
            <a:r>
              <a:rPr lang="en-US" dirty="0" smtClean="0"/>
              <a:t> </a:t>
            </a:r>
            <a:r>
              <a:rPr lang="en-US" dirty="0" err="1" smtClean="0"/>
              <a:t>dibuat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auditan</a:t>
            </a:r>
            <a:r>
              <a:rPr lang="en-US" dirty="0" smtClean="0"/>
              <a:t>,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meminta</a:t>
            </a:r>
            <a:r>
              <a:rPr lang="en-US" dirty="0" smtClean="0"/>
              <a:t> </a:t>
            </a:r>
            <a:r>
              <a:rPr lang="en-US" dirty="0" err="1" smtClean="0"/>
              <a:t>pihak</a:t>
            </a:r>
            <a:r>
              <a:rPr lang="en-US" dirty="0" smtClean="0"/>
              <a:t> </a:t>
            </a:r>
            <a:r>
              <a:rPr lang="en-US" dirty="0" err="1" smtClean="0"/>
              <a:t>ketiga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memberikan</a:t>
            </a:r>
            <a:r>
              <a:rPr lang="en-US" dirty="0" smtClean="0"/>
              <a:t> </a:t>
            </a:r>
            <a:r>
              <a:rPr lang="en-US" dirty="0" err="1" smtClean="0"/>
              <a:t>tanggapannya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langsung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auditor. </a:t>
            </a:r>
          </a:p>
          <a:p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berasal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sumber</a:t>
            </a:r>
            <a:r>
              <a:rPr lang="en-US" dirty="0" smtClean="0"/>
              <a:t> yang </a:t>
            </a:r>
            <a:r>
              <a:rPr lang="en-US" dirty="0" err="1" smtClean="0"/>
              <a:t>independen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auditan</a:t>
            </a:r>
            <a:r>
              <a:rPr lang="en-US" dirty="0" smtClean="0"/>
              <a:t>, </a:t>
            </a:r>
            <a:r>
              <a:rPr lang="en-US" dirty="0" err="1" smtClean="0"/>
              <a:t>konfirmasi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sangat</a:t>
            </a:r>
            <a:r>
              <a:rPr lang="en-US" dirty="0" smtClean="0"/>
              <a:t> </a:t>
            </a:r>
            <a:r>
              <a:rPr lang="en-US" dirty="0" err="1" smtClean="0"/>
              <a:t>penting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bukti</a:t>
            </a:r>
            <a:r>
              <a:rPr lang="en-US" dirty="0" smtClean="0"/>
              <a:t> audit yang </a:t>
            </a:r>
            <a:r>
              <a:rPr lang="en-US" dirty="0" err="1" smtClean="0"/>
              <a:t>sering</a:t>
            </a:r>
            <a:r>
              <a:rPr lang="en-US" dirty="0" smtClean="0"/>
              <a:t> </a:t>
            </a:r>
            <a:r>
              <a:rPr lang="en-US" dirty="0" err="1" smtClean="0"/>
              <a:t>digunakan</a:t>
            </a:r>
            <a:r>
              <a:rPr lang="en-US" dirty="0" smtClean="0"/>
              <a:t>.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tetapi</a:t>
            </a:r>
            <a:r>
              <a:rPr lang="en-US" dirty="0" smtClean="0"/>
              <a:t>, </a:t>
            </a:r>
            <a:r>
              <a:rPr lang="en-US" dirty="0" err="1" smtClean="0"/>
              <a:t>konfirmasi</a:t>
            </a:r>
            <a:r>
              <a:rPr lang="en-US" dirty="0" smtClean="0"/>
              <a:t> </a:t>
            </a:r>
            <a:r>
              <a:rPr lang="en-US" dirty="0" err="1" smtClean="0"/>
              <a:t>membutuhkan</a:t>
            </a:r>
            <a:r>
              <a:rPr lang="en-US" dirty="0" smtClean="0"/>
              <a:t> </a:t>
            </a:r>
            <a:r>
              <a:rPr lang="en-US" dirty="0" err="1" smtClean="0"/>
              <a:t>biaya</a:t>
            </a:r>
            <a:r>
              <a:rPr lang="en-US" dirty="0" smtClean="0"/>
              <a:t> yang </a:t>
            </a:r>
            <a:r>
              <a:rPr lang="en-US" dirty="0" err="1" smtClean="0"/>
              <a:t>relatif</a:t>
            </a:r>
            <a:r>
              <a:rPr lang="en-US" dirty="0" smtClean="0"/>
              <a:t> </a:t>
            </a:r>
            <a:r>
              <a:rPr lang="en-US" dirty="0" err="1" smtClean="0"/>
              <a:t>besar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menyebabkan</a:t>
            </a:r>
            <a:r>
              <a:rPr lang="en-US" dirty="0" smtClean="0"/>
              <a:t> </a:t>
            </a:r>
            <a:r>
              <a:rPr lang="en-US" dirty="0" err="1" smtClean="0"/>
              <a:t>ketidaknyamanan</a:t>
            </a:r>
            <a:r>
              <a:rPr lang="en-US" dirty="0" smtClean="0"/>
              <a:t> </a:t>
            </a:r>
            <a:r>
              <a:rPr lang="en-US" dirty="0" err="1" smtClean="0"/>
              <a:t>bagi</a:t>
            </a:r>
            <a:r>
              <a:rPr lang="en-US" dirty="0" smtClean="0"/>
              <a:t> </a:t>
            </a:r>
            <a:r>
              <a:rPr lang="en-US" dirty="0" err="1" smtClean="0"/>
              <a:t>pihak</a:t>
            </a:r>
            <a:r>
              <a:rPr lang="en-US" dirty="0" smtClean="0"/>
              <a:t> yang </a:t>
            </a:r>
            <a:r>
              <a:rPr lang="en-US" dirty="0" err="1" smtClean="0"/>
              <a:t>dimintakan</a:t>
            </a:r>
            <a:r>
              <a:rPr lang="en-US" dirty="0" smtClean="0"/>
              <a:t> </a:t>
            </a:r>
            <a:r>
              <a:rPr lang="en-US" dirty="0" err="1" smtClean="0"/>
              <a:t>tanggapan</a:t>
            </a:r>
            <a:r>
              <a:rPr lang="en-US" dirty="0" smtClean="0"/>
              <a:t>. </a:t>
            </a:r>
          </a:p>
          <a:p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sebab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konfirmasi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digunakan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semua</a:t>
            </a:r>
            <a:r>
              <a:rPr lang="en-US" dirty="0" smtClean="0"/>
              <a:t> </a:t>
            </a:r>
            <a:r>
              <a:rPr lang="en-US" dirty="0" err="1" smtClean="0"/>
              <a:t>keadaan</a:t>
            </a:r>
            <a:r>
              <a:rPr lang="en-US" dirty="0" smtClean="0"/>
              <a:t> yang </a:t>
            </a:r>
            <a:r>
              <a:rPr lang="en-US" dirty="0" err="1" smtClean="0"/>
              <a:t>memungkinkan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tingkat</a:t>
            </a:r>
            <a:r>
              <a:rPr lang="en-US" dirty="0" smtClean="0"/>
              <a:t> </a:t>
            </a:r>
            <a:r>
              <a:rPr lang="en-US" dirty="0" err="1" smtClean="0"/>
              <a:t>keandalan</a:t>
            </a:r>
            <a:r>
              <a:rPr lang="en-US" dirty="0" smtClean="0"/>
              <a:t> yang </a:t>
            </a:r>
            <a:r>
              <a:rPr lang="en-US" dirty="0" err="1" smtClean="0"/>
              <a:t>tinggi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konfirmasi</a:t>
            </a:r>
            <a:r>
              <a:rPr lang="en-US" dirty="0" smtClean="0"/>
              <a:t>, auditor </a:t>
            </a:r>
            <a:r>
              <a:rPr lang="en-US" dirty="0" err="1" smtClean="0"/>
              <a:t>sering</a:t>
            </a:r>
            <a:r>
              <a:rPr lang="en-US" dirty="0" smtClean="0"/>
              <a:t> </a:t>
            </a:r>
            <a:r>
              <a:rPr lang="en-US" dirty="0" err="1" smtClean="0"/>
              <a:t>meminta</a:t>
            </a:r>
            <a:r>
              <a:rPr lang="en-US" dirty="0" smtClean="0"/>
              <a:t> </a:t>
            </a:r>
            <a:r>
              <a:rPr lang="en-US" dirty="0" err="1" smtClean="0"/>
              <a:t>tanggapan</a:t>
            </a:r>
            <a:r>
              <a:rPr lang="en-US" dirty="0" smtClean="0"/>
              <a:t> </a:t>
            </a:r>
            <a:r>
              <a:rPr lang="en-US" dirty="0" err="1" smtClean="0"/>
              <a:t>tertulis</a:t>
            </a:r>
            <a:r>
              <a:rPr lang="en-US" dirty="0" smtClean="0"/>
              <a:t> </a:t>
            </a:r>
            <a:r>
              <a:rPr lang="en-US" dirty="0" err="1" smtClean="0"/>
              <a:t>daripada</a:t>
            </a:r>
            <a:r>
              <a:rPr lang="en-US" dirty="0" smtClean="0"/>
              <a:t> </a:t>
            </a:r>
            <a:r>
              <a:rPr lang="en-US" dirty="0" err="1" smtClean="0"/>
              <a:t>tanggapan</a:t>
            </a:r>
            <a:r>
              <a:rPr lang="en-US" dirty="0" smtClean="0"/>
              <a:t> </a:t>
            </a:r>
            <a:r>
              <a:rPr lang="en-US" dirty="0" err="1" smtClean="0"/>
              <a:t>wawancara</a:t>
            </a:r>
            <a:r>
              <a:rPr lang="en-US" dirty="0" smtClean="0"/>
              <a:t> </a:t>
            </a:r>
            <a:r>
              <a:rPr lang="en-US" dirty="0" err="1" smtClean="0"/>
              <a:t>apalagi</a:t>
            </a:r>
            <a:r>
              <a:rPr lang="en-US" dirty="0" smtClean="0"/>
              <a:t> </a:t>
            </a:r>
            <a:r>
              <a:rPr lang="en-US" dirty="0" err="1" smtClean="0"/>
              <a:t>ketika</a:t>
            </a:r>
            <a:r>
              <a:rPr lang="en-US" dirty="0" smtClean="0"/>
              <a:t> </a:t>
            </a:r>
            <a:r>
              <a:rPr lang="en-US" dirty="0" err="1" smtClean="0"/>
              <a:t>tanggapan</a:t>
            </a:r>
            <a:r>
              <a:rPr lang="en-US" dirty="0" smtClean="0"/>
              <a:t> </a:t>
            </a:r>
            <a:r>
              <a:rPr lang="en-US" dirty="0" err="1" smtClean="0"/>
              <a:t>tertulis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praktis</a:t>
            </a:r>
            <a:r>
              <a:rPr lang="en-US" dirty="0" smtClean="0"/>
              <a:t>. </a:t>
            </a:r>
          </a:p>
          <a:p>
            <a:r>
              <a:rPr lang="en-US" dirty="0" smtClean="0"/>
              <a:t>Hal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dikarenakan</a:t>
            </a:r>
            <a:r>
              <a:rPr lang="en-US" dirty="0" smtClean="0"/>
              <a:t> </a:t>
            </a:r>
            <a:r>
              <a:rPr lang="en-US" dirty="0" err="1" smtClean="0"/>
              <a:t>konfirmasi</a:t>
            </a:r>
            <a:r>
              <a:rPr lang="en-US" dirty="0" smtClean="0"/>
              <a:t> </a:t>
            </a:r>
            <a:r>
              <a:rPr lang="en-US" dirty="0" err="1" smtClean="0"/>
              <a:t>tertulis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mudah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diperiksa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saat</a:t>
            </a:r>
            <a:r>
              <a:rPr lang="en-US" dirty="0" smtClean="0"/>
              <a:t> </a:t>
            </a:r>
            <a:r>
              <a:rPr lang="en-US" dirty="0" err="1" smtClean="0"/>
              <a:t>dibutuhkan</a:t>
            </a:r>
            <a:r>
              <a:rPr lang="en-US" dirty="0" smtClean="0"/>
              <a:t>, </a:t>
            </a:r>
            <a:r>
              <a:rPr lang="en-US" dirty="0" err="1" smtClean="0"/>
              <a:t>konfirmasi</a:t>
            </a:r>
            <a:r>
              <a:rPr lang="en-US" dirty="0" smtClean="0"/>
              <a:t> </a:t>
            </a:r>
            <a:r>
              <a:rPr lang="en-US" dirty="0" err="1" smtClean="0"/>
              <a:t>tertulis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s-ES" dirty="0" err="1" smtClean="0"/>
              <a:t>menunjukkan</a:t>
            </a:r>
            <a:r>
              <a:rPr lang="es-ES" dirty="0" smtClean="0"/>
              <a:t> </a:t>
            </a:r>
            <a:r>
              <a:rPr lang="es-ES" dirty="0" err="1" smtClean="0"/>
              <a:t>bahwa</a:t>
            </a:r>
            <a:r>
              <a:rPr lang="es-ES" dirty="0" smtClean="0"/>
              <a:t> </a:t>
            </a:r>
            <a:r>
              <a:rPr lang="es-ES" dirty="0" err="1" smtClean="0"/>
              <a:t>konfirmasi</a:t>
            </a:r>
            <a:r>
              <a:rPr lang="es-ES" dirty="0" smtClean="0"/>
              <a:t> </a:t>
            </a:r>
            <a:r>
              <a:rPr lang="es-ES" dirty="0" err="1" smtClean="0"/>
              <a:t>itu</a:t>
            </a:r>
            <a:r>
              <a:rPr lang="es-ES" dirty="0" smtClean="0"/>
              <a:t> </a:t>
            </a:r>
            <a:r>
              <a:rPr lang="es-ES" dirty="0" err="1" smtClean="0"/>
              <a:t>sudah</a:t>
            </a:r>
            <a:r>
              <a:rPr lang="es-ES" dirty="0" smtClean="0"/>
              <a:t> </a:t>
            </a:r>
            <a:r>
              <a:rPr lang="es-ES" dirty="0" err="1" smtClean="0"/>
              <a:t>diterima</a:t>
            </a:r>
            <a:r>
              <a:rPr lang="es-ES" dirty="0" smtClean="0"/>
              <a:t> </a:t>
            </a:r>
            <a:r>
              <a:rPr lang="es-ES" dirty="0" err="1" smtClean="0"/>
              <a:t>atau</a:t>
            </a:r>
            <a:r>
              <a:rPr lang="es-ES" dirty="0" smtClean="0"/>
              <a:t> </a:t>
            </a:r>
            <a:r>
              <a:rPr lang="es-ES" dirty="0" err="1" smtClean="0"/>
              <a:t>belum</a:t>
            </a:r>
            <a:r>
              <a:rPr lang="es-ES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Lanjutan</a:t>
            </a:r>
            <a:r>
              <a:rPr lang="en-US" dirty="0" smtClean="0"/>
              <a:t>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70000" lnSpcReduction="20000"/>
          </a:bodyPr>
          <a:lstStyle/>
          <a:p>
            <a:r>
              <a:rPr lang="en-US" dirty="0" smtClean="0"/>
              <a:t>SA-IAI </a:t>
            </a:r>
            <a:r>
              <a:rPr lang="en-US" dirty="0" err="1" smtClean="0"/>
              <a:t>mendefinisikan</a:t>
            </a:r>
            <a:r>
              <a:rPr lang="en-US" dirty="0" smtClean="0"/>
              <a:t> </a:t>
            </a:r>
            <a:r>
              <a:rPr lang="en-US" dirty="0" err="1" smtClean="0"/>
              <a:t>konfirmasi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proses</a:t>
            </a:r>
            <a:r>
              <a:rPr lang="en-US" dirty="0" smtClean="0"/>
              <a:t> </a:t>
            </a:r>
            <a:r>
              <a:rPr lang="en-US" dirty="0" err="1" smtClean="0"/>
              <a:t>pemerolehan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penilaian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komunikasi</a:t>
            </a:r>
            <a:r>
              <a:rPr lang="en-US" dirty="0" smtClean="0"/>
              <a:t> </a:t>
            </a:r>
            <a:r>
              <a:rPr lang="en-US" dirty="0" err="1" smtClean="0"/>
              <a:t>langsung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pihak</a:t>
            </a:r>
            <a:r>
              <a:rPr lang="en-US" dirty="0" smtClean="0"/>
              <a:t> </a:t>
            </a:r>
            <a:r>
              <a:rPr lang="en-US" dirty="0" err="1" smtClean="0"/>
              <a:t>ketiga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jawaban</a:t>
            </a:r>
            <a:r>
              <a:rPr lang="en-US" dirty="0" smtClean="0"/>
              <a:t> </a:t>
            </a:r>
            <a:r>
              <a:rPr lang="en-US" dirty="0" err="1" smtClean="0"/>
              <a:t>atas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permintaan</a:t>
            </a:r>
            <a:r>
              <a:rPr lang="en-US" dirty="0" smtClean="0"/>
              <a:t> </a:t>
            </a:r>
            <a:r>
              <a:rPr lang="en-US" dirty="0" err="1" smtClean="0"/>
              <a:t>informasi</a:t>
            </a:r>
            <a:r>
              <a:rPr lang="en-US" dirty="0" smtClean="0"/>
              <a:t>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unsur</a:t>
            </a:r>
            <a:r>
              <a:rPr lang="en-US" dirty="0" smtClean="0"/>
              <a:t> </a:t>
            </a:r>
            <a:r>
              <a:rPr lang="en-US" dirty="0" err="1" smtClean="0"/>
              <a:t>tertentu</a:t>
            </a:r>
            <a:r>
              <a:rPr lang="en-US" dirty="0" smtClean="0"/>
              <a:t> yang </a:t>
            </a:r>
            <a:r>
              <a:rPr lang="en-US" dirty="0" err="1" smtClean="0"/>
              <a:t>berdampak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asersi</a:t>
            </a:r>
            <a:r>
              <a:rPr lang="en-US" dirty="0" smtClean="0"/>
              <a:t> </a:t>
            </a:r>
            <a:r>
              <a:rPr lang="en-US" dirty="0" err="1" smtClean="0"/>
              <a:t>laporan</a:t>
            </a:r>
            <a:r>
              <a:rPr lang="en-US" dirty="0" smtClean="0"/>
              <a:t> </a:t>
            </a:r>
            <a:r>
              <a:rPr lang="en-US" dirty="0" err="1" smtClean="0"/>
              <a:t>keuangan</a:t>
            </a:r>
            <a:r>
              <a:rPr lang="en-US" dirty="0" smtClean="0"/>
              <a:t>. </a:t>
            </a:r>
            <a:r>
              <a:rPr lang="en-US" dirty="0" err="1" smtClean="0"/>
              <a:t>Proses</a:t>
            </a:r>
            <a:r>
              <a:rPr lang="en-US" dirty="0" smtClean="0"/>
              <a:t> </a:t>
            </a:r>
            <a:r>
              <a:rPr lang="en-US" dirty="0" err="1" smtClean="0"/>
              <a:t>konfirmasi</a:t>
            </a:r>
            <a:r>
              <a:rPr lang="en-US" dirty="0" smtClean="0"/>
              <a:t> </a:t>
            </a:r>
            <a:r>
              <a:rPr lang="en-US" dirty="0" err="1" smtClean="0"/>
              <a:t>mencakup</a:t>
            </a:r>
            <a:r>
              <a:rPr lang="en-US" dirty="0" smtClean="0"/>
              <a:t>:</a:t>
            </a:r>
          </a:p>
          <a:p>
            <a:pPr marL="723900" lvl="1" indent="-266700">
              <a:buFont typeface="+mj-lt"/>
              <a:buAutoNum type="arabicPeriod"/>
            </a:pPr>
            <a:r>
              <a:rPr lang="fi-FI" dirty="0" smtClean="0"/>
              <a:t>Pemilihan unsur yang dimintakan konfirmasi</a:t>
            </a:r>
          </a:p>
          <a:p>
            <a:pPr marL="723900" lvl="1" indent="-266700">
              <a:buFont typeface="+mj-lt"/>
              <a:buAutoNum type="arabicPeriod"/>
            </a:pPr>
            <a:r>
              <a:rPr lang="en-US" dirty="0" err="1" smtClean="0"/>
              <a:t>Perancangan</a:t>
            </a:r>
            <a:r>
              <a:rPr lang="en-US" dirty="0" smtClean="0"/>
              <a:t> </a:t>
            </a:r>
            <a:r>
              <a:rPr lang="en-US" dirty="0" err="1" smtClean="0"/>
              <a:t>permintaan</a:t>
            </a:r>
            <a:r>
              <a:rPr lang="en-US" dirty="0" smtClean="0"/>
              <a:t> </a:t>
            </a:r>
            <a:r>
              <a:rPr lang="en-US" dirty="0" err="1" smtClean="0"/>
              <a:t>konfirmasi</a:t>
            </a:r>
            <a:endParaRPr lang="en-US" dirty="0" smtClean="0"/>
          </a:p>
          <a:p>
            <a:pPr marL="723900" lvl="1" indent="-266700">
              <a:buFont typeface="+mj-lt"/>
              <a:buAutoNum type="arabicPeriod"/>
            </a:pPr>
            <a:r>
              <a:rPr lang="fi-FI" dirty="0" smtClean="0"/>
              <a:t>Pemberitahuan permintaan konfirmasi kepada auditan</a:t>
            </a:r>
          </a:p>
          <a:p>
            <a:pPr marL="723900" lvl="1" indent="-266700">
              <a:buFont typeface="+mj-lt"/>
              <a:buAutoNum type="arabicPeriod"/>
            </a:pPr>
            <a:r>
              <a:rPr lang="en-US" dirty="0" err="1" smtClean="0"/>
              <a:t>Pemberitahuan</a:t>
            </a:r>
            <a:r>
              <a:rPr lang="en-US" dirty="0" smtClean="0"/>
              <a:t> </a:t>
            </a:r>
            <a:r>
              <a:rPr lang="en-US" dirty="0" err="1" smtClean="0"/>
              <a:t>permintaan</a:t>
            </a:r>
            <a:r>
              <a:rPr lang="en-US" dirty="0" smtClean="0"/>
              <a:t> </a:t>
            </a:r>
            <a:r>
              <a:rPr lang="en-US" dirty="0" err="1" smtClean="0"/>
              <a:t>konfirmasi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</a:t>
            </a:r>
            <a:r>
              <a:rPr lang="en-US" dirty="0" err="1" smtClean="0"/>
              <a:t>pihak</a:t>
            </a:r>
            <a:r>
              <a:rPr lang="en-US" dirty="0" smtClean="0"/>
              <a:t> </a:t>
            </a:r>
            <a:r>
              <a:rPr lang="en-US" dirty="0" err="1" smtClean="0"/>
              <a:t>ketiga</a:t>
            </a:r>
            <a:r>
              <a:rPr lang="en-US" dirty="0" smtClean="0"/>
              <a:t> yang </a:t>
            </a:r>
            <a:r>
              <a:rPr lang="en-US" dirty="0" err="1" smtClean="0"/>
              <a:t>bersangkutan</a:t>
            </a:r>
            <a:endParaRPr lang="en-US" dirty="0" smtClean="0"/>
          </a:p>
          <a:p>
            <a:pPr marL="723900" lvl="1" indent="-266700">
              <a:buFont typeface="+mj-lt"/>
              <a:buAutoNum type="arabicPeriod"/>
            </a:pPr>
            <a:r>
              <a:rPr lang="fi-FI" dirty="0" smtClean="0"/>
              <a:t>Penerimaan jawaban dari pihak ketiga</a:t>
            </a:r>
          </a:p>
          <a:p>
            <a:pPr marL="723900" lvl="1" indent="-266700">
              <a:buFont typeface="+mj-lt"/>
              <a:buAutoNum type="arabicPeriod"/>
            </a:pPr>
            <a:r>
              <a:rPr lang="en-US" dirty="0" err="1" smtClean="0"/>
              <a:t>Penilaian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informasi</a:t>
            </a:r>
            <a:r>
              <a:rPr lang="en-US" dirty="0" smtClean="0"/>
              <a:t>,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adanya</a:t>
            </a:r>
            <a:r>
              <a:rPr lang="en-US" dirty="0" smtClean="0"/>
              <a:t> </a:t>
            </a:r>
            <a:r>
              <a:rPr lang="en-US" dirty="0" err="1" smtClean="0"/>
              <a:t>informasi</a:t>
            </a:r>
            <a:r>
              <a:rPr lang="en-US" dirty="0" smtClean="0"/>
              <a:t>, yang </a:t>
            </a:r>
            <a:r>
              <a:rPr lang="en-US" dirty="0" err="1" smtClean="0"/>
              <a:t>disediakan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pihak</a:t>
            </a:r>
            <a:r>
              <a:rPr lang="en-US" dirty="0" smtClean="0"/>
              <a:t> </a:t>
            </a:r>
            <a:r>
              <a:rPr lang="en-US" dirty="0" err="1" smtClean="0"/>
              <a:t>ketiga</a:t>
            </a:r>
            <a:r>
              <a:rPr lang="en-US" dirty="0" smtClean="0"/>
              <a:t> </a:t>
            </a:r>
            <a:r>
              <a:rPr lang="en-US" dirty="0" err="1" smtClean="0"/>
              <a:t>mengenai</a:t>
            </a:r>
            <a:r>
              <a:rPr lang="en-US" dirty="0" smtClean="0"/>
              <a:t> </a:t>
            </a:r>
            <a:r>
              <a:rPr lang="en-US" dirty="0" err="1" smtClean="0"/>
              <a:t>tujuan</a:t>
            </a:r>
            <a:r>
              <a:rPr lang="en-US" dirty="0" smtClean="0"/>
              <a:t> audit, </a:t>
            </a:r>
            <a:r>
              <a:rPr lang="en-US" dirty="0" err="1" smtClean="0"/>
              <a:t>termasuk</a:t>
            </a:r>
            <a:r>
              <a:rPr lang="en-US" dirty="0" smtClean="0"/>
              <a:t> </a:t>
            </a:r>
            <a:r>
              <a:rPr lang="en-US" dirty="0" err="1" smtClean="0"/>
              <a:t>keandalan</a:t>
            </a:r>
            <a:r>
              <a:rPr lang="en-US" dirty="0" smtClean="0"/>
              <a:t> </a:t>
            </a:r>
            <a:r>
              <a:rPr lang="en-US" dirty="0" err="1" smtClean="0"/>
              <a:t>informasi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endParaRPr lang="en-US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Lanjutan</a:t>
            </a:r>
            <a:r>
              <a:rPr lang="en-US" dirty="0" smtClean="0"/>
              <a:t>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70000" lnSpcReduction="20000"/>
          </a:bodyPr>
          <a:lstStyle/>
          <a:p>
            <a:r>
              <a:rPr lang="sv-SE" dirty="0" smtClean="0"/>
              <a:t>SA-IAI menjelaskan bahwa terdapat 2 (dua) bentuk permintaan </a:t>
            </a:r>
            <a:r>
              <a:rPr lang="en-US" dirty="0" err="1" smtClean="0"/>
              <a:t>konfirmasi</a:t>
            </a:r>
            <a:r>
              <a:rPr lang="en-US" dirty="0" smtClean="0"/>
              <a:t> </a:t>
            </a:r>
            <a:r>
              <a:rPr lang="en-US" dirty="0" err="1" smtClean="0"/>
              <a:t>yaitu</a:t>
            </a:r>
            <a:r>
              <a:rPr lang="en-US" dirty="0" smtClean="0"/>
              <a:t> </a:t>
            </a:r>
            <a:r>
              <a:rPr lang="en-US" dirty="0" err="1" smtClean="0"/>
              <a:t>bentuk</a:t>
            </a:r>
            <a:r>
              <a:rPr lang="en-US" dirty="0" smtClean="0"/>
              <a:t> </a:t>
            </a:r>
            <a:r>
              <a:rPr lang="en-US" dirty="0" err="1" smtClean="0"/>
              <a:t>positif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bentuk</a:t>
            </a:r>
            <a:r>
              <a:rPr lang="en-US" dirty="0" smtClean="0"/>
              <a:t> </a:t>
            </a:r>
            <a:r>
              <a:rPr lang="en-US" dirty="0" err="1" smtClean="0"/>
              <a:t>negatif</a:t>
            </a:r>
            <a:r>
              <a:rPr lang="en-US" dirty="0" smtClean="0"/>
              <a:t>. </a:t>
            </a:r>
            <a:r>
              <a:rPr lang="en-US" dirty="0" err="1" smtClean="0"/>
              <a:t>Konfirmasi</a:t>
            </a:r>
            <a:r>
              <a:rPr lang="en-US" dirty="0" smtClean="0"/>
              <a:t> </a:t>
            </a:r>
            <a:r>
              <a:rPr lang="en-US" dirty="0" err="1" smtClean="0"/>
              <a:t>positif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konfirmasi</a:t>
            </a:r>
            <a:r>
              <a:rPr lang="en-US" dirty="0" smtClean="0"/>
              <a:t> yang </a:t>
            </a:r>
            <a:r>
              <a:rPr lang="en-US" dirty="0" err="1" smtClean="0"/>
              <a:t>membutuhkan</a:t>
            </a:r>
            <a:r>
              <a:rPr lang="en-US" dirty="0" smtClean="0"/>
              <a:t> </a:t>
            </a:r>
            <a:r>
              <a:rPr lang="en-US" dirty="0" err="1" smtClean="0"/>
              <a:t>jawaban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pihak</a:t>
            </a:r>
            <a:r>
              <a:rPr lang="en-US" dirty="0" smtClean="0"/>
              <a:t> yang </a:t>
            </a:r>
            <a:r>
              <a:rPr lang="en-US" dirty="0" err="1" smtClean="0"/>
              <a:t>dimintai</a:t>
            </a:r>
            <a:r>
              <a:rPr lang="en-US" dirty="0" smtClean="0"/>
              <a:t> </a:t>
            </a:r>
            <a:r>
              <a:rPr lang="en-US" dirty="0" err="1" smtClean="0"/>
              <a:t>konfirmasi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Beberapa</a:t>
            </a:r>
            <a:r>
              <a:rPr lang="en-US" dirty="0" smtClean="0"/>
              <a:t> </a:t>
            </a:r>
            <a:r>
              <a:rPr lang="en-US" dirty="0" err="1" smtClean="0"/>
              <a:t>konfirmasi</a:t>
            </a:r>
            <a:r>
              <a:rPr lang="en-US" dirty="0" smtClean="0"/>
              <a:t> </a:t>
            </a:r>
            <a:r>
              <a:rPr lang="en-US" dirty="0" err="1" smtClean="0"/>
              <a:t>positif</a:t>
            </a:r>
            <a:r>
              <a:rPr lang="en-US" dirty="0" smtClean="0"/>
              <a:t> </a:t>
            </a:r>
            <a:r>
              <a:rPr lang="en-US" dirty="0" err="1" smtClean="0"/>
              <a:t>meminta</a:t>
            </a:r>
            <a:r>
              <a:rPr lang="en-US" dirty="0" smtClean="0"/>
              <a:t>  </a:t>
            </a:r>
            <a:r>
              <a:rPr lang="en-US" dirty="0" err="1" smtClean="0"/>
              <a:t>responden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menunjukkan</a:t>
            </a:r>
            <a:r>
              <a:rPr lang="en-US" dirty="0" smtClean="0"/>
              <a:t> </a:t>
            </a:r>
            <a:r>
              <a:rPr lang="en-US" dirty="0" err="1" smtClean="0"/>
              <a:t>apakah</a:t>
            </a:r>
            <a:r>
              <a:rPr lang="en-US" dirty="0" smtClean="0"/>
              <a:t> </a:t>
            </a:r>
            <a:r>
              <a:rPr lang="en-US" dirty="0" err="1" smtClean="0"/>
              <a:t>ia</a:t>
            </a:r>
            <a:r>
              <a:rPr lang="en-US" dirty="0" smtClean="0"/>
              <a:t> </a:t>
            </a:r>
            <a:r>
              <a:rPr lang="sv-SE" dirty="0" smtClean="0"/>
              <a:t>setuju dengan informasi yang dicantumkan dalam permintaan konfirmasi.</a:t>
            </a:r>
          </a:p>
          <a:p>
            <a:r>
              <a:rPr lang="en-US" dirty="0" err="1" smtClean="0"/>
              <a:t>Konfirmasi</a:t>
            </a:r>
            <a:r>
              <a:rPr lang="en-US" dirty="0" smtClean="0"/>
              <a:t> </a:t>
            </a:r>
            <a:r>
              <a:rPr lang="en-US" dirty="0" err="1" smtClean="0"/>
              <a:t>negatif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konfirmasi</a:t>
            </a:r>
            <a:r>
              <a:rPr lang="en-US" dirty="0" smtClean="0"/>
              <a:t> yang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membutuhkan</a:t>
            </a:r>
            <a:r>
              <a:rPr lang="en-US" dirty="0" smtClean="0"/>
              <a:t> </a:t>
            </a:r>
            <a:r>
              <a:rPr lang="en-US" dirty="0" err="1" smtClean="0"/>
              <a:t>jawaban</a:t>
            </a:r>
            <a:r>
              <a:rPr lang="en-US" dirty="0" smtClean="0"/>
              <a:t> </a:t>
            </a:r>
            <a:r>
              <a:rPr lang="en-US" dirty="0" err="1" smtClean="0"/>
              <a:t>langsung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pihak</a:t>
            </a:r>
            <a:r>
              <a:rPr lang="en-US" dirty="0" smtClean="0"/>
              <a:t> yang </a:t>
            </a:r>
            <a:r>
              <a:rPr lang="en-US" dirty="0" err="1" smtClean="0"/>
              <a:t>dimintai</a:t>
            </a:r>
            <a:r>
              <a:rPr lang="en-US" dirty="0" smtClean="0"/>
              <a:t> </a:t>
            </a:r>
            <a:r>
              <a:rPr lang="en-US" dirty="0" err="1" smtClean="0"/>
              <a:t>konfirmasi</a:t>
            </a:r>
            <a:r>
              <a:rPr lang="en-US" dirty="0" smtClean="0"/>
              <a:t>. </a:t>
            </a:r>
            <a:r>
              <a:rPr lang="en-US" dirty="0" err="1" smtClean="0"/>
              <a:t>Konfirmasi</a:t>
            </a:r>
            <a:r>
              <a:rPr lang="en-US" dirty="0" smtClean="0"/>
              <a:t> </a:t>
            </a:r>
            <a:r>
              <a:rPr lang="en-US" dirty="0" err="1" smtClean="0"/>
              <a:t>negatif</a:t>
            </a:r>
            <a:r>
              <a:rPr lang="en-US" dirty="0" smtClean="0"/>
              <a:t> </a:t>
            </a:r>
            <a:r>
              <a:rPr lang="en-US" dirty="0" err="1" smtClean="0"/>
              <a:t>meminta</a:t>
            </a:r>
            <a:r>
              <a:rPr lang="en-US" dirty="0" smtClean="0"/>
              <a:t> </a:t>
            </a:r>
            <a:r>
              <a:rPr lang="en-US" dirty="0" err="1" smtClean="0"/>
              <a:t>penerima</a:t>
            </a:r>
            <a:r>
              <a:rPr lang="en-US" dirty="0" smtClean="0"/>
              <a:t> </a:t>
            </a:r>
            <a:r>
              <a:rPr lang="en-US" dirty="0" err="1" smtClean="0"/>
              <a:t>konfirmasi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memberikan</a:t>
            </a:r>
            <a:r>
              <a:rPr lang="en-US" dirty="0" smtClean="0"/>
              <a:t> </a:t>
            </a:r>
            <a:r>
              <a:rPr lang="en-US" dirty="0" err="1" smtClean="0"/>
              <a:t>jawaban</a:t>
            </a:r>
            <a:r>
              <a:rPr lang="en-US" dirty="0" smtClean="0"/>
              <a:t> </a:t>
            </a:r>
            <a:r>
              <a:rPr lang="en-US" dirty="0" err="1" smtClean="0"/>
              <a:t>hanya</a:t>
            </a:r>
            <a:r>
              <a:rPr lang="en-US" dirty="0" smtClean="0"/>
              <a:t> </a:t>
            </a:r>
            <a:r>
              <a:rPr lang="en-US" dirty="0" err="1" smtClean="0"/>
              <a:t>jika</a:t>
            </a:r>
            <a:r>
              <a:rPr lang="en-US" dirty="0" smtClean="0"/>
              <a:t> </a:t>
            </a:r>
            <a:r>
              <a:rPr lang="en-US" dirty="0" err="1" smtClean="0"/>
              <a:t>ia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setuju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informasi</a:t>
            </a:r>
            <a:r>
              <a:rPr lang="en-US" dirty="0" smtClean="0"/>
              <a:t> yang </a:t>
            </a:r>
            <a:r>
              <a:rPr lang="en-US" dirty="0" err="1" smtClean="0"/>
              <a:t>disebutkan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permintaan</a:t>
            </a:r>
            <a:r>
              <a:rPr lang="en-US" dirty="0" smtClean="0"/>
              <a:t> </a:t>
            </a:r>
            <a:r>
              <a:rPr lang="en-US" dirty="0" err="1" smtClean="0"/>
              <a:t>konfirmasi</a:t>
            </a:r>
            <a:r>
              <a:rPr lang="en-US" dirty="0" smtClean="0"/>
              <a:t>.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konfirmasi</a:t>
            </a:r>
            <a:r>
              <a:rPr lang="en-US" dirty="0" smtClean="0"/>
              <a:t>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bukti</a:t>
            </a:r>
            <a:r>
              <a:rPr lang="en-US" dirty="0" smtClean="0"/>
              <a:t> audit yang </a:t>
            </a:r>
            <a:r>
              <a:rPr lang="en-US" dirty="0" err="1" smtClean="0"/>
              <a:t>penting</a:t>
            </a:r>
            <a:r>
              <a:rPr lang="en-US" dirty="0" smtClean="0"/>
              <a:t> </a:t>
            </a:r>
            <a:r>
              <a:rPr lang="en-US" dirty="0" err="1" smtClean="0"/>
              <a:t>hanya</a:t>
            </a:r>
            <a:r>
              <a:rPr lang="en-US" dirty="0" smtClean="0"/>
              <a:t> </a:t>
            </a:r>
            <a:r>
              <a:rPr lang="en-US" dirty="0" err="1" smtClean="0"/>
              <a:t>jika</a:t>
            </a:r>
            <a:r>
              <a:rPr lang="en-US" dirty="0" smtClean="0"/>
              <a:t> </a:t>
            </a:r>
            <a:r>
              <a:rPr lang="en-US" dirty="0" err="1" smtClean="0"/>
              <a:t>konfirmasi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dikirim</a:t>
            </a:r>
            <a:r>
              <a:rPr lang="en-US" dirty="0" smtClean="0"/>
              <a:t> </a:t>
            </a:r>
            <a:r>
              <a:rPr lang="en-US" dirty="0" err="1" smtClean="0"/>
              <a:t>kembali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auditor, </a:t>
            </a:r>
            <a:r>
              <a:rPr lang="en-US" dirty="0" err="1" smtClean="0"/>
              <a:t>maka</a:t>
            </a:r>
            <a:r>
              <a:rPr lang="en-US" dirty="0" smtClean="0"/>
              <a:t> </a:t>
            </a:r>
            <a:r>
              <a:rPr lang="en-US" dirty="0" err="1" smtClean="0"/>
              <a:t>konfirmasi</a:t>
            </a:r>
            <a:r>
              <a:rPr lang="en-US" dirty="0" smtClean="0"/>
              <a:t> </a:t>
            </a:r>
            <a:r>
              <a:rPr lang="en-US" dirty="0" err="1" smtClean="0"/>
              <a:t>positif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kompeten</a:t>
            </a:r>
            <a:r>
              <a:rPr lang="en-US" dirty="0" smtClean="0"/>
              <a:t> </a:t>
            </a:r>
            <a:r>
              <a:rPr lang="en-US" dirty="0" err="1" smtClean="0"/>
              <a:t>bila</a:t>
            </a:r>
            <a:r>
              <a:rPr lang="en-US" dirty="0" smtClean="0"/>
              <a:t> </a:t>
            </a:r>
            <a:r>
              <a:rPr lang="en-US" dirty="0" err="1" smtClean="0"/>
              <a:t>dibandingkan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konfirmasi</a:t>
            </a:r>
            <a:r>
              <a:rPr lang="en-US" dirty="0" smtClean="0"/>
              <a:t> </a:t>
            </a:r>
            <a:r>
              <a:rPr lang="en-US" dirty="0" err="1" smtClean="0"/>
              <a:t>negatif</a:t>
            </a:r>
            <a:r>
              <a:rPr lang="en-US" dirty="0" smtClean="0"/>
              <a:t>. </a:t>
            </a:r>
            <a:endParaRPr lang="en-US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Dokumentasi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55000" lnSpcReduction="20000"/>
          </a:bodyPr>
          <a:lstStyle/>
          <a:p>
            <a:r>
              <a:rPr lang="en-US" dirty="0" err="1" smtClean="0"/>
              <a:t>Dokumentasi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pemeriksaan</a:t>
            </a:r>
            <a:r>
              <a:rPr lang="en-US" dirty="0" smtClean="0"/>
              <a:t> yang </a:t>
            </a:r>
            <a:r>
              <a:rPr lang="en-US" dirty="0" err="1" smtClean="0"/>
              <a:t>dilakukan</a:t>
            </a:r>
            <a:r>
              <a:rPr lang="en-US" dirty="0" smtClean="0"/>
              <a:t> auditor </a:t>
            </a:r>
            <a:r>
              <a:rPr lang="en-US" dirty="0" err="1" smtClean="0"/>
              <a:t>atas</a:t>
            </a:r>
            <a:r>
              <a:rPr lang="en-US" dirty="0" smtClean="0"/>
              <a:t> </a:t>
            </a:r>
            <a:r>
              <a:rPr lang="en-US" dirty="0" err="1" smtClean="0"/>
              <a:t>catatan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dokumen</a:t>
            </a:r>
            <a:r>
              <a:rPr lang="en-US" dirty="0" smtClean="0"/>
              <a:t> </a:t>
            </a:r>
            <a:r>
              <a:rPr lang="en-US" dirty="0" err="1" smtClean="0"/>
              <a:t>auditan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membuktikan</a:t>
            </a:r>
            <a:r>
              <a:rPr lang="en-US" dirty="0" smtClean="0"/>
              <a:t> </a:t>
            </a:r>
            <a:r>
              <a:rPr lang="en-US" dirty="0" err="1" smtClean="0"/>
              <a:t>informasi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laporan</a:t>
            </a:r>
            <a:r>
              <a:rPr lang="en-US" dirty="0" smtClean="0"/>
              <a:t> </a:t>
            </a:r>
            <a:r>
              <a:rPr lang="en-US" dirty="0" err="1" smtClean="0"/>
              <a:t>keuangan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yang </a:t>
            </a:r>
            <a:r>
              <a:rPr lang="en-US" dirty="0" err="1" smtClean="0"/>
              <a:t>seharusnya</a:t>
            </a:r>
            <a:r>
              <a:rPr lang="en-US" dirty="0" smtClean="0"/>
              <a:t> </a:t>
            </a:r>
            <a:r>
              <a:rPr lang="en-US" dirty="0" err="1" smtClean="0"/>
              <a:t>disajikan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laporan</a:t>
            </a:r>
            <a:r>
              <a:rPr lang="en-US" dirty="0" smtClean="0"/>
              <a:t> </a:t>
            </a:r>
            <a:r>
              <a:rPr lang="en-US" dirty="0" err="1" smtClean="0"/>
              <a:t>keuangan</a:t>
            </a:r>
            <a:r>
              <a:rPr lang="en-US" dirty="0" smtClean="0"/>
              <a:t>. </a:t>
            </a:r>
          </a:p>
          <a:p>
            <a:r>
              <a:rPr lang="en-US" dirty="0" err="1" smtClean="0"/>
              <a:t>Dokumen-dokumen</a:t>
            </a:r>
            <a:r>
              <a:rPr lang="en-US" dirty="0" smtClean="0"/>
              <a:t> yang </a:t>
            </a:r>
            <a:r>
              <a:rPr lang="en-US" dirty="0" err="1" smtClean="0"/>
              <a:t>diperiksa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auditor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catatan-catatan</a:t>
            </a:r>
            <a:r>
              <a:rPr lang="en-US" dirty="0" smtClean="0"/>
              <a:t> yang </a:t>
            </a:r>
            <a:r>
              <a:rPr lang="en-US" dirty="0" err="1" smtClean="0"/>
              <a:t>digunakan</a:t>
            </a:r>
            <a:r>
              <a:rPr lang="en-US" dirty="0" smtClean="0"/>
              <a:t> </a:t>
            </a:r>
            <a:r>
              <a:rPr lang="en-US" dirty="0" err="1" smtClean="0"/>
              <a:t>auditan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menyediakan</a:t>
            </a:r>
            <a:r>
              <a:rPr lang="en-US" dirty="0" smtClean="0"/>
              <a:t> </a:t>
            </a:r>
            <a:r>
              <a:rPr lang="en-US" dirty="0" err="1" smtClean="0"/>
              <a:t>informasi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menjalankan</a:t>
            </a:r>
            <a:r>
              <a:rPr lang="en-US" dirty="0" smtClean="0"/>
              <a:t> </a:t>
            </a:r>
            <a:r>
              <a:rPr lang="en-US" dirty="0" err="1" smtClean="0"/>
              <a:t>operasi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cara</a:t>
            </a:r>
            <a:r>
              <a:rPr lang="en-US" dirty="0" smtClean="0"/>
              <a:t> yang </a:t>
            </a:r>
            <a:r>
              <a:rPr lang="nn-NO" dirty="0" smtClean="0"/>
              <a:t>terorganisir. </a:t>
            </a:r>
          </a:p>
          <a:p>
            <a:r>
              <a:rPr lang="nn-NO" dirty="0" smtClean="0"/>
              <a:t>Karena setiap transaksi yang dilakukan oleh auditan biasanya </a:t>
            </a:r>
            <a:r>
              <a:rPr lang="en-US" dirty="0" err="1" smtClean="0"/>
              <a:t>didukung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paling </a:t>
            </a:r>
            <a:r>
              <a:rPr lang="en-US" dirty="0" err="1" smtClean="0"/>
              <a:t>kurang</a:t>
            </a:r>
            <a:r>
              <a:rPr lang="en-US" dirty="0" smtClean="0"/>
              <a:t> </a:t>
            </a:r>
            <a:r>
              <a:rPr lang="en-US" dirty="0" err="1" smtClean="0"/>
              <a:t>satu</a:t>
            </a:r>
            <a:r>
              <a:rPr lang="en-US" dirty="0" smtClean="0"/>
              <a:t> </a:t>
            </a:r>
            <a:r>
              <a:rPr lang="en-US" dirty="0" err="1" smtClean="0"/>
              <a:t>dokumen</a:t>
            </a:r>
            <a:r>
              <a:rPr lang="en-US" dirty="0" smtClean="0"/>
              <a:t>, </a:t>
            </a:r>
            <a:r>
              <a:rPr lang="en-US" dirty="0" err="1" smtClean="0"/>
              <a:t>maka</a:t>
            </a:r>
            <a:r>
              <a:rPr lang="en-US" dirty="0" smtClean="0"/>
              <a:t> </a:t>
            </a:r>
            <a:r>
              <a:rPr lang="en-US" dirty="0" err="1" smtClean="0"/>
              <a:t>terdapat</a:t>
            </a:r>
            <a:r>
              <a:rPr lang="en-US" dirty="0" smtClean="0"/>
              <a:t> </a:t>
            </a:r>
            <a:r>
              <a:rPr lang="en-US" dirty="0" err="1" smtClean="0"/>
              <a:t>banyak</a:t>
            </a:r>
            <a:r>
              <a:rPr lang="en-US" dirty="0" smtClean="0"/>
              <a:t> </a:t>
            </a:r>
            <a:r>
              <a:rPr lang="en-US" dirty="0" err="1" smtClean="0"/>
              <a:t>sekali</a:t>
            </a:r>
            <a:r>
              <a:rPr lang="en-US" dirty="0" smtClean="0"/>
              <a:t> </a:t>
            </a:r>
            <a:r>
              <a:rPr lang="en-US" dirty="0" err="1" smtClean="0"/>
              <a:t>jenis</a:t>
            </a:r>
            <a:r>
              <a:rPr lang="en-US" dirty="0" smtClean="0"/>
              <a:t> </a:t>
            </a:r>
            <a:r>
              <a:rPr lang="en-US" dirty="0" err="1" smtClean="0"/>
              <a:t>bukti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yang </a:t>
            </a:r>
            <a:r>
              <a:rPr lang="en-US" dirty="0" err="1" smtClean="0"/>
              <a:t>tersedia</a:t>
            </a:r>
            <a:r>
              <a:rPr lang="en-US" dirty="0" smtClean="0"/>
              <a:t>. </a:t>
            </a:r>
          </a:p>
          <a:p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contoh</a:t>
            </a:r>
            <a:r>
              <a:rPr lang="en-US" dirty="0" smtClean="0"/>
              <a:t>, </a:t>
            </a:r>
            <a:r>
              <a:rPr lang="en-US" dirty="0" err="1" smtClean="0"/>
              <a:t>auditan</a:t>
            </a:r>
            <a:r>
              <a:rPr lang="en-US" dirty="0" smtClean="0"/>
              <a:t> </a:t>
            </a:r>
            <a:r>
              <a:rPr lang="en-US" dirty="0" err="1" smtClean="0"/>
              <a:t>sering</a:t>
            </a:r>
            <a:r>
              <a:rPr lang="en-US" dirty="0" smtClean="0"/>
              <a:t> </a:t>
            </a:r>
            <a:r>
              <a:rPr lang="en-US" dirty="0" err="1" smtClean="0"/>
              <a:t>menyimpan</a:t>
            </a:r>
            <a:r>
              <a:rPr lang="en-US" dirty="0" smtClean="0"/>
              <a:t> order </a:t>
            </a:r>
            <a:r>
              <a:rPr lang="en-US" dirty="0" err="1" smtClean="0"/>
              <a:t>pembelian</a:t>
            </a:r>
            <a:r>
              <a:rPr lang="en-US" dirty="0" smtClean="0"/>
              <a:t> </a:t>
            </a:r>
            <a:r>
              <a:rPr lang="en-US" dirty="0" err="1" smtClean="0"/>
              <a:t>pelanggan</a:t>
            </a:r>
            <a:r>
              <a:rPr lang="en-US" dirty="0" smtClean="0"/>
              <a:t>, </a:t>
            </a:r>
            <a:r>
              <a:rPr lang="en-US" dirty="0" err="1" smtClean="0"/>
              <a:t>dokumen</a:t>
            </a:r>
            <a:r>
              <a:rPr lang="en-US" dirty="0" smtClean="0"/>
              <a:t> </a:t>
            </a:r>
            <a:r>
              <a:rPr lang="en-US" dirty="0" err="1" smtClean="0"/>
              <a:t>pengiriman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salinan</a:t>
            </a:r>
            <a:r>
              <a:rPr lang="en-US" dirty="0" smtClean="0"/>
              <a:t> </a:t>
            </a:r>
            <a:r>
              <a:rPr lang="en-US" dirty="0" err="1" smtClean="0"/>
              <a:t>faktur</a:t>
            </a:r>
            <a:r>
              <a:rPr lang="en-US" dirty="0" smtClean="0"/>
              <a:t> </a:t>
            </a:r>
            <a:r>
              <a:rPr lang="en-US" dirty="0" err="1" smtClean="0"/>
              <a:t>penjualan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setiap</a:t>
            </a:r>
            <a:r>
              <a:rPr lang="en-US" dirty="0" smtClean="0"/>
              <a:t> </a:t>
            </a:r>
            <a:r>
              <a:rPr lang="en-US" dirty="0" err="1" smtClean="0"/>
              <a:t>transaksi</a:t>
            </a:r>
            <a:r>
              <a:rPr lang="en-US" dirty="0" smtClean="0"/>
              <a:t> </a:t>
            </a:r>
            <a:r>
              <a:rPr lang="en-US" dirty="0" err="1" smtClean="0"/>
              <a:t>penjualan</a:t>
            </a:r>
            <a:r>
              <a:rPr lang="en-US" dirty="0" smtClean="0"/>
              <a:t>. </a:t>
            </a:r>
          </a:p>
          <a:p>
            <a:r>
              <a:rPr lang="en-US" dirty="0" err="1" smtClean="0"/>
              <a:t>Dokumen-dokumen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bukti</a:t>
            </a:r>
            <a:r>
              <a:rPr lang="en-US" dirty="0" smtClean="0"/>
              <a:t> yang </a:t>
            </a:r>
            <a:r>
              <a:rPr lang="en-US" dirty="0" err="1" smtClean="0"/>
              <a:t>bermanfaat</a:t>
            </a:r>
            <a:r>
              <a:rPr lang="en-US" dirty="0" smtClean="0"/>
              <a:t> </a:t>
            </a:r>
            <a:r>
              <a:rPr lang="en-US" dirty="0" err="1" smtClean="0"/>
              <a:t>bagi</a:t>
            </a:r>
            <a:r>
              <a:rPr lang="en-US" dirty="0" smtClean="0"/>
              <a:t> auditor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memverifikasi</a:t>
            </a:r>
            <a:r>
              <a:rPr lang="en-US" dirty="0" smtClean="0"/>
              <a:t> </a:t>
            </a:r>
            <a:r>
              <a:rPr lang="en-US" dirty="0" err="1" smtClean="0"/>
              <a:t>ketepatan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pencatatan</a:t>
            </a:r>
            <a:r>
              <a:rPr lang="en-US" dirty="0" smtClean="0"/>
              <a:t> </a:t>
            </a:r>
            <a:r>
              <a:rPr lang="en-US" dirty="0" err="1" smtClean="0"/>
              <a:t>auditan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transaksi</a:t>
            </a:r>
            <a:r>
              <a:rPr lang="en-US" dirty="0" smtClean="0"/>
              <a:t> </a:t>
            </a:r>
            <a:r>
              <a:rPr lang="en-US" dirty="0" err="1" smtClean="0"/>
              <a:t>penjualan</a:t>
            </a:r>
            <a:r>
              <a:rPr lang="en-US" dirty="0" smtClean="0"/>
              <a:t>. </a:t>
            </a:r>
          </a:p>
          <a:p>
            <a:r>
              <a:rPr lang="en-US" dirty="0" err="1" smtClean="0"/>
              <a:t>Dokumentasi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bentuk</a:t>
            </a:r>
            <a:r>
              <a:rPr lang="en-US" dirty="0" smtClean="0"/>
              <a:t> </a:t>
            </a:r>
            <a:r>
              <a:rPr lang="en-US" dirty="0" err="1" smtClean="0"/>
              <a:t>bukti</a:t>
            </a:r>
            <a:r>
              <a:rPr lang="en-US" dirty="0" smtClean="0"/>
              <a:t> audit yang </a:t>
            </a:r>
            <a:r>
              <a:rPr lang="en-US" dirty="0" err="1" smtClean="0"/>
              <a:t>digunakan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luas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audit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tersedia</a:t>
            </a:r>
            <a:r>
              <a:rPr lang="en-US" dirty="0" smtClean="0"/>
              <a:t> </a:t>
            </a:r>
            <a:r>
              <a:rPr lang="en-US" dirty="0" err="1" smtClean="0"/>
              <a:t>bagi</a:t>
            </a:r>
            <a:r>
              <a:rPr lang="en-US" dirty="0" smtClean="0"/>
              <a:t> auditor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biaya</a:t>
            </a:r>
            <a:r>
              <a:rPr lang="en-US" dirty="0" smtClean="0"/>
              <a:t> yang </a:t>
            </a:r>
            <a:r>
              <a:rPr lang="en-US" dirty="0" err="1" smtClean="0"/>
              <a:t>relatif</a:t>
            </a:r>
            <a:r>
              <a:rPr lang="en-US" dirty="0" smtClean="0"/>
              <a:t> </a:t>
            </a:r>
            <a:r>
              <a:rPr lang="en-US" dirty="0" err="1" smtClean="0"/>
              <a:t>kecil</a:t>
            </a:r>
            <a:r>
              <a:rPr lang="en-US" dirty="0" smtClean="0"/>
              <a:t>. </a:t>
            </a:r>
            <a:r>
              <a:rPr lang="en-US" dirty="0" err="1" smtClean="0"/>
              <a:t>Bahkan</a:t>
            </a:r>
            <a:r>
              <a:rPr lang="en-US" dirty="0" smtClean="0"/>
              <a:t> </a:t>
            </a:r>
            <a:r>
              <a:rPr lang="en-US" dirty="0" err="1" smtClean="0"/>
              <a:t>kadang-kadang</a:t>
            </a:r>
            <a:r>
              <a:rPr lang="en-US" dirty="0" smtClean="0"/>
              <a:t> </a:t>
            </a:r>
            <a:r>
              <a:rPr lang="en-US" dirty="0" err="1" smtClean="0"/>
              <a:t>dokumentasi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bukti</a:t>
            </a:r>
            <a:r>
              <a:rPr lang="en-US" dirty="0" smtClean="0"/>
              <a:t> audit yang </a:t>
            </a:r>
            <a:r>
              <a:rPr lang="en-US" dirty="0" err="1" smtClean="0"/>
              <a:t>cukup</a:t>
            </a:r>
            <a:r>
              <a:rPr lang="en-US" dirty="0" smtClean="0"/>
              <a:t> </a:t>
            </a:r>
            <a:r>
              <a:rPr lang="en-US" dirty="0" err="1" smtClean="0"/>
              <a:t>memadai</a:t>
            </a:r>
            <a:r>
              <a:rPr lang="en-US" dirty="0" smtClean="0"/>
              <a:t> yang </a:t>
            </a:r>
            <a:r>
              <a:rPr lang="en-US" dirty="0" err="1" smtClean="0"/>
              <a:t>tersedia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Lanjutan</a:t>
            </a:r>
            <a:r>
              <a:rPr lang="en-US" dirty="0" smtClean="0"/>
              <a:t>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en-US" sz="1400" dirty="0" err="1" smtClean="0"/>
              <a:t>Dokumentasi</a:t>
            </a:r>
            <a:r>
              <a:rPr lang="en-US" sz="1400" dirty="0" smtClean="0"/>
              <a:t> </a:t>
            </a:r>
            <a:r>
              <a:rPr lang="en-US" sz="1400" dirty="0" err="1" smtClean="0"/>
              <a:t>mengambil</a:t>
            </a:r>
            <a:r>
              <a:rPr lang="en-US" sz="1400" dirty="0" smtClean="0"/>
              <a:t> </a:t>
            </a:r>
            <a:r>
              <a:rPr lang="en-US" sz="1400" dirty="0" err="1" smtClean="0"/>
              <a:t>peranan</a:t>
            </a:r>
            <a:r>
              <a:rPr lang="en-US" sz="1400" dirty="0" smtClean="0"/>
              <a:t> </a:t>
            </a:r>
            <a:r>
              <a:rPr lang="en-US" sz="1400" dirty="0" err="1" smtClean="0"/>
              <a:t>penting</a:t>
            </a:r>
            <a:r>
              <a:rPr lang="en-US" sz="1400" dirty="0" smtClean="0"/>
              <a:t> </a:t>
            </a:r>
            <a:r>
              <a:rPr lang="en-US" sz="1400" dirty="0" err="1" smtClean="0"/>
              <a:t>dalam</a:t>
            </a:r>
            <a:r>
              <a:rPr lang="en-US" sz="1400" dirty="0" smtClean="0"/>
              <a:t> </a:t>
            </a:r>
            <a:r>
              <a:rPr lang="en-US" sz="1400" dirty="0" err="1" smtClean="0"/>
              <a:t>proses</a:t>
            </a:r>
            <a:r>
              <a:rPr lang="en-US" sz="1400" dirty="0" smtClean="0"/>
              <a:t> audit </a:t>
            </a:r>
            <a:r>
              <a:rPr lang="en-US" sz="1400" dirty="0" err="1" smtClean="0"/>
              <a:t>karena</a:t>
            </a:r>
            <a:r>
              <a:rPr lang="en-US" sz="1400" dirty="0" smtClean="0"/>
              <a:t> </a:t>
            </a:r>
            <a:r>
              <a:rPr lang="en-US" sz="1400" dirty="0" err="1" smtClean="0"/>
              <a:t>merupakan</a:t>
            </a:r>
            <a:r>
              <a:rPr lang="en-US" sz="1400" dirty="0" smtClean="0"/>
              <a:t> </a:t>
            </a:r>
            <a:r>
              <a:rPr lang="en-US" sz="1400" dirty="0" err="1" smtClean="0"/>
              <a:t>bagian</a:t>
            </a:r>
            <a:r>
              <a:rPr lang="en-US" sz="1400" dirty="0" smtClean="0"/>
              <a:t> integral </a:t>
            </a:r>
            <a:r>
              <a:rPr lang="en-US" sz="1400" dirty="0" err="1" smtClean="0"/>
              <a:t>dari</a:t>
            </a:r>
            <a:r>
              <a:rPr lang="en-US" sz="1400" dirty="0" smtClean="0"/>
              <a:t> </a:t>
            </a:r>
            <a:r>
              <a:rPr lang="en-US" sz="1400" dirty="0" err="1" smtClean="0"/>
              <a:t>suatu</a:t>
            </a:r>
            <a:r>
              <a:rPr lang="en-US" sz="1400" dirty="0" smtClean="0"/>
              <a:t> </a:t>
            </a:r>
            <a:r>
              <a:rPr lang="en-US" sz="1400" dirty="0" err="1" smtClean="0"/>
              <a:t>jejak</a:t>
            </a:r>
            <a:r>
              <a:rPr lang="en-US" sz="1400" dirty="0" smtClean="0"/>
              <a:t> audit (</a:t>
            </a:r>
            <a:r>
              <a:rPr lang="en-US" sz="1400" i="1" dirty="0" smtClean="0"/>
              <a:t>audit trail). </a:t>
            </a:r>
            <a:r>
              <a:rPr lang="en-US" sz="1400" i="1" dirty="0" err="1" smtClean="0"/>
              <a:t>Jejak</a:t>
            </a:r>
            <a:r>
              <a:rPr lang="en-US" sz="1400" i="1" dirty="0" smtClean="0"/>
              <a:t> audit </a:t>
            </a:r>
            <a:r>
              <a:rPr lang="en-US" sz="1400" i="1" dirty="0" err="1" smtClean="0"/>
              <a:t>terdiri</a:t>
            </a:r>
            <a:r>
              <a:rPr lang="en-US" sz="1400" i="1" dirty="0" smtClean="0"/>
              <a:t> </a:t>
            </a:r>
            <a:r>
              <a:rPr lang="en-US" sz="1400" i="1" dirty="0" err="1" smtClean="0"/>
              <a:t>dari</a:t>
            </a:r>
            <a:r>
              <a:rPr lang="en-US" sz="1400" i="1" dirty="0" smtClean="0"/>
              <a:t> </a:t>
            </a:r>
            <a:r>
              <a:rPr lang="en-US" sz="1400" i="1" dirty="0" err="1" smtClean="0"/>
              <a:t>dokumen</a:t>
            </a:r>
            <a:r>
              <a:rPr lang="en-US" sz="1400" i="1" dirty="0" smtClean="0"/>
              <a:t> yang </a:t>
            </a:r>
            <a:r>
              <a:rPr lang="en-US" sz="1400" i="1" dirty="0" err="1" smtClean="0"/>
              <a:t>berkaitan</a:t>
            </a:r>
            <a:r>
              <a:rPr lang="en-US" sz="1400" i="1" dirty="0" smtClean="0"/>
              <a:t> yang </a:t>
            </a:r>
            <a:r>
              <a:rPr lang="en-US" sz="1400" dirty="0" err="1" smtClean="0"/>
              <a:t>memungkinkan</a:t>
            </a:r>
            <a:r>
              <a:rPr lang="en-US" sz="1400" dirty="0" smtClean="0"/>
              <a:t> auditor </a:t>
            </a:r>
            <a:r>
              <a:rPr lang="en-US" sz="1400" dirty="0" err="1" smtClean="0"/>
              <a:t>untuk</a:t>
            </a:r>
            <a:r>
              <a:rPr lang="en-US" sz="1400" dirty="0" smtClean="0"/>
              <a:t> </a:t>
            </a:r>
            <a:r>
              <a:rPr lang="en-US" sz="1400" dirty="0" err="1" smtClean="0"/>
              <a:t>melakukan</a:t>
            </a:r>
            <a:r>
              <a:rPr lang="en-US" sz="1400" dirty="0" smtClean="0"/>
              <a:t> </a:t>
            </a:r>
            <a:r>
              <a:rPr lang="en-US" sz="1400" i="1" dirty="0" smtClean="0"/>
              <a:t>tracing </a:t>
            </a:r>
            <a:r>
              <a:rPr lang="en-US" sz="1400" i="1" dirty="0" err="1" smtClean="0"/>
              <a:t>dan</a:t>
            </a:r>
            <a:r>
              <a:rPr lang="en-US" sz="1400" i="1" dirty="0" smtClean="0"/>
              <a:t> vouching </a:t>
            </a:r>
            <a:r>
              <a:rPr lang="en-US" sz="1400" i="1" dirty="0" err="1" smtClean="0"/>
              <a:t>atas</a:t>
            </a:r>
            <a:r>
              <a:rPr lang="en-US" sz="1400" i="1" dirty="0" smtClean="0"/>
              <a:t> </a:t>
            </a:r>
            <a:r>
              <a:rPr lang="en-US" sz="1400" i="1" dirty="0" err="1" smtClean="0"/>
              <a:t>transaksi</a:t>
            </a:r>
            <a:r>
              <a:rPr lang="en-US" sz="1400" i="1" dirty="0" smtClean="0"/>
              <a:t> </a:t>
            </a:r>
            <a:r>
              <a:rPr lang="en-US" sz="1400" dirty="0" err="1" smtClean="0"/>
              <a:t>atau</a:t>
            </a:r>
            <a:r>
              <a:rPr lang="en-US" sz="1400" dirty="0" smtClean="0"/>
              <a:t> </a:t>
            </a:r>
            <a:r>
              <a:rPr lang="en-US" sz="1400" dirty="0" err="1" smtClean="0"/>
              <a:t>kejadian</a:t>
            </a:r>
            <a:r>
              <a:rPr lang="en-US" sz="1400" dirty="0" smtClean="0"/>
              <a:t> </a:t>
            </a:r>
            <a:r>
              <a:rPr lang="en-US" sz="1400" dirty="0" err="1" smtClean="0"/>
              <a:t>dari</a:t>
            </a:r>
            <a:r>
              <a:rPr lang="en-US" sz="1400" dirty="0" smtClean="0"/>
              <a:t> </a:t>
            </a:r>
            <a:r>
              <a:rPr lang="en-US" sz="1400" dirty="0" err="1" smtClean="0"/>
              <a:t>dokumen</a:t>
            </a:r>
            <a:r>
              <a:rPr lang="en-US" sz="1400" dirty="0" smtClean="0"/>
              <a:t> </a:t>
            </a:r>
            <a:r>
              <a:rPr lang="en-US" sz="1400" dirty="0" err="1" smtClean="0"/>
              <a:t>sumber</a:t>
            </a:r>
            <a:r>
              <a:rPr lang="en-US" sz="1400" dirty="0" smtClean="0"/>
              <a:t> </a:t>
            </a:r>
            <a:r>
              <a:rPr lang="en-US" sz="1400" dirty="0" err="1" smtClean="0"/>
              <a:t>ke</a:t>
            </a:r>
            <a:r>
              <a:rPr lang="en-US" sz="1400" dirty="0" smtClean="0"/>
              <a:t> </a:t>
            </a:r>
            <a:r>
              <a:rPr lang="en-US" sz="1400" dirty="0" err="1" smtClean="0"/>
              <a:t>buku</a:t>
            </a:r>
            <a:r>
              <a:rPr lang="en-US" sz="1400" dirty="0" smtClean="0"/>
              <a:t> </a:t>
            </a:r>
            <a:r>
              <a:rPr lang="en-US" sz="1400" dirty="0" err="1" smtClean="0"/>
              <a:t>besar</a:t>
            </a:r>
            <a:r>
              <a:rPr lang="en-US" sz="1400" dirty="0" smtClean="0"/>
              <a:t> (</a:t>
            </a:r>
            <a:r>
              <a:rPr lang="en-US" sz="1400" i="1" dirty="0" smtClean="0"/>
              <a:t>ledger) </a:t>
            </a:r>
            <a:r>
              <a:rPr lang="en-US" sz="1400" i="1" dirty="0" err="1" smtClean="0"/>
              <a:t>atau</a:t>
            </a:r>
            <a:r>
              <a:rPr lang="en-US" sz="1400" i="1" dirty="0" smtClean="0"/>
              <a:t> </a:t>
            </a:r>
            <a:r>
              <a:rPr lang="en-US" sz="1400" i="1" dirty="0" err="1" smtClean="0"/>
              <a:t>sebaliknya</a:t>
            </a:r>
            <a:r>
              <a:rPr lang="en-US" sz="1400" i="1" dirty="0" smtClean="0"/>
              <a:t>.</a:t>
            </a:r>
          </a:p>
          <a:p>
            <a:r>
              <a:rPr lang="en-US" sz="1400" i="1" dirty="0" smtClean="0"/>
              <a:t>Tracing </a:t>
            </a:r>
            <a:r>
              <a:rPr lang="en-US" sz="1400" i="1" dirty="0" err="1" smtClean="0"/>
              <a:t>mendukung</a:t>
            </a:r>
            <a:r>
              <a:rPr lang="en-US" sz="1400" i="1" dirty="0" smtClean="0"/>
              <a:t> </a:t>
            </a:r>
            <a:r>
              <a:rPr lang="en-US" sz="1400" i="1" dirty="0" err="1" smtClean="0"/>
              <a:t>tujuan</a:t>
            </a:r>
            <a:r>
              <a:rPr lang="en-US" sz="1400" i="1" dirty="0" smtClean="0"/>
              <a:t> </a:t>
            </a:r>
            <a:r>
              <a:rPr lang="en-US" sz="1400" i="1" dirty="0" err="1" smtClean="0"/>
              <a:t>kelengkapan</a:t>
            </a:r>
            <a:r>
              <a:rPr lang="en-US" sz="1400" i="1" dirty="0" smtClean="0"/>
              <a:t> </a:t>
            </a:r>
            <a:r>
              <a:rPr lang="en-US" sz="1400" i="1" dirty="0" err="1" smtClean="0"/>
              <a:t>dengan</a:t>
            </a:r>
            <a:r>
              <a:rPr lang="en-US" sz="1400" i="1" dirty="0" smtClean="0"/>
              <a:t> </a:t>
            </a:r>
            <a:r>
              <a:rPr lang="en-US" sz="1400" i="1" dirty="0" err="1" smtClean="0"/>
              <a:t>melacak</a:t>
            </a:r>
            <a:r>
              <a:rPr lang="en-US" sz="1400" i="1" dirty="0" smtClean="0"/>
              <a:t> </a:t>
            </a:r>
            <a:r>
              <a:rPr lang="en-US" sz="1400" i="1" dirty="0" err="1" smtClean="0"/>
              <a:t>transaksi</a:t>
            </a:r>
            <a:r>
              <a:rPr lang="en-US" sz="1400" i="1" dirty="0" smtClean="0"/>
              <a:t> </a:t>
            </a:r>
            <a:r>
              <a:rPr lang="en-US" sz="1400" i="1" dirty="0" err="1" smtClean="0"/>
              <a:t>atau</a:t>
            </a:r>
            <a:r>
              <a:rPr lang="en-US" sz="1400" i="1" dirty="0" smtClean="0"/>
              <a:t> </a:t>
            </a:r>
            <a:r>
              <a:rPr lang="en-US" sz="1400" dirty="0" err="1" smtClean="0"/>
              <a:t>kejadian</a:t>
            </a:r>
            <a:r>
              <a:rPr lang="en-US" sz="1400" dirty="0" smtClean="0"/>
              <a:t> </a:t>
            </a:r>
            <a:r>
              <a:rPr lang="en-US" sz="1400" dirty="0" err="1" smtClean="0"/>
              <a:t>ke</a:t>
            </a:r>
            <a:r>
              <a:rPr lang="en-US" sz="1400" dirty="0" smtClean="0"/>
              <a:t> </a:t>
            </a:r>
            <a:r>
              <a:rPr lang="en-US" sz="1400" dirty="0" err="1" smtClean="0"/>
              <a:t>depan</a:t>
            </a:r>
            <a:r>
              <a:rPr lang="en-US" sz="1400" dirty="0" smtClean="0"/>
              <a:t> </a:t>
            </a:r>
            <a:r>
              <a:rPr lang="en-US" sz="1400" dirty="0" err="1" smtClean="0"/>
              <a:t>sejak</a:t>
            </a:r>
            <a:r>
              <a:rPr lang="en-US" sz="1400" dirty="0" smtClean="0"/>
              <a:t> </a:t>
            </a:r>
            <a:r>
              <a:rPr lang="en-US" sz="1400" dirty="0" err="1" smtClean="0"/>
              <a:t>pencatatannya</a:t>
            </a:r>
            <a:r>
              <a:rPr lang="en-US" sz="1400" dirty="0" smtClean="0"/>
              <a:t> </a:t>
            </a:r>
            <a:r>
              <a:rPr lang="en-US" sz="1400" dirty="0" err="1" smtClean="0"/>
              <a:t>ke</a:t>
            </a:r>
            <a:r>
              <a:rPr lang="en-US" sz="1400" dirty="0" smtClean="0"/>
              <a:t> </a:t>
            </a:r>
            <a:r>
              <a:rPr lang="en-US" sz="1400" dirty="0" err="1" smtClean="0"/>
              <a:t>akun</a:t>
            </a:r>
            <a:r>
              <a:rPr lang="en-US" sz="1400" dirty="0" smtClean="0"/>
              <a:t> </a:t>
            </a:r>
            <a:r>
              <a:rPr lang="en-US" sz="1400" dirty="0" err="1" smtClean="0"/>
              <a:t>buku</a:t>
            </a:r>
            <a:r>
              <a:rPr lang="en-US" sz="1400" dirty="0" smtClean="0"/>
              <a:t> </a:t>
            </a:r>
            <a:r>
              <a:rPr lang="en-US" sz="1400" dirty="0" err="1" smtClean="0"/>
              <a:t>besarnya</a:t>
            </a:r>
            <a:r>
              <a:rPr lang="en-US" sz="1400" dirty="0" smtClean="0"/>
              <a:t>. </a:t>
            </a:r>
          </a:p>
          <a:p>
            <a:r>
              <a:rPr lang="en-US" sz="1400" dirty="0" err="1" smtClean="0"/>
              <a:t>Sedangkan</a:t>
            </a:r>
            <a:r>
              <a:rPr lang="en-US" sz="1400" dirty="0" smtClean="0"/>
              <a:t> </a:t>
            </a:r>
            <a:r>
              <a:rPr lang="en-US" sz="1400" i="1" dirty="0" smtClean="0"/>
              <a:t>vouching </a:t>
            </a:r>
            <a:r>
              <a:rPr lang="en-US" sz="1400" i="1" dirty="0" err="1" smtClean="0"/>
              <a:t>mendukung</a:t>
            </a:r>
            <a:r>
              <a:rPr lang="en-US" sz="1400" i="1" dirty="0" smtClean="0"/>
              <a:t> </a:t>
            </a:r>
            <a:r>
              <a:rPr lang="en-US" sz="1400" i="1" dirty="0" err="1" smtClean="0"/>
              <a:t>tujuan</a:t>
            </a:r>
            <a:r>
              <a:rPr lang="en-US" sz="1400" i="1" dirty="0" smtClean="0"/>
              <a:t> </a:t>
            </a:r>
            <a:r>
              <a:rPr lang="en-US" sz="1400" i="1" dirty="0" err="1" smtClean="0"/>
              <a:t>eksistensi</a:t>
            </a:r>
            <a:r>
              <a:rPr lang="en-US" sz="1400" i="1" dirty="0" smtClean="0"/>
              <a:t> </a:t>
            </a:r>
            <a:r>
              <a:rPr lang="en-US" sz="1400" i="1" dirty="0" err="1" smtClean="0"/>
              <a:t>dengan</a:t>
            </a:r>
            <a:r>
              <a:rPr lang="en-US" sz="1400" i="1" dirty="0" smtClean="0"/>
              <a:t> </a:t>
            </a:r>
            <a:r>
              <a:rPr lang="en-US" sz="1400" i="1" dirty="0" err="1" smtClean="0"/>
              <a:t>melakukan</a:t>
            </a:r>
            <a:r>
              <a:rPr lang="en-US" sz="1400" i="1" dirty="0" smtClean="0"/>
              <a:t> </a:t>
            </a:r>
            <a:r>
              <a:rPr lang="en-US" sz="1400" i="1" dirty="0" err="1" smtClean="0"/>
              <a:t>penelusuran</a:t>
            </a:r>
            <a:r>
              <a:rPr lang="en-US" sz="1400" i="1" dirty="0" smtClean="0"/>
              <a:t> </a:t>
            </a:r>
            <a:r>
              <a:rPr lang="en-US" sz="1400" i="1" dirty="0" err="1" smtClean="0"/>
              <a:t>ke</a:t>
            </a:r>
            <a:r>
              <a:rPr lang="en-US" sz="1400" i="1" dirty="0" smtClean="0"/>
              <a:t> </a:t>
            </a:r>
            <a:r>
              <a:rPr lang="en-US" sz="1400" dirty="0" err="1" smtClean="0"/>
              <a:t>belakang</a:t>
            </a:r>
            <a:r>
              <a:rPr lang="en-US" sz="1400" dirty="0" smtClean="0"/>
              <a:t> </a:t>
            </a:r>
            <a:r>
              <a:rPr lang="en-US" sz="1400" dirty="0" err="1" smtClean="0"/>
              <a:t>dari</a:t>
            </a:r>
            <a:r>
              <a:rPr lang="en-US" sz="1400" dirty="0" smtClean="0"/>
              <a:t> </a:t>
            </a:r>
            <a:r>
              <a:rPr lang="en-US" sz="1400" dirty="0" err="1" smtClean="0"/>
              <a:t>akun</a:t>
            </a:r>
            <a:r>
              <a:rPr lang="en-US" sz="1400" dirty="0" smtClean="0"/>
              <a:t> </a:t>
            </a:r>
            <a:r>
              <a:rPr lang="en-US" sz="1400" dirty="0" err="1" smtClean="0"/>
              <a:t>di</a:t>
            </a:r>
            <a:r>
              <a:rPr lang="en-US" sz="1400" dirty="0" smtClean="0"/>
              <a:t> </a:t>
            </a:r>
            <a:r>
              <a:rPr lang="en-US" sz="1400" dirty="0" err="1" smtClean="0"/>
              <a:t>buku</a:t>
            </a:r>
            <a:r>
              <a:rPr lang="en-US" sz="1400" dirty="0" smtClean="0"/>
              <a:t> </a:t>
            </a:r>
            <a:r>
              <a:rPr lang="en-US" sz="1400" dirty="0" err="1" smtClean="0"/>
              <a:t>besar</a:t>
            </a:r>
            <a:r>
              <a:rPr lang="en-US" sz="1400" dirty="0" smtClean="0"/>
              <a:t> </a:t>
            </a:r>
            <a:r>
              <a:rPr lang="en-US" sz="1400" dirty="0" err="1" smtClean="0"/>
              <a:t>ke</a:t>
            </a:r>
            <a:r>
              <a:rPr lang="en-US" sz="1400" dirty="0" smtClean="0"/>
              <a:t> </a:t>
            </a:r>
            <a:r>
              <a:rPr lang="en-US" sz="1400" dirty="0" err="1" smtClean="0"/>
              <a:t>pencatatan</a:t>
            </a:r>
            <a:r>
              <a:rPr lang="en-US" sz="1400" dirty="0" smtClean="0"/>
              <a:t> </a:t>
            </a:r>
            <a:r>
              <a:rPr lang="en-US" sz="1400" dirty="0" err="1" smtClean="0"/>
              <a:t>transaksi</a:t>
            </a:r>
            <a:r>
              <a:rPr lang="en-US" sz="1400" dirty="0" smtClean="0"/>
              <a:t> </a:t>
            </a:r>
            <a:r>
              <a:rPr lang="en-US" sz="1400" dirty="0" err="1" smtClean="0"/>
              <a:t>atau</a:t>
            </a:r>
            <a:r>
              <a:rPr lang="en-US" sz="1400" dirty="0" smtClean="0"/>
              <a:t> </a:t>
            </a:r>
            <a:r>
              <a:rPr lang="en-US" sz="1400" dirty="0" err="1" smtClean="0"/>
              <a:t>kejadian</a:t>
            </a:r>
            <a:r>
              <a:rPr lang="en-US" sz="1400" dirty="0" smtClean="0"/>
              <a:t>. </a:t>
            </a:r>
            <a:r>
              <a:rPr lang="en-US" sz="1400" dirty="0" err="1" smtClean="0"/>
              <a:t>Proses</a:t>
            </a:r>
            <a:r>
              <a:rPr lang="en-US" sz="1400" dirty="0" smtClean="0"/>
              <a:t> </a:t>
            </a:r>
            <a:r>
              <a:rPr lang="en-US" sz="1400" i="1" dirty="0" smtClean="0"/>
              <a:t>vouching </a:t>
            </a:r>
            <a:r>
              <a:rPr lang="en-US" sz="1400" i="1" dirty="0" err="1" smtClean="0"/>
              <a:t>dan</a:t>
            </a:r>
            <a:r>
              <a:rPr lang="en-US" sz="1400" i="1" dirty="0" smtClean="0"/>
              <a:t> tracing </a:t>
            </a:r>
            <a:r>
              <a:rPr lang="en-US" sz="1400" i="1" dirty="0" err="1" smtClean="0"/>
              <a:t>atas</a:t>
            </a:r>
            <a:r>
              <a:rPr lang="en-US" sz="1400" i="1" dirty="0" smtClean="0"/>
              <a:t> </a:t>
            </a:r>
            <a:r>
              <a:rPr lang="en-US" sz="1400" i="1" dirty="0" err="1" smtClean="0"/>
              <a:t>transaksi</a:t>
            </a:r>
            <a:r>
              <a:rPr lang="en-US" sz="1400" i="1" dirty="0" smtClean="0"/>
              <a:t> </a:t>
            </a:r>
            <a:r>
              <a:rPr lang="en-US" sz="1400" i="1" dirty="0" err="1" smtClean="0"/>
              <a:t>dan</a:t>
            </a:r>
            <a:r>
              <a:rPr lang="en-US" sz="1400" i="1" dirty="0" smtClean="0"/>
              <a:t> </a:t>
            </a:r>
            <a:r>
              <a:rPr lang="en-US" sz="1400" i="1" dirty="0" err="1" smtClean="0"/>
              <a:t>kejadian</a:t>
            </a:r>
            <a:r>
              <a:rPr lang="en-US" sz="1400" i="1" dirty="0" smtClean="0"/>
              <a:t> </a:t>
            </a:r>
            <a:r>
              <a:rPr lang="en-US" sz="1400" i="1" dirty="0" err="1" smtClean="0"/>
              <a:t>adalah</a:t>
            </a:r>
            <a:r>
              <a:rPr lang="en-US" sz="1400" i="1" dirty="0" smtClean="0"/>
              <a:t> </a:t>
            </a:r>
            <a:r>
              <a:rPr lang="en-US" sz="1400" i="1" dirty="0" err="1" smtClean="0"/>
              <a:t>tahap</a:t>
            </a:r>
            <a:r>
              <a:rPr lang="en-US" sz="1400" i="1" dirty="0" smtClean="0"/>
              <a:t> yang </a:t>
            </a:r>
            <a:r>
              <a:rPr lang="en-US" sz="1400" i="1" dirty="0" err="1" smtClean="0"/>
              <a:t>sangat</a:t>
            </a:r>
            <a:r>
              <a:rPr lang="en-US" sz="1400" i="1" dirty="0" smtClean="0"/>
              <a:t> </a:t>
            </a:r>
            <a:r>
              <a:rPr lang="pt-BR" sz="1400" dirty="0" smtClean="0"/>
              <a:t>penting dalam setiap program audit </a:t>
            </a:r>
          </a:p>
          <a:p>
            <a:r>
              <a:rPr lang="en-US" sz="1400" dirty="0" err="1" smtClean="0"/>
              <a:t>Dokumen-dokumen</a:t>
            </a:r>
            <a:r>
              <a:rPr lang="en-US" sz="1400" dirty="0" smtClean="0"/>
              <a:t> </a:t>
            </a:r>
            <a:r>
              <a:rPr lang="en-US" sz="1400" dirty="0" err="1" smtClean="0"/>
              <a:t>dapat</a:t>
            </a:r>
            <a:r>
              <a:rPr lang="en-US" sz="1400" dirty="0" smtClean="0"/>
              <a:t> </a:t>
            </a:r>
            <a:r>
              <a:rPr lang="en-US" sz="1400" dirty="0" err="1" smtClean="0"/>
              <a:t>diklasifikasikan</a:t>
            </a:r>
            <a:r>
              <a:rPr lang="en-US" sz="1400" dirty="0" smtClean="0"/>
              <a:t> </a:t>
            </a:r>
            <a:r>
              <a:rPr lang="en-US" sz="1400" dirty="0" err="1" smtClean="0"/>
              <a:t>menjadi</a:t>
            </a:r>
            <a:r>
              <a:rPr lang="en-US" sz="1400" dirty="0" smtClean="0"/>
              <a:t> </a:t>
            </a:r>
            <a:r>
              <a:rPr lang="en-US" sz="1400" dirty="0" err="1" smtClean="0"/>
              <a:t>dokumen</a:t>
            </a:r>
            <a:r>
              <a:rPr lang="en-US" sz="1400" dirty="0" smtClean="0"/>
              <a:t> internal </a:t>
            </a:r>
            <a:r>
              <a:rPr lang="en-US" sz="1400" dirty="0" err="1" smtClean="0"/>
              <a:t>dan</a:t>
            </a:r>
            <a:r>
              <a:rPr lang="en-US" sz="1400" dirty="0" smtClean="0"/>
              <a:t> </a:t>
            </a:r>
            <a:r>
              <a:rPr lang="en-US" sz="1400" dirty="0" err="1" smtClean="0"/>
              <a:t>dokumen</a:t>
            </a:r>
            <a:r>
              <a:rPr lang="en-US" sz="1400" dirty="0" smtClean="0"/>
              <a:t> </a:t>
            </a:r>
            <a:r>
              <a:rPr lang="en-US" sz="1400" dirty="0" err="1" smtClean="0"/>
              <a:t>eksternal</a:t>
            </a:r>
            <a:r>
              <a:rPr lang="en-US" sz="1400" dirty="0" smtClean="0"/>
              <a:t>. </a:t>
            </a:r>
            <a:r>
              <a:rPr lang="en-US" sz="1400" dirty="0" err="1" smtClean="0"/>
              <a:t>Dokumen</a:t>
            </a:r>
            <a:r>
              <a:rPr lang="en-US" sz="1400" dirty="0" smtClean="0"/>
              <a:t> internal </a:t>
            </a:r>
            <a:r>
              <a:rPr lang="en-US" sz="1400" dirty="0" err="1" smtClean="0"/>
              <a:t>adalah</a:t>
            </a:r>
            <a:r>
              <a:rPr lang="en-US" sz="1400" dirty="0" smtClean="0"/>
              <a:t> </a:t>
            </a:r>
            <a:r>
              <a:rPr lang="en-US" sz="1400" dirty="0" err="1" smtClean="0"/>
              <a:t>dokumen</a:t>
            </a:r>
            <a:r>
              <a:rPr lang="en-US" sz="1400" dirty="0" smtClean="0"/>
              <a:t> yang </a:t>
            </a:r>
            <a:r>
              <a:rPr lang="en-US" sz="1400" dirty="0" err="1" smtClean="0"/>
              <a:t>disusun</a:t>
            </a:r>
            <a:r>
              <a:rPr lang="en-US" sz="1400" dirty="0" smtClean="0"/>
              <a:t> </a:t>
            </a:r>
            <a:r>
              <a:rPr lang="en-US" sz="1400" dirty="0" err="1" smtClean="0"/>
              <a:t>dan</a:t>
            </a:r>
            <a:r>
              <a:rPr lang="en-US" sz="1400" dirty="0" smtClean="0"/>
              <a:t> </a:t>
            </a:r>
            <a:r>
              <a:rPr lang="en-US" sz="1400" dirty="0" err="1" smtClean="0"/>
              <a:t>digunakan</a:t>
            </a:r>
            <a:r>
              <a:rPr lang="en-US" sz="1400" dirty="0" smtClean="0"/>
              <a:t> </a:t>
            </a:r>
            <a:r>
              <a:rPr lang="en-US" sz="1400" dirty="0" err="1" smtClean="0"/>
              <a:t>oleh</a:t>
            </a:r>
            <a:r>
              <a:rPr lang="en-US" sz="1400" dirty="0" smtClean="0"/>
              <a:t> </a:t>
            </a:r>
            <a:r>
              <a:rPr lang="en-US" sz="1400" dirty="0" err="1" smtClean="0"/>
              <a:t>auditan</a:t>
            </a:r>
            <a:r>
              <a:rPr lang="en-US" sz="1400" dirty="0" smtClean="0"/>
              <a:t> </a:t>
            </a:r>
            <a:r>
              <a:rPr lang="en-US" sz="1400" dirty="0" err="1" smtClean="0"/>
              <a:t>dan</a:t>
            </a:r>
            <a:r>
              <a:rPr lang="en-US" sz="1400" dirty="0" smtClean="0"/>
              <a:t> </a:t>
            </a:r>
            <a:r>
              <a:rPr lang="en-US" sz="1400" dirty="0" err="1" smtClean="0"/>
              <a:t>tidak</a:t>
            </a:r>
            <a:r>
              <a:rPr lang="en-US" sz="1400" dirty="0" smtClean="0"/>
              <a:t> </a:t>
            </a:r>
            <a:r>
              <a:rPr lang="en-US" sz="1400" dirty="0" err="1" smtClean="0"/>
              <a:t>digunakan</a:t>
            </a:r>
            <a:r>
              <a:rPr lang="en-US" sz="1400" dirty="0" smtClean="0"/>
              <a:t> </a:t>
            </a:r>
            <a:r>
              <a:rPr lang="en-US" sz="1400" dirty="0" err="1" smtClean="0"/>
              <a:t>oleh</a:t>
            </a:r>
            <a:r>
              <a:rPr lang="en-US" sz="1400" dirty="0" smtClean="0"/>
              <a:t> </a:t>
            </a:r>
            <a:r>
              <a:rPr lang="en-US" sz="1400" dirty="0" err="1" smtClean="0"/>
              <a:t>pihak</a:t>
            </a:r>
            <a:r>
              <a:rPr lang="en-US" sz="1400" dirty="0" smtClean="0"/>
              <a:t> </a:t>
            </a:r>
            <a:r>
              <a:rPr lang="en-US" sz="1400" dirty="0" err="1" smtClean="0"/>
              <a:t>luar</a:t>
            </a:r>
            <a:r>
              <a:rPr lang="en-US" sz="1400" dirty="0" smtClean="0"/>
              <a:t> </a:t>
            </a:r>
            <a:r>
              <a:rPr lang="en-US" sz="1400" dirty="0" err="1" smtClean="0"/>
              <a:t>seperti</a:t>
            </a:r>
            <a:r>
              <a:rPr lang="en-US" sz="1400" dirty="0" smtClean="0"/>
              <a:t> </a:t>
            </a:r>
            <a:r>
              <a:rPr lang="en-US" sz="1400" dirty="0" err="1" smtClean="0"/>
              <a:t>pelanggan</a:t>
            </a:r>
            <a:r>
              <a:rPr lang="en-US" sz="1400" dirty="0" smtClean="0"/>
              <a:t> </a:t>
            </a:r>
            <a:r>
              <a:rPr lang="en-US" sz="1400" dirty="0" err="1" smtClean="0"/>
              <a:t>atau</a:t>
            </a:r>
            <a:r>
              <a:rPr lang="en-US" sz="1400" dirty="0" smtClean="0"/>
              <a:t> </a:t>
            </a:r>
            <a:r>
              <a:rPr lang="en-US" sz="1400" dirty="0" err="1" smtClean="0"/>
              <a:t>penyedia</a:t>
            </a:r>
            <a:r>
              <a:rPr lang="en-US" sz="1400" dirty="0" smtClean="0"/>
              <a:t>. </a:t>
            </a:r>
            <a:r>
              <a:rPr lang="en-US" sz="1400" dirty="0" err="1" smtClean="0"/>
              <a:t>Contoh</a:t>
            </a:r>
            <a:r>
              <a:rPr lang="en-US" sz="1400" dirty="0" smtClean="0"/>
              <a:t> </a:t>
            </a:r>
            <a:r>
              <a:rPr lang="en-US" sz="1400" dirty="0" err="1" smtClean="0"/>
              <a:t>dokumen</a:t>
            </a:r>
            <a:r>
              <a:rPr lang="en-US" sz="1400" dirty="0" smtClean="0"/>
              <a:t> internal </a:t>
            </a:r>
            <a:r>
              <a:rPr lang="en-US" sz="1400" dirty="0" err="1" smtClean="0"/>
              <a:t>adalah</a:t>
            </a:r>
            <a:r>
              <a:rPr lang="en-US" sz="1400" dirty="0" smtClean="0"/>
              <a:t> </a:t>
            </a:r>
            <a:r>
              <a:rPr lang="en-US" sz="1400" dirty="0" err="1" smtClean="0"/>
              <a:t>salinan</a:t>
            </a:r>
            <a:r>
              <a:rPr lang="en-US" sz="1400" dirty="0" smtClean="0"/>
              <a:t> </a:t>
            </a:r>
            <a:r>
              <a:rPr lang="en-US" sz="1400" dirty="0" err="1" smtClean="0"/>
              <a:t>faktur</a:t>
            </a:r>
            <a:r>
              <a:rPr lang="en-US" sz="1400" dirty="0" smtClean="0"/>
              <a:t> </a:t>
            </a:r>
            <a:r>
              <a:rPr lang="en-US" sz="1400" dirty="0" err="1" smtClean="0"/>
              <a:t>penjualan</a:t>
            </a:r>
            <a:r>
              <a:rPr lang="en-US" sz="1400" dirty="0" smtClean="0"/>
              <a:t>, </a:t>
            </a:r>
            <a:r>
              <a:rPr lang="sv-SE" sz="1400" dirty="0" smtClean="0"/>
              <a:t>laporan jam kerja pegawai, dan laporan penerimaan barang. </a:t>
            </a:r>
          </a:p>
          <a:p>
            <a:r>
              <a:rPr lang="sv-SE" sz="1400" dirty="0" smtClean="0"/>
              <a:t>Dokumen </a:t>
            </a:r>
            <a:r>
              <a:rPr lang="nn-NO" sz="1400" dirty="0" smtClean="0"/>
              <a:t>eksternal adalah dokumen yang bersumber dari pihak di luar auditan yang </a:t>
            </a:r>
            <a:r>
              <a:rPr lang="en-US" sz="1400" dirty="0" err="1" smtClean="0"/>
              <a:t>terkait</a:t>
            </a:r>
            <a:r>
              <a:rPr lang="en-US" sz="1400" dirty="0" smtClean="0"/>
              <a:t> </a:t>
            </a:r>
            <a:r>
              <a:rPr lang="en-US" sz="1400" dirty="0" err="1" smtClean="0"/>
              <a:t>dengan</a:t>
            </a:r>
            <a:r>
              <a:rPr lang="en-US" sz="1400" dirty="0" smtClean="0"/>
              <a:t> </a:t>
            </a:r>
            <a:r>
              <a:rPr lang="en-US" sz="1400" dirty="0" err="1" smtClean="0"/>
              <a:t>suatu</a:t>
            </a:r>
            <a:r>
              <a:rPr lang="en-US" sz="1400" dirty="0" smtClean="0"/>
              <a:t> </a:t>
            </a:r>
            <a:r>
              <a:rPr lang="en-US" sz="1400" dirty="0" err="1" smtClean="0"/>
              <a:t>transaksi</a:t>
            </a:r>
            <a:r>
              <a:rPr lang="en-US" sz="1400" dirty="0" smtClean="0"/>
              <a:t> yang </a:t>
            </a:r>
            <a:r>
              <a:rPr lang="en-US" sz="1400" dirty="0" err="1" smtClean="0"/>
              <a:t>dicatat</a:t>
            </a:r>
            <a:r>
              <a:rPr lang="en-US" sz="1400" dirty="0" smtClean="0"/>
              <a:t>, yang </a:t>
            </a:r>
            <a:r>
              <a:rPr lang="en-US" sz="1400" dirty="0" err="1" smtClean="0"/>
              <a:t>sekarang</a:t>
            </a:r>
            <a:r>
              <a:rPr lang="en-US" sz="1400" dirty="0" smtClean="0"/>
              <a:t> </a:t>
            </a:r>
            <a:r>
              <a:rPr lang="en-US" sz="1400" dirty="0" err="1" smtClean="0"/>
              <a:t>berada</a:t>
            </a:r>
            <a:r>
              <a:rPr lang="en-US" sz="1400" dirty="0" smtClean="0"/>
              <a:t> </a:t>
            </a:r>
            <a:r>
              <a:rPr lang="en-US" sz="1400" dirty="0" err="1" smtClean="0"/>
              <a:t>di</a:t>
            </a:r>
            <a:r>
              <a:rPr lang="en-US" sz="1400" dirty="0" smtClean="0"/>
              <a:t> </a:t>
            </a:r>
            <a:r>
              <a:rPr lang="en-US" sz="1400" dirty="0" err="1" smtClean="0"/>
              <a:t>auditan</a:t>
            </a:r>
            <a:r>
              <a:rPr lang="en-US" sz="1400" dirty="0" smtClean="0"/>
              <a:t> </a:t>
            </a:r>
            <a:r>
              <a:rPr lang="en-US" sz="1400" dirty="0" err="1" smtClean="0"/>
              <a:t>atau</a:t>
            </a:r>
            <a:r>
              <a:rPr lang="en-US" sz="1400" dirty="0" smtClean="0"/>
              <a:t> </a:t>
            </a:r>
            <a:r>
              <a:rPr lang="en-US" sz="1400" dirty="0" err="1" smtClean="0"/>
              <a:t>dapat</a:t>
            </a:r>
            <a:r>
              <a:rPr lang="en-US" sz="1400" dirty="0" smtClean="0"/>
              <a:t> </a:t>
            </a:r>
            <a:r>
              <a:rPr lang="en-US" sz="1400" dirty="0" err="1" smtClean="0"/>
              <a:t>diakses</a:t>
            </a:r>
            <a:r>
              <a:rPr lang="en-US" sz="1400" dirty="0" smtClean="0"/>
              <a:t> </a:t>
            </a:r>
            <a:r>
              <a:rPr lang="en-US" sz="1400" dirty="0" err="1" smtClean="0"/>
              <a:t>oleh</a:t>
            </a:r>
            <a:r>
              <a:rPr lang="en-US" sz="1400" dirty="0" smtClean="0"/>
              <a:t> </a:t>
            </a:r>
            <a:r>
              <a:rPr lang="en-US" sz="1400" dirty="0" err="1" smtClean="0"/>
              <a:t>auditan</a:t>
            </a:r>
            <a:r>
              <a:rPr lang="en-US" sz="1400" dirty="0" smtClean="0"/>
              <a:t>. </a:t>
            </a:r>
            <a:r>
              <a:rPr lang="en-US" sz="1400" dirty="0" err="1" smtClean="0"/>
              <a:t>Pada</a:t>
            </a:r>
            <a:r>
              <a:rPr lang="en-US" sz="1400" dirty="0" smtClean="0"/>
              <a:t> </a:t>
            </a:r>
            <a:r>
              <a:rPr lang="en-US" sz="1400" dirty="0" err="1" smtClean="0"/>
              <a:t>beberapa</a:t>
            </a:r>
            <a:r>
              <a:rPr lang="en-US" sz="1400" dirty="0" smtClean="0"/>
              <a:t> </a:t>
            </a:r>
            <a:r>
              <a:rPr lang="en-US" sz="1400" dirty="0" err="1" smtClean="0"/>
              <a:t>kasus</a:t>
            </a:r>
            <a:r>
              <a:rPr lang="en-US" sz="1400" dirty="0" smtClean="0"/>
              <a:t>, </a:t>
            </a:r>
            <a:r>
              <a:rPr lang="en-US" sz="1400" dirty="0" err="1" smtClean="0"/>
              <a:t>dokumen</a:t>
            </a:r>
            <a:r>
              <a:rPr lang="en-US" sz="1400" dirty="0" smtClean="0"/>
              <a:t> </a:t>
            </a:r>
            <a:r>
              <a:rPr lang="en-US" sz="1400" dirty="0" err="1" smtClean="0"/>
              <a:t>eksternal</a:t>
            </a:r>
            <a:r>
              <a:rPr lang="en-US" sz="1400" dirty="0" smtClean="0"/>
              <a:t> </a:t>
            </a:r>
            <a:r>
              <a:rPr lang="en-US" sz="1400" dirty="0" err="1" smtClean="0"/>
              <a:t>berasal</a:t>
            </a:r>
            <a:r>
              <a:rPr lang="en-US" sz="1400" dirty="0" smtClean="0"/>
              <a:t> </a:t>
            </a:r>
            <a:r>
              <a:rPr lang="en-US" sz="1400" dirty="0" err="1" smtClean="0"/>
              <a:t>dari</a:t>
            </a:r>
            <a:r>
              <a:rPr lang="en-US" sz="1400" dirty="0" smtClean="0"/>
              <a:t> </a:t>
            </a:r>
            <a:r>
              <a:rPr lang="en-US" sz="1400" dirty="0" err="1" smtClean="0"/>
              <a:t>organisasi</a:t>
            </a:r>
            <a:r>
              <a:rPr lang="en-US" sz="1400" dirty="0" smtClean="0"/>
              <a:t> </a:t>
            </a:r>
            <a:r>
              <a:rPr lang="en-US" sz="1400" dirty="0" err="1" smtClean="0"/>
              <a:t>di</a:t>
            </a:r>
            <a:r>
              <a:rPr lang="en-US" sz="1400" dirty="0" smtClean="0"/>
              <a:t> </a:t>
            </a:r>
            <a:r>
              <a:rPr lang="en-US" sz="1400" dirty="0" err="1" smtClean="0"/>
              <a:t>luar</a:t>
            </a:r>
            <a:r>
              <a:rPr lang="en-US" sz="1400" dirty="0" smtClean="0"/>
              <a:t> </a:t>
            </a:r>
            <a:r>
              <a:rPr lang="en-US" sz="1400" dirty="0" err="1" smtClean="0"/>
              <a:t>auditan</a:t>
            </a:r>
            <a:r>
              <a:rPr lang="en-US" sz="1400" dirty="0" smtClean="0"/>
              <a:t> yang </a:t>
            </a:r>
            <a:r>
              <a:rPr lang="en-US" sz="1400" dirty="0" err="1" smtClean="0"/>
              <a:t>memang</a:t>
            </a:r>
            <a:r>
              <a:rPr lang="en-US" sz="1400" dirty="0" smtClean="0"/>
              <a:t> </a:t>
            </a:r>
            <a:r>
              <a:rPr lang="en-US" sz="1400" dirty="0" err="1" smtClean="0"/>
              <a:t>harus</a:t>
            </a:r>
            <a:r>
              <a:rPr lang="en-US" sz="1400" dirty="0" smtClean="0"/>
              <a:t> </a:t>
            </a:r>
            <a:r>
              <a:rPr lang="en-US" sz="1400" dirty="0" err="1" smtClean="0"/>
              <a:t>berakhir</a:t>
            </a:r>
            <a:r>
              <a:rPr lang="en-US" sz="1400" dirty="0" smtClean="0"/>
              <a:t> </a:t>
            </a:r>
            <a:r>
              <a:rPr lang="en-US" sz="1400" dirty="0" err="1" smtClean="0"/>
              <a:t>di</a:t>
            </a:r>
            <a:r>
              <a:rPr lang="en-US" sz="1400" dirty="0" smtClean="0"/>
              <a:t> </a:t>
            </a:r>
            <a:r>
              <a:rPr lang="en-US" sz="1400" dirty="0" err="1" smtClean="0"/>
              <a:t>auditan</a:t>
            </a:r>
            <a:r>
              <a:rPr lang="en-US" sz="1400" dirty="0" smtClean="0"/>
              <a:t>.</a:t>
            </a:r>
          </a:p>
          <a:p>
            <a:r>
              <a:rPr lang="en-US" sz="1400" dirty="0" err="1" smtClean="0"/>
              <a:t>Contoh</a:t>
            </a:r>
            <a:r>
              <a:rPr lang="en-US" sz="1400" dirty="0" smtClean="0"/>
              <a:t> </a:t>
            </a:r>
            <a:r>
              <a:rPr lang="en-US" sz="1400" dirty="0" err="1" smtClean="0"/>
              <a:t>dari</a:t>
            </a:r>
            <a:r>
              <a:rPr lang="en-US" sz="1400" dirty="0" smtClean="0"/>
              <a:t> </a:t>
            </a:r>
            <a:r>
              <a:rPr lang="en-US" sz="1400" dirty="0" err="1" smtClean="0"/>
              <a:t>dokumen</a:t>
            </a:r>
            <a:r>
              <a:rPr lang="en-US" sz="1400" dirty="0" smtClean="0"/>
              <a:t> </a:t>
            </a:r>
            <a:r>
              <a:rPr lang="en-US" sz="1400" dirty="0" err="1" smtClean="0"/>
              <a:t>eksternal</a:t>
            </a:r>
            <a:r>
              <a:rPr lang="en-US" sz="1400" dirty="0" smtClean="0"/>
              <a:t> </a:t>
            </a:r>
            <a:r>
              <a:rPr lang="en-US" sz="1400" dirty="0" err="1" smtClean="0"/>
              <a:t>tipe</a:t>
            </a:r>
            <a:r>
              <a:rPr lang="en-US" sz="1400" dirty="0" smtClean="0"/>
              <a:t> </a:t>
            </a:r>
            <a:r>
              <a:rPr lang="en-US" sz="1400" dirty="0" err="1" smtClean="0"/>
              <a:t>ini</a:t>
            </a:r>
            <a:r>
              <a:rPr lang="en-US" sz="1400" dirty="0" smtClean="0"/>
              <a:t> </a:t>
            </a:r>
            <a:r>
              <a:rPr lang="en-US" sz="1400" dirty="0" err="1" smtClean="0"/>
              <a:t>adalah</a:t>
            </a:r>
            <a:r>
              <a:rPr lang="en-US" sz="1400" dirty="0" smtClean="0"/>
              <a:t> </a:t>
            </a:r>
            <a:r>
              <a:rPr lang="en-US" sz="1400" dirty="0" err="1" smtClean="0"/>
              <a:t>faktur</a:t>
            </a:r>
            <a:r>
              <a:rPr lang="en-US" sz="1400" dirty="0" smtClean="0"/>
              <a:t> </a:t>
            </a:r>
            <a:r>
              <a:rPr lang="en-US" sz="1400" dirty="0" err="1" smtClean="0"/>
              <a:t>pembelian</a:t>
            </a:r>
            <a:r>
              <a:rPr lang="en-US" sz="1400" dirty="0" smtClean="0"/>
              <a:t>, </a:t>
            </a:r>
            <a:r>
              <a:rPr lang="en-US" sz="1400" i="1" dirty="0" smtClean="0"/>
              <a:t>cancelled notes payable, </a:t>
            </a:r>
            <a:r>
              <a:rPr lang="en-US" sz="1400" i="1" dirty="0" err="1" smtClean="0"/>
              <a:t>dan</a:t>
            </a:r>
            <a:r>
              <a:rPr lang="en-US" sz="1400" i="1" dirty="0" smtClean="0"/>
              <a:t> polis </a:t>
            </a:r>
            <a:r>
              <a:rPr lang="en-US" sz="1400" i="1" dirty="0" err="1" smtClean="0"/>
              <a:t>asuransi</a:t>
            </a:r>
            <a:r>
              <a:rPr lang="en-US" sz="1400" i="1" dirty="0" smtClean="0"/>
              <a:t>. </a:t>
            </a:r>
            <a:r>
              <a:rPr lang="en-US" sz="1400" i="1" dirty="0" err="1" smtClean="0"/>
              <a:t>Dokumen-dokumen</a:t>
            </a:r>
            <a:r>
              <a:rPr lang="en-US" sz="1400" i="1" dirty="0" smtClean="0"/>
              <a:t> lain </a:t>
            </a:r>
            <a:r>
              <a:rPr lang="en-US" sz="1400" i="1" dirty="0" err="1" smtClean="0"/>
              <a:t>seperti</a:t>
            </a:r>
            <a:r>
              <a:rPr lang="en-US" sz="1400" i="1" dirty="0" smtClean="0"/>
              <a:t> cancelled checks, </a:t>
            </a:r>
            <a:r>
              <a:rPr lang="en-US" sz="1400" i="1" dirty="0" err="1" smtClean="0"/>
              <a:t>awalnya</a:t>
            </a:r>
            <a:r>
              <a:rPr lang="en-US" sz="1400" i="1" dirty="0" smtClean="0"/>
              <a:t> </a:t>
            </a:r>
            <a:r>
              <a:rPr lang="en-US" sz="1400" i="1" dirty="0" err="1" smtClean="0"/>
              <a:t>berasal</a:t>
            </a:r>
            <a:r>
              <a:rPr lang="en-US" sz="1400" i="1" dirty="0" smtClean="0"/>
              <a:t> </a:t>
            </a:r>
            <a:r>
              <a:rPr lang="en-US" sz="1400" i="1" dirty="0" err="1" smtClean="0"/>
              <a:t>dari</a:t>
            </a:r>
            <a:r>
              <a:rPr lang="en-US" sz="1400" i="1" dirty="0" smtClean="0"/>
              <a:t> </a:t>
            </a:r>
            <a:r>
              <a:rPr lang="en-US" sz="1400" i="1" dirty="0" err="1" smtClean="0"/>
              <a:t>auditan</a:t>
            </a:r>
            <a:r>
              <a:rPr lang="en-US" sz="1400" i="1" dirty="0" smtClean="0"/>
              <a:t>, </a:t>
            </a:r>
            <a:r>
              <a:rPr lang="en-US" sz="1400" i="1" dirty="0" err="1" smtClean="0"/>
              <a:t>dikirim</a:t>
            </a:r>
            <a:r>
              <a:rPr lang="en-US" sz="1400" i="1" dirty="0" smtClean="0"/>
              <a:t> </a:t>
            </a:r>
            <a:r>
              <a:rPr lang="en-US" sz="1400" i="1" dirty="0" err="1" smtClean="0"/>
              <a:t>ke</a:t>
            </a:r>
            <a:r>
              <a:rPr lang="en-US" sz="1400" i="1" dirty="0" smtClean="0"/>
              <a:t> </a:t>
            </a:r>
            <a:r>
              <a:rPr lang="en-US" sz="1400" i="1" dirty="0" err="1" smtClean="0"/>
              <a:t>pihak</a:t>
            </a:r>
            <a:r>
              <a:rPr lang="en-US" sz="1400" i="1" dirty="0" smtClean="0"/>
              <a:t> </a:t>
            </a:r>
            <a:r>
              <a:rPr lang="en-US" sz="1400" i="1" dirty="0" err="1" smtClean="0"/>
              <a:t>luar</a:t>
            </a:r>
            <a:r>
              <a:rPr lang="en-US" sz="1400" i="1" dirty="0" smtClean="0"/>
              <a:t>, </a:t>
            </a:r>
            <a:r>
              <a:rPr lang="en-US" sz="1400" i="1" dirty="0" err="1" smtClean="0"/>
              <a:t>akhirnya</a:t>
            </a:r>
            <a:r>
              <a:rPr lang="en-US" sz="1400" i="1" dirty="0" smtClean="0"/>
              <a:t> </a:t>
            </a:r>
            <a:r>
              <a:rPr lang="en-US" sz="1400" i="1" dirty="0" err="1" smtClean="0"/>
              <a:t>kembali</a:t>
            </a:r>
            <a:r>
              <a:rPr lang="en-US" sz="1400" i="1" dirty="0" smtClean="0"/>
              <a:t> </a:t>
            </a:r>
            <a:r>
              <a:rPr lang="en-US" sz="1400" dirty="0" err="1" smtClean="0"/>
              <a:t>lagi</a:t>
            </a:r>
            <a:r>
              <a:rPr lang="en-US" sz="1400" dirty="0" smtClean="0"/>
              <a:t> </a:t>
            </a:r>
            <a:r>
              <a:rPr lang="en-US" sz="1400" dirty="0" err="1" smtClean="0"/>
              <a:t>kepada</a:t>
            </a:r>
            <a:r>
              <a:rPr lang="en-US" sz="1400" dirty="0" smtClean="0"/>
              <a:t> </a:t>
            </a:r>
            <a:r>
              <a:rPr lang="en-US" sz="1400" dirty="0" err="1" smtClean="0"/>
              <a:t>auditan</a:t>
            </a:r>
            <a:r>
              <a:rPr lang="en-US" sz="1400" dirty="0" smtClean="0"/>
              <a:t>.</a:t>
            </a:r>
            <a:endParaRPr lang="en-US" sz="1400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Prosedur</a:t>
            </a:r>
            <a:r>
              <a:rPr lang="en-US" dirty="0" smtClean="0"/>
              <a:t> </a:t>
            </a:r>
            <a:r>
              <a:rPr lang="en-US" dirty="0" err="1" smtClean="0"/>
              <a:t>Analitis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dirty="0" err="1" smtClean="0"/>
              <a:t>Prosedur</a:t>
            </a:r>
            <a:r>
              <a:rPr lang="en-US" dirty="0" smtClean="0"/>
              <a:t> </a:t>
            </a:r>
            <a:r>
              <a:rPr lang="en-US" dirty="0" err="1" smtClean="0"/>
              <a:t>analitis</a:t>
            </a:r>
            <a:r>
              <a:rPr lang="en-US" dirty="0" smtClean="0"/>
              <a:t> </a:t>
            </a:r>
            <a:r>
              <a:rPr lang="en-US" dirty="0" err="1" smtClean="0"/>
              <a:t>menggunakan</a:t>
            </a:r>
            <a:r>
              <a:rPr lang="en-US" dirty="0" smtClean="0"/>
              <a:t> </a:t>
            </a:r>
            <a:r>
              <a:rPr lang="en-US" dirty="0" err="1" smtClean="0"/>
              <a:t>perbandingan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hubungan-hubungan</a:t>
            </a:r>
            <a:r>
              <a:rPr lang="en-US" dirty="0" smtClean="0"/>
              <a:t> (</a:t>
            </a:r>
            <a:r>
              <a:rPr lang="en-US" dirty="0" err="1" smtClean="0"/>
              <a:t>korelasi</a:t>
            </a:r>
            <a:r>
              <a:rPr lang="en-US" dirty="0" smtClean="0"/>
              <a:t>)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memperkirakan</a:t>
            </a:r>
            <a:r>
              <a:rPr lang="en-US" dirty="0" smtClean="0"/>
              <a:t> </a:t>
            </a:r>
            <a:r>
              <a:rPr lang="en-US" dirty="0" err="1" smtClean="0"/>
              <a:t>apakah</a:t>
            </a:r>
            <a:r>
              <a:rPr lang="en-US" dirty="0" smtClean="0"/>
              <a:t> </a:t>
            </a:r>
            <a:r>
              <a:rPr lang="en-US" dirty="0" err="1" smtClean="0"/>
              <a:t>saldo</a:t>
            </a:r>
            <a:r>
              <a:rPr lang="en-US" dirty="0" smtClean="0"/>
              <a:t> </a:t>
            </a:r>
            <a:r>
              <a:rPr lang="en-US" dirty="0" err="1" smtClean="0"/>
              <a:t>akun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data yang lain </a:t>
            </a:r>
            <a:r>
              <a:rPr lang="en-US" dirty="0" err="1" smtClean="0"/>
              <a:t>telah</a:t>
            </a:r>
            <a:r>
              <a:rPr lang="en-US" dirty="0" smtClean="0"/>
              <a:t> </a:t>
            </a:r>
            <a:r>
              <a:rPr lang="en-US" dirty="0" err="1" smtClean="0"/>
              <a:t>disajikan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layak</a:t>
            </a:r>
            <a:r>
              <a:rPr lang="en-US" dirty="0" smtClean="0"/>
              <a:t>. </a:t>
            </a:r>
            <a:r>
              <a:rPr lang="en-US" dirty="0" err="1" smtClean="0"/>
              <a:t>Contoh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prosedur</a:t>
            </a:r>
            <a:r>
              <a:rPr lang="en-US" dirty="0" smtClean="0"/>
              <a:t> </a:t>
            </a:r>
            <a:r>
              <a:rPr lang="en-US" dirty="0" err="1" smtClean="0"/>
              <a:t>analitis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membandingkan</a:t>
            </a:r>
            <a:r>
              <a:rPr lang="en-US" dirty="0" smtClean="0"/>
              <a:t> </a:t>
            </a:r>
            <a:r>
              <a:rPr lang="en-US" dirty="0" err="1" smtClean="0"/>
              <a:t>persentase</a:t>
            </a:r>
            <a:r>
              <a:rPr lang="en-US" dirty="0" smtClean="0"/>
              <a:t> </a:t>
            </a:r>
            <a:r>
              <a:rPr lang="en-US" i="1" dirty="0" smtClean="0"/>
              <a:t>gross margin </a:t>
            </a:r>
            <a:r>
              <a:rPr lang="en-US" i="1" dirty="0" err="1" smtClean="0"/>
              <a:t>pada</a:t>
            </a:r>
            <a:r>
              <a:rPr lang="en-US" i="1" dirty="0" smtClean="0"/>
              <a:t> </a:t>
            </a:r>
            <a:r>
              <a:rPr lang="en-US" i="1" dirty="0" err="1" smtClean="0"/>
              <a:t>tahun</a:t>
            </a:r>
            <a:r>
              <a:rPr lang="en-US" i="1" dirty="0" smtClean="0"/>
              <a:t> </a:t>
            </a:r>
            <a:r>
              <a:rPr lang="en-US" i="1" dirty="0" err="1" smtClean="0"/>
              <a:t>ini</a:t>
            </a:r>
            <a:r>
              <a:rPr lang="en-US" i="1" dirty="0" smtClean="0"/>
              <a:t> </a:t>
            </a:r>
            <a:r>
              <a:rPr lang="en-US" i="1" dirty="0" err="1" smtClean="0"/>
              <a:t>dengan</a:t>
            </a:r>
            <a:r>
              <a:rPr lang="en-US" i="1" dirty="0" smtClean="0"/>
              <a:t> </a:t>
            </a:r>
            <a:r>
              <a:rPr lang="en-US" i="1" dirty="0" err="1" smtClean="0"/>
              <a:t>tahun</a:t>
            </a:r>
            <a:r>
              <a:rPr lang="en-US" i="1" dirty="0" smtClean="0"/>
              <a:t> yang </a:t>
            </a:r>
            <a:r>
              <a:rPr lang="en-US" i="1" dirty="0" err="1" smtClean="0"/>
              <a:t>lalu</a:t>
            </a:r>
            <a:r>
              <a:rPr lang="en-US" i="1" dirty="0" smtClean="0"/>
              <a:t>. </a:t>
            </a:r>
            <a:r>
              <a:rPr lang="en-US" i="1" dirty="0" err="1" smtClean="0"/>
              <a:t>Prosedur</a:t>
            </a:r>
            <a:r>
              <a:rPr lang="en-US" i="1" dirty="0" smtClean="0"/>
              <a:t> </a:t>
            </a:r>
            <a:r>
              <a:rPr lang="en-US" dirty="0" err="1" smtClean="0"/>
              <a:t>analitis</a:t>
            </a:r>
            <a:r>
              <a:rPr lang="en-US" dirty="0" smtClean="0"/>
              <a:t> </a:t>
            </a:r>
            <a:r>
              <a:rPr lang="en-US" dirty="0" err="1" smtClean="0"/>
              <a:t>digunakan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luas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praktik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kegunaanya</a:t>
            </a:r>
            <a:r>
              <a:rPr lang="en-US" dirty="0" smtClean="0"/>
              <a:t> </a:t>
            </a:r>
            <a:r>
              <a:rPr lang="en-US" dirty="0" err="1" smtClean="0"/>
              <a:t>meningkat</a:t>
            </a:r>
            <a:r>
              <a:rPr lang="en-US" dirty="0" smtClean="0"/>
              <a:t> </a:t>
            </a:r>
            <a:r>
              <a:rPr lang="en-US" dirty="0" err="1" smtClean="0"/>
              <a:t>sejak</a:t>
            </a:r>
            <a:r>
              <a:rPr lang="en-US" dirty="0" smtClean="0"/>
              <a:t> </a:t>
            </a:r>
            <a:r>
              <a:rPr lang="en-US" dirty="0" err="1" smtClean="0"/>
              <a:t>adanya</a:t>
            </a:r>
            <a:r>
              <a:rPr lang="en-US" dirty="0" smtClean="0"/>
              <a:t> </a:t>
            </a:r>
            <a:r>
              <a:rPr lang="en-US" dirty="0" err="1" smtClean="0"/>
              <a:t>komputer</a:t>
            </a:r>
            <a:r>
              <a:rPr lang="en-US" dirty="0" smtClean="0"/>
              <a:t> yang </a:t>
            </a:r>
            <a:r>
              <a:rPr lang="en-US" dirty="0" err="1" smtClean="0"/>
              <a:t>membantu</a:t>
            </a:r>
            <a:r>
              <a:rPr lang="en-US" dirty="0" smtClean="0"/>
              <a:t> </a:t>
            </a:r>
            <a:r>
              <a:rPr lang="en-US" dirty="0" err="1" smtClean="0"/>
              <a:t>melakukan</a:t>
            </a:r>
            <a:r>
              <a:rPr lang="en-US" dirty="0" smtClean="0"/>
              <a:t> </a:t>
            </a:r>
            <a:r>
              <a:rPr lang="en-US" dirty="0" err="1" smtClean="0"/>
              <a:t>penghitungan-penghitungan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Dalam</a:t>
            </a:r>
            <a:r>
              <a:rPr lang="en-US" dirty="0" smtClean="0"/>
              <a:t> audit </a:t>
            </a:r>
            <a:r>
              <a:rPr lang="en-US" dirty="0" err="1" smtClean="0"/>
              <a:t>atas</a:t>
            </a:r>
            <a:r>
              <a:rPr lang="en-US" dirty="0" smtClean="0"/>
              <a:t> </a:t>
            </a:r>
            <a:r>
              <a:rPr lang="en-US" dirty="0" err="1" smtClean="0"/>
              <a:t>laporan</a:t>
            </a:r>
            <a:r>
              <a:rPr lang="en-US" dirty="0" smtClean="0"/>
              <a:t> </a:t>
            </a:r>
            <a:r>
              <a:rPr lang="en-US" dirty="0" err="1" smtClean="0"/>
              <a:t>keuangan</a:t>
            </a:r>
            <a:r>
              <a:rPr lang="en-US" dirty="0" smtClean="0"/>
              <a:t>, </a:t>
            </a:r>
            <a:r>
              <a:rPr lang="en-US" dirty="0" err="1" smtClean="0"/>
              <a:t>Prosedur</a:t>
            </a:r>
            <a:r>
              <a:rPr lang="en-US" dirty="0" smtClean="0"/>
              <a:t> </a:t>
            </a:r>
            <a:r>
              <a:rPr lang="en-US" dirty="0" err="1" smtClean="0"/>
              <a:t>analitis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bukti</a:t>
            </a:r>
            <a:r>
              <a:rPr lang="en-US" dirty="0" smtClean="0"/>
              <a:t> audit yang </a:t>
            </a:r>
            <a:r>
              <a:rPr lang="en-US" dirty="0" err="1" smtClean="0"/>
              <a:t>sangat</a:t>
            </a:r>
            <a:r>
              <a:rPr lang="en-US" dirty="0" smtClean="0"/>
              <a:t> </a:t>
            </a:r>
            <a:r>
              <a:rPr lang="en-US" dirty="0" err="1" smtClean="0"/>
              <a:t>penting</a:t>
            </a:r>
            <a:r>
              <a:rPr lang="en-US" dirty="0" smtClean="0"/>
              <a:t>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dilakukan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3 (</a:t>
            </a:r>
            <a:r>
              <a:rPr lang="en-US" dirty="0" err="1" smtClean="0"/>
              <a:t>tiga</a:t>
            </a:r>
            <a:r>
              <a:rPr lang="en-US" dirty="0" smtClean="0"/>
              <a:t>) </a:t>
            </a:r>
            <a:r>
              <a:rPr lang="en-US" dirty="0" err="1" smtClean="0"/>
              <a:t>tahapan</a:t>
            </a:r>
            <a:r>
              <a:rPr lang="en-US" dirty="0" smtClean="0"/>
              <a:t> audit </a:t>
            </a:r>
            <a:r>
              <a:rPr lang="en-US" dirty="0" err="1" smtClean="0"/>
              <a:t>yaitu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waktu</a:t>
            </a:r>
            <a:r>
              <a:rPr lang="en-US" dirty="0" smtClean="0"/>
              <a:t>  </a:t>
            </a:r>
            <a:r>
              <a:rPr lang="en-US" dirty="0" err="1" smtClean="0"/>
              <a:t>perencanaan</a:t>
            </a:r>
            <a:r>
              <a:rPr lang="en-US" dirty="0" smtClean="0"/>
              <a:t>, </a:t>
            </a:r>
            <a:r>
              <a:rPr lang="en-US" dirty="0" err="1" smtClean="0"/>
              <a:t>pengujian</a:t>
            </a:r>
            <a:r>
              <a:rPr lang="en-US" dirty="0" smtClean="0"/>
              <a:t> </a:t>
            </a:r>
            <a:r>
              <a:rPr lang="en-US" dirty="0" err="1" smtClean="0"/>
              <a:t>substantif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waktu</a:t>
            </a:r>
            <a:r>
              <a:rPr lang="en-US" dirty="0" smtClean="0"/>
              <a:t> </a:t>
            </a:r>
            <a:r>
              <a:rPr lang="en-US" dirty="0" err="1" smtClean="0"/>
              <a:t>penyelesaian</a:t>
            </a:r>
            <a:r>
              <a:rPr lang="en-US" dirty="0" smtClean="0"/>
              <a:t> audit.</a:t>
            </a:r>
          </a:p>
          <a:p>
            <a:r>
              <a:rPr lang="en-US" dirty="0" err="1" smtClean="0"/>
              <a:t>Menurut</a:t>
            </a:r>
            <a:r>
              <a:rPr lang="en-US" dirty="0" smtClean="0"/>
              <a:t> </a:t>
            </a:r>
            <a:r>
              <a:rPr lang="en-US" dirty="0" err="1" smtClean="0"/>
              <a:t>Arens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Loebbecke</a:t>
            </a:r>
            <a:r>
              <a:rPr lang="en-US" dirty="0" smtClean="0"/>
              <a:t>, </a:t>
            </a:r>
            <a:r>
              <a:rPr lang="en-US" dirty="0" err="1" smtClean="0"/>
              <a:t>tujuan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prosedur</a:t>
            </a:r>
            <a:r>
              <a:rPr lang="en-US" dirty="0" smtClean="0"/>
              <a:t> </a:t>
            </a:r>
            <a:r>
              <a:rPr lang="en-US" dirty="0" err="1" smtClean="0"/>
              <a:t>analitis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audit </a:t>
            </a:r>
            <a:r>
              <a:rPr lang="en-US" dirty="0" err="1" smtClean="0"/>
              <a:t>atas</a:t>
            </a:r>
            <a:r>
              <a:rPr lang="en-US" dirty="0" smtClean="0"/>
              <a:t>  </a:t>
            </a:r>
            <a:r>
              <a:rPr lang="en-US" dirty="0" err="1" smtClean="0"/>
              <a:t>laporan</a:t>
            </a:r>
            <a:r>
              <a:rPr lang="en-US" dirty="0" smtClean="0"/>
              <a:t> </a:t>
            </a:r>
            <a:r>
              <a:rPr lang="en-US" dirty="0" err="1" smtClean="0"/>
              <a:t>keuangan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:</a:t>
            </a:r>
          </a:p>
          <a:p>
            <a:pPr marL="723900" lvl="1" indent="-266700">
              <a:buFont typeface="+mj-lt"/>
              <a:buAutoNum type="arabicPeriod"/>
            </a:pPr>
            <a:r>
              <a:rPr lang="it-IT" dirty="0" smtClean="0"/>
              <a:t>Memahami sifat industri dan usaha auditan.</a:t>
            </a:r>
          </a:p>
          <a:p>
            <a:pPr marL="723900" lvl="1" indent="-266700">
              <a:buFont typeface="+mj-lt"/>
              <a:buAutoNum type="arabicPeriod"/>
            </a:pPr>
            <a:r>
              <a:rPr lang="en-US" dirty="0" err="1" smtClean="0"/>
              <a:t>Memperkirakan</a:t>
            </a:r>
            <a:r>
              <a:rPr lang="en-US" dirty="0" smtClean="0"/>
              <a:t> </a:t>
            </a:r>
            <a:r>
              <a:rPr lang="en-US" dirty="0" err="1" smtClean="0"/>
              <a:t>kemampuan</a:t>
            </a:r>
            <a:r>
              <a:rPr lang="en-US" dirty="0" smtClean="0"/>
              <a:t> </a:t>
            </a:r>
            <a:r>
              <a:rPr lang="en-US" dirty="0" err="1" smtClean="0"/>
              <a:t>auditan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melanjutkan</a:t>
            </a:r>
            <a:r>
              <a:rPr lang="en-US" dirty="0" smtClean="0"/>
              <a:t> </a:t>
            </a:r>
            <a:r>
              <a:rPr lang="en-US" dirty="0" err="1" smtClean="0"/>
              <a:t>usahanya</a:t>
            </a:r>
            <a:r>
              <a:rPr lang="en-US" dirty="0" smtClean="0"/>
              <a:t> (</a:t>
            </a:r>
            <a:r>
              <a:rPr lang="en-US" i="1" dirty="0" smtClean="0"/>
              <a:t>going concern)</a:t>
            </a:r>
          </a:p>
          <a:p>
            <a:pPr marL="723900" lvl="1" indent="-266700">
              <a:buFont typeface="+mj-lt"/>
              <a:buAutoNum type="arabicPeriod"/>
            </a:pPr>
            <a:r>
              <a:rPr lang="en-US" dirty="0" err="1" smtClean="0"/>
              <a:t>Mengindikasikan</a:t>
            </a:r>
            <a:r>
              <a:rPr lang="en-US" dirty="0" smtClean="0"/>
              <a:t> </a:t>
            </a:r>
            <a:r>
              <a:rPr lang="en-US" dirty="0" err="1" smtClean="0"/>
              <a:t>terjadinya</a:t>
            </a:r>
            <a:r>
              <a:rPr lang="en-US" dirty="0" smtClean="0"/>
              <a:t> </a:t>
            </a:r>
            <a:r>
              <a:rPr lang="en-US" dirty="0" err="1" smtClean="0"/>
              <a:t>kemungkinan</a:t>
            </a:r>
            <a:r>
              <a:rPr lang="en-US" dirty="0" smtClean="0"/>
              <a:t> </a:t>
            </a:r>
            <a:r>
              <a:rPr lang="en-US" dirty="0" err="1" smtClean="0"/>
              <a:t>salah</a:t>
            </a:r>
            <a:r>
              <a:rPr lang="en-US" dirty="0" smtClean="0"/>
              <a:t> </a:t>
            </a:r>
            <a:r>
              <a:rPr lang="en-US" dirty="0" err="1" smtClean="0"/>
              <a:t>saji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laporan</a:t>
            </a:r>
            <a:r>
              <a:rPr lang="en-US" dirty="0" smtClean="0"/>
              <a:t> </a:t>
            </a:r>
            <a:r>
              <a:rPr lang="en-US" dirty="0" err="1" smtClean="0"/>
              <a:t>keuangan</a:t>
            </a:r>
            <a:r>
              <a:rPr lang="en-US" dirty="0" smtClean="0"/>
              <a:t>.</a:t>
            </a:r>
          </a:p>
          <a:p>
            <a:pPr marL="723900" lvl="1" indent="-266700">
              <a:buFont typeface="+mj-lt"/>
              <a:buAutoNum type="arabicPeriod"/>
            </a:pPr>
            <a:r>
              <a:rPr lang="en-US" dirty="0" err="1" smtClean="0"/>
              <a:t>Mengurangi</a:t>
            </a:r>
            <a:r>
              <a:rPr lang="en-US" dirty="0" smtClean="0"/>
              <a:t> </a:t>
            </a:r>
            <a:r>
              <a:rPr lang="en-US" dirty="0" err="1" smtClean="0"/>
              <a:t>pengujian</a:t>
            </a:r>
            <a:r>
              <a:rPr lang="en-US" dirty="0" smtClean="0"/>
              <a:t> </a:t>
            </a:r>
            <a:r>
              <a:rPr lang="en-US" dirty="0" err="1" smtClean="0"/>
              <a:t>terinci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Lanjutan</a:t>
            </a:r>
            <a:r>
              <a:rPr lang="en-US" dirty="0" smtClean="0"/>
              <a:t>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lanjut</a:t>
            </a:r>
            <a:r>
              <a:rPr lang="en-US" dirty="0" smtClean="0"/>
              <a:t> </a:t>
            </a:r>
            <a:r>
              <a:rPr lang="en-US" dirty="0" err="1" smtClean="0"/>
              <a:t>Konrath</a:t>
            </a:r>
            <a:r>
              <a:rPr lang="en-US" dirty="0" smtClean="0"/>
              <a:t> </a:t>
            </a:r>
            <a:r>
              <a:rPr lang="en-US" dirty="0" err="1" smtClean="0"/>
              <a:t>menjelaskan</a:t>
            </a:r>
            <a:r>
              <a:rPr lang="en-US" dirty="0" smtClean="0"/>
              <a:t> </a:t>
            </a: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jenis-jenis</a:t>
            </a:r>
            <a:r>
              <a:rPr lang="en-US" dirty="0" smtClean="0"/>
              <a:t> </a:t>
            </a:r>
            <a:r>
              <a:rPr lang="en-US" dirty="0" err="1" smtClean="0"/>
              <a:t>penerapan</a:t>
            </a:r>
            <a:r>
              <a:rPr lang="en-US" dirty="0" smtClean="0"/>
              <a:t> </a:t>
            </a:r>
            <a:r>
              <a:rPr lang="en-US" dirty="0" err="1" smtClean="0"/>
              <a:t>prosedur</a:t>
            </a:r>
            <a:r>
              <a:rPr lang="en-US" dirty="0" smtClean="0"/>
              <a:t> </a:t>
            </a:r>
            <a:r>
              <a:rPr lang="en-US" dirty="0" err="1" smtClean="0"/>
              <a:t>analitis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 lain </a:t>
            </a:r>
            <a:r>
              <a:rPr lang="en-US" dirty="0" err="1" smtClean="0"/>
              <a:t>adalah</a:t>
            </a:r>
            <a:r>
              <a:rPr lang="en-US" dirty="0" smtClean="0"/>
              <a:t>:</a:t>
            </a:r>
          </a:p>
          <a:p>
            <a:pPr lvl="1"/>
            <a:r>
              <a:rPr lang="en-US" dirty="0" err="1" smtClean="0"/>
              <a:t>Analisis</a:t>
            </a:r>
            <a:r>
              <a:rPr lang="en-US" dirty="0" smtClean="0"/>
              <a:t> Horizontal </a:t>
            </a:r>
            <a:r>
              <a:rPr lang="en-US" i="1" dirty="0" smtClean="0"/>
              <a:t>(trend analysis)</a:t>
            </a:r>
          </a:p>
          <a:p>
            <a:pPr lvl="1"/>
            <a:r>
              <a:rPr lang="en-US" dirty="0" err="1" smtClean="0"/>
              <a:t>Analisis</a:t>
            </a:r>
            <a:r>
              <a:rPr lang="en-US" dirty="0" smtClean="0"/>
              <a:t> </a:t>
            </a:r>
            <a:r>
              <a:rPr lang="en-US" dirty="0" err="1" smtClean="0"/>
              <a:t>vertikal</a:t>
            </a:r>
            <a:r>
              <a:rPr lang="en-US" dirty="0" smtClean="0"/>
              <a:t> (</a:t>
            </a:r>
            <a:r>
              <a:rPr lang="en-US" i="1" dirty="0" smtClean="0"/>
              <a:t>Common-size analysis)</a:t>
            </a:r>
          </a:p>
          <a:p>
            <a:pPr lvl="1"/>
            <a:r>
              <a:rPr lang="en-US" dirty="0" err="1" smtClean="0"/>
              <a:t>Analisis</a:t>
            </a:r>
            <a:r>
              <a:rPr lang="en-US" dirty="0" smtClean="0"/>
              <a:t> </a:t>
            </a:r>
            <a:r>
              <a:rPr lang="en-US" dirty="0" err="1" smtClean="0"/>
              <a:t>Rasio</a:t>
            </a:r>
            <a:r>
              <a:rPr lang="en-US" dirty="0" smtClean="0"/>
              <a:t> </a:t>
            </a:r>
            <a:r>
              <a:rPr lang="en-US" i="1" dirty="0" smtClean="0"/>
              <a:t>(Ratio Analysis)</a:t>
            </a:r>
          </a:p>
          <a:p>
            <a:pPr lvl="1"/>
            <a:endParaRPr lang="en-US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Wawancara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fontScale="62500" lnSpcReduction="20000"/>
          </a:bodyPr>
          <a:lstStyle/>
          <a:p>
            <a:r>
              <a:rPr lang="en-US" dirty="0" err="1" smtClean="0"/>
              <a:t>Wawancara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proses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mendapatkan</a:t>
            </a:r>
            <a:r>
              <a:rPr lang="en-US" dirty="0" smtClean="0"/>
              <a:t> </a:t>
            </a:r>
            <a:r>
              <a:rPr lang="en-US" dirty="0" err="1" smtClean="0"/>
              <a:t>informasi</a:t>
            </a:r>
            <a:r>
              <a:rPr lang="en-US" dirty="0" smtClean="0"/>
              <a:t> </a:t>
            </a:r>
            <a:r>
              <a:rPr lang="en-US" dirty="0" err="1" smtClean="0"/>
              <a:t>baik</a:t>
            </a:r>
            <a:r>
              <a:rPr lang="en-US" dirty="0" smtClean="0"/>
              <a:t> </a:t>
            </a:r>
            <a:r>
              <a:rPr lang="en-US" dirty="0" err="1" smtClean="0"/>
              <a:t>tertulis</a:t>
            </a:r>
            <a:r>
              <a:rPr lang="en-US" dirty="0" smtClean="0"/>
              <a:t> </a:t>
            </a:r>
            <a:r>
              <a:rPr lang="en-US" dirty="0" err="1" smtClean="0"/>
              <a:t>maupun</a:t>
            </a:r>
            <a:r>
              <a:rPr lang="en-US" dirty="0" smtClean="0"/>
              <a:t> </a:t>
            </a:r>
            <a:r>
              <a:rPr lang="en-US" dirty="0" err="1" smtClean="0"/>
              <a:t>lewat</a:t>
            </a:r>
            <a:r>
              <a:rPr lang="en-US" dirty="0" smtClean="0"/>
              <a:t> </a:t>
            </a:r>
            <a:r>
              <a:rPr lang="en-US" dirty="0" err="1" smtClean="0"/>
              <a:t>kalimat</a:t>
            </a:r>
            <a:r>
              <a:rPr lang="en-US" dirty="0" smtClean="0"/>
              <a:t> </a:t>
            </a:r>
            <a:r>
              <a:rPr lang="en-US" dirty="0" err="1" smtClean="0"/>
              <a:t>langsung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tanggapan</a:t>
            </a:r>
            <a:r>
              <a:rPr lang="en-US" dirty="0" smtClean="0"/>
              <a:t> </a:t>
            </a:r>
            <a:r>
              <a:rPr lang="en-US" dirty="0" err="1" smtClean="0"/>
              <a:t>atas</a:t>
            </a:r>
            <a:r>
              <a:rPr lang="en-US" dirty="0" smtClean="0"/>
              <a:t> </a:t>
            </a:r>
            <a:r>
              <a:rPr lang="en-US" dirty="0" err="1" smtClean="0"/>
              <a:t>pertanyaan</a:t>
            </a:r>
            <a:r>
              <a:rPr lang="en-US" dirty="0" smtClean="0"/>
              <a:t> auditor.</a:t>
            </a:r>
          </a:p>
          <a:p>
            <a:r>
              <a:rPr lang="en-US" dirty="0" err="1" smtClean="0"/>
              <a:t>Meskipun</a:t>
            </a:r>
            <a:r>
              <a:rPr lang="en-US" dirty="0" smtClean="0"/>
              <a:t> </a:t>
            </a:r>
            <a:r>
              <a:rPr lang="en-US" dirty="0" err="1" smtClean="0"/>
              <a:t>banyak</a:t>
            </a:r>
            <a:r>
              <a:rPr lang="en-US" dirty="0" smtClean="0"/>
              <a:t> </a:t>
            </a:r>
            <a:r>
              <a:rPr lang="en-US" dirty="0" err="1" smtClean="0"/>
              <a:t>bukti</a:t>
            </a:r>
            <a:r>
              <a:rPr lang="en-US" dirty="0" smtClean="0"/>
              <a:t> yang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diperoleh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auditan</a:t>
            </a:r>
            <a:r>
              <a:rPr lang="en-US" dirty="0" smtClean="0"/>
              <a:t> </a:t>
            </a:r>
            <a:r>
              <a:rPr lang="en-US" dirty="0" err="1" smtClean="0"/>
              <a:t>melalui</a:t>
            </a:r>
            <a:r>
              <a:rPr lang="en-US" dirty="0" smtClean="0"/>
              <a:t> </a:t>
            </a:r>
            <a:r>
              <a:rPr lang="en-US" dirty="0" err="1" smtClean="0"/>
              <a:t>wawancara</a:t>
            </a:r>
            <a:r>
              <a:rPr lang="en-US" dirty="0" smtClean="0"/>
              <a:t>, </a:t>
            </a:r>
            <a:r>
              <a:rPr lang="en-US" dirty="0" err="1" smtClean="0"/>
              <a:t>bukti-bukti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memberikan</a:t>
            </a:r>
            <a:r>
              <a:rPr lang="en-US" dirty="0" smtClean="0"/>
              <a:t> </a:t>
            </a:r>
            <a:r>
              <a:rPr lang="en-US" dirty="0" err="1" smtClean="0"/>
              <a:t>kesimpulan</a:t>
            </a:r>
            <a:r>
              <a:rPr lang="en-US" dirty="0" smtClean="0"/>
              <a:t>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berasal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sumber</a:t>
            </a:r>
            <a:r>
              <a:rPr lang="en-US" dirty="0" smtClean="0"/>
              <a:t> yang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independen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mungkin</a:t>
            </a:r>
            <a:r>
              <a:rPr lang="en-US" dirty="0" smtClean="0"/>
              <a:t> </a:t>
            </a:r>
            <a:r>
              <a:rPr lang="en-US" dirty="0" err="1" smtClean="0"/>
              <a:t>cenderung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menguntungkan</a:t>
            </a:r>
            <a:r>
              <a:rPr lang="en-US" dirty="0" smtClean="0"/>
              <a:t> </a:t>
            </a:r>
            <a:r>
              <a:rPr lang="en-US" dirty="0" err="1" smtClean="0"/>
              <a:t>auditan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, </a:t>
            </a:r>
            <a:r>
              <a:rPr lang="en-US" dirty="0" err="1" smtClean="0"/>
              <a:t>ketika</a:t>
            </a:r>
            <a:r>
              <a:rPr lang="en-US" dirty="0" smtClean="0"/>
              <a:t> auditor </a:t>
            </a:r>
            <a:r>
              <a:rPr lang="en-US" dirty="0" err="1" smtClean="0"/>
              <a:t>mendapatkan</a:t>
            </a:r>
            <a:r>
              <a:rPr lang="en-US" dirty="0" smtClean="0"/>
              <a:t> </a:t>
            </a:r>
            <a:r>
              <a:rPr lang="en-US" dirty="0" err="1" smtClean="0"/>
              <a:t>bukti</a:t>
            </a:r>
            <a:r>
              <a:rPr lang="en-US" dirty="0" smtClean="0"/>
              <a:t> </a:t>
            </a:r>
            <a:r>
              <a:rPr lang="en-US" dirty="0" err="1" smtClean="0"/>
              <a:t>melalui</a:t>
            </a:r>
            <a:r>
              <a:rPr lang="en-US" dirty="0" smtClean="0"/>
              <a:t> </a:t>
            </a:r>
            <a:r>
              <a:rPr lang="en-US" dirty="0" err="1" smtClean="0"/>
              <a:t>wawancara</a:t>
            </a:r>
            <a:r>
              <a:rPr lang="en-US" dirty="0" smtClean="0"/>
              <a:t>, </a:t>
            </a:r>
            <a:r>
              <a:rPr lang="en-US" dirty="0" err="1" smtClean="0"/>
              <a:t>biasanya</a:t>
            </a:r>
            <a:r>
              <a:rPr lang="en-US" dirty="0" smtClean="0"/>
              <a:t> auditor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berusaha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mendapatkan</a:t>
            </a:r>
            <a:r>
              <a:rPr lang="en-US" dirty="0" smtClean="0"/>
              <a:t> </a:t>
            </a:r>
            <a:r>
              <a:rPr lang="en-US" dirty="0" err="1" smtClean="0"/>
              <a:t>bukti-bukti</a:t>
            </a:r>
            <a:r>
              <a:rPr lang="en-US" dirty="0" smtClean="0"/>
              <a:t> </a:t>
            </a:r>
            <a:r>
              <a:rPr lang="en-US" dirty="0" err="1" smtClean="0"/>
              <a:t>pendukung</a:t>
            </a:r>
            <a:r>
              <a:rPr lang="en-US" dirty="0" smtClean="0"/>
              <a:t> </a:t>
            </a:r>
            <a:r>
              <a:rPr lang="en-US" dirty="0" err="1" smtClean="0"/>
              <a:t>melalui</a:t>
            </a:r>
            <a:r>
              <a:rPr lang="en-US" dirty="0" smtClean="0"/>
              <a:t> </a:t>
            </a:r>
            <a:r>
              <a:rPr lang="en-US" dirty="0" err="1" smtClean="0"/>
              <a:t>prosedur</a:t>
            </a:r>
            <a:r>
              <a:rPr lang="en-US" dirty="0" smtClean="0"/>
              <a:t> audit yang lain.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contoh</a:t>
            </a:r>
            <a:r>
              <a:rPr lang="en-US" dirty="0" smtClean="0"/>
              <a:t>, </a:t>
            </a:r>
            <a:r>
              <a:rPr lang="en-US" dirty="0" err="1" smtClean="0"/>
              <a:t>ketika</a:t>
            </a:r>
            <a:r>
              <a:rPr lang="en-US" dirty="0" smtClean="0"/>
              <a:t> auditor </a:t>
            </a:r>
            <a:r>
              <a:rPr lang="en-US" dirty="0" err="1" smtClean="0"/>
              <a:t>ingin</a:t>
            </a:r>
            <a:r>
              <a:rPr lang="en-US" dirty="0" smtClean="0"/>
              <a:t> </a:t>
            </a:r>
            <a:r>
              <a:rPr lang="en-US" dirty="0" err="1" smtClean="0"/>
              <a:t>mendapatkan</a:t>
            </a:r>
            <a:r>
              <a:rPr lang="en-US" dirty="0" smtClean="0"/>
              <a:t> </a:t>
            </a:r>
            <a:r>
              <a:rPr lang="en-US" dirty="0" err="1" smtClean="0"/>
              <a:t>informasi</a:t>
            </a:r>
            <a:r>
              <a:rPr lang="en-US" dirty="0" smtClean="0"/>
              <a:t> </a:t>
            </a:r>
            <a:r>
              <a:rPr lang="en-US" dirty="0" err="1" smtClean="0"/>
              <a:t>mengenai</a:t>
            </a:r>
            <a:r>
              <a:rPr lang="en-US" dirty="0" smtClean="0"/>
              <a:t> </a:t>
            </a:r>
            <a:r>
              <a:rPr lang="en-US" dirty="0" err="1" smtClean="0"/>
              <a:t>metode</a:t>
            </a:r>
            <a:r>
              <a:rPr lang="en-US" dirty="0" smtClean="0"/>
              <a:t> yang </a:t>
            </a:r>
            <a:r>
              <a:rPr lang="en-US" dirty="0" err="1" smtClean="0"/>
              <a:t>digunakan</a:t>
            </a:r>
            <a:r>
              <a:rPr lang="en-US" dirty="0" smtClean="0"/>
              <a:t> </a:t>
            </a:r>
            <a:r>
              <a:rPr lang="en-US" dirty="0" err="1" smtClean="0"/>
              <a:t>auditan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mencatat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mengendalikan</a:t>
            </a:r>
            <a:r>
              <a:rPr lang="en-US" dirty="0" smtClean="0"/>
              <a:t> </a:t>
            </a:r>
            <a:r>
              <a:rPr lang="en-US" dirty="0" err="1" smtClean="0"/>
              <a:t>transaksi</a:t>
            </a:r>
            <a:r>
              <a:rPr lang="en-US" dirty="0" smtClean="0"/>
              <a:t> </a:t>
            </a:r>
            <a:r>
              <a:rPr lang="en-US" dirty="0" err="1" smtClean="0"/>
              <a:t>akuntansi</a:t>
            </a:r>
            <a:r>
              <a:rPr lang="en-US" dirty="0" smtClean="0"/>
              <a:t>, auditor </a:t>
            </a:r>
            <a:r>
              <a:rPr lang="en-US" dirty="0" err="1" smtClean="0"/>
              <a:t>biasanya</a:t>
            </a:r>
            <a:r>
              <a:rPr lang="en-US" dirty="0" smtClean="0"/>
              <a:t> </a:t>
            </a:r>
            <a:r>
              <a:rPr lang="en-US" dirty="0" err="1" smtClean="0"/>
              <a:t>memulai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 </a:t>
            </a:r>
            <a:r>
              <a:rPr lang="en-US" dirty="0" err="1" smtClean="0"/>
              <a:t>menanyakan</a:t>
            </a:r>
            <a:r>
              <a:rPr lang="en-US" dirty="0" smtClean="0"/>
              <a:t> </a:t>
            </a:r>
            <a:r>
              <a:rPr lang="en-US" dirty="0" err="1" smtClean="0"/>
              <a:t>auditan</a:t>
            </a:r>
            <a:r>
              <a:rPr lang="en-US" dirty="0" smtClean="0"/>
              <a:t>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bagaimana</a:t>
            </a:r>
            <a:r>
              <a:rPr lang="en-US" dirty="0" smtClean="0"/>
              <a:t> </a:t>
            </a:r>
            <a:r>
              <a:rPr lang="en-US" dirty="0" err="1" smtClean="0"/>
              <a:t>pengendalian</a:t>
            </a:r>
            <a:r>
              <a:rPr lang="en-US" dirty="0" smtClean="0"/>
              <a:t> intern </a:t>
            </a:r>
            <a:r>
              <a:rPr lang="en-US" dirty="0" err="1" smtClean="0"/>
              <a:t>dijalankan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Selanjutnya</a:t>
            </a:r>
            <a:r>
              <a:rPr lang="en-US" dirty="0" smtClean="0"/>
              <a:t>, auditor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melakukan</a:t>
            </a:r>
            <a:r>
              <a:rPr lang="en-US" dirty="0" smtClean="0"/>
              <a:t> </a:t>
            </a:r>
            <a:r>
              <a:rPr lang="en-US" dirty="0" err="1" smtClean="0"/>
              <a:t>pengujian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menggunakan</a:t>
            </a:r>
            <a:r>
              <a:rPr lang="en-US" dirty="0" smtClean="0"/>
              <a:t> </a:t>
            </a:r>
            <a:r>
              <a:rPr lang="en-US" dirty="0" err="1" smtClean="0"/>
              <a:t>dokumentasi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pengamatan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menentukan</a:t>
            </a:r>
            <a:r>
              <a:rPr lang="en-US" dirty="0" smtClean="0"/>
              <a:t> </a:t>
            </a:r>
            <a:r>
              <a:rPr lang="en-US" dirty="0" err="1" smtClean="0"/>
              <a:t>apakah</a:t>
            </a:r>
            <a:r>
              <a:rPr lang="en-US" dirty="0" smtClean="0"/>
              <a:t> </a:t>
            </a:r>
            <a:r>
              <a:rPr lang="en-US" dirty="0" err="1" smtClean="0"/>
              <a:t>semua</a:t>
            </a:r>
            <a:r>
              <a:rPr lang="en-US" dirty="0" smtClean="0"/>
              <a:t> </a:t>
            </a:r>
            <a:r>
              <a:rPr lang="en-US" dirty="0" err="1" smtClean="0"/>
              <a:t>transaksi</a:t>
            </a:r>
            <a:r>
              <a:rPr lang="en-US" dirty="0" smtClean="0"/>
              <a:t> </a:t>
            </a:r>
            <a:r>
              <a:rPr lang="en-US" dirty="0" err="1" smtClean="0"/>
              <a:t>telah</a:t>
            </a:r>
            <a:r>
              <a:rPr lang="en-US" dirty="0" smtClean="0"/>
              <a:t> </a:t>
            </a:r>
            <a:r>
              <a:rPr lang="en-US" dirty="0" err="1" smtClean="0"/>
              <a:t>dicatat</a:t>
            </a:r>
            <a:r>
              <a:rPr lang="en-US" dirty="0" smtClean="0"/>
              <a:t> (</a:t>
            </a:r>
            <a:r>
              <a:rPr lang="en-US" dirty="0" err="1" smtClean="0"/>
              <a:t>tujuan</a:t>
            </a:r>
            <a:r>
              <a:rPr lang="en-US" dirty="0" smtClean="0"/>
              <a:t> </a:t>
            </a:r>
            <a:r>
              <a:rPr lang="en-US" dirty="0" err="1" smtClean="0"/>
              <a:t>kelengkapan</a:t>
            </a:r>
            <a:r>
              <a:rPr lang="en-US" dirty="0" smtClean="0"/>
              <a:t>)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telah</a:t>
            </a:r>
            <a:r>
              <a:rPr lang="en-US" dirty="0" smtClean="0"/>
              <a:t> </a:t>
            </a:r>
            <a:r>
              <a:rPr lang="en-US" dirty="0" err="1" smtClean="0"/>
              <a:t>diotorisasi</a:t>
            </a:r>
            <a:r>
              <a:rPr lang="en-US" dirty="0" smtClean="0"/>
              <a:t> (</a:t>
            </a:r>
            <a:r>
              <a:rPr lang="en-US" dirty="0" err="1" smtClean="0"/>
              <a:t>tujuan</a:t>
            </a:r>
            <a:r>
              <a:rPr lang="en-US" dirty="0" smtClean="0"/>
              <a:t> </a:t>
            </a:r>
            <a:r>
              <a:rPr lang="en-US" dirty="0" err="1" smtClean="0"/>
              <a:t>keberadaan</a:t>
            </a:r>
            <a:r>
              <a:rPr lang="en-US" dirty="0" smtClean="0"/>
              <a:t>)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nn-NO" dirty="0" smtClean="0"/>
              <a:t>cara yang telah dinyatakan tadi.</a:t>
            </a:r>
            <a:endParaRPr lang="en-US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Pelaksanaan</a:t>
            </a:r>
            <a:r>
              <a:rPr lang="en-US" dirty="0" smtClean="0"/>
              <a:t> </a:t>
            </a:r>
            <a:r>
              <a:rPr lang="en-US" dirty="0" err="1" smtClean="0"/>
              <a:t>Kembali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70000" lnSpcReduction="20000"/>
          </a:bodyPr>
          <a:lstStyle/>
          <a:p>
            <a:r>
              <a:rPr lang="en-US" dirty="0" err="1" smtClean="0"/>
              <a:t>Pelaksanaan</a:t>
            </a:r>
            <a:r>
              <a:rPr lang="en-US" dirty="0" smtClean="0"/>
              <a:t> </a:t>
            </a:r>
            <a:r>
              <a:rPr lang="en-US" dirty="0" err="1" smtClean="0"/>
              <a:t>kembali</a:t>
            </a:r>
            <a:r>
              <a:rPr lang="en-US" dirty="0" smtClean="0"/>
              <a:t> </a:t>
            </a:r>
            <a:r>
              <a:rPr lang="en-US" dirty="0" err="1" smtClean="0"/>
              <a:t>mencakup</a:t>
            </a:r>
            <a:r>
              <a:rPr lang="en-US" dirty="0" smtClean="0"/>
              <a:t> </a:t>
            </a:r>
            <a:r>
              <a:rPr lang="en-US" dirty="0" err="1" smtClean="0"/>
              <a:t>pengecekan</a:t>
            </a:r>
            <a:r>
              <a:rPr lang="en-US" dirty="0" smtClean="0"/>
              <a:t> </a:t>
            </a:r>
            <a:r>
              <a:rPr lang="en-US" dirty="0" err="1" smtClean="0"/>
              <a:t>kembali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sampel</a:t>
            </a:r>
            <a:r>
              <a:rPr lang="en-US" dirty="0" smtClean="0"/>
              <a:t> </a:t>
            </a:r>
            <a:r>
              <a:rPr lang="sv-SE" dirty="0" smtClean="0"/>
              <a:t>dari penghitungan dan informasi yang diberikan oleh auditan selama periode </a:t>
            </a:r>
            <a:r>
              <a:rPr lang="en-US" dirty="0" smtClean="0"/>
              <a:t>audit. </a:t>
            </a:r>
          </a:p>
          <a:p>
            <a:r>
              <a:rPr lang="en-US" dirty="0" err="1" smtClean="0"/>
              <a:t>Pengecekan</a:t>
            </a:r>
            <a:r>
              <a:rPr lang="en-US" dirty="0" smtClean="0"/>
              <a:t> </a:t>
            </a:r>
            <a:r>
              <a:rPr lang="en-US" dirty="0" err="1" smtClean="0"/>
              <a:t>kembali</a:t>
            </a:r>
            <a:r>
              <a:rPr lang="en-US" dirty="0" smtClean="0"/>
              <a:t> </a:t>
            </a:r>
            <a:r>
              <a:rPr lang="en-US" dirty="0" err="1" smtClean="0"/>
              <a:t>perhitungan</a:t>
            </a:r>
            <a:r>
              <a:rPr lang="en-US" dirty="0" smtClean="0"/>
              <a:t> yang </a:t>
            </a:r>
            <a:r>
              <a:rPr lang="en-US" dirty="0" err="1" smtClean="0"/>
              <a:t>dilakukan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berupa</a:t>
            </a:r>
            <a:r>
              <a:rPr lang="en-US" dirty="0" smtClean="0"/>
              <a:t> </a:t>
            </a:r>
            <a:r>
              <a:rPr lang="en-US" dirty="0" err="1" smtClean="0"/>
              <a:t>pengujian</a:t>
            </a:r>
            <a:r>
              <a:rPr lang="en-US" dirty="0" smtClean="0"/>
              <a:t> </a:t>
            </a:r>
            <a:r>
              <a:rPr lang="en-US" dirty="0" err="1" smtClean="0"/>
              <a:t>ketepatan</a:t>
            </a:r>
            <a:r>
              <a:rPr lang="en-US" dirty="0" smtClean="0"/>
              <a:t> </a:t>
            </a:r>
            <a:r>
              <a:rPr lang="en-US" dirty="0" err="1" smtClean="0"/>
              <a:t>matematis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penghitungan</a:t>
            </a:r>
            <a:r>
              <a:rPr lang="en-US" dirty="0" smtClean="0"/>
              <a:t> </a:t>
            </a:r>
            <a:r>
              <a:rPr lang="en-US" dirty="0" err="1" smtClean="0"/>
              <a:t>auditan</a:t>
            </a:r>
            <a:r>
              <a:rPr lang="en-US" dirty="0" smtClean="0"/>
              <a:t>. </a:t>
            </a:r>
          </a:p>
          <a:p>
            <a:r>
              <a:rPr lang="en-US" dirty="0" err="1" smtClean="0"/>
              <a:t>Pengujian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mencakup</a:t>
            </a:r>
            <a:r>
              <a:rPr lang="en-US" dirty="0" smtClean="0"/>
              <a:t> </a:t>
            </a:r>
            <a:r>
              <a:rPr lang="en-US" dirty="0" err="1" smtClean="0"/>
              <a:t>prosedur</a:t>
            </a:r>
            <a:r>
              <a:rPr lang="en-US" dirty="0" smtClean="0"/>
              <a:t> audit </a:t>
            </a:r>
            <a:r>
              <a:rPr lang="en-US" dirty="0" err="1" smtClean="0"/>
              <a:t>seperti</a:t>
            </a:r>
            <a:r>
              <a:rPr lang="en-US" dirty="0" smtClean="0"/>
              <a:t> </a:t>
            </a:r>
            <a:r>
              <a:rPr lang="en-US" dirty="0" err="1" smtClean="0"/>
              <a:t>menghitung</a:t>
            </a:r>
            <a:r>
              <a:rPr lang="en-US" dirty="0" smtClean="0"/>
              <a:t> </a:t>
            </a:r>
            <a:r>
              <a:rPr lang="en-US" dirty="0" err="1" smtClean="0"/>
              <a:t>faktur</a:t>
            </a:r>
            <a:r>
              <a:rPr lang="en-US" dirty="0" smtClean="0"/>
              <a:t> </a:t>
            </a:r>
            <a:r>
              <a:rPr lang="en-US" dirty="0" err="1" smtClean="0"/>
              <a:t>pembelian</a:t>
            </a:r>
            <a:r>
              <a:rPr lang="en-US" dirty="0" smtClean="0"/>
              <a:t>, </a:t>
            </a:r>
            <a:r>
              <a:rPr lang="en-US" dirty="0" err="1" smtClean="0"/>
              <a:t>menjumlah</a:t>
            </a:r>
            <a:r>
              <a:rPr lang="en-US" dirty="0" smtClean="0"/>
              <a:t> </a:t>
            </a:r>
            <a:r>
              <a:rPr lang="en-US" dirty="0" err="1" smtClean="0"/>
              <a:t>jurnal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buku</a:t>
            </a:r>
            <a:r>
              <a:rPr lang="en-US" dirty="0" smtClean="0"/>
              <a:t> </a:t>
            </a:r>
            <a:r>
              <a:rPr lang="en-US" dirty="0" err="1" smtClean="0"/>
              <a:t>pembantu</a:t>
            </a:r>
            <a:r>
              <a:rPr lang="en-US" dirty="0" smtClean="0"/>
              <a:t>, </a:t>
            </a:r>
            <a:r>
              <a:rPr lang="en-US" dirty="0" err="1" smtClean="0"/>
              <a:t>serta</a:t>
            </a:r>
            <a:r>
              <a:rPr lang="en-US" dirty="0" smtClean="0"/>
              <a:t> </a:t>
            </a:r>
            <a:r>
              <a:rPr lang="en-US" dirty="0" err="1" smtClean="0"/>
              <a:t>menguji</a:t>
            </a:r>
            <a:r>
              <a:rPr lang="en-US" dirty="0" smtClean="0"/>
              <a:t> </a:t>
            </a:r>
            <a:r>
              <a:rPr lang="en-US" dirty="0" err="1" smtClean="0"/>
              <a:t>penghitungan</a:t>
            </a:r>
            <a:r>
              <a:rPr lang="en-US" dirty="0" smtClean="0"/>
              <a:t> </a:t>
            </a:r>
            <a:r>
              <a:rPr lang="en-US" dirty="0" err="1" smtClean="0"/>
              <a:t>depresiasi</a:t>
            </a:r>
            <a:r>
              <a:rPr lang="en-US" dirty="0" smtClean="0"/>
              <a:t>.</a:t>
            </a:r>
          </a:p>
          <a:p>
            <a:r>
              <a:rPr lang="fi-FI" dirty="0" smtClean="0"/>
              <a:t>Pelaksanaan kembali atas pemberian informasi terdiri dari pelacakan atas </a:t>
            </a:r>
            <a:r>
              <a:rPr lang="en-US" dirty="0" err="1" smtClean="0"/>
              <a:t>jumlah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meyakini</a:t>
            </a:r>
            <a:r>
              <a:rPr lang="en-US" dirty="0" smtClean="0"/>
              <a:t> </a:t>
            </a: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informasi</a:t>
            </a:r>
            <a:r>
              <a:rPr lang="en-US" dirty="0" smtClean="0"/>
              <a:t> yang </a:t>
            </a:r>
            <a:r>
              <a:rPr lang="en-US" dirty="0" err="1" smtClean="0"/>
              <a:t>sama</a:t>
            </a:r>
            <a:r>
              <a:rPr lang="en-US" dirty="0" smtClean="0"/>
              <a:t> </a:t>
            </a:r>
            <a:r>
              <a:rPr lang="en-US" dirty="0" err="1" smtClean="0"/>
              <a:t>jika</a:t>
            </a:r>
            <a:r>
              <a:rPr lang="en-US" dirty="0" smtClean="0"/>
              <a:t> </a:t>
            </a:r>
            <a:r>
              <a:rPr lang="en-US" dirty="0" err="1" smtClean="0"/>
              <a:t>dimasukkan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satu</a:t>
            </a:r>
            <a:r>
              <a:rPr lang="en-US" dirty="0" smtClean="0"/>
              <a:t> </a:t>
            </a:r>
            <a:r>
              <a:rPr lang="en-US" dirty="0" err="1" smtClean="0"/>
              <a:t>tempat</a:t>
            </a:r>
            <a:r>
              <a:rPr lang="en-US" dirty="0" smtClean="0"/>
              <a:t>, </a:t>
            </a:r>
            <a:r>
              <a:rPr lang="en-US" dirty="0" err="1" smtClean="0"/>
              <a:t>maka</a:t>
            </a:r>
            <a:r>
              <a:rPr lang="en-US" dirty="0" smtClean="0"/>
              <a:t> </a:t>
            </a:r>
            <a:r>
              <a:rPr lang="en-US" dirty="0" err="1" smtClean="0"/>
              <a:t>informasi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dicatat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jumlah</a:t>
            </a:r>
            <a:r>
              <a:rPr lang="en-US" dirty="0" smtClean="0"/>
              <a:t> yang </a:t>
            </a:r>
            <a:r>
              <a:rPr lang="en-US" dirty="0" err="1" smtClean="0"/>
              <a:t>sama</a:t>
            </a:r>
            <a:r>
              <a:rPr lang="en-US" dirty="0" smtClean="0"/>
              <a:t> </a:t>
            </a:r>
            <a:r>
              <a:rPr lang="en-US" dirty="0" err="1" smtClean="0"/>
              <a:t>setiap</a:t>
            </a:r>
            <a:r>
              <a:rPr lang="en-US" dirty="0" smtClean="0"/>
              <a:t> kali </a:t>
            </a:r>
            <a:r>
              <a:rPr lang="en-US" dirty="0" err="1" smtClean="0"/>
              <a:t>diberikan</a:t>
            </a:r>
            <a:r>
              <a:rPr lang="en-US" dirty="0" smtClean="0"/>
              <a:t>. </a:t>
            </a:r>
          </a:p>
          <a:p>
            <a:r>
              <a:rPr lang="en-US" dirty="0" err="1" smtClean="0"/>
              <a:t>Pelaksanaan</a:t>
            </a:r>
            <a:r>
              <a:rPr lang="en-US" dirty="0" smtClean="0"/>
              <a:t> </a:t>
            </a:r>
            <a:r>
              <a:rPr lang="en-US" dirty="0" err="1" smtClean="0"/>
              <a:t>kembali</a:t>
            </a:r>
            <a:r>
              <a:rPr lang="en-US" dirty="0" smtClean="0"/>
              <a:t> yang </a:t>
            </a:r>
            <a:r>
              <a:rPr lang="en-US" dirty="0" err="1" smtClean="0"/>
              <a:t>dilakukan</a:t>
            </a:r>
            <a:r>
              <a:rPr lang="en-US" dirty="0" smtClean="0"/>
              <a:t> auditor </a:t>
            </a:r>
            <a:r>
              <a:rPr lang="en-US" dirty="0" err="1" smtClean="0"/>
              <a:t>sebagian</a:t>
            </a:r>
            <a:r>
              <a:rPr lang="en-US" dirty="0" smtClean="0"/>
              <a:t> </a:t>
            </a:r>
            <a:r>
              <a:rPr lang="en-US" dirty="0" err="1" smtClean="0"/>
              <a:t>besar</a:t>
            </a:r>
            <a:r>
              <a:rPr lang="en-US" dirty="0" smtClean="0"/>
              <a:t> </a:t>
            </a:r>
            <a:r>
              <a:rPr lang="en-US" dirty="0" err="1" smtClean="0"/>
              <a:t>dilakukan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perangkat</a:t>
            </a:r>
            <a:r>
              <a:rPr lang="en-US" dirty="0" smtClean="0"/>
              <a:t> </a:t>
            </a:r>
            <a:r>
              <a:rPr lang="en-US" dirty="0" err="1" smtClean="0"/>
              <a:t>lunak</a:t>
            </a:r>
            <a:r>
              <a:rPr lang="en-US" dirty="0" smtClean="0"/>
              <a:t> audit </a:t>
            </a:r>
            <a:r>
              <a:rPr lang="en-US" dirty="0" err="1" smtClean="0"/>
              <a:t>berbantuan</a:t>
            </a:r>
            <a:r>
              <a:rPr lang="en-US" dirty="0" smtClean="0"/>
              <a:t> </a:t>
            </a:r>
            <a:r>
              <a:rPr lang="en-US" dirty="0" err="1" smtClean="0"/>
              <a:t>komputer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Pengertian</a:t>
            </a:r>
            <a:r>
              <a:rPr lang="en-US" dirty="0" smtClean="0"/>
              <a:t> </a:t>
            </a:r>
            <a:r>
              <a:rPr lang="en-US" dirty="0" err="1" smtClean="0"/>
              <a:t>Bukti</a:t>
            </a:r>
            <a:r>
              <a:rPr lang="en-US" dirty="0" smtClean="0"/>
              <a:t> Audit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nn-NO" sz="2000" dirty="0" smtClean="0"/>
              <a:t>Bukti audit </a:t>
            </a:r>
            <a:r>
              <a:rPr lang="nn-NO" sz="2000" i="1" dirty="0" smtClean="0"/>
              <a:t>didefinisikan sebagai :</a:t>
            </a:r>
          </a:p>
          <a:p>
            <a:pPr lvl="1"/>
            <a:r>
              <a:rPr lang="nn-NO" sz="1800" i="1" dirty="0" smtClean="0"/>
              <a:t>semua informasi yang digunakan </a:t>
            </a:r>
            <a:r>
              <a:rPr lang="nl-NL" sz="1800" i="1" dirty="0" smtClean="0"/>
              <a:t>oleh auditor untuk menentukan apakah informasi yang diaudit telah disajikan </a:t>
            </a:r>
            <a:r>
              <a:rPr lang="en-US" sz="1800" i="1" dirty="0" err="1" smtClean="0"/>
              <a:t>sesuai</a:t>
            </a:r>
            <a:r>
              <a:rPr lang="en-US" sz="1800" i="1" dirty="0" smtClean="0"/>
              <a:t> </a:t>
            </a:r>
            <a:r>
              <a:rPr lang="en-US" sz="1800" i="1" dirty="0" err="1" smtClean="0"/>
              <a:t>dengan</a:t>
            </a:r>
            <a:r>
              <a:rPr lang="en-US" sz="1800" i="1" dirty="0" smtClean="0"/>
              <a:t> </a:t>
            </a:r>
            <a:r>
              <a:rPr lang="en-US" sz="1800" i="1" dirty="0" err="1" smtClean="0"/>
              <a:t>kriteria</a:t>
            </a:r>
            <a:r>
              <a:rPr lang="en-US" sz="1800" i="1" dirty="0" smtClean="0"/>
              <a:t> yang </a:t>
            </a:r>
            <a:r>
              <a:rPr lang="en-US" sz="1800" i="1" dirty="0" err="1" smtClean="0"/>
              <a:t>telah</a:t>
            </a:r>
            <a:r>
              <a:rPr lang="en-US" sz="1800" i="1" dirty="0" smtClean="0"/>
              <a:t> </a:t>
            </a:r>
            <a:r>
              <a:rPr lang="en-US" sz="1800" i="1" dirty="0" err="1" smtClean="0"/>
              <a:t>ditetapkan</a:t>
            </a:r>
            <a:r>
              <a:rPr lang="en-US" sz="1800" dirty="0" smtClean="0"/>
              <a:t>.</a:t>
            </a:r>
          </a:p>
          <a:p>
            <a:r>
              <a:rPr lang="en-US" sz="2000" dirty="0" err="1" smtClean="0"/>
              <a:t>Informasi</a:t>
            </a:r>
            <a:r>
              <a:rPr lang="en-US" sz="2000" dirty="0" smtClean="0"/>
              <a:t> </a:t>
            </a:r>
            <a:r>
              <a:rPr lang="en-US" sz="2000" dirty="0" err="1" smtClean="0"/>
              <a:t>ini</a:t>
            </a:r>
            <a:r>
              <a:rPr lang="en-US" sz="2000" dirty="0" smtClean="0"/>
              <a:t> </a:t>
            </a:r>
            <a:r>
              <a:rPr lang="en-US" sz="2000" dirty="0" err="1" smtClean="0"/>
              <a:t>beragam</a:t>
            </a:r>
            <a:r>
              <a:rPr lang="en-US" sz="2000" dirty="0" smtClean="0"/>
              <a:t> </a:t>
            </a:r>
            <a:r>
              <a:rPr lang="en-US" sz="2000" dirty="0" err="1" smtClean="0"/>
              <a:t>tergantung</a:t>
            </a:r>
            <a:r>
              <a:rPr lang="en-US" sz="2000" dirty="0" smtClean="0"/>
              <a:t> </a:t>
            </a:r>
            <a:r>
              <a:rPr lang="en-US" sz="2000" dirty="0" err="1" smtClean="0"/>
              <a:t>pada</a:t>
            </a:r>
            <a:r>
              <a:rPr lang="en-US" sz="2000" dirty="0" smtClean="0"/>
              <a:t> </a:t>
            </a:r>
            <a:r>
              <a:rPr lang="en-US" sz="2000" dirty="0" err="1" smtClean="0"/>
              <a:t>tingkat</a:t>
            </a:r>
            <a:r>
              <a:rPr lang="en-US" sz="2000" dirty="0" smtClean="0"/>
              <a:t> </a:t>
            </a:r>
            <a:r>
              <a:rPr lang="en-US" sz="2000" dirty="0" err="1" smtClean="0"/>
              <a:t>pengaruhnya</a:t>
            </a:r>
            <a:r>
              <a:rPr lang="en-US" sz="2000" dirty="0" smtClean="0"/>
              <a:t> </a:t>
            </a:r>
            <a:r>
              <a:rPr lang="en-US" sz="2000" dirty="0" err="1" smtClean="0"/>
              <a:t>terhadap</a:t>
            </a:r>
            <a:r>
              <a:rPr lang="en-US" sz="2000" dirty="0" smtClean="0"/>
              <a:t> </a:t>
            </a:r>
            <a:r>
              <a:rPr lang="en-US" sz="2000" dirty="0" err="1" smtClean="0"/>
              <a:t>keputusan</a:t>
            </a:r>
            <a:r>
              <a:rPr lang="en-US" sz="2000" dirty="0" smtClean="0"/>
              <a:t> auditor </a:t>
            </a:r>
            <a:r>
              <a:rPr lang="en-US" sz="2000" dirty="0" err="1" smtClean="0"/>
              <a:t>mengenai</a:t>
            </a:r>
            <a:r>
              <a:rPr lang="en-US" sz="2000" dirty="0" smtClean="0"/>
              <a:t> </a:t>
            </a:r>
            <a:r>
              <a:rPr lang="en-US" sz="2000" dirty="0" err="1" smtClean="0"/>
              <a:t>apakah</a:t>
            </a:r>
            <a:r>
              <a:rPr lang="en-US" sz="2000" dirty="0" smtClean="0"/>
              <a:t> </a:t>
            </a:r>
            <a:r>
              <a:rPr lang="en-US" sz="2000" dirty="0" err="1" smtClean="0"/>
              <a:t>laporan</a:t>
            </a:r>
            <a:r>
              <a:rPr lang="en-US" sz="2000" dirty="0" smtClean="0"/>
              <a:t> </a:t>
            </a:r>
            <a:r>
              <a:rPr lang="en-US" sz="2000" dirty="0" err="1" smtClean="0"/>
              <a:t>keuangan</a:t>
            </a:r>
            <a:r>
              <a:rPr lang="en-US" sz="2000" dirty="0" smtClean="0"/>
              <a:t> </a:t>
            </a:r>
            <a:r>
              <a:rPr lang="en-US" sz="2000" dirty="0" err="1" smtClean="0"/>
              <a:t>telah</a:t>
            </a:r>
            <a:r>
              <a:rPr lang="en-US" sz="2000" dirty="0" smtClean="0"/>
              <a:t> </a:t>
            </a:r>
            <a:r>
              <a:rPr lang="en-US" sz="2000" dirty="0" err="1" smtClean="0"/>
              <a:t>disajikan</a:t>
            </a:r>
            <a:r>
              <a:rPr lang="en-US" sz="2000" dirty="0" smtClean="0"/>
              <a:t> </a:t>
            </a:r>
            <a:r>
              <a:rPr lang="en-US" sz="2000" dirty="0" err="1" smtClean="0"/>
              <a:t>sesuai</a:t>
            </a:r>
            <a:r>
              <a:rPr lang="en-US" sz="2000" dirty="0" smtClean="0"/>
              <a:t> </a:t>
            </a:r>
            <a:r>
              <a:rPr lang="en-US" sz="2000" dirty="0" err="1" smtClean="0"/>
              <a:t>dengan</a:t>
            </a:r>
            <a:r>
              <a:rPr lang="en-US" sz="2000" dirty="0" smtClean="0"/>
              <a:t> </a:t>
            </a:r>
            <a:r>
              <a:rPr lang="en-US" sz="2000" dirty="0" err="1" smtClean="0"/>
              <a:t>prinsip</a:t>
            </a:r>
            <a:r>
              <a:rPr lang="en-US" sz="2000" dirty="0" smtClean="0"/>
              <a:t> </a:t>
            </a:r>
            <a:r>
              <a:rPr lang="en-US" sz="2000" dirty="0" err="1" smtClean="0"/>
              <a:t>akuntansi</a:t>
            </a:r>
            <a:r>
              <a:rPr lang="en-US" sz="2000" dirty="0" smtClean="0"/>
              <a:t> yang </a:t>
            </a:r>
            <a:r>
              <a:rPr lang="en-US" sz="2000" dirty="0" err="1" smtClean="0"/>
              <a:t>berlaku</a:t>
            </a:r>
            <a:r>
              <a:rPr lang="en-US" sz="2000" dirty="0" smtClean="0"/>
              <a:t>  </a:t>
            </a:r>
            <a:r>
              <a:rPr lang="en-US" sz="2000" dirty="0" err="1" smtClean="0"/>
              <a:t>umum</a:t>
            </a:r>
            <a:r>
              <a:rPr lang="en-US" sz="2000" dirty="0" smtClean="0"/>
              <a:t>, </a:t>
            </a:r>
            <a:r>
              <a:rPr lang="en-US" sz="2000" dirty="0" err="1" smtClean="0"/>
              <a:t>apakah</a:t>
            </a:r>
            <a:r>
              <a:rPr lang="en-US" sz="2000" dirty="0" smtClean="0"/>
              <a:t> </a:t>
            </a:r>
            <a:r>
              <a:rPr lang="en-US" sz="2000" dirty="0" err="1" smtClean="0"/>
              <a:t>kinerja</a:t>
            </a:r>
            <a:r>
              <a:rPr lang="en-US" sz="2000" dirty="0" smtClean="0"/>
              <a:t> </a:t>
            </a:r>
            <a:r>
              <a:rPr lang="en-US" sz="2000" dirty="0" err="1" smtClean="0"/>
              <a:t>auditan</a:t>
            </a:r>
            <a:r>
              <a:rPr lang="en-US" sz="2000" dirty="0" smtClean="0"/>
              <a:t> </a:t>
            </a:r>
            <a:r>
              <a:rPr lang="en-US" sz="2000" dirty="0" err="1" smtClean="0"/>
              <a:t>telah</a:t>
            </a:r>
            <a:r>
              <a:rPr lang="en-US" sz="2000" dirty="0" smtClean="0"/>
              <a:t> </a:t>
            </a:r>
            <a:r>
              <a:rPr lang="en-US" sz="2000" dirty="0" err="1" smtClean="0"/>
              <a:t>sesuai</a:t>
            </a:r>
            <a:r>
              <a:rPr lang="en-US" sz="2000" dirty="0" smtClean="0"/>
              <a:t> </a:t>
            </a:r>
            <a:r>
              <a:rPr lang="en-US" sz="2000" dirty="0" err="1" smtClean="0"/>
              <a:t>dengan</a:t>
            </a:r>
            <a:r>
              <a:rPr lang="en-US" sz="2000" dirty="0" smtClean="0"/>
              <a:t> yang </a:t>
            </a:r>
            <a:r>
              <a:rPr lang="en-US" sz="2000" dirty="0" err="1" smtClean="0"/>
              <a:t>diharapkan</a:t>
            </a:r>
            <a:r>
              <a:rPr lang="en-US" sz="2000" dirty="0" smtClean="0"/>
              <a:t>, </a:t>
            </a:r>
            <a:r>
              <a:rPr lang="en-US" sz="2000" dirty="0" err="1" smtClean="0"/>
              <a:t>atau</a:t>
            </a:r>
            <a:r>
              <a:rPr lang="en-US" sz="2000" dirty="0" smtClean="0"/>
              <a:t> </a:t>
            </a:r>
            <a:r>
              <a:rPr lang="en-US" sz="2000" dirty="0" err="1" smtClean="0"/>
              <a:t>tujuan</a:t>
            </a:r>
            <a:r>
              <a:rPr lang="en-US" sz="2000" dirty="0" smtClean="0"/>
              <a:t> audit </a:t>
            </a:r>
            <a:r>
              <a:rPr lang="en-US" sz="2000" dirty="0" err="1" smtClean="0"/>
              <a:t>lainnya</a:t>
            </a:r>
            <a:r>
              <a:rPr lang="en-US" sz="2000" dirty="0" smtClean="0"/>
              <a:t>. </a:t>
            </a:r>
          </a:p>
          <a:p>
            <a:r>
              <a:rPr lang="en-US" sz="2000" dirty="0" err="1" smtClean="0"/>
              <a:t>Istilah</a:t>
            </a:r>
            <a:r>
              <a:rPr lang="en-US" sz="2000" dirty="0" smtClean="0"/>
              <a:t> “</a:t>
            </a:r>
            <a:r>
              <a:rPr lang="en-US" sz="2000" dirty="0" err="1" smtClean="0"/>
              <a:t>bukti</a:t>
            </a:r>
            <a:r>
              <a:rPr lang="en-US" sz="2000" dirty="0" smtClean="0"/>
              <a:t>” </a:t>
            </a:r>
            <a:r>
              <a:rPr lang="en-US" sz="2000" dirty="0" err="1" smtClean="0"/>
              <a:t>memang</a:t>
            </a:r>
            <a:r>
              <a:rPr lang="en-US" sz="2000" dirty="0" smtClean="0"/>
              <a:t> </a:t>
            </a:r>
            <a:r>
              <a:rPr lang="en-US" sz="2000" dirty="0" err="1" smtClean="0"/>
              <a:t>sering</a:t>
            </a:r>
            <a:r>
              <a:rPr lang="en-US" sz="2000" dirty="0" smtClean="0"/>
              <a:t> </a:t>
            </a:r>
            <a:r>
              <a:rPr lang="en-US" sz="2000" dirty="0" err="1" smtClean="0"/>
              <a:t>kita</a:t>
            </a:r>
            <a:r>
              <a:rPr lang="en-US" sz="2000" dirty="0" smtClean="0"/>
              <a:t> </a:t>
            </a:r>
            <a:r>
              <a:rPr lang="en-US" sz="2000" dirty="0" err="1" smtClean="0"/>
              <a:t>dengar</a:t>
            </a:r>
            <a:r>
              <a:rPr lang="en-US" sz="2000" dirty="0" smtClean="0"/>
              <a:t> </a:t>
            </a:r>
            <a:r>
              <a:rPr lang="en-US" sz="2000" dirty="0" err="1" smtClean="0"/>
              <a:t>berkaitan</a:t>
            </a:r>
            <a:r>
              <a:rPr lang="en-US" sz="2000" dirty="0" smtClean="0"/>
              <a:t> </a:t>
            </a:r>
            <a:r>
              <a:rPr lang="en-US" sz="2000" dirty="0" err="1" smtClean="0"/>
              <a:t>dengan</a:t>
            </a:r>
            <a:r>
              <a:rPr lang="en-US" sz="2000" dirty="0" smtClean="0"/>
              <a:t> </a:t>
            </a:r>
            <a:r>
              <a:rPr lang="en-US" sz="2000" dirty="0" err="1" smtClean="0"/>
              <a:t>proses</a:t>
            </a:r>
            <a:r>
              <a:rPr lang="en-US" sz="2000" dirty="0" smtClean="0"/>
              <a:t> audit </a:t>
            </a:r>
            <a:r>
              <a:rPr lang="en-US" sz="2000" dirty="0" err="1" smtClean="0"/>
              <a:t>dan</a:t>
            </a:r>
            <a:r>
              <a:rPr lang="en-US" sz="2000" dirty="0" smtClean="0"/>
              <a:t> </a:t>
            </a:r>
            <a:r>
              <a:rPr lang="en-US" sz="2000" dirty="0" err="1" smtClean="0"/>
              <a:t>sering</a:t>
            </a:r>
            <a:r>
              <a:rPr lang="en-US" sz="2000" dirty="0" smtClean="0"/>
              <a:t> </a:t>
            </a:r>
            <a:r>
              <a:rPr lang="en-US" sz="2000" dirty="0" err="1" smtClean="0"/>
              <a:t>dipadankan</a:t>
            </a:r>
            <a:r>
              <a:rPr lang="en-US" sz="2000" dirty="0" smtClean="0"/>
              <a:t> </a:t>
            </a:r>
            <a:r>
              <a:rPr lang="en-US" sz="2000" dirty="0" err="1" smtClean="0"/>
              <a:t>dengan</a:t>
            </a:r>
            <a:r>
              <a:rPr lang="en-US" sz="2000" dirty="0" smtClean="0"/>
              <a:t> </a:t>
            </a:r>
            <a:r>
              <a:rPr lang="en-US" sz="2000" dirty="0" err="1" smtClean="0"/>
              <a:t>istilah</a:t>
            </a:r>
            <a:r>
              <a:rPr lang="en-US" sz="2000" dirty="0" smtClean="0"/>
              <a:t> “audit” </a:t>
            </a:r>
            <a:r>
              <a:rPr lang="en-US" sz="2000" dirty="0" err="1" smtClean="0"/>
              <a:t>serta</a:t>
            </a:r>
            <a:r>
              <a:rPr lang="en-US" sz="2000" dirty="0" smtClean="0"/>
              <a:t> </a:t>
            </a:r>
            <a:r>
              <a:rPr lang="en-US" sz="2000" dirty="0" err="1" smtClean="0"/>
              <a:t>tidak</a:t>
            </a:r>
            <a:r>
              <a:rPr lang="en-US" sz="2000" dirty="0" smtClean="0"/>
              <a:t> </a:t>
            </a:r>
            <a:r>
              <a:rPr lang="en-US" sz="2000" dirty="0" err="1" smtClean="0"/>
              <a:t>hanya</a:t>
            </a:r>
            <a:r>
              <a:rPr lang="en-US" sz="2000" dirty="0" smtClean="0"/>
              <a:t> </a:t>
            </a:r>
            <a:r>
              <a:rPr lang="en-US" sz="2000" dirty="0" err="1" smtClean="0"/>
              <a:t>digunakan</a:t>
            </a:r>
            <a:r>
              <a:rPr lang="en-US" sz="2000" dirty="0" smtClean="0"/>
              <a:t> </a:t>
            </a:r>
            <a:r>
              <a:rPr lang="en-US" sz="2000" dirty="0" err="1" smtClean="0"/>
              <a:t>oleh</a:t>
            </a:r>
            <a:r>
              <a:rPr lang="en-US" sz="2000" dirty="0" smtClean="0"/>
              <a:t> auditor </a:t>
            </a:r>
            <a:r>
              <a:rPr lang="en-US" sz="2000" dirty="0" err="1" smtClean="0"/>
              <a:t>dalam</a:t>
            </a:r>
            <a:r>
              <a:rPr lang="en-US" sz="2000" dirty="0" smtClean="0"/>
              <a:t> audit </a:t>
            </a:r>
            <a:r>
              <a:rPr lang="en-US" sz="2000" dirty="0" err="1" smtClean="0"/>
              <a:t>tetapi</a:t>
            </a:r>
            <a:r>
              <a:rPr lang="en-US" sz="2000" dirty="0" smtClean="0"/>
              <a:t> </a:t>
            </a:r>
            <a:r>
              <a:rPr lang="en-US" sz="2000" dirty="0" err="1" smtClean="0"/>
              <a:t>juga</a:t>
            </a:r>
            <a:r>
              <a:rPr lang="en-US" sz="2000" dirty="0" smtClean="0"/>
              <a:t> </a:t>
            </a:r>
            <a:r>
              <a:rPr lang="en-US" sz="2000" dirty="0" err="1" smtClean="0"/>
              <a:t>digunakan</a:t>
            </a:r>
            <a:r>
              <a:rPr lang="en-US" sz="2000" dirty="0" smtClean="0"/>
              <a:t> </a:t>
            </a:r>
            <a:r>
              <a:rPr lang="en-US" sz="2000" dirty="0" err="1" smtClean="0"/>
              <a:t>oleh</a:t>
            </a:r>
            <a:r>
              <a:rPr lang="en-US" sz="2000" dirty="0" smtClean="0"/>
              <a:t> </a:t>
            </a:r>
            <a:r>
              <a:rPr lang="en-US" sz="2000" dirty="0" err="1" smtClean="0"/>
              <a:t>ilmuwan</a:t>
            </a:r>
            <a:r>
              <a:rPr lang="en-US" sz="2000" dirty="0" smtClean="0"/>
              <a:t>, </a:t>
            </a:r>
            <a:r>
              <a:rPr lang="en-US" sz="2000" dirty="0" err="1" smtClean="0"/>
              <a:t>pengacara</a:t>
            </a:r>
            <a:r>
              <a:rPr lang="en-US" sz="2000" dirty="0" smtClean="0"/>
              <a:t> </a:t>
            </a:r>
            <a:r>
              <a:rPr lang="en-US" sz="2000" dirty="0" err="1" smtClean="0"/>
              <a:t>dan</a:t>
            </a:r>
            <a:r>
              <a:rPr lang="en-US" sz="2000" dirty="0" smtClean="0"/>
              <a:t> </a:t>
            </a:r>
            <a:r>
              <a:rPr lang="en-US" sz="2000" dirty="0" err="1" smtClean="0"/>
              <a:t>ahli</a:t>
            </a:r>
            <a:r>
              <a:rPr lang="en-US" sz="2000" dirty="0" smtClean="0"/>
              <a:t> </a:t>
            </a:r>
            <a:r>
              <a:rPr lang="en-US" sz="2000" dirty="0" err="1" smtClean="0"/>
              <a:t>sejarah</a:t>
            </a:r>
            <a:r>
              <a:rPr lang="en-US" sz="2000" dirty="0" smtClean="0"/>
              <a:t>. </a:t>
            </a:r>
          </a:p>
          <a:p>
            <a:r>
              <a:rPr lang="en-US" sz="2000" dirty="0" err="1" smtClean="0"/>
              <a:t>Tabel</a:t>
            </a:r>
            <a:r>
              <a:rPr lang="en-US" sz="2000" dirty="0" smtClean="0"/>
              <a:t>  </a:t>
            </a:r>
            <a:r>
              <a:rPr lang="en-US" sz="2000" dirty="0" err="1" smtClean="0"/>
              <a:t>berikut</a:t>
            </a:r>
            <a:r>
              <a:rPr lang="en-US" sz="2000" dirty="0" smtClean="0"/>
              <a:t> </a:t>
            </a:r>
            <a:r>
              <a:rPr lang="en-US" sz="2000" dirty="0" err="1" smtClean="0"/>
              <a:t>menunjukkan</a:t>
            </a:r>
            <a:r>
              <a:rPr lang="en-US" sz="2000" dirty="0" smtClean="0"/>
              <a:t> </a:t>
            </a:r>
            <a:r>
              <a:rPr lang="en-US" sz="2000" dirty="0" err="1" smtClean="0"/>
              <a:t>bagaimana</a:t>
            </a:r>
            <a:r>
              <a:rPr lang="en-US" sz="2000" dirty="0" smtClean="0"/>
              <a:t> </a:t>
            </a:r>
            <a:r>
              <a:rPr lang="en-US" sz="2000" dirty="0" err="1" smtClean="0"/>
              <a:t>perbedaan</a:t>
            </a:r>
            <a:r>
              <a:rPr lang="en-US" sz="2000" dirty="0" smtClean="0"/>
              <a:t> </a:t>
            </a:r>
            <a:r>
              <a:rPr lang="en-US" sz="2000" dirty="0" err="1" smtClean="0"/>
              <a:t>penggunaan</a:t>
            </a:r>
            <a:r>
              <a:rPr lang="en-US" sz="2000" dirty="0" smtClean="0"/>
              <a:t> </a:t>
            </a:r>
            <a:r>
              <a:rPr lang="en-US" sz="2000" dirty="0" err="1" smtClean="0"/>
              <a:t>bukti</a:t>
            </a:r>
            <a:r>
              <a:rPr lang="en-US" sz="2000" dirty="0" smtClean="0"/>
              <a:t> </a:t>
            </a:r>
            <a:r>
              <a:rPr lang="en-US" sz="2000" dirty="0" err="1" smtClean="0"/>
              <a:t>dari</a:t>
            </a:r>
            <a:r>
              <a:rPr lang="en-US" sz="2000" dirty="0" smtClean="0"/>
              <a:t> </a:t>
            </a:r>
            <a:r>
              <a:rPr lang="en-US" sz="2000" dirty="0" err="1" smtClean="0"/>
              <a:t>perspektif</a:t>
            </a:r>
            <a:r>
              <a:rPr lang="en-US" sz="2000" dirty="0" smtClean="0"/>
              <a:t> </a:t>
            </a:r>
            <a:r>
              <a:rPr lang="en-US" sz="2000" dirty="0" err="1" smtClean="0"/>
              <a:t>seorang</a:t>
            </a:r>
            <a:r>
              <a:rPr lang="en-US" sz="2000" dirty="0" smtClean="0"/>
              <a:t> </a:t>
            </a:r>
            <a:r>
              <a:rPr lang="en-US" sz="2000" dirty="0" err="1" smtClean="0"/>
              <a:t>ilmuwan</a:t>
            </a:r>
            <a:r>
              <a:rPr lang="en-US" sz="2000" dirty="0" smtClean="0"/>
              <a:t>, </a:t>
            </a:r>
            <a:r>
              <a:rPr lang="en-US" sz="2000" dirty="0" err="1" smtClean="0"/>
              <a:t>pengacara</a:t>
            </a:r>
            <a:r>
              <a:rPr lang="en-US" sz="2000" dirty="0" smtClean="0"/>
              <a:t> </a:t>
            </a:r>
            <a:r>
              <a:rPr lang="en-US" sz="2000" dirty="0" err="1" smtClean="0"/>
              <a:t>dan</a:t>
            </a:r>
            <a:r>
              <a:rPr lang="en-US" sz="2000" dirty="0" smtClean="0"/>
              <a:t> auditor.</a:t>
            </a:r>
            <a:endParaRPr lang="en-US" sz="2000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Lanjutan</a:t>
            </a:r>
            <a:r>
              <a:rPr lang="en-US" dirty="0" smtClean="0"/>
              <a:t>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800600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en-US" sz="1800" dirty="0" err="1" smtClean="0"/>
              <a:t>Pengamatan</a:t>
            </a:r>
            <a:r>
              <a:rPr lang="en-US" sz="1800" dirty="0" smtClean="0"/>
              <a:t> </a:t>
            </a:r>
            <a:r>
              <a:rPr lang="en-US" sz="1800" dirty="0" err="1" smtClean="0"/>
              <a:t>adalah</a:t>
            </a:r>
            <a:r>
              <a:rPr lang="en-US" sz="1800" dirty="0" smtClean="0"/>
              <a:t> </a:t>
            </a:r>
            <a:r>
              <a:rPr lang="en-US" sz="1800" dirty="0" err="1" smtClean="0"/>
              <a:t>penggunaan</a:t>
            </a:r>
            <a:r>
              <a:rPr lang="en-US" sz="1800" dirty="0" smtClean="0"/>
              <a:t> </a:t>
            </a:r>
            <a:r>
              <a:rPr lang="en-US" sz="1800" dirty="0" err="1" smtClean="0"/>
              <a:t>panca</a:t>
            </a:r>
            <a:r>
              <a:rPr lang="en-US" sz="1800" dirty="0" smtClean="0"/>
              <a:t> </a:t>
            </a:r>
            <a:r>
              <a:rPr lang="en-US" sz="1800" dirty="0" err="1" smtClean="0"/>
              <a:t>indera</a:t>
            </a:r>
            <a:r>
              <a:rPr lang="en-US" sz="1800" dirty="0" smtClean="0"/>
              <a:t> </a:t>
            </a:r>
            <a:r>
              <a:rPr lang="en-US" sz="1800" dirty="0" err="1" smtClean="0"/>
              <a:t>untuk</a:t>
            </a:r>
            <a:r>
              <a:rPr lang="en-US" sz="1800" dirty="0" smtClean="0"/>
              <a:t> </a:t>
            </a:r>
            <a:r>
              <a:rPr lang="en-US" sz="1800" dirty="0" err="1" smtClean="0"/>
              <a:t>memperkirakan</a:t>
            </a:r>
            <a:r>
              <a:rPr lang="en-US" sz="1800" dirty="0" smtClean="0"/>
              <a:t> </a:t>
            </a:r>
            <a:r>
              <a:rPr lang="en-US" sz="1800" dirty="0" err="1" smtClean="0"/>
              <a:t>kegiatan-kegiatan</a:t>
            </a:r>
            <a:r>
              <a:rPr lang="en-US" sz="1800" dirty="0" smtClean="0"/>
              <a:t> </a:t>
            </a:r>
            <a:r>
              <a:rPr lang="en-US" sz="1800" dirty="0" err="1" smtClean="0"/>
              <a:t>tertentu</a:t>
            </a:r>
            <a:r>
              <a:rPr lang="en-US" sz="1800" dirty="0" smtClean="0"/>
              <a:t>. </a:t>
            </a:r>
          </a:p>
          <a:p>
            <a:r>
              <a:rPr lang="en-US" sz="1800" dirty="0" err="1" smtClean="0"/>
              <a:t>Selama</a:t>
            </a:r>
            <a:r>
              <a:rPr lang="en-US" sz="1800" dirty="0" smtClean="0"/>
              <a:t> </a:t>
            </a:r>
            <a:r>
              <a:rPr lang="en-US" sz="1800" dirty="0" err="1" smtClean="0"/>
              <a:t>proses</a:t>
            </a:r>
            <a:r>
              <a:rPr lang="en-US" sz="1800" dirty="0" smtClean="0"/>
              <a:t> audit, </a:t>
            </a:r>
            <a:r>
              <a:rPr lang="en-US" sz="1800" dirty="0" err="1" smtClean="0"/>
              <a:t>terdapat</a:t>
            </a:r>
            <a:r>
              <a:rPr lang="en-US" sz="1800" dirty="0" smtClean="0"/>
              <a:t> </a:t>
            </a:r>
            <a:r>
              <a:rPr lang="en-US" sz="1800" dirty="0" err="1" smtClean="0"/>
              <a:t>banyak</a:t>
            </a:r>
            <a:r>
              <a:rPr lang="en-US" sz="1800" dirty="0" smtClean="0"/>
              <a:t> </a:t>
            </a:r>
            <a:r>
              <a:rPr lang="en-US" sz="1800" dirty="0" err="1" smtClean="0"/>
              <a:t>kesempatan</a:t>
            </a:r>
            <a:r>
              <a:rPr lang="en-US" sz="1800" dirty="0" smtClean="0"/>
              <a:t> </a:t>
            </a:r>
            <a:r>
              <a:rPr lang="en-US" sz="1800" dirty="0" err="1" smtClean="0"/>
              <a:t>untuk</a:t>
            </a:r>
            <a:r>
              <a:rPr lang="en-US" sz="1800" dirty="0" smtClean="0"/>
              <a:t> </a:t>
            </a:r>
            <a:r>
              <a:rPr lang="en-US" sz="1800" dirty="0" err="1" smtClean="0"/>
              <a:t>melihat</a:t>
            </a:r>
            <a:r>
              <a:rPr lang="en-US" sz="1800" dirty="0" smtClean="0"/>
              <a:t>, </a:t>
            </a:r>
            <a:r>
              <a:rPr lang="en-US" sz="1800" dirty="0" err="1" smtClean="0"/>
              <a:t>mendengar</a:t>
            </a:r>
            <a:r>
              <a:rPr lang="en-US" sz="1800" dirty="0" smtClean="0"/>
              <a:t>, </a:t>
            </a:r>
            <a:r>
              <a:rPr lang="en-US" sz="1800" dirty="0" err="1" smtClean="0"/>
              <a:t>menyentuh</a:t>
            </a:r>
            <a:r>
              <a:rPr lang="en-US" sz="1800" dirty="0" smtClean="0"/>
              <a:t>, </a:t>
            </a:r>
            <a:r>
              <a:rPr lang="en-US" sz="1800" dirty="0" err="1" smtClean="0"/>
              <a:t>dan</a:t>
            </a:r>
            <a:r>
              <a:rPr lang="en-US" sz="1800" dirty="0" smtClean="0"/>
              <a:t> </a:t>
            </a:r>
            <a:r>
              <a:rPr lang="en-US" sz="1800" dirty="0" err="1" smtClean="0"/>
              <a:t>mencium</a:t>
            </a:r>
            <a:r>
              <a:rPr lang="en-US" sz="1800" dirty="0" smtClean="0"/>
              <a:t> </a:t>
            </a:r>
            <a:r>
              <a:rPr lang="en-US" sz="1800" dirty="0" err="1" smtClean="0"/>
              <a:t>untuk</a:t>
            </a:r>
            <a:r>
              <a:rPr lang="en-US" sz="1800" dirty="0" smtClean="0"/>
              <a:t> </a:t>
            </a:r>
            <a:r>
              <a:rPr lang="en-US" sz="1800" dirty="0" err="1" smtClean="0"/>
              <a:t>mengevaluasi</a:t>
            </a:r>
            <a:r>
              <a:rPr lang="en-US" sz="1800" dirty="0" smtClean="0"/>
              <a:t> </a:t>
            </a:r>
            <a:r>
              <a:rPr lang="en-US" sz="1800" dirty="0" err="1" smtClean="0"/>
              <a:t>beragam</a:t>
            </a:r>
            <a:r>
              <a:rPr lang="en-US" sz="1800" dirty="0" smtClean="0"/>
              <a:t> </a:t>
            </a:r>
            <a:r>
              <a:rPr lang="en-US" sz="1800" dirty="0" err="1" smtClean="0"/>
              <a:t>jenis</a:t>
            </a:r>
            <a:r>
              <a:rPr lang="en-US" sz="1800" dirty="0" smtClean="0"/>
              <a:t> </a:t>
            </a:r>
            <a:r>
              <a:rPr lang="en-US" sz="1800" dirty="0" err="1" smtClean="0"/>
              <a:t>barang</a:t>
            </a:r>
            <a:r>
              <a:rPr lang="en-US" sz="1800" dirty="0" smtClean="0"/>
              <a:t>.. </a:t>
            </a:r>
          </a:p>
          <a:p>
            <a:r>
              <a:rPr lang="en-US" sz="1800" dirty="0" err="1" smtClean="0"/>
              <a:t>Contoh</a:t>
            </a:r>
            <a:r>
              <a:rPr lang="en-US" sz="1800" dirty="0" smtClean="0"/>
              <a:t>, auditor </a:t>
            </a:r>
            <a:r>
              <a:rPr lang="en-US" sz="1800" dirty="0" err="1" smtClean="0"/>
              <a:t>dapat</a:t>
            </a:r>
            <a:r>
              <a:rPr lang="en-US" sz="1800" dirty="0" smtClean="0"/>
              <a:t> </a:t>
            </a:r>
            <a:r>
              <a:rPr lang="en-US" sz="1800" dirty="0" err="1" smtClean="0"/>
              <a:t>melakukan</a:t>
            </a:r>
            <a:r>
              <a:rPr lang="en-US" sz="1800" dirty="0" smtClean="0"/>
              <a:t> </a:t>
            </a:r>
            <a:r>
              <a:rPr lang="en-US" sz="1800" dirty="0" err="1" smtClean="0"/>
              <a:t>perjalanan</a:t>
            </a:r>
            <a:r>
              <a:rPr lang="en-US" sz="1800" dirty="0" smtClean="0"/>
              <a:t> </a:t>
            </a:r>
            <a:r>
              <a:rPr lang="en-US" sz="1800" dirty="0" err="1" smtClean="0"/>
              <a:t>mengamati</a:t>
            </a:r>
            <a:r>
              <a:rPr lang="en-US" sz="1800" dirty="0" smtClean="0"/>
              <a:t> </a:t>
            </a:r>
            <a:r>
              <a:rPr lang="en-US" sz="1800" dirty="0" err="1" smtClean="0"/>
              <a:t>auditan</a:t>
            </a:r>
            <a:r>
              <a:rPr lang="en-US" sz="1800" dirty="0" smtClean="0"/>
              <a:t> </a:t>
            </a:r>
            <a:r>
              <a:rPr lang="en-US" sz="1800" dirty="0" err="1" smtClean="0"/>
              <a:t>untuk</a:t>
            </a:r>
            <a:r>
              <a:rPr lang="en-US" sz="1800" dirty="0" smtClean="0"/>
              <a:t> </a:t>
            </a:r>
            <a:r>
              <a:rPr lang="en-US" sz="1800" dirty="0" err="1" smtClean="0"/>
              <a:t>mendapatkan</a:t>
            </a:r>
            <a:r>
              <a:rPr lang="en-US" sz="1800" dirty="0" smtClean="0"/>
              <a:t> </a:t>
            </a:r>
            <a:r>
              <a:rPr lang="en-US" sz="1800" dirty="0" err="1" smtClean="0"/>
              <a:t>pemahaman</a:t>
            </a:r>
            <a:r>
              <a:rPr lang="en-US" sz="1800" dirty="0" smtClean="0"/>
              <a:t> </a:t>
            </a:r>
            <a:r>
              <a:rPr lang="en-US" sz="1800" dirty="0" err="1" smtClean="0"/>
              <a:t>umum</a:t>
            </a:r>
            <a:r>
              <a:rPr lang="en-US" sz="1800" dirty="0" smtClean="0"/>
              <a:t> </a:t>
            </a:r>
            <a:r>
              <a:rPr lang="en-US" sz="1800" dirty="0" err="1" smtClean="0"/>
              <a:t>mengenai</a:t>
            </a:r>
            <a:r>
              <a:rPr lang="en-US" sz="1800" dirty="0" smtClean="0"/>
              <a:t> </a:t>
            </a:r>
            <a:r>
              <a:rPr lang="en-US" sz="1800" dirty="0" err="1" smtClean="0"/>
              <a:t>fasilitas</a:t>
            </a:r>
            <a:r>
              <a:rPr lang="en-US" sz="1800" dirty="0" smtClean="0"/>
              <a:t> </a:t>
            </a:r>
            <a:r>
              <a:rPr lang="fi-FI" sz="1800" dirty="0" smtClean="0"/>
              <a:t>auditan, menentukan apakah peralatan sulit untuk dievaluasi keusangannya, </a:t>
            </a:r>
            <a:r>
              <a:rPr lang="en-US" sz="1800" dirty="0" err="1" smtClean="0"/>
              <a:t>dan</a:t>
            </a:r>
            <a:r>
              <a:rPr lang="en-US" sz="1800" dirty="0" smtClean="0"/>
              <a:t> </a:t>
            </a:r>
            <a:r>
              <a:rPr lang="en-US" sz="1800" dirty="0" err="1" smtClean="0"/>
              <a:t>mengamati</a:t>
            </a:r>
            <a:r>
              <a:rPr lang="en-US" sz="1800" dirty="0" smtClean="0"/>
              <a:t> </a:t>
            </a:r>
            <a:r>
              <a:rPr lang="en-US" sz="1800" dirty="0" err="1" smtClean="0"/>
              <a:t>pegawai</a:t>
            </a:r>
            <a:r>
              <a:rPr lang="en-US" sz="1800" dirty="0" smtClean="0"/>
              <a:t> </a:t>
            </a:r>
            <a:r>
              <a:rPr lang="en-US" sz="1800" dirty="0" err="1" smtClean="0"/>
              <a:t>dalam</a:t>
            </a:r>
            <a:r>
              <a:rPr lang="en-US" sz="1800" dirty="0" smtClean="0"/>
              <a:t> </a:t>
            </a:r>
            <a:r>
              <a:rPr lang="en-US" sz="1800" dirty="0" err="1" smtClean="0"/>
              <a:t>melakukan</a:t>
            </a:r>
            <a:r>
              <a:rPr lang="en-US" sz="1800" dirty="0" smtClean="0"/>
              <a:t> </a:t>
            </a:r>
            <a:r>
              <a:rPr lang="en-US" sz="1800" dirty="0" err="1" smtClean="0"/>
              <a:t>tugas</a:t>
            </a:r>
            <a:r>
              <a:rPr lang="en-US" sz="1800" dirty="0" smtClean="0"/>
              <a:t> </a:t>
            </a:r>
            <a:r>
              <a:rPr lang="en-US" sz="1800" dirty="0" err="1" smtClean="0"/>
              <a:t>pencatatan</a:t>
            </a:r>
            <a:r>
              <a:rPr lang="en-US" sz="1800" dirty="0" smtClean="0"/>
              <a:t> </a:t>
            </a:r>
            <a:r>
              <a:rPr lang="en-US" sz="1800" dirty="0" err="1" smtClean="0"/>
              <a:t>untuk</a:t>
            </a:r>
            <a:r>
              <a:rPr lang="en-US" sz="1800" dirty="0" smtClean="0"/>
              <a:t> </a:t>
            </a:r>
            <a:r>
              <a:rPr lang="en-US" sz="1800" dirty="0" err="1" smtClean="0"/>
              <a:t>menentukan</a:t>
            </a:r>
            <a:r>
              <a:rPr lang="en-US" sz="1800" dirty="0" smtClean="0"/>
              <a:t> </a:t>
            </a:r>
            <a:r>
              <a:rPr lang="en-US" sz="1800" dirty="0" err="1" smtClean="0"/>
              <a:t>apakah</a:t>
            </a:r>
            <a:r>
              <a:rPr lang="en-US" sz="1800" dirty="0" smtClean="0"/>
              <a:t> </a:t>
            </a:r>
            <a:r>
              <a:rPr lang="en-US" sz="1800" dirty="0" err="1" smtClean="0"/>
              <a:t>pegawai</a:t>
            </a:r>
            <a:r>
              <a:rPr lang="en-US" sz="1800" dirty="0" smtClean="0"/>
              <a:t> yang </a:t>
            </a:r>
            <a:r>
              <a:rPr lang="en-US" sz="1800" dirty="0" err="1" smtClean="0"/>
              <a:t>diberikan</a:t>
            </a:r>
            <a:r>
              <a:rPr lang="en-US" sz="1800" dirty="0" smtClean="0"/>
              <a:t> </a:t>
            </a:r>
            <a:r>
              <a:rPr lang="en-US" sz="1800" dirty="0" err="1" smtClean="0"/>
              <a:t>tanggung</a:t>
            </a:r>
            <a:r>
              <a:rPr lang="en-US" sz="1800" dirty="0" smtClean="0"/>
              <a:t> </a:t>
            </a:r>
            <a:r>
              <a:rPr lang="en-US" sz="1800" dirty="0" err="1" smtClean="0"/>
              <a:t>jawab</a:t>
            </a:r>
            <a:r>
              <a:rPr lang="en-US" sz="1800" dirty="0" smtClean="0"/>
              <a:t> </a:t>
            </a:r>
            <a:r>
              <a:rPr lang="en-US" sz="1800" dirty="0" err="1" smtClean="0"/>
              <a:t>itu</a:t>
            </a:r>
            <a:r>
              <a:rPr lang="en-US" sz="1800" dirty="0" smtClean="0"/>
              <a:t> </a:t>
            </a:r>
            <a:r>
              <a:rPr lang="en-US" sz="1800" dirty="0" err="1" smtClean="0"/>
              <a:t>melaksanakan</a:t>
            </a:r>
            <a:r>
              <a:rPr lang="en-US" sz="1800" dirty="0" smtClean="0"/>
              <a:t> </a:t>
            </a:r>
            <a:r>
              <a:rPr lang="en-US" sz="1800" dirty="0" err="1" smtClean="0"/>
              <a:t>tanggung</a:t>
            </a:r>
            <a:r>
              <a:rPr lang="en-US" sz="1800" dirty="0" smtClean="0"/>
              <a:t> </a:t>
            </a:r>
            <a:r>
              <a:rPr lang="en-US" sz="1800" dirty="0" err="1" smtClean="0"/>
              <a:t>jawabnya</a:t>
            </a:r>
            <a:r>
              <a:rPr lang="en-US" sz="1800" dirty="0" smtClean="0"/>
              <a:t> </a:t>
            </a:r>
            <a:r>
              <a:rPr lang="en-US" sz="1800" dirty="0" err="1" smtClean="0"/>
              <a:t>atau</a:t>
            </a:r>
            <a:r>
              <a:rPr lang="en-US" sz="1800" dirty="0" smtClean="0"/>
              <a:t> </a:t>
            </a:r>
            <a:r>
              <a:rPr lang="en-US" sz="1800" dirty="0" err="1" smtClean="0"/>
              <a:t>tidak</a:t>
            </a:r>
            <a:r>
              <a:rPr lang="en-US" sz="1800" dirty="0" smtClean="0"/>
              <a:t>. </a:t>
            </a:r>
          </a:p>
          <a:p>
            <a:r>
              <a:rPr lang="en-US" sz="1800" dirty="0" err="1" smtClean="0"/>
              <a:t>Bukti</a:t>
            </a:r>
            <a:r>
              <a:rPr lang="en-US" sz="1800" dirty="0" smtClean="0"/>
              <a:t> </a:t>
            </a:r>
            <a:r>
              <a:rPr lang="en-US" sz="1800" dirty="0" err="1" smtClean="0"/>
              <a:t>hasil</a:t>
            </a:r>
            <a:r>
              <a:rPr lang="en-US" sz="1800" dirty="0" smtClean="0"/>
              <a:t> </a:t>
            </a:r>
            <a:r>
              <a:rPr lang="en-US" sz="1800" dirty="0" err="1" smtClean="0"/>
              <a:t>pengamatan</a:t>
            </a:r>
            <a:r>
              <a:rPr lang="en-US" sz="1800" dirty="0" smtClean="0"/>
              <a:t> </a:t>
            </a:r>
            <a:r>
              <a:rPr lang="en-US" sz="1800" dirty="0" err="1" smtClean="0"/>
              <a:t>jarang</a:t>
            </a:r>
            <a:r>
              <a:rPr lang="en-US" sz="1800" dirty="0" smtClean="0"/>
              <a:t> </a:t>
            </a:r>
            <a:r>
              <a:rPr lang="en-US" sz="1800" dirty="0" err="1" smtClean="0"/>
              <a:t>menjadi</a:t>
            </a:r>
            <a:r>
              <a:rPr lang="en-US" sz="1800" dirty="0" smtClean="0"/>
              <a:t> </a:t>
            </a:r>
            <a:r>
              <a:rPr lang="en-US" sz="1800" dirty="0" err="1" smtClean="0"/>
              <a:t>bukti</a:t>
            </a:r>
            <a:r>
              <a:rPr lang="en-US" sz="1800" dirty="0" smtClean="0"/>
              <a:t> audit yang </a:t>
            </a:r>
            <a:r>
              <a:rPr lang="nn-NO" sz="1800" dirty="0" smtClean="0"/>
              <a:t>cukup karena pegawai auditan yang terlibat dalam kegiatan-kegiatan yang </a:t>
            </a:r>
            <a:r>
              <a:rPr lang="en-US" sz="1800" dirty="0" err="1" smtClean="0"/>
              <a:t>diamati</a:t>
            </a:r>
            <a:r>
              <a:rPr lang="en-US" sz="1800" dirty="0" smtClean="0"/>
              <a:t> </a:t>
            </a:r>
            <a:r>
              <a:rPr lang="en-US" sz="1800" dirty="0" err="1" smtClean="0"/>
              <a:t>tahu</a:t>
            </a:r>
            <a:r>
              <a:rPr lang="en-US" sz="1800" dirty="0" smtClean="0"/>
              <a:t> </a:t>
            </a:r>
            <a:r>
              <a:rPr lang="en-US" sz="1800" dirty="0" err="1" smtClean="0"/>
              <a:t>bahwa</a:t>
            </a:r>
            <a:r>
              <a:rPr lang="en-US" sz="1800" dirty="0" smtClean="0"/>
              <a:t> </a:t>
            </a:r>
            <a:r>
              <a:rPr lang="en-US" sz="1800" dirty="0" err="1" smtClean="0"/>
              <a:t>mereka</a:t>
            </a:r>
            <a:r>
              <a:rPr lang="en-US" sz="1800" dirty="0" smtClean="0"/>
              <a:t> </a:t>
            </a:r>
            <a:r>
              <a:rPr lang="en-US" sz="1800" dirty="0" err="1" smtClean="0"/>
              <a:t>sedang</a:t>
            </a:r>
            <a:r>
              <a:rPr lang="en-US" sz="1800" dirty="0" smtClean="0"/>
              <a:t> </a:t>
            </a:r>
            <a:r>
              <a:rPr lang="en-US" sz="1800" dirty="0" err="1" smtClean="0"/>
              <a:t>diamati</a:t>
            </a:r>
            <a:r>
              <a:rPr lang="en-US" sz="1800" dirty="0" smtClean="0"/>
              <a:t> </a:t>
            </a:r>
            <a:r>
              <a:rPr lang="en-US" sz="1800" dirty="0" err="1" smtClean="0"/>
              <a:t>oleh</a:t>
            </a:r>
            <a:r>
              <a:rPr lang="en-US" sz="1800" dirty="0" smtClean="0"/>
              <a:t> auditor. </a:t>
            </a:r>
          </a:p>
          <a:p>
            <a:r>
              <a:rPr lang="en-US" sz="1800" dirty="0" err="1" smtClean="0"/>
              <a:t>Karena</a:t>
            </a:r>
            <a:r>
              <a:rPr lang="en-US" sz="1800" dirty="0" smtClean="0"/>
              <a:t> </a:t>
            </a:r>
            <a:r>
              <a:rPr lang="en-US" sz="1800" dirty="0" err="1" smtClean="0"/>
              <a:t>itu</a:t>
            </a:r>
            <a:r>
              <a:rPr lang="en-US" sz="1800" dirty="0" smtClean="0"/>
              <a:t>, </a:t>
            </a:r>
            <a:r>
              <a:rPr lang="en-US" sz="1800" dirty="0" err="1" smtClean="0"/>
              <a:t>mereka</a:t>
            </a:r>
            <a:r>
              <a:rPr lang="en-US" sz="1800" dirty="0" smtClean="0"/>
              <a:t> </a:t>
            </a:r>
            <a:r>
              <a:rPr lang="en-US" sz="1800" dirty="0" err="1" smtClean="0"/>
              <a:t>mungkin</a:t>
            </a:r>
            <a:r>
              <a:rPr lang="en-US" sz="1800" dirty="0" smtClean="0"/>
              <a:t> </a:t>
            </a:r>
            <a:r>
              <a:rPr lang="en-US" sz="1800" dirty="0" err="1" smtClean="0"/>
              <a:t>melakukan</a:t>
            </a:r>
            <a:r>
              <a:rPr lang="en-US" sz="1800" dirty="0" smtClean="0"/>
              <a:t> </a:t>
            </a:r>
            <a:r>
              <a:rPr lang="en-US" sz="1800" dirty="0" err="1" smtClean="0"/>
              <a:t>tanggung</a:t>
            </a:r>
            <a:r>
              <a:rPr lang="en-US" sz="1800" dirty="0" smtClean="0"/>
              <a:t> </a:t>
            </a:r>
            <a:r>
              <a:rPr lang="en-US" sz="1800" dirty="0" err="1" smtClean="0"/>
              <a:t>jawab</a:t>
            </a:r>
            <a:r>
              <a:rPr lang="en-US" sz="1800" dirty="0" smtClean="0"/>
              <a:t> </a:t>
            </a:r>
            <a:r>
              <a:rPr lang="en-US" sz="1800" dirty="0" err="1" smtClean="0"/>
              <a:t>mereka</a:t>
            </a:r>
            <a:r>
              <a:rPr lang="en-US" sz="1800" dirty="0" smtClean="0"/>
              <a:t> </a:t>
            </a:r>
            <a:r>
              <a:rPr lang="en-US" sz="1800" dirty="0" err="1" smtClean="0"/>
              <a:t>sesuai</a:t>
            </a:r>
            <a:r>
              <a:rPr lang="en-US" sz="1800" dirty="0" smtClean="0"/>
              <a:t> </a:t>
            </a:r>
            <a:r>
              <a:rPr lang="en-US" sz="1800" dirty="0" err="1" smtClean="0"/>
              <a:t>kebijakan</a:t>
            </a:r>
            <a:r>
              <a:rPr lang="en-US" sz="1800" dirty="0" smtClean="0"/>
              <a:t> </a:t>
            </a:r>
            <a:r>
              <a:rPr lang="en-US" sz="1800" dirty="0" err="1" smtClean="0"/>
              <a:t>auditan</a:t>
            </a:r>
            <a:r>
              <a:rPr lang="en-US" sz="1800" dirty="0" smtClean="0"/>
              <a:t> </a:t>
            </a:r>
            <a:r>
              <a:rPr lang="en-US" sz="1800" dirty="0" err="1" smtClean="0"/>
              <a:t>ketika</a:t>
            </a:r>
            <a:r>
              <a:rPr lang="en-US" sz="1800" dirty="0" smtClean="0"/>
              <a:t> </a:t>
            </a:r>
            <a:r>
              <a:rPr lang="sv-SE" sz="1800" dirty="0" smtClean="0"/>
              <a:t>diamati dan kembali melakukan kegiatan normal ketika pengamatnya telah </a:t>
            </a:r>
            <a:r>
              <a:rPr lang="en-US" sz="1800" dirty="0" err="1" smtClean="0"/>
              <a:t>pergi</a:t>
            </a:r>
            <a:r>
              <a:rPr lang="en-US" sz="1800" dirty="0" smtClean="0"/>
              <a:t>. </a:t>
            </a:r>
          </a:p>
          <a:p>
            <a:r>
              <a:rPr lang="en-US" sz="1800" dirty="0" err="1" smtClean="0"/>
              <a:t>Maka</a:t>
            </a:r>
            <a:r>
              <a:rPr lang="en-US" sz="1800" dirty="0" smtClean="0"/>
              <a:t>, </a:t>
            </a:r>
            <a:r>
              <a:rPr lang="en-US" sz="1800" dirty="0" err="1" smtClean="0"/>
              <a:t>menjadi</a:t>
            </a:r>
            <a:r>
              <a:rPr lang="en-US" sz="1800" dirty="0" smtClean="0"/>
              <a:t> </a:t>
            </a:r>
            <a:r>
              <a:rPr lang="en-US" sz="1800" dirty="0" err="1" smtClean="0"/>
              <a:t>hal</a:t>
            </a:r>
            <a:r>
              <a:rPr lang="en-US" sz="1800" dirty="0" smtClean="0"/>
              <a:t> yang </a:t>
            </a:r>
            <a:r>
              <a:rPr lang="en-US" sz="1800" dirty="0" err="1" smtClean="0"/>
              <a:t>penting</a:t>
            </a:r>
            <a:r>
              <a:rPr lang="en-US" sz="1800" dirty="0" smtClean="0"/>
              <a:t> </a:t>
            </a:r>
            <a:r>
              <a:rPr lang="en-US" sz="1800" dirty="0" err="1" smtClean="0"/>
              <a:t>untuk</a:t>
            </a:r>
            <a:r>
              <a:rPr lang="en-US" sz="1800" dirty="0" smtClean="0"/>
              <a:t> </a:t>
            </a:r>
            <a:r>
              <a:rPr lang="en-US" sz="1800" dirty="0" err="1" smtClean="0"/>
              <a:t>mendukung</a:t>
            </a:r>
            <a:r>
              <a:rPr lang="en-US" sz="1800" dirty="0" smtClean="0"/>
              <a:t> </a:t>
            </a:r>
            <a:r>
              <a:rPr lang="en-US" sz="1800" dirty="0" err="1" smtClean="0"/>
              <a:t>hasil</a:t>
            </a:r>
            <a:r>
              <a:rPr lang="en-US" sz="1800" dirty="0" smtClean="0"/>
              <a:t> </a:t>
            </a:r>
            <a:r>
              <a:rPr lang="en-US" sz="1800" dirty="0" err="1" smtClean="0"/>
              <a:t>pengamatan</a:t>
            </a:r>
            <a:r>
              <a:rPr lang="en-US" sz="1800" dirty="0" smtClean="0"/>
              <a:t> </a:t>
            </a:r>
            <a:r>
              <a:rPr lang="en-US" sz="1800" dirty="0" err="1" smtClean="0"/>
              <a:t>awal</a:t>
            </a:r>
            <a:r>
              <a:rPr lang="en-US" sz="1800" dirty="0" smtClean="0"/>
              <a:t> </a:t>
            </a:r>
            <a:r>
              <a:rPr lang="en-US" sz="1800" dirty="0" err="1" smtClean="0"/>
              <a:t>dengan</a:t>
            </a:r>
            <a:r>
              <a:rPr lang="en-US" sz="1800" dirty="0" smtClean="0"/>
              <a:t> </a:t>
            </a:r>
            <a:r>
              <a:rPr lang="en-US" sz="1800" dirty="0" err="1" smtClean="0"/>
              <a:t>bukti-bukti</a:t>
            </a:r>
            <a:r>
              <a:rPr lang="en-US" sz="1800" dirty="0" smtClean="0"/>
              <a:t> </a:t>
            </a:r>
            <a:r>
              <a:rPr lang="en-US" sz="1800" dirty="0" err="1" smtClean="0"/>
              <a:t>pendukung</a:t>
            </a:r>
            <a:r>
              <a:rPr lang="en-US" sz="1800" dirty="0" smtClean="0"/>
              <a:t>.</a:t>
            </a:r>
            <a:endParaRPr lang="en-US" sz="1800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Jenis</a:t>
            </a:r>
            <a:r>
              <a:rPr lang="en-US" dirty="0" smtClean="0"/>
              <a:t> </a:t>
            </a:r>
            <a:r>
              <a:rPr lang="en-US" dirty="0" err="1" smtClean="0"/>
              <a:t>Bukti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Tingkat </a:t>
            </a:r>
            <a:r>
              <a:rPr lang="en-US" dirty="0" err="1" smtClean="0"/>
              <a:t>Kompetensinya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62500" lnSpcReduction="20000"/>
          </a:bodyPr>
          <a:lstStyle/>
          <a:p>
            <a:r>
              <a:rPr lang="en-US" dirty="0" err="1" smtClean="0"/>
              <a:t>Hubungan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karakteristik-karakteristik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menentukan</a:t>
            </a:r>
            <a:r>
              <a:rPr lang="en-US" dirty="0" smtClean="0"/>
              <a:t> </a:t>
            </a:r>
            <a:r>
              <a:rPr lang="en-US" dirty="0" err="1" smtClean="0"/>
              <a:t>tingkat</a:t>
            </a:r>
            <a:r>
              <a:rPr lang="en-US" dirty="0" smtClean="0"/>
              <a:t> </a:t>
            </a:r>
            <a:r>
              <a:rPr lang="en-US" dirty="0" err="1" smtClean="0"/>
              <a:t>kompetensi</a:t>
            </a:r>
            <a:r>
              <a:rPr lang="en-US" dirty="0" smtClean="0"/>
              <a:t> </a:t>
            </a:r>
            <a:r>
              <a:rPr lang="en-US" dirty="0" err="1" smtClean="0"/>
              <a:t>bukti</a:t>
            </a:r>
            <a:r>
              <a:rPr lang="en-US" dirty="0" smtClean="0"/>
              <a:t> audit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ketujuh</a:t>
            </a:r>
            <a:r>
              <a:rPr lang="en-US" dirty="0" smtClean="0"/>
              <a:t> </a:t>
            </a:r>
            <a:r>
              <a:rPr lang="en-US" dirty="0" err="1" smtClean="0"/>
              <a:t>jenis</a:t>
            </a:r>
            <a:r>
              <a:rPr lang="en-US" dirty="0" smtClean="0"/>
              <a:t> </a:t>
            </a:r>
            <a:r>
              <a:rPr lang="en-US" dirty="0" err="1" smtClean="0"/>
              <a:t>bukti</a:t>
            </a:r>
            <a:r>
              <a:rPr lang="en-US" dirty="0" smtClean="0"/>
              <a:t> audit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atas</a:t>
            </a:r>
            <a:r>
              <a:rPr lang="en-US" dirty="0" smtClean="0"/>
              <a:t> </a:t>
            </a:r>
            <a:r>
              <a:rPr lang="en-US" dirty="0" err="1" smtClean="0"/>
              <a:t>disajikan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Tabei</a:t>
            </a:r>
            <a:r>
              <a:rPr lang="en-US" dirty="0" smtClean="0"/>
              <a:t> </a:t>
            </a:r>
            <a:r>
              <a:rPr lang="en-US" dirty="0" err="1" smtClean="0"/>
              <a:t>dibawah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endParaRPr lang="en-US" dirty="0" smtClean="0"/>
          </a:p>
          <a:p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tabel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, 2 (</a:t>
            </a:r>
            <a:r>
              <a:rPr lang="en-US" dirty="0" err="1" smtClean="0"/>
              <a:t>dua</a:t>
            </a:r>
            <a:r>
              <a:rPr lang="en-US" dirty="0" smtClean="0"/>
              <a:t>) </a:t>
            </a:r>
            <a:r>
              <a:rPr lang="en-US" dirty="0" err="1" smtClean="0"/>
              <a:t>karakteristik</a:t>
            </a:r>
            <a:r>
              <a:rPr lang="en-US" dirty="0" smtClean="0"/>
              <a:t> </a:t>
            </a:r>
            <a:r>
              <a:rPr lang="en-US" dirty="0" err="1" smtClean="0"/>
              <a:t>yaitu</a:t>
            </a:r>
            <a:r>
              <a:rPr lang="en-US" dirty="0" smtClean="0"/>
              <a:t> </a:t>
            </a:r>
            <a:r>
              <a:rPr lang="en-US" dirty="0" err="1" smtClean="0"/>
              <a:t>tingkat</a:t>
            </a:r>
            <a:r>
              <a:rPr lang="en-US" dirty="0" smtClean="0"/>
              <a:t> </a:t>
            </a:r>
            <a:r>
              <a:rPr lang="en-US" dirty="0" err="1" smtClean="0"/>
              <a:t>relevansi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ketepatan</a:t>
            </a:r>
            <a:r>
              <a:rPr lang="en-US" dirty="0" smtClean="0"/>
              <a:t> </a:t>
            </a:r>
            <a:r>
              <a:rPr lang="en-US" dirty="0" err="1" smtClean="0"/>
              <a:t>waktu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diikutsertakan</a:t>
            </a:r>
            <a:r>
              <a:rPr lang="en-US" dirty="0" smtClean="0"/>
              <a:t>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setiap</a:t>
            </a:r>
            <a:r>
              <a:rPr lang="en-US" dirty="0" smtClean="0"/>
              <a:t> </a:t>
            </a:r>
            <a:r>
              <a:rPr lang="en-US" dirty="0" err="1" smtClean="0"/>
              <a:t>jenis</a:t>
            </a:r>
            <a:r>
              <a:rPr lang="en-US" dirty="0" smtClean="0"/>
              <a:t> </a:t>
            </a:r>
            <a:r>
              <a:rPr lang="en-US" dirty="0" err="1" smtClean="0"/>
              <a:t>bukti</a:t>
            </a:r>
            <a:r>
              <a:rPr lang="en-US" dirty="0" smtClean="0"/>
              <a:t> audit </a:t>
            </a:r>
            <a:r>
              <a:rPr lang="en-US" dirty="0" err="1" smtClean="0"/>
              <a:t>memiliki</a:t>
            </a:r>
            <a:r>
              <a:rPr lang="en-US" dirty="0" smtClean="0"/>
              <a:t> </a:t>
            </a:r>
            <a:r>
              <a:rPr lang="en-US" dirty="0" err="1" smtClean="0"/>
              <a:t>kemungkinan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relevan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tepat</a:t>
            </a:r>
            <a:r>
              <a:rPr lang="en-US" dirty="0" smtClean="0"/>
              <a:t> </a:t>
            </a:r>
            <a:r>
              <a:rPr lang="en-US" dirty="0" err="1" smtClean="0"/>
              <a:t>waktu</a:t>
            </a:r>
            <a:r>
              <a:rPr lang="en-US" dirty="0" smtClean="0"/>
              <a:t> </a:t>
            </a:r>
            <a:r>
              <a:rPr lang="en-US" dirty="0" err="1" smtClean="0"/>
              <a:t>tergantung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sumbernya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kapan</a:t>
            </a:r>
            <a:r>
              <a:rPr lang="en-US" dirty="0" smtClean="0"/>
              <a:t> </a:t>
            </a:r>
            <a:r>
              <a:rPr lang="en-US" dirty="0" err="1" smtClean="0"/>
              <a:t>bukti</a:t>
            </a:r>
            <a:r>
              <a:rPr lang="en-US" dirty="0" smtClean="0"/>
              <a:t> audit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diperoleh</a:t>
            </a:r>
            <a:r>
              <a:rPr lang="en-US" dirty="0" smtClean="0"/>
              <a:t>. </a:t>
            </a:r>
          </a:p>
          <a:p>
            <a:r>
              <a:rPr lang="en-US" dirty="0" smtClean="0"/>
              <a:t>Dari </a:t>
            </a:r>
            <a:r>
              <a:rPr lang="en-US" dirty="0" err="1" smtClean="0"/>
              <a:t>tabel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beberapa</a:t>
            </a:r>
            <a:r>
              <a:rPr lang="en-US" dirty="0" smtClean="0"/>
              <a:t> </a:t>
            </a:r>
            <a:r>
              <a:rPr lang="en-US" dirty="0" err="1" smtClean="0"/>
              <a:t>hal</a:t>
            </a:r>
            <a:r>
              <a:rPr lang="en-US" dirty="0" smtClean="0"/>
              <a:t> yang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dilihat</a:t>
            </a:r>
            <a:r>
              <a:rPr lang="en-US" dirty="0" smtClean="0"/>
              <a:t>. </a:t>
            </a:r>
          </a:p>
          <a:p>
            <a:r>
              <a:rPr lang="en-US" dirty="0" err="1" smtClean="0"/>
              <a:t>Pertama</a:t>
            </a:r>
            <a:r>
              <a:rPr lang="en-US" dirty="0" smtClean="0"/>
              <a:t>, </a:t>
            </a:r>
            <a:r>
              <a:rPr lang="en-US" dirty="0" err="1" smtClean="0"/>
              <a:t>tingkat</a:t>
            </a:r>
            <a:r>
              <a:rPr lang="en-US" dirty="0" smtClean="0"/>
              <a:t> </a:t>
            </a:r>
            <a:r>
              <a:rPr lang="en-US" dirty="0" err="1" smtClean="0"/>
              <a:t>efektifitas</a:t>
            </a:r>
            <a:r>
              <a:rPr lang="en-US" dirty="0" smtClean="0"/>
              <a:t> </a:t>
            </a:r>
            <a:r>
              <a:rPr lang="en-US" dirty="0" err="1" smtClean="0"/>
              <a:t>pengendalian</a:t>
            </a:r>
            <a:r>
              <a:rPr lang="en-US" dirty="0" smtClean="0"/>
              <a:t> intern </a:t>
            </a:r>
            <a:r>
              <a:rPr lang="en-US" dirty="0" err="1" smtClean="0"/>
              <a:t>auditan</a:t>
            </a:r>
            <a:r>
              <a:rPr lang="en-US" dirty="0" smtClean="0"/>
              <a:t> </a:t>
            </a:r>
            <a:r>
              <a:rPr lang="en-US" dirty="0" err="1" smtClean="0"/>
              <a:t>memiliki</a:t>
            </a:r>
            <a:r>
              <a:rPr lang="en-US" dirty="0" smtClean="0"/>
              <a:t> </a:t>
            </a:r>
            <a:r>
              <a:rPr lang="en-US" dirty="0" err="1" smtClean="0"/>
              <a:t>dampak</a:t>
            </a:r>
            <a:r>
              <a:rPr lang="en-US" dirty="0" smtClean="0"/>
              <a:t> yang </a:t>
            </a:r>
            <a:r>
              <a:rPr lang="en-US" dirty="0" err="1" smtClean="0"/>
              <a:t>besar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tingkat</a:t>
            </a:r>
            <a:r>
              <a:rPr lang="en-US" dirty="0" smtClean="0"/>
              <a:t> </a:t>
            </a:r>
            <a:r>
              <a:rPr lang="en-US" dirty="0" err="1" smtClean="0"/>
              <a:t>kompetensi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sebagian</a:t>
            </a:r>
            <a:r>
              <a:rPr lang="en-US" dirty="0" smtClean="0"/>
              <a:t> </a:t>
            </a:r>
            <a:r>
              <a:rPr lang="en-US" dirty="0" err="1" smtClean="0"/>
              <a:t>besar</a:t>
            </a:r>
            <a:r>
              <a:rPr lang="en-US" dirty="0" smtClean="0"/>
              <a:t> </a:t>
            </a:r>
            <a:r>
              <a:rPr lang="en-US" dirty="0" err="1" smtClean="0"/>
              <a:t>jenis</a:t>
            </a:r>
            <a:r>
              <a:rPr lang="en-US" dirty="0" smtClean="0"/>
              <a:t> </a:t>
            </a:r>
            <a:r>
              <a:rPr lang="en-US" dirty="0" err="1" smtClean="0"/>
              <a:t>bukti</a:t>
            </a:r>
            <a:r>
              <a:rPr lang="en-US" dirty="0" smtClean="0"/>
              <a:t> audit.</a:t>
            </a:r>
          </a:p>
          <a:p>
            <a:r>
              <a:rPr lang="fi-FI" dirty="0" smtClean="0"/>
              <a:t>Kedua, baik pemeriksaan fisik maupun pelaksanaan kembali adalah </a:t>
            </a:r>
            <a:r>
              <a:rPr lang="en-US" dirty="0" err="1" smtClean="0"/>
              <a:t>sangat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diandalkan</a:t>
            </a:r>
            <a:r>
              <a:rPr lang="en-US" dirty="0" smtClean="0"/>
              <a:t> </a:t>
            </a:r>
            <a:r>
              <a:rPr lang="en-US" dirty="0" err="1" smtClean="0"/>
              <a:t>apabila</a:t>
            </a:r>
            <a:r>
              <a:rPr lang="en-US" dirty="0" smtClean="0"/>
              <a:t> </a:t>
            </a:r>
            <a:r>
              <a:rPr lang="en-US" dirty="0" err="1" smtClean="0"/>
              <a:t>pengendalian</a:t>
            </a:r>
            <a:r>
              <a:rPr lang="en-US" dirty="0" smtClean="0"/>
              <a:t> intern </a:t>
            </a:r>
            <a:r>
              <a:rPr lang="en-US" dirty="0" err="1" smtClean="0"/>
              <a:t>auditan</a:t>
            </a:r>
            <a:r>
              <a:rPr lang="en-US" dirty="0" smtClean="0"/>
              <a:t> </a:t>
            </a:r>
            <a:r>
              <a:rPr lang="en-US" dirty="0" err="1" smtClean="0"/>
              <a:t>efektif</a:t>
            </a:r>
            <a:r>
              <a:rPr lang="en-US" dirty="0" smtClean="0"/>
              <a:t> </a:t>
            </a:r>
            <a:r>
              <a:rPr lang="en-US" dirty="0" err="1" smtClean="0"/>
              <a:t>meskipun</a:t>
            </a:r>
            <a:r>
              <a:rPr lang="en-US" dirty="0" smtClean="0"/>
              <a:t> </a:t>
            </a:r>
            <a:r>
              <a:rPr lang="en-US" dirty="0" err="1" smtClean="0"/>
              <a:t>penggunaan</a:t>
            </a:r>
            <a:r>
              <a:rPr lang="en-US" dirty="0" smtClean="0"/>
              <a:t> </a:t>
            </a:r>
            <a:r>
              <a:rPr lang="en-US" dirty="0" err="1" smtClean="0"/>
              <a:t>keduanya</a:t>
            </a:r>
            <a:r>
              <a:rPr lang="en-US" dirty="0" smtClean="0"/>
              <a:t> </a:t>
            </a:r>
            <a:r>
              <a:rPr lang="en-US" dirty="0" err="1" smtClean="0"/>
              <a:t>berbeda</a:t>
            </a:r>
            <a:r>
              <a:rPr lang="en-US" dirty="0" smtClean="0"/>
              <a:t>. </a:t>
            </a:r>
            <a:r>
              <a:rPr lang="en-US" dirty="0" err="1" smtClean="0"/>
              <a:t>Ketiga</a:t>
            </a:r>
            <a:r>
              <a:rPr lang="en-US" dirty="0" smtClean="0"/>
              <a:t>, </a:t>
            </a:r>
            <a:r>
              <a:rPr lang="en-US" dirty="0" err="1" smtClean="0"/>
              <a:t>satu</a:t>
            </a:r>
            <a:r>
              <a:rPr lang="en-US" dirty="0" smtClean="0"/>
              <a:t> </a:t>
            </a:r>
            <a:r>
              <a:rPr lang="en-US" dirty="0" err="1" smtClean="0"/>
              <a:t>jenis</a:t>
            </a:r>
            <a:r>
              <a:rPr lang="en-US" dirty="0" smtClean="0"/>
              <a:t> </a:t>
            </a:r>
            <a:r>
              <a:rPr lang="en-US" dirty="0" err="1" smtClean="0"/>
              <a:t>bukti</a:t>
            </a:r>
            <a:r>
              <a:rPr lang="en-US" dirty="0" smtClean="0"/>
              <a:t> audit yang </a:t>
            </a:r>
            <a:r>
              <a:rPr lang="en-US" dirty="0" err="1" smtClean="0"/>
              <a:t>khusus</a:t>
            </a:r>
            <a:r>
              <a:rPr lang="en-US" dirty="0" smtClean="0"/>
              <a:t> </a:t>
            </a:r>
            <a:r>
              <a:rPr lang="en-US" dirty="0" err="1" smtClean="0"/>
              <a:t>jarang</a:t>
            </a:r>
            <a:r>
              <a:rPr lang="en-US" dirty="0" smtClean="0"/>
              <a:t> </a:t>
            </a:r>
            <a:r>
              <a:rPr lang="en-US" dirty="0" err="1" smtClean="0"/>
              <a:t>dianggap</a:t>
            </a:r>
            <a:r>
              <a:rPr lang="en-US" dirty="0" smtClean="0"/>
              <a:t> </a:t>
            </a:r>
            <a:r>
              <a:rPr lang="en-US" dirty="0" err="1" smtClean="0"/>
              <a:t>cukup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menyediakan</a:t>
            </a:r>
            <a:r>
              <a:rPr lang="en-US" dirty="0" smtClean="0"/>
              <a:t> </a:t>
            </a:r>
            <a:r>
              <a:rPr lang="en-US" dirty="0" err="1" smtClean="0"/>
              <a:t>bukti</a:t>
            </a:r>
            <a:r>
              <a:rPr lang="en-US" dirty="0" smtClean="0"/>
              <a:t> audit yang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diandalkan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memenuhi</a:t>
            </a:r>
            <a:r>
              <a:rPr lang="en-US" dirty="0" smtClean="0"/>
              <a:t> </a:t>
            </a:r>
            <a:r>
              <a:rPr lang="en-US" dirty="0" err="1" smtClean="0"/>
              <a:t>tujuan</a:t>
            </a:r>
            <a:r>
              <a:rPr lang="en-US" dirty="0" smtClean="0"/>
              <a:t> audit. </a:t>
            </a:r>
          </a:p>
          <a:p>
            <a:r>
              <a:rPr lang="en-US" dirty="0" err="1" smtClean="0"/>
              <a:t>Contohnya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prosedur</a:t>
            </a:r>
            <a:r>
              <a:rPr lang="en-US" dirty="0" smtClean="0"/>
              <a:t> </a:t>
            </a:r>
            <a:r>
              <a:rPr lang="en-US" dirty="0" err="1" smtClean="0"/>
              <a:t>analitis</a:t>
            </a:r>
            <a:r>
              <a:rPr lang="en-US" dirty="0" smtClean="0"/>
              <a:t>, </a:t>
            </a:r>
            <a:r>
              <a:rPr lang="en-US" dirty="0" err="1" smtClean="0"/>
              <a:t>wawancara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auditan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pengamatan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Jenis</a:t>
            </a:r>
            <a:r>
              <a:rPr lang="en-US" dirty="0" smtClean="0"/>
              <a:t> </a:t>
            </a:r>
            <a:r>
              <a:rPr lang="en-US" dirty="0" err="1" smtClean="0"/>
              <a:t>bukti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tingkat</a:t>
            </a:r>
            <a:r>
              <a:rPr lang="en-US" dirty="0" smtClean="0"/>
              <a:t> </a:t>
            </a:r>
            <a:r>
              <a:rPr lang="en-US" dirty="0" err="1" smtClean="0"/>
              <a:t>kompetensinya</a:t>
            </a:r>
            <a:r>
              <a:rPr lang="en-US" dirty="0" smtClean="0"/>
              <a:t> (</a:t>
            </a:r>
            <a:r>
              <a:rPr lang="en-US" dirty="0" err="1" smtClean="0"/>
              <a:t>tabel</a:t>
            </a:r>
            <a:r>
              <a:rPr lang="en-US" dirty="0" smtClean="0"/>
              <a:t>)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81266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71600"/>
                <a:gridCol w="1371600"/>
                <a:gridCol w="1371600"/>
                <a:gridCol w="1371600"/>
                <a:gridCol w="1371600"/>
                <a:gridCol w="1371600"/>
              </a:tblGrid>
              <a:tr h="384802">
                <a:tc rowSpan="2">
                  <a:txBody>
                    <a:bodyPr/>
                    <a:lstStyle/>
                    <a:p>
                      <a:pPr algn="ctr"/>
                      <a:r>
                        <a:rPr kumimoji="0" lang="en-US" sz="1600" b="1" kern="1200" baseline="0" dirty="0" err="1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Jenis</a:t>
                      </a:r>
                      <a:r>
                        <a:rPr kumimoji="0" lang="en-US" sz="1600" b="1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600" b="1" kern="1200" baseline="0" dirty="0" err="1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Bukti</a:t>
                      </a:r>
                      <a:endParaRPr kumimoji="0" lang="en-US" sz="1600" b="1" kern="1200" baseline="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kumimoji="0" lang="en-US" sz="1600" b="1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Audit</a:t>
                      </a:r>
                      <a:endParaRPr lang="en-US" sz="1600" dirty="0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algn="ctr"/>
                      <a:r>
                        <a:rPr kumimoji="0" lang="en-US" sz="1600" b="1" kern="1200" baseline="0" dirty="0" err="1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Kriteria</a:t>
                      </a:r>
                      <a:r>
                        <a:rPr kumimoji="0" lang="en-US" sz="1600" b="1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600" b="1" kern="1200" baseline="0" dirty="0" err="1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untuk</a:t>
                      </a:r>
                      <a:r>
                        <a:rPr kumimoji="0" lang="en-US" sz="1600" b="1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600" b="1" kern="1200" baseline="0" dirty="0" err="1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Menentukan</a:t>
                      </a:r>
                      <a:r>
                        <a:rPr kumimoji="0" lang="en-US" sz="1600" b="1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Tingkat </a:t>
                      </a:r>
                      <a:r>
                        <a:rPr kumimoji="0" lang="en-US" sz="1600" b="1" kern="1200" baseline="0" dirty="0" err="1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Kompetensi</a:t>
                      </a:r>
                      <a:endParaRPr lang="en-US" sz="1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1106966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sz="16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Tingkat</a:t>
                      </a:r>
                    </a:p>
                    <a:p>
                      <a:pPr algn="ctr"/>
                      <a:r>
                        <a:rPr kumimoji="0" lang="en-US" sz="1600" b="1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Independens</a:t>
                      </a:r>
                      <a:endParaRPr kumimoji="0" lang="en-US" sz="1600" b="1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kumimoji="0" lang="en-US" sz="1600" b="1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</a:t>
                      </a:r>
                      <a:r>
                        <a:rPr kumimoji="0" lang="en-US" sz="16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600" b="1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Penyedia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sz="1600" b="1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Efektifitas</a:t>
                      </a:r>
                      <a:endParaRPr kumimoji="0" lang="en-US" sz="1600" b="1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kumimoji="0" lang="en-US" sz="1600" b="1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Pengndalian</a:t>
                      </a:r>
                      <a:endParaRPr kumimoji="0" lang="en-US" sz="1600" b="1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kumimoji="0" lang="en-US" sz="16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Intern</a:t>
                      </a:r>
                    </a:p>
                    <a:p>
                      <a:pPr algn="ctr"/>
                      <a:r>
                        <a:rPr kumimoji="0" lang="en-US" sz="1600" b="1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Auditan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sz="1600" b="1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Pengetahuan</a:t>
                      </a:r>
                      <a:endParaRPr kumimoji="0" lang="en-US" sz="1600" b="1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kumimoji="0" lang="en-US" sz="1600" b="1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langsung</a:t>
                      </a:r>
                      <a:endParaRPr kumimoji="0" lang="en-US" sz="1600" b="1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kumimoji="0" lang="en-US" sz="16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Auditor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sz="1600" b="1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Kualifikasi</a:t>
                      </a:r>
                      <a:endParaRPr kumimoji="0" lang="en-US" sz="1600" b="1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kumimoji="0" lang="en-US" sz="1600" b="1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Penyedia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sz="16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Tingkat</a:t>
                      </a:r>
                    </a:p>
                    <a:p>
                      <a:pPr algn="ctr"/>
                      <a:r>
                        <a:rPr kumimoji="0" lang="en-US" sz="1600" b="1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obyektivitas</a:t>
                      </a:r>
                      <a:endParaRPr kumimoji="0" lang="en-US" sz="1600" b="1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kumimoji="0" lang="en-US" sz="1600" b="1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bukti</a:t>
                      </a:r>
                      <a:endParaRPr lang="en-US" sz="1600" dirty="0"/>
                    </a:p>
                  </a:txBody>
                  <a:tcPr/>
                </a:tc>
              </a:tr>
              <a:tr h="1106966">
                <a:tc>
                  <a:txBody>
                    <a:bodyPr/>
                    <a:lstStyle/>
                    <a:p>
                      <a:pPr algn="ctr"/>
                      <a:r>
                        <a:rPr kumimoji="0" lang="en-US" sz="16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Pemeriksaan</a:t>
                      </a:r>
                      <a:endParaRPr kumimoji="0" lang="en-US" sz="1600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kumimoji="0" lang="en-US" sz="16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fisik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sz="16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Tinggi</a:t>
                      </a:r>
                      <a:endParaRPr kumimoji="0" lang="en-US" sz="1600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kumimoji="0" lang="en-US" sz="16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kumimoji="0" lang="en-US" sz="16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dilakukan</a:t>
                      </a:r>
                      <a:endParaRPr kumimoji="0" lang="en-US" sz="1600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kumimoji="0" lang="en-US" sz="16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oleh</a:t>
                      </a:r>
                      <a:r>
                        <a:rPr kumimoji="0" lang="en-US" sz="16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auditor)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sz="16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Beragam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err="1" smtClean="0"/>
                        <a:t>TInggi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sz="16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Biasanya</a:t>
                      </a:r>
                      <a:endParaRPr kumimoji="0" lang="en-US" sz="1600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kumimoji="0" lang="en-US" sz="16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tinggi</a:t>
                      </a:r>
                      <a:endParaRPr kumimoji="0" lang="en-US" sz="1600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kumimoji="0" lang="en-US" sz="16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kumimoji="0" lang="en-US" sz="16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dilakukan</a:t>
                      </a:r>
                      <a:endParaRPr kumimoji="0" lang="en-US" sz="1600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kumimoji="0" lang="en-US" sz="16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auditor)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err="1" smtClean="0"/>
                        <a:t>Tinggi</a:t>
                      </a:r>
                      <a:endParaRPr lang="en-US" sz="1600" dirty="0"/>
                    </a:p>
                  </a:txBody>
                  <a:tcPr/>
                </a:tc>
              </a:tr>
              <a:tr h="853945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err="1" smtClean="0"/>
                        <a:t>Konfirmasi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err="1" smtClean="0"/>
                        <a:t>TInggi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Not </a:t>
                      </a:r>
                      <a:r>
                        <a:rPr lang="en-US" sz="1600" dirty="0" err="1" smtClean="0"/>
                        <a:t>Aplicable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err="1" smtClean="0"/>
                        <a:t>Rendah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err="1" smtClean="0"/>
                        <a:t>Beragam</a:t>
                      </a:r>
                      <a:r>
                        <a:rPr lang="en-US" sz="1600" dirty="0" smtClean="0"/>
                        <a:t> </a:t>
                      </a:r>
                      <a:r>
                        <a:rPr lang="en-US" sz="1600" dirty="0" err="1" smtClean="0"/>
                        <a:t>biasanya</a:t>
                      </a:r>
                      <a:r>
                        <a:rPr lang="en-US" sz="1600" dirty="0" smtClean="0"/>
                        <a:t> </a:t>
                      </a:r>
                      <a:r>
                        <a:rPr lang="en-US" sz="1600" dirty="0" err="1" smtClean="0"/>
                        <a:t>Tinggi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err="1" smtClean="0"/>
                        <a:t>Tinggi</a:t>
                      </a:r>
                      <a:endParaRPr lang="en-US" sz="1600" dirty="0"/>
                    </a:p>
                  </a:txBody>
                  <a:tcPr/>
                </a:tc>
              </a:tr>
              <a:tr h="1359986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err="1" smtClean="0"/>
                        <a:t>Dokumentasi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err="1" smtClean="0"/>
                        <a:t>Beragam</a:t>
                      </a:r>
                      <a:r>
                        <a:rPr lang="en-US" sz="1600" dirty="0" smtClean="0"/>
                        <a:t> – </a:t>
                      </a:r>
                      <a:r>
                        <a:rPr lang="en-US" sz="1600" dirty="0" err="1" smtClean="0"/>
                        <a:t>eksternal</a:t>
                      </a:r>
                      <a:r>
                        <a:rPr lang="en-US" sz="1600" dirty="0" smtClean="0"/>
                        <a:t> </a:t>
                      </a:r>
                      <a:r>
                        <a:rPr lang="en-US" sz="1600" dirty="0" err="1" smtClean="0"/>
                        <a:t>lebih</a:t>
                      </a:r>
                      <a:r>
                        <a:rPr lang="en-US" sz="1600" dirty="0" smtClean="0"/>
                        <a:t> </a:t>
                      </a:r>
                      <a:r>
                        <a:rPr lang="en-US" sz="1600" dirty="0" err="1" smtClean="0"/>
                        <a:t>independen</a:t>
                      </a:r>
                      <a:r>
                        <a:rPr lang="en-US" sz="1600" dirty="0" smtClean="0"/>
                        <a:t> </a:t>
                      </a:r>
                      <a:r>
                        <a:rPr lang="en-US" sz="1600" dirty="0" err="1" smtClean="0"/>
                        <a:t>drpd</a:t>
                      </a:r>
                      <a:r>
                        <a:rPr lang="en-US" sz="1600" dirty="0" smtClean="0"/>
                        <a:t> internal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err="1" smtClean="0"/>
                        <a:t>Beragam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err="1" smtClean="0"/>
                        <a:t>Rendah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err="1" smtClean="0"/>
                        <a:t>Beragam</a:t>
                      </a:r>
                      <a:r>
                        <a:rPr lang="en-US" sz="1600" dirty="0" smtClean="0"/>
                        <a:t> </a:t>
                      </a:r>
                      <a:r>
                        <a:rPr lang="en-US" sz="1600" dirty="0" err="1" smtClean="0"/>
                        <a:t>Biasanya</a:t>
                      </a:r>
                      <a:r>
                        <a:rPr lang="en-US" sz="1600" dirty="0" smtClean="0"/>
                        <a:t> </a:t>
                      </a:r>
                      <a:r>
                        <a:rPr lang="en-US" sz="1600" dirty="0" err="1" smtClean="0"/>
                        <a:t>tinggi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-</a:t>
                      </a:r>
                      <a:endParaRPr lang="en-US" sz="16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Jenis</a:t>
            </a:r>
            <a:r>
              <a:rPr lang="en-US" dirty="0" smtClean="0"/>
              <a:t> </a:t>
            </a:r>
            <a:r>
              <a:rPr lang="en-US" dirty="0" err="1" smtClean="0"/>
              <a:t>bukti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tingkat</a:t>
            </a:r>
            <a:r>
              <a:rPr lang="en-US" dirty="0" smtClean="0"/>
              <a:t> </a:t>
            </a:r>
            <a:r>
              <a:rPr lang="en-US" dirty="0" err="1" smtClean="0"/>
              <a:t>kompetensinya</a:t>
            </a:r>
            <a:r>
              <a:rPr lang="en-US" dirty="0" smtClean="0"/>
              <a:t> (</a:t>
            </a:r>
            <a:r>
              <a:rPr lang="en-US" dirty="0" err="1" smtClean="0"/>
              <a:t>tabel</a:t>
            </a:r>
            <a:r>
              <a:rPr lang="en-US" dirty="0" smtClean="0"/>
              <a:t>)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304800" y="1600199"/>
          <a:ext cx="8534400" cy="4876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85334"/>
                <a:gridCol w="1557866"/>
                <a:gridCol w="1447800"/>
                <a:gridCol w="1371600"/>
                <a:gridCol w="1549400"/>
                <a:gridCol w="1422400"/>
              </a:tblGrid>
              <a:tr h="445565">
                <a:tc rowSpan="2">
                  <a:txBody>
                    <a:bodyPr/>
                    <a:lstStyle/>
                    <a:p>
                      <a:pPr algn="ctr"/>
                      <a:r>
                        <a:rPr kumimoji="0" lang="en-US" sz="1600" b="1" kern="1200" baseline="0" dirty="0" err="1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Jenis</a:t>
                      </a:r>
                      <a:r>
                        <a:rPr kumimoji="0" lang="en-US" sz="1600" b="1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600" b="1" kern="1200" baseline="0" dirty="0" err="1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Bukti</a:t>
                      </a:r>
                      <a:endParaRPr kumimoji="0" lang="en-US" sz="1600" b="1" kern="1200" baseline="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kumimoji="0" lang="en-US" sz="1600" b="1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Audit</a:t>
                      </a:r>
                      <a:endParaRPr lang="en-US" sz="1600" dirty="0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algn="ctr"/>
                      <a:r>
                        <a:rPr kumimoji="0" lang="en-US" sz="1600" b="1" kern="1200" baseline="0" dirty="0" err="1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Kriteria</a:t>
                      </a:r>
                      <a:r>
                        <a:rPr kumimoji="0" lang="en-US" sz="1600" b="1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600" b="1" kern="1200" baseline="0" dirty="0" err="1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untuk</a:t>
                      </a:r>
                      <a:r>
                        <a:rPr kumimoji="0" lang="en-US" sz="1600" b="1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600" b="1" kern="1200" baseline="0" dirty="0" err="1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Menentukan</a:t>
                      </a:r>
                      <a:r>
                        <a:rPr kumimoji="0" lang="en-US" sz="1600" b="1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Tingkat </a:t>
                      </a:r>
                      <a:r>
                        <a:rPr kumimoji="0" lang="en-US" sz="1600" b="1" kern="1200" baseline="0" dirty="0" err="1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Kompetensi</a:t>
                      </a:r>
                      <a:endParaRPr lang="en-US" sz="1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1281762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sz="16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Tingkat</a:t>
                      </a:r>
                    </a:p>
                    <a:p>
                      <a:pPr algn="ctr"/>
                      <a:r>
                        <a:rPr kumimoji="0" lang="en-US" sz="1600" b="1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Independensi</a:t>
                      </a:r>
                      <a:endParaRPr kumimoji="0" lang="en-US" sz="1600" b="1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kumimoji="0" lang="en-US" sz="1600" b="1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Penyedia</a:t>
                      </a:r>
                      <a:endParaRPr lang="en-US" sz="1600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sz="1600" b="1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Efektifitas</a:t>
                      </a:r>
                      <a:endParaRPr kumimoji="0" lang="en-US" sz="1600" b="1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kumimoji="0" lang="en-US" sz="1600" b="1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Pengndalian</a:t>
                      </a:r>
                      <a:endParaRPr kumimoji="0" lang="en-US" sz="1600" b="1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kumimoji="0" lang="en-US" sz="16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Intern</a:t>
                      </a:r>
                    </a:p>
                    <a:p>
                      <a:pPr algn="ctr"/>
                      <a:r>
                        <a:rPr kumimoji="0" lang="en-US" sz="1600" b="1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Auditan</a:t>
                      </a:r>
                      <a:endParaRPr lang="en-US" sz="1600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sz="1600" b="1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Pengetahuan</a:t>
                      </a:r>
                      <a:endParaRPr kumimoji="0" lang="en-US" sz="1600" b="1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kumimoji="0" lang="en-US" sz="1600" b="1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langsung</a:t>
                      </a:r>
                      <a:endParaRPr kumimoji="0" lang="en-US" sz="1600" b="1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kumimoji="0" lang="en-US" sz="16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Auditor</a:t>
                      </a:r>
                      <a:endParaRPr lang="en-US" sz="1600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sz="1600" b="1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Kualifikasi</a:t>
                      </a:r>
                      <a:endParaRPr kumimoji="0" lang="en-US" sz="1600" b="1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kumimoji="0" lang="en-US" sz="1600" b="1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Penyedia</a:t>
                      </a:r>
                      <a:endParaRPr lang="en-US" sz="1600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sz="16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Tingkat</a:t>
                      </a:r>
                    </a:p>
                    <a:p>
                      <a:pPr algn="ctr"/>
                      <a:r>
                        <a:rPr kumimoji="0" lang="en-US" sz="1600" b="1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obyektivitas</a:t>
                      </a:r>
                      <a:endParaRPr kumimoji="0" lang="en-US" sz="1600" b="1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kumimoji="0" lang="en-US" sz="1600" b="1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bukti</a:t>
                      </a:r>
                      <a:endParaRPr lang="en-US" sz="1600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1867711">
                <a:tc>
                  <a:txBody>
                    <a:bodyPr/>
                    <a:lstStyle/>
                    <a:p>
                      <a:pPr algn="ctr"/>
                      <a:r>
                        <a:rPr kumimoji="0" lang="en-US" sz="16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Prosedur</a:t>
                      </a:r>
                      <a:endParaRPr kumimoji="0" lang="en-US" sz="1600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kumimoji="0" lang="en-US" sz="16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Analitis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sz="16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Tinggi</a:t>
                      </a:r>
                      <a:r>
                        <a:rPr kumimoji="0" lang="en-US" sz="16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/</a:t>
                      </a:r>
                      <a:r>
                        <a:rPr kumimoji="0" lang="en-US" sz="16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rendah</a:t>
                      </a:r>
                      <a:r>
                        <a:rPr kumimoji="0" lang="en-US" sz="16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(</a:t>
                      </a:r>
                      <a:r>
                        <a:rPr kumimoji="0" lang="en-US" sz="16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dilakukan</a:t>
                      </a:r>
                      <a:endParaRPr kumimoji="0" lang="en-US" sz="1600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kumimoji="0" lang="en-US" sz="16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auditor/</a:t>
                      </a:r>
                      <a:r>
                        <a:rPr kumimoji="0" lang="en-US" sz="16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diberi</a:t>
                      </a:r>
                      <a:endParaRPr kumimoji="0" lang="en-US" sz="1600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kumimoji="0" lang="en-US" sz="16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kan</a:t>
                      </a:r>
                      <a:r>
                        <a:rPr kumimoji="0" lang="en-US" sz="16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6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auditan</a:t>
                      </a:r>
                      <a:r>
                        <a:rPr kumimoji="0" lang="en-US" sz="16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err="1" smtClean="0"/>
                        <a:t>Beragam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err="1" smtClean="0"/>
                        <a:t>Rendah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sz="16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Biasanya</a:t>
                      </a:r>
                      <a:endParaRPr kumimoji="0" lang="en-US" sz="1600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kumimoji="0" lang="en-US" sz="16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tinggi</a:t>
                      </a:r>
                      <a:endParaRPr kumimoji="0" lang="en-US" sz="1600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kumimoji="0" lang="en-US" sz="16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kumimoji="0" lang="en-US" sz="16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dilakukan</a:t>
                      </a:r>
                      <a:endParaRPr kumimoji="0" lang="en-US" sz="1600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kumimoji="0" lang="en-US" sz="16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auditor/ </a:t>
                      </a:r>
                      <a:r>
                        <a:rPr kumimoji="0" lang="en-US" sz="16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disediakan</a:t>
                      </a:r>
                      <a:r>
                        <a:rPr kumimoji="0" lang="en-US" sz="16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6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auditan</a:t>
                      </a:r>
                      <a:r>
                        <a:rPr kumimoji="0" lang="en-US" sz="16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sz="16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Beragam</a:t>
                      </a:r>
                      <a:r>
                        <a:rPr kumimoji="0" lang="en-US" sz="16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-</a:t>
                      </a:r>
                    </a:p>
                    <a:p>
                      <a:pPr algn="ctr"/>
                      <a:r>
                        <a:rPr kumimoji="0" lang="en-US" sz="16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biasanya</a:t>
                      </a:r>
                      <a:endParaRPr kumimoji="0" lang="en-US" sz="1600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kumimoji="0" lang="en-US" sz="16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rendah</a:t>
                      </a:r>
                      <a:endParaRPr lang="en-US" sz="1600" dirty="0"/>
                    </a:p>
                  </a:txBody>
                  <a:tcPr/>
                </a:tc>
              </a:tr>
              <a:tr h="1281762">
                <a:tc>
                  <a:txBody>
                    <a:bodyPr/>
                    <a:lstStyle/>
                    <a:p>
                      <a:pPr algn="ctr"/>
                      <a:r>
                        <a:rPr kumimoji="0" lang="en-US" sz="16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Wawancara</a:t>
                      </a:r>
                      <a:endParaRPr kumimoji="0" lang="en-US" sz="1600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kumimoji="0" lang="en-US" sz="16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dengan</a:t>
                      </a:r>
                      <a:endParaRPr kumimoji="0" lang="en-US" sz="1600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kumimoji="0" lang="en-US" sz="16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Auditan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sz="16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Rendah</a:t>
                      </a:r>
                      <a:endParaRPr kumimoji="0" lang="en-US" sz="1600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kumimoji="0" lang="en-US" sz="16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kumimoji="0" lang="en-US" sz="16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disediakan</a:t>
                      </a:r>
                      <a:endParaRPr kumimoji="0" lang="en-US" sz="1600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kumimoji="0" lang="en-US" sz="16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auditan</a:t>
                      </a:r>
                      <a:r>
                        <a:rPr kumimoji="0" lang="en-US" sz="16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sz="1600" i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not applicable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sz="16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rendah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err="1" smtClean="0"/>
                        <a:t>Beragam</a:t>
                      </a:r>
                      <a:r>
                        <a:rPr lang="en-US" sz="1600" dirty="0" smtClean="0"/>
                        <a:t> 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sz="16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Beragam</a:t>
                      </a:r>
                      <a:r>
                        <a:rPr kumimoji="0" lang="en-US" sz="16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-</a:t>
                      </a:r>
                    </a:p>
                    <a:p>
                      <a:pPr algn="ctr"/>
                      <a:r>
                        <a:rPr kumimoji="0" lang="en-US" sz="16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rendah</a:t>
                      </a:r>
                      <a:endParaRPr kumimoji="0" lang="en-US" sz="1600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kumimoji="0" lang="en-US" sz="16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sampai</a:t>
                      </a:r>
                      <a:endParaRPr kumimoji="0" lang="en-US" sz="1600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kumimoji="0" lang="en-US" sz="16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tinggi</a:t>
                      </a:r>
                      <a:endParaRPr lang="en-US" sz="16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Jenis</a:t>
            </a:r>
            <a:r>
              <a:rPr lang="en-US" dirty="0" smtClean="0"/>
              <a:t> </a:t>
            </a:r>
            <a:r>
              <a:rPr lang="en-US" dirty="0" err="1" smtClean="0"/>
              <a:t>bukti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tingkat</a:t>
            </a:r>
            <a:r>
              <a:rPr lang="en-US" dirty="0" smtClean="0"/>
              <a:t> </a:t>
            </a:r>
            <a:r>
              <a:rPr lang="en-US" dirty="0" err="1" smtClean="0"/>
              <a:t>kompetensinya</a:t>
            </a:r>
            <a:r>
              <a:rPr lang="en-US" dirty="0" smtClean="0"/>
              <a:t> (</a:t>
            </a:r>
            <a:r>
              <a:rPr lang="en-US" dirty="0" err="1" smtClean="0"/>
              <a:t>tabel</a:t>
            </a:r>
            <a:r>
              <a:rPr lang="en-US" dirty="0" smtClean="0"/>
              <a:t>)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304800" y="1676400"/>
          <a:ext cx="8534400" cy="329378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95400"/>
                <a:gridCol w="1447800"/>
                <a:gridCol w="1447800"/>
                <a:gridCol w="1371600"/>
                <a:gridCol w="1549400"/>
                <a:gridCol w="1422400"/>
              </a:tblGrid>
              <a:tr h="337224">
                <a:tc rowSpan="2">
                  <a:txBody>
                    <a:bodyPr/>
                    <a:lstStyle/>
                    <a:p>
                      <a:pPr algn="ctr"/>
                      <a:r>
                        <a:rPr kumimoji="0" lang="en-US" sz="1600" b="1" kern="1200" baseline="0" dirty="0" err="1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Jenis</a:t>
                      </a:r>
                      <a:r>
                        <a:rPr kumimoji="0" lang="en-US" sz="1600" b="1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600" b="1" kern="1200" baseline="0" dirty="0" err="1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Bukti</a:t>
                      </a:r>
                      <a:endParaRPr kumimoji="0" lang="en-US" sz="1600" b="1" kern="1200" baseline="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kumimoji="0" lang="en-US" sz="1600" b="1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Audit</a:t>
                      </a:r>
                      <a:endParaRPr lang="en-US" sz="1600" dirty="0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algn="ctr"/>
                      <a:r>
                        <a:rPr kumimoji="0" lang="en-US" sz="1600" b="1" kern="1200" baseline="0" dirty="0" err="1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Kriteria</a:t>
                      </a:r>
                      <a:r>
                        <a:rPr kumimoji="0" lang="en-US" sz="1600" b="1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600" b="1" kern="1200" baseline="0" dirty="0" err="1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untuk</a:t>
                      </a:r>
                      <a:r>
                        <a:rPr kumimoji="0" lang="en-US" sz="1600" b="1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600" b="1" kern="1200" baseline="0" dirty="0" err="1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Menentukan</a:t>
                      </a:r>
                      <a:r>
                        <a:rPr kumimoji="0" lang="en-US" sz="1600" b="1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Tingkat </a:t>
                      </a:r>
                      <a:r>
                        <a:rPr kumimoji="0" lang="en-US" sz="1600" b="1" kern="1200" baseline="0" dirty="0" err="1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Kompetensi</a:t>
                      </a:r>
                      <a:endParaRPr lang="en-US" sz="1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970096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sz="16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Tingkat</a:t>
                      </a:r>
                    </a:p>
                    <a:p>
                      <a:pPr algn="ctr"/>
                      <a:r>
                        <a:rPr kumimoji="0" lang="en-US" sz="1600" b="1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Independensi</a:t>
                      </a:r>
                      <a:endParaRPr kumimoji="0" lang="en-US" sz="1600" b="1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kumimoji="0" lang="en-US" sz="1600" b="1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Penyedia</a:t>
                      </a:r>
                      <a:endParaRPr lang="en-US" sz="1600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sz="1600" b="1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Efektifitas</a:t>
                      </a:r>
                      <a:endParaRPr kumimoji="0" lang="en-US" sz="1600" b="1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kumimoji="0" lang="en-US" sz="1600" b="1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Pengndalian</a:t>
                      </a:r>
                      <a:endParaRPr kumimoji="0" lang="en-US" sz="1600" b="1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kumimoji="0" lang="en-US" sz="16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Intern</a:t>
                      </a:r>
                    </a:p>
                    <a:p>
                      <a:pPr algn="ctr"/>
                      <a:r>
                        <a:rPr kumimoji="0" lang="en-US" sz="1600" b="1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Auditan</a:t>
                      </a:r>
                      <a:endParaRPr lang="en-US" sz="1600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sz="1600" b="1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Pengetahuan</a:t>
                      </a:r>
                      <a:endParaRPr kumimoji="0" lang="en-US" sz="1600" b="1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kumimoji="0" lang="en-US" sz="1600" b="1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langsung</a:t>
                      </a:r>
                      <a:endParaRPr kumimoji="0" lang="en-US" sz="1600" b="1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kumimoji="0" lang="en-US" sz="16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Auditor</a:t>
                      </a:r>
                      <a:endParaRPr lang="en-US" sz="1600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sz="1600" b="1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Kualifikasi</a:t>
                      </a:r>
                      <a:endParaRPr kumimoji="0" lang="en-US" sz="1600" b="1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kumimoji="0" lang="en-US" sz="1600" b="1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Penyedia</a:t>
                      </a:r>
                      <a:endParaRPr lang="en-US" sz="1600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sz="16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Tingkat</a:t>
                      </a:r>
                    </a:p>
                    <a:p>
                      <a:pPr algn="ctr"/>
                      <a:r>
                        <a:rPr kumimoji="0" lang="en-US" sz="1600" b="1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obyektivitas</a:t>
                      </a:r>
                      <a:endParaRPr kumimoji="0" lang="en-US" sz="1600" b="1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kumimoji="0" lang="en-US" sz="1600" b="1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bukti</a:t>
                      </a:r>
                      <a:endParaRPr lang="en-US" sz="1600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748360">
                <a:tc>
                  <a:txBody>
                    <a:bodyPr/>
                    <a:lstStyle/>
                    <a:p>
                      <a:pPr algn="ctr"/>
                      <a:r>
                        <a:rPr kumimoji="0" lang="en-US" sz="16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Pelaksanaan</a:t>
                      </a:r>
                      <a:endParaRPr kumimoji="0" lang="en-US" sz="1600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kumimoji="0" lang="en-US" sz="16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kembali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sz="16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Tinggi</a:t>
                      </a:r>
                      <a:endParaRPr kumimoji="0" lang="en-US" sz="1600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kumimoji="0" lang="en-US" sz="16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kumimoji="0" lang="en-US" sz="16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dilakukan</a:t>
                      </a:r>
                      <a:endParaRPr kumimoji="0" lang="en-US" sz="1600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kumimoji="0" lang="en-US" sz="16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auditor)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sz="16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Beragam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sz="16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Tinggi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sz="16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Tinggi</a:t>
                      </a:r>
                      <a:endParaRPr kumimoji="0" lang="en-US" sz="1600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kumimoji="0" lang="en-US" sz="16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kumimoji="0" lang="en-US" sz="16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dilakukan</a:t>
                      </a:r>
                      <a:endParaRPr kumimoji="0" lang="en-US" sz="1600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kumimoji="0" lang="en-US" sz="16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auditor)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sz="16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Tinggi</a:t>
                      </a:r>
                      <a:endParaRPr lang="en-US" sz="1600" dirty="0"/>
                    </a:p>
                  </a:txBody>
                  <a:tcPr/>
                </a:tc>
              </a:tr>
              <a:tr h="970096">
                <a:tc>
                  <a:txBody>
                    <a:bodyPr/>
                    <a:lstStyle/>
                    <a:p>
                      <a:pPr algn="ctr"/>
                      <a:r>
                        <a:rPr kumimoji="0" lang="en-US" sz="16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Pengamatan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sz="16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Tinggi</a:t>
                      </a:r>
                      <a:endParaRPr kumimoji="0" lang="en-US" sz="1600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kumimoji="0" lang="en-US" sz="16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kumimoji="0" lang="en-US" sz="16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dilakukan</a:t>
                      </a:r>
                      <a:endParaRPr kumimoji="0" lang="en-US" sz="1600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kumimoji="0" lang="en-US" sz="16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auditor)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sz="16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Beragam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err="1" smtClean="0"/>
                        <a:t>Tinggi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sz="16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Biasanya</a:t>
                      </a:r>
                      <a:endParaRPr kumimoji="0" lang="en-US" sz="1600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kumimoji="0" lang="en-US" sz="16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tinggi</a:t>
                      </a:r>
                      <a:endParaRPr kumimoji="0" lang="en-US" sz="1600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kumimoji="0" lang="en-US" sz="16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kumimoji="0" lang="en-US" sz="16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dilakukan</a:t>
                      </a:r>
                      <a:endParaRPr kumimoji="0" lang="en-US" sz="1600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kumimoji="0" lang="en-US" sz="16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auditor)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err="1" smtClean="0"/>
                        <a:t>Menengah</a:t>
                      </a:r>
                      <a:r>
                        <a:rPr lang="en-US" sz="1600" baseline="0" dirty="0" smtClean="0"/>
                        <a:t> </a:t>
                      </a:r>
                      <a:endParaRPr lang="en-US" sz="16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304800" y="5105400"/>
            <a:ext cx="8534400" cy="147732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171450" indent="-171450">
              <a:buFont typeface="Arial" pitchFamily="34" charset="0"/>
              <a:buChar char="•"/>
            </a:pPr>
            <a:r>
              <a:rPr lang="en-US" dirty="0" err="1" smtClean="0"/>
              <a:t>Dua</a:t>
            </a:r>
            <a:r>
              <a:rPr lang="en-US" dirty="0" smtClean="0"/>
              <a:t> </a:t>
            </a:r>
            <a:r>
              <a:rPr lang="en-US" dirty="0" err="1" smtClean="0"/>
              <a:t>jenis</a:t>
            </a:r>
            <a:r>
              <a:rPr lang="en-US" dirty="0" smtClean="0"/>
              <a:t> </a:t>
            </a:r>
            <a:r>
              <a:rPr lang="en-US" dirty="0" err="1" smtClean="0"/>
              <a:t>bukti</a:t>
            </a:r>
            <a:r>
              <a:rPr lang="en-US" dirty="0" smtClean="0"/>
              <a:t> audit yang paling </a:t>
            </a:r>
            <a:r>
              <a:rPr lang="en-US" dirty="0" err="1" smtClean="0"/>
              <a:t>membutuhkan</a:t>
            </a:r>
            <a:r>
              <a:rPr lang="en-US" dirty="0" smtClean="0"/>
              <a:t> </a:t>
            </a:r>
            <a:r>
              <a:rPr lang="en-US" dirty="0" err="1" smtClean="0"/>
              <a:t>biaya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pemeriksaan</a:t>
            </a:r>
            <a:r>
              <a:rPr lang="en-US" dirty="0" smtClean="0"/>
              <a:t> </a:t>
            </a:r>
            <a:r>
              <a:rPr lang="en-US" dirty="0" err="1" smtClean="0"/>
              <a:t>fisik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konfirmasi</a:t>
            </a:r>
            <a:r>
              <a:rPr lang="en-US" dirty="0" smtClean="0"/>
              <a:t>. 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dirty="0" err="1" smtClean="0"/>
              <a:t>Dokumentasi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prosedur</a:t>
            </a:r>
            <a:r>
              <a:rPr lang="en-US" dirty="0" smtClean="0"/>
              <a:t> </a:t>
            </a:r>
            <a:r>
              <a:rPr lang="en-US" dirty="0" err="1" smtClean="0"/>
              <a:t>analitis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jenis</a:t>
            </a:r>
            <a:r>
              <a:rPr lang="en-US" dirty="0" smtClean="0"/>
              <a:t> </a:t>
            </a:r>
            <a:r>
              <a:rPr lang="en-US" dirty="0" err="1" smtClean="0"/>
              <a:t>bukti</a:t>
            </a:r>
            <a:r>
              <a:rPr lang="en-US" dirty="0" smtClean="0"/>
              <a:t> audit yang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terlalu</a:t>
            </a:r>
            <a:r>
              <a:rPr lang="en-US" dirty="0" smtClean="0"/>
              <a:t> </a:t>
            </a:r>
            <a:r>
              <a:rPr lang="en-US" dirty="0" err="1" smtClean="0"/>
              <a:t>mahal</a:t>
            </a:r>
            <a:r>
              <a:rPr lang="en-US" dirty="0" smtClean="0"/>
              <a:t>. 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dirty="0" err="1" smtClean="0"/>
              <a:t>Tiga</a:t>
            </a:r>
            <a:r>
              <a:rPr lang="en-US" dirty="0" smtClean="0"/>
              <a:t> </a:t>
            </a:r>
            <a:r>
              <a:rPr lang="en-US" dirty="0" err="1" smtClean="0"/>
              <a:t>jenis</a:t>
            </a:r>
            <a:r>
              <a:rPr lang="en-US" dirty="0" smtClean="0"/>
              <a:t> </a:t>
            </a:r>
            <a:r>
              <a:rPr lang="en-US" dirty="0" err="1" smtClean="0"/>
              <a:t>bukti</a:t>
            </a:r>
            <a:r>
              <a:rPr lang="en-US" dirty="0" smtClean="0"/>
              <a:t> audit yang </a:t>
            </a:r>
            <a:r>
              <a:rPr lang="en-US" dirty="0" err="1" smtClean="0"/>
              <a:t>termurah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pengamatan</a:t>
            </a:r>
            <a:r>
              <a:rPr lang="en-US" dirty="0" smtClean="0"/>
              <a:t>, </a:t>
            </a:r>
            <a:r>
              <a:rPr lang="en-US" dirty="0" err="1" smtClean="0"/>
              <a:t>wawancara</a:t>
            </a:r>
            <a:r>
              <a:rPr lang="en-US" dirty="0" smtClean="0"/>
              <a:t> </a:t>
            </a:r>
            <a:r>
              <a:rPr lang="fi-FI" dirty="0" smtClean="0"/>
              <a:t>dengan auditan, dan pelaksanaan kembali.</a:t>
            </a:r>
            <a:endParaRPr lang="en-US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400" dirty="0" smtClean="0"/>
              <a:t>JENIS BUKTI AUDIT DAN EMPAT KEPUTUSAN BUKTI AUDIT UNTUK  </a:t>
            </a:r>
            <a:r>
              <a:rPr lang="fi-FI" sz="2400" dirty="0" smtClean="0"/>
              <a:t>TUJUAN AUDIT BERKAIT TRANSAKSI ATAS PERSEDIAAN</a:t>
            </a:r>
            <a:endParaRPr lang="en-US" sz="24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533400" y="1595120"/>
          <a:ext cx="8229600" cy="5034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45920"/>
                <a:gridCol w="2392680"/>
                <a:gridCol w="1219200"/>
                <a:gridCol w="1600200"/>
                <a:gridCol w="1371600"/>
              </a:tblGrid>
              <a:tr h="370840">
                <a:tc rowSpan="2">
                  <a:txBody>
                    <a:bodyPr/>
                    <a:lstStyle/>
                    <a:p>
                      <a:r>
                        <a:rPr kumimoji="0" lang="en-US" sz="1800" b="1" kern="1200" baseline="0" dirty="0" err="1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Jenis</a:t>
                      </a:r>
                      <a:r>
                        <a:rPr kumimoji="0" lang="en-US" sz="1800" b="1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800" b="1" kern="1200" baseline="0" dirty="0" err="1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Bukti</a:t>
                      </a:r>
                      <a:endParaRPr kumimoji="0" lang="en-US" sz="1800" b="1" kern="1200" baseline="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en-US" sz="1800" b="1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Audit</a:t>
                      </a:r>
                      <a:endParaRPr lang="en-US" dirty="0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r>
                        <a:rPr kumimoji="0" lang="en-US" sz="1800" b="1" kern="1200" baseline="0" dirty="0" err="1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Kriteria</a:t>
                      </a:r>
                      <a:r>
                        <a:rPr kumimoji="0" lang="en-US" sz="1800" b="1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800" b="1" kern="1200" baseline="0" dirty="0" err="1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untuk</a:t>
                      </a:r>
                      <a:r>
                        <a:rPr kumimoji="0" lang="en-US" sz="1800" b="1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800" b="1" kern="1200" baseline="0" dirty="0" err="1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Menentukan</a:t>
                      </a:r>
                      <a:r>
                        <a:rPr kumimoji="0" lang="en-US" sz="1800" b="1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Tingkat </a:t>
                      </a:r>
                      <a:r>
                        <a:rPr kumimoji="0" lang="en-US" sz="1800" b="1" kern="1200" baseline="0" dirty="0" err="1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Kompetensi</a:t>
                      </a:r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0" lang="en-US" sz="1800" b="1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Prosedur</a:t>
                      </a:r>
                      <a:r>
                        <a:rPr kumimoji="0" lang="en-US" sz="18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Audit</a:t>
                      </a:r>
                      <a:endParaRPr lang="en-US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0" lang="en-US" sz="1800" b="1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Ukuran</a:t>
                      </a:r>
                      <a:endParaRPr kumimoji="0" lang="en-US" sz="1800" b="1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en-US" sz="1800" b="1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Sampel</a:t>
                      </a:r>
                      <a:endParaRPr lang="en-US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0" lang="en-US" sz="18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Item yang</a:t>
                      </a:r>
                    </a:p>
                    <a:p>
                      <a:r>
                        <a:rPr kumimoji="0" lang="en-US" sz="1800" b="1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dipilih</a:t>
                      </a:r>
                      <a:endParaRPr lang="en-US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Waktu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Pelaksanaan</a:t>
                      </a:r>
                      <a:endParaRPr lang="en-US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Pengamatan</a:t>
                      </a:r>
                      <a:r>
                        <a:rPr lang="en-US" dirty="0" smtClean="0"/>
                        <a:t>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Mengamati</a:t>
                      </a:r>
                      <a:r>
                        <a:rPr kumimoji="0"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pegawai</a:t>
                      </a:r>
                      <a:endParaRPr kumimoji="0" lang="en-US" sz="1800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auditan</a:t>
                      </a:r>
                      <a:r>
                        <a:rPr kumimoji="0"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dlm</a:t>
                      </a:r>
                      <a:r>
                        <a:rPr kumimoji="0"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menghitung</a:t>
                      </a:r>
                      <a:r>
                        <a:rPr kumimoji="0"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</a:t>
                      </a:r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persediaan</a:t>
                      </a:r>
                      <a:r>
                        <a:rPr kumimoji="0"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untuk</a:t>
                      </a:r>
                      <a:r>
                        <a:rPr kumimoji="0"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menentukan</a:t>
                      </a:r>
                      <a:r>
                        <a:rPr kumimoji="0"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apakah</a:t>
                      </a:r>
                      <a:r>
                        <a:rPr kumimoji="0"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mereka</a:t>
                      </a:r>
                      <a:r>
                        <a:rPr kumimoji="0"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telah</a:t>
                      </a:r>
                      <a:r>
                        <a:rPr kumimoji="0"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mengikuti</a:t>
                      </a:r>
                      <a:r>
                        <a:rPr kumimoji="0"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instruksi</a:t>
                      </a:r>
                      <a:r>
                        <a:rPr kumimoji="0"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yg</a:t>
                      </a:r>
                      <a:r>
                        <a:rPr kumimoji="0"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diberikan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Semua</a:t>
                      </a:r>
                      <a:endParaRPr kumimoji="0" lang="en-US" sz="1800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item</a:t>
                      </a:r>
                    </a:p>
                    <a:p>
                      <a:r>
                        <a:rPr kumimoji="0"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yang</a:t>
                      </a:r>
                    </a:p>
                    <a:p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dihitung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n-US" sz="1800" i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not applicable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Tanggal</a:t>
                      </a:r>
                      <a:r>
                        <a:rPr kumimoji="0"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neraca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Pemeriksaan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Fisik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Menghitung</a:t>
                      </a:r>
                      <a:r>
                        <a:rPr kumimoji="0"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sampel</a:t>
                      </a:r>
                      <a:endParaRPr kumimoji="0" lang="en-US" sz="1800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persediaan</a:t>
                      </a:r>
                      <a:r>
                        <a:rPr kumimoji="0"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dan</a:t>
                      </a:r>
                      <a:endParaRPr kumimoji="0" lang="en-US" sz="1800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membandingkan</a:t>
                      </a:r>
                      <a:endParaRPr kumimoji="0" lang="en-US" sz="1800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jumlah</a:t>
                      </a:r>
                      <a:r>
                        <a:rPr kumimoji="0"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dan</a:t>
                      </a:r>
                      <a:r>
                        <a:rPr kumimoji="0"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keterangan</a:t>
                      </a:r>
                      <a:endParaRPr kumimoji="0" lang="en-US" sz="1800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dalam</a:t>
                      </a:r>
                      <a:r>
                        <a:rPr kumimoji="0"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penghitungan</a:t>
                      </a:r>
                      <a:endParaRPr kumimoji="0" lang="en-US" sz="1800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auditan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120 item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40 item </a:t>
                      </a:r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dgn</a:t>
                      </a:r>
                      <a:endParaRPr kumimoji="0" lang="en-US" sz="1800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Jumlah</a:t>
                      </a:r>
                      <a:r>
                        <a:rPr kumimoji="0"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rupiah  </a:t>
                      </a:r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besar</a:t>
                      </a:r>
                      <a:r>
                        <a:rPr kumimoji="0"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ditambah</a:t>
                      </a:r>
                      <a:endParaRPr kumimoji="0" lang="en-US" sz="1800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80 item  </a:t>
                      </a:r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dipilih</a:t>
                      </a:r>
                      <a:r>
                        <a:rPr kumimoji="0"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secara</a:t>
                      </a:r>
                      <a:r>
                        <a:rPr kumimoji="0"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acak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Tanggal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Neraca</a:t>
                      </a:r>
                      <a:r>
                        <a:rPr lang="en-US" dirty="0" smtClean="0"/>
                        <a:t> 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400" dirty="0" smtClean="0"/>
              <a:t>JENIS BUKTI AUDIT DAN EMPAT KEPUTUSAN BUKTI AUDIT UNTUK  </a:t>
            </a:r>
            <a:r>
              <a:rPr lang="fi-FI" sz="2400" dirty="0" smtClean="0"/>
              <a:t>TUJUAN AUDIT BERKAIT TRANSAKSI ATAS PERSEDIAAN</a:t>
            </a:r>
            <a:endParaRPr lang="en-US" sz="24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533400" y="1778000"/>
          <a:ext cx="8229600" cy="417687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45920"/>
                <a:gridCol w="2392680"/>
                <a:gridCol w="1219200"/>
                <a:gridCol w="1447800"/>
                <a:gridCol w="1524000"/>
              </a:tblGrid>
              <a:tr h="492376">
                <a:tc rowSpan="2">
                  <a:txBody>
                    <a:bodyPr/>
                    <a:lstStyle/>
                    <a:p>
                      <a:r>
                        <a:rPr kumimoji="0" lang="en-US" sz="2000" b="1" kern="1200" baseline="0" dirty="0" err="1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Jenis</a:t>
                      </a:r>
                      <a:r>
                        <a:rPr kumimoji="0" lang="en-US" sz="2000" b="1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2000" b="1" kern="1200" baseline="0" dirty="0" err="1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Bukti</a:t>
                      </a:r>
                      <a:endParaRPr kumimoji="0" lang="en-US" sz="2000" b="1" kern="1200" baseline="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en-US" sz="2000" b="1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Audit</a:t>
                      </a:r>
                      <a:endParaRPr lang="en-US" sz="2000" dirty="0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r>
                        <a:rPr kumimoji="0" lang="en-US" sz="2000" b="1" kern="1200" baseline="0" dirty="0" err="1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Kriteria</a:t>
                      </a:r>
                      <a:r>
                        <a:rPr kumimoji="0" lang="en-US" sz="2000" b="1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2000" b="1" kern="1200" baseline="0" dirty="0" err="1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untuk</a:t>
                      </a:r>
                      <a:r>
                        <a:rPr kumimoji="0" lang="en-US" sz="2000" b="1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2000" b="1" kern="1200" baseline="0" dirty="0" err="1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Menentukan</a:t>
                      </a:r>
                      <a:r>
                        <a:rPr kumimoji="0" lang="en-US" sz="2000" b="1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Tingkat </a:t>
                      </a:r>
                      <a:r>
                        <a:rPr kumimoji="0" lang="en-US" sz="2000" b="1" kern="1200" baseline="0" dirty="0" err="1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Kompetensi</a:t>
                      </a:r>
                      <a:endParaRPr lang="en-US" sz="20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849854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0" lang="en-US" sz="2000" b="1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Prosedur</a:t>
                      </a:r>
                      <a:r>
                        <a:rPr kumimoji="0" lang="en-US" sz="20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Audit</a:t>
                      </a:r>
                      <a:endParaRPr lang="en-US" sz="2000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0" lang="en-US" sz="2000" b="1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Ukuran</a:t>
                      </a:r>
                      <a:endParaRPr kumimoji="0" lang="en-US" sz="2000" b="1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en-US" sz="2000" b="1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Sampel</a:t>
                      </a:r>
                      <a:endParaRPr lang="en-US" sz="2000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0" lang="en-US" sz="20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Item yang</a:t>
                      </a:r>
                    </a:p>
                    <a:p>
                      <a:r>
                        <a:rPr kumimoji="0" lang="en-US" sz="2000" b="1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dipilih</a:t>
                      </a:r>
                      <a:endParaRPr lang="en-US" sz="2000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err="1" smtClean="0"/>
                        <a:t>Waktu</a:t>
                      </a:r>
                      <a:r>
                        <a:rPr lang="en-US" sz="2000" dirty="0" smtClean="0"/>
                        <a:t> </a:t>
                      </a:r>
                      <a:r>
                        <a:rPr lang="en-US" sz="2000" dirty="0" err="1" smtClean="0"/>
                        <a:t>Pelaksanaan</a:t>
                      </a:r>
                      <a:endParaRPr lang="en-US" sz="2000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2670970">
                <a:tc>
                  <a:txBody>
                    <a:bodyPr/>
                    <a:lstStyle/>
                    <a:p>
                      <a:r>
                        <a:rPr lang="en-US" sz="2000" dirty="0" err="1" smtClean="0"/>
                        <a:t>Dkumentasi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n-US" sz="20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Membandingkan</a:t>
                      </a:r>
                      <a:endParaRPr kumimoji="0" lang="en-US" sz="2000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en-US" sz="20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jumlah</a:t>
                      </a:r>
                      <a:r>
                        <a:rPr kumimoji="0" lang="en-US" sz="20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20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dalam</a:t>
                      </a:r>
                      <a:r>
                        <a:rPr kumimoji="0" lang="en-US" sz="20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20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catatan</a:t>
                      </a:r>
                      <a:endParaRPr kumimoji="0" lang="en-US" sz="2000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en-US" sz="20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perpetual </a:t>
                      </a:r>
                      <a:r>
                        <a:rPr kumimoji="0" lang="en-US" sz="20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auditan</a:t>
                      </a:r>
                      <a:endParaRPr kumimoji="0" lang="en-US" sz="2000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en-US" sz="20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dengan</a:t>
                      </a:r>
                      <a:r>
                        <a:rPr kumimoji="0" lang="en-US" sz="20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20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jumlah</a:t>
                      </a:r>
                      <a:r>
                        <a:rPr kumimoji="0" lang="en-US" sz="20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20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dalam</a:t>
                      </a:r>
                      <a:endParaRPr kumimoji="0" lang="en-US" sz="2000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en-US" sz="20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perhitungan</a:t>
                      </a:r>
                      <a:r>
                        <a:rPr kumimoji="0" lang="en-US" sz="20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20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auditan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n-US" sz="20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70 items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n-US" sz="20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30 item </a:t>
                      </a:r>
                      <a:r>
                        <a:rPr kumimoji="0" lang="en-US" sz="20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dengan</a:t>
                      </a:r>
                      <a:endParaRPr kumimoji="0" lang="en-US" sz="2000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en-US" sz="20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jumlah</a:t>
                      </a:r>
                      <a:r>
                        <a:rPr kumimoji="0" lang="en-US" sz="20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rupiah</a:t>
                      </a:r>
                    </a:p>
                    <a:p>
                      <a:r>
                        <a:rPr kumimoji="0" lang="en-US" sz="20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besar</a:t>
                      </a:r>
                      <a:r>
                        <a:rPr kumimoji="0" lang="en-US" sz="20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20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ditambah</a:t>
                      </a:r>
                      <a:endParaRPr kumimoji="0" lang="en-US" sz="2000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en-US" sz="20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40 item </a:t>
                      </a:r>
                      <a:r>
                        <a:rPr kumimoji="0" lang="en-US" sz="20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dipilih</a:t>
                      </a:r>
                      <a:endParaRPr kumimoji="0" lang="en-US" sz="2000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en-US" sz="20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secara</a:t>
                      </a:r>
                      <a:r>
                        <a:rPr kumimoji="0" lang="en-US" sz="20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20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acak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n-US" sz="20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Tanggal</a:t>
                      </a:r>
                      <a:r>
                        <a:rPr kumimoji="0" lang="en-US" sz="20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20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neraca</a:t>
                      </a:r>
                      <a:endParaRPr lang="en-US" sz="20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Definisi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Jenis-jenis</a:t>
            </a:r>
            <a:r>
              <a:rPr lang="en-US" dirty="0" smtClean="0"/>
              <a:t> </a:t>
            </a:r>
            <a:r>
              <a:rPr lang="en-US" dirty="0" err="1" smtClean="0"/>
              <a:t>Prosedur</a:t>
            </a:r>
            <a:r>
              <a:rPr lang="en-US" dirty="0" smtClean="0"/>
              <a:t> Audit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75191"/>
            <a:ext cx="8229600" cy="2644409"/>
          </a:xfrm>
        </p:spPr>
        <p:txBody>
          <a:bodyPr>
            <a:noAutofit/>
          </a:bodyPr>
          <a:lstStyle/>
          <a:p>
            <a:r>
              <a:rPr lang="en-US" sz="1800" dirty="0" err="1" smtClean="0"/>
              <a:t>Menurut</a:t>
            </a:r>
            <a:r>
              <a:rPr lang="en-US" sz="1800" dirty="0" smtClean="0"/>
              <a:t> </a:t>
            </a:r>
            <a:r>
              <a:rPr lang="en-US" sz="1800" dirty="0" err="1" smtClean="0"/>
              <a:t>Arens</a:t>
            </a:r>
            <a:r>
              <a:rPr lang="en-US" sz="1800" dirty="0" smtClean="0"/>
              <a:t> </a:t>
            </a:r>
            <a:r>
              <a:rPr lang="en-US" sz="1800" dirty="0" err="1" smtClean="0"/>
              <a:t>dan</a:t>
            </a:r>
            <a:r>
              <a:rPr lang="en-US" sz="1800" dirty="0" smtClean="0"/>
              <a:t> </a:t>
            </a:r>
            <a:r>
              <a:rPr lang="en-US" sz="1800" dirty="0" err="1" smtClean="0"/>
              <a:t>Loebbecke</a:t>
            </a:r>
            <a:r>
              <a:rPr lang="en-US" sz="1800" dirty="0" smtClean="0"/>
              <a:t>, </a:t>
            </a:r>
            <a:r>
              <a:rPr lang="en-US" sz="1800" dirty="0" err="1" smtClean="0"/>
              <a:t>prosedur</a:t>
            </a:r>
            <a:r>
              <a:rPr lang="en-US" sz="1800" dirty="0" smtClean="0"/>
              <a:t> audit </a:t>
            </a:r>
            <a:r>
              <a:rPr lang="en-US" sz="1800" dirty="0" err="1" smtClean="0"/>
              <a:t>adalah</a:t>
            </a:r>
            <a:r>
              <a:rPr lang="en-US" sz="1800" dirty="0" smtClean="0"/>
              <a:t> </a:t>
            </a:r>
            <a:r>
              <a:rPr lang="en-US" sz="1800" dirty="0" err="1" smtClean="0"/>
              <a:t>langkah-langkah</a:t>
            </a:r>
            <a:r>
              <a:rPr lang="en-US" sz="1800" dirty="0" smtClean="0"/>
              <a:t> </a:t>
            </a:r>
            <a:r>
              <a:rPr lang="en-US" sz="1800" dirty="0" err="1" smtClean="0"/>
              <a:t>terinci</a:t>
            </a:r>
            <a:r>
              <a:rPr lang="en-US" sz="1800" dirty="0" smtClean="0"/>
              <a:t> yang </a:t>
            </a:r>
            <a:r>
              <a:rPr lang="en-US" sz="1800" dirty="0" err="1" smtClean="0"/>
              <a:t>biasanya</a:t>
            </a:r>
            <a:r>
              <a:rPr lang="en-US" sz="1800" dirty="0" smtClean="0"/>
              <a:t> </a:t>
            </a:r>
            <a:r>
              <a:rPr lang="en-US" sz="1800" dirty="0" err="1" smtClean="0"/>
              <a:t>dicatat</a:t>
            </a:r>
            <a:r>
              <a:rPr lang="en-US" sz="1800" dirty="0" smtClean="0"/>
              <a:t> </a:t>
            </a:r>
            <a:r>
              <a:rPr lang="en-US" sz="1800" dirty="0" err="1" smtClean="0"/>
              <a:t>dalam</a:t>
            </a:r>
            <a:r>
              <a:rPr lang="en-US" sz="1800" dirty="0" smtClean="0"/>
              <a:t> </a:t>
            </a:r>
            <a:r>
              <a:rPr lang="en-US" sz="1800" dirty="0" err="1" smtClean="0"/>
              <a:t>bentuk</a:t>
            </a:r>
            <a:r>
              <a:rPr lang="en-US" sz="1800" dirty="0" smtClean="0"/>
              <a:t> </a:t>
            </a:r>
            <a:r>
              <a:rPr lang="en-US" sz="1800" dirty="0" err="1" smtClean="0"/>
              <a:t>petunjuk-petunjuk</a:t>
            </a:r>
            <a:r>
              <a:rPr lang="en-US" sz="1800" dirty="0" smtClean="0"/>
              <a:t> </a:t>
            </a:r>
            <a:r>
              <a:rPr lang="en-US" sz="1800" dirty="0" err="1" smtClean="0"/>
              <a:t>dalam</a:t>
            </a:r>
            <a:r>
              <a:rPr lang="en-US" sz="1800" dirty="0" smtClean="0"/>
              <a:t> </a:t>
            </a:r>
            <a:r>
              <a:rPr lang="en-US" sz="1800" dirty="0" err="1" smtClean="0"/>
              <a:t>mengumpulkan</a:t>
            </a:r>
            <a:r>
              <a:rPr lang="en-US" sz="1800" dirty="0" smtClean="0"/>
              <a:t> </a:t>
            </a:r>
            <a:r>
              <a:rPr lang="en-US" sz="1800" dirty="0" err="1" smtClean="0"/>
              <a:t>satu</a:t>
            </a:r>
            <a:r>
              <a:rPr lang="en-US" sz="1800" dirty="0" smtClean="0"/>
              <a:t> </a:t>
            </a:r>
            <a:r>
              <a:rPr lang="en-US" sz="1800" dirty="0" err="1" smtClean="0"/>
              <a:t>jenis</a:t>
            </a:r>
            <a:r>
              <a:rPr lang="en-US" sz="1800" dirty="0" smtClean="0"/>
              <a:t> </a:t>
            </a:r>
            <a:r>
              <a:rPr lang="en-US" sz="1800" dirty="0" err="1" smtClean="0"/>
              <a:t>bukti</a:t>
            </a:r>
            <a:r>
              <a:rPr lang="en-US" sz="1800" dirty="0" smtClean="0"/>
              <a:t> audit yang </a:t>
            </a:r>
            <a:r>
              <a:rPr lang="en-US" sz="1800" dirty="0" err="1" smtClean="0"/>
              <a:t>harus</a:t>
            </a:r>
            <a:r>
              <a:rPr lang="en-US" sz="1800" dirty="0" smtClean="0"/>
              <a:t> </a:t>
            </a:r>
            <a:r>
              <a:rPr lang="en-US" sz="1800" dirty="0" err="1" smtClean="0"/>
              <a:t>diperoleh</a:t>
            </a:r>
            <a:r>
              <a:rPr lang="en-US" sz="1800" dirty="0" smtClean="0"/>
              <a:t> </a:t>
            </a:r>
            <a:r>
              <a:rPr lang="en-US" sz="1800" dirty="0" err="1" smtClean="0"/>
              <a:t>pada</a:t>
            </a:r>
            <a:r>
              <a:rPr lang="en-US" sz="1800" dirty="0" smtClean="0"/>
              <a:t> </a:t>
            </a:r>
            <a:r>
              <a:rPr lang="en-US" sz="1800" dirty="0" err="1" smtClean="0"/>
              <a:t>waktu</a:t>
            </a:r>
            <a:r>
              <a:rPr lang="en-US" sz="1800" dirty="0" smtClean="0"/>
              <a:t> </a:t>
            </a:r>
            <a:r>
              <a:rPr lang="en-US" sz="1800" dirty="0" err="1" smtClean="0"/>
              <a:t>tertentu</a:t>
            </a:r>
            <a:r>
              <a:rPr lang="en-US" sz="1800" dirty="0" smtClean="0"/>
              <a:t> </a:t>
            </a:r>
            <a:r>
              <a:rPr lang="en-US" sz="1800" dirty="0" err="1" smtClean="0"/>
              <a:t>selama</a:t>
            </a:r>
            <a:r>
              <a:rPr lang="en-US" sz="1800" dirty="0" smtClean="0"/>
              <a:t> </a:t>
            </a:r>
            <a:r>
              <a:rPr lang="en-US" sz="1800" dirty="0" err="1" smtClean="0"/>
              <a:t>proses</a:t>
            </a:r>
            <a:r>
              <a:rPr lang="en-US" sz="1800" dirty="0" smtClean="0"/>
              <a:t> audit. </a:t>
            </a:r>
          </a:p>
          <a:p>
            <a:r>
              <a:rPr lang="en-US" sz="1800" dirty="0" err="1" smtClean="0"/>
              <a:t>Dengan</a:t>
            </a:r>
            <a:r>
              <a:rPr lang="en-US" sz="1800" dirty="0" smtClean="0"/>
              <a:t> </a:t>
            </a:r>
            <a:r>
              <a:rPr lang="en-US" sz="1800" dirty="0" err="1" smtClean="0"/>
              <a:t>kata</a:t>
            </a:r>
            <a:r>
              <a:rPr lang="en-US" sz="1800" dirty="0" smtClean="0"/>
              <a:t> lain </a:t>
            </a:r>
            <a:r>
              <a:rPr lang="en-US" sz="1800" dirty="0" err="1" smtClean="0"/>
              <a:t>prosedur</a:t>
            </a:r>
            <a:r>
              <a:rPr lang="en-US" sz="1800" dirty="0" smtClean="0"/>
              <a:t> audit </a:t>
            </a:r>
            <a:r>
              <a:rPr lang="en-US" sz="1800" dirty="0" err="1" smtClean="0"/>
              <a:t>adalah</a:t>
            </a:r>
            <a:r>
              <a:rPr lang="en-US" sz="1800" dirty="0" smtClean="0"/>
              <a:t> </a:t>
            </a:r>
            <a:r>
              <a:rPr lang="en-US" sz="1800" dirty="0" err="1" smtClean="0"/>
              <a:t>metode</a:t>
            </a:r>
            <a:r>
              <a:rPr lang="en-US" sz="1800" dirty="0" smtClean="0"/>
              <a:t> yang </a:t>
            </a:r>
            <a:r>
              <a:rPr lang="en-US" sz="1800" dirty="0" err="1" smtClean="0"/>
              <a:t>digunakan</a:t>
            </a:r>
            <a:r>
              <a:rPr lang="en-US" sz="1800" dirty="0" smtClean="0"/>
              <a:t> </a:t>
            </a:r>
            <a:r>
              <a:rPr lang="en-US" sz="1800" dirty="0" err="1" smtClean="0"/>
              <a:t>untuk</a:t>
            </a:r>
            <a:r>
              <a:rPr lang="en-US" sz="1800" dirty="0" smtClean="0"/>
              <a:t> </a:t>
            </a:r>
            <a:r>
              <a:rPr lang="en-US" sz="1800" dirty="0" err="1" smtClean="0"/>
              <a:t>mengumpulkan</a:t>
            </a:r>
            <a:r>
              <a:rPr lang="en-US" sz="1800" dirty="0" smtClean="0"/>
              <a:t> </a:t>
            </a:r>
            <a:r>
              <a:rPr lang="en-US" sz="1800" dirty="0" err="1" smtClean="0"/>
              <a:t>bukti</a:t>
            </a:r>
            <a:r>
              <a:rPr lang="en-US" sz="1800" dirty="0" smtClean="0"/>
              <a:t> audit. </a:t>
            </a:r>
          </a:p>
          <a:p>
            <a:r>
              <a:rPr lang="en-US" sz="1800" dirty="0" err="1" smtClean="0"/>
              <a:t>Prosedur</a:t>
            </a:r>
            <a:r>
              <a:rPr lang="en-US" sz="1800" dirty="0" smtClean="0"/>
              <a:t> audit </a:t>
            </a:r>
            <a:r>
              <a:rPr lang="en-US" sz="1800" dirty="0" err="1" smtClean="0"/>
              <a:t>harus</a:t>
            </a:r>
            <a:r>
              <a:rPr lang="en-US" sz="1800" dirty="0" smtClean="0"/>
              <a:t> </a:t>
            </a:r>
            <a:r>
              <a:rPr lang="en-US" sz="1800" dirty="0" err="1" smtClean="0"/>
              <a:t>diungkapkan</a:t>
            </a:r>
            <a:r>
              <a:rPr lang="en-US" sz="1800" dirty="0" smtClean="0"/>
              <a:t> </a:t>
            </a:r>
            <a:r>
              <a:rPr lang="en-US" sz="1800" dirty="0" err="1" smtClean="0"/>
              <a:t>secara</a:t>
            </a:r>
            <a:r>
              <a:rPr lang="en-US" sz="1800" dirty="0" smtClean="0"/>
              <a:t> </a:t>
            </a:r>
            <a:r>
              <a:rPr lang="en-US" sz="1800" dirty="0" err="1" smtClean="0"/>
              <a:t>jelas</a:t>
            </a:r>
            <a:r>
              <a:rPr lang="en-US" sz="1800" dirty="0" smtClean="0"/>
              <a:t> agar </a:t>
            </a:r>
            <a:r>
              <a:rPr lang="en-US" sz="1800" dirty="0" err="1" smtClean="0"/>
              <a:t>anggota</a:t>
            </a:r>
            <a:r>
              <a:rPr lang="en-US" sz="1800" dirty="0" smtClean="0"/>
              <a:t> </a:t>
            </a:r>
            <a:r>
              <a:rPr lang="en-US" sz="1800" dirty="0" err="1" smtClean="0"/>
              <a:t>tim</a:t>
            </a:r>
            <a:r>
              <a:rPr lang="en-US" sz="1800" dirty="0" smtClean="0"/>
              <a:t> audit </a:t>
            </a:r>
            <a:r>
              <a:rPr lang="en-US" sz="1800" dirty="0" err="1" smtClean="0"/>
              <a:t>mengerti</a:t>
            </a:r>
            <a:r>
              <a:rPr lang="en-US" sz="1800" dirty="0" smtClean="0"/>
              <a:t> </a:t>
            </a:r>
            <a:r>
              <a:rPr lang="en-US" sz="1800" dirty="0" err="1" smtClean="0"/>
              <a:t>apa</a:t>
            </a:r>
            <a:r>
              <a:rPr lang="en-US" sz="1800" dirty="0" smtClean="0"/>
              <a:t> yang </a:t>
            </a:r>
            <a:r>
              <a:rPr lang="en-US" sz="1800" dirty="0" err="1" smtClean="0"/>
              <a:t>harus</a:t>
            </a:r>
            <a:r>
              <a:rPr lang="en-US" sz="1800" dirty="0" smtClean="0"/>
              <a:t> </a:t>
            </a:r>
            <a:r>
              <a:rPr lang="en-US" sz="1800" dirty="0" err="1" smtClean="0"/>
              <a:t>dilakukan</a:t>
            </a:r>
            <a:r>
              <a:rPr lang="en-US" sz="1800" dirty="0" smtClean="0"/>
              <a:t>.</a:t>
            </a:r>
          </a:p>
          <a:p>
            <a:r>
              <a:rPr lang="en-US" sz="1800" dirty="0" err="1" smtClean="0"/>
              <a:t>Berikut</a:t>
            </a:r>
            <a:r>
              <a:rPr lang="en-US" sz="1800" dirty="0" smtClean="0"/>
              <a:t> </a:t>
            </a:r>
            <a:r>
              <a:rPr lang="en-US" sz="1800" dirty="0" err="1" smtClean="0"/>
              <a:t>tabel</a:t>
            </a:r>
            <a:r>
              <a:rPr lang="en-US" sz="1800" dirty="0" smtClean="0"/>
              <a:t> </a:t>
            </a:r>
            <a:r>
              <a:rPr lang="en-US" sz="1800" dirty="0" err="1" smtClean="0"/>
              <a:t>prosedur</a:t>
            </a:r>
            <a:r>
              <a:rPr lang="en-US" sz="1800" dirty="0" smtClean="0"/>
              <a:t> audit </a:t>
            </a:r>
            <a:r>
              <a:rPr lang="en-US" sz="1800" dirty="0" err="1" smtClean="0"/>
              <a:t>untuk</a:t>
            </a:r>
            <a:r>
              <a:rPr lang="en-US" sz="1800" dirty="0" smtClean="0"/>
              <a:t> </a:t>
            </a:r>
            <a:r>
              <a:rPr lang="en-US" sz="1800" dirty="0" err="1" smtClean="0"/>
              <a:t>setiap</a:t>
            </a:r>
            <a:r>
              <a:rPr lang="en-US" sz="1800" dirty="0" smtClean="0"/>
              <a:t> </a:t>
            </a:r>
            <a:r>
              <a:rPr lang="en-US" sz="1800" dirty="0" err="1" smtClean="0"/>
              <a:t>istilah</a:t>
            </a:r>
            <a:r>
              <a:rPr lang="en-US" sz="1800" dirty="0" smtClean="0"/>
              <a:t> </a:t>
            </a:r>
            <a:r>
              <a:rPr lang="en-US" sz="1800" dirty="0" err="1" smtClean="0"/>
              <a:t>dan</a:t>
            </a:r>
            <a:r>
              <a:rPr lang="en-US" sz="1800" dirty="0" smtClean="0"/>
              <a:t> </a:t>
            </a:r>
            <a:r>
              <a:rPr lang="en-US" sz="1800" dirty="0" err="1" smtClean="0"/>
              <a:t>jenis</a:t>
            </a:r>
            <a:r>
              <a:rPr lang="en-US" sz="1800" dirty="0" smtClean="0"/>
              <a:t> </a:t>
            </a:r>
            <a:r>
              <a:rPr lang="en-US" sz="1800" dirty="0" err="1" smtClean="0"/>
              <a:t>bahan</a:t>
            </a:r>
            <a:r>
              <a:rPr lang="en-US" sz="1800" dirty="0" smtClean="0"/>
              <a:t> </a:t>
            </a:r>
            <a:r>
              <a:rPr lang="en-US" sz="1800" dirty="0" err="1" smtClean="0"/>
              <a:t>buktinya</a:t>
            </a:r>
            <a:r>
              <a:rPr lang="en-US" sz="1800" dirty="0" smtClean="0"/>
              <a:t>:</a:t>
            </a:r>
            <a:endParaRPr lang="en-US" sz="1800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762000" y="4445000"/>
          <a:ext cx="7848600" cy="2133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16200"/>
                <a:gridCol w="3022600"/>
                <a:gridCol w="2209800"/>
              </a:tblGrid>
              <a:tr h="370840">
                <a:tc>
                  <a:txBody>
                    <a:bodyPr/>
                    <a:lstStyle/>
                    <a:p>
                      <a:r>
                        <a:rPr kumimoji="0" lang="en-US" sz="1600" b="1" kern="1200" baseline="0" dirty="0" err="1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Istilah</a:t>
                      </a:r>
                      <a:r>
                        <a:rPr kumimoji="0" lang="en-US" sz="1600" b="1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600" b="1" kern="1200" baseline="0" dirty="0" err="1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dan</a:t>
                      </a:r>
                      <a:r>
                        <a:rPr kumimoji="0" lang="en-US" sz="1600" b="1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600" b="1" kern="1200" baseline="0" dirty="0" err="1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Definisi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n-US" sz="1600" b="1" kern="1200" baseline="0" dirty="0" err="1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Ilustrasi</a:t>
                      </a:r>
                      <a:r>
                        <a:rPr kumimoji="0" lang="en-US" sz="1600" b="1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600" b="1" kern="1200" baseline="0" dirty="0" err="1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Prosedur</a:t>
                      </a:r>
                      <a:r>
                        <a:rPr kumimoji="0" lang="en-US" sz="1600" b="1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Audit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n-US" sz="1600" b="1" kern="1200" baseline="0" dirty="0" err="1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Jenis</a:t>
                      </a:r>
                      <a:r>
                        <a:rPr kumimoji="0" lang="en-US" sz="1600" b="1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600" b="1" kern="1200" baseline="0" dirty="0" err="1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Bukti</a:t>
                      </a:r>
                      <a:endParaRPr kumimoji="0" lang="en-US" sz="1600" b="1" kern="1200" baseline="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en-US" sz="1600" b="1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Audit</a:t>
                      </a:r>
                      <a:endParaRPr lang="en-US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0" lang="en-US" sz="16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Memeriksa</a:t>
                      </a:r>
                      <a:r>
                        <a:rPr kumimoji="0" lang="en-US" sz="16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(</a:t>
                      </a:r>
                      <a:r>
                        <a:rPr kumimoji="0" lang="en-US" sz="1600" i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examine) -</a:t>
                      </a:r>
                    </a:p>
                    <a:p>
                      <a:r>
                        <a:rPr kumimoji="0" lang="en-US" sz="16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Pengamatan</a:t>
                      </a:r>
                      <a:r>
                        <a:rPr kumimoji="0" lang="en-US" sz="16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6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terinci</a:t>
                      </a:r>
                      <a:r>
                        <a:rPr kumimoji="0" lang="en-US" sz="16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6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terhadap</a:t>
                      </a:r>
                      <a:r>
                        <a:rPr kumimoji="0" lang="en-US" sz="16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6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dokumen</a:t>
                      </a:r>
                      <a:r>
                        <a:rPr kumimoji="0" lang="en-US" sz="16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6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atau</a:t>
                      </a:r>
                      <a:r>
                        <a:rPr kumimoji="0" lang="en-US" sz="16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6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catatan</a:t>
                      </a:r>
                      <a:r>
                        <a:rPr kumimoji="0" lang="en-US" sz="16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6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untuk</a:t>
                      </a:r>
                      <a:r>
                        <a:rPr kumimoji="0" lang="en-US" sz="16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6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menentukan</a:t>
                      </a:r>
                      <a:r>
                        <a:rPr kumimoji="0" lang="en-US" sz="16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6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fakta</a:t>
                      </a:r>
                      <a:r>
                        <a:rPr kumimoji="0" lang="en-US" sz="16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6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khusus</a:t>
                      </a:r>
                      <a:r>
                        <a:rPr kumimoji="0" lang="en-US" sz="16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6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mengenai</a:t>
                      </a:r>
                      <a:r>
                        <a:rPr kumimoji="0" lang="en-US" sz="16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6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dokumen</a:t>
                      </a:r>
                      <a:r>
                        <a:rPr kumimoji="0" lang="en-US" sz="16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&amp; </a:t>
                      </a:r>
                      <a:r>
                        <a:rPr kumimoji="0" lang="en-US" sz="16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catatan</a:t>
                      </a:r>
                      <a:r>
                        <a:rPr kumimoji="0" lang="en-US" sz="16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6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itu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n-US" sz="16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Periksa</a:t>
                      </a:r>
                      <a:r>
                        <a:rPr kumimoji="0" lang="en-US" sz="16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6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sampel</a:t>
                      </a:r>
                      <a:r>
                        <a:rPr kumimoji="0" lang="en-US" sz="16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6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faktur</a:t>
                      </a:r>
                      <a:endParaRPr kumimoji="0" lang="en-US" sz="1600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en-US" sz="16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pemasok</a:t>
                      </a:r>
                      <a:r>
                        <a:rPr kumimoji="0" lang="en-US" sz="16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6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untuk</a:t>
                      </a:r>
                      <a:r>
                        <a:rPr kumimoji="0" lang="en-US" sz="16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</a:t>
                      </a:r>
                      <a:r>
                        <a:rPr kumimoji="0" lang="en-US" sz="16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menentukan</a:t>
                      </a:r>
                      <a:r>
                        <a:rPr kumimoji="0" lang="en-US" sz="16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nl-NL" sz="16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apakah barang dan jasa yang</a:t>
                      </a:r>
                    </a:p>
                    <a:p>
                      <a:r>
                        <a:rPr kumimoji="0" lang="en-US" sz="16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diterima</a:t>
                      </a:r>
                      <a:r>
                        <a:rPr kumimoji="0" lang="en-US" sz="16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6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adalah</a:t>
                      </a:r>
                      <a:r>
                        <a:rPr kumimoji="0" lang="en-US" sz="16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6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sesuai</a:t>
                      </a:r>
                      <a:r>
                        <a:rPr kumimoji="0" lang="en-US" sz="16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6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dan</a:t>
                      </a:r>
                      <a:r>
                        <a:rPr kumimoji="0" lang="en-US" sz="16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6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biasa</a:t>
                      </a:r>
                      <a:r>
                        <a:rPr kumimoji="0" lang="en-US" sz="16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6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digunakan</a:t>
                      </a:r>
                      <a:r>
                        <a:rPr kumimoji="0" lang="en-US" sz="16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6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dalam</a:t>
                      </a:r>
                      <a:r>
                        <a:rPr kumimoji="0" lang="en-US" sz="16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6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usaha</a:t>
                      </a:r>
                      <a:r>
                        <a:rPr kumimoji="0" lang="en-US" sz="16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6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auditan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n-US" sz="16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Dokumentasi</a:t>
                      </a:r>
                      <a:endParaRPr lang="en-US" sz="16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Lanjutan</a:t>
            </a:r>
            <a:r>
              <a:rPr lang="en-US" dirty="0" smtClean="0"/>
              <a:t>…</a:t>
            </a:r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457200" y="1767840"/>
          <a:ext cx="8229600" cy="4328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/>
                <a:gridCol w="3169329"/>
                <a:gridCol w="2317071"/>
              </a:tblGrid>
              <a:tr h="370840">
                <a:tc>
                  <a:txBody>
                    <a:bodyPr/>
                    <a:lstStyle/>
                    <a:p>
                      <a:r>
                        <a:rPr kumimoji="0" lang="en-US" sz="1600" b="1" kern="1200" baseline="0" dirty="0" err="1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Istilah</a:t>
                      </a:r>
                      <a:r>
                        <a:rPr kumimoji="0" lang="en-US" sz="1600" b="1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600" b="1" kern="1200" baseline="0" dirty="0" err="1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dan</a:t>
                      </a:r>
                      <a:r>
                        <a:rPr kumimoji="0" lang="en-US" sz="1600" b="1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600" b="1" kern="1200" baseline="0" dirty="0" err="1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Definisi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n-US" sz="1600" b="1" kern="1200" baseline="0" dirty="0" err="1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Ilustrasi</a:t>
                      </a:r>
                      <a:r>
                        <a:rPr kumimoji="0" lang="en-US" sz="1600" b="1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600" b="1" kern="1200" baseline="0" dirty="0" err="1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Prosedur</a:t>
                      </a:r>
                      <a:r>
                        <a:rPr kumimoji="0" lang="en-US" sz="1600" b="1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Audit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n-US" sz="1600" b="1" kern="1200" baseline="0" dirty="0" err="1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Jenis</a:t>
                      </a:r>
                      <a:r>
                        <a:rPr kumimoji="0" lang="en-US" sz="1600" b="1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600" b="1" kern="1200" baseline="0" dirty="0" err="1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Bukti</a:t>
                      </a:r>
                      <a:endParaRPr kumimoji="0" lang="en-US" sz="1600" b="1" kern="1200" baseline="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en-US" sz="1600" b="1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Audit</a:t>
                      </a:r>
                      <a:endParaRPr lang="en-US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Melihat</a:t>
                      </a:r>
                      <a:r>
                        <a:rPr kumimoji="0"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800" i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(Scan) – </a:t>
                      </a:r>
                      <a:r>
                        <a:rPr kumimoji="0" lang="en-US" sz="1800" i="1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Pemeriksaan</a:t>
                      </a:r>
                      <a:r>
                        <a:rPr kumimoji="0" lang="en-US" sz="1800" i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yang </a:t>
                      </a:r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kurang</a:t>
                      </a:r>
                      <a:r>
                        <a:rPr kumimoji="0"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terinci</a:t>
                      </a:r>
                      <a:r>
                        <a:rPr kumimoji="0"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atas</a:t>
                      </a:r>
                      <a:r>
                        <a:rPr kumimoji="0"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dokumen</a:t>
                      </a:r>
                      <a:endParaRPr kumimoji="0" lang="en-US" sz="1800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dan</a:t>
                      </a:r>
                      <a:r>
                        <a:rPr kumimoji="0"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catatan</a:t>
                      </a:r>
                      <a:r>
                        <a:rPr kumimoji="0"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untuk</a:t>
                      </a:r>
                      <a:r>
                        <a:rPr kumimoji="0"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menentukan</a:t>
                      </a:r>
                      <a:r>
                        <a:rPr kumimoji="0"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apakah</a:t>
                      </a:r>
                      <a:r>
                        <a:rPr kumimoji="0"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terdapat</a:t>
                      </a:r>
                      <a:r>
                        <a:rPr kumimoji="0"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hal</a:t>
                      </a:r>
                      <a:r>
                        <a:rPr kumimoji="0"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yang </a:t>
                      </a:r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tidak</a:t>
                      </a:r>
                      <a:endParaRPr kumimoji="0" lang="en-US" sz="1800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biasa</a:t>
                      </a:r>
                      <a:r>
                        <a:rPr kumimoji="0"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yang </a:t>
                      </a:r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dapat</a:t>
                      </a:r>
                      <a:r>
                        <a:rPr kumimoji="0"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diselidiki</a:t>
                      </a:r>
                      <a:r>
                        <a:rPr kumimoji="0"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lebih</a:t>
                      </a:r>
                      <a:r>
                        <a:rPr kumimoji="0"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lanjut</a:t>
                      </a:r>
                      <a:r>
                        <a:rPr kumimoji="0"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Lihat</a:t>
                      </a:r>
                      <a:r>
                        <a:rPr kumimoji="0"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Jurnal</a:t>
                      </a:r>
                      <a:r>
                        <a:rPr kumimoji="0"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penjualan</a:t>
                      </a:r>
                      <a:r>
                        <a:rPr kumimoji="0"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untuk</a:t>
                      </a:r>
                      <a:endParaRPr kumimoji="0" lang="en-US" sz="1800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melihat</a:t>
                      </a:r>
                      <a:r>
                        <a:rPr kumimoji="0"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transaksi</a:t>
                      </a:r>
                      <a:r>
                        <a:rPr kumimoji="0"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yang </a:t>
                      </a:r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besar</a:t>
                      </a:r>
                      <a:endParaRPr kumimoji="0" lang="en-US" sz="1800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dan</a:t>
                      </a:r>
                      <a:r>
                        <a:rPr kumimoji="0"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tidak</a:t>
                      </a:r>
                      <a:r>
                        <a:rPr kumimoji="0"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biasa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Prosedur</a:t>
                      </a:r>
                      <a:endParaRPr kumimoji="0" lang="en-US" sz="1800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Analitis</a:t>
                      </a:r>
                      <a:endParaRPr lang="en-US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Membaca</a:t>
                      </a:r>
                      <a:r>
                        <a:rPr kumimoji="0"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800" i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(Read) – </a:t>
                      </a:r>
                      <a:r>
                        <a:rPr kumimoji="0" lang="en-US" sz="1800" i="1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Pemeriksaan</a:t>
                      </a:r>
                      <a:r>
                        <a:rPr kumimoji="0" lang="en-US" sz="1800" i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terhadap</a:t>
                      </a:r>
                      <a:r>
                        <a:rPr kumimoji="0"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informasi</a:t>
                      </a:r>
                      <a:r>
                        <a:rPr kumimoji="0"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tertulis</a:t>
                      </a:r>
                      <a:r>
                        <a:rPr kumimoji="0"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untuk</a:t>
                      </a:r>
                      <a:endParaRPr kumimoji="0" lang="en-US" sz="1800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menentukan</a:t>
                      </a:r>
                      <a:r>
                        <a:rPr kumimoji="0"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fakta</a:t>
                      </a:r>
                      <a:r>
                        <a:rPr kumimoji="0"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yang </a:t>
                      </a:r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berkaitan</a:t>
                      </a:r>
                      <a:r>
                        <a:rPr kumimoji="0"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dengan</a:t>
                      </a:r>
                      <a:r>
                        <a:rPr kumimoji="0"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audit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Baca </a:t>
                      </a:r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notulen</a:t>
                      </a:r>
                      <a:r>
                        <a:rPr kumimoji="0"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rapat</a:t>
                      </a:r>
                      <a:endParaRPr kumimoji="0" lang="en-US" sz="1800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manajemen</a:t>
                      </a:r>
                      <a:r>
                        <a:rPr kumimoji="0"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dan</a:t>
                      </a:r>
                      <a:r>
                        <a:rPr kumimoji="0"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ringkaskan</a:t>
                      </a:r>
                      <a:endParaRPr kumimoji="0" lang="en-US" sz="1800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semua</a:t>
                      </a:r>
                      <a:r>
                        <a:rPr kumimoji="0"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informasi</a:t>
                      </a:r>
                      <a:r>
                        <a:rPr kumimoji="0"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berkaitan</a:t>
                      </a:r>
                      <a:endParaRPr kumimoji="0" lang="en-US" sz="1800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dengan</a:t>
                      </a:r>
                      <a:r>
                        <a:rPr kumimoji="0"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laporan</a:t>
                      </a:r>
                      <a:r>
                        <a:rPr kumimoji="0"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keuangan</a:t>
                      </a:r>
                      <a:endParaRPr kumimoji="0" lang="en-US" sz="1800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dalam</a:t>
                      </a:r>
                      <a:r>
                        <a:rPr kumimoji="0"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kertas</a:t>
                      </a:r>
                      <a:r>
                        <a:rPr kumimoji="0"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kerja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Dokumentasi</a:t>
                      </a:r>
                      <a:endParaRPr lang="en-US" sz="16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Lanjutan</a:t>
            </a:r>
            <a:r>
              <a:rPr lang="en-US" dirty="0" smtClean="0"/>
              <a:t>…</a:t>
            </a:r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533400" y="1767840"/>
          <a:ext cx="8153400" cy="3688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17800"/>
                <a:gridCol w="3139983"/>
                <a:gridCol w="2295617"/>
              </a:tblGrid>
              <a:tr h="370840">
                <a:tc>
                  <a:txBody>
                    <a:bodyPr/>
                    <a:lstStyle/>
                    <a:p>
                      <a:r>
                        <a:rPr kumimoji="0" lang="en-US" sz="1600" b="1" kern="1200" baseline="0" dirty="0" err="1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Istilah</a:t>
                      </a:r>
                      <a:r>
                        <a:rPr kumimoji="0" lang="en-US" sz="1600" b="1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600" b="1" kern="1200" baseline="0" dirty="0" err="1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dan</a:t>
                      </a:r>
                      <a:r>
                        <a:rPr kumimoji="0" lang="en-US" sz="1600" b="1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600" b="1" kern="1200" baseline="0" dirty="0" err="1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Definisi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n-US" sz="1600" b="1" kern="1200" baseline="0" dirty="0" err="1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Ilustrasi</a:t>
                      </a:r>
                      <a:r>
                        <a:rPr kumimoji="0" lang="en-US" sz="1600" b="1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600" b="1" kern="1200" baseline="0" dirty="0" err="1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Prosedur</a:t>
                      </a:r>
                      <a:r>
                        <a:rPr kumimoji="0" lang="en-US" sz="1600" b="1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Audit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n-US" sz="1600" b="1" kern="1200" baseline="0" dirty="0" err="1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Jenis</a:t>
                      </a:r>
                      <a:r>
                        <a:rPr kumimoji="0" lang="en-US" sz="1600" b="1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600" b="1" kern="1200" baseline="0" dirty="0" err="1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Bukti</a:t>
                      </a:r>
                      <a:endParaRPr kumimoji="0" lang="en-US" sz="1600" b="1" kern="1200" baseline="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en-US" sz="1600" b="1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Audit</a:t>
                      </a:r>
                      <a:endParaRPr lang="en-US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sz="1600" baseline="0" dirty="0" err="1" smtClean="0">
                          <a:latin typeface="Times New Roman"/>
                        </a:rPr>
                        <a:t>Menghitung</a:t>
                      </a:r>
                      <a:r>
                        <a:rPr lang="en-US" sz="1600" baseline="0" dirty="0" smtClean="0">
                          <a:latin typeface="Times New Roman"/>
                        </a:rPr>
                        <a:t> </a:t>
                      </a:r>
                      <a:r>
                        <a:rPr lang="en-US" sz="1600" i="1" baseline="0" dirty="0" smtClean="0">
                          <a:latin typeface="Times New Roman"/>
                        </a:rPr>
                        <a:t>(compute) -</a:t>
                      </a:r>
                    </a:p>
                    <a:p>
                      <a:pPr algn="l"/>
                      <a:r>
                        <a:rPr lang="en-US" sz="1600" baseline="0" dirty="0" err="1" smtClean="0">
                          <a:latin typeface="Times New Roman"/>
                        </a:rPr>
                        <a:t>Perhitungan</a:t>
                      </a:r>
                      <a:r>
                        <a:rPr lang="en-US" sz="1600" baseline="0" dirty="0" smtClean="0">
                          <a:latin typeface="Times New Roman"/>
                        </a:rPr>
                        <a:t> yang </a:t>
                      </a:r>
                      <a:r>
                        <a:rPr lang="en-US" sz="1600" baseline="0" dirty="0" err="1" smtClean="0">
                          <a:latin typeface="Times New Roman"/>
                        </a:rPr>
                        <a:t>dilakukan</a:t>
                      </a:r>
                      <a:endParaRPr lang="en-US" sz="1600" baseline="0" dirty="0" smtClean="0">
                        <a:latin typeface="Times New Roman"/>
                      </a:endParaRPr>
                    </a:p>
                    <a:p>
                      <a:pPr algn="l"/>
                      <a:r>
                        <a:rPr lang="en-US" sz="1600" baseline="0" dirty="0" err="1" smtClean="0">
                          <a:latin typeface="Times New Roman"/>
                        </a:rPr>
                        <a:t>sendiri</a:t>
                      </a:r>
                      <a:r>
                        <a:rPr lang="en-US" sz="1600" baseline="0" dirty="0" smtClean="0">
                          <a:latin typeface="Times New Roman"/>
                        </a:rPr>
                        <a:t> </a:t>
                      </a:r>
                      <a:r>
                        <a:rPr lang="en-US" sz="1600" baseline="0" dirty="0" err="1" smtClean="0">
                          <a:latin typeface="Times New Roman"/>
                        </a:rPr>
                        <a:t>oleh</a:t>
                      </a:r>
                      <a:r>
                        <a:rPr lang="en-US" sz="1600" baseline="0" dirty="0" smtClean="0">
                          <a:latin typeface="Times New Roman"/>
                        </a:rPr>
                        <a:t> auditor (</a:t>
                      </a:r>
                      <a:r>
                        <a:rPr lang="en-US" sz="1600" baseline="0" dirty="0" err="1" smtClean="0">
                          <a:latin typeface="Times New Roman"/>
                        </a:rPr>
                        <a:t>independen</a:t>
                      </a:r>
                      <a:endParaRPr lang="en-US" sz="1600" baseline="0" dirty="0" smtClean="0">
                        <a:latin typeface="Times New Roman"/>
                      </a:endParaRPr>
                    </a:p>
                    <a:p>
                      <a:pPr algn="l"/>
                      <a:r>
                        <a:rPr lang="en-US" sz="1600" baseline="0" dirty="0" err="1" smtClean="0">
                          <a:latin typeface="Times New Roman"/>
                        </a:rPr>
                        <a:t>dari</a:t>
                      </a:r>
                      <a:r>
                        <a:rPr lang="en-US" sz="1600" baseline="0" dirty="0" smtClean="0">
                          <a:latin typeface="Times New Roman"/>
                        </a:rPr>
                        <a:t> </a:t>
                      </a:r>
                      <a:r>
                        <a:rPr lang="en-US" sz="1600" baseline="0" dirty="0" err="1" smtClean="0">
                          <a:latin typeface="Times New Roman"/>
                        </a:rPr>
                        <a:t>auditan</a:t>
                      </a:r>
                      <a:r>
                        <a:rPr lang="en-US" sz="1600" baseline="0" dirty="0" smtClean="0">
                          <a:latin typeface="Times New Roman"/>
                        </a:rPr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baseline="0" dirty="0" err="1" smtClean="0">
                          <a:latin typeface="Times New Roman"/>
                        </a:rPr>
                        <a:t>Hitung</a:t>
                      </a:r>
                      <a:r>
                        <a:rPr lang="en-US" sz="1600" baseline="0" dirty="0" smtClean="0">
                          <a:latin typeface="Times New Roman"/>
                        </a:rPr>
                        <a:t> </a:t>
                      </a:r>
                      <a:r>
                        <a:rPr lang="en-US" sz="1600" baseline="0" dirty="0" err="1" smtClean="0">
                          <a:latin typeface="Times New Roman"/>
                        </a:rPr>
                        <a:t>rasio</a:t>
                      </a:r>
                      <a:r>
                        <a:rPr lang="en-US" sz="1600" baseline="0" dirty="0" smtClean="0">
                          <a:latin typeface="Times New Roman"/>
                        </a:rPr>
                        <a:t> </a:t>
                      </a:r>
                      <a:r>
                        <a:rPr lang="en-US" sz="1600" baseline="0" dirty="0" err="1" smtClean="0">
                          <a:latin typeface="Times New Roman"/>
                        </a:rPr>
                        <a:t>anggaran</a:t>
                      </a:r>
                      <a:endParaRPr lang="en-US" sz="1600" baseline="0" dirty="0" smtClean="0">
                        <a:latin typeface="Times New Roman"/>
                      </a:endParaRPr>
                    </a:p>
                    <a:p>
                      <a:pPr algn="l"/>
                      <a:r>
                        <a:rPr lang="en-US" sz="1600" baseline="0" dirty="0" err="1" smtClean="0">
                          <a:latin typeface="Times New Roman"/>
                        </a:rPr>
                        <a:t>belanja</a:t>
                      </a:r>
                      <a:r>
                        <a:rPr lang="en-US" sz="1600" baseline="0" dirty="0" smtClean="0">
                          <a:latin typeface="Times New Roman"/>
                        </a:rPr>
                        <a:t> </a:t>
                      </a:r>
                      <a:r>
                        <a:rPr lang="en-US" sz="1600" baseline="0" dirty="0" err="1" smtClean="0">
                          <a:latin typeface="Times New Roman"/>
                        </a:rPr>
                        <a:t>dan</a:t>
                      </a:r>
                      <a:r>
                        <a:rPr lang="en-US" sz="1600" baseline="0" dirty="0" smtClean="0">
                          <a:latin typeface="Times New Roman"/>
                        </a:rPr>
                        <a:t> </a:t>
                      </a:r>
                      <a:r>
                        <a:rPr lang="en-US" sz="1600" baseline="0" dirty="0" err="1" smtClean="0">
                          <a:latin typeface="Times New Roman"/>
                        </a:rPr>
                        <a:t>pendapatan</a:t>
                      </a:r>
                      <a:endParaRPr lang="en-US" sz="1600" baseline="0" dirty="0" smtClean="0">
                        <a:latin typeface="Times New Roman"/>
                      </a:endParaRPr>
                    </a:p>
                    <a:p>
                      <a:pPr algn="l"/>
                      <a:r>
                        <a:rPr lang="en-US" sz="1600" baseline="0" dirty="0" err="1" smtClean="0">
                          <a:latin typeface="Times New Roman"/>
                        </a:rPr>
                        <a:t>terhadap</a:t>
                      </a:r>
                      <a:r>
                        <a:rPr lang="en-US" sz="1600" baseline="0" dirty="0" smtClean="0">
                          <a:latin typeface="Times New Roman"/>
                        </a:rPr>
                        <a:t> </a:t>
                      </a:r>
                      <a:r>
                        <a:rPr lang="en-US" sz="1600" baseline="0" dirty="0" err="1" smtClean="0">
                          <a:latin typeface="Times New Roman"/>
                        </a:rPr>
                        <a:t>realisasinya</a:t>
                      </a:r>
                      <a:endParaRPr lang="en-US" sz="1600" baseline="0" dirty="0" smtClean="0">
                        <a:latin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baseline="0" dirty="0" err="1" smtClean="0">
                          <a:latin typeface="Times New Roman"/>
                        </a:rPr>
                        <a:t>Prosedur</a:t>
                      </a:r>
                      <a:endParaRPr lang="en-US" sz="1600" baseline="0" dirty="0" smtClean="0">
                        <a:latin typeface="Times New Roman"/>
                      </a:endParaRPr>
                    </a:p>
                    <a:p>
                      <a:pPr algn="l"/>
                      <a:r>
                        <a:rPr lang="en-US" sz="1600" baseline="0" dirty="0" err="1" smtClean="0">
                          <a:latin typeface="Times New Roman"/>
                        </a:rPr>
                        <a:t>Analitis</a:t>
                      </a:r>
                      <a:endParaRPr lang="en-US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0" lang="en-US" sz="16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Menghitung</a:t>
                      </a:r>
                      <a:r>
                        <a:rPr kumimoji="0" lang="en-US" sz="16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6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kembali</a:t>
                      </a:r>
                      <a:r>
                        <a:rPr kumimoji="0" lang="en-US" sz="16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(</a:t>
                      </a:r>
                      <a:r>
                        <a:rPr kumimoji="0" lang="en-US" sz="1600" i="1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recompute</a:t>
                      </a:r>
                      <a:r>
                        <a:rPr kumimoji="0" lang="en-US" sz="1600" i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</a:p>
                    <a:p>
                      <a:r>
                        <a:rPr kumimoji="0" lang="en-US" sz="1600" i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 </a:t>
                      </a:r>
                      <a:r>
                        <a:rPr kumimoji="0" lang="en-US" sz="1600" i="1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Perhitungan</a:t>
                      </a:r>
                      <a:r>
                        <a:rPr kumimoji="0" lang="en-US" sz="1600" i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yang </a:t>
                      </a:r>
                      <a:r>
                        <a:rPr kumimoji="0" lang="en-US" sz="1600" i="1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dilakukan</a:t>
                      </a:r>
                      <a:endParaRPr kumimoji="0" lang="en-US" sz="1600" i="1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en-US" sz="16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untuk</a:t>
                      </a:r>
                      <a:r>
                        <a:rPr kumimoji="0" lang="en-US" sz="16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6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menentukan</a:t>
                      </a:r>
                      <a:r>
                        <a:rPr kumimoji="0" lang="en-US" sz="16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6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apakah</a:t>
                      </a:r>
                      <a:endParaRPr kumimoji="0" lang="en-US" sz="1600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en-US" sz="16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perhitungan</a:t>
                      </a:r>
                      <a:r>
                        <a:rPr kumimoji="0" lang="en-US" sz="16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6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auditan</a:t>
                      </a:r>
                      <a:r>
                        <a:rPr kumimoji="0" lang="en-US" sz="16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6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benar</a:t>
                      </a:r>
                      <a:r>
                        <a:rPr kumimoji="0" lang="en-US" sz="16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6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atau</a:t>
                      </a:r>
                      <a:endParaRPr kumimoji="0" lang="en-US" sz="1600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en-US" sz="16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tidak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n-US" sz="16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Hitung</a:t>
                      </a:r>
                      <a:r>
                        <a:rPr kumimoji="0" lang="en-US" sz="16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6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kembali</a:t>
                      </a:r>
                      <a:r>
                        <a:rPr kumimoji="0" lang="en-US" sz="16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6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harga</a:t>
                      </a:r>
                      <a:r>
                        <a:rPr kumimoji="0" lang="en-US" sz="16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per</a:t>
                      </a:r>
                    </a:p>
                    <a:p>
                      <a:r>
                        <a:rPr kumimoji="0" lang="en-US" sz="16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unit </a:t>
                      </a:r>
                      <a:r>
                        <a:rPr kumimoji="0" lang="en-US" sz="16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dikalikan</a:t>
                      </a:r>
                      <a:r>
                        <a:rPr kumimoji="0" lang="en-US" sz="16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6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jumlah</a:t>
                      </a:r>
                      <a:r>
                        <a:rPr kumimoji="0" lang="en-US" sz="16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unit</a:t>
                      </a:r>
                    </a:p>
                    <a:p>
                      <a:r>
                        <a:rPr kumimoji="0" lang="en-US" sz="16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dalam</a:t>
                      </a:r>
                      <a:r>
                        <a:rPr kumimoji="0" lang="en-US" sz="16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6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sampel</a:t>
                      </a:r>
                      <a:r>
                        <a:rPr kumimoji="0" lang="en-US" sz="16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6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faktor</a:t>
                      </a:r>
                      <a:endParaRPr kumimoji="0" lang="en-US" sz="1600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en-US" sz="16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pemasok</a:t>
                      </a:r>
                      <a:r>
                        <a:rPr kumimoji="0" lang="en-US" sz="16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6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dan</a:t>
                      </a:r>
                      <a:endParaRPr kumimoji="0" lang="en-US" sz="1600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en-US" sz="16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membandingkan</a:t>
                      </a:r>
                      <a:r>
                        <a:rPr kumimoji="0" lang="en-US" sz="16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6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totalnya</a:t>
                      </a:r>
                      <a:endParaRPr kumimoji="0" lang="en-US" sz="1600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en-US" sz="16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dengan</a:t>
                      </a:r>
                      <a:r>
                        <a:rPr kumimoji="0" lang="en-US" sz="16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6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perhitungan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err="1" smtClean="0"/>
                        <a:t>Pelasksanaan</a:t>
                      </a:r>
                      <a:r>
                        <a:rPr lang="en-US" sz="1600" dirty="0" smtClean="0"/>
                        <a:t> </a:t>
                      </a:r>
                      <a:r>
                        <a:rPr lang="en-US" sz="1600" dirty="0" err="1" smtClean="0"/>
                        <a:t>Kembali</a:t>
                      </a:r>
                      <a:r>
                        <a:rPr lang="en-US" sz="1600" dirty="0" smtClean="0"/>
                        <a:t> </a:t>
                      </a:r>
                      <a:endParaRPr lang="en-US" sz="16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000" dirty="0" smtClean="0"/>
              <a:t>KARAKTERISTIK DARI BUKTI UNTUK PERCOBAAN ILMIAH, KASUS</a:t>
            </a:r>
            <a:br>
              <a:rPr lang="en-US" sz="2000" dirty="0" smtClean="0"/>
            </a:br>
            <a:r>
              <a:rPr lang="en-US" sz="2000" dirty="0" smtClean="0"/>
              <a:t>HUKUM DAN AUDIT ATAS LAPORAN KEUANGAN (DIADAPTASI DARI</a:t>
            </a:r>
            <a:br>
              <a:rPr lang="en-US" sz="2000" dirty="0" smtClean="0"/>
            </a:br>
            <a:r>
              <a:rPr lang="en-US" sz="2000" dirty="0" smtClean="0"/>
              <a:t>AUDITING-AN INTEGRATED APPROACH, ARENS &amp; LOEBBECKE)</a:t>
            </a:r>
            <a:endParaRPr lang="en-US" sz="20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676400"/>
          <a:ext cx="8229600" cy="5029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0"/>
                <a:gridCol w="2057400"/>
                <a:gridCol w="2057400"/>
                <a:gridCol w="2057400"/>
              </a:tblGrid>
              <a:tr h="370840">
                <a:tc>
                  <a:txBody>
                    <a:bodyPr/>
                    <a:lstStyle/>
                    <a:p>
                      <a:r>
                        <a:rPr kumimoji="0" lang="en-US" sz="1800" b="1" kern="1200" baseline="0" dirty="0" err="1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Dasar</a:t>
                      </a:r>
                      <a:endParaRPr kumimoji="0" lang="en-US" sz="1800" b="1" kern="1200" baseline="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en-US" sz="1800" b="1" kern="1200" baseline="0" dirty="0" err="1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perbandingan</a:t>
                      </a:r>
                      <a:endParaRPr lang="en-US" dirty="0"/>
                    </a:p>
                  </a:txBody>
                  <a:tcPr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r>
                        <a:rPr kumimoji="0" lang="en-US" sz="1800" b="1" kern="1200" baseline="0" dirty="0" err="1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Percobaan</a:t>
                      </a:r>
                      <a:endParaRPr kumimoji="0" lang="en-US" sz="1800" b="1" kern="1200" baseline="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en-US" sz="1800" b="1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kumimoji="0" lang="en-US" sz="1800" b="1" kern="1200" baseline="0" dirty="0" err="1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eksperimen</a:t>
                      </a:r>
                      <a:r>
                        <a:rPr kumimoji="0" lang="en-US" sz="1800" b="1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</a:p>
                    <a:p>
                      <a:r>
                        <a:rPr kumimoji="0" lang="en-US" sz="1800" b="1" kern="1200" baseline="0" dirty="0" err="1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tentang</a:t>
                      </a:r>
                      <a:r>
                        <a:rPr kumimoji="0" lang="en-US" sz="1800" b="1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800" b="1" kern="1200" baseline="0" dirty="0" err="1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pengujian</a:t>
                      </a:r>
                      <a:endParaRPr kumimoji="0" lang="en-US" sz="1800" b="1" kern="1200" baseline="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en-US" sz="1800" b="1" kern="1200" baseline="0" dirty="0" err="1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obat</a:t>
                      </a:r>
                      <a:endParaRPr lang="en-US" dirty="0"/>
                    </a:p>
                  </a:txBody>
                  <a:tcPr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r>
                        <a:rPr kumimoji="0" lang="en-US" sz="1800" b="1" kern="1200" baseline="0" dirty="0" err="1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Kasus</a:t>
                      </a:r>
                      <a:r>
                        <a:rPr kumimoji="0" lang="en-US" sz="1800" b="1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800" b="1" kern="1200" baseline="0" dirty="0" err="1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hukum</a:t>
                      </a:r>
                      <a:endParaRPr kumimoji="0" lang="en-US" sz="1800" b="1" kern="1200" baseline="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en-US" sz="1800" b="1" kern="1200" baseline="0" dirty="0" err="1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mengenai</a:t>
                      </a:r>
                      <a:endParaRPr kumimoji="0" lang="en-US" sz="1800" b="1" kern="1200" baseline="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en-US" sz="1800" b="1" kern="1200" baseline="0" dirty="0" err="1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pencurian</a:t>
                      </a:r>
                      <a:endParaRPr lang="en-US" dirty="0"/>
                    </a:p>
                  </a:txBody>
                  <a:tcPr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r>
                        <a:rPr kumimoji="0" lang="en-US" sz="1800" b="1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Audit </a:t>
                      </a:r>
                      <a:r>
                        <a:rPr kumimoji="0" lang="en-US" sz="1800" b="1" kern="1200" baseline="0" dirty="0" err="1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atas</a:t>
                      </a:r>
                      <a:r>
                        <a:rPr kumimoji="0" lang="en-US" sz="1800" b="1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800" b="1" kern="1200" baseline="0" dirty="0" err="1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laporan</a:t>
                      </a:r>
                      <a:endParaRPr kumimoji="0" lang="en-US" sz="1800" b="1" kern="1200" baseline="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en-US" sz="1800" b="1" kern="1200" baseline="0" dirty="0" err="1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keuangan</a:t>
                      </a:r>
                      <a:endParaRPr lang="en-US" dirty="0"/>
                    </a:p>
                  </a:txBody>
                  <a:tcPr>
                    <a:cell3D prstMaterial="dkEdge">
                      <a:bevel w="77470" h="12700" prst="softRound"/>
                      <a:lightRig rig="flood" dir="t"/>
                    </a:cell3D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Manfaat</a:t>
                      </a:r>
                      <a:r>
                        <a:rPr kumimoji="0"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bukti</a:t>
                      </a:r>
                      <a:endParaRPr lang="en-US" dirty="0"/>
                    </a:p>
                  </a:txBody>
                  <a:tcPr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Menentukan</a:t>
                      </a:r>
                      <a:endParaRPr kumimoji="0" lang="en-US" sz="1800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dampak</a:t>
                      </a:r>
                      <a:endParaRPr kumimoji="0" lang="en-US" sz="1800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penggunaan</a:t>
                      </a:r>
                      <a:r>
                        <a:rPr kumimoji="0"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obat</a:t>
                      </a:r>
                      <a:endParaRPr lang="en-US" dirty="0"/>
                    </a:p>
                  </a:txBody>
                  <a:tcPr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Memutuskan</a:t>
                      </a:r>
                      <a:endParaRPr kumimoji="0" lang="en-US" sz="1800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tersangka</a:t>
                      </a:r>
                      <a:r>
                        <a:rPr kumimoji="0"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bersalah</a:t>
                      </a:r>
                      <a:endParaRPr kumimoji="0" lang="en-US" sz="1800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atau</a:t>
                      </a:r>
                      <a:r>
                        <a:rPr kumimoji="0"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tidak</a:t>
                      </a:r>
                      <a:endParaRPr lang="en-US" dirty="0"/>
                    </a:p>
                  </a:txBody>
                  <a:tcPr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Menentukan</a:t>
                      </a:r>
                      <a:r>
                        <a:rPr kumimoji="0"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apakah</a:t>
                      </a:r>
                      <a:endParaRPr kumimoji="0" lang="en-US" sz="1800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laporan</a:t>
                      </a:r>
                      <a:r>
                        <a:rPr kumimoji="0"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keuangan</a:t>
                      </a:r>
                      <a:endParaRPr kumimoji="0" lang="en-US" sz="1800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disajikan</a:t>
                      </a:r>
                      <a:r>
                        <a:rPr kumimoji="0"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dengan</a:t>
                      </a:r>
                      <a:r>
                        <a:rPr kumimoji="0"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layak</a:t>
                      </a:r>
                      <a:endParaRPr lang="en-US" dirty="0"/>
                    </a:p>
                  </a:txBody>
                  <a:tcPr>
                    <a:cell3D prstMaterial="dkEdge">
                      <a:bevel w="77470" h="12700" prst="softRound"/>
                      <a:lightRig rig="flood" dir="t"/>
                    </a:cell3D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Karakteristik</a:t>
                      </a:r>
                      <a:endParaRPr kumimoji="0" lang="en-US" sz="1800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bukti</a:t>
                      </a:r>
                      <a:r>
                        <a:rPr kumimoji="0"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yang</a:t>
                      </a:r>
                    </a:p>
                    <a:p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digunakan</a:t>
                      </a:r>
                      <a:endParaRPr lang="en-US" dirty="0"/>
                    </a:p>
                  </a:txBody>
                  <a:tcPr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Hasil</a:t>
                      </a:r>
                      <a:r>
                        <a:rPr kumimoji="0"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dari</a:t>
                      </a:r>
                      <a:endParaRPr kumimoji="0" lang="en-US" sz="1800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percobaan</a:t>
                      </a:r>
                      <a:r>
                        <a:rPr kumimoji="0"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yang</a:t>
                      </a:r>
                    </a:p>
                    <a:p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berulang-ulang</a:t>
                      </a:r>
                      <a:endParaRPr lang="en-US" dirty="0"/>
                    </a:p>
                  </a:txBody>
                  <a:tcPr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Bukti</a:t>
                      </a:r>
                      <a:r>
                        <a:rPr kumimoji="0"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langsung</a:t>
                      </a:r>
                      <a:r>
                        <a:rPr kumimoji="0"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dan</a:t>
                      </a:r>
                      <a:endParaRPr kumimoji="0" lang="en-US" sz="1800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kesaksian</a:t>
                      </a:r>
                      <a:r>
                        <a:rPr kumimoji="0"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dari</a:t>
                      </a:r>
                      <a:r>
                        <a:rPr kumimoji="0"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saksi</a:t>
                      </a:r>
                      <a:endParaRPr kumimoji="0" lang="en-US" sz="1800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dan</a:t>
                      </a:r>
                      <a:r>
                        <a:rPr kumimoji="0"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pihak-pihak</a:t>
                      </a:r>
                      <a:endParaRPr kumimoji="0" lang="en-US" sz="1800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yang </a:t>
                      </a:r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terlibat</a:t>
                      </a:r>
                      <a:endParaRPr lang="en-US" dirty="0"/>
                    </a:p>
                  </a:txBody>
                  <a:tcPr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Bermacam-macam</a:t>
                      </a:r>
                      <a:endParaRPr kumimoji="0" lang="en-US" sz="1800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jenis</a:t>
                      </a:r>
                      <a:r>
                        <a:rPr kumimoji="0"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bukti</a:t>
                      </a:r>
                      <a:r>
                        <a:rPr kumimoji="0"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audit</a:t>
                      </a:r>
                    </a:p>
                    <a:p>
                      <a:r>
                        <a:rPr kumimoji="0"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yang </a:t>
                      </a:r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diperoleh</a:t>
                      </a:r>
                      <a:r>
                        <a:rPr kumimoji="0"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dari</a:t>
                      </a:r>
                      <a:endParaRPr kumimoji="0" lang="en-US" sz="1800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auditor, </a:t>
                      </a:r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pihak</a:t>
                      </a:r>
                      <a:endParaRPr kumimoji="0" lang="en-US" sz="1800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ketiga</a:t>
                      </a:r>
                      <a:r>
                        <a:rPr kumimoji="0"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dan</a:t>
                      </a:r>
                      <a:r>
                        <a:rPr kumimoji="0"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auditan</a:t>
                      </a:r>
                      <a:endParaRPr lang="en-US" dirty="0"/>
                    </a:p>
                  </a:txBody>
                  <a:tcPr>
                    <a:cell3D prstMaterial="dkEdge">
                      <a:bevel w="77470" h="12700" prst="softRound"/>
                      <a:lightRig rig="flood" dir="t"/>
                    </a:cell3D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Pihak</a:t>
                      </a:r>
                      <a:r>
                        <a:rPr kumimoji="0"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yang</a:t>
                      </a:r>
                    </a:p>
                    <a:p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mengevaluasi</a:t>
                      </a:r>
                      <a:endParaRPr kumimoji="0" lang="en-US" sz="1800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bukti</a:t>
                      </a:r>
                      <a:endParaRPr lang="en-US" dirty="0"/>
                    </a:p>
                  </a:txBody>
                  <a:tcPr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baseline="0" dirty="0" err="1" smtClean="0">
                          <a:latin typeface="Times New Roman"/>
                        </a:rPr>
                        <a:t>Ilmuwan</a:t>
                      </a:r>
                      <a:r>
                        <a:rPr lang="en-US" sz="1800" baseline="0" dirty="0" smtClean="0">
                          <a:latin typeface="Times New Roman"/>
                        </a:rPr>
                        <a:t> </a:t>
                      </a:r>
                      <a:endParaRPr lang="en-US" sz="2800" dirty="0"/>
                    </a:p>
                  </a:txBody>
                  <a:tcPr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baseline="0" dirty="0" smtClean="0">
                          <a:latin typeface="Times New Roman"/>
                        </a:rPr>
                        <a:t>Hakim </a:t>
                      </a:r>
                      <a:endParaRPr lang="en-US" sz="2800" dirty="0"/>
                    </a:p>
                  </a:txBody>
                  <a:tcPr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baseline="0" dirty="0" smtClean="0">
                          <a:latin typeface="Times New Roman"/>
                        </a:rPr>
                        <a:t>Auditor</a:t>
                      </a:r>
                      <a:endParaRPr lang="en-US" sz="2800" dirty="0"/>
                    </a:p>
                  </a:txBody>
                  <a:tcPr>
                    <a:cell3D prstMaterial="dkEdge">
                      <a:bevel w="77470" h="12700" prst="softRound"/>
                      <a:lightRig rig="flood" dir="t"/>
                    </a:cell3D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Lanjutan</a:t>
            </a:r>
            <a:r>
              <a:rPr lang="en-US" dirty="0" smtClean="0"/>
              <a:t>…</a:t>
            </a:r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457200" y="1767840"/>
          <a:ext cx="8229600" cy="4602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95961"/>
                <a:gridCol w="3275860"/>
                <a:gridCol w="1757779"/>
              </a:tblGrid>
              <a:tr h="370840">
                <a:tc>
                  <a:txBody>
                    <a:bodyPr/>
                    <a:lstStyle/>
                    <a:p>
                      <a:r>
                        <a:rPr kumimoji="0" lang="en-US" sz="1600" b="1" kern="1200" baseline="0" dirty="0" err="1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Istilah</a:t>
                      </a:r>
                      <a:r>
                        <a:rPr kumimoji="0" lang="en-US" sz="1600" b="1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600" b="1" kern="1200" baseline="0" dirty="0" err="1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dan</a:t>
                      </a:r>
                      <a:r>
                        <a:rPr kumimoji="0" lang="en-US" sz="1600" b="1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600" b="1" kern="1200" baseline="0" dirty="0" err="1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Definisi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n-US" sz="1600" b="1" kern="1200" baseline="0" dirty="0" err="1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Ilustrasi</a:t>
                      </a:r>
                      <a:r>
                        <a:rPr kumimoji="0" lang="en-US" sz="1600" b="1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600" b="1" kern="1200" baseline="0" dirty="0" err="1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Prosedur</a:t>
                      </a:r>
                      <a:r>
                        <a:rPr kumimoji="0" lang="en-US" sz="1600" b="1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Audit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n-US" sz="1600" b="1" kern="1200" baseline="0" dirty="0" err="1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Jenis</a:t>
                      </a:r>
                      <a:r>
                        <a:rPr kumimoji="0" lang="en-US" sz="1600" b="1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600" b="1" kern="1200" baseline="0" dirty="0" err="1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Bukti</a:t>
                      </a:r>
                      <a:endParaRPr kumimoji="0" lang="en-US" sz="1600" b="1" kern="1200" baseline="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en-US" sz="1600" b="1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Audit</a:t>
                      </a:r>
                      <a:endParaRPr lang="en-US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Menjumlahkan</a:t>
                      </a:r>
                      <a:r>
                        <a:rPr kumimoji="0"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(</a:t>
                      </a:r>
                      <a:r>
                        <a:rPr kumimoji="0" lang="en-US" sz="1800" i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Foot) -</a:t>
                      </a:r>
                    </a:p>
                    <a:p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Penjumlahan</a:t>
                      </a:r>
                      <a:r>
                        <a:rPr kumimoji="0"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atas</a:t>
                      </a:r>
                      <a:r>
                        <a:rPr kumimoji="0"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angka-angka</a:t>
                      </a:r>
                      <a:r>
                        <a:rPr kumimoji="0"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dalam</a:t>
                      </a:r>
                      <a:r>
                        <a:rPr kumimoji="0"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satu</a:t>
                      </a:r>
                      <a:r>
                        <a:rPr kumimoji="0"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kolom</a:t>
                      </a:r>
                      <a:r>
                        <a:rPr kumimoji="0"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untuk</a:t>
                      </a:r>
                      <a:r>
                        <a:rPr kumimoji="0"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menentukan</a:t>
                      </a:r>
                      <a:r>
                        <a:rPr kumimoji="0"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apakah</a:t>
                      </a:r>
                      <a:r>
                        <a:rPr kumimoji="0"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jumlahnya</a:t>
                      </a:r>
                      <a:endParaRPr kumimoji="0" lang="en-US" sz="1800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sama</a:t>
                      </a:r>
                      <a:r>
                        <a:rPr kumimoji="0"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dengan</a:t>
                      </a:r>
                      <a:r>
                        <a:rPr kumimoji="0"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catatan</a:t>
                      </a:r>
                      <a:r>
                        <a:rPr kumimoji="0"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auditan</a:t>
                      </a:r>
                      <a:endParaRPr lang="en-US" sz="1600" baseline="0" dirty="0" smtClean="0">
                        <a:latin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Menjumlahkan</a:t>
                      </a:r>
                      <a:r>
                        <a:rPr kumimoji="0"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sampel</a:t>
                      </a:r>
                      <a:r>
                        <a:rPr kumimoji="0"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dari</a:t>
                      </a:r>
                      <a:endParaRPr kumimoji="0" lang="en-US" sz="1800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Jurnal</a:t>
                      </a:r>
                      <a:r>
                        <a:rPr kumimoji="0"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Pembelian</a:t>
                      </a:r>
                      <a:r>
                        <a:rPr kumimoji="0"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untuk</a:t>
                      </a:r>
                      <a:endParaRPr kumimoji="0" lang="en-US" sz="1800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periode</a:t>
                      </a:r>
                      <a:r>
                        <a:rPr kumimoji="0"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satu</a:t>
                      </a:r>
                      <a:r>
                        <a:rPr kumimoji="0"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bulan</a:t>
                      </a:r>
                      <a:r>
                        <a:rPr kumimoji="0"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dan</a:t>
                      </a:r>
                      <a:endParaRPr kumimoji="0" lang="en-US" sz="1800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bandingkan</a:t>
                      </a:r>
                      <a:r>
                        <a:rPr kumimoji="0"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jumlahnya</a:t>
                      </a:r>
                      <a:endParaRPr kumimoji="0" lang="en-US" sz="1800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dengan</a:t>
                      </a:r>
                      <a:r>
                        <a:rPr kumimoji="0"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jumlah</a:t>
                      </a:r>
                      <a:r>
                        <a:rPr kumimoji="0"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dalam</a:t>
                      </a:r>
                      <a:r>
                        <a:rPr kumimoji="0"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buku</a:t>
                      </a:r>
                      <a:endParaRPr kumimoji="0" lang="en-US" sz="1800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besar</a:t>
                      </a:r>
                      <a:endParaRPr lang="en-US" sz="1600" baseline="0" dirty="0" smtClean="0">
                        <a:latin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Pelaksanaan</a:t>
                      </a:r>
                      <a:endParaRPr kumimoji="0" lang="en-US" sz="1800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kembali</a:t>
                      </a:r>
                      <a:endParaRPr lang="en-US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Menelusuri</a:t>
                      </a:r>
                      <a:r>
                        <a:rPr kumimoji="0"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(</a:t>
                      </a:r>
                      <a:r>
                        <a:rPr kumimoji="0" lang="en-US" sz="1800" i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Trace) – </a:t>
                      </a:r>
                      <a:r>
                        <a:rPr kumimoji="0" lang="en-US" sz="1800" i="1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Petunjuk</a:t>
                      </a:r>
                      <a:r>
                        <a:rPr kumimoji="0" lang="en-US" sz="1800" i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yang </a:t>
                      </a:r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biasanya</a:t>
                      </a:r>
                      <a:r>
                        <a:rPr kumimoji="0"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berkaitan</a:t>
                      </a:r>
                      <a:r>
                        <a:rPr kumimoji="0"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dengan</a:t>
                      </a:r>
                      <a:r>
                        <a:rPr kumimoji="0"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dokumentasi</a:t>
                      </a:r>
                      <a:r>
                        <a:rPr kumimoji="0"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atau</a:t>
                      </a:r>
                      <a:r>
                        <a:rPr kumimoji="0"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pelaksanaan</a:t>
                      </a:r>
                      <a:r>
                        <a:rPr kumimoji="0"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kembali</a:t>
                      </a:r>
                      <a:r>
                        <a:rPr kumimoji="0"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. </a:t>
                      </a:r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Instruksi</a:t>
                      </a:r>
                      <a:r>
                        <a:rPr kumimoji="0"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itu</a:t>
                      </a:r>
                      <a:r>
                        <a:rPr kumimoji="0"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harus</a:t>
                      </a:r>
                      <a:r>
                        <a:rPr kumimoji="0"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menyatakan</a:t>
                      </a:r>
                      <a:r>
                        <a:rPr kumimoji="0"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apakah</a:t>
                      </a:r>
                      <a:r>
                        <a:rPr kumimoji="0"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yang</a:t>
                      </a:r>
                    </a:p>
                    <a:p>
                      <a:r>
                        <a:rPr kumimoji="0" lang="nl-NL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ditelusuri auditor dan dari dan </a:t>
                      </a:r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sampai</a:t>
                      </a:r>
                      <a:r>
                        <a:rPr kumimoji="0"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mana</a:t>
                      </a:r>
                      <a:r>
                        <a:rPr kumimoji="0"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penelusuran</a:t>
                      </a:r>
                      <a:r>
                        <a:rPr kumimoji="0"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itu</a:t>
                      </a:r>
                      <a:r>
                        <a:rPr kumimoji="0"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Telusuri</a:t>
                      </a:r>
                      <a:r>
                        <a:rPr kumimoji="0"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sampel</a:t>
                      </a:r>
                      <a:r>
                        <a:rPr kumimoji="0"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dari</a:t>
                      </a:r>
                      <a:endParaRPr kumimoji="0" lang="en-US" sz="1800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transaksi</a:t>
                      </a:r>
                      <a:r>
                        <a:rPr kumimoji="0"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belanja</a:t>
                      </a:r>
                      <a:r>
                        <a:rPr kumimoji="0"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dari</a:t>
                      </a:r>
                      <a:r>
                        <a:rPr kumimoji="0"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jurnal</a:t>
                      </a:r>
                      <a:endParaRPr kumimoji="0" lang="en-US" sz="1800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belanja</a:t>
                      </a:r>
                      <a:r>
                        <a:rPr kumimoji="0"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ke</a:t>
                      </a:r>
                      <a:r>
                        <a:rPr kumimoji="0"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faktur</a:t>
                      </a:r>
                      <a:r>
                        <a:rPr kumimoji="0"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pemasok</a:t>
                      </a:r>
                      <a:r>
                        <a:rPr kumimoji="0"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/  </a:t>
                      </a:r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kontrak</a:t>
                      </a:r>
                      <a:r>
                        <a:rPr kumimoji="0"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kerja</a:t>
                      </a:r>
                      <a:r>
                        <a:rPr kumimoji="0"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dan</a:t>
                      </a:r>
                      <a:r>
                        <a:rPr kumimoji="0"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bandingkan</a:t>
                      </a:r>
                      <a:r>
                        <a:rPr kumimoji="0"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nama</a:t>
                      </a:r>
                      <a:r>
                        <a:rPr kumimoji="0"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pemasok</a:t>
                      </a:r>
                      <a:r>
                        <a:rPr kumimoji="0"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tanggal</a:t>
                      </a:r>
                      <a:r>
                        <a:rPr kumimoji="0"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dan</a:t>
                      </a:r>
                      <a:r>
                        <a:rPr kumimoji="0"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total </a:t>
                      </a:r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jumlah</a:t>
                      </a:r>
                      <a:r>
                        <a:rPr kumimoji="0"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rupiah </a:t>
                      </a:r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pembelian</a:t>
                      </a:r>
                      <a:r>
                        <a:rPr kumimoji="0"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itu</a:t>
                      </a:r>
                      <a:r>
                        <a:rPr kumimoji="0"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. </a:t>
                      </a:r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Telusuri</a:t>
                      </a:r>
                      <a:r>
                        <a:rPr kumimoji="0"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posting </a:t>
                      </a:r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dari</a:t>
                      </a:r>
                      <a:r>
                        <a:rPr kumimoji="0"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jurnal</a:t>
                      </a:r>
                      <a:endParaRPr kumimoji="0" lang="en-US" sz="1800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pembelian</a:t>
                      </a:r>
                      <a:r>
                        <a:rPr kumimoji="0"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ke</a:t>
                      </a:r>
                      <a:r>
                        <a:rPr kumimoji="0"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buku</a:t>
                      </a:r>
                      <a:r>
                        <a:rPr kumimoji="0"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besar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Dokumentasi</a:t>
                      </a:r>
                      <a:endParaRPr kumimoji="0" lang="en-US" sz="1800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Pelaksanaan</a:t>
                      </a:r>
                      <a:endParaRPr kumimoji="0" lang="en-US" sz="1800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kembali</a:t>
                      </a:r>
                      <a:endParaRPr lang="en-US" sz="16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Lanjutan</a:t>
            </a:r>
            <a:r>
              <a:rPr lang="en-US" dirty="0" smtClean="0"/>
              <a:t>…</a:t>
            </a:r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457200" y="1767840"/>
          <a:ext cx="8229600" cy="4602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95961"/>
                <a:gridCol w="3275860"/>
                <a:gridCol w="1757779"/>
              </a:tblGrid>
              <a:tr h="370840">
                <a:tc>
                  <a:txBody>
                    <a:bodyPr/>
                    <a:lstStyle/>
                    <a:p>
                      <a:r>
                        <a:rPr kumimoji="0" lang="en-US" sz="1600" b="1" kern="1200" baseline="0" dirty="0" err="1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Istilah</a:t>
                      </a:r>
                      <a:r>
                        <a:rPr kumimoji="0" lang="en-US" sz="1600" b="1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600" b="1" kern="1200" baseline="0" dirty="0" err="1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dan</a:t>
                      </a:r>
                      <a:r>
                        <a:rPr kumimoji="0" lang="en-US" sz="1600" b="1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600" b="1" kern="1200" baseline="0" dirty="0" err="1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Definisi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n-US" sz="1600" b="1" kern="1200" baseline="0" dirty="0" err="1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Ilustrasi</a:t>
                      </a:r>
                      <a:r>
                        <a:rPr kumimoji="0" lang="en-US" sz="1600" b="1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600" b="1" kern="1200" baseline="0" dirty="0" err="1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Prosedur</a:t>
                      </a:r>
                      <a:r>
                        <a:rPr kumimoji="0" lang="en-US" sz="1600" b="1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Audit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n-US" sz="1600" b="1" kern="1200" baseline="0" dirty="0" err="1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Jenis</a:t>
                      </a:r>
                      <a:r>
                        <a:rPr kumimoji="0" lang="en-US" sz="1600" b="1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600" b="1" kern="1200" baseline="0" dirty="0" err="1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Bukti</a:t>
                      </a:r>
                      <a:endParaRPr kumimoji="0" lang="en-US" sz="1600" b="1" kern="1200" baseline="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en-US" sz="1600" b="1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Audit</a:t>
                      </a:r>
                      <a:endParaRPr lang="en-US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Membandingkan</a:t>
                      </a:r>
                      <a:r>
                        <a:rPr kumimoji="0"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800" i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(Compare) -</a:t>
                      </a:r>
                    </a:p>
                    <a:p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Perbandingan</a:t>
                      </a:r>
                      <a:r>
                        <a:rPr kumimoji="0"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antara</a:t>
                      </a:r>
                      <a:r>
                        <a:rPr kumimoji="0"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informasi</a:t>
                      </a:r>
                      <a:r>
                        <a:rPr kumimoji="0"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it-IT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yang berada di dua tempat </a:t>
                      </a:r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berbeda</a:t>
                      </a:r>
                      <a:r>
                        <a:rPr kumimoji="0"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. </a:t>
                      </a:r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Petunjuk</a:t>
                      </a:r>
                      <a:r>
                        <a:rPr kumimoji="0"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itu</a:t>
                      </a:r>
                      <a:r>
                        <a:rPr kumimoji="0"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harus</a:t>
                      </a:r>
                      <a:r>
                        <a:rPr kumimoji="0"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menunjukkan</a:t>
                      </a:r>
                      <a:r>
                        <a:rPr kumimoji="0"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informasi</a:t>
                      </a:r>
                      <a:r>
                        <a:rPr kumimoji="0"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apa</a:t>
                      </a:r>
                      <a:r>
                        <a:rPr kumimoji="0"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yang </a:t>
                      </a:r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dibandingkan</a:t>
                      </a:r>
                      <a:r>
                        <a:rPr kumimoji="0"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serinci</a:t>
                      </a:r>
                      <a:r>
                        <a:rPr kumimoji="0"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dan</a:t>
                      </a:r>
                      <a:r>
                        <a:rPr kumimoji="0"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sepraktis</a:t>
                      </a:r>
                      <a:r>
                        <a:rPr kumimoji="0"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mungkin</a:t>
                      </a:r>
                      <a:r>
                        <a:rPr kumimoji="0"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endParaRPr lang="en-US" sz="1600" baseline="0" dirty="0" smtClean="0">
                        <a:latin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Pilih</a:t>
                      </a:r>
                      <a:r>
                        <a:rPr kumimoji="0"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sampel</a:t>
                      </a:r>
                      <a:r>
                        <a:rPr kumimoji="0"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faktur</a:t>
                      </a:r>
                      <a:r>
                        <a:rPr kumimoji="0"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pemasok</a:t>
                      </a:r>
                      <a:endParaRPr kumimoji="0" lang="en-US" sz="1800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dan</a:t>
                      </a:r>
                      <a:r>
                        <a:rPr kumimoji="0"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membandingkan</a:t>
                      </a:r>
                      <a:r>
                        <a:rPr kumimoji="0"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harga</a:t>
                      </a:r>
                      <a:endParaRPr kumimoji="0" lang="en-US" sz="1800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sv-SE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per unit dengan harga standar</a:t>
                      </a:r>
                    </a:p>
                    <a:p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menurut</a:t>
                      </a:r>
                      <a:r>
                        <a:rPr kumimoji="0"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anggaran</a:t>
                      </a:r>
                      <a:r>
                        <a:rPr kumimoji="0"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endParaRPr lang="en-US" sz="1600" baseline="0" dirty="0" smtClean="0">
                        <a:latin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Dokumentasi</a:t>
                      </a:r>
                      <a:endParaRPr lang="en-US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Menghitung</a:t>
                      </a:r>
                      <a:r>
                        <a:rPr kumimoji="0"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800" i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(count) – </a:t>
                      </a:r>
                      <a:r>
                        <a:rPr kumimoji="0" lang="en-US" sz="1800" i="1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Penentuan</a:t>
                      </a:r>
                      <a:r>
                        <a:rPr kumimoji="0" lang="en-US" sz="1800" i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jumlah</a:t>
                      </a:r>
                      <a:r>
                        <a:rPr kumimoji="0"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aktiva</a:t>
                      </a:r>
                      <a:r>
                        <a:rPr kumimoji="0"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yang </a:t>
                      </a:r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ada</a:t>
                      </a:r>
                      <a:r>
                        <a:rPr kumimoji="0"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pada</a:t>
                      </a:r>
                      <a:r>
                        <a:rPr kumimoji="0"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suatu</a:t>
                      </a:r>
                      <a:r>
                        <a:rPr kumimoji="0"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waktu</a:t>
                      </a:r>
                      <a:r>
                        <a:rPr kumimoji="0"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tertentu</a:t>
                      </a:r>
                      <a:r>
                        <a:rPr kumimoji="0"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. </a:t>
                      </a:r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Istilah</a:t>
                      </a:r>
                      <a:r>
                        <a:rPr kumimoji="0"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ini</a:t>
                      </a:r>
                      <a:r>
                        <a:rPr kumimoji="0"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hanya</a:t>
                      </a:r>
                      <a:r>
                        <a:rPr kumimoji="0"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digunakan</a:t>
                      </a:r>
                      <a:r>
                        <a:rPr kumimoji="0"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berhubungan</a:t>
                      </a:r>
                      <a:endParaRPr kumimoji="0" lang="en-US" sz="1800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dengan</a:t>
                      </a:r>
                      <a:r>
                        <a:rPr kumimoji="0"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jenis</a:t>
                      </a:r>
                      <a:r>
                        <a:rPr kumimoji="0"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bukti</a:t>
                      </a:r>
                      <a:r>
                        <a:rPr kumimoji="0"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audit </a:t>
                      </a:r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pemeriksaan</a:t>
                      </a:r>
                      <a:r>
                        <a:rPr kumimoji="0"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fisik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Hitung</a:t>
                      </a:r>
                      <a:r>
                        <a:rPr kumimoji="0"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sampel</a:t>
                      </a:r>
                      <a:r>
                        <a:rPr kumimoji="0"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100 item</a:t>
                      </a:r>
                    </a:p>
                    <a:p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persediaan</a:t>
                      </a:r>
                      <a:r>
                        <a:rPr kumimoji="0"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dan</a:t>
                      </a:r>
                      <a:endParaRPr kumimoji="0" lang="en-US" sz="1800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membandingkan</a:t>
                      </a:r>
                      <a:r>
                        <a:rPr kumimoji="0"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jumlah</a:t>
                      </a:r>
                      <a:r>
                        <a:rPr kumimoji="0"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dan</a:t>
                      </a:r>
                      <a:endParaRPr kumimoji="0" lang="en-US" sz="1800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keterangan</a:t>
                      </a:r>
                      <a:r>
                        <a:rPr kumimoji="0"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dalam</a:t>
                      </a:r>
                      <a:endParaRPr kumimoji="0" lang="en-US" sz="1800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perhitungan</a:t>
                      </a:r>
                      <a:r>
                        <a:rPr kumimoji="0"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auditan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Pemeriksaan</a:t>
                      </a:r>
                      <a:endParaRPr kumimoji="0" lang="en-US" sz="1800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fisik</a:t>
                      </a:r>
                      <a:endParaRPr lang="en-US" sz="16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Lanjutan</a:t>
            </a:r>
            <a:r>
              <a:rPr lang="en-US" dirty="0" smtClean="0"/>
              <a:t>…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457200" y="1767840"/>
          <a:ext cx="8229600" cy="4693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95961"/>
                <a:gridCol w="3275860"/>
                <a:gridCol w="1757779"/>
              </a:tblGrid>
              <a:tr h="370840">
                <a:tc>
                  <a:txBody>
                    <a:bodyPr/>
                    <a:lstStyle/>
                    <a:p>
                      <a:r>
                        <a:rPr kumimoji="0" lang="en-US" sz="1600" b="1" kern="1200" baseline="0" dirty="0" err="1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Istilah</a:t>
                      </a:r>
                      <a:r>
                        <a:rPr kumimoji="0" lang="en-US" sz="1600" b="1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600" b="1" kern="1200" baseline="0" dirty="0" err="1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dan</a:t>
                      </a:r>
                      <a:r>
                        <a:rPr kumimoji="0" lang="en-US" sz="1600" b="1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600" b="1" kern="1200" baseline="0" dirty="0" err="1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Definisi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n-US" sz="1600" b="1" kern="1200" baseline="0" dirty="0" err="1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Ilustrasi</a:t>
                      </a:r>
                      <a:r>
                        <a:rPr kumimoji="0" lang="en-US" sz="1600" b="1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600" b="1" kern="1200" baseline="0" dirty="0" err="1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Prosedur</a:t>
                      </a:r>
                      <a:r>
                        <a:rPr kumimoji="0" lang="en-US" sz="1600" b="1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Audit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n-US" sz="1600" b="1" kern="1200" baseline="0" dirty="0" err="1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Jenis</a:t>
                      </a:r>
                      <a:r>
                        <a:rPr kumimoji="0" lang="en-US" sz="1600" b="1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600" b="1" kern="1200" baseline="0" dirty="0" err="1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Bukti</a:t>
                      </a:r>
                      <a:endParaRPr kumimoji="0" lang="en-US" sz="1600" b="1" kern="1200" baseline="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en-US" sz="1600" b="1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Audit</a:t>
                      </a:r>
                      <a:endParaRPr lang="en-US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Mengamati</a:t>
                      </a:r>
                      <a:r>
                        <a:rPr kumimoji="0"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800" i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(observe) - </a:t>
                      </a:r>
                      <a:r>
                        <a:rPr kumimoji="0" lang="en-US" sz="1800" i="1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Tindakan</a:t>
                      </a:r>
                      <a:endParaRPr kumimoji="0" lang="en-US" sz="1800" i="1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pengamatan</a:t>
                      </a:r>
                      <a:r>
                        <a:rPr kumimoji="0"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berhubungan</a:t>
                      </a:r>
                      <a:r>
                        <a:rPr kumimoji="0"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dengan</a:t>
                      </a:r>
                      <a:endParaRPr kumimoji="0" lang="en-US" sz="1800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jenis</a:t>
                      </a:r>
                      <a:r>
                        <a:rPr kumimoji="0"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bukti</a:t>
                      </a:r>
                      <a:r>
                        <a:rPr kumimoji="0"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audit </a:t>
                      </a:r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pengamatan</a:t>
                      </a:r>
                      <a:endParaRPr lang="en-US" sz="1600" baseline="0" dirty="0" smtClean="0">
                        <a:latin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Amati </a:t>
                      </a:r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apakah</a:t>
                      </a:r>
                      <a:r>
                        <a:rPr kumimoji="0"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2 </a:t>
                      </a:r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tim</a:t>
                      </a:r>
                      <a:endParaRPr kumimoji="0" lang="en-US" sz="1800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penghitung</a:t>
                      </a:r>
                      <a:r>
                        <a:rPr kumimoji="0"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persediaan</a:t>
                      </a:r>
                      <a:r>
                        <a:rPr kumimoji="0"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telah</a:t>
                      </a:r>
                      <a:endParaRPr kumimoji="0" lang="en-US" sz="1800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menghitung</a:t>
                      </a:r>
                      <a:r>
                        <a:rPr kumimoji="0"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secara</a:t>
                      </a:r>
                      <a:endParaRPr kumimoji="0" lang="en-US" sz="1800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independen</a:t>
                      </a:r>
                      <a:r>
                        <a:rPr kumimoji="0"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dan</a:t>
                      </a:r>
                      <a:r>
                        <a:rPr kumimoji="0"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mencatat</a:t>
                      </a:r>
                      <a:endParaRPr kumimoji="0" lang="en-US" sz="1800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jumlah</a:t>
                      </a:r>
                      <a:r>
                        <a:rPr kumimoji="0"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biaya</a:t>
                      </a:r>
                      <a:r>
                        <a:rPr kumimoji="0"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persediaan</a:t>
                      </a:r>
                      <a:endParaRPr lang="en-US" sz="1600" baseline="0" dirty="0" smtClean="0">
                        <a:latin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err="1" smtClean="0"/>
                        <a:t>Pengamatan</a:t>
                      </a:r>
                      <a:r>
                        <a:rPr lang="en-US" sz="1600" dirty="0" smtClean="0"/>
                        <a:t> </a:t>
                      </a:r>
                      <a:endParaRPr lang="en-US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Menanyakan</a:t>
                      </a:r>
                      <a:r>
                        <a:rPr kumimoji="0"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800" i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(Inquiry) – </a:t>
                      </a:r>
                      <a:r>
                        <a:rPr kumimoji="0" lang="en-US" sz="1800" i="1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Tindakan</a:t>
                      </a:r>
                      <a:r>
                        <a:rPr kumimoji="0" lang="en-US" sz="1800" i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menanyakan</a:t>
                      </a:r>
                      <a:r>
                        <a:rPr kumimoji="0"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hanya</a:t>
                      </a:r>
                      <a:r>
                        <a:rPr kumimoji="0"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berhubungan</a:t>
                      </a:r>
                      <a:r>
                        <a:rPr kumimoji="0"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dengan</a:t>
                      </a:r>
                      <a:r>
                        <a:rPr kumimoji="0"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jenis</a:t>
                      </a:r>
                      <a:r>
                        <a:rPr kumimoji="0"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bukti</a:t>
                      </a:r>
                      <a:r>
                        <a:rPr kumimoji="0"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audit </a:t>
                      </a:r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wawancara</a:t>
                      </a:r>
                      <a:r>
                        <a:rPr kumimoji="0"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dengan</a:t>
                      </a:r>
                      <a:r>
                        <a:rPr kumimoji="0"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auditan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Tanyakan</a:t>
                      </a:r>
                      <a:r>
                        <a:rPr kumimoji="0"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manajemen</a:t>
                      </a:r>
                      <a:endParaRPr kumimoji="0" lang="en-US" sz="1800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auditan</a:t>
                      </a:r>
                      <a:r>
                        <a:rPr kumimoji="0"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apakah</a:t>
                      </a:r>
                      <a:r>
                        <a:rPr kumimoji="0"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ada</a:t>
                      </a:r>
                      <a:endParaRPr kumimoji="0" lang="en-US" sz="1800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kehilangan</a:t>
                      </a:r>
                      <a:r>
                        <a:rPr kumimoji="0"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atas</a:t>
                      </a:r>
                      <a:r>
                        <a:rPr kumimoji="0"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aktiva</a:t>
                      </a:r>
                      <a:endParaRPr kumimoji="0" lang="en-US" sz="1800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selama</a:t>
                      </a:r>
                      <a:r>
                        <a:rPr kumimoji="0"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periode</a:t>
                      </a:r>
                      <a:r>
                        <a:rPr kumimoji="0"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berjalan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Wawancara</a:t>
                      </a:r>
                      <a:endParaRPr kumimoji="0" lang="en-US" sz="1800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dengan</a:t>
                      </a:r>
                      <a:endParaRPr kumimoji="0" lang="en-US" sz="1800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Auditan</a:t>
                      </a:r>
                      <a:endParaRPr lang="en-US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Melacak</a:t>
                      </a:r>
                      <a:r>
                        <a:rPr kumimoji="0"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800" i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(vouch) - </a:t>
                      </a:r>
                      <a:r>
                        <a:rPr kumimoji="0" lang="en-US" sz="1800" i="1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Penggunaan</a:t>
                      </a:r>
                      <a:endParaRPr kumimoji="0" lang="en-US" sz="1800" i="1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dokumen</a:t>
                      </a:r>
                      <a:r>
                        <a:rPr kumimoji="0"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untuk</a:t>
                      </a:r>
                      <a:r>
                        <a:rPr kumimoji="0"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memverifikasi</a:t>
                      </a:r>
                      <a:endParaRPr kumimoji="0" lang="en-US" sz="1800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jumlah</a:t>
                      </a:r>
                      <a:r>
                        <a:rPr kumimoji="0"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transaksi</a:t>
                      </a:r>
                      <a:r>
                        <a:rPr kumimoji="0"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yang </a:t>
                      </a:r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dicatat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Lacak</a:t>
                      </a:r>
                      <a:r>
                        <a:rPr kumimoji="0"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sampel</a:t>
                      </a:r>
                      <a:r>
                        <a:rPr kumimoji="0"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dari</a:t>
                      </a:r>
                      <a:r>
                        <a:rPr kumimoji="0"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transaksi</a:t>
                      </a:r>
                      <a:endParaRPr kumimoji="0" lang="en-US" sz="1800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pembelian</a:t>
                      </a:r>
                      <a:r>
                        <a:rPr kumimoji="0"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yang </a:t>
                      </a:r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dicatat</a:t>
                      </a:r>
                      <a:r>
                        <a:rPr kumimoji="0"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pada</a:t>
                      </a:r>
                      <a:endParaRPr kumimoji="0" lang="en-US" sz="1800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faktur</a:t>
                      </a:r>
                      <a:r>
                        <a:rPr kumimoji="0"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pemasok</a:t>
                      </a:r>
                      <a:r>
                        <a:rPr kumimoji="0"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dan</a:t>
                      </a:r>
                      <a:r>
                        <a:rPr kumimoji="0"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laporan</a:t>
                      </a:r>
                      <a:endParaRPr kumimoji="0" lang="en-US" sz="1800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penerimaan</a:t>
                      </a:r>
                      <a:r>
                        <a:rPr kumimoji="0"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barang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Dokumentasi</a:t>
                      </a:r>
                      <a:endParaRPr lang="en-US" sz="16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Temuan</a:t>
            </a:r>
            <a:r>
              <a:rPr lang="en-US" dirty="0" smtClean="0"/>
              <a:t> Audit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fi-FI" sz="2000" dirty="0" smtClean="0"/>
              <a:t>Selain untuk menguji kelayakan penyajian </a:t>
            </a:r>
            <a:r>
              <a:rPr lang="en-US" sz="2000" dirty="0" err="1" smtClean="0"/>
              <a:t>laporan</a:t>
            </a:r>
            <a:r>
              <a:rPr lang="en-US" sz="2000" dirty="0" smtClean="0"/>
              <a:t> </a:t>
            </a:r>
            <a:r>
              <a:rPr lang="en-US" sz="2000" dirty="0" err="1" smtClean="0"/>
              <a:t>keuangan</a:t>
            </a:r>
            <a:r>
              <a:rPr lang="en-US" sz="2000" dirty="0" smtClean="0"/>
              <a:t> </a:t>
            </a:r>
            <a:r>
              <a:rPr lang="en-US" sz="2000" dirty="0" err="1" smtClean="0"/>
              <a:t>auditan</a:t>
            </a:r>
            <a:r>
              <a:rPr lang="en-US" sz="2000" dirty="0" smtClean="0"/>
              <a:t>, </a:t>
            </a:r>
            <a:r>
              <a:rPr lang="en-US" sz="2000" dirty="0" err="1" smtClean="0"/>
              <a:t>dalam</a:t>
            </a:r>
            <a:r>
              <a:rPr lang="en-US" sz="2000" dirty="0" smtClean="0"/>
              <a:t> audit </a:t>
            </a:r>
            <a:r>
              <a:rPr lang="en-US" sz="2000" dirty="0" err="1" smtClean="0"/>
              <a:t>atas</a:t>
            </a:r>
            <a:r>
              <a:rPr lang="en-US" sz="2000" dirty="0" smtClean="0"/>
              <a:t> </a:t>
            </a:r>
            <a:r>
              <a:rPr lang="en-US" sz="2000" dirty="0" err="1" smtClean="0"/>
              <a:t>laporan</a:t>
            </a:r>
            <a:r>
              <a:rPr lang="en-US" sz="2000" dirty="0" smtClean="0"/>
              <a:t> </a:t>
            </a:r>
            <a:r>
              <a:rPr lang="en-US" sz="2000" dirty="0" err="1" smtClean="0"/>
              <a:t>keuangan</a:t>
            </a:r>
            <a:r>
              <a:rPr lang="en-US" sz="2000" dirty="0" smtClean="0"/>
              <a:t>, auditor </a:t>
            </a:r>
            <a:r>
              <a:rPr lang="en-US" sz="2000" dirty="0" err="1" smtClean="0"/>
              <a:t>juga</a:t>
            </a:r>
            <a:r>
              <a:rPr lang="en-US" sz="2000" dirty="0" smtClean="0"/>
              <a:t> </a:t>
            </a:r>
            <a:r>
              <a:rPr lang="en-US" sz="2000" dirty="0" err="1" smtClean="0"/>
              <a:t>disyaratkan</a:t>
            </a:r>
            <a:r>
              <a:rPr lang="en-US" sz="2000" dirty="0" smtClean="0"/>
              <a:t> </a:t>
            </a:r>
            <a:r>
              <a:rPr lang="en-US" sz="2000" dirty="0" err="1" smtClean="0"/>
              <a:t>untuk</a:t>
            </a:r>
            <a:r>
              <a:rPr lang="en-US" sz="2000" dirty="0" smtClean="0"/>
              <a:t> </a:t>
            </a:r>
            <a:r>
              <a:rPr lang="en-US" sz="2000" dirty="0" err="1" smtClean="0"/>
              <a:t>menguji</a:t>
            </a:r>
            <a:r>
              <a:rPr lang="en-US" sz="2000" dirty="0" smtClean="0"/>
              <a:t> </a:t>
            </a:r>
            <a:r>
              <a:rPr lang="en-US" sz="2000" dirty="0" err="1" smtClean="0"/>
              <a:t>efektifitas</a:t>
            </a:r>
            <a:r>
              <a:rPr lang="en-US" sz="2000" dirty="0" smtClean="0"/>
              <a:t> </a:t>
            </a:r>
            <a:r>
              <a:rPr lang="en-US" sz="2000" dirty="0" err="1" smtClean="0"/>
              <a:t>pengendalian</a:t>
            </a:r>
            <a:r>
              <a:rPr lang="en-US" sz="2000" dirty="0" smtClean="0"/>
              <a:t> intern, </a:t>
            </a:r>
            <a:r>
              <a:rPr lang="en-US" sz="2000" dirty="0" err="1" smtClean="0"/>
              <a:t>memeriksa</a:t>
            </a:r>
            <a:r>
              <a:rPr lang="en-US" sz="2000" dirty="0" smtClean="0"/>
              <a:t> </a:t>
            </a:r>
            <a:r>
              <a:rPr lang="sv-SE" sz="2000" dirty="0" smtClean="0"/>
              <a:t>kemungkinan terjadinya pelanggaran terhadap peraturan perundangan serta </a:t>
            </a:r>
            <a:r>
              <a:rPr lang="en-US" sz="2000" dirty="0" err="1" smtClean="0"/>
              <a:t>memeriksa</a:t>
            </a:r>
            <a:r>
              <a:rPr lang="en-US" sz="2000" dirty="0" smtClean="0"/>
              <a:t> </a:t>
            </a:r>
            <a:r>
              <a:rPr lang="en-US" sz="2000" dirty="0" err="1" smtClean="0"/>
              <a:t>kemungkinan</a:t>
            </a:r>
            <a:r>
              <a:rPr lang="en-US" sz="2000" dirty="0" smtClean="0"/>
              <a:t> </a:t>
            </a:r>
            <a:r>
              <a:rPr lang="en-US" sz="2000" dirty="0" err="1" smtClean="0"/>
              <a:t>terjadinya</a:t>
            </a:r>
            <a:r>
              <a:rPr lang="en-US" sz="2000" dirty="0" smtClean="0"/>
              <a:t> </a:t>
            </a:r>
            <a:r>
              <a:rPr lang="en-US" sz="2000" dirty="0" err="1" smtClean="0"/>
              <a:t>kecurangan</a:t>
            </a:r>
            <a:r>
              <a:rPr lang="en-US" sz="2000" dirty="0" smtClean="0"/>
              <a:t> </a:t>
            </a:r>
            <a:r>
              <a:rPr lang="en-US" sz="2000" dirty="0" err="1" smtClean="0"/>
              <a:t>dan</a:t>
            </a:r>
            <a:r>
              <a:rPr lang="en-US" sz="2000" dirty="0" smtClean="0"/>
              <a:t> </a:t>
            </a:r>
            <a:r>
              <a:rPr lang="en-US" sz="2000" dirty="0" err="1" smtClean="0"/>
              <a:t>ketidakpatutan</a:t>
            </a:r>
            <a:r>
              <a:rPr lang="en-US" sz="2000" dirty="0" smtClean="0"/>
              <a:t>. </a:t>
            </a:r>
          </a:p>
          <a:p>
            <a:r>
              <a:rPr lang="en-US" sz="2000" dirty="0" err="1" smtClean="0"/>
              <a:t>Temuan</a:t>
            </a:r>
            <a:r>
              <a:rPr lang="en-US" sz="2000" dirty="0" smtClean="0"/>
              <a:t> audit yang </a:t>
            </a:r>
            <a:r>
              <a:rPr lang="en-US" sz="2000" dirty="0" err="1" smtClean="0"/>
              <a:t>berupa</a:t>
            </a:r>
            <a:r>
              <a:rPr lang="en-US" sz="2000" dirty="0" smtClean="0"/>
              <a:t> </a:t>
            </a:r>
            <a:r>
              <a:rPr lang="en-US" sz="2000" dirty="0" err="1" smtClean="0"/>
              <a:t>temuan</a:t>
            </a:r>
            <a:r>
              <a:rPr lang="en-US" sz="2000" dirty="0" smtClean="0"/>
              <a:t> </a:t>
            </a:r>
            <a:r>
              <a:rPr lang="en-US" sz="2000" dirty="0" err="1" smtClean="0"/>
              <a:t>atas</a:t>
            </a:r>
            <a:r>
              <a:rPr lang="en-US" sz="2000" dirty="0" smtClean="0"/>
              <a:t> </a:t>
            </a:r>
            <a:r>
              <a:rPr lang="en-US" sz="2000" dirty="0" err="1" smtClean="0"/>
              <a:t>pengendalian</a:t>
            </a:r>
            <a:r>
              <a:rPr lang="en-US" sz="2000" dirty="0" smtClean="0"/>
              <a:t> intern, </a:t>
            </a:r>
            <a:r>
              <a:rPr lang="en-US" sz="2000" dirty="0" err="1" smtClean="0"/>
              <a:t>temuan</a:t>
            </a:r>
            <a:r>
              <a:rPr lang="en-US" sz="2000" dirty="0" smtClean="0"/>
              <a:t> </a:t>
            </a:r>
            <a:r>
              <a:rPr lang="en-US" sz="2000" dirty="0" err="1" smtClean="0"/>
              <a:t>atas</a:t>
            </a:r>
            <a:r>
              <a:rPr lang="en-US" sz="2000" dirty="0" smtClean="0"/>
              <a:t> </a:t>
            </a:r>
            <a:r>
              <a:rPr lang="en-US" sz="2000" dirty="0" err="1" smtClean="0"/>
              <a:t>ketaatan</a:t>
            </a:r>
            <a:r>
              <a:rPr lang="en-US" sz="2000" dirty="0" smtClean="0"/>
              <a:t> </a:t>
            </a:r>
            <a:r>
              <a:rPr lang="en-US" sz="2000" dirty="0" err="1" smtClean="0"/>
              <a:t>terhadap</a:t>
            </a:r>
            <a:r>
              <a:rPr lang="en-US" sz="2000" dirty="0" smtClean="0"/>
              <a:t> </a:t>
            </a:r>
            <a:r>
              <a:rPr lang="en-US" sz="2000" dirty="0" err="1" smtClean="0"/>
              <a:t>peraturan</a:t>
            </a:r>
            <a:r>
              <a:rPr lang="en-US" sz="2000" dirty="0" smtClean="0"/>
              <a:t> </a:t>
            </a:r>
            <a:r>
              <a:rPr lang="en-US" sz="2000" dirty="0" err="1" smtClean="0"/>
              <a:t>perundangan</a:t>
            </a:r>
            <a:r>
              <a:rPr lang="en-US" sz="2000" dirty="0" smtClean="0"/>
              <a:t> </a:t>
            </a:r>
            <a:r>
              <a:rPr lang="en-US" sz="2000" dirty="0" err="1" smtClean="0"/>
              <a:t>dan</a:t>
            </a:r>
            <a:r>
              <a:rPr lang="en-US" sz="2000" dirty="0" smtClean="0"/>
              <a:t> </a:t>
            </a:r>
            <a:r>
              <a:rPr lang="en-US" sz="2000" dirty="0" err="1" smtClean="0"/>
              <a:t>temuan</a:t>
            </a:r>
            <a:r>
              <a:rPr lang="en-US" sz="2000" dirty="0" smtClean="0"/>
              <a:t> </a:t>
            </a:r>
            <a:r>
              <a:rPr lang="en-US" sz="2000" dirty="0" err="1" smtClean="0"/>
              <a:t>kecurangan</a:t>
            </a:r>
            <a:r>
              <a:rPr lang="en-US" sz="2000" dirty="0" smtClean="0"/>
              <a:t> </a:t>
            </a:r>
            <a:r>
              <a:rPr lang="en-US" sz="2000" dirty="0" err="1" smtClean="0"/>
              <a:t>dan</a:t>
            </a:r>
            <a:r>
              <a:rPr lang="en-US" sz="2000" dirty="0" smtClean="0"/>
              <a:t> </a:t>
            </a:r>
            <a:r>
              <a:rPr lang="en-US" sz="2000" dirty="0" err="1" smtClean="0"/>
              <a:t>ketidakpatutan</a:t>
            </a:r>
            <a:r>
              <a:rPr lang="en-US" sz="2000" dirty="0" smtClean="0"/>
              <a:t> </a:t>
            </a:r>
            <a:r>
              <a:rPr lang="en-US" sz="2000" dirty="0" err="1" smtClean="0"/>
              <a:t>selanjutnya</a:t>
            </a:r>
            <a:r>
              <a:rPr lang="en-US" sz="2000" dirty="0" smtClean="0"/>
              <a:t> </a:t>
            </a:r>
            <a:r>
              <a:rPr lang="en-US" sz="2000" dirty="0" err="1" smtClean="0"/>
              <a:t>harus</a:t>
            </a:r>
            <a:r>
              <a:rPr lang="en-US" sz="2000" dirty="0" smtClean="0"/>
              <a:t> </a:t>
            </a:r>
            <a:r>
              <a:rPr lang="en-US" sz="2000" dirty="0" err="1" smtClean="0"/>
              <a:t>disajikan</a:t>
            </a:r>
            <a:r>
              <a:rPr lang="en-US" sz="2000" dirty="0" smtClean="0"/>
              <a:t> </a:t>
            </a:r>
            <a:r>
              <a:rPr lang="en-US" sz="2000" dirty="0" err="1" smtClean="0"/>
              <a:t>menurut</a:t>
            </a:r>
            <a:r>
              <a:rPr lang="en-US" sz="2000" dirty="0" smtClean="0"/>
              <a:t> </a:t>
            </a:r>
            <a:r>
              <a:rPr lang="en-US" sz="2000" dirty="0" err="1" smtClean="0"/>
              <a:t>elemen</a:t>
            </a:r>
            <a:r>
              <a:rPr lang="en-US" sz="2000" dirty="0" smtClean="0"/>
              <a:t> </a:t>
            </a:r>
            <a:r>
              <a:rPr lang="en-US" sz="2000" dirty="0" err="1" smtClean="0"/>
              <a:t>temuan</a:t>
            </a:r>
            <a:r>
              <a:rPr lang="en-US" sz="2000" dirty="0" smtClean="0"/>
              <a:t> yang </a:t>
            </a:r>
            <a:r>
              <a:rPr lang="en-US" sz="2000" dirty="0" err="1" smtClean="0"/>
              <a:t>terdiri</a:t>
            </a:r>
            <a:r>
              <a:rPr lang="en-US" sz="2000" dirty="0" smtClean="0"/>
              <a:t> </a:t>
            </a:r>
            <a:r>
              <a:rPr lang="en-US" sz="2000" dirty="0" err="1" smtClean="0"/>
              <a:t>dari</a:t>
            </a:r>
            <a:r>
              <a:rPr lang="en-US" sz="2000" dirty="0" smtClean="0"/>
              <a:t> </a:t>
            </a:r>
            <a:r>
              <a:rPr lang="en-US" sz="2000" dirty="0" err="1" smtClean="0"/>
              <a:t>kriteria</a:t>
            </a:r>
            <a:r>
              <a:rPr lang="en-US" sz="2000" dirty="0" smtClean="0"/>
              <a:t>, </a:t>
            </a:r>
            <a:r>
              <a:rPr lang="en-US" sz="2000" dirty="0" err="1" smtClean="0"/>
              <a:t>kondisi</a:t>
            </a:r>
            <a:r>
              <a:rPr lang="en-US" sz="2000" dirty="0" smtClean="0"/>
              <a:t>, </a:t>
            </a:r>
            <a:r>
              <a:rPr lang="en-US" sz="2000" dirty="0" err="1" smtClean="0"/>
              <a:t>sebab</a:t>
            </a:r>
            <a:r>
              <a:rPr lang="en-US" sz="2000" dirty="0" smtClean="0"/>
              <a:t> </a:t>
            </a:r>
            <a:r>
              <a:rPr lang="en-US" sz="2000" dirty="0" err="1" smtClean="0"/>
              <a:t>dan</a:t>
            </a:r>
            <a:r>
              <a:rPr lang="en-US" sz="2000" dirty="0" smtClean="0"/>
              <a:t> </a:t>
            </a:r>
            <a:r>
              <a:rPr lang="en-US" sz="2000" dirty="0" err="1" smtClean="0"/>
              <a:t>akibat</a:t>
            </a:r>
            <a:r>
              <a:rPr lang="en-US" sz="2000" dirty="0" smtClean="0"/>
              <a:t>.  Hal </a:t>
            </a:r>
            <a:r>
              <a:rPr lang="en-US" sz="2000" dirty="0" err="1" smtClean="0"/>
              <a:t>ini</a:t>
            </a:r>
            <a:r>
              <a:rPr lang="en-US" sz="2000" dirty="0" smtClean="0"/>
              <a:t> </a:t>
            </a:r>
            <a:r>
              <a:rPr lang="en-US" sz="2000" dirty="0" err="1" smtClean="0"/>
              <a:t>dimaksudkan</a:t>
            </a:r>
            <a:r>
              <a:rPr lang="en-US" sz="2000" dirty="0" smtClean="0"/>
              <a:t> </a:t>
            </a:r>
            <a:r>
              <a:rPr lang="en-US" sz="2000" dirty="0" err="1" smtClean="0"/>
              <a:t>untuk</a:t>
            </a:r>
            <a:r>
              <a:rPr lang="en-US" sz="2000" dirty="0" smtClean="0"/>
              <a:t> </a:t>
            </a:r>
            <a:r>
              <a:rPr lang="en-US" sz="2000" dirty="0" err="1" smtClean="0"/>
              <a:t>membantu</a:t>
            </a:r>
            <a:r>
              <a:rPr lang="en-US" sz="2000" dirty="0" smtClean="0"/>
              <a:t> </a:t>
            </a:r>
            <a:r>
              <a:rPr lang="en-US" sz="2000" dirty="0" err="1" smtClean="0"/>
              <a:t>manajemen</a:t>
            </a:r>
            <a:r>
              <a:rPr lang="en-US" sz="2000" dirty="0" smtClean="0"/>
              <a:t> </a:t>
            </a:r>
            <a:r>
              <a:rPr lang="en-US" sz="2000" dirty="0" err="1" smtClean="0"/>
              <a:t>atau</a:t>
            </a:r>
            <a:r>
              <a:rPr lang="en-US" sz="2000" dirty="0" smtClean="0"/>
              <a:t> </a:t>
            </a:r>
            <a:r>
              <a:rPr lang="en-US" sz="2000" dirty="0" err="1" smtClean="0"/>
              <a:t>lembaga</a:t>
            </a:r>
            <a:r>
              <a:rPr lang="en-US" sz="2000" dirty="0" smtClean="0"/>
              <a:t> </a:t>
            </a:r>
            <a:r>
              <a:rPr lang="en-US" sz="2000" dirty="0" err="1" smtClean="0"/>
              <a:t>pengawas</a:t>
            </a:r>
            <a:r>
              <a:rPr lang="en-US" sz="2000" dirty="0" smtClean="0"/>
              <a:t> </a:t>
            </a:r>
            <a:r>
              <a:rPr lang="en-US" sz="2000" dirty="0" err="1" smtClean="0"/>
              <a:t>auditan</a:t>
            </a:r>
            <a:r>
              <a:rPr lang="en-US" sz="2000" dirty="0" smtClean="0"/>
              <a:t> </a:t>
            </a:r>
            <a:r>
              <a:rPr lang="en-US" sz="2000" dirty="0" err="1" smtClean="0"/>
              <a:t>dalam</a:t>
            </a:r>
            <a:r>
              <a:rPr lang="en-US" sz="2000" dirty="0" smtClean="0"/>
              <a:t> </a:t>
            </a:r>
            <a:r>
              <a:rPr lang="en-US" sz="2000" dirty="0" err="1" smtClean="0"/>
              <a:t>memahami</a:t>
            </a:r>
            <a:r>
              <a:rPr lang="en-US" sz="2000" dirty="0" smtClean="0"/>
              <a:t> </a:t>
            </a:r>
            <a:r>
              <a:rPr lang="en-US" sz="2000" dirty="0" err="1" smtClean="0"/>
              <a:t>perlunya</a:t>
            </a:r>
            <a:r>
              <a:rPr lang="en-US" sz="2000" dirty="0" smtClean="0"/>
              <a:t> </a:t>
            </a:r>
            <a:r>
              <a:rPr lang="en-US" sz="2000" dirty="0" err="1" smtClean="0"/>
              <a:t>untuk</a:t>
            </a:r>
            <a:r>
              <a:rPr lang="en-US" sz="2000" dirty="0" smtClean="0"/>
              <a:t> </a:t>
            </a:r>
            <a:r>
              <a:rPr lang="en-US" sz="2000" dirty="0" err="1" smtClean="0"/>
              <a:t>melakukan</a:t>
            </a:r>
            <a:r>
              <a:rPr lang="en-US" sz="2000" dirty="0" smtClean="0"/>
              <a:t> </a:t>
            </a:r>
            <a:r>
              <a:rPr lang="en-US" sz="2000" dirty="0" err="1" smtClean="0"/>
              <a:t>tindakan</a:t>
            </a:r>
            <a:r>
              <a:rPr lang="en-US" sz="2000" dirty="0" smtClean="0"/>
              <a:t> </a:t>
            </a:r>
            <a:r>
              <a:rPr lang="en-US" sz="2000" dirty="0" err="1" smtClean="0"/>
              <a:t>perbaikan</a:t>
            </a:r>
            <a:r>
              <a:rPr lang="en-US" sz="2000" dirty="0" smtClean="0"/>
              <a:t>. </a:t>
            </a:r>
            <a:endParaRPr lang="en-US" sz="2000" dirty="0"/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Lanjutan</a:t>
            </a:r>
            <a:r>
              <a:rPr lang="en-US" dirty="0" smtClean="0"/>
              <a:t>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tambahan</a:t>
            </a:r>
            <a:r>
              <a:rPr lang="en-US" dirty="0" smtClean="0"/>
              <a:t> auditor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memberikan</a:t>
            </a:r>
            <a:r>
              <a:rPr lang="en-US" dirty="0" smtClean="0"/>
              <a:t> </a:t>
            </a:r>
            <a:r>
              <a:rPr lang="en-US" dirty="0" err="1" smtClean="0"/>
              <a:t>rekomendasi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tindakan</a:t>
            </a:r>
            <a:r>
              <a:rPr lang="en-US" dirty="0" smtClean="0"/>
              <a:t> </a:t>
            </a:r>
            <a:r>
              <a:rPr lang="en-US" dirty="0" err="1" smtClean="0"/>
              <a:t>perbaikan</a:t>
            </a:r>
            <a:r>
              <a:rPr lang="en-US" dirty="0" smtClean="0"/>
              <a:t>.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jelasnya</a:t>
            </a:r>
            <a:r>
              <a:rPr lang="en-US" dirty="0" smtClean="0"/>
              <a:t>, </a:t>
            </a:r>
            <a:r>
              <a:rPr lang="en-US" dirty="0" err="1" smtClean="0"/>
              <a:t>temuan-temuan</a:t>
            </a:r>
            <a:r>
              <a:rPr lang="en-US" dirty="0" smtClean="0"/>
              <a:t> </a:t>
            </a:r>
            <a:r>
              <a:rPr lang="nl-NL" dirty="0" smtClean="0"/>
              <a:t>audit akan diuraikan di bawah ini.</a:t>
            </a:r>
            <a:endParaRPr lang="en-US" dirty="0" smtClean="0"/>
          </a:p>
          <a:p>
            <a:pPr lvl="1"/>
            <a:r>
              <a:rPr lang="en-US" dirty="0" err="1" smtClean="0"/>
              <a:t>Temuan</a:t>
            </a:r>
            <a:r>
              <a:rPr lang="en-US" dirty="0" smtClean="0"/>
              <a:t> </a:t>
            </a:r>
            <a:r>
              <a:rPr lang="en-US" dirty="0" err="1" smtClean="0"/>
              <a:t>atas</a:t>
            </a:r>
            <a:r>
              <a:rPr lang="en-US" dirty="0" smtClean="0"/>
              <a:t> </a:t>
            </a:r>
            <a:r>
              <a:rPr lang="en-US" dirty="0" err="1" smtClean="0"/>
              <a:t>Pengendalian</a:t>
            </a:r>
            <a:r>
              <a:rPr lang="en-US" dirty="0" smtClean="0"/>
              <a:t> intern</a:t>
            </a:r>
          </a:p>
          <a:p>
            <a:pPr lvl="1"/>
            <a:r>
              <a:rPr lang="en-US" dirty="0" err="1" smtClean="0"/>
              <a:t>Temuan</a:t>
            </a:r>
            <a:r>
              <a:rPr lang="en-US" dirty="0" smtClean="0"/>
              <a:t> </a:t>
            </a:r>
            <a:r>
              <a:rPr lang="en-US" dirty="0" err="1" smtClean="0"/>
              <a:t>atas</a:t>
            </a:r>
            <a:r>
              <a:rPr lang="en-US" dirty="0" smtClean="0"/>
              <a:t> </a:t>
            </a:r>
            <a:r>
              <a:rPr lang="en-US" dirty="0" err="1" smtClean="0"/>
              <a:t>Kecurangan</a:t>
            </a:r>
            <a:r>
              <a:rPr lang="en-US" dirty="0" smtClean="0"/>
              <a:t> (fraud)</a:t>
            </a:r>
          </a:p>
          <a:p>
            <a:pPr lvl="1"/>
            <a:r>
              <a:rPr lang="en-US" dirty="0" err="1" smtClean="0"/>
              <a:t>Temuan</a:t>
            </a:r>
            <a:r>
              <a:rPr lang="en-US" dirty="0" smtClean="0"/>
              <a:t> </a:t>
            </a:r>
            <a:r>
              <a:rPr lang="en-US" dirty="0" err="1" smtClean="0"/>
              <a:t>atas</a:t>
            </a:r>
            <a:r>
              <a:rPr lang="en-US" dirty="0" smtClean="0"/>
              <a:t> </a:t>
            </a:r>
            <a:r>
              <a:rPr lang="en-US" dirty="0" err="1" smtClean="0"/>
              <a:t>Perbuatan</a:t>
            </a:r>
            <a:r>
              <a:rPr lang="en-US" dirty="0" smtClean="0"/>
              <a:t> </a:t>
            </a:r>
            <a:r>
              <a:rPr lang="en-US" dirty="0" err="1" smtClean="0"/>
              <a:t>Melanggar</a:t>
            </a:r>
            <a:r>
              <a:rPr lang="en-US" dirty="0" smtClean="0"/>
              <a:t> </a:t>
            </a:r>
            <a:r>
              <a:rPr lang="en-US" dirty="0" err="1" smtClean="0"/>
              <a:t>Peraturan</a:t>
            </a:r>
            <a:r>
              <a:rPr lang="en-US" dirty="0" smtClean="0"/>
              <a:t> </a:t>
            </a:r>
            <a:r>
              <a:rPr lang="en-US" dirty="0" err="1" smtClean="0"/>
              <a:t>Perundangan</a:t>
            </a:r>
            <a:r>
              <a:rPr lang="en-US" dirty="0" smtClean="0"/>
              <a:t> (</a:t>
            </a:r>
            <a:r>
              <a:rPr lang="en-US" dirty="0" err="1" smtClean="0"/>
              <a:t>Hukum</a:t>
            </a:r>
            <a:r>
              <a:rPr lang="en-US" dirty="0" smtClean="0"/>
              <a:t>)</a:t>
            </a:r>
            <a:endParaRPr lang="en-US" dirty="0"/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Temuan</a:t>
            </a:r>
            <a:r>
              <a:rPr lang="en-US" dirty="0" smtClean="0"/>
              <a:t>  </a:t>
            </a:r>
            <a:r>
              <a:rPr lang="en-US" dirty="0" err="1" smtClean="0"/>
              <a:t>Pengendalian</a:t>
            </a:r>
            <a:r>
              <a:rPr lang="en-US" dirty="0" smtClean="0"/>
              <a:t> Internal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en-US" dirty="0" err="1" smtClean="0"/>
              <a:t>Contoh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keadaan</a:t>
            </a:r>
            <a:r>
              <a:rPr lang="en-US" dirty="0" smtClean="0"/>
              <a:t> yang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dilaporkan</a:t>
            </a:r>
            <a:r>
              <a:rPr lang="en-US" dirty="0" smtClean="0"/>
              <a:t>:</a:t>
            </a:r>
          </a:p>
          <a:p>
            <a:pPr marL="360363" indent="-242888">
              <a:buSzPct val="100000"/>
              <a:buFont typeface="+mj-lt"/>
              <a:buAutoNum type="alphaLcParenR"/>
            </a:pPr>
            <a:r>
              <a:rPr lang="sv-SE" dirty="0" smtClean="0"/>
              <a:t>Tidak adanya pemisahan tugas yang memadai. (orang yang sama yang </a:t>
            </a:r>
            <a:r>
              <a:rPr lang="en-US" dirty="0" err="1" smtClean="0"/>
              <a:t>menyetor</a:t>
            </a:r>
            <a:r>
              <a:rPr lang="en-US" dirty="0" smtClean="0"/>
              <a:t> </a:t>
            </a:r>
            <a:r>
              <a:rPr lang="en-US" dirty="0" err="1" smtClean="0"/>
              <a:t>kas</a:t>
            </a:r>
            <a:r>
              <a:rPr lang="en-US" dirty="0" smtClean="0"/>
              <a:t>, </a:t>
            </a:r>
            <a:r>
              <a:rPr lang="en-US" dirty="0" err="1" smtClean="0"/>
              <a:t>mencatat</a:t>
            </a:r>
            <a:r>
              <a:rPr lang="en-US" dirty="0" smtClean="0"/>
              <a:t> </a:t>
            </a:r>
            <a:r>
              <a:rPr lang="en-US" dirty="0" err="1" smtClean="0"/>
              <a:t>penerimaan</a:t>
            </a:r>
            <a:r>
              <a:rPr lang="en-US" dirty="0" smtClean="0"/>
              <a:t> </a:t>
            </a:r>
            <a:r>
              <a:rPr lang="en-US" dirty="0" err="1" smtClean="0"/>
              <a:t>kas</a:t>
            </a:r>
            <a:r>
              <a:rPr lang="en-US" dirty="0" smtClean="0"/>
              <a:t>,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orang</a:t>
            </a:r>
            <a:r>
              <a:rPr lang="en-US" dirty="0" smtClean="0"/>
              <a:t> yang </a:t>
            </a:r>
            <a:r>
              <a:rPr lang="en-US" dirty="0" err="1" smtClean="0"/>
              <a:t>sama</a:t>
            </a:r>
            <a:r>
              <a:rPr lang="en-US" dirty="0" smtClean="0"/>
              <a:t> yang </a:t>
            </a:r>
            <a:r>
              <a:rPr lang="en-US" dirty="0" err="1" smtClean="0"/>
              <a:t>menghitung</a:t>
            </a:r>
            <a:r>
              <a:rPr lang="en-US" dirty="0" smtClean="0"/>
              <a:t> </a:t>
            </a:r>
            <a:r>
              <a:rPr lang="en-US" dirty="0" err="1" smtClean="0"/>
              <a:t>persediaan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memelihara</a:t>
            </a:r>
            <a:r>
              <a:rPr lang="en-US" dirty="0" smtClean="0"/>
              <a:t> </a:t>
            </a:r>
            <a:r>
              <a:rPr lang="en-US" dirty="0" err="1" smtClean="0"/>
              <a:t>ctatan</a:t>
            </a:r>
            <a:r>
              <a:rPr lang="en-US" dirty="0" smtClean="0"/>
              <a:t> </a:t>
            </a:r>
            <a:r>
              <a:rPr lang="en-US" dirty="0" err="1" smtClean="0"/>
              <a:t>persediaan</a:t>
            </a:r>
            <a:r>
              <a:rPr lang="en-US" dirty="0" smtClean="0"/>
              <a:t>);</a:t>
            </a:r>
          </a:p>
          <a:p>
            <a:pPr marL="360363" indent="-242888">
              <a:buSzPct val="100000"/>
              <a:buFont typeface="+mj-lt"/>
              <a:buAutoNum type="alphaLcParenR"/>
            </a:pP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adanya</a:t>
            </a:r>
            <a:r>
              <a:rPr lang="en-US" dirty="0" smtClean="0"/>
              <a:t> </a:t>
            </a:r>
            <a:r>
              <a:rPr lang="en-US" dirty="0" err="1" smtClean="0"/>
              <a:t>otorisasi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telaah</a:t>
            </a:r>
            <a:r>
              <a:rPr lang="en-US" dirty="0" smtClean="0"/>
              <a:t> yang </a:t>
            </a:r>
            <a:r>
              <a:rPr lang="en-US" dirty="0" err="1" smtClean="0"/>
              <a:t>memadai</a:t>
            </a:r>
            <a:r>
              <a:rPr lang="en-US" dirty="0" smtClean="0"/>
              <a:t> </a:t>
            </a:r>
            <a:r>
              <a:rPr lang="en-US" dirty="0" err="1" smtClean="0"/>
              <a:t>atas</a:t>
            </a:r>
            <a:r>
              <a:rPr lang="en-US" dirty="0" smtClean="0"/>
              <a:t> </a:t>
            </a:r>
            <a:r>
              <a:rPr lang="en-US" dirty="0" err="1" smtClean="0"/>
              <a:t>transaksi</a:t>
            </a:r>
            <a:r>
              <a:rPr lang="en-US" dirty="0" smtClean="0"/>
              <a:t>, </a:t>
            </a:r>
            <a:r>
              <a:rPr lang="sv-SE" dirty="0" smtClean="0"/>
              <a:t>pencatatan akuntansi, atau keluaran sistem. (Tidak ada orang yang </a:t>
            </a:r>
            <a:r>
              <a:rPr lang="en-US" dirty="0" err="1" smtClean="0"/>
              <a:t>mengotorisasi</a:t>
            </a:r>
            <a:r>
              <a:rPr lang="en-US" dirty="0" smtClean="0"/>
              <a:t> </a:t>
            </a:r>
            <a:r>
              <a:rPr lang="en-US" dirty="0" err="1" smtClean="0"/>
              <a:t>faktur</a:t>
            </a:r>
            <a:r>
              <a:rPr lang="en-US" dirty="0" smtClean="0"/>
              <a:t> </a:t>
            </a:r>
            <a:r>
              <a:rPr lang="en-US" dirty="0" err="1" smtClean="0"/>
              <a:t>pembelian</a:t>
            </a:r>
            <a:r>
              <a:rPr lang="en-US" dirty="0" smtClean="0"/>
              <a:t> </a:t>
            </a:r>
            <a:r>
              <a:rPr lang="en-US" dirty="0" err="1" smtClean="0"/>
              <a:t>sebelum</a:t>
            </a:r>
            <a:r>
              <a:rPr lang="en-US" dirty="0" smtClean="0"/>
              <a:t> </a:t>
            </a:r>
            <a:r>
              <a:rPr lang="en-US" dirty="0" err="1" smtClean="0"/>
              <a:t>dilakukan</a:t>
            </a:r>
            <a:r>
              <a:rPr lang="en-US" dirty="0" smtClean="0"/>
              <a:t> </a:t>
            </a:r>
            <a:r>
              <a:rPr lang="en-US" dirty="0" err="1" smtClean="0"/>
              <a:t>pembayaran</a:t>
            </a:r>
            <a:r>
              <a:rPr lang="en-US" dirty="0" smtClean="0"/>
              <a:t>);</a:t>
            </a:r>
          </a:p>
          <a:p>
            <a:pPr marL="360363" indent="-242888">
              <a:buSzPct val="100000"/>
              <a:buFont typeface="+mj-lt"/>
              <a:buAutoNum type="alphaLcParenR"/>
            </a:pP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cukupnya</a:t>
            </a:r>
            <a:r>
              <a:rPr lang="en-US" dirty="0" smtClean="0"/>
              <a:t> </a:t>
            </a:r>
            <a:r>
              <a:rPr lang="en-US" dirty="0" err="1" smtClean="0"/>
              <a:t>batasan-batasan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mengamankan</a:t>
            </a:r>
            <a:r>
              <a:rPr lang="en-US" dirty="0" smtClean="0"/>
              <a:t> </a:t>
            </a:r>
            <a:r>
              <a:rPr lang="en-US" dirty="0" err="1" smtClean="0"/>
              <a:t>aktiva</a:t>
            </a:r>
            <a:r>
              <a:rPr lang="en-US" dirty="0" smtClean="0"/>
              <a:t>.;</a:t>
            </a:r>
          </a:p>
          <a:p>
            <a:pPr marL="360363" indent="-242888">
              <a:buSzPct val="100000"/>
              <a:buFont typeface="+mj-lt"/>
              <a:buAutoNum type="alphaLcParenR"/>
            </a:pPr>
            <a:r>
              <a:rPr lang="en-US" dirty="0" err="1" smtClean="0"/>
              <a:t>Bukti</a:t>
            </a:r>
            <a:r>
              <a:rPr lang="en-US" dirty="0" smtClean="0"/>
              <a:t> yang </a:t>
            </a:r>
            <a:r>
              <a:rPr lang="en-US" dirty="0" err="1" smtClean="0"/>
              <a:t>menunjukkan</a:t>
            </a:r>
            <a:r>
              <a:rPr lang="en-US" dirty="0" smtClean="0"/>
              <a:t> </a:t>
            </a:r>
            <a:r>
              <a:rPr lang="en-US" dirty="0" err="1" smtClean="0"/>
              <a:t>terjadinya</a:t>
            </a:r>
            <a:r>
              <a:rPr lang="en-US" dirty="0" smtClean="0"/>
              <a:t> </a:t>
            </a:r>
            <a:r>
              <a:rPr lang="en-US" dirty="0" err="1" smtClean="0"/>
              <a:t>kegagalan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mengamankan</a:t>
            </a:r>
            <a:r>
              <a:rPr lang="en-US" dirty="0" smtClean="0"/>
              <a:t> </a:t>
            </a:r>
            <a:r>
              <a:rPr lang="fi-FI" dirty="0" smtClean="0"/>
              <a:t>aktiva dari kerugian, kerusakan atau kehilangan;</a:t>
            </a:r>
          </a:p>
          <a:p>
            <a:pPr marL="360363" indent="-242888">
              <a:buSzPct val="100000"/>
              <a:buFont typeface="+mj-lt"/>
              <a:buAutoNum type="alphaLcParenR"/>
            </a:pPr>
            <a:r>
              <a:rPr lang="en-US" dirty="0" err="1" smtClean="0"/>
              <a:t>Bukti</a:t>
            </a:r>
            <a:r>
              <a:rPr lang="en-US" dirty="0" smtClean="0"/>
              <a:t> yang </a:t>
            </a:r>
            <a:r>
              <a:rPr lang="en-US" dirty="0" err="1" smtClean="0"/>
              <a:t>menunjukkan</a:t>
            </a:r>
            <a:r>
              <a:rPr lang="en-US" dirty="0" smtClean="0"/>
              <a:t> </a:t>
            </a: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gagal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menyediakan</a:t>
            </a:r>
            <a:r>
              <a:rPr lang="en-US" dirty="0" smtClean="0"/>
              <a:t> </a:t>
            </a:r>
            <a:r>
              <a:rPr lang="en-US" dirty="0" err="1" smtClean="0"/>
              <a:t>keluaran</a:t>
            </a:r>
            <a:r>
              <a:rPr lang="en-US" dirty="0" smtClean="0"/>
              <a:t> yang </a:t>
            </a:r>
            <a:r>
              <a:rPr lang="en-US" dirty="0" err="1" smtClean="0"/>
              <a:t>lengkap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tepat</a:t>
            </a:r>
            <a:r>
              <a:rPr lang="en-US" dirty="0" smtClean="0"/>
              <a:t> </a:t>
            </a:r>
            <a:r>
              <a:rPr lang="en-US" dirty="0" err="1" smtClean="0"/>
              <a:t>sesuai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tujuan</a:t>
            </a:r>
            <a:r>
              <a:rPr lang="en-US" dirty="0" smtClean="0"/>
              <a:t> </a:t>
            </a:r>
            <a:r>
              <a:rPr lang="en-US" dirty="0" err="1" smtClean="0"/>
              <a:t>pengendalian</a:t>
            </a:r>
            <a:r>
              <a:rPr lang="en-US" dirty="0" smtClean="0"/>
              <a:t> </a:t>
            </a:r>
            <a:r>
              <a:rPr lang="fi-FI" dirty="0" smtClean="0"/>
              <a:t>auditan karena kesalahan pelaksanaan kegiatan pengendalian;</a:t>
            </a:r>
          </a:p>
          <a:p>
            <a:pPr marL="360363" indent="-242888">
              <a:buSzPct val="100000"/>
              <a:buFont typeface="+mj-lt"/>
              <a:buAutoNum type="alphaLcParenR"/>
            </a:pPr>
            <a:r>
              <a:rPr lang="en-US" dirty="0" err="1" smtClean="0"/>
              <a:t>Bukti</a:t>
            </a:r>
            <a:r>
              <a:rPr lang="en-US" dirty="0" smtClean="0"/>
              <a:t> </a:t>
            </a:r>
            <a:r>
              <a:rPr lang="en-US" dirty="0" err="1" smtClean="0"/>
              <a:t>adanya</a:t>
            </a:r>
            <a:r>
              <a:rPr lang="en-US" dirty="0" smtClean="0"/>
              <a:t> </a:t>
            </a:r>
            <a:r>
              <a:rPr lang="en-US" dirty="0" err="1" smtClean="0"/>
              <a:t>kesengajaan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melangkahi</a:t>
            </a:r>
            <a:r>
              <a:rPr lang="en-US" dirty="0" smtClean="0"/>
              <a:t> </a:t>
            </a:r>
            <a:r>
              <a:rPr lang="en-US" dirty="0" err="1" smtClean="0"/>
              <a:t>pengendalian</a:t>
            </a:r>
            <a:r>
              <a:rPr lang="en-US" dirty="0" smtClean="0"/>
              <a:t> intern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pihak-pihak</a:t>
            </a:r>
            <a:r>
              <a:rPr lang="en-US" dirty="0" smtClean="0"/>
              <a:t> yang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kewenangannya</a:t>
            </a:r>
            <a:r>
              <a:rPr lang="en-US" dirty="0" smtClean="0"/>
              <a:t> </a:t>
            </a:r>
            <a:r>
              <a:rPr lang="en-US" dirty="0" err="1" smtClean="0"/>
              <a:t>memiliki</a:t>
            </a:r>
            <a:r>
              <a:rPr lang="en-US" dirty="0" smtClean="0"/>
              <a:t> </a:t>
            </a:r>
            <a:r>
              <a:rPr lang="en-US" dirty="0" err="1" smtClean="0"/>
              <a:t>kesempatan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melakukan</a:t>
            </a:r>
            <a:r>
              <a:rPr lang="en-US" dirty="0" smtClean="0"/>
              <a:t> </a:t>
            </a:r>
            <a:r>
              <a:rPr lang="en-US" dirty="0" err="1" smtClean="0"/>
              <a:t>hal</a:t>
            </a:r>
            <a:r>
              <a:rPr lang="en-US" dirty="0" smtClean="0"/>
              <a:t> </a:t>
            </a:r>
            <a:r>
              <a:rPr lang="en-US" dirty="0" err="1" smtClean="0"/>
              <a:t>terssebut</a:t>
            </a:r>
            <a:r>
              <a:rPr lang="en-US" dirty="0" smtClean="0"/>
              <a:t>. (</a:t>
            </a:r>
            <a:r>
              <a:rPr lang="en-US" dirty="0" err="1" smtClean="0"/>
              <a:t>Kepala</a:t>
            </a:r>
            <a:r>
              <a:rPr lang="en-US" dirty="0" smtClean="0"/>
              <a:t> </a:t>
            </a:r>
            <a:r>
              <a:rPr lang="en-US" dirty="0" err="1" smtClean="0"/>
              <a:t>kantor</a:t>
            </a:r>
            <a:r>
              <a:rPr lang="en-US" dirty="0" smtClean="0"/>
              <a:t> </a:t>
            </a:r>
            <a:r>
              <a:rPr lang="en-US" dirty="0" err="1" smtClean="0"/>
              <a:t>menandatangani</a:t>
            </a:r>
            <a:r>
              <a:rPr lang="en-US" dirty="0" smtClean="0"/>
              <a:t> </a:t>
            </a:r>
            <a:r>
              <a:rPr lang="en-US" dirty="0" err="1" smtClean="0"/>
              <a:t>cek</a:t>
            </a:r>
            <a:r>
              <a:rPr lang="en-US" dirty="0" smtClean="0"/>
              <a:t> yang </a:t>
            </a:r>
            <a:r>
              <a:rPr lang="en-US" dirty="0" err="1" smtClean="0"/>
              <a:t>disiapkan</a:t>
            </a:r>
            <a:r>
              <a:rPr lang="en-US" dirty="0" smtClean="0"/>
              <a:t> </a:t>
            </a:r>
            <a:r>
              <a:rPr lang="en-US" dirty="0" err="1" smtClean="0"/>
              <a:t>tanpa</a:t>
            </a:r>
            <a:r>
              <a:rPr lang="en-US" dirty="0" smtClean="0"/>
              <a:t> </a:t>
            </a:r>
            <a:r>
              <a:rPr lang="en-US" dirty="0" err="1" smtClean="0"/>
              <a:t>dokumen-dokumen</a:t>
            </a:r>
            <a:r>
              <a:rPr lang="en-US" dirty="0" smtClean="0"/>
              <a:t> </a:t>
            </a:r>
            <a:r>
              <a:rPr lang="en-US" dirty="0" err="1" smtClean="0"/>
              <a:t>pendukung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otorisasi</a:t>
            </a:r>
            <a:r>
              <a:rPr lang="en-US" dirty="0" smtClean="0"/>
              <a:t>).</a:t>
            </a:r>
            <a:endParaRPr lang="en-US" dirty="0"/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dirty="0" err="1" smtClean="0"/>
              <a:t>Temuan</a:t>
            </a:r>
            <a:r>
              <a:rPr lang="en-US" sz="4800" dirty="0" smtClean="0"/>
              <a:t> Fraud: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en-US" sz="2000" dirty="0" err="1" smtClean="0"/>
              <a:t>Ada</a:t>
            </a:r>
            <a:r>
              <a:rPr lang="en-US" sz="2000" dirty="0" smtClean="0"/>
              <a:t> 2 (</a:t>
            </a:r>
            <a:r>
              <a:rPr lang="en-US" sz="2000" dirty="0" err="1" smtClean="0"/>
              <a:t>dua</a:t>
            </a:r>
            <a:r>
              <a:rPr lang="en-US" sz="2000" dirty="0" smtClean="0"/>
              <a:t>) </a:t>
            </a:r>
            <a:r>
              <a:rPr lang="en-US" sz="2000" dirty="0" err="1" smtClean="0"/>
              <a:t>tipe</a:t>
            </a:r>
            <a:r>
              <a:rPr lang="en-US" sz="2000" dirty="0" smtClean="0"/>
              <a:t> </a:t>
            </a:r>
            <a:r>
              <a:rPr lang="en-US" sz="2000" dirty="0" err="1" smtClean="0"/>
              <a:t>salah</a:t>
            </a:r>
            <a:r>
              <a:rPr lang="en-US" sz="2000" dirty="0" smtClean="0"/>
              <a:t> </a:t>
            </a:r>
            <a:r>
              <a:rPr lang="en-US" sz="2000" dirty="0" err="1" smtClean="0"/>
              <a:t>saji</a:t>
            </a:r>
            <a:r>
              <a:rPr lang="en-US" sz="2000" dirty="0" smtClean="0"/>
              <a:t> yang </a:t>
            </a:r>
            <a:r>
              <a:rPr lang="en-US" sz="2000" dirty="0" err="1" smtClean="0"/>
              <a:t>relevan</a:t>
            </a:r>
            <a:r>
              <a:rPr lang="en-US" sz="2000" dirty="0" smtClean="0"/>
              <a:t> </a:t>
            </a:r>
            <a:r>
              <a:rPr lang="en-US" sz="2000" dirty="0" err="1" smtClean="0"/>
              <a:t>dengan</a:t>
            </a:r>
            <a:r>
              <a:rPr lang="en-US" sz="2000" dirty="0" smtClean="0"/>
              <a:t> </a:t>
            </a:r>
            <a:r>
              <a:rPr lang="en-US" sz="2000" dirty="0" err="1" smtClean="0"/>
              <a:t>pertimbangan</a:t>
            </a:r>
            <a:r>
              <a:rPr lang="en-US" sz="2000" dirty="0" smtClean="0"/>
              <a:t> auditor </a:t>
            </a:r>
            <a:r>
              <a:rPr lang="en-US" sz="2000" dirty="0" err="1" smtClean="0"/>
              <a:t>tentang</a:t>
            </a:r>
            <a:r>
              <a:rPr lang="en-US" sz="2000" dirty="0" smtClean="0"/>
              <a:t> </a:t>
            </a:r>
            <a:r>
              <a:rPr lang="en-US" sz="2000" dirty="0" err="1" smtClean="0"/>
              <a:t>kecurangan</a:t>
            </a:r>
            <a:r>
              <a:rPr lang="en-US" sz="2000" dirty="0" smtClean="0"/>
              <a:t> </a:t>
            </a:r>
            <a:r>
              <a:rPr lang="en-US" sz="2000" dirty="0" err="1" smtClean="0"/>
              <a:t>dalam</a:t>
            </a:r>
            <a:r>
              <a:rPr lang="en-US" sz="2000" dirty="0" smtClean="0"/>
              <a:t> audit </a:t>
            </a:r>
            <a:r>
              <a:rPr lang="en-US" sz="2000" dirty="0" err="1" smtClean="0"/>
              <a:t>atas</a:t>
            </a:r>
            <a:r>
              <a:rPr lang="en-US" sz="2000" dirty="0" smtClean="0"/>
              <a:t> </a:t>
            </a:r>
            <a:r>
              <a:rPr lang="en-US" sz="2000" dirty="0" err="1" smtClean="0"/>
              <a:t>laporan</a:t>
            </a:r>
            <a:r>
              <a:rPr lang="en-US" sz="2000" dirty="0" smtClean="0"/>
              <a:t> </a:t>
            </a:r>
            <a:r>
              <a:rPr lang="en-US" sz="2000" dirty="0" err="1" smtClean="0"/>
              <a:t>keuangan</a:t>
            </a:r>
            <a:r>
              <a:rPr lang="en-US" sz="2000" dirty="0" smtClean="0"/>
              <a:t> </a:t>
            </a:r>
            <a:r>
              <a:rPr lang="en-US" sz="2000" dirty="0" err="1" smtClean="0"/>
              <a:t>yaitu</a:t>
            </a:r>
            <a:r>
              <a:rPr lang="en-US" sz="2000" dirty="0" smtClean="0"/>
              <a:t> </a:t>
            </a:r>
            <a:r>
              <a:rPr lang="en-US" sz="2000" dirty="0" err="1" smtClean="0"/>
              <a:t>salah</a:t>
            </a:r>
            <a:r>
              <a:rPr lang="en-US" sz="2000" dirty="0" smtClean="0"/>
              <a:t> </a:t>
            </a:r>
            <a:r>
              <a:rPr lang="en-US" sz="2000" dirty="0" err="1" smtClean="0"/>
              <a:t>saji</a:t>
            </a:r>
            <a:r>
              <a:rPr lang="en-US" sz="2000" dirty="0" smtClean="0"/>
              <a:t> yang </a:t>
            </a:r>
            <a:r>
              <a:rPr lang="en-US" sz="2000" dirty="0" err="1" smtClean="0"/>
              <a:t>timbul</a:t>
            </a:r>
            <a:r>
              <a:rPr lang="en-US" sz="2000" dirty="0" smtClean="0"/>
              <a:t> </a:t>
            </a:r>
            <a:r>
              <a:rPr lang="en-US" sz="2000" dirty="0" err="1" smtClean="0"/>
              <a:t>sebagai</a:t>
            </a:r>
            <a:r>
              <a:rPr lang="en-US" sz="2000" dirty="0" smtClean="0"/>
              <a:t> </a:t>
            </a:r>
            <a:r>
              <a:rPr lang="en-US" sz="2000" dirty="0" err="1" smtClean="0"/>
              <a:t>akibat</a:t>
            </a:r>
            <a:r>
              <a:rPr lang="en-US" sz="2000" dirty="0" smtClean="0"/>
              <a:t> </a:t>
            </a:r>
            <a:r>
              <a:rPr lang="en-US" sz="2000" dirty="0" err="1" smtClean="0"/>
              <a:t>dari</a:t>
            </a:r>
            <a:r>
              <a:rPr lang="en-US" sz="2000" dirty="0" smtClean="0"/>
              <a:t> </a:t>
            </a:r>
            <a:r>
              <a:rPr lang="en-US" sz="2000" dirty="0" err="1" smtClean="0"/>
              <a:t>kecurangan</a:t>
            </a:r>
            <a:r>
              <a:rPr lang="en-US" sz="2000" dirty="0" smtClean="0"/>
              <a:t> </a:t>
            </a:r>
            <a:r>
              <a:rPr lang="en-US" sz="2000" dirty="0" err="1" smtClean="0"/>
              <a:t>dalam</a:t>
            </a:r>
            <a:r>
              <a:rPr lang="en-US" sz="2000" dirty="0" smtClean="0"/>
              <a:t> </a:t>
            </a:r>
            <a:r>
              <a:rPr lang="en-US" sz="2000" dirty="0" err="1" smtClean="0"/>
              <a:t>pelaporan</a:t>
            </a:r>
            <a:r>
              <a:rPr lang="en-US" sz="2000" dirty="0" smtClean="0"/>
              <a:t> </a:t>
            </a:r>
            <a:r>
              <a:rPr lang="en-US" sz="2000" dirty="0" err="1" smtClean="0"/>
              <a:t>keuangan</a:t>
            </a:r>
            <a:r>
              <a:rPr lang="en-US" sz="2000" dirty="0" smtClean="0"/>
              <a:t> (</a:t>
            </a:r>
            <a:r>
              <a:rPr lang="en-US" sz="2000" i="1" dirty="0" smtClean="0"/>
              <a:t>fraudulent financial reporting) </a:t>
            </a:r>
            <a:r>
              <a:rPr lang="en-US" sz="2000" i="1" dirty="0" err="1" smtClean="0"/>
              <a:t>dan</a:t>
            </a:r>
            <a:r>
              <a:rPr lang="en-US" sz="2000" i="1" dirty="0" smtClean="0"/>
              <a:t> </a:t>
            </a:r>
            <a:r>
              <a:rPr lang="en-US" sz="2000" i="1" dirty="0" err="1" smtClean="0"/>
              <a:t>kecurangan</a:t>
            </a:r>
            <a:r>
              <a:rPr lang="en-US" sz="2000" i="1" dirty="0" smtClean="0"/>
              <a:t> yang </a:t>
            </a:r>
            <a:r>
              <a:rPr lang="en-US" sz="2000" i="1" dirty="0" err="1" smtClean="0"/>
              <a:t>timbul</a:t>
            </a:r>
            <a:r>
              <a:rPr lang="en-US" sz="2000" i="1" dirty="0" smtClean="0"/>
              <a:t> </a:t>
            </a:r>
            <a:r>
              <a:rPr lang="en-US" sz="2000" i="1" dirty="0" err="1" smtClean="0"/>
              <a:t>dari</a:t>
            </a:r>
            <a:r>
              <a:rPr lang="en-US" sz="2000" i="1" dirty="0" smtClean="0"/>
              <a:t> </a:t>
            </a:r>
            <a:r>
              <a:rPr lang="en-US" sz="2000" dirty="0" err="1" smtClean="0"/>
              <a:t>perlakuan</a:t>
            </a:r>
            <a:r>
              <a:rPr lang="en-US" sz="2000" dirty="0" smtClean="0"/>
              <a:t> </a:t>
            </a:r>
            <a:r>
              <a:rPr lang="en-US" sz="2000" dirty="0" err="1" smtClean="0"/>
              <a:t>tidak</a:t>
            </a:r>
            <a:r>
              <a:rPr lang="en-US" sz="2000" dirty="0" smtClean="0"/>
              <a:t> </a:t>
            </a:r>
            <a:r>
              <a:rPr lang="en-US" sz="2000" dirty="0" err="1" smtClean="0"/>
              <a:t>semestinya</a:t>
            </a:r>
            <a:r>
              <a:rPr lang="en-US" sz="2000" dirty="0" smtClean="0"/>
              <a:t> </a:t>
            </a:r>
            <a:r>
              <a:rPr lang="en-US" sz="2000" dirty="0" err="1" smtClean="0"/>
              <a:t>terhadap</a:t>
            </a:r>
            <a:r>
              <a:rPr lang="en-US" sz="2000" dirty="0" smtClean="0"/>
              <a:t> </a:t>
            </a:r>
            <a:r>
              <a:rPr lang="en-US" sz="2000" dirty="0" err="1" smtClean="0"/>
              <a:t>aktiva</a:t>
            </a:r>
            <a:r>
              <a:rPr lang="en-US" sz="2000" dirty="0" smtClean="0"/>
              <a:t> (</a:t>
            </a:r>
            <a:r>
              <a:rPr lang="en-US" sz="2000" i="1" dirty="0" smtClean="0"/>
              <a:t>misappropriation of asset).</a:t>
            </a:r>
          </a:p>
          <a:p>
            <a:r>
              <a:rPr lang="en-US" sz="2000" dirty="0" err="1" smtClean="0"/>
              <a:t>Kecurangan</a:t>
            </a:r>
            <a:r>
              <a:rPr lang="en-US" sz="2000" dirty="0" smtClean="0"/>
              <a:t> </a:t>
            </a:r>
            <a:r>
              <a:rPr lang="en-US" sz="2000" dirty="0" err="1" smtClean="0"/>
              <a:t>dalam</a:t>
            </a:r>
            <a:r>
              <a:rPr lang="en-US" sz="2000" dirty="0" smtClean="0"/>
              <a:t> </a:t>
            </a:r>
            <a:r>
              <a:rPr lang="en-US" sz="2000" dirty="0" err="1" smtClean="0"/>
              <a:t>laporan</a:t>
            </a:r>
            <a:r>
              <a:rPr lang="en-US" sz="2000" dirty="0" smtClean="0"/>
              <a:t> </a:t>
            </a:r>
            <a:r>
              <a:rPr lang="en-US" sz="2000" dirty="0" err="1" smtClean="0"/>
              <a:t>keuangan</a:t>
            </a:r>
            <a:r>
              <a:rPr lang="en-US" sz="2000" dirty="0" smtClean="0"/>
              <a:t> </a:t>
            </a:r>
            <a:r>
              <a:rPr lang="en-US" sz="2000" dirty="0" err="1" smtClean="0"/>
              <a:t>dapat</a:t>
            </a:r>
            <a:r>
              <a:rPr lang="en-US" sz="2000" dirty="0" smtClean="0"/>
              <a:t> </a:t>
            </a:r>
            <a:r>
              <a:rPr lang="en-US" sz="2000" dirty="0" err="1" smtClean="0"/>
              <a:t>menyangkut</a:t>
            </a:r>
            <a:r>
              <a:rPr lang="en-US" sz="2000" dirty="0" smtClean="0"/>
              <a:t> </a:t>
            </a:r>
            <a:r>
              <a:rPr lang="en-US" sz="2000" dirty="0" err="1" smtClean="0"/>
              <a:t>tindakan</a:t>
            </a:r>
            <a:r>
              <a:rPr lang="en-US" sz="2000" dirty="0" smtClean="0"/>
              <a:t> </a:t>
            </a:r>
            <a:r>
              <a:rPr lang="en-US" sz="2000" dirty="0" err="1" smtClean="0"/>
              <a:t>seperti</a:t>
            </a:r>
            <a:r>
              <a:rPr lang="en-US" sz="2000" dirty="0" smtClean="0"/>
              <a:t>:</a:t>
            </a:r>
          </a:p>
          <a:p>
            <a:pPr lvl="1">
              <a:buNone/>
            </a:pPr>
            <a:r>
              <a:rPr lang="fi-FI" sz="1800" dirty="0" smtClean="0"/>
              <a:t>a). Manipulasi, pemalsuan, atau perubahan catatan akuntansi atau  </a:t>
            </a:r>
            <a:r>
              <a:rPr lang="en-US" sz="1800" dirty="0" err="1" smtClean="0"/>
              <a:t>dokumen</a:t>
            </a:r>
            <a:r>
              <a:rPr lang="en-US" sz="1800" dirty="0" smtClean="0"/>
              <a:t> </a:t>
            </a:r>
            <a:r>
              <a:rPr lang="en-US" sz="1800" dirty="0" err="1" smtClean="0"/>
              <a:t>pendukungnya</a:t>
            </a:r>
            <a:r>
              <a:rPr lang="en-US" sz="1800" dirty="0" smtClean="0"/>
              <a:t> yang </a:t>
            </a:r>
            <a:r>
              <a:rPr lang="en-US" sz="1800" dirty="0" err="1" smtClean="0"/>
              <a:t>menjadi</a:t>
            </a:r>
            <a:r>
              <a:rPr lang="en-US" sz="1800" dirty="0" smtClean="0"/>
              <a:t> </a:t>
            </a:r>
            <a:r>
              <a:rPr lang="en-US" sz="1800" dirty="0" err="1" smtClean="0"/>
              <a:t>sumber</a:t>
            </a:r>
            <a:r>
              <a:rPr lang="en-US" sz="1800" dirty="0" smtClean="0"/>
              <a:t> data </a:t>
            </a:r>
            <a:r>
              <a:rPr lang="en-US" sz="1800" dirty="0" err="1" smtClean="0"/>
              <a:t>bagi</a:t>
            </a:r>
            <a:r>
              <a:rPr lang="en-US" sz="1800" dirty="0" smtClean="0"/>
              <a:t> </a:t>
            </a:r>
            <a:r>
              <a:rPr lang="en-US" sz="1800" dirty="0" err="1" smtClean="0"/>
              <a:t>penyajian</a:t>
            </a:r>
            <a:r>
              <a:rPr lang="en-US" sz="1800" dirty="0" smtClean="0"/>
              <a:t> </a:t>
            </a:r>
            <a:r>
              <a:rPr lang="en-US" sz="1800" dirty="0" err="1" smtClean="0"/>
              <a:t>laporan</a:t>
            </a:r>
            <a:r>
              <a:rPr lang="en-US" sz="1800" dirty="0" smtClean="0"/>
              <a:t> </a:t>
            </a:r>
            <a:r>
              <a:rPr lang="en-US" sz="1800" dirty="0" err="1" smtClean="0"/>
              <a:t>keuangan</a:t>
            </a:r>
            <a:endParaRPr lang="en-US" sz="1800" dirty="0" smtClean="0"/>
          </a:p>
          <a:p>
            <a:pPr lvl="1">
              <a:buNone/>
            </a:pPr>
            <a:r>
              <a:rPr lang="en-US" sz="1800" dirty="0" smtClean="0"/>
              <a:t>b). </a:t>
            </a:r>
            <a:r>
              <a:rPr lang="en-US" sz="1800" dirty="0" err="1" smtClean="0"/>
              <a:t>Representasi</a:t>
            </a:r>
            <a:r>
              <a:rPr lang="en-US" sz="1800" dirty="0" smtClean="0"/>
              <a:t> yang </a:t>
            </a:r>
            <a:r>
              <a:rPr lang="en-US" sz="1800" dirty="0" err="1" smtClean="0"/>
              <a:t>salah</a:t>
            </a:r>
            <a:r>
              <a:rPr lang="en-US" sz="1800" dirty="0" smtClean="0"/>
              <a:t> </a:t>
            </a:r>
            <a:r>
              <a:rPr lang="en-US" sz="1800" dirty="0" err="1" smtClean="0"/>
              <a:t>dalam</a:t>
            </a:r>
            <a:r>
              <a:rPr lang="en-US" sz="1800" dirty="0" smtClean="0"/>
              <a:t> </a:t>
            </a:r>
            <a:r>
              <a:rPr lang="en-US" sz="1800" dirty="0" err="1" smtClean="0"/>
              <a:t>pelaporan</a:t>
            </a:r>
            <a:r>
              <a:rPr lang="en-US" sz="1800" dirty="0" smtClean="0"/>
              <a:t> </a:t>
            </a:r>
            <a:r>
              <a:rPr lang="en-US" sz="1800" dirty="0" err="1" smtClean="0"/>
              <a:t>keuangan</a:t>
            </a:r>
            <a:r>
              <a:rPr lang="en-US" sz="1800" dirty="0" smtClean="0"/>
              <a:t> </a:t>
            </a:r>
            <a:r>
              <a:rPr lang="en-US" sz="1800" dirty="0" err="1" smtClean="0"/>
              <a:t>atau</a:t>
            </a:r>
            <a:r>
              <a:rPr lang="en-US" sz="1800" dirty="0" smtClean="0"/>
              <a:t> </a:t>
            </a:r>
            <a:r>
              <a:rPr lang="en-US" sz="1800" dirty="0" err="1" smtClean="0"/>
              <a:t>penghilangan</a:t>
            </a:r>
            <a:r>
              <a:rPr lang="en-US" sz="1800" dirty="0" smtClean="0"/>
              <a:t> </a:t>
            </a:r>
            <a:r>
              <a:rPr lang="es-ES" sz="1800" dirty="0" err="1" smtClean="0"/>
              <a:t>dari</a:t>
            </a:r>
            <a:r>
              <a:rPr lang="es-ES" sz="1800" dirty="0" smtClean="0"/>
              <a:t> </a:t>
            </a:r>
            <a:r>
              <a:rPr lang="es-ES" sz="1800" dirty="0" err="1" smtClean="0"/>
              <a:t>laporan</a:t>
            </a:r>
            <a:r>
              <a:rPr lang="es-ES" sz="1800" dirty="0" smtClean="0"/>
              <a:t> </a:t>
            </a:r>
            <a:r>
              <a:rPr lang="es-ES" sz="1800" dirty="0" err="1" smtClean="0"/>
              <a:t>keuangan</a:t>
            </a:r>
            <a:r>
              <a:rPr lang="es-ES" sz="1800" dirty="0" smtClean="0"/>
              <a:t> atas </a:t>
            </a:r>
            <a:r>
              <a:rPr lang="es-ES" sz="1800" dirty="0" err="1" smtClean="0"/>
              <a:t>peristiwa</a:t>
            </a:r>
            <a:r>
              <a:rPr lang="es-ES" sz="1800" dirty="0" smtClean="0"/>
              <a:t>, </a:t>
            </a:r>
            <a:r>
              <a:rPr lang="es-ES" sz="1800" dirty="0" err="1" smtClean="0"/>
              <a:t>transaksi</a:t>
            </a:r>
            <a:r>
              <a:rPr lang="es-ES" sz="1800" dirty="0" smtClean="0"/>
              <a:t> </a:t>
            </a:r>
            <a:r>
              <a:rPr lang="es-ES" sz="1800" dirty="0" err="1" smtClean="0"/>
              <a:t>atau</a:t>
            </a:r>
            <a:r>
              <a:rPr lang="es-ES" sz="1800" dirty="0" smtClean="0"/>
              <a:t> </a:t>
            </a:r>
            <a:r>
              <a:rPr lang="es-ES" sz="1800" dirty="0" err="1" smtClean="0"/>
              <a:t>informasi</a:t>
            </a:r>
            <a:r>
              <a:rPr lang="es-ES" sz="1800" dirty="0" smtClean="0"/>
              <a:t> yang </a:t>
            </a:r>
            <a:r>
              <a:rPr lang="en-US" sz="1800" dirty="0" err="1" smtClean="0"/>
              <a:t>signifikan</a:t>
            </a:r>
            <a:endParaRPr lang="en-US" sz="1800" dirty="0" smtClean="0"/>
          </a:p>
          <a:p>
            <a:pPr lvl="1">
              <a:buNone/>
            </a:pPr>
            <a:r>
              <a:rPr lang="fi-FI" sz="1800" dirty="0" smtClean="0"/>
              <a:t>c). Kesalahan penerapan prinsip akuntansi secara sengaja yang berkaitan </a:t>
            </a:r>
            <a:r>
              <a:rPr lang="en-US" sz="1800" dirty="0" err="1" smtClean="0"/>
              <a:t>dengan</a:t>
            </a:r>
            <a:r>
              <a:rPr lang="en-US" sz="1800" dirty="0" smtClean="0"/>
              <a:t> </a:t>
            </a:r>
            <a:r>
              <a:rPr lang="en-US" sz="1800" dirty="0" err="1" smtClean="0"/>
              <a:t>jumlah</a:t>
            </a:r>
            <a:r>
              <a:rPr lang="en-US" sz="1800" dirty="0" smtClean="0"/>
              <a:t>, </a:t>
            </a:r>
            <a:r>
              <a:rPr lang="en-US" sz="1800" dirty="0" err="1" smtClean="0"/>
              <a:t>klasifikasi</a:t>
            </a:r>
            <a:r>
              <a:rPr lang="en-US" sz="1800" dirty="0" smtClean="0"/>
              <a:t>, </a:t>
            </a:r>
            <a:r>
              <a:rPr lang="en-US" sz="1800" dirty="0" err="1" smtClean="0"/>
              <a:t>cara</a:t>
            </a:r>
            <a:r>
              <a:rPr lang="en-US" sz="1800" dirty="0" smtClean="0"/>
              <a:t> </a:t>
            </a:r>
            <a:r>
              <a:rPr lang="en-US" sz="1800" dirty="0" err="1" smtClean="0"/>
              <a:t>penyajian</a:t>
            </a:r>
            <a:r>
              <a:rPr lang="en-US" sz="1800" dirty="0" smtClean="0"/>
              <a:t>, </a:t>
            </a:r>
            <a:r>
              <a:rPr lang="en-US" sz="1800" dirty="0" err="1" smtClean="0"/>
              <a:t>atau</a:t>
            </a:r>
            <a:r>
              <a:rPr lang="en-US" sz="1800" dirty="0" smtClean="0"/>
              <a:t> </a:t>
            </a:r>
            <a:r>
              <a:rPr lang="en-US" sz="1800" dirty="0" err="1" smtClean="0"/>
              <a:t>pengungkapan</a:t>
            </a:r>
            <a:endParaRPr lang="en-US" sz="1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dirty="0" err="1" smtClean="0"/>
              <a:t>Temuan</a:t>
            </a:r>
            <a:r>
              <a:rPr lang="en-US" sz="4800" dirty="0" smtClean="0"/>
              <a:t> Fraud: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it-IT" sz="2000" dirty="0" smtClean="0"/>
              <a:t>Perlakuan tidak semestinya terhadap aktiva, 3 (tiga) situasi di mana terjadi pencurian aktiva.</a:t>
            </a:r>
          </a:p>
          <a:p>
            <a:pPr lvl="1">
              <a:buNone/>
            </a:pPr>
            <a:r>
              <a:rPr lang="sv-SE" sz="1800" dirty="0" smtClean="0"/>
              <a:t>a). Aktiva dicuri dan pencurian itu ditutupi dengan menaikkan aktiva. </a:t>
            </a:r>
            <a:r>
              <a:rPr lang="en-US" sz="1800" dirty="0" err="1" smtClean="0"/>
              <a:t>Sebagai</a:t>
            </a:r>
            <a:r>
              <a:rPr lang="en-US" sz="1800" dirty="0" smtClean="0"/>
              <a:t> </a:t>
            </a:r>
            <a:r>
              <a:rPr lang="en-US" sz="1800" dirty="0" err="1" smtClean="0"/>
              <a:t>contoh</a:t>
            </a:r>
            <a:r>
              <a:rPr lang="en-US" sz="1800" dirty="0" smtClean="0"/>
              <a:t>, </a:t>
            </a:r>
            <a:r>
              <a:rPr lang="en-US" sz="1800" dirty="0" err="1" smtClean="0"/>
              <a:t>kas</a:t>
            </a:r>
            <a:r>
              <a:rPr lang="en-US" sz="1800" dirty="0" smtClean="0"/>
              <a:t> yang </a:t>
            </a:r>
            <a:r>
              <a:rPr lang="en-US" sz="1800" dirty="0" err="1" smtClean="0"/>
              <a:t>berasal</a:t>
            </a:r>
            <a:r>
              <a:rPr lang="en-US" sz="1800" dirty="0" smtClean="0"/>
              <a:t> </a:t>
            </a:r>
            <a:r>
              <a:rPr lang="en-US" sz="1800" dirty="0" err="1" smtClean="0"/>
              <a:t>dari</a:t>
            </a:r>
            <a:r>
              <a:rPr lang="en-US" sz="1800" dirty="0" smtClean="0"/>
              <a:t> </a:t>
            </a:r>
            <a:r>
              <a:rPr lang="en-US" sz="1800" dirty="0" err="1" smtClean="0"/>
              <a:t>penagihan</a:t>
            </a:r>
            <a:r>
              <a:rPr lang="en-US" sz="1800" dirty="0" smtClean="0"/>
              <a:t> </a:t>
            </a:r>
            <a:r>
              <a:rPr lang="en-US" sz="1800" dirty="0" err="1" smtClean="0"/>
              <a:t>piutang</a:t>
            </a:r>
            <a:r>
              <a:rPr lang="en-US" sz="1800" dirty="0" smtClean="0"/>
              <a:t> </a:t>
            </a:r>
            <a:r>
              <a:rPr lang="en-US" sz="1800" dirty="0" err="1" smtClean="0"/>
              <a:t>dicuri</a:t>
            </a:r>
            <a:r>
              <a:rPr lang="en-US" sz="1800" dirty="0" smtClean="0"/>
              <a:t> </a:t>
            </a:r>
            <a:r>
              <a:rPr lang="en-US" sz="1800" dirty="0" err="1" smtClean="0"/>
              <a:t>dan</a:t>
            </a:r>
            <a:r>
              <a:rPr lang="en-US" sz="1800" dirty="0" smtClean="0"/>
              <a:t> </a:t>
            </a:r>
            <a:r>
              <a:rPr lang="en-US" sz="1800" dirty="0" err="1" smtClean="0"/>
              <a:t>piutang</a:t>
            </a:r>
            <a:r>
              <a:rPr lang="en-US" sz="1800" dirty="0" smtClean="0"/>
              <a:t> </a:t>
            </a:r>
            <a:r>
              <a:rPr lang="en-US" sz="1800" dirty="0" err="1" smtClean="0"/>
              <a:t>tidak</a:t>
            </a:r>
            <a:r>
              <a:rPr lang="en-US" sz="1800" dirty="0" smtClean="0"/>
              <a:t> </a:t>
            </a:r>
            <a:r>
              <a:rPr lang="en-US" sz="1800" dirty="0" err="1" smtClean="0"/>
              <a:t>dikreditkan</a:t>
            </a:r>
            <a:r>
              <a:rPr lang="en-US" sz="1800" dirty="0" smtClean="0"/>
              <a:t>. Hal </a:t>
            </a:r>
            <a:r>
              <a:rPr lang="en-US" sz="1800" dirty="0" err="1" smtClean="0"/>
              <a:t>ini</a:t>
            </a:r>
            <a:r>
              <a:rPr lang="en-US" sz="1800" dirty="0" smtClean="0"/>
              <a:t> </a:t>
            </a:r>
            <a:r>
              <a:rPr lang="en-US" sz="1800" dirty="0" err="1" smtClean="0"/>
              <a:t>menyebabkan</a:t>
            </a:r>
            <a:r>
              <a:rPr lang="en-US" sz="1800" dirty="0" smtClean="0"/>
              <a:t> </a:t>
            </a:r>
            <a:r>
              <a:rPr lang="en-US" sz="1800" dirty="0" err="1" smtClean="0"/>
              <a:t>salah</a:t>
            </a:r>
            <a:r>
              <a:rPr lang="en-US" sz="1800" dirty="0" smtClean="0"/>
              <a:t> </a:t>
            </a:r>
            <a:r>
              <a:rPr lang="en-US" sz="1800" dirty="0" err="1" smtClean="0"/>
              <a:t>saji</a:t>
            </a:r>
            <a:r>
              <a:rPr lang="en-US" sz="1800" dirty="0" smtClean="0"/>
              <a:t> </a:t>
            </a:r>
            <a:r>
              <a:rPr lang="en-US" sz="1800" dirty="0" err="1" smtClean="0"/>
              <a:t>tidak</a:t>
            </a:r>
            <a:r>
              <a:rPr lang="en-US" sz="1800" dirty="0" smtClean="0"/>
              <a:t> </a:t>
            </a:r>
            <a:r>
              <a:rPr lang="en-US" sz="1800" dirty="0" err="1" smtClean="0"/>
              <a:t>ditemukan</a:t>
            </a:r>
            <a:r>
              <a:rPr lang="en-US" sz="1800" dirty="0" smtClean="0"/>
              <a:t>.</a:t>
            </a:r>
          </a:p>
          <a:p>
            <a:pPr lvl="1">
              <a:buNone/>
            </a:pPr>
            <a:r>
              <a:rPr lang="en-US" sz="1800" dirty="0" smtClean="0"/>
              <a:t>b). </a:t>
            </a:r>
            <a:r>
              <a:rPr lang="en-US" sz="1800" dirty="0" err="1" smtClean="0"/>
              <a:t>Aktiva</a:t>
            </a:r>
            <a:r>
              <a:rPr lang="en-US" sz="1800" dirty="0" smtClean="0"/>
              <a:t> </a:t>
            </a:r>
            <a:r>
              <a:rPr lang="en-US" sz="1800" dirty="0" err="1" smtClean="0"/>
              <a:t>dicuri</a:t>
            </a:r>
            <a:r>
              <a:rPr lang="en-US" sz="1800" dirty="0" smtClean="0"/>
              <a:t> </a:t>
            </a:r>
            <a:r>
              <a:rPr lang="en-US" sz="1800" dirty="0" err="1" smtClean="0"/>
              <a:t>dan</a:t>
            </a:r>
            <a:r>
              <a:rPr lang="en-US" sz="1800" dirty="0" smtClean="0"/>
              <a:t> </a:t>
            </a:r>
            <a:r>
              <a:rPr lang="en-US" sz="1800" dirty="0" err="1" smtClean="0"/>
              <a:t>pencurian</a:t>
            </a:r>
            <a:r>
              <a:rPr lang="en-US" sz="1800" dirty="0" smtClean="0"/>
              <a:t> </a:t>
            </a:r>
            <a:r>
              <a:rPr lang="en-US" sz="1800" dirty="0" err="1" smtClean="0"/>
              <a:t>itu</a:t>
            </a:r>
            <a:r>
              <a:rPr lang="en-US" sz="1800" dirty="0" smtClean="0"/>
              <a:t> </a:t>
            </a:r>
            <a:r>
              <a:rPr lang="en-US" sz="1800" dirty="0" err="1" smtClean="0"/>
              <a:t>ditutupi</a:t>
            </a:r>
            <a:r>
              <a:rPr lang="en-US" sz="1800" dirty="0" smtClean="0"/>
              <a:t> </a:t>
            </a:r>
            <a:r>
              <a:rPr lang="en-US" sz="1800" dirty="0" err="1" smtClean="0"/>
              <a:t>dengan</a:t>
            </a:r>
            <a:r>
              <a:rPr lang="en-US" sz="1800" dirty="0" smtClean="0"/>
              <a:t> </a:t>
            </a:r>
            <a:r>
              <a:rPr lang="en-US" sz="1800" dirty="0" err="1" smtClean="0"/>
              <a:t>menurunkan</a:t>
            </a:r>
            <a:r>
              <a:rPr lang="en-US" sz="1800" dirty="0" smtClean="0"/>
              <a:t> </a:t>
            </a:r>
            <a:r>
              <a:rPr lang="en-US" sz="1800" dirty="0" err="1" smtClean="0"/>
              <a:t>pendapatan</a:t>
            </a:r>
            <a:r>
              <a:rPr lang="en-US" sz="1800" dirty="0" smtClean="0"/>
              <a:t> </a:t>
            </a:r>
            <a:r>
              <a:rPr lang="en-US" sz="1800" dirty="0" err="1" smtClean="0"/>
              <a:t>atau</a:t>
            </a:r>
            <a:r>
              <a:rPr lang="en-US" sz="1800" dirty="0" smtClean="0"/>
              <a:t> </a:t>
            </a:r>
            <a:r>
              <a:rPr lang="en-US" sz="1800" dirty="0" err="1" smtClean="0"/>
              <a:t>menaikkan</a:t>
            </a:r>
            <a:r>
              <a:rPr lang="en-US" sz="1800" dirty="0" smtClean="0"/>
              <a:t> </a:t>
            </a:r>
            <a:r>
              <a:rPr lang="en-US" sz="1800" dirty="0" err="1" smtClean="0"/>
              <a:t>belanja</a:t>
            </a:r>
            <a:r>
              <a:rPr lang="en-US" sz="1800" dirty="0" smtClean="0"/>
              <a:t>. </a:t>
            </a:r>
            <a:r>
              <a:rPr lang="en-US" sz="1800" dirty="0" err="1" smtClean="0"/>
              <a:t>Sebagai</a:t>
            </a:r>
            <a:r>
              <a:rPr lang="en-US" sz="1800" dirty="0" smtClean="0"/>
              <a:t> </a:t>
            </a:r>
            <a:r>
              <a:rPr lang="en-US" sz="1800" dirty="0" err="1" smtClean="0"/>
              <a:t>contoh</a:t>
            </a:r>
            <a:r>
              <a:rPr lang="en-US" sz="1800" dirty="0" smtClean="0"/>
              <a:t>, </a:t>
            </a:r>
            <a:r>
              <a:rPr lang="en-US" sz="1800" dirty="0" err="1" smtClean="0"/>
              <a:t>kas</a:t>
            </a:r>
            <a:r>
              <a:rPr lang="en-US" sz="1800" dirty="0" smtClean="0"/>
              <a:t> </a:t>
            </a:r>
            <a:r>
              <a:rPr lang="en-US" sz="1800" dirty="0" err="1" smtClean="0"/>
              <a:t>dari</a:t>
            </a:r>
            <a:r>
              <a:rPr lang="en-US" sz="1800" dirty="0" smtClean="0"/>
              <a:t> </a:t>
            </a:r>
            <a:r>
              <a:rPr lang="en-US" sz="1800" dirty="0" err="1" smtClean="0"/>
              <a:t>pendapatan</a:t>
            </a:r>
            <a:r>
              <a:rPr lang="en-US" sz="1800" dirty="0" smtClean="0"/>
              <a:t> </a:t>
            </a:r>
            <a:r>
              <a:rPr lang="en-US" sz="1800" dirty="0" err="1" smtClean="0"/>
              <a:t>dicuri</a:t>
            </a:r>
            <a:r>
              <a:rPr lang="en-US" sz="1800" dirty="0" smtClean="0"/>
              <a:t> </a:t>
            </a:r>
            <a:r>
              <a:rPr lang="en-US" sz="1800" dirty="0" err="1" smtClean="0"/>
              <a:t>dan</a:t>
            </a:r>
            <a:r>
              <a:rPr lang="en-US" sz="1800" dirty="0" smtClean="0"/>
              <a:t> </a:t>
            </a:r>
            <a:r>
              <a:rPr lang="en-US" sz="1800" dirty="0" err="1" smtClean="0"/>
              <a:t>transaksi</a:t>
            </a:r>
            <a:r>
              <a:rPr lang="en-US" sz="1800" dirty="0" smtClean="0"/>
              <a:t> </a:t>
            </a:r>
            <a:r>
              <a:rPr lang="en-US" sz="1800" dirty="0" err="1" smtClean="0"/>
              <a:t>ini</a:t>
            </a:r>
            <a:r>
              <a:rPr lang="en-US" sz="1800" dirty="0" smtClean="0"/>
              <a:t> </a:t>
            </a:r>
            <a:r>
              <a:rPr lang="en-US" sz="1800" dirty="0" err="1" smtClean="0"/>
              <a:t>tidak</a:t>
            </a:r>
            <a:r>
              <a:rPr lang="en-US" sz="1800" dirty="0" smtClean="0"/>
              <a:t> </a:t>
            </a:r>
            <a:r>
              <a:rPr lang="en-US" sz="1800" dirty="0" err="1" smtClean="0"/>
              <a:t>dicatat</a:t>
            </a:r>
            <a:r>
              <a:rPr lang="en-US" sz="1800" dirty="0" smtClean="0"/>
              <a:t>. Hal </a:t>
            </a:r>
            <a:r>
              <a:rPr lang="en-US" sz="1800" dirty="0" err="1" smtClean="0"/>
              <a:t>ini</a:t>
            </a:r>
            <a:r>
              <a:rPr lang="en-US" sz="1800" dirty="0" smtClean="0"/>
              <a:t> </a:t>
            </a:r>
            <a:r>
              <a:rPr lang="en-US" sz="1800" dirty="0" err="1" smtClean="0"/>
              <a:t>menyebabkan</a:t>
            </a:r>
            <a:r>
              <a:rPr lang="en-US" sz="1800" dirty="0" smtClean="0"/>
              <a:t> </a:t>
            </a:r>
            <a:r>
              <a:rPr lang="en-US" sz="1800" dirty="0" err="1" smtClean="0"/>
              <a:t>salah</a:t>
            </a:r>
            <a:r>
              <a:rPr lang="en-US" sz="1800" dirty="0" smtClean="0"/>
              <a:t> </a:t>
            </a:r>
            <a:r>
              <a:rPr lang="en-US" sz="1800" dirty="0" err="1" smtClean="0"/>
              <a:t>saji</a:t>
            </a:r>
            <a:r>
              <a:rPr lang="en-US" sz="1800" dirty="0" smtClean="0"/>
              <a:t> </a:t>
            </a:r>
            <a:r>
              <a:rPr lang="en-US" sz="1800" dirty="0" err="1" smtClean="0"/>
              <a:t>tidak</a:t>
            </a:r>
            <a:r>
              <a:rPr lang="en-US" sz="1800" dirty="0" smtClean="0"/>
              <a:t> </a:t>
            </a:r>
            <a:r>
              <a:rPr lang="en-US" sz="1800" dirty="0" err="1" smtClean="0"/>
              <a:t>ditemukan</a:t>
            </a:r>
            <a:r>
              <a:rPr lang="en-US" sz="1800" dirty="0" smtClean="0"/>
              <a:t>.</a:t>
            </a:r>
          </a:p>
          <a:p>
            <a:pPr lvl="1">
              <a:buNone/>
            </a:pPr>
            <a:r>
              <a:rPr lang="en-US" sz="1800" dirty="0" smtClean="0"/>
              <a:t>c). </a:t>
            </a:r>
            <a:r>
              <a:rPr lang="en-US" sz="1800" dirty="0" err="1" smtClean="0"/>
              <a:t>Aktiva</a:t>
            </a:r>
            <a:r>
              <a:rPr lang="en-US" sz="1800" dirty="0" smtClean="0"/>
              <a:t> </a:t>
            </a:r>
            <a:r>
              <a:rPr lang="en-US" sz="1800" dirty="0" err="1" smtClean="0"/>
              <a:t>dicuri</a:t>
            </a:r>
            <a:r>
              <a:rPr lang="en-US" sz="1800" dirty="0" smtClean="0"/>
              <a:t> </a:t>
            </a:r>
            <a:r>
              <a:rPr lang="en-US" sz="1800" dirty="0" err="1" smtClean="0"/>
              <a:t>tetapi</a:t>
            </a:r>
            <a:r>
              <a:rPr lang="en-US" sz="1800" dirty="0" smtClean="0"/>
              <a:t> </a:t>
            </a:r>
            <a:r>
              <a:rPr lang="en-US" sz="1800" dirty="0" err="1" smtClean="0"/>
              <a:t>salah</a:t>
            </a:r>
            <a:r>
              <a:rPr lang="en-US" sz="1800" dirty="0" smtClean="0"/>
              <a:t> </a:t>
            </a:r>
            <a:r>
              <a:rPr lang="en-US" sz="1800" dirty="0" err="1" smtClean="0"/>
              <a:t>saji</a:t>
            </a:r>
            <a:r>
              <a:rPr lang="en-US" sz="1800" dirty="0" smtClean="0"/>
              <a:t> </a:t>
            </a:r>
            <a:r>
              <a:rPr lang="en-US" sz="1800" dirty="0" err="1" smtClean="0"/>
              <a:t>ini</a:t>
            </a:r>
            <a:r>
              <a:rPr lang="en-US" sz="1800" dirty="0" smtClean="0"/>
              <a:t> </a:t>
            </a:r>
            <a:r>
              <a:rPr lang="en-US" sz="1800" dirty="0" err="1" smtClean="0"/>
              <a:t>ditemukan</a:t>
            </a:r>
            <a:r>
              <a:rPr lang="en-US" sz="1800" dirty="0" smtClean="0"/>
              <a:t>. </a:t>
            </a:r>
            <a:r>
              <a:rPr lang="en-US" sz="1800" dirty="0" err="1" smtClean="0"/>
              <a:t>Laporan</a:t>
            </a:r>
            <a:r>
              <a:rPr lang="en-US" sz="1800" dirty="0" smtClean="0"/>
              <a:t> </a:t>
            </a:r>
            <a:r>
              <a:rPr lang="en-US" sz="1800" dirty="0" err="1" smtClean="0"/>
              <a:t>keuangan</a:t>
            </a:r>
            <a:r>
              <a:rPr lang="en-US" sz="1800" dirty="0" smtClean="0"/>
              <a:t> </a:t>
            </a:r>
            <a:r>
              <a:rPr lang="en-US" sz="1800" dirty="0" err="1" smtClean="0"/>
              <a:t>dan</a:t>
            </a:r>
            <a:r>
              <a:rPr lang="en-US" sz="1800" dirty="0" smtClean="0"/>
              <a:t> </a:t>
            </a:r>
            <a:r>
              <a:rPr lang="en-US" sz="1800" dirty="0" err="1" smtClean="0"/>
              <a:t>catatan</a:t>
            </a:r>
            <a:r>
              <a:rPr lang="en-US" sz="1800" dirty="0" smtClean="0"/>
              <a:t> </a:t>
            </a:r>
            <a:r>
              <a:rPr lang="en-US" sz="1800" dirty="0" err="1" smtClean="0"/>
              <a:t>atas</a:t>
            </a:r>
            <a:r>
              <a:rPr lang="en-US" sz="1800" dirty="0" smtClean="0"/>
              <a:t> </a:t>
            </a:r>
            <a:r>
              <a:rPr lang="en-US" sz="1800" dirty="0" err="1" smtClean="0"/>
              <a:t>laporan</a:t>
            </a:r>
            <a:r>
              <a:rPr lang="en-US" sz="1800" dirty="0" smtClean="0"/>
              <a:t> </a:t>
            </a:r>
            <a:r>
              <a:rPr lang="en-US" sz="1800" dirty="0" err="1" smtClean="0"/>
              <a:t>keuangan</a:t>
            </a:r>
            <a:r>
              <a:rPr lang="en-US" sz="1800" dirty="0" smtClean="0"/>
              <a:t> yang </a:t>
            </a:r>
            <a:r>
              <a:rPr lang="en-US" sz="1800" dirty="0" err="1" smtClean="0"/>
              <a:t>berkaitan</a:t>
            </a:r>
            <a:r>
              <a:rPr lang="en-US" sz="1800" dirty="0" smtClean="0"/>
              <a:t> </a:t>
            </a:r>
            <a:r>
              <a:rPr lang="en-US" sz="1800" dirty="0" err="1" smtClean="0"/>
              <a:t>menjelaskan</a:t>
            </a:r>
            <a:r>
              <a:rPr lang="en-US" sz="1800" dirty="0" smtClean="0"/>
              <a:t> </a:t>
            </a:r>
            <a:r>
              <a:rPr lang="en-US" sz="1800" dirty="0" err="1" smtClean="0"/>
              <a:t>salah</a:t>
            </a:r>
            <a:r>
              <a:rPr lang="en-US" sz="1800" dirty="0" smtClean="0"/>
              <a:t> </a:t>
            </a:r>
            <a:r>
              <a:rPr lang="en-US" sz="1800" dirty="0" err="1" smtClean="0"/>
              <a:t>saji</a:t>
            </a:r>
            <a:r>
              <a:rPr lang="en-US" sz="1800" dirty="0" smtClean="0"/>
              <a:t> </a:t>
            </a:r>
            <a:r>
              <a:rPr lang="en-US" sz="1800" dirty="0" err="1" smtClean="0"/>
              <a:t>ini</a:t>
            </a:r>
            <a:r>
              <a:rPr lang="en-US" sz="1800" dirty="0" smtClean="0"/>
              <a:t>.</a:t>
            </a:r>
            <a:endParaRPr lang="en-US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Lanjutan</a:t>
            </a:r>
            <a:r>
              <a:rPr lang="en-US" dirty="0" smtClean="0"/>
              <a:t>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62500" lnSpcReduction="20000"/>
          </a:bodyPr>
          <a:lstStyle/>
          <a:p>
            <a:r>
              <a:rPr lang="en-US" dirty="0" err="1" smtClean="0"/>
              <a:t>Berbicara</a:t>
            </a:r>
            <a:r>
              <a:rPr lang="en-US" dirty="0" smtClean="0"/>
              <a:t> </a:t>
            </a:r>
            <a:r>
              <a:rPr lang="en-US" dirty="0" err="1" smtClean="0"/>
              <a:t>mengenai</a:t>
            </a:r>
            <a:r>
              <a:rPr lang="en-US" dirty="0" smtClean="0"/>
              <a:t> </a:t>
            </a:r>
            <a:r>
              <a:rPr lang="en-US" dirty="0" err="1" smtClean="0"/>
              <a:t>kecurangan</a:t>
            </a:r>
            <a:r>
              <a:rPr lang="en-US" dirty="0" smtClean="0"/>
              <a:t>,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lengkap</a:t>
            </a:r>
            <a:r>
              <a:rPr lang="en-US" dirty="0" smtClean="0"/>
              <a:t> </a:t>
            </a:r>
            <a:r>
              <a:rPr lang="en-US" dirty="0" err="1" smtClean="0"/>
              <a:t>jika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melihat</a:t>
            </a:r>
            <a:r>
              <a:rPr lang="en-US" dirty="0" smtClean="0"/>
              <a:t> </a:t>
            </a:r>
            <a:r>
              <a:rPr lang="en-US" dirty="0" err="1" smtClean="0"/>
              <a:t>definisi</a:t>
            </a:r>
            <a:r>
              <a:rPr lang="en-US" dirty="0" smtClean="0"/>
              <a:t> </a:t>
            </a:r>
            <a:r>
              <a:rPr lang="en-US" dirty="0" err="1" smtClean="0"/>
              <a:t>kecurangan</a:t>
            </a:r>
            <a:r>
              <a:rPr lang="en-US" dirty="0" smtClean="0"/>
              <a:t> </a:t>
            </a:r>
            <a:r>
              <a:rPr lang="en-US" dirty="0" err="1" smtClean="0"/>
              <a:t>menurut</a:t>
            </a:r>
            <a:r>
              <a:rPr lang="en-US" dirty="0" smtClean="0"/>
              <a:t> </a:t>
            </a:r>
            <a:r>
              <a:rPr lang="en-US" i="1" dirty="0" smtClean="0"/>
              <a:t>Association of Certified Fraud Examiner (ACFE). ACFE, </a:t>
            </a:r>
            <a:r>
              <a:rPr lang="en-US" i="1" dirty="0" err="1" smtClean="0"/>
              <a:t>organisasi</a:t>
            </a:r>
            <a:r>
              <a:rPr lang="en-US" i="1" dirty="0" smtClean="0"/>
              <a:t> yang </a:t>
            </a:r>
            <a:r>
              <a:rPr lang="en-US" i="1" dirty="0" err="1" smtClean="0"/>
              <a:t>mendedikasikan</a:t>
            </a:r>
            <a:r>
              <a:rPr lang="en-US" i="1" dirty="0" smtClean="0"/>
              <a:t> </a:t>
            </a:r>
            <a:r>
              <a:rPr lang="en-US" i="1" dirty="0" err="1" smtClean="0"/>
              <a:t>kegiatannya</a:t>
            </a:r>
            <a:r>
              <a:rPr lang="en-US" i="1" dirty="0" smtClean="0"/>
              <a:t> </a:t>
            </a:r>
            <a:r>
              <a:rPr lang="en-US" i="1" dirty="0" err="1" smtClean="0"/>
              <a:t>pada</a:t>
            </a:r>
            <a:r>
              <a:rPr lang="en-US" i="1" dirty="0" smtClean="0"/>
              <a:t> </a:t>
            </a:r>
            <a:r>
              <a:rPr lang="en-US" dirty="0" err="1" smtClean="0"/>
              <a:t>pencegahan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penanggulangan</a:t>
            </a:r>
            <a:r>
              <a:rPr lang="en-US" dirty="0" smtClean="0"/>
              <a:t> </a:t>
            </a:r>
            <a:r>
              <a:rPr lang="en-US" dirty="0" err="1" smtClean="0"/>
              <a:t>kecurangan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USA, </a:t>
            </a:r>
            <a:r>
              <a:rPr lang="en-US" dirty="0" err="1" smtClean="0"/>
              <a:t>mengkategorikan</a:t>
            </a:r>
            <a:r>
              <a:rPr lang="en-US" dirty="0" smtClean="0"/>
              <a:t> </a:t>
            </a:r>
            <a:r>
              <a:rPr lang="en-US" dirty="0" err="1" smtClean="0"/>
              <a:t>kecurangan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tiga</a:t>
            </a:r>
            <a:r>
              <a:rPr lang="en-US" dirty="0" smtClean="0"/>
              <a:t> </a:t>
            </a:r>
            <a:r>
              <a:rPr lang="en-US" dirty="0" err="1" smtClean="0"/>
              <a:t>kelompok</a:t>
            </a:r>
            <a:r>
              <a:rPr lang="en-US" dirty="0" smtClean="0"/>
              <a:t>, </a:t>
            </a:r>
            <a:r>
              <a:rPr lang="en-US" dirty="0" err="1" smtClean="0"/>
              <a:t>yaitu</a:t>
            </a:r>
            <a:r>
              <a:rPr lang="en-US" dirty="0" smtClean="0"/>
              <a:t> </a:t>
            </a:r>
          </a:p>
          <a:p>
            <a:pPr marL="725488" lvl="1" indent="-268288">
              <a:buFont typeface="+mj-lt"/>
              <a:buAutoNum type="alphaLcParenR"/>
            </a:pPr>
            <a:r>
              <a:rPr lang="en-US" dirty="0" err="1" smtClean="0"/>
              <a:t>kecurangan</a:t>
            </a:r>
            <a:r>
              <a:rPr lang="en-US" dirty="0" smtClean="0"/>
              <a:t> </a:t>
            </a:r>
            <a:r>
              <a:rPr lang="en-US" dirty="0" err="1" smtClean="0"/>
              <a:t>laporan</a:t>
            </a:r>
            <a:r>
              <a:rPr lang="en-US" dirty="0" smtClean="0"/>
              <a:t> </a:t>
            </a:r>
            <a:r>
              <a:rPr lang="en-US" dirty="0" err="1" smtClean="0"/>
              <a:t>keuangan</a:t>
            </a:r>
            <a:r>
              <a:rPr lang="en-US" dirty="0" smtClean="0"/>
              <a:t>,</a:t>
            </a:r>
          </a:p>
          <a:p>
            <a:pPr marL="725488" lvl="1" indent="-268288">
              <a:buFont typeface="+mj-lt"/>
              <a:buAutoNum type="alphaLcParenR"/>
            </a:pPr>
            <a:r>
              <a:rPr lang="en-US" dirty="0" err="1" smtClean="0"/>
              <a:t>penyalahgunaan</a:t>
            </a:r>
            <a:r>
              <a:rPr lang="en-US" dirty="0" smtClean="0"/>
              <a:t> </a:t>
            </a:r>
            <a:r>
              <a:rPr lang="en-US" dirty="0" err="1" smtClean="0"/>
              <a:t>aktiva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</a:p>
          <a:p>
            <a:pPr marL="725488" lvl="1" indent="-268288">
              <a:buFont typeface="+mj-lt"/>
              <a:buAutoNum type="alphaLcParenR"/>
            </a:pPr>
            <a:r>
              <a:rPr lang="en-US" dirty="0" err="1" smtClean="0"/>
              <a:t>korupsi</a:t>
            </a:r>
            <a:r>
              <a:rPr lang="en-US" dirty="0" smtClean="0"/>
              <a:t>. </a:t>
            </a:r>
          </a:p>
          <a:p>
            <a:r>
              <a:rPr lang="en-US" dirty="0" err="1" smtClean="0"/>
              <a:t>Secara</a:t>
            </a:r>
            <a:r>
              <a:rPr lang="en-US" dirty="0" smtClean="0"/>
              <a:t> diagram, </a:t>
            </a:r>
            <a:r>
              <a:rPr lang="en-US" dirty="0" err="1" smtClean="0"/>
              <a:t>pengkategorian</a:t>
            </a:r>
            <a:r>
              <a:rPr lang="en-US" dirty="0" smtClean="0"/>
              <a:t> </a:t>
            </a:r>
            <a:r>
              <a:rPr lang="en-US" dirty="0" err="1" smtClean="0"/>
              <a:t>kecurangan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disajikan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i="1" dirty="0" smtClean="0"/>
              <a:t>ACFE </a:t>
            </a:r>
            <a:r>
              <a:rPr lang="en-US" i="1" dirty="0" err="1" smtClean="0"/>
              <a:t>dalam</a:t>
            </a:r>
            <a:r>
              <a:rPr lang="en-US" i="1" dirty="0" smtClean="0"/>
              <a:t> </a:t>
            </a:r>
            <a:r>
              <a:rPr lang="en-US" i="1" dirty="0" err="1" smtClean="0"/>
              <a:t>pohon</a:t>
            </a:r>
            <a:r>
              <a:rPr lang="en-US" i="1" dirty="0" smtClean="0"/>
              <a:t> </a:t>
            </a:r>
            <a:r>
              <a:rPr lang="en-US" i="1" dirty="0" err="1" smtClean="0"/>
              <a:t>kecurangan</a:t>
            </a:r>
            <a:r>
              <a:rPr lang="en-US" i="1" dirty="0" smtClean="0"/>
              <a:t> (fraud tree) </a:t>
            </a:r>
            <a:r>
              <a:rPr lang="en-US" i="1" dirty="0" err="1" smtClean="0"/>
              <a:t>berikut</a:t>
            </a:r>
            <a:r>
              <a:rPr lang="en-US" i="1" dirty="0" smtClean="0"/>
              <a:t> </a:t>
            </a:r>
            <a:r>
              <a:rPr lang="en-US" i="1" dirty="0" err="1" smtClean="0"/>
              <a:t>seperti</a:t>
            </a:r>
            <a:r>
              <a:rPr lang="en-US" i="1" dirty="0" smtClean="0"/>
              <a:t> </a:t>
            </a:r>
            <a:r>
              <a:rPr lang="en-US" i="1" dirty="0" err="1" smtClean="0"/>
              <a:t>dalam</a:t>
            </a:r>
            <a:r>
              <a:rPr lang="en-US" i="1" dirty="0" smtClean="0"/>
              <a:t> </a:t>
            </a:r>
            <a:r>
              <a:rPr lang="en-US" i="1" dirty="0" err="1" smtClean="0"/>
              <a:t>Gambar</a:t>
            </a:r>
            <a:r>
              <a:rPr lang="en-US" i="1" dirty="0" smtClean="0"/>
              <a:t> </a:t>
            </a:r>
            <a:r>
              <a:rPr lang="en-US" i="1" dirty="0" err="1" smtClean="0"/>
              <a:t>dibawah</a:t>
            </a:r>
            <a:endParaRPr lang="en-US" i="1" dirty="0" smtClean="0"/>
          </a:p>
          <a:p>
            <a:r>
              <a:rPr lang="en-US" dirty="0" err="1" smtClean="0"/>
              <a:t>Istilah</a:t>
            </a:r>
            <a:r>
              <a:rPr lang="en-US" dirty="0" smtClean="0"/>
              <a:t> </a:t>
            </a:r>
            <a:r>
              <a:rPr lang="en-US" dirty="0" err="1" smtClean="0"/>
              <a:t>ketidakpatutan</a:t>
            </a:r>
            <a:r>
              <a:rPr lang="en-US" dirty="0" smtClean="0"/>
              <a:t> (</a:t>
            </a:r>
            <a:r>
              <a:rPr lang="en-US" i="1" dirty="0" smtClean="0"/>
              <a:t>abuse) </a:t>
            </a:r>
            <a:r>
              <a:rPr lang="en-US" i="1" dirty="0" err="1" smtClean="0"/>
              <a:t>berbeda</a:t>
            </a:r>
            <a:r>
              <a:rPr lang="en-US" i="1" dirty="0" smtClean="0"/>
              <a:t> </a:t>
            </a:r>
            <a:r>
              <a:rPr lang="en-US" i="1" dirty="0" err="1" smtClean="0"/>
              <a:t>dengan</a:t>
            </a:r>
            <a:r>
              <a:rPr lang="en-US" i="1" dirty="0" smtClean="0"/>
              <a:t> </a:t>
            </a:r>
            <a:r>
              <a:rPr lang="en-US" i="1" dirty="0" err="1" smtClean="0"/>
              <a:t>kecurangan</a:t>
            </a:r>
            <a:r>
              <a:rPr lang="en-US" i="1" dirty="0" smtClean="0"/>
              <a:t> </a:t>
            </a:r>
            <a:r>
              <a:rPr lang="en-US" i="1" dirty="0" err="1" smtClean="0"/>
              <a:t>atau</a:t>
            </a:r>
            <a:r>
              <a:rPr lang="en-US" i="1" dirty="0" smtClean="0"/>
              <a:t> </a:t>
            </a:r>
            <a:r>
              <a:rPr lang="en-US" dirty="0" err="1" smtClean="0"/>
              <a:t>pelanggaran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peraturan</a:t>
            </a:r>
            <a:r>
              <a:rPr lang="en-US" dirty="0" smtClean="0"/>
              <a:t> </a:t>
            </a:r>
            <a:r>
              <a:rPr lang="en-US" dirty="0" err="1" smtClean="0"/>
              <a:t>perundangan</a:t>
            </a:r>
            <a:r>
              <a:rPr lang="en-US" dirty="0" smtClean="0"/>
              <a:t>. </a:t>
            </a:r>
            <a:r>
              <a:rPr lang="en-US" dirty="0" err="1" smtClean="0"/>
              <a:t>Ketika</a:t>
            </a:r>
            <a:r>
              <a:rPr lang="en-US" dirty="0" smtClean="0"/>
              <a:t> </a:t>
            </a:r>
            <a:r>
              <a:rPr lang="en-US" dirty="0" err="1" smtClean="0"/>
              <a:t>ketidakpatutan</a:t>
            </a:r>
            <a:r>
              <a:rPr lang="en-US" dirty="0" smtClean="0"/>
              <a:t> </a:t>
            </a:r>
            <a:r>
              <a:rPr lang="en-US" dirty="0" err="1" smtClean="0"/>
              <a:t>terjadi</a:t>
            </a:r>
            <a:r>
              <a:rPr lang="en-US" dirty="0" smtClean="0"/>
              <a:t>,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peraturan</a:t>
            </a:r>
            <a:r>
              <a:rPr lang="en-US" dirty="0" smtClean="0"/>
              <a:t> </a:t>
            </a:r>
            <a:r>
              <a:rPr lang="en-US" dirty="0" err="1" smtClean="0"/>
              <a:t>perundangan</a:t>
            </a:r>
            <a:r>
              <a:rPr lang="en-US" dirty="0" smtClean="0"/>
              <a:t> yang </a:t>
            </a:r>
            <a:r>
              <a:rPr lang="en-US" dirty="0" err="1" smtClean="0"/>
              <a:t>dilanggar</a:t>
            </a:r>
            <a:r>
              <a:rPr lang="en-US" dirty="0" smtClean="0"/>
              <a:t> </a:t>
            </a:r>
            <a:r>
              <a:rPr lang="en-US" dirty="0" err="1" smtClean="0"/>
              <a:t>tetapi</a:t>
            </a:r>
            <a:r>
              <a:rPr lang="en-US" dirty="0" smtClean="0"/>
              <a:t> </a:t>
            </a:r>
            <a:r>
              <a:rPr lang="en-US" dirty="0" err="1" smtClean="0"/>
              <a:t>melibatkan</a:t>
            </a:r>
            <a:r>
              <a:rPr lang="en-US" dirty="0" smtClean="0"/>
              <a:t> </a:t>
            </a:r>
            <a:r>
              <a:rPr lang="en-US" dirty="0" err="1" smtClean="0"/>
              <a:t>tindakan</a:t>
            </a:r>
            <a:r>
              <a:rPr lang="en-US" dirty="0" smtClean="0"/>
              <a:t> yang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sesuai</a:t>
            </a:r>
            <a:r>
              <a:rPr lang="en-US" dirty="0" smtClean="0"/>
              <a:t> </a:t>
            </a:r>
            <a:r>
              <a:rPr lang="en-US" dirty="0" err="1" smtClean="0"/>
              <a:t>bila</a:t>
            </a:r>
            <a:r>
              <a:rPr lang="en-US" dirty="0" smtClean="0"/>
              <a:t> </a:t>
            </a:r>
            <a:r>
              <a:rPr lang="en-US" dirty="0" err="1" smtClean="0"/>
              <a:t>dibandingkan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perilaku</a:t>
            </a:r>
            <a:r>
              <a:rPr lang="en-US" dirty="0" smtClean="0"/>
              <a:t> yang </a:t>
            </a:r>
            <a:r>
              <a:rPr lang="en-US" dirty="0" err="1" smtClean="0"/>
              <a:t>jujur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praktik</a:t>
            </a:r>
            <a:r>
              <a:rPr lang="en-US" dirty="0" smtClean="0"/>
              <a:t> </a:t>
            </a:r>
            <a:r>
              <a:rPr lang="sv-SE" dirty="0" smtClean="0"/>
              <a:t>usaha dalam fakta dan keadaan yang sama.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Tabel</a:t>
            </a:r>
            <a:r>
              <a:rPr lang="en-US" dirty="0" smtClean="0"/>
              <a:t> </a:t>
            </a:r>
            <a:r>
              <a:rPr lang="en-US" dirty="0" err="1" smtClean="0"/>
              <a:t>kecurangan</a:t>
            </a:r>
            <a:endParaRPr lang="en-US" dirty="0"/>
          </a:p>
        </p:txBody>
      </p:sp>
      <p:pic>
        <p:nvPicPr>
          <p:cNvPr id="1027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304800" y="1774825"/>
            <a:ext cx="8458200" cy="4625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835152"/>
          </a:xfrm>
        </p:spPr>
        <p:txBody>
          <a:bodyPr/>
          <a:lstStyle/>
          <a:p>
            <a:r>
              <a:rPr lang="en-US" dirty="0" err="1" smtClean="0"/>
              <a:t>Lanjutan</a:t>
            </a:r>
            <a:r>
              <a:rPr lang="en-US" dirty="0" smtClean="0"/>
              <a:t>…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228600" y="1630680"/>
          <a:ext cx="8686800" cy="4998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58389"/>
                <a:gridCol w="2202411"/>
                <a:gridCol w="2252133"/>
                <a:gridCol w="2573867"/>
              </a:tblGrid>
              <a:tr h="370840">
                <a:tc>
                  <a:txBody>
                    <a:bodyPr/>
                    <a:lstStyle/>
                    <a:p>
                      <a:r>
                        <a:rPr kumimoji="0" lang="en-US" sz="1600" b="1" kern="1200" baseline="0" dirty="0" err="1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Dasar</a:t>
                      </a:r>
                      <a:endParaRPr kumimoji="0" lang="en-US" sz="1600" b="1" kern="1200" baseline="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en-US" sz="1600" b="1" kern="1200" baseline="0" dirty="0" err="1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perbandingan</a:t>
                      </a:r>
                      <a:endParaRPr lang="en-US" sz="1600" dirty="0"/>
                    </a:p>
                  </a:txBody>
                  <a:tcPr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r>
                        <a:rPr kumimoji="0" lang="en-US" sz="1600" b="1" kern="1200" baseline="0" dirty="0" err="1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Percobaan</a:t>
                      </a:r>
                      <a:endParaRPr kumimoji="0" lang="en-US" sz="1600" b="1" kern="1200" baseline="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en-US" sz="1600" b="1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kumimoji="0" lang="en-US" sz="1600" b="1" kern="1200" baseline="0" dirty="0" err="1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eksperimen</a:t>
                      </a:r>
                      <a:r>
                        <a:rPr kumimoji="0" lang="en-US" sz="1600" b="1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</a:p>
                    <a:p>
                      <a:r>
                        <a:rPr kumimoji="0" lang="en-US" sz="1600" b="1" kern="1200" baseline="0" dirty="0" err="1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tentang</a:t>
                      </a:r>
                      <a:r>
                        <a:rPr kumimoji="0" lang="en-US" sz="1600" b="1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600" b="1" kern="1200" baseline="0" dirty="0" err="1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pengujian</a:t>
                      </a:r>
                      <a:endParaRPr kumimoji="0" lang="en-US" sz="1600" b="1" kern="1200" baseline="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en-US" sz="1600" b="1" kern="1200" baseline="0" dirty="0" err="1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obat</a:t>
                      </a:r>
                      <a:endParaRPr lang="en-US" sz="1600" dirty="0"/>
                    </a:p>
                  </a:txBody>
                  <a:tcPr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r>
                        <a:rPr kumimoji="0" lang="en-US" sz="1600" b="1" kern="1200" baseline="0" dirty="0" err="1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Kasus</a:t>
                      </a:r>
                      <a:r>
                        <a:rPr kumimoji="0" lang="en-US" sz="1600" b="1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600" b="1" kern="1200" baseline="0" dirty="0" err="1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hukum</a:t>
                      </a:r>
                      <a:endParaRPr kumimoji="0" lang="en-US" sz="1600" b="1" kern="1200" baseline="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en-US" sz="1600" b="1" kern="1200" baseline="0" dirty="0" err="1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mengenai</a:t>
                      </a:r>
                      <a:endParaRPr kumimoji="0" lang="en-US" sz="1600" b="1" kern="1200" baseline="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en-US" sz="1600" b="1" kern="1200" baseline="0" dirty="0" err="1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pencurian</a:t>
                      </a:r>
                      <a:endParaRPr lang="en-US" sz="1600" dirty="0"/>
                    </a:p>
                  </a:txBody>
                  <a:tcPr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r>
                        <a:rPr kumimoji="0" lang="en-US" sz="1600" b="1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Audit </a:t>
                      </a:r>
                      <a:r>
                        <a:rPr kumimoji="0" lang="en-US" sz="1600" b="1" kern="1200" baseline="0" dirty="0" err="1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atas</a:t>
                      </a:r>
                      <a:r>
                        <a:rPr kumimoji="0" lang="en-US" sz="1600" b="1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600" b="1" kern="1200" baseline="0" dirty="0" err="1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laporan</a:t>
                      </a:r>
                      <a:endParaRPr kumimoji="0" lang="en-US" sz="1600" b="1" kern="1200" baseline="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en-US" sz="1600" b="1" kern="1200" baseline="0" dirty="0" err="1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keuangan</a:t>
                      </a:r>
                      <a:endParaRPr lang="en-US" sz="1600" dirty="0"/>
                    </a:p>
                  </a:txBody>
                  <a:tcPr>
                    <a:cell3D prstMaterial="dkEdge">
                      <a:bevel w="77470" h="12700" prst="softRound"/>
                      <a:lightRig rig="flood" dir="t"/>
                    </a:cell3D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0" lang="en-US" sz="16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Kepastian</a:t>
                      </a:r>
                      <a:r>
                        <a:rPr kumimoji="0" lang="en-US" sz="16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6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dari</a:t>
                      </a:r>
                      <a:endParaRPr kumimoji="0" lang="en-US" sz="1600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en-US" sz="16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kesimpulan</a:t>
                      </a:r>
                      <a:endParaRPr kumimoji="0" lang="en-US" sz="1600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en-US" sz="16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berdasarkan</a:t>
                      </a:r>
                      <a:endParaRPr kumimoji="0" lang="en-US" sz="1600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en-US" sz="16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bukti</a:t>
                      </a:r>
                      <a:r>
                        <a:rPr kumimoji="0" lang="en-US" sz="16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audit</a:t>
                      </a:r>
                      <a:endParaRPr lang="en-US" sz="1600" dirty="0"/>
                    </a:p>
                  </a:txBody>
                  <a:tcPr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r>
                        <a:rPr kumimoji="0" lang="en-US" sz="16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Beragam</a:t>
                      </a:r>
                      <a:r>
                        <a:rPr kumimoji="0" lang="en-US" sz="16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6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dari</a:t>
                      </a:r>
                      <a:r>
                        <a:rPr kumimoji="0" lang="en-US" sz="16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6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pasti</a:t>
                      </a:r>
                      <a:endParaRPr kumimoji="0" lang="en-US" sz="1600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en-US" sz="16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sampai</a:t>
                      </a:r>
                      <a:r>
                        <a:rPr kumimoji="0" lang="en-US" sz="16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6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hampir</a:t>
                      </a:r>
                      <a:r>
                        <a:rPr kumimoji="0" lang="en-US" sz="16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6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pasti</a:t>
                      </a:r>
                      <a:endParaRPr lang="en-US" sz="1600" dirty="0"/>
                    </a:p>
                  </a:txBody>
                  <a:tcPr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r>
                        <a:rPr kumimoji="0" lang="en-US" sz="1600" i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requires guilt</a:t>
                      </a:r>
                    </a:p>
                    <a:p>
                      <a:r>
                        <a:rPr kumimoji="0" lang="en-US" sz="1600" i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beyond a</a:t>
                      </a:r>
                    </a:p>
                    <a:p>
                      <a:r>
                        <a:rPr kumimoji="0" lang="en-US" sz="1600" i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reasonable doubt</a:t>
                      </a:r>
                      <a:endParaRPr lang="en-US" sz="1600" dirty="0"/>
                    </a:p>
                  </a:txBody>
                  <a:tcPr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r>
                        <a:rPr kumimoji="0" lang="en-US" sz="16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Tingkat </a:t>
                      </a:r>
                      <a:r>
                        <a:rPr kumimoji="0" lang="en-US" sz="16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keyakinan</a:t>
                      </a:r>
                      <a:endParaRPr kumimoji="0" lang="en-US" sz="1600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en-US" sz="16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yang </a:t>
                      </a:r>
                      <a:r>
                        <a:rPr kumimoji="0" lang="en-US" sz="16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tinggi</a:t>
                      </a:r>
                      <a:endParaRPr lang="en-US" sz="1600" dirty="0"/>
                    </a:p>
                  </a:txBody>
                  <a:tcPr>
                    <a:cell3D prstMaterial="dkEdge">
                      <a:bevel w="77470" h="12700" prst="softRound"/>
                      <a:lightRig rig="flood" dir="t"/>
                    </a:cell3D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0" lang="en-US" sz="16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Karakteristik</a:t>
                      </a:r>
                      <a:endParaRPr kumimoji="0" lang="en-US" sz="1600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en-US" sz="16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dari</a:t>
                      </a:r>
                      <a:r>
                        <a:rPr kumimoji="0" lang="en-US" sz="16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6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kesimpulan</a:t>
                      </a:r>
                      <a:endParaRPr lang="en-US" sz="1600" dirty="0"/>
                    </a:p>
                  </a:txBody>
                  <a:tcPr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r>
                        <a:rPr kumimoji="0" lang="en-US" sz="16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merekomendasikan</a:t>
                      </a:r>
                      <a:endParaRPr kumimoji="0" lang="en-US" sz="1600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en-US" sz="16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penggunaan</a:t>
                      </a:r>
                      <a:r>
                        <a:rPr kumimoji="0" lang="en-US" sz="16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6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obat</a:t>
                      </a:r>
                      <a:endParaRPr kumimoji="0" lang="en-US" sz="1600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en-US" sz="16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atau</a:t>
                      </a:r>
                      <a:r>
                        <a:rPr kumimoji="0" lang="en-US" sz="16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6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tidak</a:t>
                      </a:r>
                      <a:endParaRPr lang="en-US" sz="1600" dirty="0"/>
                    </a:p>
                  </a:txBody>
                  <a:tcPr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r>
                        <a:rPr kumimoji="0" lang="en-US" sz="16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Tersangka</a:t>
                      </a:r>
                      <a:r>
                        <a:rPr kumimoji="0" lang="en-US" sz="16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6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bersalah</a:t>
                      </a:r>
                      <a:endParaRPr kumimoji="0" lang="en-US" sz="1600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en-US" sz="16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atau</a:t>
                      </a:r>
                      <a:r>
                        <a:rPr kumimoji="0" lang="en-US" sz="16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6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tidak</a:t>
                      </a:r>
                      <a:endParaRPr lang="en-US" sz="1600" dirty="0"/>
                    </a:p>
                  </a:txBody>
                  <a:tcPr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r>
                        <a:rPr kumimoji="0" lang="en-US" sz="16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Mengeluarkan</a:t>
                      </a:r>
                      <a:r>
                        <a:rPr kumimoji="0" lang="en-US" sz="16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6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opini</a:t>
                      </a:r>
                      <a:endParaRPr kumimoji="0" lang="en-US" sz="1600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en-US" sz="16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atas</a:t>
                      </a:r>
                      <a:r>
                        <a:rPr kumimoji="0" lang="en-US" sz="16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6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laporan</a:t>
                      </a:r>
                      <a:endParaRPr kumimoji="0" lang="en-US" sz="1600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en-US" sz="16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keuangan</a:t>
                      </a:r>
                      <a:r>
                        <a:rPr kumimoji="0" lang="en-US" sz="16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</a:t>
                      </a:r>
                    </a:p>
                    <a:p>
                      <a:r>
                        <a:rPr kumimoji="0" lang="en-US" sz="16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rekomendasi</a:t>
                      </a:r>
                      <a:r>
                        <a:rPr kumimoji="0" lang="en-US" sz="16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6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untuk</a:t>
                      </a:r>
                      <a:endParaRPr kumimoji="0" lang="en-US" sz="1600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en-US" sz="16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perbaikan</a:t>
                      </a:r>
                      <a:r>
                        <a:rPr kumimoji="0" lang="en-US" sz="16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6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kinerja</a:t>
                      </a:r>
                      <a:r>
                        <a:rPr kumimoji="0" lang="en-US" sz="16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endParaRPr lang="en-US" sz="1600" dirty="0"/>
                    </a:p>
                  </a:txBody>
                  <a:tcPr>
                    <a:cell3D prstMaterial="dkEdge">
                      <a:bevel w="77470" h="12700" prst="softRound"/>
                      <a:lightRig rig="flood" dir="t"/>
                    </a:cell3D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0" lang="en-US" sz="16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Konsekuensi</a:t>
                      </a:r>
                      <a:endParaRPr kumimoji="0" lang="en-US" sz="1600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en-US" sz="16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dari</a:t>
                      </a:r>
                      <a:r>
                        <a:rPr kumimoji="0" lang="en-US" sz="16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6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kesimpulan</a:t>
                      </a:r>
                      <a:endParaRPr kumimoji="0" lang="en-US" sz="1600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en-US" sz="16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yang </a:t>
                      </a:r>
                      <a:r>
                        <a:rPr kumimoji="0" lang="en-US" sz="16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keliru</a:t>
                      </a:r>
                      <a:r>
                        <a:rPr kumimoji="0" lang="en-US" sz="16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6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dari</a:t>
                      </a:r>
                      <a:endParaRPr kumimoji="0" lang="en-US" sz="1600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en-US" sz="16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bukti</a:t>
                      </a:r>
                      <a:endParaRPr lang="en-US" sz="1600" dirty="0"/>
                    </a:p>
                  </a:txBody>
                  <a:tcPr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r>
                        <a:rPr kumimoji="0" lang="en-US" sz="16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Masyarakat</a:t>
                      </a:r>
                      <a:endParaRPr kumimoji="0" lang="en-US" sz="1600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en-US" sz="16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menggunakan</a:t>
                      </a:r>
                      <a:r>
                        <a:rPr kumimoji="0" lang="en-US" sz="16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6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obat</a:t>
                      </a:r>
                      <a:endParaRPr kumimoji="0" lang="en-US" sz="1600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en-US" sz="16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yang </a:t>
                      </a:r>
                      <a:r>
                        <a:rPr kumimoji="0" lang="en-US" sz="16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tidak</a:t>
                      </a:r>
                      <a:r>
                        <a:rPr kumimoji="0" lang="en-US" sz="16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6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efektif</a:t>
                      </a:r>
                      <a:endParaRPr lang="en-US" sz="1600" dirty="0"/>
                    </a:p>
                  </a:txBody>
                  <a:tcPr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r>
                        <a:rPr kumimoji="0" lang="en-US" sz="16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Pihak</a:t>
                      </a:r>
                      <a:r>
                        <a:rPr kumimoji="0" lang="en-US" sz="16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yang </a:t>
                      </a:r>
                      <a:r>
                        <a:rPr kumimoji="0" lang="en-US" sz="16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bersalah</a:t>
                      </a:r>
                      <a:endParaRPr kumimoji="0" lang="en-US" sz="1600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en-US" sz="16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dihukum</a:t>
                      </a:r>
                      <a:r>
                        <a:rPr kumimoji="0" lang="en-US" sz="16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6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atau</a:t>
                      </a:r>
                      <a:r>
                        <a:rPr kumimoji="0" lang="en-US" sz="16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6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pihak</a:t>
                      </a:r>
                      <a:endParaRPr kumimoji="0" lang="en-US" sz="1600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en-US" sz="16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yang </a:t>
                      </a:r>
                      <a:r>
                        <a:rPr kumimoji="0" lang="en-US" sz="16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bersalah</a:t>
                      </a:r>
                      <a:r>
                        <a:rPr kumimoji="0" lang="en-US" sz="16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6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tidak</a:t>
                      </a:r>
                      <a:endParaRPr kumimoji="0" lang="en-US" sz="1600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en-US" sz="16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dihukum</a:t>
                      </a:r>
                      <a:endParaRPr lang="en-US" sz="1600" dirty="0"/>
                    </a:p>
                  </a:txBody>
                  <a:tcPr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r>
                        <a:rPr kumimoji="0" lang="en-US" sz="16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Pengguna</a:t>
                      </a:r>
                      <a:r>
                        <a:rPr kumimoji="0" lang="en-US" sz="16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6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laporan</a:t>
                      </a:r>
                      <a:endParaRPr kumimoji="0" lang="en-US" sz="1600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en-US" sz="16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keuangan</a:t>
                      </a:r>
                      <a:endParaRPr kumimoji="0" lang="en-US" sz="1600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en-US" sz="16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mengambil</a:t>
                      </a:r>
                      <a:endParaRPr kumimoji="0" lang="en-US" sz="1600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en-US" sz="16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keputusan</a:t>
                      </a:r>
                      <a:r>
                        <a:rPr kumimoji="0" lang="en-US" sz="16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yang</a:t>
                      </a:r>
                    </a:p>
                    <a:p>
                      <a:r>
                        <a:rPr kumimoji="0" lang="en-US" sz="16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salah</a:t>
                      </a:r>
                      <a:r>
                        <a:rPr kumimoji="0" lang="en-US" sz="16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6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dan</a:t>
                      </a:r>
                      <a:r>
                        <a:rPr kumimoji="0" lang="en-US" sz="16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auditor</a:t>
                      </a:r>
                    </a:p>
                    <a:p>
                      <a:r>
                        <a:rPr kumimoji="0" lang="en-US" sz="16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dapat</a:t>
                      </a:r>
                      <a:r>
                        <a:rPr kumimoji="0" lang="en-US" sz="16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6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digugat</a:t>
                      </a:r>
                      <a:endParaRPr lang="en-US" sz="1600" dirty="0"/>
                    </a:p>
                  </a:txBody>
                  <a:tcPr>
                    <a:cell3D prstMaterial="dkEdge">
                      <a:bevel w="77470" h="12700" prst="softRound"/>
                      <a:lightRig rig="flood" dir="t"/>
                    </a:cell3D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Temuan</a:t>
            </a:r>
            <a:r>
              <a:rPr lang="en-US" dirty="0" smtClean="0"/>
              <a:t> </a:t>
            </a:r>
            <a:r>
              <a:rPr lang="en-US" dirty="0" err="1" smtClean="0"/>
              <a:t>atas</a:t>
            </a:r>
            <a:r>
              <a:rPr lang="en-US" dirty="0" smtClean="0"/>
              <a:t> </a:t>
            </a:r>
            <a:r>
              <a:rPr lang="en-US" dirty="0" err="1" smtClean="0"/>
              <a:t>Perbuatan</a:t>
            </a:r>
            <a:r>
              <a:rPr lang="en-US" dirty="0" smtClean="0"/>
              <a:t> </a:t>
            </a:r>
            <a:r>
              <a:rPr lang="en-US" dirty="0" err="1" smtClean="0"/>
              <a:t>Melanggar</a:t>
            </a:r>
            <a:r>
              <a:rPr lang="en-US" dirty="0" smtClean="0"/>
              <a:t> </a:t>
            </a:r>
            <a:r>
              <a:rPr lang="en-US" dirty="0" err="1" smtClean="0"/>
              <a:t>Peraturan</a:t>
            </a:r>
            <a:r>
              <a:rPr lang="en-US" dirty="0" smtClean="0"/>
              <a:t> </a:t>
            </a:r>
            <a:r>
              <a:rPr lang="en-US" dirty="0" err="1" smtClean="0"/>
              <a:t>Perundangan</a:t>
            </a:r>
            <a:r>
              <a:rPr lang="en-US" dirty="0" smtClean="0"/>
              <a:t> (</a:t>
            </a:r>
            <a:r>
              <a:rPr lang="en-US" dirty="0" err="1" smtClean="0"/>
              <a:t>Hukum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62500" lnSpcReduction="20000"/>
          </a:bodyPr>
          <a:lstStyle/>
          <a:p>
            <a:r>
              <a:rPr lang="en-US" dirty="0" err="1" smtClean="0"/>
              <a:t>Tindakan</a:t>
            </a:r>
            <a:r>
              <a:rPr lang="en-US" dirty="0" smtClean="0"/>
              <a:t> </a:t>
            </a:r>
            <a:r>
              <a:rPr lang="en-US" dirty="0" err="1" smtClean="0"/>
              <a:t>pelanggaran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peraturan</a:t>
            </a:r>
            <a:r>
              <a:rPr lang="en-US" dirty="0" smtClean="0"/>
              <a:t> </a:t>
            </a:r>
            <a:r>
              <a:rPr lang="en-US" dirty="0" err="1" smtClean="0"/>
              <a:t>perundangan</a:t>
            </a:r>
            <a:r>
              <a:rPr lang="en-US" dirty="0" smtClean="0"/>
              <a:t> (</a:t>
            </a:r>
            <a:r>
              <a:rPr lang="en-US" i="1" dirty="0" smtClean="0"/>
              <a:t>illegal acts) </a:t>
            </a:r>
            <a:r>
              <a:rPr lang="en-US" i="1" dirty="0" err="1" smtClean="0"/>
              <a:t>didefinisikan</a:t>
            </a:r>
            <a:r>
              <a:rPr lang="en-US" i="1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pelanggaran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peraturan</a:t>
            </a:r>
            <a:r>
              <a:rPr lang="en-US" dirty="0" smtClean="0"/>
              <a:t> </a:t>
            </a:r>
            <a:r>
              <a:rPr lang="en-US" dirty="0" err="1" smtClean="0"/>
              <a:t>perundang-undangan</a:t>
            </a:r>
            <a:r>
              <a:rPr lang="en-US" dirty="0" smtClean="0"/>
              <a:t> </a:t>
            </a:r>
            <a:r>
              <a:rPr lang="en-US" dirty="0" err="1" smtClean="0"/>
              <a:t>Republik</a:t>
            </a:r>
            <a:r>
              <a:rPr lang="en-US" dirty="0" smtClean="0"/>
              <a:t> Indonesia. </a:t>
            </a:r>
          </a:p>
          <a:p>
            <a:r>
              <a:rPr lang="en-US" dirty="0" err="1" smtClean="0"/>
              <a:t>Unsur</a:t>
            </a:r>
            <a:r>
              <a:rPr lang="en-US" dirty="0" smtClean="0"/>
              <a:t> </a:t>
            </a:r>
            <a:r>
              <a:rPr lang="en-US" dirty="0" err="1" smtClean="0"/>
              <a:t>tindakan</a:t>
            </a:r>
            <a:r>
              <a:rPr lang="en-US" dirty="0" smtClean="0"/>
              <a:t> </a:t>
            </a:r>
            <a:r>
              <a:rPr lang="en-US" dirty="0" err="1" smtClean="0"/>
              <a:t>melanggar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auditan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unsur</a:t>
            </a:r>
            <a:r>
              <a:rPr lang="en-US" dirty="0" smtClean="0"/>
              <a:t> </a:t>
            </a:r>
            <a:r>
              <a:rPr lang="en-US" dirty="0" err="1" smtClean="0"/>
              <a:t>tindakan</a:t>
            </a:r>
            <a:r>
              <a:rPr lang="en-US" dirty="0" smtClean="0"/>
              <a:t> </a:t>
            </a:r>
            <a:r>
              <a:rPr lang="en-US" dirty="0" err="1" smtClean="0"/>
              <a:t>pelanggaran</a:t>
            </a:r>
            <a:r>
              <a:rPr lang="en-US" dirty="0" smtClean="0"/>
              <a:t> yang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dihubungkan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auditan</a:t>
            </a:r>
            <a:r>
              <a:rPr lang="en-US" dirty="0" smtClean="0"/>
              <a:t> yang </a:t>
            </a:r>
            <a:r>
              <a:rPr lang="en-US" dirty="0" err="1" smtClean="0"/>
              <a:t>laporan</a:t>
            </a:r>
            <a:r>
              <a:rPr lang="en-US" dirty="0" smtClean="0"/>
              <a:t> </a:t>
            </a:r>
            <a:r>
              <a:rPr lang="en-US" dirty="0" err="1" smtClean="0"/>
              <a:t>keuangannya</a:t>
            </a:r>
            <a:r>
              <a:rPr lang="en-US" dirty="0" smtClean="0"/>
              <a:t> </a:t>
            </a:r>
            <a:r>
              <a:rPr lang="en-US" dirty="0" err="1" smtClean="0"/>
              <a:t>diaudit</a:t>
            </a:r>
            <a:r>
              <a:rPr lang="en-US" dirty="0" smtClean="0"/>
              <a:t>,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tindakan</a:t>
            </a:r>
            <a:r>
              <a:rPr lang="en-US" dirty="0" smtClean="0"/>
              <a:t> </a:t>
            </a:r>
            <a:r>
              <a:rPr lang="en-US" dirty="0" err="1" smtClean="0"/>
              <a:t>manajemen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pegawai</a:t>
            </a:r>
            <a:r>
              <a:rPr lang="en-US" dirty="0" smtClean="0"/>
              <a:t> yang </a:t>
            </a:r>
            <a:r>
              <a:rPr lang="en-US" dirty="0" err="1" smtClean="0"/>
              <a:t>bertindak</a:t>
            </a:r>
            <a:r>
              <a:rPr lang="en-US" dirty="0" smtClean="0"/>
              <a:t> </a:t>
            </a:r>
            <a:r>
              <a:rPr lang="en-US" dirty="0" err="1" smtClean="0"/>
              <a:t>atas</a:t>
            </a:r>
            <a:r>
              <a:rPr lang="en-US" dirty="0" smtClean="0"/>
              <a:t> </a:t>
            </a:r>
            <a:r>
              <a:rPr lang="en-US" dirty="0" err="1" smtClean="0"/>
              <a:t>nama</a:t>
            </a:r>
            <a:r>
              <a:rPr lang="en-US" dirty="0" smtClean="0"/>
              <a:t> </a:t>
            </a:r>
            <a:r>
              <a:rPr lang="en-US" dirty="0" err="1" smtClean="0"/>
              <a:t>entitas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Menurut</a:t>
            </a:r>
            <a:r>
              <a:rPr lang="en-US" dirty="0" smtClean="0"/>
              <a:t> </a:t>
            </a:r>
            <a:r>
              <a:rPr lang="en-US" dirty="0" err="1" smtClean="0"/>
              <a:t>Arens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Loebbecke</a:t>
            </a:r>
            <a:r>
              <a:rPr lang="en-US" dirty="0" smtClean="0"/>
              <a:t>, </a:t>
            </a:r>
            <a:r>
              <a:rPr lang="en-US" dirty="0" err="1" smtClean="0"/>
              <a:t>ada</a:t>
            </a:r>
            <a:r>
              <a:rPr lang="en-US" dirty="0" smtClean="0"/>
              <a:t> 3 (</a:t>
            </a:r>
            <a:r>
              <a:rPr lang="en-US" dirty="0" err="1" smtClean="0"/>
              <a:t>tiga</a:t>
            </a:r>
            <a:r>
              <a:rPr lang="en-US" dirty="0" smtClean="0"/>
              <a:t>) </a:t>
            </a:r>
            <a:r>
              <a:rPr lang="en-US" dirty="0" err="1" smtClean="0"/>
              <a:t>tingkatan</a:t>
            </a:r>
            <a:r>
              <a:rPr lang="en-US" dirty="0" smtClean="0"/>
              <a:t> </a:t>
            </a:r>
            <a:r>
              <a:rPr lang="en-US" dirty="0" err="1" smtClean="0"/>
              <a:t>tanggung</a:t>
            </a:r>
            <a:r>
              <a:rPr lang="en-US" dirty="0" smtClean="0"/>
              <a:t> </a:t>
            </a:r>
            <a:r>
              <a:rPr lang="en-US" dirty="0" err="1" smtClean="0"/>
              <a:t>jawab</a:t>
            </a:r>
            <a:r>
              <a:rPr lang="en-US" dirty="0" smtClean="0"/>
              <a:t> auditor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menemukan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melaporkan</a:t>
            </a:r>
            <a:r>
              <a:rPr lang="en-US" dirty="0" smtClean="0"/>
              <a:t> </a:t>
            </a:r>
            <a:r>
              <a:rPr lang="en-US" dirty="0" err="1" smtClean="0"/>
              <a:t>perbuatan</a:t>
            </a:r>
            <a:r>
              <a:rPr lang="en-US" dirty="0" smtClean="0"/>
              <a:t> </a:t>
            </a:r>
            <a:r>
              <a:rPr lang="en-US" dirty="0" err="1" smtClean="0"/>
              <a:t>melanggar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:</a:t>
            </a:r>
          </a:p>
          <a:p>
            <a:pPr lvl="1"/>
            <a:r>
              <a:rPr lang="en-US" dirty="0" err="1" smtClean="0"/>
              <a:t>Pengumpulan</a:t>
            </a:r>
            <a:r>
              <a:rPr lang="en-US" dirty="0" smtClean="0"/>
              <a:t> </a:t>
            </a:r>
            <a:r>
              <a:rPr lang="en-US" dirty="0" err="1" smtClean="0"/>
              <a:t>bukti</a:t>
            </a:r>
            <a:r>
              <a:rPr lang="en-US" dirty="0" smtClean="0"/>
              <a:t> audit </a:t>
            </a:r>
            <a:r>
              <a:rPr lang="en-US" dirty="0" err="1" smtClean="0"/>
              <a:t>ketika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alasan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menduga</a:t>
            </a:r>
            <a:r>
              <a:rPr lang="en-US" dirty="0" smtClean="0"/>
              <a:t> </a:t>
            </a: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perbuatan</a:t>
            </a:r>
            <a:r>
              <a:rPr lang="en-US" dirty="0" smtClean="0"/>
              <a:t> </a:t>
            </a:r>
            <a:r>
              <a:rPr lang="en-US" dirty="0" err="1" smtClean="0"/>
              <a:t>melanggar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yang </a:t>
            </a:r>
            <a:r>
              <a:rPr lang="en-US" dirty="0" err="1" smtClean="0"/>
              <a:t>memiliki</a:t>
            </a:r>
            <a:r>
              <a:rPr lang="en-US" dirty="0" smtClean="0"/>
              <a:t> </a:t>
            </a:r>
            <a:r>
              <a:rPr lang="en-US" dirty="0" err="1" smtClean="0"/>
              <a:t>dampak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langsung</a:t>
            </a:r>
            <a:r>
              <a:rPr lang="en-US" dirty="0" smtClean="0"/>
              <a:t> </a:t>
            </a:r>
            <a:r>
              <a:rPr lang="en-US" dirty="0" err="1" smtClean="0"/>
              <a:t>terjadi</a:t>
            </a:r>
            <a:r>
              <a:rPr lang="en-US" dirty="0" smtClean="0"/>
              <a:t>.</a:t>
            </a:r>
          </a:p>
          <a:p>
            <a:pPr lvl="1"/>
            <a:r>
              <a:rPr lang="en-US" dirty="0" err="1" smtClean="0"/>
              <a:t>Pengumpulan</a:t>
            </a:r>
            <a:r>
              <a:rPr lang="en-US" dirty="0" smtClean="0"/>
              <a:t> </a:t>
            </a:r>
            <a:r>
              <a:rPr lang="en-US" dirty="0" err="1" smtClean="0"/>
              <a:t>bukti</a:t>
            </a:r>
            <a:r>
              <a:rPr lang="en-US" dirty="0" smtClean="0"/>
              <a:t> audit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kegiatan-kegiatan</a:t>
            </a:r>
            <a:r>
              <a:rPr lang="en-US" dirty="0" smtClean="0"/>
              <a:t> lain </a:t>
            </a:r>
            <a:r>
              <a:rPr lang="en-US" dirty="0" err="1" smtClean="0"/>
              <a:t>ketika</a:t>
            </a:r>
            <a:r>
              <a:rPr lang="en-US" dirty="0" smtClean="0"/>
              <a:t> </a:t>
            </a:r>
            <a:r>
              <a:rPr lang="en-US" dirty="0" err="1" smtClean="0"/>
              <a:t>terdapat</a:t>
            </a:r>
            <a:r>
              <a:rPr lang="en-US" dirty="0" smtClean="0"/>
              <a:t> </a:t>
            </a:r>
            <a:r>
              <a:rPr lang="en-US" dirty="0" err="1" smtClean="0"/>
              <a:t>dugaan</a:t>
            </a:r>
            <a:r>
              <a:rPr lang="en-US" dirty="0" smtClean="0"/>
              <a:t> yang </a:t>
            </a:r>
            <a:r>
              <a:rPr lang="en-US" dirty="0" err="1" smtClean="0"/>
              <a:t>mendasar</a:t>
            </a:r>
            <a:r>
              <a:rPr lang="en-US" dirty="0" smtClean="0"/>
              <a:t> </a:t>
            </a: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perbuatan</a:t>
            </a:r>
            <a:r>
              <a:rPr lang="en-US" dirty="0" smtClean="0"/>
              <a:t> </a:t>
            </a:r>
            <a:r>
              <a:rPr lang="en-US" dirty="0" err="1" smtClean="0"/>
              <a:t>melanggar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yang </a:t>
            </a:r>
            <a:r>
              <a:rPr lang="en-US" dirty="0" err="1" smtClean="0"/>
              <a:t>berdampak</a:t>
            </a:r>
            <a:r>
              <a:rPr lang="en-US" dirty="0" smtClean="0"/>
              <a:t> </a:t>
            </a:r>
            <a:r>
              <a:rPr lang="en-US" dirty="0" err="1" smtClean="0"/>
              <a:t>langsung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langsung</a:t>
            </a:r>
            <a:r>
              <a:rPr lang="en-US" dirty="0" smtClean="0"/>
              <a:t> </a:t>
            </a:r>
            <a:r>
              <a:rPr lang="en-US" dirty="0" err="1" smtClean="0"/>
              <a:t>terjadi</a:t>
            </a:r>
            <a:r>
              <a:rPr lang="en-US" dirty="0" smtClean="0"/>
              <a:t>.</a:t>
            </a:r>
          </a:p>
          <a:p>
            <a:pPr lvl="1"/>
            <a:r>
              <a:rPr lang="en-US" dirty="0" err="1" smtClean="0"/>
              <a:t>Tindakan</a:t>
            </a:r>
            <a:r>
              <a:rPr lang="en-US" dirty="0" smtClean="0"/>
              <a:t> </a:t>
            </a:r>
            <a:r>
              <a:rPr lang="en-US" dirty="0" err="1" smtClean="0"/>
              <a:t>ketika</a:t>
            </a:r>
            <a:r>
              <a:rPr lang="en-US" dirty="0" smtClean="0"/>
              <a:t> auditor </a:t>
            </a:r>
            <a:r>
              <a:rPr lang="en-US" dirty="0" err="1" smtClean="0"/>
              <a:t>mengetahui</a:t>
            </a:r>
            <a:r>
              <a:rPr lang="en-US" dirty="0" smtClean="0"/>
              <a:t> </a:t>
            </a:r>
            <a:r>
              <a:rPr lang="en-US" dirty="0" err="1" smtClean="0"/>
              <a:t>terjadinya</a:t>
            </a:r>
            <a:r>
              <a:rPr lang="en-US" dirty="0" smtClean="0"/>
              <a:t> </a:t>
            </a:r>
            <a:r>
              <a:rPr lang="en-US" dirty="0" err="1" smtClean="0"/>
              <a:t>perbuatan</a:t>
            </a:r>
            <a:r>
              <a:rPr lang="en-US" dirty="0" smtClean="0"/>
              <a:t> </a:t>
            </a:r>
            <a:r>
              <a:rPr lang="en-US" dirty="0" err="1" smtClean="0"/>
              <a:t>melanggar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endParaRPr lang="en-US" dirty="0"/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Penyajian</a:t>
            </a:r>
            <a:r>
              <a:rPr lang="en-US" dirty="0" smtClean="0"/>
              <a:t> </a:t>
            </a:r>
            <a:r>
              <a:rPr lang="en-US" dirty="0" err="1" smtClean="0"/>
              <a:t>Temuan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77500" lnSpcReduction="20000"/>
          </a:bodyPr>
          <a:lstStyle/>
          <a:p>
            <a:r>
              <a:rPr lang="en-US" dirty="0" err="1" smtClean="0"/>
              <a:t>Dalam</a:t>
            </a:r>
            <a:r>
              <a:rPr lang="en-US" dirty="0" smtClean="0"/>
              <a:t> audit </a:t>
            </a:r>
            <a:r>
              <a:rPr lang="en-US" dirty="0" err="1" smtClean="0"/>
              <a:t>atas</a:t>
            </a:r>
            <a:r>
              <a:rPr lang="en-US" dirty="0" smtClean="0"/>
              <a:t> </a:t>
            </a:r>
            <a:r>
              <a:rPr lang="en-US" dirty="0" err="1" smtClean="0"/>
              <a:t>laporan</a:t>
            </a:r>
            <a:r>
              <a:rPr lang="en-US" dirty="0" smtClean="0"/>
              <a:t> </a:t>
            </a:r>
            <a:r>
              <a:rPr lang="en-US" dirty="0" err="1" smtClean="0"/>
              <a:t>keuangan</a:t>
            </a:r>
            <a:r>
              <a:rPr lang="en-US" dirty="0" smtClean="0"/>
              <a:t>, </a:t>
            </a:r>
            <a:r>
              <a:rPr lang="en-US" dirty="0" err="1" smtClean="0"/>
              <a:t>temuan</a:t>
            </a:r>
            <a:r>
              <a:rPr lang="en-US" dirty="0" smtClean="0"/>
              <a:t> audit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disajikan</a:t>
            </a:r>
            <a:r>
              <a:rPr lang="en-US" dirty="0" smtClean="0"/>
              <a:t> </a:t>
            </a:r>
            <a:r>
              <a:rPr lang="en-US" dirty="0" err="1" smtClean="0"/>
              <a:t>menurut</a:t>
            </a:r>
            <a:r>
              <a:rPr lang="en-US" dirty="0" smtClean="0"/>
              <a:t> </a:t>
            </a:r>
            <a:r>
              <a:rPr lang="en-US" dirty="0" err="1" smtClean="0"/>
              <a:t>elemen-elemennya</a:t>
            </a:r>
            <a:r>
              <a:rPr lang="en-US" dirty="0" smtClean="0"/>
              <a:t> </a:t>
            </a:r>
            <a:r>
              <a:rPr lang="en-US" dirty="0" err="1" smtClean="0"/>
              <a:t>baik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laporan</a:t>
            </a:r>
            <a:r>
              <a:rPr lang="en-US" dirty="0" smtClean="0"/>
              <a:t> </a:t>
            </a:r>
            <a:r>
              <a:rPr lang="en-US" dirty="0" err="1" smtClean="0"/>
              <a:t>terpisah</a:t>
            </a:r>
            <a:r>
              <a:rPr lang="en-US" dirty="0" smtClean="0"/>
              <a:t> </a:t>
            </a:r>
            <a:r>
              <a:rPr lang="en-US" dirty="0" err="1" smtClean="0"/>
              <a:t>maupun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satu</a:t>
            </a:r>
            <a:r>
              <a:rPr lang="en-US" dirty="0" smtClean="0"/>
              <a:t> 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laporan</a:t>
            </a:r>
            <a:r>
              <a:rPr lang="en-US" dirty="0" smtClean="0"/>
              <a:t> audit yang </a:t>
            </a:r>
            <a:r>
              <a:rPr lang="en-US" dirty="0" err="1" smtClean="0"/>
              <a:t>berisi</a:t>
            </a:r>
            <a:r>
              <a:rPr lang="en-US" dirty="0" smtClean="0"/>
              <a:t> </a:t>
            </a:r>
            <a:r>
              <a:rPr lang="en-US" dirty="0" err="1" smtClean="0"/>
              <a:t>opini</a:t>
            </a:r>
            <a:r>
              <a:rPr lang="en-US" dirty="0" smtClean="0"/>
              <a:t> </a:t>
            </a:r>
            <a:r>
              <a:rPr lang="en-US" dirty="0" err="1" smtClean="0"/>
              <a:t>atas</a:t>
            </a:r>
            <a:r>
              <a:rPr lang="en-US" dirty="0" smtClean="0"/>
              <a:t> </a:t>
            </a:r>
            <a:r>
              <a:rPr lang="en-US" dirty="0" err="1" smtClean="0"/>
              <a:t>laporan</a:t>
            </a:r>
            <a:r>
              <a:rPr lang="en-US" dirty="0" smtClean="0"/>
              <a:t> </a:t>
            </a:r>
            <a:r>
              <a:rPr lang="en-US" dirty="0" err="1" smtClean="0"/>
              <a:t>keuangan</a:t>
            </a:r>
            <a:r>
              <a:rPr lang="en-US" dirty="0" smtClean="0"/>
              <a:t>. </a:t>
            </a:r>
          </a:p>
          <a:p>
            <a:r>
              <a:rPr lang="en-US" dirty="0" err="1" smtClean="0"/>
              <a:t>Seperti</a:t>
            </a:r>
            <a:r>
              <a:rPr lang="en-US" dirty="0" smtClean="0"/>
              <a:t> yang </a:t>
            </a:r>
            <a:r>
              <a:rPr lang="en-US" dirty="0" err="1" smtClean="0"/>
              <a:t>dijelaskan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atas</a:t>
            </a:r>
            <a:r>
              <a:rPr lang="en-US" dirty="0" smtClean="0"/>
              <a:t>, </a:t>
            </a:r>
            <a:r>
              <a:rPr lang="en-US" dirty="0" err="1" smtClean="0"/>
              <a:t>penyajian</a:t>
            </a:r>
            <a:r>
              <a:rPr lang="en-US" dirty="0" smtClean="0"/>
              <a:t> </a:t>
            </a:r>
            <a:r>
              <a:rPr lang="en-US" dirty="0" err="1" smtClean="0"/>
              <a:t>temuan</a:t>
            </a:r>
            <a:r>
              <a:rPr lang="en-US" dirty="0" smtClean="0"/>
              <a:t> </a:t>
            </a:r>
            <a:r>
              <a:rPr lang="en-US" dirty="0" err="1" smtClean="0"/>
              <a:t>berdasarkan</a:t>
            </a:r>
            <a:r>
              <a:rPr lang="en-US" dirty="0" smtClean="0"/>
              <a:t> </a:t>
            </a:r>
            <a:r>
              <a:rPr lang="en-US" dirty="0" err="1" smtClean="0"/>
              <a:t>elemen-elemennya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penting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memberikan</a:t>
            </a:r>
            <a:r>
              <a:rPr lang="en-US" dirty="0" smtClean="0"/>
              <a:t> </a:t>
            </a:r>
            <a:r>
              <a:rPr lang="en-US" dirty="0" err="1" smtClean="0"/>
              <a:t>pemahaman</a:t>
            </a:r>
            <a:r>
              <a:rPr lang="en-US" dirty="0" smtClean="0"/>
              <a:t>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pentingnya</a:t>
            </a:r>
            <a:r>
              <a:rPr lang="en-US" dirty="0" smtClean="0"/>
              <a:t> </a:t>
            </a:r>
            <a:r>
              <a:rPr lang="en-US" dirty="0" err="1" smtClean="0"/>
              <a:t>pengambilan</a:t>
            </a:r>
            <a:r>
              <a:rPr lang="en-US" dirty="0" smtClean="0"/>
              <a:t>  </a:t>
            </a:r>
            <a:r>
              <a:rPr lang="en-US" dirty="0" err="1" smtClean="0"/>
              <a:t>tindakan</a:t>
            </a:r>
            <a:r>
              <a:rPr lang="en-US" dirty="0" smtClean="0"/>
              <a:t> </a:t>
            </a:r>
            <a:r>
              <a:rPr lang="en-US" dirty="0" err="1" smtClean="0"/>
              <a:t>perbaikan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</a:t>
            </a:r>
            <a:r>
              <a:rPr lang="en-US" dirty="0" err="1" smtClean="0"/>
              <a:t>manajemen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lembaga</a:t>
            </a:r>
            <a:r>
              <a:rPr lang="en-US" dirty="0" smtClean="0"/>
              <a:t> </a:t>
            </a:r>
            <a:r>
              <a:rPr lang="en-US" dirty="0" err="1" smtClean="0"/>
              <a:t>pengawas</a:t>
            </a:r>
            <a:r>
              <a:rPr lang="en-US" dirty="0" smtClean="0"/>
              <a:t> </a:t>
            </a:r>
            <a:r>
              <a:rPr lang="en-US" dirty="0" err="1" smtClean="0"/>
              <a:t>auditan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Menurut</a:t>
            </a:r>
            <a:r>
              <a:rPr lang="en-US" dirty="0" smtClean="0"/>
              <a:t> </a:t>
            </a:r>
            <a:r>
              <a:rPr lang="en-US" dirty="0" err="1" smtClean="0"/>
              <a:t>Indra</a:t>
            </a:r>
            <a:r>
              <a:rPr lang="en-US" dirty="0" smtClean="0"/>
              <a:t> Bastian, </a:t>
            </a:r>
            <a:r>
              <a:rPr lang="en-US" dirty="0" err="1" smtClean="0"/>
              <a:t>sistematika</a:t>
            </a:r>
            <a:r>
              <a:rPr lang="en-US" dirty="0" smtClean="0"/>
              <a:t> </a:t>
            </a:r>
            <a:r>
              <a:rPr lang="en-US" dirty="0" err="1" smtClean="0"/>
              <a:t>penyajian</a:t>
            </a:r>
            <a:r>
              <a:rPr lang="en-US" dirty="0" smtClean="0"/>
              <a:t> </a:t>
            </a:r>
            <a:r>
              <a:rPr lang="en-US" dirty="0" err="1" smtClean="0"/>
              <a:t>temuan</a:t>
            </a:r>
            <a:r>
              <a:rPr lang="en-US" dirty="0" smtClean="0"/>
              <a:t> audit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seperti</a:t>
            </a:r>
            <a:r>
              <a:rPr lang="en-US" dirty="0" smtClean="0"/>
              <a:t> yang </a:t>
            </a:r>
            <a:r>
              <a:rPr lang="sv-SE" dirty="0" smtClean="0"/>
              <a:t>digambarkan dalam Gambar berikut , dimana sejalan dengan GAS 2003 revision, </a:t>
            </a:r>
            <a:r>
              <a:rPr lang="en-US" dirty="0" err="1" smtClean="0"/>
              <a:t>bentuk</a:t>
            </a:r>
            <a:r>
              <a:rPr lang="en-US" dirty="0" smtClean="0"/>
              <a:t> </a:t>
            </a:r>
            <a:r>
              <a:rPr lang="en-US" dirty="0" err="1" smtClean="0"/>
              <a:t>temuan</a:t>
            </a:r>
            <a:r>
              <a:rPr lang="en-US" dirty="0" smtClean="0"/>
              <a:t> audit yang </a:t>
            </a:r>
            <a:r>
              <a:rPr lang="en-US" dirty="0" err="1" smtClean="0"/>
              <a:t>efektif</a:t>
            </a:r>
            <a:r>
              <a:rPr lang="en-US" dirty="0" smtClean="0"/>
              <a:t> </a:t>
            </a:r>
            <a:r>
              <a:rPr lang="en-US" dirty="0" err="1" smtClean="0"/>
              <a:t>terdiri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5 (lima) </a:t>
            </a:r>
            <a:r>
              <a:rPr lang="en-US" dirty="0" err="1" smtClean="0"/>
              <a:t>elemen</a:t>
            </a:r>
            <a:r>
              <a:rPr lang="en-US" dirty="0" smtClean="0"/>
              <a:t> </a:t>
            </a:r>
            <a:r>
              <a:rPr lang="en-US" dirty="0" err="1" smtClean="0"/>
              <a:t>yaitu</a:t>
            </a:r>
            <a:r>
              <a:rPr lang="en-US" dirty="0" smtClean="0"/>
              <a:t>:</a:t>
            </a:r>
            <a:endParaRPr lang="en-US" dirty="0"/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3048000" y="1676400"/>
            <a:ext cx="2895600" cy="609600"/>
          </a:xfrm>
          <a:prstGeom prst="rect">
            <a:avLst/>
          </a:prstGeom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 prst="softRound"/>
          </a:sp3d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Temuan</a:t>
            </a:r>
            <a:r>
              <a:rPr lang="en-US" dirty="0" smtClean="0"/>
              <a:t> Audit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762000" y="2438400"/>
            <a:ext cx="2895600" cy="457200"/>
          </a:xfrm>
          <a:prstGeom prst="rect">
            <a:avLst/>
          </a:prstGeom>
          <a:effectLst>
            <a:glow rad="101600">
              <a:schemeClr val="accent1">
                <a:satMod val="175000"/>
                <a:alpha val="40000"/>
              </a:schemeClr>
            </a:glow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 prst="softRound"/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Pengembangan</a:t>
            </a:r>
            <a:r>
              <a:rPr lang="en-US" dirty="0" smtClean="0"/>
              <a:t> </a:t>
            </a:r>
            <a:r>
              <a:rPr lang="en-US" dirty="0" err="1" smtClean="0"/>
              <a:t>Kertas</a:t>
            </a:r>
            <a:r>
              <a:rPr lang="en-US" dirty="0" smtClean="0"/>
              <a:t> </a:t>
            </a:r>
            <a:r>
              <a:rPr lang="en-US" dirty="0" err="1" smtClean="0"/>
              <a:t>Kerja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762000" y="3124200"/>
            <a:ext cx="2895600" cy="457200"/>
          </a:xfrm>
          <a:prstGeom prst="rect">
            <a:avLst/>
          </a:prstGeom>
          <a:effectLst>
            <a:glow rad="101600">
              <a:schemeClr val="accent1">
                <a:satMod val="175000"/>
                <a:alpha val="40000"/>
              </a:schemeClr>
            </a:glow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 prst="softRound"/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Kondisi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762000" y="3810000"/>
            <a:ext cx="2895600" cy="457200"/>
          </a:xfrm>
          <a:prstGeom prst="rect">
            <a:avLst/>
          </a:prstGeom>
          <a:effectLst>
            <a:glow rad="101600">
              <a:schemeClr val="accent1">
                <a:satMod val="175000"/>
                <a:alpha val="40000"/>
              </a:schemeClr>
            </a:glow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 prst="softRound"/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Kriteria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5486400" y="4038600"/>
            <a:ext cx="2895600" cy="590550"/>
          </a:xfrm>
          <a:prstGeom prst="rect">
            <a:avLst/>
          </a:prstGeom>
          <a:effectLst>
            <a:glow rad="101600">
              <a:schemeClr val="accent4">
                <a:satMod val="175000"/>
                <a:alpha val="40000"/>
              </a:schemeClr>
            </a:glow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 prst="softRound"/>
          </a:sp3d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err="1" smtClean="0"/>
              <a:t>Pernyataan</a:t>
            </a:r>
            <a:r>
              <a:rPr lang="en-US" dirty="0" smtClean="0"/>
              <a:t> </a:t>
            </a:r>
            <a:r>
              <a:rPr lang="en-US" dirty="0" err="1" smtClean="0"/>
              <a:t>pembuka</a:t>
            </a:r>
            <a:endParaRPr lang="en-US" dirty="0" smtClean="0"/>
          </a:p>
          <a:p>
            <a:r>
              <a:rPr lang="en-US" dirty="0" smtClean="0"/>
              <a:t>(</a:t>
            </a:r>
            <a:r>
              <a:rPr lang="en-US" dirty="0" err="1" smtClean="0"/>
              <a:t>Kondisi</a:t>
            </a:r>
            <a:r>
              <a:rPr lang="en-US" dirty="0" smtClean="0"/>
              <a:t>, </a:t>
            </a:r>
            <a:r>
              <a:rPr lang="en-US" dirty="0" err="1" smtClean="0"/>
              <a:t>Akibat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762000" y="4495800"/>
            <a:ext cx="2895600" cy="457200"/>
          </a:xfrm>
          <a:prstGeom prst="rect">
            <a:avLst/>
          </a:prstGeom>
          <a:effectLst>
            <a:glow rad="101600">
              <a:schemeClr val="accent1">
                <a:satMod val="175000"/>
                <a:alpha val="40000"/>
              </a:schemeClr>
            </a:glow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 prst="softRound"/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Akibat</a:t>
            </a: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5486400" y="4972050"/>
            <a:ext cx="2895600" cy="533400"/>
          </a:xfrm>
          <a:prstGeom prst="rect">
            <a:avLst/>
          </a:prstGeom>
          <a:effectLst>
            <a:glow rad="101600">
              <a:schemeClr val="accent4">
                <a:satMod val="175000"/>
                <a:alpha val="40000"/>
              </a:schemeClr>
            </a:glow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 prst="softRound"/>
          </a:sp3d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err="1" smtClean="0"/>
              <a:t>Bagian</a:t>
            </a:r>
            <a:r>
              <a:rPr lang="en-US" dirty="0" smtClean="0"/>
              <a:t> </a:t>
            </a:r>
            <a:r>
              <a:rPr lang="en-US" dirty="0" err="1" smtClean="0"/>
              <a:t>Pengembangan</a:t>
            </a:r>
            <a:endParaRPr lang="en-US" dirty="0" smtClean="0"/>
          </a:p>
          <a:p>
            <a:r>
              <a:rPr lang="en-US" dirty="0" smtClean="0"/>
              <a:t>(</a:t>
            </a:r>
            <a:r>
              <a:rPr lang="en-US" dirty="0" err="1" smtClean="0"/>
              <a:t>Kriteria</a:t>
            </a:r>
            <a:r>
              <a:rPr lang="en-US" dirty="0" smtClean="0"/>
              <a:t>, </a:t>
            </a:r>
            <a:r>
              <a:rPr lang="en-US" dirty="0" err="1" smtClean="0"/>
              <a:t>Sebab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762000" y="5181600"/>
            <a:ext cx="2895600" cy="457200"/>
          </a:xfrm>
          <a:prstGeom prst="rect">
            <a:avLst/>
          </a:prstGeom>
          <a:effectLst>
            <a:glow rad="101600">
              <a:schemeClr val="accent1">
                <a:satMod val="175000"/>
                <a:alpha val="40000"/>
              </a:schemeClr>
            </a:glow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 prst="softRound"/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Sebab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5486400" y="5867400"/>
            <a:ext cx="2895600" cy="533400"/>
          </a:xfrm>
          <a:prstGeom prst="rect">
            <a:avLst/>
          </a:prstGeom>
          <a:effectLst>
            <a:glow rad="101600">
              <a:schemeClr val="accent4">
                <a:satMod val="175000"/>
                <a:alpha val="40000"/>
              </a:schemeClr>
            </a:glow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 prst="softRound"/>
          </a:sp3d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Pernyataan</a:t>
            </a:r>
            <a:r>
              <a:rPr lang="en-US" dirty="0" smtClean="0"/>
              <a:t> </a:t>
            </a:r>
            <a:r>
              <a:rPr lang="en-US" dirty="0" err="1" smtClean="0"/>
              <a:t>Penutup</a:t>
            </a:r>
            <a:r>
              <a:rPr lang="en-US" dirty="0" smtClean="0"/>
              <a:t> (</a:t>
            </a:r>
            <a:r>
              <a:rPr lang="en-US" dirty="0" err="1" smtClean="0"/>
              <a:t>Rekomendasi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762000" y="5867400"/>
            <a:ext cx="2895600" cy="457200"/>
          </a:xfrm>
          <a:prstGeom prst="rect">
            <a:avLst/>
          </a:prstGeom>
          <a:effectLst>
            <a:glow rad="101600">
              <a:schemeClr val="accent1">
                <a:satMod val="175000"/>
                <a:alpha val="40000"/>
              </a:schemeClr>
            </a:glow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 prst="softRound"/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Rekomendasi</a:t>
            </a:r>
            <a:endParaRPr lang="en-US" dirty="0"/>
          </a:p>
        </p:txBody>
      </p:sp>
      <p:cxnSp>
        <p:nvCxnSpPr>
          <p:cNvPr id="19" name="Elbow Connector 18"/>
          <p:cNvCxnSpPr>
            <a:stCxn id="4" idx="1"/>
            <a:endCxn id="6" idx="0"/>
          </p:cNvCxnSpPr>
          <p:nvPr/>
        </p:nvCxnSpPr>
        <p:spPr>
          <a:xfrm rot="10800000" flipV="1">
            <a:off x="2209800" y="1981200"/>
            <a:ext cx="838200" cy="457200"/>
          </a:xfrm>
          <a:prstGeom prst="bentConnector2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Elbow Connector 32"/>
          <p:cNvCxnSpPr>
            <a:stCxn id="4" idx="3"/>
            <a:endCxn id="56" idx="0"/>
          </p:cNvCxnSpPr>
          <p:nvPr/>
        </p:nvCxnSpPr>
        <p:spPr>
          <a:xfrm>
            <a:off x="5943600" y="1981200"/>
            <a:ext cx="990600" cy="438150"/>
          </a:xfrm>
          <a:prstGeom prst="bentConnector2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Rectangle 53"/>
          <p:cNvSpPr/>
          <p:nvPr/>
        </p:nvSpPr>
        <p:spPr>
          <a:xfrm>
            <a:off x="3048000" y="1600200"/>
            <a:ext cx="2895600" cy="609600"/>
          </a:xfrm>
          <a:prstGeom prst="rect">
            <a:avLst/>
          </a:prstGeom>
          <a:effectLst>
            <a:glow rad="101600">
              <a:schemeClr val="accent3">
                <a:satMod val="175000"/>
                <a:alpha val="40000"/>
              </a:schemeClr>
            </a:glow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 prst="softRound"/>
          </a:sp3d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Temuan</a:t>
            </a:r>
            <a:r>
              <a:rPr lang="en-US" dirty="0" smtClean="0"/>
              <a:t> Audit</a:t>
            </a:r>
            <a:endParaRPr lang="en-US" dirty="0"/>
          </a:p>
        </p:txBody>
      </p:sp>
      <p:sp>
        <p:nvSpPr>
          <p:cNvPr id="56" name="Rectangle 55"/>
          <p:cNvSpPr/>
          <p:nvPr/>
        </p:nvSpPr>
        <p:spPr>
          <a:xfrm>
            <a:off x="5486400" y="2419350"/>
            <a:ext cx="2895600" cy="400050"/>
          </a:xfrm>
          <a:prstGeom prst="rect">
            <a:avLst/>
          </a:prstGeom>
          <a:effectLst>
            <a:glow rad="101600">
              <a:schemeClr val="accent4">
                <a:satMod val="175000"/>
                <a:alpha val="40000"/>
              </a:schemeClr>
            </a:glow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 prst="softRound"/>
          </a:sp3d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Penyajian</a:t>
            </a:r>
            <a:r>
              <a:rPr lang="en-US" dirty="0" smtClean="0"/>
              <a:t> (</a:t>
            </a:r>
            <a:r>
              <a:rPr lang="en-US" dirty="0" err="1" smtClean="0"/>
              <a:t>Laporan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58" name="Rectangle 57"/>
          <p:cNvSpPr/>
          <p:nvPr/>
        </p:nvSpPr>
        <p:spPr>
          <a:xfrm>
            <a:off x="5486400" y="3276600"/>
            <a:ext cx="2895600" cy="400050"/>
          </a:xfrm>
          <a:prstGeom prst="rect">
            <a:avLst/>
          </a:prstGeom>
          <a:effectLst>
            <a:glow rad="101600">
              <a:schemeClr val="accent4">
                <a:satMod val="175000"/>
                <a:alpha val="40000"/>
              </a:schemeClr>
            </a:glow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 prst="softRound"/>
          </a:sp3d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Judul</a:t>
            </a:r>
            <a:r>
              <a:rPr lang="en-US" dirty="0" smtClean="0"/>
              <a:t> Yang </a:t>
            </a:r>
            <a:r>
              <a:rPr lang="en-US" dirty="0" err="1" smtClean="0"/>
              <a:t>Bermakna</a:t>
            </a:r>
            <a:endParaRPr lang="en-US" dirty="0"/>
          </a:p>
        </p:txBody>
      </p:sp>
      <p:cxnSp>
        <p:nvCxnSpPr>
          <p:cNvPr id="73" name="Straight Arrow Connector 72"/>
          <p:cNvCxnSpPr>
            <a:endCxn id="58" idx="0"/>
          </p:cNvCxnSpPr>
          <p:nvPr/>
        </p:nvCxnSpPr>
        <p:spPr>
          <a:xfrm rot="5400000">
            <a:off x="6705600" y="3048000"/>
            <a:ext cx="4572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Straight Arrow Connector 73"/>
          <p:cNvCxnSpPr>
            <a:stCxn id="13" idx="2"/>
            <a:endCxn id="15" idx="0"/>
          </p:cNvCxnSpPr>
          <p:nvPr/>
        </p:nvCxnSpPr>
        <p:spPr>
          <a:xfrm rot="5400000">
            <a:off x="6753225" y="5686425"/>
            <a:ext cx="36195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Straight Arrow Connector 77"/>
          <p:cNvCxnSpPr>
            <a:stCxn id="58" idx="2"/>
            <a:endCxn id="11" idx="0"/>
          </p:cNvCxnSpPr>
          <p:nvPr/>
        </p:nvCxnSpPr>
        <p:spPr>
          <a:xfrm rot="5400000">
            <a:off x="6753225" y="3857625"/>
            <a:ext cx="36195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Straight Arrow Connector 79"/>
          <p:cNvCxnSpPr>
            <a:stCxn id="11" idx="2"/>
            <a:endCxn id="13" idx="0"/>
          </p:cNvCxnSpPr>
          <p:nvPr/>
        </p:nvCxnSpPr>
        <p:spPr>
          <a:xfrm rot="5400000">
            <a:off x="6762750" y="4800600"/>
            <a:ext cx="3429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Straight Arrow Connector 81"/>
          <p:cNvCxnSpPr>
            <a:endCxn id="8" idx="0"/>
          </p:cNvCxnSpPr>
          <p:nvPr/>
        </p:nvCxnSpPr>
        <p:spPr>
          <a:xfrm rot="5400000">
            <a:off x="2095500" y="3009900"/>
            <a:ext cx="2286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Straight Arrow Connector 83"/>
          <p:cNvCxnSpPr>
            <a:stCxn id="8" idx="2"/>
            <a:endCxn id="10" idx="0"/>
          </p:cNvCxnSpPr>
          <p:nvPr/>
        </p:nvCxnSpPr>
        <p:spPr>
          <a:xfrm rot="5400000">
            <a:off x="2095500" y="3695700"/>
            <a:ext cx="2286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Straight Arrow Connector 85"/>
          <p:cNvCxnSpPr>
            <a:stCxn id="10" idx="2"/>
            <a:endCxn id="12" idx="0"/>
          </p:cNvCxnSpPr>
          <p:nvPr/>
        </p:nvCxnSpPr>
        <p:spPr>
          <a:xfrm rot="5400000">
            <a:off x="2095500" y="4381500"/>
            <a:ext cx="2286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Straight Arrow Connector 87"/>
          <p:cNvCxnSpPr>
            <a:stCxn id="12" idx="2"/>
            <a:endCxn id="14" idx="0"/>
          </p:cNvCxnSpPr>
          <p:nvPr/>
        </p:nvCxnSpPr>
        <p:spPr>
          <a:xfrm rot="5400000">
            <a:off x="2095500" y="5067300"/>
            <a:ext cx="2286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Straight Arrow Connector 89"/>
          <p:cNvCxnSpPr>
            <a:stCxn id="14" idx="2"/>
            <a:endCxn id="16" idx="0"/>
          </p:cNvCxnSpPr>
          <p:nvPr/>
        </p:nvCxnSpPr>
        <p:spPr>
          <a:xfrm rot="5400000">
            <a:off x="2095500" y="5753100"/>
            <a:ext cx="2286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Kondisi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55000" lnSpcReduction="20000"/>
          </a:bodyPr>
          <a:lstStyle/>
          <a:p>
            <a:r>
              <a:rPr lang="en-US" dirty="0" smtClean="0"/>
              <a:t>Sawyer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Dittenhofer</a:t>
            </a:r>
            <a:r>
              <a:rPr lang="en-US" dirty="0" smtClean="0"/>
              <a:t> </a:t>
            </a:r>
            <a:r>
              <a:rPr lang="en-US" dirty="0" err="1" smtClean="0"/>
              <a:t>mendefinisikan</a:t>
            </a:r>
            <a:r>
              <a:rPr lang="en-US" dirty="0" smtClean="0"/>
              <a:t> </a:t>
            </a:r>
            <a:r>
              <a:rPr lang="en-US" dirty="0" err="1" smtClean="0"/>
              <a:t>kondisi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semua</a:t>
            </a:r>
            <a:r>
              <a:rPr lang="en-US" dirty="0" smtClean="0"/>
              <a:t> </a:t>
            </a:r>
            <a:r>
              <a:rPr lang="en-US" dirty="0" err="1" smtClean="0"/>
              <a:t>fakta</a:t>
            </a:r>
            <a:r>
              <a:rPr lang="en-US" dirty="0" smtClean="0"/>
              <a:t>  yang </a:t>
            </a:r>
            <a:r>
              <a:rPr lang="en-US" dirty="0" err="1" smtClean="0"/>
              <a:t>dikumpulkan</a:t>
            </a:r>
            <a:r>
              <a:rPr lang="en-US" dirty="0" smtClean="0"/>
              <a:t> </a:t>
            </a:r>
            <a:r>
              <a:rPr lang="en-US" dirty="0" err="1" smtClean="0"/>
              <a:t>selama</a:t>
            </a:r>
            <a:r>
              <a:rPr lang="en-US" dirty="0" smtClean="0"/>
              <a:t> </a:t>
            </a:r>
            <a:r>
              <a:rPr lang="en-US" dirty="0" err="1" smtClean="0"/>
              <a:t>pelaksanaan</a:t>
            </a:r>
            <a:r>
              <a:rPr lang="en-US" dirty="0" smtClean="0"/>
              <a:t> audit. </a:t>
            </a:r>
            <a:r>
              <a:rPr lang="en-US" dirty="0" err="1" smtClean="0"/>
              <a:t>Kondisi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inti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temuan</a:t>
            </a:r>
            <a:r>
              <a:rPr lang="en-US" dirty="0" smtClean="0"/>
              <a:t> </a:t>
            </a:r>
            <a:r>
              <a:rPr lang="en-US" dirty="0" err="1" smtClean="0"/>
              <a:t>sehingga</a:t>
            </a:r>
            <a:r>
              <a:rPr lang="en-US" dirty="0" smtClean="0"/>
              <a:t> </a:t>
            </a:r>
            <a:r>
              <a:rPr lang="en-US" dirty="0" err="1" smtClean="0"/>
              <a:t>informasinya</a:t>
            </a:r>
            <a:r>
              <a:rPr lang="en-US" dirty="0" smtClean="0"/>
              <a:t> </a:t>
            </a:r>
            <a:r>
              <a:rPr lang="en-US" dirty="0" err="1" smtClean="0"/>
              <a:t>haruslah</a:t>
            </a:r>
            <a:r>
              <a:rPr lang="en-US" dirty="0" smtClean="0"/>
              <a:t> </a:t>
            </a:r>
            <a:r>
              <a:rPr lang="en-US" dirty="0" err="1" smtClean="0"/>
              <a:t>cukup</a:t>
            </a:r>
            <a:r>
              <a:rPr lang="en-US" dirty="0" smtClean="0"/>
              <a:t>, </a:t>
            </a:r>
            <a:r>
              <a:rPr lang="en-US" dirty="0" err="1" smtClean="0"/>
              <a:t>kompeten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relevan</a:t>
            </a:r>
            <a:r>
              <a:rPr lang="en-US" dirty="0" smtClean="0"/>
              <a:t>. </a:t>
            </a:r>
          </a:p>
          <a:p>
            <a:r>
              <a:rPr lang="en-US" dirty="0" err="1" smtClean="0"/>
              <a:t>Kondisi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mewakili</a:t>
            </a:r>
            <a:r>
              <a:rPr lang="en-US" dirty="0" smtClean="0"/>
              <a:t> </a:t>
            </a:r>
            <a:r>
              <a:rPr lang="en-US" dirty="0" err="1" smtClean="0"/>
              <a:t>populasi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yang </a:t>
            </a:r>
            <a:r>
              <a:rPr lang="en-US" dirty="0" err="1" smtClean="0"/>
              <a:t>ditelaah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jika</a:t>
            </a:r>
            <a:r>
              <a:rPr lang="en-US" dirty="0" smtClean="0"/>
              <a:t> </a:t>
            </a:r>
            <a:r>
              <a:rPr lang="en-US" dirty="0" err="1" smtClean="0"/>
              <a:t>berupa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sv-SE" dirty="0" smtClean="0"/>
              <a:t>keadaan maka keadaan ini adalah kekurangan yang signifikan. </a:t>
            </a:r>
          </a:p>
          <a:p>
            <a:r>
              <a:rPr lang="sv-SE" dirty="0" smtClean="0"/>
              <a:t>Menurut Indra </a:t>
            </a:r>
            <a:r>
              <a:rPr lang="fi-FI" dirty="0" smtClean="0"/>
              <a:t>Bastian, kondisi menunjukkan suatu kesimpulan, masalah, atau kesempatan </a:t>
            </a:r>
            <a:r>
              <a:rPr lang="en-US" dirty="0" smtClean="0"/>
              <a:t>yang </a:t>
            </a:r>
            <a:r>
              <a:rPr lang="en-US" dirty="0" err="1" smtClean="0"/>
              <a:t>dicatat</a:t>
            </a:r>
            <a:r>
              <a:rPr lang="en-US" dirty="0" smtClean="0"/>
              <a:t> </a:t>
            </a:r>
            <a:r>
              <a:rPr lang="en-US" dirty="0" err="1" smtClean="0"/>
              <a:t>selama</a:t>
            </a:r>
            <a:r>
              <a:rPr lang="en-US" dirty="0" smtClean="0"/>
              <a:t> </a:t>
            </a:r>
            <a:r>
              <a:rPr lang="en-US" dirty="0" err="1" smtClean="0"/>
              <a:t>telaah</a:t>
            </a:r>
            <a:r>
              <a:rPr lang="en-US" dirty="0" smtClean="0"/>
              <a:t> audit. </a:t>
            </a:r>
            <a:r>
              <a:rPr lang="en-US" dirty="0" err="1" smtClean="0"/>
              <a:t>Kondisi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berhubungan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tujuan</a:t>
            </a:r>
            <a:r>
              <a:rPr lang="en-US" dirty="0" smtClean="0"/>
              <a:t> </a:t>
            </a:r>
            <a:r>
              <a:rPr lang="sv-SE" dirty="0" smtClean="0"/>
              <a:t>pengendalian atau standar kinerja lainnya. </a:t>
            </a:r>
          </a:p>
          <a:p>
            <a:r>
              <a:rPr lang="sv-SE" dirty="0" smtClean="0"/>
              <a:t>Contoh pernyataan kondisi antara </a:t>
            </a:r>
            <a:r>
              <a:rPr lang="en-US" dirty="0" smtClean="0"/>
              <a:t>lain:</a:t>
            </a:r>
          </a:p>
          <a:p>
            <a:pPr lvl="1"/>
            <a:r>
              <a:rPr lang="en-US" dirty="0" smtClean="0"/>
              <a:t>a). “</a:t>
            </a:r>
            <a:r>
              <a:rPr lang="en-US" dirty="0" err="1" smtClean="0"/>
              <a:t>Pihak</a:t>
            </a:r>
            <a:r>
              <a:rPr lang="en-US" dirty="0" smtClean="0"/>
              <a:t> yang </a:t>
            </a:r>
            <a:r>
              <a:rPr lang="en-US" dirty="0" err="1" smtClean="0"/>
              <a:t>berwenang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mengotorisasi</a:t>
            </a:r>
            <a:r>
              <a:rPr lang="en-US" dirty="0" smtClean="0"/>
              <a:t> </a:t>
            </a:r>
            <a:r>
              <a:rPr lang="en-US" dirty="0" err="1" smtClean="0"/>
              <a:t>dokumen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”</a:t>
            </a:r>
          </a:p>
          <a:p>
            <a:pPr lvl="1"/>
            <a:r>
              <a:rPr lang="sv-SE" dirty="0" smtClean="0"/>
              <a:t>b). “Rekening bank tidak direkonsiliasi selama tiga bulan”</a:t>
            </a:r>
          </a:p>
          <a:p>
            <a:pPr lvl="1"/>
            <a:r>
              <a:rPr lang="en-US" dirty="0" smtClean="0"/>
              <a:t>c). “</a:t>
            </a:r>
            <a:r>
              <a:rPr lang="en-US" dirty="0" err="1" smtClean="0"/>
              <a:t>Proses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dirampingkan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menghemat</a:t>
            </a:r>
            <a:r>
              <a:rPr lang="en-US" dirty="0" smtClean="0"/>
              <a:t> </a:t>
            </a:r>
            <a:r>
              <a:rPr lang="en-US" dirty="0" err="1" smtClean="0"/>
              <a:t>waktu</a:t>
            </a:r>
            <a:r>
              <a:rPr lang="en-US" dirty="0" smtClean="0"/>
              <a:t> </a:t>
            </a:r>
            <a:r>
              <a:rPr lang="en-US" dirty="0" err="1" smtClean="0"/>
              <a:t>kerja</a:t>
            </a:r>
            <a:r>
              <a:rPr lang="en-US" dirty="0" smtClean="0"/>
              <a:t> </a:t>
            </a:r>
            <a:r>
              <a:rPr lang="en-US" dirty="0" err="1" smtClean="0"/>
              <a:t>enam</a:t>
            </a:r>
            <a:r>
              <a:rPr lang="en-US" dirty="0" smtClean="0"/>
              <a:t> jam per </a:t>
            </a:r>
            <a:r>
              <a:rPr lang="en-US" dirty="0" err="1" smtClean="0"/>
              <a:t>hari</a:t>
            </a:r>
            <a:r>
              <a:rPr lang="en-US" dirty="0" smtClean="0"/>
              <a:t>”</a:t>
            </a:r>
          </a:p>
          <a:p>
            <a:r>
              <a:rPr lang="en-US" dirty="0" err="1" smtClean="0"/>
              <a:t>Pertanyaan-pertanyaan</a:t>
            </a:r>
            <a:r>
              <a:rPr lang="en-US" dirty="0" smtClean="0"/>
              <a:t> yang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dikaitkan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kondisi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berikut</a:t>
            </a:r>
            <a:r>
              <a:rPr lang="en-US" dirty="0" smtClean="0"/>
              <a:t>:</a:t>
            </a:r>
          </a:p>
          <a:p>
            <a:pPr lvl="1"/>
            <a:r>
              <a:rPr lang="en-US" dirty="0" smtClean="0"/>
              <a:t>a). </a:t>
            </a:r>
            <a:r>
              <a:rPr lang="en-US" dirty="0" err="1" smtClean="0"/>
              <a:t>Apakah</a:t>
            </a:r>
            <a:r>
              <a:rPr lang="en-US" dirty="0" smtClean="0"/>
              <a:t> </a:t>
            </a:r>
            <a:r>
              <a:rPr lang="en-US" dirty="0" err="1" smtClean="0"/>
              <a:t>masalahnya</a:t>
            </a:r>
            <a:r>
              <a:rPr lang="en-US" dirty="0" smtClean="0"/>
              <a:t>?</a:t>
            </a:r>
          </a:p>
          <a:p>
            <a:pPr lvl="1"/>
            <a:r>
              <a:rPr lang="en-US" dirty="0" smtClean="0"/>
              <a:t>b). </a:t>
            </a:r>
            <a:r>
              <a:rPr lang="en-US" dirty="0" err="1" smtClean="0"/>
              <a:t>Apakah</a:t>
            </a:r>
            <a:r>
              <a:rPr lang="en-US" dirty="0" smtClean="0"/>
              <a:t> </a:t>
            </a:r>
            <a:r>
              <a:rPr lang="en-US" dirty="0" err="1" smtClean="0"/>
              <a:t>kekurangannya</a:t>
            </a:r>
            <a:r>
              <a:rPr lang="en-US" dirty="0" smtClean="0"/>
              <a:t>?</a:t>
            </a:r>
          </a:p>
          <a:p>
            <a:pPr lvl="1"/>
            <a:r>
              <a:rPr lang="en-US" dirty="0" smtClean="0"/>
              <a:t>c). </a:t>
            </a:r>
            <a:r>
              <a:rPr lang="en-US" dirty="0" err="1" smtClean="0"/>
              <a:t>Apakah</a:t>
            </a:r>
            <a:r>
              <a:rPr lang="en-US" dirty="0" smtClean="0"/>
              <a:t> </a:t>
            </a:r>
            <a:r>
              <a:rPr lang="en-US" dirty="0" err="1" smtClean="0"/>
              <a:t>persyaratan</a:t>
            </a:r>
            <a:r>
              <a:rPr lang="en-US" dirty="0" smtClean="0"/>
              <a:t> yang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dipenuhi</a:t>
            </a:r>
            <a:r>
              <a:rPr lang="en-US" dirty="0" smtClean="0"/>
              <a:t>?</a:t>
            </a:r>
          </a:p>
          <a:p>
            <a:pPr lvl="1"/>
            <a:r>
              <a:rPr lang="sv-SE" dirty="0" smtClean="0"/>
              <a:t>d). Apakah yang ada dalam kesalahan tersebut?</a:t>
            </a:r>
          </a:p>
          <a:p>
            <a:pPr lvl="1"/>
            <a:r>
              <a:rPr lang="en-US" dirty="0" smtClean="0"/>
              <a:t>e). </a:t>
            </a:r>
            <a:r>
              <a:rPr lang="en-US" dirty="0" err="1" smtClean="0"/>
              <a:t>Apakah</a:t>
            </a:r>
            <a:r>
              <a:rPr lang="en-US" dirty="0" smtClean="0"/>
              <a:t> </a:t>
            </a:r>
            <a:r>
              <a:rPr lang="en-US" dirty="0" err="1" smtClean="0"/>
              <a:t>masalahnya</a:t>
            </a:r>
            <a:r>
              <a:rPr lang="en-US" dirty="0" smtClean="0"/>
              <a:t> </a:t>
            </a:r>
            <a:r>
              <a:rPr lang="en-US" dirty="0" err="1" smtClean="0"/>
              <a:t>telah</a:t>
            </a:r>
            <a:r>
              <a:rPr lang="en-US" dirty="0" smtClean="0"/>
              <a:t> </a:t>
            </a:r>
            <a:r>
              <a:rPr lang="en-US" dirty="0" err="1" smtClean="0"/>
              <a:t>diisolasi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telah</a:t>
            </a:r>
            <a:r>
              <a:rPr lang="en-US" dirty="0" smtClean="0"/>
              <a:t> </a:t>
            </a:r>
            <a:r>
              <a:rPr lang="en-US" dirty="0" err="1" smtClean="0"/>
              <a:t>menyebar</a:t>
            </a:r>
            <a:r>
              <a:rPr lang="en-US" dirty="0" smtClean="0"/>
              <a:t>?</a:t>
            </a:r>
            <a:endParaRPr lang="en-US" dirty="0"/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Kriteria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fontScale="55000" lnSpcReduction="20000"/>
          </a:bodyPr>
          <a:lstStyle/>
          <a:p>
            <a:r>
              <a:rPr lang="en-US" dirty="0" err="1" smtClean="0"/>
              <a:t>Unsur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menguraikan</a:t>
            </a:r>
            <a:r>
              <a:rPr lang="en-US" dirty="0" smtClean="0"/>
              <a:t> </a:t>
            </a:r>
            <a:r>
              <a:rPr lang="en-US" dirty="0" err="1" smtClean="0"/>
              <a:t>standar</a:t>
            </a:r>
            <a:r>
              <a:rPr lang="en-US" dirty="0" smtClean="0"/>
              <a:t> yang </a:t>
            </a:r>
            <a:r>
              <a:rPr lang="en-US" dirty="0" err="1" smtClean="0"/>
              <a:t>digunakan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pedoman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mengevaluasi</a:t>
            </a:r>
            <a:r>
              <a:rPr lang="en-US" dirty="0" smtClean="0"/>
              <a:t> </a:t>
            </a:r>
            <a:r>
              <a:rPr lang="en-US" dirty="0" err="1" smtClean="0"/>
              <a:t>kondisi</a:t>
            </a:r>
            <a:r>
              <a:rPr lang="en-US" dirty="0" smtClean="0"/>
              <a:t>. </a:t>
            </a:r>
          </a:p>
          <a:p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kata</a:t>
            </a:r>
            <a:r>
              <a:rPr lang="en-US" dirty="0" smtClean="0"/>
              <a:t> lain, </a:t>
            </a:r>
            <a:r>
              <a:rPr lang="en-US" dirty="0" err="1" smtClean="0"/>
              <a:t>kriteria</a:t>
            </a:r>
            <a:r>
              <a:rPr lang="en-US" dirty="0" smtClean="0"/>
              <a:t> </a:t>
            </a:r>
            <a:r>
              <a:rPr lang="en-US" dirty="0" err="1" smtClean="0"/>
              <a:t>menggambarkan</a:t>
            </a:r>
            <a:r>
              <a:rPr lang="en-US" dirty="0" smtClean="0"/>
              <a:t> </a:t>
            </a:r>
            <a:r>
              <a:rPr lang="en-US" dirty="0" err="1" smtClean="0"/>
              <a:t>kondisi</a:t>
            </a:r>
            <a:r>
              <a:rPr lang="en-US" dirty="0" smtClean="0"/>
              <a:t> yang ideal yang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merujuk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kebijakan</a:t>
            </a:r>
            <a:r>
              <a:rPr lang="en-US" dirty="0" smtClean="0"/>
              <a:t>, </a:t>
            </a:r>
            <a:r>
              <a:rPr lang="en-US" dirty="0" err="1" smtClean="0"/>
              <a:t>prosedur</a:t>
            </a:r>
            <a:r>
              <a:rPr lang="en-US" dirty="0" smtClean="0"/>
              <a:t>,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peraturan</a:t>
            </a:r>
            <a:r>
              <a:rPr lang="en-US" dirty="0" smtClean="0"/>
              <a:t> </a:t>
            </a:r>
            <a:r>
              <a:rPr lang="en-US" dirty="0" err="1" smtClean="0"/>
              <a:t>pemerintah</a:t>
            </a:r>
            <a:r>
              <a:rPr lang="en-US" dirty="0" smtClean="0"/>
              <a:t> yang </a:t>
            </a:r>
            <a:r>
              <a:rPr lang="en-US" dirty="0" err="1" smtClean="0"/>
              <a:t>spesifik</a:t>
            </a:r>
            <a:r>
              <a:rPr lang="en-US" dirty="0" smtClean="0"/>
              <a:t>. </a:t>
            </a:r>
          </a:p>
          <a:p>
            <a:r>
              <a:rPr lang="en-US" dirty="0" err="1" smtClean="0"/>
              <a:t>Menurut</a:t>
            </a:r>
            <a:r>
              <a:rPr lang="en-US" dirty="0" smtClean="0"/>
              <a:t> Sawyer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Dittenhorf</a:t>
            </a:r>
            <a:r>
              <a:rPr lang="en-US" dirty="0" smtClean="0"/>
              <a:t>, </a:t>
            </a:r>
            <a:r>
              <a:rPr lang="en-US" dirty="0" err="1" smtClean="0"/>
              <a:t>kriteria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tujuan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sasaran</a:t>
            </a:r>
            <a:r>
              <a:rPr lang="en-US" dirty="0" smtClean="0"/>
              <a:t> yang </a:t>
            </a:r>
            <a:r>
              <a:rPr lang="en-US" dirty="0" err="1" smtClean="0"/>
              <a:t>ingin</a:t>
            </a:r>
            <a:r>
              <a:rPr lang="en-US" dirty="0" smtClean="0"/>
              <a:t> </a:t>
            </a:r>
            <a:r>
              <a:rPr lang="en-US" dirty="0" err="1" smtClean="0"/>
              <a:t>dicapai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manajemen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operasinya</a:t>
            </a:r>
            <a:r>
              <a:rPr lang="en-US" dirty="0" smtClean="0"/>
              <a:t>. </a:t>
            </a:r>
          </a:p>
          <a:p>
            <a:r>
              <a:rPr lang="en-US" dirty="0" err="1" smtClean="0"/>
              <a:t>Kriteria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menyediakan</a:t>
            </a:r>
            <a:r>
              <a:rPr lang="en-US" dirty="0" smtClean="0"/>
              <a:t> </a:t>
            </a:r>
            <a:r>
              <a:rPr lang="en-US" dirty="0" err="1" smtClean="0"/>
              <a:t>informasi</a:t>
            </a:r>
            <a:r>
              <a:rPr lang="en-US" dirty="0" smtClean="0"/>
              <a:t> </a:t>
            </a:r>
            <a:r>
              <a:rPr lang="en-US" dirty="0" err="1" smtClean="0"/>
              <a:t>sehingga</a:t>
            </a:r>
            <a:r>
              <a:rPr lang="en-US" dirty="0" smtClean="0"/>
              <a:t> </a:t>
            </a:r>
            <a:r>
              <a:rPr lang="en-US" dirty="0" err="1" smtClean="0"/>
              <a:t>pengguna</a:t>
            </a:r>
            <a:r>
              <a:rPr lang="en-US" dirty="0" smtClean="0"/>
              <a:t> </a:t>
            </a:r>
            <a:r>
              <a:rPr lang="en-US" dirty="0" err="1" smtClean="0"/>
              <a:t>laporan</a:t>
            </a:r>
            <a:r>
              <a:rPr lang="en-US" dirty="0" smtClean="0"/>
              <a:t> audit </a:t>
            </a:r>
            <a:r>
              <a:rPr lang="en-US" dirty="0" err="1" smtClean="0"/>
              <a:t>mampu</a:t>
            </a:r>
            <a:r>
              <a:rPr lang="en-US" dirty="0" smtClean="0"/>
              <a:t> </a:t>
            </a:r>
            <a:r>
              <a:rPr lang="en-US" dirty="0" err="1" smtClean="0"/>
              <a:t>menentukan</a:t>
            </a:r>
            <a:r>
              <a:rPr lang="en-US" dirty="0" smtClean="0"/>
              <a:t> </a:t>
            </a:r>
            <a:r>
              <a:rPr lang="en-US" dirty="0" err="1" smtClean="0"/>
              <a:t>apa</a:t>
            </a:r>
            <a:r>
              <a:rPr lang="en-US" dirty="0" smtClean="0"/>
              <a:t> yang </a:t>
            </a:r>
            <a:r>
              <a:rPr lang="en-US" dirty="0" err="1" smtClean="0"/>
              <a:t>diharapkan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dicapai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program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operasi</a:t>
            </a:r>
            <a:r>
              <a:rPr lang="en-US" dirty="0" smtClean="0"/>
              <a:t>. </a:t>
            </a:r>
          </a:p>
          <a:p>
            <a:r>
              <a:rPr lang="en-US" dirty="0" err="1" smtClean="0"/>
              <a:t>Jenis-jenis</a:t>
            </a:r>
            <a:r>
              <a:rPr lang="en-US" dirty="0" smtClean="0"/>
              <a:t> </a:t>
            </a:r>
            <a:r>
              <a:rPr lang="en-US" dirty="0" err="1" smtClean="0"/>
              <a:t>kriteria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 lain:</a:t>
            </a:r>
          </a:p>
          <a:p>
            <a:pPr marL="725488" lvl="1" indent="-268288">
              <a:buFont typeface="+mj-lt"/>
              <a:buAutoNum type="alphaLcParenR"/>
            </a:pPr>
            <a:r>
              <a:rPr lang="nn-NO" dirty="0" smtClean="0"/>
              <a:t>Persyaratan tertulis (hukum, peraturan, instruksi, prosedur, pedoman, </a:t>
            </a:r>
            <a:r>
              <a:rPr lang="en-US" dirty="0" err="1" smtClean="0"/>
              <a:t>pengarahan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sebagainya</a:t>
            </a:r>
            <a:r>
              <a:rPr lang="en-US" dirty="0" smtClean="0"/>
              <a:t>),</a:t>
            </a:r>
          </a:p>
          <a:p>
            <a:pPr marL="725488" lvl="1" indent="-268288">
              <a:buFont typeface="+mj-lt"/>
              <a:buAutoNum type="alphaLcParenR"/>
            </a:pPr>
            <a:r>
              <a:rPr lang="en-US" dirty="0" err="1" smtClean="0"/>
              <a:t>Logika</a:t>
            </a:r>
            <a:r>
              <a:rPr lang="en-US" dirty="0" smtClean="0"/>
              <a:t> </a:t>
            </a:r>
            <a:r>
              <a:rPr lang="en-US" dirty="0" err="1" smtClean="0"/>
              <a:t>umum</a:t>
            </a:r>
            <a:r>
              <a:rPr lang="en-US" dirty="0" smtClean="0"/>
              <a:t>,</a:t>
            </a:r>
          </a:p>
          <a:p>
            <a:pPr marL="725488" lvl="1" indent="-268288">
              <a:buFont typeface="+mj-lt"/>
              <a:buAutoNum type="alphaLcParenR"/>
            </a:pPr>
            <a:r>
              <a:rPr lang="en-US" dirty="0" err="1" smtClean="0"/>
              <a:t>Pengalaman</a:t>
            </a:r>
            <a:r>
              <a:rPr lang="en-US" dirty="0" smtClean="0"/>
              <a:t> auditor,</a:t>
            </a:r>
          </a:p>
          <a:p>
            <a:pPr marL="725488" lvl="1" indent="-268288">
              <a:buFont typeface="+mj-lt"/>
              <a:buAutoNum type="alphaLcParenR"/>
            </a:pPr>
            <a:r>
              <a:rPr lang="en-US" dirty="0" err="1" smtClean="0"/>
              <a:t>Pendapat</a:t>
            </a:r>
            <a:r>
              <a:rPr lang="en-US" dirty="0" smtClean="0"/>
              <a:t> </a:t>
            </a:r>
            <a:r>
              <a:rPr lang="en-US" dirty="0" err="1" smtClean="0"/>
              <a:t>ahli</a:t>
            </a:r>
            <a:r>
              <a:rPr lang="en-US" dirty="0" smtClean="0"/>
              <a:t> yang </a:t>
            </a:r>
            <a:r>
              <a:rPr lang="en-US" dirty="0" err="1" smtClean="0"/>
              <a:t>independen</a:t>
            </a:r>
            <a:r>
              <a:rPr lang="en-US" dirty="0" smtClean="0"/>
              <a:t>,</a:t>
            </a:r>
          </a:p>
          <a:p>
            <a:pPr marL="725488" lvl="1" indent="-268288">
              <a:buFont typeface="+mj-lt"/>
              <a:buAutoNum type="alphaLcParenR"/>
            </a:pPr>
            <a:r>
              <a:rPr lang="sv-SE" dirty="0" smtClean="0"/>
              <a:t>Praktik usaha yang baik,</a:t>
            </a:r>
          </a:p>
          <a:p>
            <a:pPr marL="725488" lvl="1" indent="-268288">
              <a:buFont typeface="+mj-lt"/>
              <a:buAutoNum type="alphaLcParenR"/>
            </a:pPr>
            <a:r>
              <a:rPr lang="en-US" dirty="0" err="1" smtClean="0"/>
              <a:t>Instruksi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tertulis</a:t>
            </a:r>
            <a:r>
              <a:rPr lang="en-US" dirty="0" smtClean="0"/>
              <a:t>,</a:t>
            </a:r>
          </a:p>
          <a:p>
            <a:pPr marL="725488" lvl="1" indent="-268288">
              <a:buFont typeface="+mj-lt"/>
              <a:buAutoNum type="alphaLcParenR"/>
            </a:pPr>
            <a:r>
              <a:rPr lang="nn-NO" dirty="0" smtClean="0"/>
              <a:t> Tujuan keseluruhan dari departemen atau organisasi,</a:t>
            </a:r>
          </a:p>
          <a:p>
            <a:pPr marL="725488" lvl="1" indent="-268288">
              <a:buFont typeface="+mj-lt"/>
              <a:buAutoNum type="alphaLcParenR"/>
            </a:pPr>
            <a:r>
              <a:rPr lang="en-US" dirty="0" err="1" smtClean="0"/>
              <a:t>Standar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prinsip-prinsip</a:t>
            </a:r>
            <a:r>
              <a:rPr lang="en-US" dirty="0" smtClean="0"/>
              <a:t> yang </a:t>
            </a:r>
            <a:r>
              <a:rPr lang="en-US" dirty="0" err="1" smtClean="0"/>
              <a:t>diterima</a:t>
            </a:r>
            <a:r>
              <a:rPr lang="en-US" dirty="0" smtClean="0"/>
              <a:t> </a:t>
            </a:r>
            <a:r>
              <a:rPr lang="en-US" dirty="0" err="1" smtClean="0"/>
              <a:t>umum</a:t>
            </a:r>
            <a:endParaRPr lang="en-US" dirty="0"/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Akibat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70000" lnSpcReduction="20000"/>
          </a:bodyPr>
          <a:lstStyle/>
          <a:p>
            <a:r>
              <a:rPr lang="en-US" dirty="0" err="1" smtClean="0"/>
              <a:t>Pernyataan</a:t>
            </a:r>
            <a:r>
              <a:rPr lang="en-US" dirty="0" smtClean="0"/>
              <a:t> </a:t>
            </a:r>
            <a:r>
              <a:rPr lang="en-US" dirty="0" err="1" smtClean="0"/>
              <a:t>akibat</a:t>
            </a:r>
            <a:r>
              <a:rPr lang="en-US" dirty="0" smtClean="0"/>
              <a:t> </a:t>
            </a:r>
            <a:r>
              <a:rPr lang="en-US" dirty="0" err="1" smtClean="0"/>
              <a:t>menggambarkan</a:t>
            </a:r>
            <a:r>
              <a:rPr lang="en-US" dirty="0" smtClean="0"/>
              <a:t> </a:t>
            </a:r>
            <a:r>
              <a:rPr lang="en-US" dirty="0" err="1" smtClean="0"/>
              <a:t>risiko-risiko</a:t>
            </a:r>
            <a:r>
              <a:rPr lang="en-US" dirty="0" smtClean="0"/>
              <a:t> </a:t>
            </a:r>
            <a:r>
              <a:rPr lang="en-US" dirty="0" err="1" smtClean="0"/>
              <a:t>tertentu</a:t>
            </a:r>
            <a:r>
              <a:rPr lang="en-US" dirty="0" smtClean="0"/>
              <a:t> yang </a:t>
            </a:r>
            <a:r>
              <a:rPr lang="en-US" dirty="0" err="1" smtClean="0"/>
              <a:t>muncul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dampak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perbedaan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 </a:t>
            </a:r>
            <a:r>
              <a:rPr lang="en-US" dirty="0" err="1" smtClean="0"/>
              <a:t>apa</a:t>
            </a:r>
            <a:r>
              <a:rPr lang="en-US" dirty="0" smtClean="0"/>
              <a:t> yang </a:t>
            </a:r>
            <a:r>
              <a:rPr lang="en-US" dirty="0" err="1" smtClean="0"/>
              <a:t>ditemukan</a:t>
            </a:r>
            <a:r>
              <a:rPr lang="en-US" dirty="0" smtClean="0"/>
              <a:t> auditor (</a:t>
            </a:r>
            <a:r>
              <a:rPr lang="en-US" dirty="0" err="1" smtClean="0"/>
              <a:t>kondisi</a:t>
            </a:r>
            <a:r>
              <a:rPr lang="en-US" dirty="0" smtClean="0"/>
              <a:t>)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apa</a:t>
            </a:r>
            <a:r>
              <a:rPr lang="en-US" dirty="0" smtClean="0"/>
              <a:t> yang </a:t>
            </a:r>
            <a:r>
              <a:rPr lang="en-US" dirty="0" err="1" smtClean="0"/>
              <a:t>seharusnya</a:t>
            </a:r>
            <a:r>
              <a:rPr lang="en-US" dirty="0" smtClean="0"/>
              <a:t> (</a:t>
            </a:r>
            <a:r>
              <a:rPr lang="en-US" dirty="0" err="1" smtClean="0"/>
              <a:t>kriteria</a:t>
            </a:r>
            <a:r>
              <a:rPr lang="en-US" dirty="0" smtClean="0"/>
              <a:t>)..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intinya</a:t>
            </a:r>
            <a:r>
              <a:rPr lang="en-US" dirty="0" smtClean="0"/>
              <a:t>, </a:t>
            </a:r>
            <a:r>
              <a:rPr lang="en-US" dirty="0" err="1" smtClean="0"/>
              <a:t>akibat</a:t>
            </a:r>
            <a:r>
              <a:rPr lang="en-US" dirty="0" smtClean="0"/>
              <a:t> </a:t>
            </a:r>
            <a:r>
              <a:rPr lang="en-US" dirty="0" err="1" smtClean="0"/>
              <a:t>menjawab</a:t>
            </a:r>
            <a:r>
              <a:rPr lang="en-US" dirty="0" smtClean="0"/>
              <a:t> </a:t>
            </a:r>
            <a:r>
              <a:rPr lang="en-US" dirty="0" err="1" smtClean="0"/>
              <a:t>pertanyaan</a:t>
            </a:r>
            <a:r>
              <a:rPr lang="en-US" dirty="0" smtClean="0"/>
              <a:t> “</a:t>
            </a:r>
            <a:r>
              <a:rPr lang="en-US" dirty="0" err="1" smtClean="0"/>
              <a:t>lalu</a:t>
            </a:r>
            <a:r>
              <a:rPr lang="en-US" dirty="0" smtClean="0"/>
              <a:t> </a:t>
            </a:r>
            <a:r>
              <a:rPr lang="en-US" dirty="0" err="1" smtClean="0"/>
              <a:t>apa</a:t>
            </a:r>
            <a:r>
              <a:rPr lang="en-US" dirty="0" smtClean="0"/>
              <a:t>?” (</a:t>
            </a:r>
            <a:r>
              <a:rPr lang="en-US" i="1" dirty="0" smtClean="0"/>
              <a:t>so what?). </a:t>
            </a:r>
          </a:p>
          <a:p>
            <a:r>
              <a:rPr lang="en-US" i="1" dirty="0" err="1" smtClean="0"/>
              <a:t>Pernyataan</a:t>
            </a:r>
            <a:r>
              <a:rPr lang="en-US" i="1" dirty="0" smtClean="0"/>
              <a:t> </a:t>
            </a:r>
            <a:r>
              <a:rPr lang="en-US" i="1" dirty="0" err="1" smtClean="0"/>
              <a:t>akibat</a:t>
            </a:r>
            <a:r>
              <a:rPr lang="en-US" i="1" dirty="0" smtClean="0"/>
              <a:t> </a:t>
            </a:r>
            <a:r>
              <a:rPr lang="en-US" i="1" dirty="0" err="1" smtClean="0"/>
              <a:t>sering</a:t>
            </a:r>
            <a:r>
              <a:rPr lang="en-US" i="1" dirty="0" smtClean="0"/>
              <a:t> </a:t>
            </a:r>
            <a:r>
              <a:rPr lang="en-US" i="1" dirty="0" err="1" smtClean="0"/>
              <a:t>memperbincangkan</a:t>
            </a:r>
            <a:r>
              <a:rPr lang="en-US" i="1" dirty="0" smtClean="0"/>
              <a:t> </a:t>
            </a:r>
            <a:r>
              <a:rPr lang="en-US" i="1" dirty="0" err="1" smtClean="0"/>
              <a:t>potensi</a:t>
            </a:r>
            <a:r>
              <a:rPr lang="en-US" i="1" dirty="0" smtClean="0"/>
              <a:t> </a:t>
            </a:r>
            <a:r>
              <a:rPr lang="en-US" dirty="0" err="1" smtClean="0"/>
              <a:t>kerugian</a:t>
            </a:r>
            <a:r>
              <a:rPr lang="en-US" dirty="0" smtClean="0"/>
              <a:t>, </a:t>
            </a:r>
            <a:r>
              <a:rPr lang="en-US" dirty="0" err="1" smtClean="0"/>
              <a:t>ketidaktaatan</a:t>
            </a:r>
            <a:r>
              <a:rPr lang="en-US" dirty="0" smtClean="0"/>
              <a:t>,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ketidakpuasan</a:t>
            </a:r>
            <a:r>
              <a:rPr lang="en-US" dirty="0" smtClean="0"/>
              <a:t> </a:t>
            </a:r>
            <a:r>
              <a:rPr lang="en-US" dirty="0" err="1" smtClean="0"/>
              <a:t>pelanggan</a:t>
            </a:r>
            <a:r>
              <a:rPr lang="en-US" dirty="0" smtClean="0"/>
              <a:t> yang </a:t>
            </a:r>
            <a:r>
              <a:rPr lang="en-US" dirty="0" err="1" smtClean="0"/>
              <a:t>ditimbulkan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penyimpangan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Manajemen</a:t>
            </a:r>
            <a:r>
              <a:rPr lang="en-US" dirty="0" smtClean="0"/>
              <a:t> </a:t>
            </a:r>
            <a:r>
              <a:rPr lang="en-US" dirty="0" err="1" smtClean="0"/>
              <a:t>seringkali</a:t>
            </a:r>
            <a:r>
              <a:rPr lang="en-US" dirty="0" smtClean="0"/>
              <a:t> </a:t>
            </a:r>
            <a:r>
              <a:rPr lang="en-US" dirty="0" err="1" smtClean="0"/>
              <a:t>memfokuskan</a:t>
            </a:r>
            <a:r>
              <a:rPr lang="en-US" dirty="0" smtClean="0"/>
              <a:t> </a:t>
            </a:r>
            <a:r>
              <a:rPr lang="en-US" dirty="0" err="1" smtClean="0"/>
              <a:t>perhatiannya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elemen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.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informasi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memungkinkan</a:t>
            </a:r>
            <a:r>
              <a:rPr lang="en-US" dirty="0" smtClean="0"/>
              <a:t> </a:t>
            </a:r>
            <a:r>
              <a:rPr lang="en-US" dirty="0" err="1" smtClean="0"/>
              <a:t>manajemen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mengetahui</a:t>
            </a:r>
            <a:r>
              <a:rPr lang="en-US" dirty="0" smtClean="0"/>
              <a:t> </a:t>
            </a:r>
            <a:r>
              <a:rPr lang="en-US" dirty="0" err="1" smtClean="0"/>
              <a:t>bagaimana</a:t>
            </a:r>
            <a:r>
              <a:rPr lang="en-US" dirty="0" smtClean="0"/>
              <a:t> </a:t>
            </a:r>
            <a:r>
              <a:rPr lang="sv-SE" dirty="0" smtClean="0"/>
              <a:t>penyimpangan tersebut memberikan dampak negatif pada para pegawainya.</a:t>
            </a:r>
          </a:p>
          <a:p>
            <a:r>
              <a:rPr lang="en-US" dirty="0" err="1" smtClean="0"/>
              <a:t>Satu</a:t>
            </a:r>
            <a:r>
              <a:rPr lang="en-US" dirty="0" smtClean="0"/>
              <a:t> </a:t>
            </a:r>
            <a:r>
              <a:rPr lang="en-US" dirty="0" err="1" smtClean="0"/>
              <a:t>catatan</a:t>
            </a:r>
            <a:r>
              <a:rPr lang="en-US" dirty="0" smtClean="0"/>
              <a:t> yang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diperhatikan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pernyataan</a:t>
            </a:r>
            <a:r>
              <a:rPr lang="en-US" dirty="0" smtClean="0"/>
              <a:t> </a:t>
            </a:r>
            <a:r>
              <a:rPr lang="en-US" dirty="0" err="1" smtClean="0"/>
              <a:t>akibat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risiko</a:t>
            </a:r>
            <a:r>
              <a:rPr lang="en-US" dirty="0" smtClean="0"/>
              <a:t> yang </a:t>
            </a:r>
            <a:r>
              <a:rPr lang="en-US" dirty="0" err="1" smtClean="0"/>
              <a:t>dikemukakan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pernyataan</a:t>
            </a:r>
            <a:r>
              <a:rPr lang="en-US" dirty="0" smtClean="0"/>
              <a:t> </a:t>
            </a:r>
            <a:r>
              <a:rPr lang="en-US" dirty="0" err="1" smtClean="0"/>
              <a:t>akibat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boleh</a:t>
            </a:r>
            <a:r>
              <a:rPr lang="en-US" dirty="0" smtClean="0"/>
              <a:t> </a:t>
            </a:r>
            <a:r>
              <a:rPr lang="en-US" dirty="0" err="1" smtClean="0"/>
              <a:t>dilebih-lebihkan</a:t>
            </a:r>
            <a:r>
              <a:rPr lang="en-US" dirty="0" smtClean="0"/>
              <a:t> (</a:t>
            </a:r>
            <a:r>
              <a:rPr lang="en-US" i="1" dirty="0" smtClean="0"/>
              <a:t>overblown).</a:t>
            </a:r>
            <a:endParaRPr lang="en-US" dirty="0"/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Sebab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fontScale="40000" lnSpcReduction="20000"/>
          </a:bodyPr>
          <a:lstStyle/>
          <a:p>
            <a:r>
              <a:rPr lang="en-US" dirty="0" err="1" smtClean="0"/>
              <a:t>Pernyataan</a:t>
            </a:r>
            <a:r>
              <a:rPr lang="en-US" dirty="0" smtClean="0"/>
              <a:t> </a:t>
            </a:r>
            <a:r>
              <a:rPr lang="en-US" dirty="0" err="1" smtClean="0"/>
              <a:t>sebab</a:t>
            </a:r>
            <a:r>
              <a:rPr lang="en-US" dirty="0" smtClean="0"/>
              <a:t> </a:t>
            </a:r>
            <a:r>
              <a:rPr lang="en-US" dirty="0" err="1" smtClean="0"/>
              <a:t>menerangkan</a:t>
            </a:r>
            <a:r>
              <a:rPr lang="en-US" dirty="0" smtClean="0"/>
              <a:t> </a:t>
            </a:r>
            <a:r>
              <a:rPr lang="en-US" dirty="0" err="1" smtClean="0"/>
              <a:t>mengapa</a:t>
            </a:r>
            <a:r>
              <a:rPr lang="en-US" dirty="0" smtClean="0"/>
              <a:t> </a:t>
            </a:r>
            <a:r>
              <a:rPr lang="en-US" dirty="0" err="1" smtClean="0"/>
              <a:t>terjadi</a:t>
            </a:r>
            <a:r>
              <a:rPr lang="en-US" dirty="0" smtClean="0"/>
              <a:t> </a:t>
            </a:r>
            <a:r>
              <a:rPr lang="en-US" dirty="0" err="1" smtClean="0"/>
              <a:t>penyimpangan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kriteria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mengapa</a:t>
            </a:r>
            <a:r>
              <a:rPr lang="en-US" dirty="0" smtClean="0"/>
              <a:t> </a:t>
            </a:r>
            <a:r>
              <a:rPr lang="en-US" dirty="0" err="1" smtClean="0"/>
              <a:t>tujuan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sasaran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tercapai</a:t>
            </a:r>
            <a:r>
              <a:rPr lang="en-US" dirty="0" smtClean="0"/>
              <a:t>. </a:t>
            </a:r>
            <a:r>
              <a:rPr lang="en-US" dirty="0" err="1" smtClean="0"/>
              <a:t>Pengidentifikasian</a:t>
            </a:r>
            <a:r>
              <a:rPr lang="en-US" dirty="0" smtClean="0"/>
              <a:t> </a:t>
            </a:r>
            <a:r>
              <a:rPr lang="en-US" dirty="0" err="1" smtClean="0"/>
              <a:t>sebab</a:t>
            </a:r>
            <a:r>
              <a:rPr lang="en-US" dirty="0" smtClean="0"/>
              <a:t> </a:t>
            </a:r>
            <a:r>
              <a:rPr lang="en-US" dirty="0" err="1" smtClean="0"/>
              <a:t>sangat</a:t>
            </a:r>
            <a:r>
              <a:rPr lang="en-US" dirty="0" smtClean="0"/>
              <a:t> </a:t>
            </a:r>
            <a:r>
              <a:rPr lang="en-US" dirty="0" err="1" smtClean="0"/>
              <a:t>penting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perbaikan</a:t>
            </a:r>
            <a:r>
              <a:rPr lang="en-US" dirty="0" smtClean="0"/>
              <a:t>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hanya</a:t>
            </a:r>
            <a:r>
              <a:rPr lang="en-US" dirty="0" smtClean="0"/>
              <a:t> </a:t>
            </a:r>
            <a:r>
              <a:rPr lang="en-US" dirty="0" err="1" smtClean="0"/>
              <a:t>apabila</a:t>
            </a:r>
            <a:r>
              <a:rPr lang="en-US" dirty="0" smtClean="0"/>
              <a:t> </a:t>
            </a:r>
            <a:r>
              <a:rPr lang="en-US" dirty="0" err="1" smtClean="0"/>
              <a:t>sebab</a:t>
            </a:r>
            <a:r>
              <a:rPr lang="en-US" dirty="0" smtClean="0"/>
              <a:t> </a:t>
            </a:r>
            <a:r>
              <a:rPr lang="en-US" dirty="0" err="1" smtClean="0"/>
              <a:t>penyimpangan</a:t>
            </a:r>
            <a:r>
              <a:rPr lang="en-US" dirty="0" smtClean="0"/>
              <a:t> </a:t>
            </a:r>
            <a:r>
              <a:rPr lang="en-US" dirty="0" err="1" smtClean="0"/>
              <a:t>diketahui</a:t>
            </a:r>
            <a:r>
              <a:rPr lang="en-US" dirty="0" smtClean="0"/>
              <a:t> </a:t>
            </a:r>
            <a:r>
              <a:rPr lang="en-US" dirty="0" err="1" smtClean="0"/>
              <a:t>maka</a:t>
            </a:r>
            <a:r>
              <a:rPr lang="en-US" dirty="0" smtClean="0"/>
              <a:t> </a:t>
            </a:r>
            <a:r>
              <a:rPr lang="en-US" dirty="0" err="1" smtClean="0"/>
              <a:t>masalah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dipecahkan</a:t>
            </a:r>
            <a:r>
              <a:rPr lang="en-US" dirty="0" smtClean="0"/>
              <a:t>. </a:t>
            </a:r>
          </a:p>
          <a:p>
            <a:r>
              <a:rPr lang="en-US" dirty="0" err="1" smtClean="0"/>
              <a:t>Menurut</a:t>
            </a:r>
            <a:r>
              <a:rPr lang="en-US" dirty="0" smtClean="0"/>
              <a:t> </a:t>
            </a:r>
            <a:r>
              <a:rPr lang="en-US" dirty="0" err="1" smtClean="0"/>
              <a:t>Indra</a:t>
            </a:r>
            <a:r>
              <a:rPr lang="en-US" dirty="0" smtClean="0"/>
              <a:t> Bastian, </a:t>
            </a:r>
            <a:r>
              <a:rPr lang="en-US" dirty="0" err="1" smtClean="0"/>
              <a:t>pernyataan</a:t>
            </a:r>
            <a:r>
              <a:rPr lang="en-US" dirty="0" smtClean="0"/>
              <a:t> </a:t>
            </a:r>
            <a:r>
              <a:rPr lang="en-US" dirty="0" err="1" smtClean="0"/>
              <a:t>sebab</a:t>
            </a:r>
            <a:r>
              <a:rPr lang="en-US" dirty="0" smtClean="0"/>
              <a:t> </a:t>
            </a:r>
            <a:r>
              <a:rPr lang="en-US" dirty="0" err="1" smtClean="0"/>
              <a:t>mungkin</a:t>
            </a:r>
            <a:r>
              <a:rPr lang="en-US" dirty="0" smtClean="0"/>
              <a:t>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atribut</a:t>
            </a:r>
            <a:r>
              <a:rPr lang="en-US" dirty="0" smtClean="0"/>
              <a:t> paling </a:t>
            </a:r>
            <a:r>
              <a:rPr lang="en-US" dirty="0" err="1" smtClean="0"/>
              <a:t>kritis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penyusunan</a:t>
            </a:r>
            <a:r>
              <a:rPr lang="en-US" dirty="0" smtClean="0"/>
              <a:t> </a:t>
            </a:r>
            <a:r>
              <a:rPr lang="en-US" dirty="0" err="1" smtClean="0"/>
              <a:t>temuan</a:t>
            </a:r>
            <a:r>
              <a:rPr lang="en-US" dirty="0" smtClean="0"/>
              <a:t>. </a:t>
            </a:r>
            <a:r>
              <a:rPr lang="en-US" dirty="0" err="1" smtClean="0"/>
              <a:t>Tanpa</a:t>
            </a:r>
            <a:r>
              <a:rPr lang="en-US" dirty="0" smtClean="0"/>
              <a:t> </a:t>
            </a:r>
            <a:r>
              <a:rPr lang="en-US" dirty="0" err="1" smtClean="0"/>
              <a:t>penentuan</a:t>
            </a:r>
            <a:r>
              <a:rPr lang="en-US" dirty="0" smtClean="0"/>
              <a:t> </a:t>
            </a:r>
            <a:r>
              <a:rPr lang="en-US" dirty="0" err="1" smtClean="0"/>
              <a:t>mengapa</a:t>
            </a:r>
            <a:r>
              <a:rPr lang="en-US" dirty="0" smtClean="0"/>
              <a:t> </a:t>
            </a:r>
            <a:r>
              <a:rPr lang="en-US" dirty="0" err="1" smtClean="0"/>
              <a:t>penyimpangan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terjadi</a:t>
            </a:r>
            <a:r>
              <a:rPr lang="en-US" dirty="0" smtClean="0"/>
              <a:t>, </a:t>
            </a:r>
            <a:r>
              <a:rPr lang="en-US" dirty="0" err="1" smtClean="0"/>
              <a:t>situasi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diperbaiki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semestinya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mendokumentasikan</a:t>
            </a:r>
            <a:r>
              <a:rPr lang="en-US" dirty="0" smtClean="0"/>
              <a:t> </a:t>
            </a:r>
            <a:r>
              <a:rPr lang="en-US" dirty="0" err="1" smtClean="0"/>
              <a:t>sebab</a:t>
            </a:r>
            <a:r>
              <a:rPr lang="en-US" dirty="0" smtClean="0"/>
              <a:t>, auditor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mengidentifikasikan</a:t>
            </a:r>
            <a:r>
              <a:rPr lang="en-US" dirty="0" smtClean="0"/>
              <a:t> </a:t>
            </a:r>
            <a:r>
              <a:rPr lang="en-US" dirty="0" err="1" smtClean="0"/>
              <a:t>alasan-alasan</a:t>
            </a:r>
            <a:r>
              <a:rPr lang="en-US" dirty="0" smtClean="0"/>
              <a:t> yang </a:t>
            </a:r>
            <a:r>
              <a:rPr lang="en-US" dirty="0" err="1" smtClean="0"/>
              <a:t>mendasar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masalah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. </a:t>
            </a:r>
            <a:r>
              <a:rPr lang="en-US" dirty="0" err="1" smtClean="0"/>
              <a:t>Penjelasan</a:t>
            </a:r>
            <a:r>
              <a:rPr lang="en-US" dirty="0" smtClean="0"/>
              <a:t> yang </a:t>
            </a:r>
            <a:r>
              <a:rPr lang="en-US" dirty="0" err="1" smtClean="0"/>
              <a:t>kurang</a:t>
            </a:r>
            <a:r>
              <a:rPr lang="en-US" dirty="0" smtClean="0"/>
              <a:t> </a:t>
            </a:r>
            <a:r>
              <a:rPr lang="en-US" dirty="0" err="1" smtClean="0"/>
              <a:t>mendalam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mengungkap</a:t>
            </a:r>
            <a:r>
              <a:rPr lang="en-US" dirty="0" smtClean="0"/>
              <a:t> </a:t>
            </a:r>
            <a:r>
              <a:rPr lang="en-US" dirty="0" err="1" smtClean="0"/>
              <a:t>alasan</a:t>
            </a:r>
            <a:r>
              <a:rPr lang="en-US" dirty="0" smtClean="0"/>
              <a:t> </a:t>
            </a:r>
            <a:r>
              <a:rPr lang="en-US" dirty="0" err="1" smtClean="0"/>
              <a:t>utama</a:t>
            </a:r>
            <a:r>
              <a:rPr lang="en-US" dirty="0" smtClean="0"/>
              <a:t> (</a:t>
            </a:r>
            <a:r>
              <a:rPr lang="en-US" i="1" dirty="0" smtClean="0"/>
              <a:t>root cause) </a:t>
            </a:r>
            <a:r>
              <a:rPr lang="en-US" i="1" dirty="0" err="1" smtClean="0"/>
              <a:t>tidak</a:t>
            </a:r>
            <a:r>
              <a:rPr lang="en-US" i="1" dirty="0" smtClean="0"/>
              <a:t> </a:t>
            </a:r>
            <a:r>
              <a:rPr lang="en-US" i="1" dirty="0" err="1" smtClean="0"/>
              <a:t>akan</a:t>
            </a:r>
            <a:r>
              <a:rPr lang="en-US" i="1" dirty="0" smtClean="0"/>
              <a:t> </a:t>
            </a:r>
            <a:r>
              <a:rPr lang="en-US" dirty="0" err="1" smtClean="0"/>
              <a:t>mengarahkan</a:t>
            </a:r>
            <a:r>
              <a:rPr lang="en-US" dirty="0" smtClean="0"/>
              <a:t> auditor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rekomendasi</a:t>
            </a:r>
            <a:r>
              <a:rPr lang="en-US" dirty="0" smtClean="0"/>
              <a:t> yang </a:t>
            </a:r>
            <a:r>
              <a:rPr lang="en-US" dirty="0" err="1" smtClean="0"/>
              <a:t>efektif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Jenis-jenis</a:t>
            </a:r>
            <a:r>
              <a:rPr lang="en-US" dirty="0" smtClean="0"/>
              <a:t> </a:t>
            </a:r>
            <a:r>
              <a:rPr lang="en-US" dirty="0" err="1" smtClean="0"/>
              <a:t>sebab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 lain:</a:t>
            </a:r>
          </a:p>
          <a:p>
            <a:pPr marL="631825" indent="-190500">
              <a:buFont typeface="+mj-lt"/>
              <a:buAutoNum type="alphaLcParenR"/>
            </a:pPr>
            <a:r>
              <a:rPr lang="en-US" dirty="0" err="1" smtClean="0"/>
              <a:t>Kekurangan</a:t>
            </a:r>
            <a:r>
              <a:rPr lang="en-US" dirty="0" smtClean="0"/>
              <a:t> </a:t>
            </a:r>
            <a:r>
              <a:rPr lang="en-US" dirty="0" err="1" smtClean="0"/>
              <a:t>pelatihan</a:t>
            </a:r>
            <a:endParaRPr lang="en-US" dirty="0" smtClean="0"/>
          </a:p>
          <a:p>
            <a:pPr marL="631825" indent="-190500">
              <a:buFont typeface="+mj-lt"/>
              <a:buAutoNum type="alphaLcParenR"/>
            </a:pPr>
            <a:r>
              <a:rPr lang="en-US" dirty="0" err="1" smtClean="0"/>
              <a:t>Kekurangan</a:t>
            </a:r>
            <a:r>
              <a:rPr lang="en-US" dirty="0" smtClean="0"/>
              <a:t> </a:t>
            </a:r>
            <a:r>
              <a:rPr lang="en-US" dirty="0" err="1" smtClean="0"/>
              <a:t>komunikasi</a:t>
            </a:r>
            <a:endParaRPr lang="en-US" dirty="0" smtClean="0"/>
          </a:p>
          <a:p>
            <a:pPr marL="631825" indent="-190500">
              <a:buFont typeface="+mj-lt"/>
              <a:buAutoNum type="alphaLcParenR"/>
            </a:pPr>
            <a:r>
              <a:rPr lang="en-US" dirty="0" err="1" smtClean="0"/>
              <a:t>Ketidakjujuran</a:t>
            </a:r>
            <a:endParaRPr lang="en-US" dirty="0" smtClean="0"/>
          </a:p>
          <a:p>
            <a:pPr marL="631825" indent="-190500">
              <a:buFont typeface="+mj-lt"/>
              <a:buAutoNum type="alphaLcParenR"/>
            </a:pPr>
            <a:r>
              <a:rPr lang="en-US" dirty="0" err="1" smtClean="0"/>
              <a:t>Kecerobohan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kurangnya</a:t>
            </a:r>
            <a:r>
              <a:rPr lang="en-US" dirty="0" smtClean="0"/>
              <a:t> </a:t>
            </a:r>
            <a:r>
              <a:rPr lang="en-US" dirty="0" err="1" smtClean="0"/>
              <a:t>perhatian</a:t>
            </a:r>
            <a:endParaRPr lang="en-US" dirty="0" smtClean="0"/>
          </a:p>
          <a:p>
            <a:pPr marL="631825" indent="-190500">
              <a:buFont typeface="+mj-lt"/>
              <a:buAutoNum type="alphaLcParenR"/>
            </a:pPr>
            <a:r>
              <a:rPr lang="en-US" dirty="0" err="1" smtClean="0"/>
              <a:t>Keputusan</a:t>
            </a:r>
            <a:r>
              <a:rPr lang="en-US" dirty="0" smtClean="0"/>
              <a:t>, </a:t>
            </a:r>
            <a:r>
              <a:rPr lang="en-US" dirty="0" err="1" smtClean="0"/>
              <a:t>prosedur</a:t>
            </a:r>
            <a:r>
              <a:rPr lang="en-US" dirty="0" smtClean="0"/>
              <a:t>, </a:t>
            </a:r>
            <a:r>
              <a:rPr lang="en-US" dirty="0" err="1" smtClean="0"/>
              <a:t>aturan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standar</a:t>
            </a:r>
            <a:r>
              <a:rPr lang="en-US" dirty="0" smtClean="0"/>
              <a:t> yang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berjalan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ketinggalan</a:t>
            </a:r>
            <a:r>
              <a:rPr lang="en-US" dirty="0" smtClean="0"/>
              <a:t> </a:t>
            </a:r>
            <a:r>
              <a:rPr lang="en-US" dirty="0" err="1" smtClean="0"/>
              <a:t>zaman</a:t>
            </a:r>
            <a:r>
              <a:rPr lang="en-US" dirty="0" smtClean="0"/>
              <a:t>/</a:t>
            </a:r>
            <a:r>
              <a:rPr lang="en-US" dirty="0" err="1" smtClean="0"/>
              <a:t>usang</a:t>
            </a:r>
            <a:endParaRPr lang="en-US" dirty="0" smtClean="0"/>
          </a:p>
          <a:p>
            <a:pPr marL="631825" indent="-190500">
              <a:buFont typeface="+mj-lt"/>
              <a:buAutoNum type="alphaLcParenR"/>
            </a:pPr>
            <a:r>
              <a:rPr lang="en-US" dirty="0" err="1" smtClean="0"/>
              <a:t>Ketidakpahaman</a:t>
            </a:r>
            <a:r>
              <a:rPr lang="en-US" dirty="0" smtClean="0"/>
              <a:t> </a:t>
            </a:r>
            <a:r>
              <a:rPr lang="en-US" dirty="0" err="1" smtClean="0"/>
              <a:t>atas</a:t>
            </a:r>
            <a:r>
              <a:rPr lang="en-US" dirty="0" smtClean="0"/>
              <a:t> </a:t>
            </a:r>
            <a:r>
              <a:rPr lang="en-US" dirty="0" err="1" smtClean="0"/>
              <a:t>peraturan-peraturan</a:t>
            </a:r>
            <a:endParaRPr lang="en-US" dirty="0" smtClean="0"/>
          </a:p>
          <a:p>
            <a:pPr marL="631825" indent="-190500">
              <a:buFont typeface="+mj-lt"/>
              <a:buAutoNum type="alphaLcParenR"/>
            </a:pPr>
            <a:r>
              <a:rPr lang="nn-NO" dirty="0" smtClean="0"/>
              <a:t>Keputusan atau instruksi yang hati-hati untuk menyimpang dari instruksi</a:t>
            </a:r>
          </a:p>
          <a:p>
            <a:pPr marL="631825" indent="-190500">
              <a:buFont typeface="+mj-lt"/>
              <a:buAutoNum type="alphaLcParenR"/>
            </a:pPr>
            <a:r>
              <a:rPr lang="en-US" dirty="0" err="1" smtClean="0"/>
              <a:t>Kekurangan</a:t>
            </a:r>
            <a:r>
              <a:rPr lang="en-US" dirty="0" smtClean="0"/>
              <a:t> </a:t>
            </a:r>
            <a:r>
              <a:rPr lang="en-US" dirty="0" err="1" smtClean="0"/>
              <a:t>sumber-sumber</a:t>
            </a:r>
            <a:endParaRPr lang="en-US" dirty="0" smtClean="0"/>
          </a:p>
          <a:p>
            <a:pPr marL="631825" indent="-190500">
              <a:buFont typeface="+mj-lt"/>
              <a:buAutoNum type="alphaLcParenR"/>
            </a:pPr>
            <a:r>
              <a:rPr lang="en-US" dirty="0" err="1" smtClean="0"/>
              <a:t>Kegagalan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menggunakan</a:t>
            </a:r>
            <a:r>
              <a:rPr lang="en-US" dirty="0" smtClean="0"/>
              <a:t> </a:t>
            </a:r>
            <a:r>
              <a:rPr lang="en-US" dirty="0" err="1" smtClean="0"/>
              <a:t>pertimbangan</a:t>
            </a:r>
            <a:r>
              <a:rPr lang="en-US" dirty="0" smtClean="0"/>
              <a:t> </a:t>
            </a:r>
            <a:r>
              <a:rPr lang="en-US" dirty="0" err="1" smtClean="0"/>
              <a:t>atas</a:t>
            </a:r>
            <a:r>
              <a:rPr lang="en-US" dirty="0" smtClean="0"/>
              <a:t> </a:t>
            </a:r>
            <a:r>
              <a:rPr lang="en-US" dirty="0" err="1" smtClean="0"/>
              <a:t>logika</a:t>
            </a:r>
            <a:r>
              <a:rPr lang="en-US" dirty="0" smtClean="0"/>
              <a:t> yang </a:t>
            </a:r>
            <a:r>
              <a:rPr lang="en-US" dirty="0" err="1" smtClean="0"/>
              <a:t>baik</a:t>
            </a:r>
            <a:endParaRPr lang="en-US" dirty="0" smtClean="0"/>
          </a:p>
          <a:p>
            <a:pPr marL="631825" indent="-190500">
              <a:buFont typeface="+mj-lt"/>
              <a:buAutoNum type="alphaLcParenR"/>
            </a:pPr>
            <a:r>
              <a:rPr lang="en-US" dirty="0" err="1" smtClean="0"/>
              <a:t>Ketidakhati-hatian</a:t>
            </a:r>
            <a:r>
              <a:rPr lang="en-US" dirty="0" smtClean="0"/>
              <a:t> </a:t>
            </a: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masalah</a:t>
            </a:r>
            <a:r>
              <a:rPr lang="en-US" dirty="0" smtClean="0"/>
              <a:t> (</a:t>
            </a:r>
            <a:r>
              <a:rPr lang="en-US" dirty="0" err="1" smtClean="0"/>
              <a:t>kondisi</a:t>
            </a:r>
            <a:r>
              <a:rPr lang="en-US" dirty="0" smtClean="0"/>
              <a:t>)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terjadi</a:t>
            </a:r>
            <a:endParaRPr lang="en-US" dirty="0" smtClean="0"/>
          </a:p>
          <a:p>
            <a:pPr marL="631825" indent="-190500">
              <a:buFont typeface="+mj-lt"/>
              <a:buAutoNum type="alphaLcParenR"/>
            </a:pPr>
            <a:r>
              <a:rPr lang="en-US" dirty="0" err="1" smtClean="0"/>
              <a:t>Perhatian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usaha</a:t>
            </a:r>
            <a:r>
              <a:rPr lang="en-US" dirty="0" smtClean="0"/>
              <a:t> yang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cukup</a:t>
            </a:r>
            <a:endParaRPr lang="en-US" dirty="0" smtClean="0"/>
          </a:p>
          <a:p>
            <a:pPr marL="631825" indent="-190500">
              <a:buFont typeface="+mj-lt"/>
              <a:buAutoNum type="alphaLcParenR"/>
            </a:pPr>
            <a:r>
              <a:rPr lang="en-US" dirty="0" err="1" smtClean="0"/>
              <a:t>Kekurangan</a:t>
            </a:r>
            <a:r>
              <a:rPr lang="en-US" dirty="0" smtClean="0"/>
              <a:t> </a:t>
            </a:r>
            <a:r>
              <a:rPr lang="en-US" dirty="0" err="1" smtClean="0"/>
              <a:t>pengawasan</a:t>
            </a:r>
            <a:r>
              <a:rPr lang="en-US" dirty="0" smtClean="0"/>
              <a:t> yang </a:t>
            </a:r>
            <a:r>
              <a:rPr lang="en-US" dirty="0" err="1" smtClean="0"/>
              <a:t>efektif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yang </a:t>
            </a:r>
            <a:r>
              <a:rPr lang="en-US" dirty="0" err="1" smtClean="0"/>
              <a:t>cukup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kekurangan</a:t>
            </a:r>
            <a:r>
              <a:rPr lang="en-US" dirty="0" smtClean="0"/>
              <a:t> review </a:t>
            </a:r>
            <a:r>
              <a:rPr lang="en-US" dirty="0" err="1" smtClean="0"/>
              <a:t>pengawasan</a:t>
            </a:r>
            <a:endParaRPr lang="en-US" dirty="0" smtClean="0"/>
          </a:p>
          <a:p>
            <a:pPr marL="631825" indent="-190500">
              <a:buFont typeface="+mj-lt"/>
              <a:buAutoNum type="alphaLcParenR"/>
            </a:pPr>
            <a:r>
              <a:rPr lang="en-US" dirty="0" err="1" smtClean="0"/>
              <a:t>Ketidakmauan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berubah</a:t>
            </a:r>
            <a:endParaRPr lang="en-US" dirty="0" smtClean="0"/>
          </a:p>
          <a:p>
            <a:pPr marL="631825" indent="-190500">
              <a:buFont typeface="+mj-lt"/>
              <a:buAutoNum type="alphaLcParenR"/>
            </a:pPr>
            <a:r>
              <a:rPr lang="en-US" dirty="0" err="1" smtClean="0"/>
              <a:t>Kekurangan</a:t>
            </a:r>
            <a:r>
              <a:rPr lang="en-US" dirty="0" smtClean="0"/>
              <a:t> </a:t>
            </a:r>
            <a:r>
              <a:rPr lang="en-US" dirty="0" err="1" smtClean="0"/>
              <a:t>perencanaan</a:t>
            </a:r>
            <a:endParaRPr lang="en-US" dirty="0" smtClean="0"/>
          </a:p>
          <a:p>
            <a:pPr marL="631825" indent="-190500">
              <a:buFont typeface="+mj-lt"/>
              <a:buAutoNum type="alphaLcParenR"/>
            </a:pPr>
            <a:r>
              <a:rPr lang="en-US" dirty="0" err="1" smtClean="0"/>
              <a:t>Penyusunan</a:t>
            </a:r>
            <a:r>
              <a:rPr lang="en-US" dirty="0" smtClean="0"/>
              <a:t> </a:t>
            </a:r>
            <a:r>
              <a:rPr lang="en-US" dirty="0" err="1" smtClean="0"/>
              <a:t>organisasi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pendelegasian</a:t>
            </a:r>
            <a:r>
              <a:rPr lang="en-US" dirty="0" smtClean="0"/>
              <a:t> </a:t>
            </a:r>
            <a:r>
              <a:rPr lang="en-US" dirty="0" err="1" smtClean="0"/>
              <a:t>wewenang</a:t>
            </a:r>
            <a:r>
              <a:rPr lang="en-US" dirty="0" smtClean="0"/>
              <a:t> yang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sempurna</a:t>
            </a:r>
            <a:r>
              <a:rPr lang="en-US" dirty="0" smtClean="0"/>
              <a:t> 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efektif</a:t>
            </a:r>
            <a:endParaRPr lang="en-US" dirty="0"/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Rekomendasi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fontScale="47500" lnSpcReduction="20000"/>
          </a:bodyPr>
          <a:lstStyle/>
          <a:p>
            <a:r>
              <a:rPr lang="en-US" dirty="0" err="1" smtClean="0"/>
              <a:t>Aspek</a:t>
            </a:r>
            <a:r>
              <a:rPr lang="en-US" dirty="0" smtClean="0"/>
              <a:t> </a:t>
            </a:r>
            <a:r>
              <a:rPr lang="en-US" dirty="0" err="1" smtClean="0"/>
              <a:t>temuan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menyarankan</a:t>
            </a:r>
            <a:r>
              <a:rPr lang="en-US" dirty="0" smtClean="0"/>
              <a:t> </a:t>
            </a:r>
            <a:r>
              <a:rPr lang="en-US" dirty="0" err="1" smtClean="0"/>
              <a:t>bagaimana</a:t>
            </a:r>
            <a:r>
              <a:rPr lang="en-US" dirty="0" smtClean="0"/>
              <a:t> </a:t>
            </a:r>
            <a:r>
              <a:rPr lang="en-US" dirty="0" err="1" smtClean="0"/>
              <a:t>memperbaiki</a:t>
            </a:r>
            <a:r>
              <a:rPr lang="en-US" dirty="0" smtClean="0"/>
              <a:t> </a:t>
            </a:r>
            <a:r>
              <a:rPr lang="en-US" dirty="0" err="1" smtClean="0"/>
              <a:t>penyimpangan</a:t>
            </a:r>
            <a:r>
              <a:rPr lang="en-US" dirty="0" smtClean="0"/>
              <a:t> yang </a:t>
            </a:r>
            <a:r>
              <a:rPr lang="en-US" dirty="0" err="1" smtClean="0"/>
              <a:t>terjadi</a:t>
            </a:r>
            <a:r>
              <a:rPr lang="en-US" dirty="0" smtClean="0"/>
              <a:t>. </a:t>
            </a:r>
            <a:r>
              <a:rPr lang="en-US" dirty="0" err="1" smtClean="0"/>
              <a:t>Rekomendasi</a:t>
            </a:r>
            <a:r>
              <a:rPr lang="en-US" dirty="0" smtClean="0"/>
              <a:t> yang </a:t>
            </a:r>
            <a:r>
              <a:rPr lang="en-US" dirty="0" err="1" smtClean="0"/>
              <a:t>efektif</a:t>
            </a:r>
            <a:r>
              <a:rPr lang="en-US" dirty="0" smtClean="0"/>
              <a:t> </a:t>
            </a:r>
            <a:r>
              <a:rPr lang="en-US" dirty="0" err="1" smtClean="0"/>
              <a:t>berkaitan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langsung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penghilangan</a:t>
            </a:r>
            <a:r>
              <a:rPr lang="en-US" dirty="0" smtClean="0"/>
              <a:t> </a:t>
            </a:r>
            <a:r>
              <a:rPr lang="en-US" dirty="0" err="1" smtClean="0"/>
              <a:t>sebab</a:t>
            </a:r>
            <a:r>
              <a:rPr lang="en-US" dirty="0" smtClean="0"/>
              <a:t>.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cukup</a:t>
            </a:r>
            <a:r>
              <a:rPr lang="en-US" dirty="0" smtClean="0"/>
              <a:t> </a:t>
            </a:r>
            <a:r>
              <a:rPr lang="en-US" dirty="0" err="1" smtClean="0"/>
              <a:t>bagi</a:t>
            </a:r>
            <a:r>
              <a:rPr lang="en-US" dirty="0" smtClean="0"/>
              <a:t> </a:t>
            </a:r>
            <a:r>
              <a:rPr lang="en-US" dirty="0" err="1" smtClean="0"/>
              <a:t>manajemen</a:t>
            </a:r>
            <a:r>
              <a:rPr lang="en-US" dirty="0" smtClean="0"/>
              <a:t> </a:t>
            </a:r>
            <a:r>
              <a:rPr lang="en-US" dirty="0" err="1" smtClean="0"/>
              <a:t>jika</a:t>
            </a:r>
            <a:r>
              <a:rPr lang="en-US" dirty="0" smtClean="0"/>
              <a:t> </a:t>
            </a:r>
            <a:r>
              <a:rPr lang="en-US" dirty="0" err="1" smtClean="0"/>
              <a:t>rekomendasi</a:t>
            </a:r>
            <a:r>
              <a:rPr lang="en-US" dirty="0" smtClean="0"/>
              <a:t> </a:t>
            </a:r>
            <a:r>
              <a:rPr lang="en-US" dirty="0" err="1" smtClean="0"/>
              <a:t>hanya</a:t>
            </a:r>
            <a:r>
              <a:rPr lang="en-US" dirty="0" smtClean="0"/>
              <a:t> </a:t>
            </a:r>
            <a:r>
              <a:rPr lang="en-US" dirty="0" err="1" smtClean="0"/>
              <a:t>berisi</a:t>
            </a:r>
            <a:r>
              <a:rPr lang="en-US" dirty="0" smtClean="0"/>
              <a:t> saran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segera</a:t>
            </a:r>
            <a:r>
              <a:rPr lang="en-US" dirty="0" smtClean="0"/>
              <a:t> </a:t>
            </a:r>
            <a:r>
              <a:rPr lang="en-US" dirty="0" err="1" smtClean="0"/>
              <a:t>memperbaiki</a:t>
            </a:r>
            <a:r>
              <a:rPr lang="en-US" dirty="0" smtClean="0"/>
              <a:t> </a:t>
            </a:r>
            <a:r>
              <a:rPr lang="en-US" dirty="0" err="1" smtClean="0"/>
              <a:t>masalah</a:t>
            </a:r>
            <a:r>
              <a:rPr lang="en-US" dirty="0" smtClean="0"/>
              <a:t>, </a:t>
            </a:r>
            <a:r>
              <a:rPr lang="en-US" dirty="0" err="1" smtClean="0"/>
              <a:t>sehingga</a:t>
            </a:r>
            <a:r>
              <a:rPr lang="en-US" dirty="0" smtClean="0"/>
              <a:t> </a:t>
            </a:r>
            <a:r>
              <a:rPr lang="en-US" dirty="0" err="1" smtClean="0"/>
              <a:t>pernyataan</a:t>
            </a:r>
            <a:r>
              <a:rPr lang="en-US" dirty="0" smtClean="0"/>
              <a:t> </a:t>
            </a:r>
            <a:r>
              <a:rPr lang="en-US" dirty="0" err="1" smtClean="0"/>
              <a:t>rekomendasi</a:t>
            </a:r>
            <a:r>
              <a:rPr lang="en-US" dirty="0" smtClean="0"/>
              <a:t>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menjelaskan</a:t>
            </a:r>
            <a:r>
              <a:rPr lang="en-US" dirty="0" smtClean="0"/>
              <a:t> </a:t>
            </a:r>
            <a:r>
              <a:rPr lang="en-US" dirty="0" err="1" smtClean="0"/>
              <a:t>bagaimana</a:t>
            </a:r>
            <a:r>
              <a:rPr lang="en-US" dirty="0" smtClean="0"/>
              <a:t> </a:t>
            </a:r>
            <a:r>
              <a:rPr lang="en-US" dirty="0" err="1" smtClean="0"/>
              <a:t>perbaikan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dilakukan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rekomendasi</a:t>
            </a:r>
            <a:r>
              <a:rPr lang="en-US" dirty="0" smtClean="0"/>
              <a:t> yang </a:t>
            </a:r>
            <a:r>
              <a:rPr lang="en-US" dirty="0" err="1" smtClean="0"/>
              <a:t>baik</a:t>
            </a:r>
            <a:r>
              <a:rPr lang="en-US" dirty="0" smtClean="0"/>
              <a:t> </a:t>
            </a:r>
            <a:r>
              <a:rPr lang="en-US" dirty="0" err="1" smtClean="0"/>
              <a:t>mempertimbangkan</a:t>
            </a:r>
            <a:r>
              <a:rPr lang="en-US" dirty="0" smtClean="0"/>
              <a:t> </a:t>
            </a:r>
            <a:r>
              <a:rPr lang="en-US" dirty="0" err="1" smtClean="0"/>
              <a:t>batasan</a:t>
            </a:r>
            <a:r>
              <a:rPr lang="en-US" dirty="0" smtClean="0"/>
              <a:t> </a:t>
            </a:r>
            <a:r>
              <a:rPr lang="en-US" dirty="0" err="1" smtClean="0"/>
              <a:t>biaya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 </a:t>
            </a:r>
            <a:r>
              <a:rPr lang="en-US" dirty="0" err="1" smtClean="0"/>
              <a:t>keuntungan</a:t>
            </a:r>
            <a:r>
              <a:rPr lang="en-US" dirty="0" smtClean="0"/>
              <a:t>. </a:t>
            </a:r>
            <a:r>
              <a:rPr lang="en-US" dirty="0" err="1" smtClean="0"/>
              <a:t>Sebelum</a:t>
            </a:r>
            <a:r>
              <a:rPr lang="en-US" dirty="0" smtClean="0"/>
              <a:t> </a:t>
            </a:r>
            <a:r>
              <a:rPr lang="en-US" dirty="0" err="1" smtClean="0"/>
              <a:t>membuat</a:t>
            </a:r>
            <a:r>
              <a:rPr lang="en-US" dirty="0" smtClean="0"/>
              <a:t> </a:t>
            </a:r>
            <a:r>
              <a:rPr lang="en-US" dirty="0" err="1" smtClean="0"/>
              <a:t>rekomendasi</a:t>
            </a:r>
            <a:r>
              <a:rPr lang="en-US" dirty="0" smtClean="0"/>
              <a:t>, auditor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memperhatikan</a:t>
            </a:r>
            <a:r>
              <a:rPr lang="en-US" dirty="0" smtClean="0"/>
              <a:t> </a:t>
            </a:r>
            <a:r>
              <a:rPr lang="en-US" dirty="0" err="1" smtClean="0"/>
              <a:t>pertanyaan-pertanyaan</a:t>
            </a:r>
            <a:r>
              <a:rPr lang="en-US" dirty="0" smtClean="0"/>
              <a:t> </a:t>
            </a:r>
            <a:r>
              <a:rPr lang="en-US" dirty="0" err="1" smtClean="0"/>
              <a:t>berikut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:</a:t>
            </a:r>
          </a:p>
          <a:p>
            <a:pPr marL="631825" indent="-190500">
              <a:buFont typeface="+mj-lt"/>
              <a:buAutoNum type="alphaLcParenR"/>
            </a:pPr>
            <a:r>
              <a:rPr lang="en-US" dirty="0" smtClean="0"/>
              <a:t> </a:t>
            </a:r>
            <a:r>
              <a:rPr lang="en-US" dirty="0" err="1" smtClean="0"/>
              <a:t>Apakah</a:t>
            </a:r>
            <a:r>
              <a:rPr lang="en-US" dirty="0" smtClean="0"/>
              <a:t> </a:t>
            </a:r>
            <a:r>
              <a:rPr lang="en-US" dirty="0" err="1" smtClean="0"/>
              <a:t>rekomendasi</a:t>
            </a:r>
            <a:r>
              <a:rPr lang="en-US" dirty="0" smtClean="0"/>
              <a:t> </a:t>
            </a:r>
            <a:r>
              <a:rPr lang="en-US" dirty="0" err="1" smtClean="0"/>
              <a:t>memecahkan</a:t>
            </a:r>
            <a:r>
              <a:rPr lang="en-US" dirty="0" smtClean="0"/>
              <a:t> </a:t>
            </a:r>
            <a:r>
              <a:rPr lang="en-US" dirty="0" err="1" smtClean="0"/>
              <a:t>masalah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menghilangkan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mengurangi</a:t>
            </a:r>
            <a:r>
              <a:rPr lang="en-US" dirty="0" smtClean="0"/>
              <a:t> </a:t>
            </a:r>
            <a:r>
              <a:rPr lang="en-US" dirty="0" err="1" smtClean="0"/>
              <a:t>risiko</a:t>
            </a:r>
            <a:r>
              <a:rPr lang="en-US" dirty="0" smtClean="0"/>
              <a:t>?</a:t>
            </a:r>
          </a:p>
          <a:p>
            <a:pPr marL="631825" indent="-190500">
              <a:buFont typeface="+mj-lt"/>
              <a:buAutoNum type="alphaLcParenR"/>
            </a:pPr>
            <a:r>
              <a:rPr lang="en-US" dirty="0" smtClean="0"/>
              <a:t> </a:t>
            </a:r>
            <a:r>
              <a:rPr lang="en-US" dirty="0" err="1" smtClean="0"/>
              <a:t>Apakah</a:t>
            </a:r>
            <a:r>
              <a:rPr lang="en-US" dirty="0" smtClean="0"/>
              <a:t> </a:t>
            </a:r>
            <a:r>
              <a:rPr lang="en-US" dirty="0" err="1" smtClean="0"/>
              <a:t>rekomendasi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diimplementasikan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 yang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saat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?</a:t>
            </a:r>
          </a:p>
          <a:p>
            <a:pPr marL="631825" indent="-190500">
              <a:buFont typeface="+mj-lt"/>
              <a:buAutoNum type="alphaLcParenR"/>
            </a:pPr>
            <a:r>
              <a:rPr lang="en-US" dirty="0" smtClean="0"/>
              <a:t> </a:t>
            </a:r>
            <a:r>
              <a:rPr lang="en-US" dirty="0" err="1" smtClean="0"/>
              <a:t>Apakah</a:t>
            </a:r>
            <a:r>
              <a:rPr lang="en-US" dirty="0" smtClean="0"/>
              <a:t> </a:t>
            </a:r>
            <a:r>
              <a:rPr lang="en-US" dirty="0" err="1" smtClean="0"/>
              <a:t>keuntungan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melaksanakan</a:t>
            </a:r>
            <a:r>
              <a:rPr lang="en-US" dirty="0" smtClean="0"/>
              <a:t> </a:t>
            </a:r>
            <a:r>
              <a:rPr lang="en-US" dirty="0" err="1" smtClean="0"/>
              <a:t>rekomendasi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melebihi</a:t>
            </a:r>
            <a:r>
              <a:rPr lang="en-US" dirty="0" smtClean="0"/>
              <a:t> </a:t>
            </a:r>
            <a:r>
              <a:rPr lang="en-US" dirty="0" err="1" smtClean="0"/>
              <a:t>biaya</a:t>
            </a:r>
            <a:r>
              <a:rPr lang="en-US" dirty="0" smtClean="0"/>
              <a:t> yang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dikeluarkan</a:t>
            </a:r>
            <a:r>
              <a:rPr lang="en-US" dirty="0" smtClean="0"/>
              <a:t>?</a:t>
            </a:r>
          </a:p>
          <a:p>
            <a:pPr marL="631825" indent="-190500">
              <a:buFont typeface="+mj-lt"/>
              <a:buAutoNum type="alphaLcParenR"/>
            </a:pPr>
            <a:r>
              <a:rPr lang="en-US" dirty="0" smtClean="0"/>
              <a:t> </a:t>
            </a:r>
            <a:r>
              <a:rPr lang="en-US" dirty="0" err="1" smtClean="0"/>
              <a:t>Apakah</a:t>
            </a:r>
            <a:r>
              <a:rPr lang="en-US" dirty="0" smtClean="0"/>
              <a:t> </a:t>
            </a:r>
            <a:r>
              <a:rPr lang="en-US" dirty="0" err="1" smtClean="0"/>
              <a:t>rekomendasi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penyelesaian</a:t>
            </a:r>
            <a:r>
              <a:rPr lang="en-US" dirty="0" smtClean="0"/>
              <a:t> </a:t>
            </a:r>
            <a:r>
              <a:rPr lang="en-US" dirty="0" err="1" smtClean="0"/>
              <a:t>sementara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penyelesaian</a:t>
            </a:r>
            <a:r>
              <a:rPr lang="en-US" dirty="0" smtClean="0"/>
              <a:t> </a:t>
            </a:r>
            <a:r>
              <a:rPr lang="en-US" dirty="0" err="1" smtClean="0"/>
              <a:t>permanen</a:t>
            </a:r>
            <a:r>
              <a:rPr lang="en-US" dirty="0" smtClean="0"/>
              <a:t>?</a:t>
            </a:r>
          </a:p>
          <a:p>
            <a:r>
              <a:rPr lang="en-US" dirty="0" err="1" smtClean="0"/>
              <a:t>Temuan</a:t>
            </a:r>
            <a:r>
              <a:rPr lang="en-US" dirty="0" smtClean="0"/>
              <a:t> audit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berupa</a:t>
            </a:r>
            <a:r>
              <a:rPr lang="en-US" dirty="0" smtClean="0"/>
              <a:t> </a:t>
            </a:r>
            <a:r>
              <a:rPr lang="en-US" dirty="0" err="1" smtClean="0"/>
              <a:t>temuan</a:t>
            </a:r>
            <a:r>
              <a:rPr lang="en-US" dirty="0" smtClean="0"/>
              <a:t> </a:t>
            </a:r>
            <a:r>
              <a:rPr lang="en-US" dirty="0" err="1" smtClean="0"/>
              <a:t>temuan</a:t>
            </a:r>
            <a:r>
              <a:rPr lang="en-US" dirty="0" smtClean="0"/>
              <a:t> </a:t>
            </a:r>
            <a:r>
              <a:rPr lang="en-US" dirty="0" err="1" smtClean="0"/>
              <a:t>positif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temuan</a:t>
            </a:r>
            <a:r>
              <a:rPr lang="en-US" dirty="0" smtClean="0"/>
              <a:t> </a:t>
            </a:r>
            <a:r>
              <a:rPr lang="en-US" dirty="0" err="1" smtClean="0"/>
              <a:t>negatif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Temuan</a:t>
            </a:r>
            <a:r>
              <a:rPr lang="en-US" dirty="0" smtClean="0"/>
              <a:t> </a:t>
            </a:r>
            <a:r>
              <a:rPr lang="en-US" dirty="0" err="1" smtClean="0"/>
              <a:t>positif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temuan</a:t>
            </a:r>
            <a:r>
              <a:rPr lang="en-US" dirty="0" smtClean="0"/>
              <a:t> </a:t>
            </a:r>
            <a:r>
              <a:rPr lang="en-US" dirty="0" err="1" smtClean="0"/>
              <a:t>dimana</a:t>
            </a:r>
            <a:r>
              <a:rPr lang="en-US" dirty="0" smtClean="0"/>
              <a:t> </a:t>
            </a:r>
            <a:r>
              <a:rPr lang="en-US" dirty="0" err="1" smtClean="0"/>
              <a:t>kondisi</a:t>
            </a:r>
            <a:r>
              <a:rPr lang="en-US" dirty="0" smtClean="0"/>
              <a:t> </a:t>
            </a:r>
            <a:r>
              <a:rPr lang="en-US" dirty="0" err="1" smtClean="0"/>
              <a:t>melebihi</a:t>
            </a:r>
            <a:r>
              <a:rPr lang="en-US" dirty="0" smtClean="0"/>
              <a:t> </a:t>
            </a:r>
            <a:r>
              <a:rPr lang="en-US" dirty="0" err="1" smtClean="0"/>
              <a:t>kriteria</a:t>
            </a:r>
            <a:r>
              <a:rPr lang="en-US" dirty="0" smtClean="0"/>
              <a:t> yang </a:t>
            </a:r>
            <a:r>
              <a:rPr lang="sv-SE" dirty="0" smtClean="0"/>
              <a:t>digunakan. Temuan positif biasanya kurang memerlukan pengembangan dan </a:t>
            </a:r>
            <a:r>
              <a:rPr lang="en-US" dirty="0" err="1" smtClean="0"/>
              <a:t>penjelasan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lanjut</a:t>
            </a:r>
            <a:r>
              <a:rPr lang="en-US" dirty="0" smtClean="0"/>
              <a:t> </a:t>
            </a:r>
            <a:r>
              <a:rPr lang="en-US" dirty="0" err="1" smtClean="0"/>
              <a:t>bila</a:t>
            </a:r>
            <a:r>
              <a:rPr lang="en-US" dirty="0" smtClean="0"/>
              <a:t> </a:t>
            </a:r>
            <a:r>
              <a:rPr lang="en-US" dirty="0" err="1" smtClean="0"/>
              <a:t>dibandingkan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temuan</a:t>
            </a:r>
            <a:r>
              <a:rPr lang="en-US" dirty="0" smtClean="0"/>
              <a:t> </a:t>
            </a:r>
            <a:r>
              <a:rPr lang="en-US" dirty="0" err="1" smtClean="0"/>
              <a:t>negatif</a:t>
            </a:r>
            <a:r>
              <a:rPr lang="en-US" dirty="0" smtClean="0"/>
              <a:t>. </a:t>
            </a:r>
            <a:r>
              <a:rPr lang="en-US" dirty="0" err="1" smtClean="0"/>
              <a:t>Namun</a:t>
            </a:r>
            <a:r>
              <a:rPr lang="en-US" dirty="0" smtClean="0"/>
              <a:t>, </a:t>
            </a:r>
            <a:r>
              <a:rPr lang="en-US" dirty="0" err="1" smtClean="0"/>
              <a:t>temuan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sama</a:t>
            </a:r>
            <a:r>
              <a:rPr lang="en-US" dirty="0" smtClean="0"/>
              <a:t> </a:t>
            </a:r>
            <a:r>
              <a:rPr lang="en-US" dirty="0" err="1" smtClean="0"/>
              <a:t>pentingnya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hasil</a:t>
            </a:r>
            <a:r>
              <a:rPr lang="en-US" dirty="0" smtClean="0"/>
              <a:t> audit. </a:t>
            </a:r>
            <a:r>
              <a:rPr lang="en-US" dirty="0" err="1" smtClean="0"/>
              <a:t>Beberapa</a:t>
            </a:r>
            <a:r>
              <a:rPr lang="en-US" dirty="0" smtClean="0"/>
              <a:t> </a:t>
            </a:r>
            <a:r>
              <a:rPr lang="en-US" dirty="0" err="1" smtClean="0"/>
              <a:t>organisasi</a:t>
            </a:r>
            <a:r>
              <a:rPr lang="en-US" dirty="0" smtClean="0"/>
              <a:t> </a:t>
            </a:r>
            <a:r>
              <a:rPr lang="nl-NL" dirty="0" smtClean="0"/>
              <a:t>audit cenderung untuk tidak memasukkan temuan-temuan positif tersebut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laporan</a:t>
            </a:r>
            <a:r>
              <a:rPr lang="en-US" dirty="0" smtClean="0"/>
              <a:t> audit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menghindari</a:t>
            </a:r>
            <a:r>
              <a:rPr lang="en-US" dirty="0" smtClean="0"/>
              <a:t> </a:t>
            </a:r>
            <a:r>
              <a:rPr lang="en-US" dirty="0" err="1" smtClean="0"/>
              <a:t>kelebihan</a:t>
            </a:r>
            <a:r>
              <a:rPr lang="en-US" dirty="0" smtClean="0"/>
              <a:t> </a:t>
            </a:r>
            <a:r>
              <a:rPr lang="en-US" dirty="0" err="1" smtClean="0"/>
              <a:t>informasi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temuan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biasanya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memerlukan</a:t>
            </a:r>
            <a:r>
              <a:rPr lang="en-US" dirty="0" smtClean="0"/>
              <a:t> </a:t>
            </a:r>
            <a:r>
              <a:rPr lang="en-US" dirty="0" err="1" smtClean="0"/>
              <a:t>tindak</a:t>
            </a:r>
            <a:r>
              <a:rPr lang="en-US" dirty="0" smtClean="0"/>
              <a:t> </a:t>
            </a:r>
            <a:r>
              <a:rPr lang="en-US" dirty="0" err="1" smtClean="0"/>
              <a:t>lanjut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manajemen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Temuan</a:t>
            </a:r>
            <a:r>
              <a:rPr lang="en-US" dirty="0" smtClean="0"/>
              <a:t> </a:t>
            </a:r>
            <a:r>
              <a:rPr lang="en-US" dirty="0" err="1" smtClean="0"/>
              <a:t>negatif</a:t>
            </a:r>
            <a:r>
              <a:rPr lang="en-US" dirty="0" smtClean="0"/>
              <a:t>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dasar</a:t>
            </a:r>
            <a:r>
              <a:rPr lang="en-US" dirty="0" smtClean="0"/>
              <a:t> </a:t>
            </a:r>
            <a:r>
              <a:rPr lang="en-US" dirty="0" err="1" smtClean="0"/>
              <a:t>bagi</a:t>
            </a:r>
            <a:r>
              <a:rPr lang="en-US" dirty="0" smtClean="0"/>
              <a:t> auditor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menyusun</a:t>
            </a:r>
            <a:r>
              <a:rPr lang="en-US" dirty="0" smtClean="0"/>
              <a:t> </a:t>
            </a:r>
            <a:r>
              <a:rPr lang="en-US" dirty="0" err="1" smtClean="0"/>
              <a:t>rekomendasi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opini</a:t>
            </a:r>
            <a:r>
              <a:rPr lang="en-US" dirty="0" smtClean="0"/>
              <a:t>.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auditor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berhati-hati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menyediakan</a:t>
            </a:r>
            <a:r>
              <a:rPr lang="en-US" dirty="0" smtClean="0"/>
              <a:t> </a:t>
            </a:r>
            <a:r>
              <a:rPr lang="en-US" dirty="0" err="1" smtClean="0"/>
              <a:t>dukungan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temuan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fakta-fakta</a:t>
            </a:r>
            <a:r>
              <a:rPr lang="en-US" dirty="0" smtClean="0"/>
              <a:t> yang </a:t>
            </a:r>
            <a:r>
              <a:rPr lang="fi-FI" dirty="0" smtClean="0"/>
              <a:t>meyakinkan. </a:t>
            </a:r>
          </a:p>
          <a:p>
            <a:r>
              <a:rPr lang="fi-FI" dirty="0" smtClean="0"/>
              <a:t>Jenis temuan negatif antara lain salah saji, prosedur atau sistem </a:t>
            </a:r>
            <a:r>
              <a:rPr lang="en-US" dirty="0" err="1" smtClean="0"/>
              <a:t>akuntansi</a:t>
            </a:r>
            <a:r>
              <a:rPr lang="en-US" dirty="0" smtClean="0"/>
              <a:t> yang </a:t>
            </a:r>
            <a:r>
              <a:rPr lang="en-US" dirty="0" err="1" smtClean="0"/>
              <a:t>buruk</a:t>
            </a:r>
            <a:r>
              <a:rPr lang="en-US" dirty="0" smtClean="0"/>
              <a:t>,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aktivitas-aktivitas</a:t>
            </a:r>
            <a:r>
              <a:rPr lang="en-US" dirty="0" smtClean="0"/>
              <a:t> yang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sesuai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yang </a:t>
            </a:r>
            <a:r>
              <a:rPr lang="en-US" dirty="0" err="1" smtClean="0"/>
              <a:t>disyaratkan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 err="1" smtClean="0"/>
              <a:t>Hubungan</a:t>
            </a:r>
            <a:r>
              <a:rPr lang="en-US" sz="3600" dirty="0" smtClean="0"/>
              <a:t> </a:t>
            </a:r>
            <a:r>
              <a:rPr lang="en-US" sz="3600" dirty="0" err="1" smtClean="0"/>
              <a:t>antara</a:t>
            </a:r>
            <a:r>
              <a:rPr lang="en-US" sz="3600" dirty="0" smtClean="0"/>
              <a:t> </a:t>
            </a:r>
            <a:r>
              <a:rPr lang="en-US" sz="3600" dirty="0" err="1" smtClean="0"/>
              <a:t>Tujuan</a:t>
            </a:r>
            <a:r>
              <a:rPr lang="en-US" sz="3600" dirty="0" smtClean="0"/>
              <a:t> Audit, </a:t>
            </a:r>
            <a:r>
              <a:rPr lang="en-US" sz="3600" dirty="0" err="1" smtClean="0"/>
              <a:t>Prosedur</a:t>
            </a:r>
            <a:r>
              <a:rPr lang="en-US" sz="3600" dirty="0" smtClean="0"/>
              <a:t> Audit, </a:t>
            </a:r>
            <a:r>
              <a:rPr lang="nl-NL" sz="3600" dirty="0" smtClean="0"/>
              <a:t>Bukti Audit dan Temuan Audit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en-US" sz="1800" dirty="0" err="1" smtClean="0"/>
              <a:t>Untuk</a:t>
            </a:r>
            <a:r>
              <a:rPr lang="en-US" sz="1800" dirty="0" smtClean="0"/>
              <a:t> </a:t>
            </a:r>
            <a:r>
              <a:rPr lang="en-US" sz="1800" dirty="0" err="1" smtClean="0"/>
              <a:t>memenuhi</a:t>
            </a:r>
            <a:r>
              <a:rPr lang="en-US" sz="1800" dirty="0" smtClean="0"/>
              <a:t> </a:t>
            </a:r>
            <a:r>
              <a:rPr lang="en-US" sz="1800" dirty="0" err="1" smtClean="0"/>
              <a:t>tujuan</a:t>
            </a:r>
            <a:r>
              <a:rPr lang="en-US" sz="1800" dirty="0" smtClean="0"/>
              <a:t> audit, auditor </a:t>
            </a:r>
            <a:r>
              <a:rPr lang="en-US" sz="1800" dirty="0" err="1" smtClean="0"/>
              <a:t>melakukan</a:t>
            </a:r>
            <a:r>
              <a:rPr lang="en-US" sz="1800" dirty="0" smtClean="0"/>
              <a:t> </a:t>
            </a:r>
            <a:r>
              <a:rPr lang="en-US" sz="1800" dirty="0" err="1" smtClean="0"/>
              <a:t>prosedur-prosedur</a:t>
            </a:r>
            <a:r>
              <a:rPr lang="en-US" sz="1800" dirty="0" smtClean="0"/>
              <a:t> audit </a:t>
            </a:r>
            <a:r>
              <a:rPr lang="en-US" sz="1800" dirty="0" err="1" smtClean="0"/>
              <a:t>dalam</a:t>
            </a:r>
            <a:r>
              <a:rPr lang="en-US" sz="1800" dirty="0" smtClean="0"/>
              <a:t> </a:t>
            </a:r>
            <a:r>
              <a:rPr lang="en-US" sz="1800" dirty="0" err="1" smtClean="0"/>
              <a:t>mengumpulkan</a:t>
            </a:r>
            <a:r>
              <a:rPr lang="en-US" sz="1800" dirty="0" smtClean="0"/>
              <a:t> </a:t>
            </a:r>
            <a:r>
              <a:rPr lang="en-US" sz="1800" dirty="0" err="1" smtClean="0"/>
              <a:t>bukti-bukti</a:t>
            </a:r>
            <a:r>
              <a:rPr lang="en-US" sz="1800" dirty="0" smtClean="0"/>
              <a:t> audit. </a:t>
            </a:r>
          </a:p>
          <a:p>
            <a:r>
              <a:rPr lang="en-US" sz="1800" dirty="0" err="1" smtClean="0"/>
              <a:t>Empat</a:t>
            </a:r>
            <a:r>
              <a:rPr lang="en-US" sz="1800" dirty="0" smtClean="0"/>
              <a:t> </a:t>
            </a:r>
            <a:r>
              <a:rPr lang="en-US" sz="1800" dirty="0" err="1" smtClean="0"/>
              <a:t>keputusan</a:t>
            </a:r>
            <a:r>
              <a:rPr lang="en-US" sz="1800" dirty="0" smtClean="0"/>
              <a:t> </a:t>
            </a:r>
            <a:r>
              <a:rPr lang="en-US" sz="1800" dirty="0" err="1" smtClean="0"/>
              <a:t>mengenai</a:t>
            </a:r>
            <a:r>
              <a:rPr lang="en-US" sz="1800" dirty="0" smtClean="0"/>
              <a:t> </a:t>
            </a:r>
            <a:r>
              <a:rPr lang="en-US" sz="1800" dirty="0" err="1" smtClean="0"/>
              <a:t>bukti</a:t>
            </a:r>
            <a:r>
              <a:rPr lang="en-US" sz="1800" dirty="0" smtClean="0"/>
              <a:t> audit </a:t>
            </a:r>
            <a:r>
              <a:rPr lang="en-US" sz="1800" dirty="0" err="1" smtClean="0"/>
              <a:t>yaitu</a:t>
            </a:r>
            <a:r>
              <a:rPr lang="en-US" sz="1800" dirty="0" smtClean="0"/>
              <a:t> </a:t>
            </a:r>
            <a:r>
              <a:rPr lang="en-US" sz="1800" dirty="0" err="1" smtClean="0"/>
              <a:t>prosedur</a:t>
            </a:r>
            <a:r>
              <a:rPr lang="en-US" sz="1800" dirty="0" smtClean="0"/>
              <a:t> audit, </a:t>
            </a:r>
            <a:r>
              <a:rPr lang="en-US" sz="1800" dirty="0" err="1" smtClean="0"/>
              <a:t>jumlah</a:t>
            </a:r>
            <a:r>
              <a:rPr lang="en-US" sz="1800" dirty="0" smtClean="0"/>
              <a:t> </a:t>
            </a:r>
            <a:r>
              <a:rPr lang="en-US" sz="1800" dirty="0" err="1" smtClean="0"/>
              <a:t>sampel</a:t>
            </a:r>
            <a:r>
              <a:rPr lang="en-US" sz="1800" dirty="0" smtClean="0"/>
              <a:t>, item yang </a:t>
            </a:r>
            <a:r>
              <a:rPr lang="en-US" sz="1800" dirty="0" err="1" smtClean="0"/>
              <a:t>dipilih</a:t>
            </a:r>
            <a:r>
              <a:rPr lang="en-US" sz="1800" dirty="0" smtClean="0"/>
              <a:t> </a:t>
            </a:r>
            <a:r>
              <a:rPr lang="en-US" sz="1800" dirty="0" err="1" smtClean="0"/>
              <a:t>dan</a:t>
            </a:r>
            <a:r>
              <a:rPr lang="en-US" sz="1800" dirty="0" smtClean="0"/>
              <a:t> </a:t>
            </a:r>
            <a:r>
              <a:rPr lang="en-US" sz="1800" dirty="0" err="1" smtClean="0"/>
              <a:t>waktu</a:t>
            </a:r>
            <a:r>
              <a:rPr lang="en-US" sz="1800" dirty="0" smtClean="0"/>
              <a:t> </a:t>
            </a:r>
            <a:r>
              <a:rPr lang="en-US" sz="1800" dirty="0" err="1" smtClean="0"/>
              <a:t>pelaksanaan</a:t>
            </a:r>
            <a:r>
              <a:rPr lang="en-US" sz="1800" dirty="0" smtClean="0"/>
              <a:t> </a:t>
            </a:r>
            <a:r>
              <a:rPr lang="en-US" sz="1800" dirty="0" err="1" smtClean="0"/>
              <a:t>disusun</a:t>
            </a:r>
            <a:r>
              <a:rPr lang="en-US" sz="1800" dirty="0" smtClean="0"/>
              <a:t> </a:t>
            </a:r>
            <a:r>
              <a:rPr lang="en-US" sz="1800" dirty="0" err="1" smtClean="0"/>
              <a:t>dalam</a:t>
            </a:r>
            <a:r>
              <a:rPr lang="en-US" sz="1800" dirty="0" smtClean="0"/>
              <a:t> </a:t>
            </a:r>
            <a:r>
              <a:rPr lang="en-US" sz="1800" dirty="0" err="1" smtClean="0"/>
              <a:t>suatu</a:t>
            </a:r>
            <a:r>
              <a:rPr lang="en-US" sz="1800" dirty="0" smtClean="0"/>
              <a:t> program audit. </a:t>
            </a:r>
            <a:r>
              <a:rPr lang="en-US" sz="1800" dirty="0" err="1" smtClean="0"/>
              <a:t>Hasil</a:t>
            </a:r>
            <a:r>
              <a:rPr lang="en-US" sz="1800" dirty="0" smtClean="0"/>
              <a:t> </a:t>
            </a:r>
            <a:r>
              <a:rPr lang="en-US" sz="1800" dirty="0" err="1" smtClean="0"/>
              <a:t>dari</a:t>
            </a:r>
            <a:r>
              <a:rPr lang="en-US" sz="1800" dirty="0" smtClean="0"/>
              <a:t> </a:t>
            </a:r>
            <a:r>
              <a:rPr lang="en-US" sz="1800" dirty="0" err="1" smtClean="0"/>
              <a:t>pengujianpengujian</a:t>
            </a:r>
            <a:r>
              <a:rPr lang="en-US" sz="1800" dirty="0" smtClean="0"/>
              <a:t> yang </a:t>
            </a:r>
            <a:r>
              <a:rPr lang="en-US" sz="1800" dirty="0" err="1" smtClean="0"/>
              <a:t>dilakukan</a:t>
            </a:r>
            <a:r>
              <a:rPr lang="en-US" sz="1800" dirty="0" smtClean="0"/>
              <a:t> </a:t>
            </a:r>
            <a:r>
              <a:rPr lang="en-US" sz="1800" dirty="0" err="1" smtClean="0"/>
              <a:t>kemudian</a:t>
            </a:r>
            <a:r>
              <a:rPr lang="en-US" sz="1800" dirty="0" smtClean="0"/>
              <a:t> </a:t>
            </a:r>
            <a:r>
              <a:rPr lang="en-US" sz="1800" dirty="0" err="1" smtClean="0"/>
              <a:t>dikomunikasikan</a:t>
            </a:r>
            <a:r>
              <a:rPr lang="en-US" sz="1800" dirty="0" smtClean="0"/>
              <a:t> </a:t>
            </a:r>
            <a:r>
              <a:rPr lang="en-US" sz="1800" dirty="0" err="1" smtClean="0"/>
              <a:t>melalui</a:t>
            </a:r>
            <a:r>
              <a:rPr lang="en-US" sz="1800" dirty="0" smtClean="0"/>
              <a:t> </a:t>
            </a:r>
            <a:r>
              <a:rPr lang="en-US" sz="1800" dirty="0" err="1" smtClean="0"/>
              <a:t>laporan</a:t>
            </a:r>
            <a:r>
              <a:rPr lang="en-US" sz="1800" dirty="0" smtClean="0"/>
              <a:t> </a:t>
            </a:r>
            <a:r>
              <a:rPr lang="en-US" sz="1800" dirty="0" err="1" smtClean="0"/>
              <a:t>hasil</a:t>
            </a:r>
            <a:r>
              <a:rPr lang="en-US" sz="1800" dirty="0" smtClean="0"/>
              <a:t> </a:t>
            </a:r>
            <a:r>
              <a:rPr lang="fi-FI" sz="1800" dirty="0" smtClean="0"/>
              <a:t>pemeriksaan yang berisi temuan-temuan audit.</a:t>
            </a:r>
          </a:p>
          <a:p>
            <a:r>
              <a:rPr lang="en-US" sz="1800" dirty="0" err="1" smtClean="0"/>
              <a:t>Tujuan</a:t>
            </a:r>
            <a:r>
              <a:rPr lang="en-US" sz="1800" dirty="0" smtClean="0"/>
              <a:t> audit </a:t>
            </a:r>
            <a:r>
              <a:rPr lang="en-US" sz="1800" dirty="0" err="1" smtClean="0"/>
              <a:t>adalah</a:t>
            </a:r>
            <a:r>
              <a:rPr lang="en-US" sz="1800" dirty="0" smtClean="0"/>
              <a:t> </a:t>
            </a:r>
            <a:r>
              <a:rPr lang="en-US" sz="1800" dirty="0" err="1" smtClean="0"/>
              <a:t>obyek</a:t>
            </a:r>
            <a:r>
              <a:rPr lang="en-US" sz="1800" dirty="0" smtClean="0"/>
              <a:t> </a:t>
            </a:r>
            <a:r>
              <a:rPr lang="en-US" sz="1800" dirty="0" err="1" smtClean="0"/>
              <a:t>dari</a:t>
            </a:r>
            <a:r>
              <a:rPr lang="en-US" sz="1800" dirty="0" smtClean="0"/>
              <a:t> </a:t>
            </a:r>
            <a:r>
              <a:rPr lang="en-US" sz="1800" dirty="0" err="1" smtClean="0"/>
              <a:t>penyelidikan</a:t>
            </a:r>
            <a:r>
              <a:rPr lang="en-US" sz="1800" dirty="0" smtClean="0"/>
              <a:t> auditor. </a:t>
            </a:r>
            <a:r>
              <a:rPr lang="en-US" sz="1800" dirty="0" err="1" smtClean="0"/>
              <a:t>Tujuan</a:t>
            </a:r>
            <a:r>
              <a:rPr lang="en-US" sz="1800" dirty="0" smtClean="0"/>
              <a:t> audit </a:t>
            </a:r>
            <a:r>
              <a:rPr lang="en-US" sz="1800" dirty="0" err="1" smtClean="0"/>
              <a:t>adalah</a:t>
            </a:r>
            <a:r>
              <a:rPr lang="en-US" sz="1800" dirty="0" smtClean="0"/>
              <a:t> </a:t>
            </a:r>
            <a:r>
              <a:rPr lang="en-US" sz="1800" dirty="0" err="1" smtClean="0"/>
              <a:t>apa</a:t>
            </a:r>
            <a:r>
              <a:rPr lang="en-US" sz="1800" dirty="0" smtClean="0"/>
              <a:t> yang </a:t>
            </a:r>
            <a:r>
              <a:rPr lang="en-US" sz="1800" dirty="0" err="1" smtClean="0"/>
              <a:t>coba</a:t>
            </a:r>
            <a:r>
              <a:rPr lang="en-US" sz="1800" dirty="0" smtClean="0"/>
              <a:t> </a:t>
            </a:r>
            <a:r>
              <a:rPr lang="en-US" sz="1800" dirty="0" err="1" smtClean="0"/>
              <a:t>ditemukan</a:t>
            </a:r>
            <a:r>
              <a:rPr lang="en-US" sz="1800" dirty="0" smtClean="0"/>
              <a:t> </a:t>
            </a:r>
            <a:r>
              <a:rPr lang="en-US" sz="1800" dirty="0" err="1" smtClean="0"/>
              <a:t>oleh</a:t>
            </a:r>
            <a:r>
              <a:rPr lang="en-US" sz="1800" dirty="0" smtClean="0"/>
              <a:t> auditor </a:t>
            </a:r>
            <a:r>
              <a:rPr lang="en-US" sz="1800" dirty="0" err="1" smtClean="0"/>
              <a:t>dan</a:t>
            </a:r>
            <a:r>
              <a:rPr lang="en-US" sz="1800" dirty="0" smtClean="0"/>
              <a:t> </a:t>
            </a:r>
            <a:r>
              <a:rPr lang="en-US" sz="1800" dirty="0" err="1" smtClean="0"/>
              <a:t>merupakan</a:t>
            </a:r>
            <a:r>
              <a:rPr lang="en-US" sz="1800" dirty="0" smtClean="0"/>
              <a:t> </a:t>
            </a:r>
            <a:r>
              <a:rPr lang="en-US" sz="1800" dirty="0" err="1" smtClean="0"/>
              <a:t>tujuan</a:t>
            </a:r>
            <a:r>
              <a:rPr lang="en-US" sz="1800" dirty="0" smtClean="0"/>
              <a:t> </a:t>
            </a:r>
            <a:r>
              <a:rPr lang="en-US" sz="1800" dirty="0" err="1" smtClean="0"/>
              <a:t>dari</a:t>
            </a:r>
            <a:r>
              <a:rPr lang="en-US" sz="1800" dirty="0" smtClean="0"/>
              <a:t> </a:t>
            </a:r>
            <a:r>
              <a:rPr lang="en-US" sz="1800" dirty="0" err="1" smtClean="0"/>
              <a:t>prosedur</a:t>
            </a:r>
            <a:r>
              <a:rPr lang="en-US" sz="1800" dirty="0" smtClean="0"/>
              <a:t> audit yang </a:t>
            </a:r>
            <a:r>
              <a:rPr lang="en-US" sz="1800" dirty="0" err="1" smtClean="0"/>
              <a:t>dilaksanakan</a:t>
            </a:r>
            <a:r>
              <a:rPr lang="en-US" sz="1800" dirty="0" smtClean="0"/>
              <a:t>. </a:t>
            </a:r>
            <a:r>
              <a:rPr lang="en-US" sz="1800" dirty="0" err="1" smtClean="0"/>
              <a:t>Akan</a:t>
            </a:r>
            <a:r>
              <a:rPr lang="en-US" sz="1800" dirty="0" smtClean="0"/>
              <a:t> </a:t>
            </a:r>
            <a:r>
              <a:rPr lang="en-US" sz="1800" dirty="0" err="1" smtClean="0"/>
              <a:t>sangat</a:t>
            </a:r>
            <a:r>
              <a:rPr lang="en-US" sz="1800" dirty="0" smtClean="0"/>
              <a:t> </a:t>
            </a:r>
            <a:r>
              <a:rPr lang="en-US" sz="1800" dirty="0" err="1" smtClean="0"/>
              <a:t>membantu</a:t>
            </a:r>
            <a:r>
              <a:rPr lang="en-US" sz="1800" dirty="0" smtClean="0"/>
              <a:t> </a:t>
            </a:r>
            <a:r>
              <a:rPr lang="en-US" sz="1800" dirty="0" err="1" smtClean="0"/>
              <a:t>apabila</a:t>
            </a:r>
            <a:r>
              <a:rPr lang="en-US" sz="1800" dirty="0" smtClean="0"/>
              <a:t> </a:t>
            </a:r>
            <a:r>
              <a:rPr lang="en-US" sz="1800" dirty="0" err="1" smtClean="0"/>
              <a:t>tujuan</a:t>
            </a:r>
            <a:r>
              <a:rPr lang="en-US" sz="1800" dirty="0" smtClean="0"/>
              <a:t> audit </a:t>
            </a:r>
            <a:r>
              <a:rPr lang="en-US" sz="1800" dirty="0" err="1" smtClean="0"/>
              <a:t>dinyatakan</a:t>
            </a:r>
            <a:r>
              <a:rPr lang="en-US" sz="1800" dirty="0" smtClean="0"/>
              <a:t> </a:t>
            </a:r>
            <a:r>
              <a:rPr lang="en-US" sz="1800" dirty="0" err="1" smtClean="0"/>
              <a:t>dalam</a:t>
            </a:r>
            <a:r>
              <a:rPr lang="en-US" sz="1800" dirty="0" smtClean="0"/>
              <a:t> </a:t>
            </a:r>
            <a:r>
              <a:rPr lang="en-US" sz="1800" dirty="0" err="1" smtClean="0"/>
              <a:t>bentuk</a:t>
            </a:r>
            <a:r>
              <a:rPr lang="en-US" sz="1800" dirty="0" smtClean="0"/>
              <a:t> </a:t>
            </a:r>
            <a:r>
              <a:rPr lang="en-US" sz="1800" dirty="0" err="1" smtClean="0"/>
              <a:t>pertanyaan</a:t>
            </a:r>
            <a:r>
              <a:rPr lang="en-US" sz="1800" dirty="0" smtClean="0"/>
              <a:t>. </a:t>
            </a:r>
          </a:p>
          <a:p>
            <a:r>
              <a:rPr lang="en-US" sz="1800" dirty="0" err="1" smtClean="0"/>
              <a:t>Dalam</a:t>
            </a:r>
            <a:r>
              <a:rPr lang="en-US" sz="1800" dirty="0" smtClean="0"/>
              <a:t> audit </a:t>
            </a:r>
            <a:r>
              <a:rPr lang="en-US" sz="1800" dirty="0" err="1" smtClean="0"/>
              <a:t>keuangan</a:t>
            </a:r>
            <a:r>
              <a:rPr lang="en-US" sz="1800" dirty="0" smtClean="0"/>
              <a:t>, </a:t>
            </a:r>
            <a:r>
              <a:rPr lang="en-US" sz="1800" dirty="0" err="1" smtClean="0"/>
              <a:t>tingkat</a:t>
            </a:r>
            <a:r>
              <a:rPr lang="en-US" sz="1800" dirty="0" smtClean="0"/>
              <a:t> </a:t>
            </a:r>
            <a:r>
              <a:rPr lang="en-US" sz="1800" dirty="0" err="1" smtClean="0"/>
              <a:t>tertinggi</a:t>
            </a:r>
            <a:r>
              <a:rPr lang="en-US" sz="1800" dirty="0" smtClean="0"/>
              <a:t> </a:t>
            </a:r>
            <a:r>
              <a:rPr lang="en-US" sz="1800" dirty="0" err="1" smtClean="0"/>
              <a:t>dari</a:t>
            </a:r>
            <a:r>
              <a:rPr lang="en-US" sz="1800" dirty="0" smtClean="0"/>
              <a:t> </a:t>
            </a:r>
            <a:r>
              <a:rPr lang="en-US" sz="1800" dirty="0" err="1" smtClean="0"/>
              <a:t>tujuan</a:t>
            </a:r>
            <a:r>
              <a:rPr lang="en-US" sz="1800" dirty="0" smtClean="0"/>
              <a:t> audit </a:t>
            </a:r>
            <a:r>
              <a:rPr lang="en-US" sz="1800" dirty="0" err="1" smtClean="0"/>
              <a:t>menyeluruh</a:t>
            </a:r>
            <a:r>
              <a:rPr lang="en-US" sz="1800" dirty="0" smtClean="0"/>
              <a:t> (</a:t>
            </a:r>
            <a:r>
              <a:rPr lang="en-US" sz="1800" i="1" dirty="0" smtClean="0"/>
              <a:t>overall audit objective) </a:t>
            </a:r>
            <a:r>
              <a:rPr lang="en-US" sz="1800" i="1" dirty="0" err="1" smtClean="0"/>
              <a:t>diwakili</a:t>
            </a:r>
            <a:r>
              <a:rPr lang="en-US" sz="1800" i="1" dirty="0" smtClean="0"/>
              <a:t> </a:t>
            </a:r>
            <a:r>
              <a:rPr lang="en-US" sz="1800" i="1" dirty="0" err="1" smtClean="0"/>
              <a:t>oleh</a:t>
            </a:r>
            <a:r>
              <a:rPr lang="en-US" sz="1800" i="1" dirty="0" smtClean="0"/>
              <a:t> </a:t>
            </a:r>
            <a:r>
              <a:rPr lang="en-US" sz="1800" i="1" dirty="0" err="1" smtClean="0"/>
              <a:t>pertanyaan</a:t>
            </a:r>
            <a:r>
              <a:rPr lang="en-US" sz="1800" i="1" dirty="0" smtClean="0"/>
              <a:t> </a:t>
            </a:r>
            <a:r>
              <a:rPr lang="en-US" sz="1800" dirty="0" err="1" smtClean="0"/>
              <a:t>apakah</a:t>
            </a:r>
            <a:r>
              <a:rPr lang="en-US" sz="1800" dirty="0" smtClean="0"/>
              <a:t> </a:t>
            </a:r>
            <a:r>
              <a:rPr lang="en-US" sz="1800" dirty="0" err="1" smtClean="0"/>
              <a:t>laporan</a:t>
            </a:r>
            <a:r>
              <a:rPr lang="en-US" sz="1800" dirty="0" smtClean="0"/>
              <a:t> </a:t>
            </a:r>
            <a:r>
              <a:rPr lang="en-US" sz="1800" dirty="0" err="1" smtClean="0"/>
              <a:t>keuangan</a:t>
            </a:r>
            <a:r>
              <a:rPr lang="en-US" sz="1800" dirty="0" smtClean="0"/>
              <a:t> </a:t>
            </a:r>
            <a:r>
              <a:rPr lang="en-US" sz="1800" dirty="0" err="1" smtClean="0"/>
              <a:t>memberikan</a:t>
            </a:r>
            <a:r>
              <a:rPr lang="en-US" sz="1800" dirty="0" smtClean="0"/>
              <a:t> </a:t>
            </a:r>
            <a:r>
              <a:rPr lang="en-US" sz="1800" dirty="0" err="1" smtClean="0"/>
              <a:t>gambaran</a:t>
            </a:r>
            <a:r>
              <a:rPr lang="en-US" sz="1800" dirty="0" smtClean="0"/>
              <a:t> yang </a:t>
            </a:r>
            <a:r>
              <a:rPr lang="en-US" sz="1800" dirty="0" err="1" smtClean="0"/>
              <a:t>benar</a:t>
            </a:r>
            <a:r>
              <a:rPr lang="en-US" sz="1800" dirty="0" smtClean="0"/>
              <a:t> </a:t>
            </a:r>
            <a:r>
              <a:rPr lang="en-US" sz="1800" dirty="0" err="1" smtClean="0"/>
              <a:t>dan</a:t>
            </a:r>
            <a:r>
              <a:rPr lang="en-US" sz="1800" dirty="0" smtClean="0"/>
              <a:t> </a:t>
            </a:r>
            <a:r>
              <a:rPr lang="en-US" sz="1800" dirty="0" err="1" smtClean="0"/>
              <a:t>layak</a:t>
            </a:r>
            <a:r>
              <a:rPr lang="en-US" sz="1800" dirty="0" smtClean="0"/>
              <a:t> </a:t>
            </a:r>
            <a:r>
              <a:rPr lang="en-US" sz="1800" dirty="0" err="1" smtClean="0"/>
              <a:t>atas</a:t>
            </a:r>
            <a:r>
              <a:rPr lang="en-US" sz="1800" dirty="0" smtClean="0"/>
              <a:t> </a:t>
            </a:r>
            <a:r>
              <a:rPr lang="en-US" sz="1800" dirty="0" err="1" smtClean="0"/>
              <a:t>posisi</a:t>
            </a:r>
            <a:r>
              <a:rPr lang="en-US" sz="1800" dirty="0" smtClean="0"/>
              <a:t> </a:t>
            </a:r>
            <a:r>
              <a:rPr lang="en-US" sz="1800" dirty="0" err="1" smtClean="0"/>
              <a:t>keuangan</a:t>
            </a:r>
            <a:r>
              <a:rPr lang="en-US" sz="1800" dirty="0" smtClean="0"/>
              <a:t> </a:t>
            </a:r>
            <a:r>
              <a:rPr lang="en-US" sz="1800" dirty="0" err="1" smtClean="0"/>
              <a:t>dan</a:t>
            </a:r>
            <a:r>
              <a:rPr lang="en-US" sz="1800" dirty="0" smtClean="0"/>
              <a:t> </a:t>
            </a:r>
            <a:r>
              <a:rPr lang="en-US" sz="1800" dirty="0" err="1" smtClean="0"/>
              <a:t>kinerja</a:t>
            </a:r>
            <a:r>
              <a:rPr lang="en-US" sz="1800" dirty="0" smtClean="0"/>
              <a:t> </a:t>
            </a:r>
            <a:r>
              <a:rPr lang="en-US" sz="1800" dirty="0" err="1" smtClean="0"/>
              <a:t>entitas</a:t>
            </a:r>
            <a:r>
              <a:rPr lang="en-US" sz="1800" dirty="0" smtClean="0"/>
              <a:t> </a:t>
            </a:r>
            <a:r>
              <a:rPr lang="en-US" sz="1800" dirty="0" err="1" smtClean="0"/>
              <a:t>tersebut</a:t>
            </a:r>
            <a:r>
              <a:rPr lang="en-US" sz="1800" dirty="0" smtClean="0"/>
              <a:t>. </a:t>
            </a:r>
            <a:r>
              <a:rPr lang="en-US" sz="1800" dirty="0" err="1" smtClean="0"/>
              <a:t>Untuk</a:t>
            </a:r>
            <a:r>
              <a:rPr lang="en-US" sz="1800" dirty="0" smtClean="0"/>
              <a:t> </a:t>
            </a:r>
            <a:r>
              <a:rPr lang="en-US" sz="1800" dirty="0" err="1" smtClean="0"/>
              <a:t>menjawab</a:t>
            </a:r>
            <a:r>
              <a:rPr lang="en-US" sz="1800" dirty="0" smtClean="0"/>
              <a:t> </a:t>
            </a:r>
            <a:r>
              <a:rPr lang="en-US" sz="1800" dirty="0" err="1" smtClean="0"/>
              <a:t>pertanyaan</a:t>
            </a:r>
            <a:r>
              <a:rPr lang="en-US" sz="1800" dirty="0" smtClean="0"/>
              <a:t> </a:t>
            </a:r>
            <a:r>
              <a:rPr lang="en-US" sz="1800" dirty="0" err="1" smtClean="0"/>
              <a:t>ini</a:t>
            </a:r>
            <a:r>
              <a:rPr lang="en-US" sz="1800" dirty="0" smtClean="0"/>
              <a:t> </a:t>
            </a:r>
            <a:r>
              <a:rPr lang="en-US" sz="1800" dirty="0" err="1" smtClean="0"/>
              <a:t>sehingga</a:t>
            </a:r>
            <a:r>
              <a:rPr lang="en-US" sz="1800" dirty="0" smtClean="0"/>
              <a:t> </a:t>
            </a:r>
            <a:r>
              <a:rPr lang="en-US" sz="1800" dirty="0" err="1" smtClean="0"/>
              <a:t>memenuhi</a:t>
            </a:r>
            <a:r>
              <a:rPr lang="en-US" sz="1800" dirty="0" smtClean="0"/>
              <a:t> </a:t>
            </a:r>
            <a:r>
              <a:rPr lang="en-US" sz="1800" dirty="0" err="1" smtClean="0"/>
              <a:t>tujuan</a:t>
            </a:r>
            <a:r>
              <a:rPr lang="en-US" sz="1800" dirty="0" smtClean="0"/>
              <a:t> audit </a:t>
            </a:r>
            <a:r>
              <a:rPr lang="en-US" sz="1800" dirty="0" err="1" smtClean="0"/>
              <a:t>menyeluruh</a:t>
            </a:r>
            <a:r>
              <a:rPr lang="en-US" sz="1800" dirty="0" smtClean="0"/>
              <a:t> </a:t>
            </a:r>
            <a:r>
              <a:rPr lang="en-US" sz="1800" dirty="0" err="1" smtClean="0"/>
              <a:t>ini</a:t>
            </a:r>
            <a:r>
              <a:rPr lang="en-US" sz="1800" dirty="0" smtClean="0"/>
              <a:t>, </a:t>
            </a:r>
            <a:r>
              <a:rPr lang="en-US" sz="1800" dirty="0" err="1" smtClean="0"/>
              <a:t>perlu</a:t>
            </a:r>
            <a:r>
              <a:rPr lang="en-US" sz="1800" dirty="0" smtClean="0"/>
              <a:t> </a:t>
            </a:r>
            <a:r>
              <a:rPr lang="en-US" sz="1800" dirty="0" err="1" smtClean="0"/>
              <a:t>ada</a:t>
            </a:r>
            <a:r>
              <a:rPr lang="en-US" sz="1800" dirty="0" smtClean="0"/>
              <a:t> </a:t>
            </a:r>
            <a:r>
              <a:rPr lang="en-US" sz="1800" dirty="0" err="1" smtClean="0"/>
              <a:t>pertanyaan</a:t>
            </a:r>
            <a:r>
              <a:rPr lang="en-US" sz="1800" dirty="0" smtClean="0"/>
              <a:t> </a:t>
            </a:r>
            <a:r>
              <a:rPr lang="en-US" sz="1800" dirty="0" err="1" smtClean="0"/>
              <a:t>lanjutan</a:t>
            </a:r>
            <a:r>
              <a:rPr lang="en-US" sz="1800" dirty="0" smtClean="0"/>
              <a:t> yang </a:t>
            </a:r>
            <a:r>
              <a:rPr lang="en-US" sz="1800" dirty="0" err="1" smtClean="0"/>
              <a:t>lebih</a:t>
            </a:r>
            <a:r>
              <a:rPr lang="en-US" sz="1800" dirty="0" smtClean="0"/>
              <a:t> </a:t>
            </a:r>
            <a:r>
              <a:rPr lang="en-US" sz="1800" dirty="0" err="1" smtClean="0"/>
              <a:t>terinci</a:t>
            </a:r>
            <a:r>
              <a:rPr lang="en-US" sz="1800" dirty="0" smtClean="0"/>
              <a:t>. </a:t>
            </a:r>
          </a:p>
          <a:p>
            <a:endParaRPr lang="en-US" sz="1600" dirty="0"/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 err="1" smtClean="0"/>
              <a:t>Hubungan</a:t>
            </a:r>
            <a:r>
              <a:rPr lang="en-US" sz="3600" dirty="0" smtClean="0"/>
              <a:t> </a:t>
            </a:r>
            <a:r>
              <a:rPr lang="en-US" sz="3600" dirty="0" err="1" smtClean="0"/>
              <a:t>antara</a:t>
            </a:r>
            <a:r>
              <a:rPr lang="en-US" sz="3600" dirty="0" smtClean="0"/>
              <a:t> </a:t>
            </a:r>
            <a:r>
              <a:rPr lang="en-US" sz="3600" dirty="0" err="1" smtClean="0"/>
              <a:t>Tujuan</a:t>
            </a:r>
            <a:r>
              <a:rPr lang="en-US" sz="3600" dirty="0" smtClean="0"/>
              <a:t> Audit, </a:t>
            </a:r>
            <a:r>
              <a:rPr lang="en-US" sz="3600" dirty="0" err="1" smtClean="0"/>
              <a:t>Prosedur</a:t>
            </a:r>
            <a:r>
              <a:rPr lang="en-US" sz="3600" dirty="0" smtClean="0"/>
              <a:t> Audit, </a:t>
            </a:r>
            <a:r>
              <a:rPr lang="nl-NL" sz="3600" dirty="0" smtClean="0"/>
              <a:t>Bukti Audit dan Temuan Audit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en-US" sz="1800" dirty="0" err="1" smtClean="0"/>
              <a:t>Contohnya</a:t>
            </a:r>
            <a:r>
              <a:rPr lang="en-US" sz="1800" dirty="0" smtClean="0"/>
              <a:t> </a:t>
            </a:r>
            <a:r>
              <a:rPr lang="en-US" sz="1800" dirty="0" err="1" smtClean="0"/>
              <a:t>apakah</a:t>
            </a:r>
            <a:r>
              <a:rPr lang="en-US" sz="1800" dirty="0" smtClean="0"/>
              <a:t> </a:t>
            </a:r>
            <a:r>
              <a:rPr lang="en-US" sz="1800" dirty="0" err="1" smtClean="0"/>
              <a:t>laporan</a:t>
            </a:r>
            <a:r>
              <a:rPr lang="en-US" sz="1800" dirty="0" smtClean="0"/>
              <a:t> </a:t>
            </a:r>
            <a:r>
              <a:rPr lang="en-US" sz="1800" dirty="0" err="1" smtClean="0"/>
              <a:t>keuangan</a:t>
            </a:r>
            <a:r>
              <a:rPr lang="en-US" sz="1800" dirty="0" smtClean="0"/>
              <a:t> </a:t>
            </a:r>
            <a:r>
              <a:rPr lang="en-US" sz="1800" dirty="0" err="1" smtClean="0"/>
              <a:t>telah</a:t>
            </a:r>
            <a:r>
              <a:rPr lang="en-US" sz="1800" dirty="0" smtClean="0"/>
              <a:t> </a:t>
            </a:r>
            <a:r>
              <a:rPr lang="en-US" sz="1800" dirty="0" err="1" smtClean="0"/>
              <a:t>sesuai</a:t>
            </a:r>
            <a:r>
              <a:rPr lang="en-US" sz="1800" dirty="0" smtClean="0"/>
              <a:t> </a:t>
            </a:r>
            <a:r>
              <a:rPr lang="en-US" sz="1800" dirty="0" err="1" smtClean="0"/>
              <a:t>dengan</a:t>
            </a:r>
            <a:r>
              <a:rPr lang="en-US" sz="1800" dirty="0" smtClean="0"/>
              <a:t> </a:t>
            </a:r>
            <a:r>
              <a:rPr lang="sv-SE" sz="1800" dirty="0" smtClean="0"/>
              <a:t>standar akuntansi? Atau apakah pengendalian intern beroperasi dengan efektif </a:t>
            </a:r>
            <a:r>
              <a:rPr lang="en-US" sz="1800" dirty="0" err="1" smtClean="0"/>
              <a:t>selama</a:t>
            </a:r>
            <a:r>
              <a:rPr lang="en-US" sz="1800" dirty="0" smtClean="0"/>
              <a:t> </a:t>
            </a:r>
            <a:r>
              <a:rPr lang="en-US" sz="1800" dirty="0" err="1" smtClean="0"/>
              <a:t>periode</a:t>
            </a:r>
            <a:r>
              <a:rPr lang="en-US" sz="1800" dirty="0" smtClean="0"/>
              <a:t> </a:t>
            </a:r>
            <a:r>
              <a:rPr lang="en-US" sz="1800" dirty="0" err="1" smtClean="0"/>
              <a:t>pelaporan</a:t>
            </a:r>
            <a:r>
              <a:rPr lang="en-US" sz="1800" dirty="0" smtClean="0"/>
              <a:t>? </a:t>
            </a:r>
            <a:r>
              <a:rPr lang="en-US" sz="1800" dirty="0" err="1" smtClean="0"/>
              <a:t>Apakah</a:t>
            </a:r>
            <a:r>
              <a:rPr lang="en-US" sz="1800" dirty="0" smtClean="0"/>
              <a:t> </a:t>
            </a:r>
            <a:r>
              <a:rPr lang="en-US" sz="1800" dirty="0" err="1" smtClean="0"/>
              <a:t>jumlah-jumlah</a:t>
            </a:r>
            <a:r>
              <a:rPr lang="en-US" sz="1800" dirty="0" smtClean="0"/>
              <a:t> </a:t>
            </a:r>
            <a:r>
              <a:rPr lang="en-US" sz="1800" dirty="0" err="1" smtClean="0"/>
              <a:t>dalam</a:t>
            </a:r>
            <a:r>
              <a:rPr lang="en-US" sz="1800" dirty="0" smtClean="0"/>
              <a:t> </a:t>
            </a:r>
            <a:r>
              <a:rPr lang="en-US" sz="1800" dirty="0" err="1" smtClean="0"/>
              <a:t>laporan</a:t>
            </a:r>
            <a:r>
              <a:rPr lang="en-US" sz="1800" dirty="0" smtClean="0"/>
              <a:t> </a:t>
            </a:r>
            <a:r>
              <a:rPr lang="en-US" sz="1800" dirty="0" err="1" smtClean="0"/>
              <a:t>keuangan</a:t>
            </a:r>
            <a:r>
              <a:rPr lang="en-US" sz="1800" dirty="0" smtClean="0"/>
              <a:t> </a:t>
            </a:r>
            <a:r>
              <a:rPr lang="en-US" sz="1800" dirty="0" err="1" smtClean="0"/>
              <a:t>misalnya</a:t>
            </a:r>
            <a:r>
              <a:rPr lang="en-US" sz="1800" dirty="0" smtClean="0"/>
              <a:t> </a:t>
            </a:r>
            <a:r>
              <a:rPr lang="en-US" sz="1800" dirty="0" err="1" smtClean="0"/>
              <a:t>belanja</a:t>
            </a:r>
            <a:r>
              <a:rPr lang="en-US" sz="1800" dirty="0" smtClean="0"/>
              <a:t> </a:t>
            </a:r>
            <a:r>
              <a:rPr lang="en-US" sz="1800" dirty="0" err="1" smtClean="0"/>
              <a:t>telah</a:t>
            </a:r>
            <a:r>
              <a:rPr lang="en-US" sz="1800" dirty="0" smtClean="0"/>
              <a:t> </a:t>
            </a:r>
            <a:r>
              <a:rPr lang="en-US" sz="1800" dirty="0" err="1" smtClean="0"/>
              <a:t>dicatat</a:t>
            </a:r>
            <a:r>
              <a:rPr lang="en-US" sz="1800" dirty="0" smtClean="0"/>
              <a:t> </a:t>
            </a:r>
            <a:r>
              <a:rPr lang="en-US" sz="1800" dirty="0" err="1" smtClean="0"/>
              <a:t>dengan</a:t>
            </a:r>
            <a:r>
              <a:rPr lang="en-US" sz="1800" dirty="0" smtClean="0"/>
              <a:t> </a:t>
            </a:r>
            <a:r>
              <a:rPr lang="en-US" sz="1800" dirty="0" err="1" smtClean="0"/>
              <a:t>layak</a:t>
            </a:r>
            <a:r>
              <a:rPr lang="en-US" sz="1800" dirty="0" smtClean="0"/>
              <a:t>? </a:t>
            </a:r>
            <a:r>
              <a:rPr lang="en-US" sz="1800" dirty="0" err="1" smtClean="0"/>
              <a:t>Pertanyaan-pertanyaan</a:t>
            </a:r>
            <a:r>
              <a:rPr lang="en-US" sz="1800" dirty="0" smtClean="0"/>
              <a:t> </a:t>
            </a:r>
            <a:r>
              <a:rPr lang="en-US" sz="1800" dirty="0" err="1" smtClean="0"/>
              <a:t>ini</a:t>
            </a:r>
            <a:r>
              <a:rPr lang="en-US" sz="1800" dirty="0" smtClean="0"/>
              <a:t> </a:t>
            </a:r>
            <a:r>
              <a:rPr lang="en-US" sz="1800" dirty="0" err="1" smtClean="0"/>
              <a:t>adalah</a:t>
            </a:r>
            <a:r>
              <a:rPr lang="en-US" sz="1800" dirty="0" smtClean="0"/>
              <a:t> </a:t>
            </a:r>
            <a:r>
              <a:rPr lang="en-US" sz="1800" dirty="0" err="1" smtClean="0"/>
              <a:t>tujuan-tujuan</a:t>
            </a:r>
            <a:r>
              <a:rPr lang="en-US" sz="1800" dirty="0" smtClean="0"/>
              <a:t> audit </a:t>
            </a:r>
            <a:r>
              <a:rPr lang="en-US" sz="1800" dirty="0" err="1" smtClean="0"/>
              <a:t>umum</a:t>
            </a:r>
            <a:r>
              <a:rPr lang="en-US" sz="1800" dirty="0" smtClean="0"/>
              <a:t> (</a:t>
            </a:r>
            <a:r>
              <a:rPr lang="en-US" sz="1800" i="1" dirty="0" smtClean="0"/>
              <a:t>general audit objective). </a:t>
            </a:r>
            <a:r>
              <a:rPr lang="en-US" sz="1800" i="1" dirty="0" err="1" smtClean="0"/>
              <a:t>Untuk</a:t>
            </a:r>
            <a:r>
              <a:rPr lang="en-US" sz="1800" i="1" dirty="0" smtClean="0"/>
              <a:t> </a:t>
            </a:r>
            <a:r>
              <a:rPr lang="en-US" sz="1800" i="1" dirty="0" err="1" smtClean="0"/>
              <a:t>memenuhi</a:t>
            </a:r>
            <a:r>
              <a:rPr lang="en-US" sz="1800" i="1" dirty="0" smtClean="0"/>
              <a:t> </a:t>
            </a:r>
            <a:r>
              <a:rPr lang="en-US" sz="1800" i="1" dirty="0" err="1" smtClean="0"/>
              <a:t>tujuantujuan</a:t>
            </a:r>
            <a:r>
              <a:rPr lang="en-US" sz="1800" i="1" dirty="0" smtClean="0"/>
              <a:t> </a:t>
            </a:r>
            <a:r>
              <a:rPr lang="en-US" sz="1800" dirty="0" smtClean="0"/>
              <a:t>audit </a:t>
            </a:r>
            <a:r>
              <a:rPr lang="en-US" sz="1800" dirty="0" err="1" smtClean="0"/>
              <a:t>umum</a:t>
            </a:r>
            <a:r>
              <a:rPr lang="en-US" sz="1800" dirty="0" smtClean="0"/>
              <a:t> </a:t>
            </a:r>
            <a:r>
              <a:rPr lang="en-US" sz="1800" dirty="0" err="1" smtClean="0"/>
              <a:t>ini</a:t>
            </a:r>
            <a:r>
              <a:rPr lang="en-US" sz="1800" dirty="0" smtClean="0"/>
              <a:t> </a:t>
            </a:r>
            <a:r>
              <a:rPr lang="en-US" sz="1800" dirty="0" err="1" smtClean="0"/>
              <a:t>diperlukan</a:t>
            </a:r>
            <a:r>
              <a:rPr lang="en-US" sz="1800" dirty="0" smtClean="0"/>
              <a:t> </a:t>
            </a:r>
            <a:r>
              <a:rPr lang="en-US" sz="1800" dirty="0" err="1" smtClean="0"/>
              <a:t>pertanyaan-pertanyaan</a:t>
            </a:r>
            <a:r>
              <a:rPr lang="en-US" sz="1800" dirty="0" smtClean="0"/>
              <a:t> yang </a:t>
            </a:r>
            <a:r>
              <a:rPr lang="en-US" sz="1800" dirty="0" err="1" smtClean="0"/>
              <a:t>lebih</a:t>
            </a:r>
            <a:r>
              <a:rPr lang="en-US" sz="1800" dirty="0" smtClean="0"/>
              <a:t> </a:t>
            </a:r>
            <a:r>
              <a:rPr lang="en-US" sz="1800" dirty="0" err="1" smtClean="0"/>
              <a:t>rinci</a:t>
            </a:r>
            <a:r>
              <a:rPr lang="en-US" sz="1800" dirty="0" smtClean="0"/>
              <a:t> </a:t>
            </a:r>
            <a:r>
              <a:rPr lang="en-US" sz="1800" dirty="0" err="1" smtClean="0"/>
              <a:t>lagi</a:t>
            </a:r>
            <a:r>
              <a:rPr lang="en-US" sz="1800" dirty="0" smtClean="0"/>
              <a:t>. </a:t>
            </a:r>
            <a:r>
              <a:rPr lang="en-US" sz="1800" dirty="0" err="1" smtClean="0"/>
              <a:t>Pertanyaan-pertanyaan</a:t>
            </a:r>
            <a:r>
              <a:rPr lang="en-US" sz="1800" dirty="0" smtClean="0"/>
              <a:t> </a:t>
            </a:r>
            <a:r>
              <a:rPr lang="en-US" sz="1800" dirty="0" err="1" smtClean="0"/>
              <a:t>inilah</a:t>
            </a:r>
            <a:r>
              <a:rPr lang="en-US" sz="1800" dirty="0" smtClean="0"/>
              <a:t> yang </a:t>
            </a:r>
            <a:r>
              <a:rPr lang="en-US" sz="1800" dirty="0" err="1" smtClean="0"/>
              <a:t>merupakan</a:t>
            </a:r>
            <a:r>
              <a:rPr lang="en-US" sz="1800" dirty="0" smtClean="0"/>
              <a:t> </a:t>
            </a:r>
            <a:r>
              <a:rPr lang="en-US" sz="1800" dirty="0" err="1" smtClean="0"/>
              <a:t>tujuan</a:t>
            </a:r>
            <a:r>
              <a:rPr lang="en-US" sz="1800" dirty="0" smtClean="0"/>
              <a:t> audit </a:t>
            </a:r>
            <a:r>
              <a:rPr lang="en-US" sz="1800" dirty="0" err="1" smtClean="0"/>
              <a:t>khusus</a:t>
            </a:r>
            <a:r>
              <a:rPr lang="en-US" sz="1800" dirty="0" smtClean="0"/>
              <a:t> (</a:t>
            </a:r>
            <a:r>
              <a:rPr lang="en-US" sz="1800" i="1" dirty="0" smtClean="0"/>
              <a:t>specific audit objective). </a:t>
            </a:r>
          </a:p>
          <a:p>
            <a:r>
              <a:rPr lang="en-US" sz="1800" i="1" dirty="0" err="1" smtClean="0"/>
              <a:t>Sebagai</a:t>
            </a:r>
            <a:r>
              <a:rPr lang="en-US" sz="1800" i="1" dirty="0" smtClean="0"/>
              <a:t> </a:t>
            </a:r>
            <a:r>
              <a:rPr lang="en-US" sz="1800" i="1" dirty="0" err="1" smtClean="0"/>
              <a:t>contoh</a:t>
            </a:r>
            <a:r>
              <a:rPr lang="en-US" sz="1800" i="1" dirty="0" smtClean="0"/>
              <a:t>, </a:t>
            </a:r>
            <a:r>
              <a:rPr lang="en-US" sz="1800" i="1" dirty="0" err="1" smtClean="0"/>
              <a:t>untuk</a:t>
            </a:r>
            <a:r>
              <a:rPr lang="en-US" sz="1800" i="1" dirty="0" smtClean="0"/>
              <a:t> </a:t>
            </a:r>
            <a:r>
              <a:rPr lang="en-US" sz="1800" i="1" dirty="0" err="1" smtClean="0"/>
              <a:t>memenuhi</a:t>
            </a:r>
            <a:r>
              <a:rPr lang="en-US" sz="1800" i="1" dirty="0" smtClean="0"/>
              <a:t> </a:t>
            </a:r>
            <a:r>
              <a:rPr lang="en-US" sz="1800" i="1" dirty="0" err="1" smtClean="0"/>
              <a:t>tujuan</a:t>
            </a:r>
            <a:r>
              <a:rPr lang="en-US" sz="1800" i="1" dirty="0" smtClean="0"/>
              <a:t> </a:t>
            </a:r>
            <a:r>
              <a:rPr lang="en-US" sz="1800" i="1" dirty="0" err="1" smtClean="0"/>
              <a:t>umum</a:t>
            </a:r>
            <a:r>
              <a:rPr lang="en-US" sz="1800" i="1" dirty="0" smtClean="0"/>
              <a:t> </a:t>
            </a:r>
            <a:r>
              <a:rPr lang="en-US" sz="1800" i="1" dirty="0" err="1" smtClean="0"/>
              <a:t>untuk</a:t>
            </a:r>
            <a:r>
              <a:rPr lang="en-US" sz="1800" i="1" dirty="0" smtClean="0"/>
              <a:t> </a:t>
            </a:r>
            <a:r>
              <a:rPr lang="sv-SE" sz="1800" dirty="0" smtClean="0"/>
              <a:t>meyakinkan apakah belanja telah dicatat dengan layak dalam laporan </a:t>
            </a:r>
            <a:r>
              <a:rPr lang="en-US" sz="1800" dirty="0" err="1" smtClean="0"/>
              <a:t>keuangan</a:t>
            </a:r>
            <a:r>
              <a:rPr lang="en-US" sz="1800" dirty="0" smtClean="0"/>
              <a:t>, auditor </a:t>
            </a:r>
            <a:r>
              <a:rPr lang="en-US" sz="1800" dirty="0" err="1" smtClean="0"/>
              <a:t>harus</a:t>
            </a:r>
            <a:r>
              <a:rPr lang="en-US" sz="1800" dirty="0" smtClean="0"/>
              <a:t> </a:t>
            </a:r>
            <a:r>
              <a:rPr lang="en-US" sz="1800" dirty="0" err="1" smtClean="0"/>
              <a:t>menentukan</a:t>
            </a:r>
            <a:r>
              <a:rPr lang="en-US" sz="1800" dirty="0" smtClean="0"/>
              <a:t> </a:t>
            </a:r>
            <a:r>
              <a:rPr lang="en-US" sz="1800" dirty="0" err="1" smtClean="0"/>
              <a:t>apakah</a:t>
            </a:r>
            <a:r>
              <a:rPr lang="en-US" sz="1800" dirty="0" smtClean="0"/>
              <a:t>: </a:t>
            </a:r>
          </a:p>
          <a:p>
            <a:pPr lvl="1"/>
            <a:r>
              <a:rPr lang="en-US" sz="1600" dirty="0" smtClean="0"/>
              <a:t>1. </a:t>
            </a:r>
            <a:r>
              <a:rPr lang="en-US" sz="1600" dirty="0" err="1" smtClean="0"/>
              <a:t>Transaksi</a:t>
            </a:r>
            <a:r>
              <a:rPr lang="en-US" sz="1600" dirty="0" smtClean="0"/>
              <a:t> </a:t>
            </a:r>
            <a:r>
              <a:rPr lang="en-US" sz="1600" dirty="0" err="1" smtClean="0"/>
              <a:t>belanja</a:t>
            </a:r>
            <a:r>
              <a:rPr lang="en-US" sz="1600" dirty="0" smtClean="0"/>
              <a:t> </a:t>
            </a:r>
            <a:r>
              <a:rPr lang="en-US" sz="1600" dirty="0" err="1" smtClean="0"/>
              <a:t>telah</a:t>
            </a:r>
            <a:r>
              <a:rPr lang="en-US" sz="1600" dirty="0" smtClean="0"/>
              <a:t> </a:t>
            </a:r>
            <a:r>
              <a:rPr lang="en-US" sz="1600" dirty="0" err="1" smtClean="0"/>
              <a:t>diotorisasi</a:t>
            </a:r>
            <a:r>
              <a:rPr lang="en-US" sz="1600" dirty="0" smtClean="0"/>
              <a:t> </a:t>
            </a:r>
            <a:r>
              <a:rPr lang="en-US" sz="1600" dirty="0" err="1" smtClean="0"/>
              <a:t>dengan</a:t>
            </a:r>
            <a:r>
              <a:rPr lang="en-US" sz="1600" dirty="0" smtClean="0"/>
              <a:t> </a:t>
            </a:r>
            <a:r>
              <a:rPr lang="en-US" sz="1600" dirty="0" err="1" smtClean="0"/>
              <a:t>memadai</a:t>
            </a:r>
            <a:endParaRPr lang="en-US" sz="1600" dirty="0" smtClean="0"/>
          </a:p>
          <a:p>
            <a:pPr lvl="1"/>
            <a:r>
              <a:rPr lang="nb-NO" sz="1600" dirty="0" smtClean="0"/>
              <a:t>2. Transaksi belanja yang dicatat adalah valid (eksistensi)</a:t>
            </a:r>
          </a:p>
          <a:p>
            <a:pPr lvl="1"/>
            <a:r>
              <a:rPr lang="en-US" sz="1600" dirty="0" smtClean="0"/>
              <a:t>3. </a:t>
            </a:r>
            <a:r>
              <a:rPr lang="en-US" sz="1600" dirty="0" err="1" smtClean="0"/>
              <a:t>Semua</a:t>
            </a:r>
            <a:r>
              <a:rPr lang="en-US" sz="1600" dirty="0" smtClean="0"/>
              <a:t> </a:t>
            </a:r>
            <a:r>
              <a:rPr lang="en-US" sz="1600" dirty="0" err="1" smtClean="0"/>
              <a:t>transaksi</a:t>
            </a:r>
            <a:r>
              <a:rPr lang="en-US" sz="1600" dirty="0" smtClean="0"/>
              <a:t> </a:t>
            </a:r>
            <a:r>
              <a:rPr lang="en-US" sz="1600" dirty="0" err="1" smtClean="0"/>
              <a:t>belanja</a:t>
            </a:r>
            <a:r>
              <a:rPr lang="en-US" sz="1600" dirty="0" smtClean="0"/>
              <a:t> yang valid </a:t>
            </a:r>
            <a:r>
              <a:rPr lang="en-US" sz="1600" dirty="0" err="1" smtClean="0"/>
              <a:t>sudah</a:t>
            </a:r>
            <a:r>
              <a:rPr lang="en-US" sz="1600" dirty="0" smtClean="0"/>
              <a:t> </a:t>
            </a:r>
            <a:r>
              <a:rPr lang="en-US" sz="1600" dirty="0" err="1" smtClean="0"/>
              <a:t>dicatat</a:t>
            </a:r>
            <a:r>
              <a:rPr lang="en-US" sz="1600" dirty="0" smtClean="0"/>
              <a:t> (</a:t>
            </a:r>
            <a:r>
              <a:rPr lang="en-US" sz="1600" dirty="0" err="1" smtClean="0"/>
              <a:t>kelengkapan</a:t>
            </a:r>
            <a:r>
              <a:rPr lang="en-US" sz="1600" dirty="0" smtClean="0"/>
              <a:t>)</a:t>
            </a:r>
          </a:p>
          <a:p>
            <a:pPr lvl="1"/>
            <a:r>
              <a:rPr lang="nn-NO" sz="1600" dirty="0" smtClean="0"/>
              <a:t>4. Transaksi belanja telah diklasifikasikan dengan memadai (klasifikasi)</a:t>
            </a:r>
          </a:p>
          <a:p>
            <a:pPr lvl="1"/>
            <a:r>
              <a:rPr lang="sv-SE" sz="1600" dirty="0" smtClean="0"/>
              <a:t>5. Transaksi belanja telah dicatat pada jumlah yang benar (ketepatan)</a:t>
            </a:r>
          </a:p>
          <a:p>
            <a:pPr lvl="1"/>
            <a:r>
              <a:rPr lang="en-US" sz="1600" dirty="0" smtClean="0"/>
              <a:t>6. </a:t>
            </a:r>
            <a:r>
              <a:rPr lang="en-US" sz="1600" dirty="0" err="1" smtClean="0"/>
              <a:t>Transaksi</a:t>
            </a:r>
            <a:r>
              <a:rPr lang="en-US" sz="1600" dirty="0" smtClean="0"/>
              <a:t> </a:t>
            </a:r>
            <a:r>
              <a:rPr lang="en-US" sz="1600" dirty="0" err="1" smtClean="0"/>
              <a:t>belanja</a:t>
            </a:r>
            <a:r>
              <a:rPr lang="en-US" sz="1600" dirty="0" smtClean="0"/>
              <a:t> </a:t>
            </a:r>
            <a:r>
              <a:rPr lang="en-US" sz="1600" dirty="0" err="1" smtClean="0"/>
              <a:t>telah</a:t>
            </a:r>
            <a:r>
              <a:rPr lang="en-US" sz="1600" dirty="0" smtClean="0"/>
              <a:t> </a:t>
            </a:r>
            <a:r>
              <a:rPr lang="en-US" sz="1600" dirty="0" err="1" smtClean="0"/>
              <a:t>dicatat</a:t>
            </a:r>
            <a:r>
              <a:rPr lang="en-US" sz="1600" dirty="0" smtClean="0"/>
              <a:t> </a:t>
            </a:r>
            <a:r>
              <a:rPr lang="en-US" sz="1600" dirty="0" err="1" smtClean="0"/>
              <a:t>pada</a:t>
            </a:r>
            <a:r>
              <a:rPr lang="en-US" sz="1600" dirty="0" smtClean="0"/>
              <a:t> </a:t>
            </a:r>
            <a:r>
              <a:rPr lang="en-US" sz="1600" dirty="0" err="1" smtClean="0"/>
              <a:t>periode</a:t>
            </a:r>
            <a:r>
              <a:rPr lang="en-US" sz="1600" dirty="0" smtClean="0"/>
              <a:t> </a:t>
            </a:r>
            <a:r>
              <a:rPr lang="en-US" sz="1600" dirty="0" err="1" smtClean="0"/>
              <a:t>akuntansi</a:t>
            </a:r>
            <a:r>
              <a:rPr lang="en-US" sz="1600" dirty="0" smtClean="0"/>
              <a:t> yang </a:t>
            </a:r>
            <a:r>
              <a:rPr lang="en-US" sz="1600" dirty="0" err="1" smtClean="0"/>
              <a:t>benar</a:t>
            </a:r>
            <a:r>
              <a:rPr lang="en-US" sz="1600" dirty="0" smtClean="0"/>
              <a:t> (</a:t>
            </a:r>
            <a:r>
              <a:rPr lang="en-US" sz="1600" dirty="0" err="1" smtClean="0"/>
              <a:t>pisah</a:t>
            </a:r>
            <a:r>
              <a:rPr lang="en-US" sz="1600" dirty="0" smtClean="0"/>
              <a:t> </a:t>
            </a:r>
            <a:r>
              <a:rPr lang="en-US" sz="1600" dirty="0" err="1" smtClean="0"/>
              <a:t>batas</a:t>
            </a:r>
            <a:r>
              <a:rPr lang="en-US" sz="1600" dirty="0" smtClean="0"/>
              <a:t>)</a:t>
            </a:r>
            <a:endParaRPr lang="en-US" sz="16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Pertimbangan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Pengambilan</a:t>
            </a:r>
            <a:r>
              <a:rPr lang="en-US" dirty="0" smtClean="0"/>
              <a:t> </a:t>
            </a:r>
            <a:r>
              <a:rPr lang="en-US" dirty="0" err="1" smtClean="0"/>
              <a:t>Keputusan</a:t>
            </a:r>
            <a:r>
              <a:rPr lang="en-US" dirty="0" smtClean="0"/>
              <a:t> </a:t>
            </a:r>
            <a:r>
              <a:rPr lang="en-US" dirty="0" err="1" smtClean="0"/>
              <a:t>atas</a:t>
            </a:r>
            <a:r>
              <a:rPr lang="en-US" dirty="0" smtClean="0"/>
              <a:t> </a:t>
            </a:r>
            <a:r>
              <a:rPr lang="en-US" dirty="0" err="1" smtClean="0"/>
              <a:t>Bukti</a:t>
            </a:r>
            <a:r>
              <a:rPr lang="en-US" dirty="0" smtClean="0"/>
              <a:t> Audit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85000" lnSpcReduction="20000"/>
          </a:bodyPr>
          <a:lstStyle/>
          <a:p>
            <a:r>
              <a:rPr lang="en-US" dirty="0" err="1" smtClean="0"/>
              <a:t>Masalah</a:t>
            </a:r>
            <a:r>
              <a:rPr lang="en-US" dirty="0" smtClean="0"/>
              <a:t> </a:t>
            </a:r>
            <a:r>
              <a:rPr lang="en-US" dirty="0" err="1" smtClean="0"/>
              <a:t>utama</a:t>
            </a:r>
            <a:r>
              <a:rPr lang="en-US" dirty="0" smtClean="0"/>
              <a:t> </a:t>
            </a:r>
            <a:r>
              <a:rPr lang="en-US" dirty="0" err="1" smtClean="0"/>
              <a:t>pengambilan</a:t>
            </a:r>
            <a:r>
              <a:rPr lang="en-US" dirty="0" smtClean="0"/>
              <a:t> </a:t>
            </a:r>
            <a:r>
              <a:rPr lang="en-US" dirty="0" err="1" smtClean="0"/>
              <a:t>keputusan</a:t>
            </a:r>
            <a:r>
              <a:rPr lang="en-US" dirty="0" smtClean="0"/>
              <a:t> </a:t>
            </a:r>
            <a:r>
              <a:rPr lang="en-US" dirty="0" err="1" smtClean="0"/>
              <a:t>atas</a:t>
            </a:r>
            <a:r>
              <a:rPr lang="en-US" dirty="0" smtClean="0"/>
              <a:t> </a:t>
            </a:r>
            <a:r>
              <a:rPr lang="en-US" dirty="0" err="1" smtClean="0"/>
              <a:t>bukti</a:t>
            </a:r>
            <a:r>
              <a:rPr lang="en-US" dirty="0" smtClean="0"/>
              <a:t> audit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</a:p>
          <a:p>
            <a:pPr lvl="1"/>
            <a:r>
              <a:rPr lang="en-US" dirty="0" err="1" smtClean="0"/>
              <a:t>penentuan</a:t>
            </a:r>
            <a:r>
              <a:rPr lang="en-US" dirty="0" smtClean="0"/>
              <a:t> </a:t>
            </a:r>
            <a:r>
              <a:rPr lang="en-US" dirty="0" err="1" smtClean="0"/>
              <a:t>jenis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endParaRPr lang="en-US" dirty="0" smtClean="0"/>
          </a:p>
          <a:p>
            <a:pPr lvl="1"/>
            <a:r>
              <a:rPr lang="en-US" dirty="0" err="1" smtClean="0"/>
              <a:t>jumlah</a:t>
            </a:r>
            <a:r>
              <a:rPr lang="en-US" dirty="0" smtClean="0"/>
              <a:t> </a:t>
            </a:r>
            <a:r>
              <a:rPr lang="en-US" dirty="0" err="1" smtClean="0"/>
              <a:t>bukti</a:t>
            </a:r>
            <a:r>
              <a:rPr lang="en-US" dirty="0" smtClean="0"/>
              <a:t> audit yang </a:t>
            </a:r>
            <a:r>
              <a:rPr lang="en-US" dirty="0" err="1" smtClean="0"/>
              <a:t>memadai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mengambil</a:t>
            </a:r>
            <a:r>
              <a:rPr lang="en-US" dirty="0" smtClean="0"/>
              <a:t> </a:t>
            </a:r>
            <a:r>
              <a:rPr lang="en-US" dirty="0" err="1" smtClean="0"/>
              <a:t>kesimpulan</a:t>
            </a:r>
            <a:r>
              <a:rPr lang="en-US" dirty="0" smtClean="0"/>
              <a:t>. </a:t>
            </a:r>
          </a:p>
          <a:p>
            <a:r>
              <a:rPr lang="en-US" dirty="0" err="1" smtClean="0"/>
              <a:t>Keputusan</a:t>
            </a:r>
            <a:r>
              <a:rPr lang="en-US" dirty="0" smtClean="0"/>
              <a:t> auditor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pengumpulan</a:t>
            </a:r>
            <a:r>
              <a:rPr lang="en-US" dirty="0" smtClean="0"/>
              <a:t> </a:t>
            </a:r>
            <a:r>
              <a:rPr lang="en-US" dirty="0" err="1" smtClean="0"/>
              <a:t>bukti</a:t>
            </a:r>
            <a:r>
              <a:rPr lang="en-US" dirty="0" smtClean="0"/>
              <a:t> audit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dibagi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4 (</a:t>
            </a:r>
            <a:r>
              <a:rPr lang="en-US" dirty="0" err="1" smtClean="0"/>
              <a:t>empat</a:t>
            </a:r>
            <a:r>
              <a:rPr lang="en-US" dirty="0" smtClean="0"/>
              <a:t>) </a:t>
            </a:r>
            <a:r>
              <a:rPr lang="en-US" dirty="0" err="1" smtClean="0"/>
              <a:t>bagian</a:t>
            </a:r>
            <a:r>
              <a:rPr lang="en-US" dirty="0" smtClean="0"/>
              <a:t> </a:t>
            </a:r>
            <a:r>
              <a:rPr lang="en-US" dirty="0" err="1" smtClean="0"/>
              <a:t>yaitu</a:t>
            </a:r>
            <a:r>
              <a:rPr lang="en-US" dirty="0" smtClean="0"/>
              <a:t>:</a:t>
            </a:r>
          </a:p>
          <a:p>
            <a:pPr marL="812800" indent="-355600">
              <a:buFont typeface="+mj-lt"/>
              <a:buAutoNum type="arabicPeriod"/>
            </a:pPr>
            <a:r>
              <a:rPr lang="en-US" dirty="0" err="1" smtClean="0"/>
              <a:t>Prosedur</a:t>
            </a:r>
            <a:r>
              <a:rPr lang="en-US" dirty="0" smtClean="0"/>
              <a:t> audit </a:t>
            </a:r>
            <a:r>
              <a:rPr lang="en-US" dirty="0" err="1" smtClean="0"/>
              <a:t>apa</a:t>
            </a:r>
            <a:r>
              <a:rPr lang="en-US" dirty="0" smtClean="0"/>
              <a:t> yang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digunakan</a:t>
            </a:r>
            <a:r>
              <a:rPr lang="en-US" dirty="0" smtClean="0"/>
              <a:t>?</a:t>
            </a:r>
          </a:p>
          <a:p>
            <a:pPr marL="812800" indent="-355600">
              <a:buFont typeface="+mj-lt"/>
              <a:buAutoNum type="arabicPeriod"/>
            </a:pPr>
            <a:r>
              <a:rPr lang="en-US" dirty="0" err="1" smtClean="0"/>
              <a:t>Berapa</a:t>
            </a:r>
            <a:r>
              <a:rPr lang="en-US" dirty="0" smtClean="0"/>
              <a:t> </a:t>
            </a:r>
            <a:r>
              <a:rPr lang="en-US" dirty="0" err="1" smtClean="0"/>
              <a:t>jumlah</a:t>
            </a:r>
            <a:r>
              <a:rPr lang="en-US" dirty="0" smtClean="0"/>
              <a:t> </a:t>
            </a:r>
            <a:r>
              <a:rPr lang="en-US" dirty="0" err="1" smtClean="0"/>
              <a:t>sampel</a:t>
            </a:r>
            <a:r>
              <a:rPr lang="en-US" dirty="0" smtClean="0"/>
              <a:t> yang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diuji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prosedur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?</a:t>
            </a:r>
          </a:p>
          <a:p>
            <a:pPr marL="812800" indent="-355600">
              <a:buFont typeface="+mj-lt"/>
              <a:buAutoNum type="arabicPeriod"/>
            </a:pPr>
            <a:r>
              <a:rPr lang="en-US" dirty="0" smtClean="0"/>
              <a:t>Item </a:t>
            </a:r>
            <a:r>
              <a:rPr lang="en-US" dirty="0" err="1" smtClean="0"/>
              <a:t>mana</a:t>
            </a:r>
            <a:r>
              <a:rPr lang="en-US" dirty="0" smtClean="0"/>
              <a:t> yang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dipilih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sampel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populasi</a:t>
            </a:r>
            <a:r>
              <a:rPr lang="en-US" dirty="0" smtClean="0"/>
              <a:t>?</a:t>
            </a:r>
          </a:p>
          <a:p>
            <a:pPr marL="812800" indent="-355600">
              <a:buFont typeface="+mj-lt"/>
              <a:buAutoNum type="arabicPeriod"/>
            </a:pPr>
            <a:r>
              <a:rPr lang="en-US" dirty="0" err="1" smtClean="0"/>
              <a:t>Kapan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melakukan</a:t>
            </a:r>
            <a:r>
              <a:rPr lang="en-US" dirty="0" smtClean="0"/>
              <a:t> </a:t>
            </a:r>
            <a:r>
              <a:rPr lang="en-US" dirty="0" err="1" smtClean="0"/>
              <a:t>prosedur</a:t>
            </a:r>
            <a:r>
              <a:rPr lang="en-US" dirty="0" smtClean="0"/>
              <a:t> audit </a:t>
            </a:r>
            <a:r>
              <a:rPr lang="en-US" dirty="0" err="1" smtClean="0"/>
              <a:t>ini</a:t>
            </a:r>
            <a:r>
              <a:rPr lang="en-US" dirty="0" smtClean="0"/>
              <a:t>?</a:t>
            </a:r>
            <a:endParaRPr lang="en-US" dirty="0"/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609600"/>
            <a:ext cx="8229600" cy="891809"/>
          </a:xfrm>
        </p:spPr>
        <p:txBody>
          <a:bodyPr>
            <a:normAutofit fontScale="70000" lnSpcReduction="20000"/>
          </a:bodyPr>
          <a:lstStyle/>
          <a:p>
            <a:r>
              <a:rPr lang="en-US" dirty="0" err="1" smtClean="0">
                <a:solidFill>
                  <a:srgbClr val="FFC000"/>
                </a:solidFill>
              </a:rPr>
              <a:t>Setiap</a:t>
            </a:r>
            <a:r>
              <a:rPr lang="en-US" dirty="0" smtClean="0">
                <a:solidFill>
                  <a:srgbClr val="FFC000"/>
                </a:solidFill>
              </a:rPr>
              <a:t> </a:t>
            </a:r>
            <a:r>
              <a:rPr lang="en-US" dirty="0" err="1" smtClean="0">
                <a:solidFill>
                  <a:srgbClr val="FFC000"/>
                </a:solidFill>
              </a:rPr>
              <a:t>pertanyaan-pertanyaan</a:t>
            </a:r>
            <a:r>
              <a:rPr lang="en-US" dirty="0" smtClean="0">
                <a:solidFill>
                  <a:srgbClr val="FFC000"/>
                </a:solidFill>
              </a:rPr>
              <a:t> </a:t>
            </a:r>
            <a:r>
              <a:rPr lang="en-US" dirty="0" err="1" smtClean="0">
                <a:solidFill>
                  <a:srgbClr val="FFC000"/>
                </a:solidFill>
              </a:rPr>
              <a:t>ini</a:t>
            </a:r>
            <a:r>
              <a:rPr lang="en-US" dirty="0" smtClean="0">
                <a:solidFill>
                  <a:srgbClr val="FFC000"/>
                </a:solidFill>
              </a:rPr>
              <a:t> </a:t>
            </a:r>
            <a:r>
              <a:rPr lang="en-US" dirty="0" err="1" smtClean="0">
                <a:solidFill>
                  <a:srgbClr val="FFC000"/>
                </a:solidFill>
              </a:rPr>
              <a:t>mewakili</a:t>
            </a:r>
            <a:r>
              <a:rPr lang="en-US" dirty="0" smtClean="0">
                <a:solidFill>
                  <a:srgbClr val="FFC000"/>
                </a:solidFill>
              </a:rPr>
              <a:t> </a:t>
            </a:r>
            <a:r>
              <a:rPr lang="en-US" dirty="0" err="1" smtClean="0">
                <a:solidFill>
                  <a:srgbClr val="FFC000"/>
                </a:solidFill>
              </a:rPr>
              <a:t>tujuan</a:t>
            </a:r>
            <a:r>
              <a:rPr lang="en-US" dirty="0" smtClean="0">
                <a:solidFill>
                  <a:srgbClr val="FFC000"/>
                </a:solidFill>
              </a:rPr>
              <a:t> audit </a:t>
            </a:r>
            <a:r>
              <a:rPr lang="en-US" dirty="0" err="1" smtClean="0">
                <a:solidFill>
                  <a:srgbClr val="FFC000"/>
                </a:solidFill>
              </a:rPr>
              <a:t>khusus</a:t>
            </a:r>
            <a:r>
              <a:rPr lang="en-US" dirty="0" smtClean="0">
                <a:solidFill>
                  <a:srgbClr val="FFC000"/>
                </a:solidFill>
              </a:rPr>
              <a:t>. (</a:t>
            </a:r>
            <a:r>
              <a:rPr lang="en-US" dirty="0" err="1" smtClean="0">
                <a:solidFill>
                  <a:srgbClr val="FFC000"/>
                </a:solidFill>
              </a:rPr>
              <a:t>hirarki</a:t>
            </a:r>
            <a:r>
              <a:rPr lang="en-US" dirty="0" smtClean="0">
                <a:solidFill>
                  <a:srgbClr val="FFC000"/>
                </a:solidFill>
              </a:rPr>
              <a:t> </a:t>
            </a:r>
            <a:r>
              <a:rPr lang="en-US" dirty="0" err="1" smtClean="0">
                <a:solidFill>
                  <a:srgbClr val="FFC000"/>
                </a:solidFill>
              </a:rPr>
              <a:t>dari</a:t>
            </a:r>
            <a:r>
              <a:rPr lang="en-US" dirty="0" smtClean="0">
                <a:solidFill>
                  <a:srgbClr val="FFC000"/>
                </a:solidFill>
              </a:rPr>
              <a:t> </a:t>
            </a:r>
            <a:r>
              <a:rPr lang="en-US" dirty="0" err="1" smtClean="0">
                <a:solidFill>
                  <a:srgbClr val="FFC000"/>
                </a:solidFill>
              </a:rPr>
              <a:t>tujuan</a:t>
            </a:r>
            <a:r>
              <a:rPr lang="en-US" dirty="0" smtClean="0">
                <a:solidFill>
                  <a:srgbClr val="FFC000"/>
                </a:solidFill>
              </a:rPr>
              <a:t> audit </a:t>
            </a:r>
            <a:r>
              <a:rPr lang="en-US" dirty="0" err="1" smtClean="0">
                <a:solidFill>
                  <a:srgbClr val="FFC000"/>
                </a:solidFill>
              </a:rPr>
              <a:t>dapat</a:t>
            </a:r>
            <a:r>
              <a:rPr lang="en-US" dirty="0" smtClean="0">
                <a:solidFill>
                  <a:srgbClr val="FFC000"/>
                </a:solidFill>
              </a:rPr>
              <a:t> </a:t>
            </a:r>
            <a:r>
              <a:rPr lang="en-US" dirty="0" err="1" smtClean="0">
                <a:solidFill>
                  <a:srgbClr val="FFC000"/>
                </a:solidFill>
              </a:rPr>
              <a:t>dilihat</a:t>
            </a:r>
            <a:r>
              <a:rPr lang="en-US" dirty="0" smtClean="0">
                <a:solidFill>
                  <a:srgbClr val="FFC000"/>
                </a:solidFill>
              </a:rPr>
              <a:t> </a:t>
            </a:r>
            <a:r>
              <a:rPr lang="en-US" dirty="0" err="1" smtClean="0">
                <a:solidFill>
                  <a:srgbClr val="FFC000"/>
                </a:solidFill>
              </a:rPr>
              <a:t>dalam</a:t>
            </a:r>
            <a:r>
              <a:rPr lang="en-US" dirty="0" smtClean="0">
                <a:solidFill>
                  <a:srgbClr val="FFC000"/>
                </a:solidFill>
              </a:rPr>
              <a:t> </a:t>
            </a:r>
            <a:r>
              <a:rPr lang="en-US" dirty="0" err="1" smtClean="0">
                <a:solidFill>
                  <a:srgbClr val="FFC000"/>
                </a:solidFill>
              </a:rPr>
              <a:t>Gambar</a:t>
            </a:r>
            <a:r>
              <a:rPr lang="en-US" dirty="0" smtClean="0">
                <a:solidFill>
                  <a:srgbClr val="FFC000"/>
                </a:solidFill>
              </a:rPr>
              <a:t> </a:t>
            </a:r>
            <a:r>
              <a:rPr lang="en-US" dirty="0" err="1" smtClean="0">
                <a:solidFill>
                  <a:srgbClr val="FFC000"/>
                </a:solidFill>
              </a:rPr>
              <a:t>dibawah</a:t>
            </a:r>
            <a:r>
              <a:rPr lang="en-US" dirty="0" smtClean="0">
                <a:solidFill>
                  <a:srgbClr val="FFC000"/>
                </a:solidFill>
              </a:rPr>
              <a:t> )</a:t>
            </a:r>
            <a:endParaRPr lang="en-US" dirty="0">
              <a:solidFill>
                <a:srgbClr val="FFC000"/>
              </a:solidFill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3400" y="1524000"/>
            <a:ext cx="8229600" cy="510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381000" y="1600201"/>
            <a:ext cx="8382000" cy="480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0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457200" y="1600201"/>
            <a:ext cx="8305800" cy="480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400" dirty="0" smtClean="0"/>
              <a:t>HUBUNGAN ANTARA TUJUAN AUDIT, BUKTI AUDIT, PROSEDUR AUDIT DAN TEMUAN AUDIT</a:t>
            </a:r>
            <a:br>
              <a:rPr lang="en-US" sz="2400" dirty="0" smtClean="0"/>
            </a:br>
            <a:endParaRPr lang="en-US" sz="2400" dirty="0"/>
          </a:p>
        </p:txBody>
      </p:sp>
      <p:pic>
        <p:nvPicPr>
          <p:cNvPr id="512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838200" y="2209800"/>
            <a:ext cx="7315200" cy="266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Jenis-Jenis</a:t>
            </a:r>
            <a:r>
              <a:rPr lang="en-US" dirty="0" smtClean="0"/>
              <a:t> </a:t>
            </a:r>
            <a:r>
              <a:rPr lang="en-US" dirty="0" err="1" smtClean="0"/>
              <a:t>Pengujian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Audit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62500" lnSpcReduction="20000"/>
          </a:bodyPr>
          <a:lstStyle/>
          <a:p>
            <a:r>
              <a:rPr lang="en-US" dirty="0" err="1" smtClean="0"/>
              <a:t>Untuk</a:t>
            </a:r>
            <a:r>
              <a:rPr lang="en-US" dirty="0" smtClean="0"/>
              <a:t> audit </a:t>
            </a:r>
            <a:r>
              <a:rPr lang="en-US" dirty="0" err="1" smtClean="0"/>
              <a:t>keuangan</a:t>
            </a:r>
            <a:r>
              <a:rPr lang="en-US" dirty="0" smtClean="0"/>
              <a:t>, </a:t>
            </a:r>
            <a:r>
              <a:rPr lang="en-US" dirty="0" err="1" smtClean="0"/>
              <a:t>Arens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Loebbecke</a:t>
            </a:r>
            <a:r>
              <a:rPr lang="en-US" dirty="0" smtClean="0"/>
              <a:t> </a:t>
            </a:r>
            <a:r>
              <a:rPr lang="en-US" dirty="0" err="1" smtClean="0"/>
              <a:t>menjelaskan</a:t>
            </a:r>
            <a:r>
              <a:rPr lang="en-US" dirty="0" smtClean="0"/>
              <a:t> </a:t>
            </a: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menyusun</a:t>
            </a:r>
            <a:r>
              <a:rPr lang="en-US" dirty="0" smtClean="0"/>
              <a:t> </a:t>
            </a:r>
            <a:r>
              <a:rPr lang="en-US" dirty="0" err="1" smtClean="0"/>
              <a:t>rencana</a:t>
            </a:r>
            <a:r>
              <a:rPr lang="en-US" dirty="0" smtClean="0"/>
              <a:t> audit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menyeluruh</a:t>
            </a:r>
            <a:r>
              <a:rPr lang="en-US" dirty="0" smtClean="0"/>
              <a:t>, auditor </a:t>
            </a:r>
            <a:r>
              <a:rPr lang="en-US" dirty="0" err="1" smtClean="0"/>
              <a:t>memiliki</a:t>
            </a:r>
            <a:r>
              <a:rPr lang="en-US" dirty="0" smtClean="0"/>
              <a:t> 5 (lima) </a:t>
            </a:r>
            <a:r>
              <a:rPr lang="en-US" dirty="0" err="1" smtClean="0"/>
              <a:t>jenis</a:t>
            </a:r>
            <a:r>
              <a:rPr lang="en-US" dirty="0" smtClean="0"/>
              <a:t> </a:t>
            </a:r>
            <a:r>
              <a:rPr lang="en-US" dirty="0" err="1" smtClean="0"/>
              <a:t>pengujian</a:t>
            </a:r>
            <a:r>
              <a:rPr lang="en-US" dirty="0" smtClean="0"/>
              <a:t> yang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digunakan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menentukan</a:t>
            </a:r>
            <a:r>
              <a:rPr lang="en-US" dirty="0" smtClean="0"/>
              <a:t> </a:t>
            </a:r>
            <a:r>
              <a:rPr lang="en-US" dirty="0" err="1" smtClean="0"/>
              <a:t>apakah</a:t>
            </a:r>
            <a:r>
              <a:rPr lang="en-US" dirty="0" smtClean="0"/>
              <a:t> </a:t>
            </a:r>
            <a:r>
              <a:rPr lang="en-US" dirty="0" err="1" smtClean="0"/>
              <a:t>laporan</a:t>
            </a:r>
            <a:r>
              <a:rPr lang="en-US" dirty="0" smtClean="0"/>
              <a:t> </a:t>
            </a:r>
            <a:r>
              <a:rPr lang="en-US" dirty="0" err="1" smtClean="0"/>
              <a:t>keuangan</a:t>
            </a:r>
            <a:r>
              <a:rPr lang="en-US" dirty="0" smtClean="0"/>
              <a:t> </a:t>
            </a:r>
            <a:r>
              <a:rPr lang="en-US" dirty="0" err="1" smtClean="0"/>
              <a:t>disajikan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layak</a:t>
            </a:r>
            <a:r>
              <a:rPr lang="en-US" dirty="0" smtClean="0"/>
              <a:t>. </a:t>
            </a:r>
            <a:r>
              <a:rPr lang="en-US" dirty="0" err="1" smtClean="0"/>
              <a:t>Kelima</a:t>
            </a:r>
            <a:r>
              <a:rPr lang="en-US" dirty="0" smtClean="0"/>
              <a:t> </a:t>
            </a:r>
            <a:r>
              <a:rPr lang="en-US" dirty="0" err="1" smtClean="0"/>
              <a:t>jenis</a:t>
            </a:r>
            <a:r>
              <a:rPr lang="en-US" dirty="0" smtClean="0"/>
              <a:t> </a:t>
            </a:r>
            <a:r>
              <a:rPr lang="en-US" dirty="0" err="1" smtClean="0"/>
              <a:t>pengujian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terdiri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</a:p>
          <a:p>
            <a:pPr marL="803275" lvl="1" indent="-346075">
              <a:buFont typeface="+mj-lt"/>
              <a:buAutoNum type="arabicParenR"/>
            </a:pPr>
            <a:r>
              <a:rPr lang="en-US" dirty="0" err="1" smtClean="0"/>
              <a:t>prosedur</a:t>
            </a:r>
            <a:r>
              <a:rPr lang="en-US" dirty="0" smtClean="0"/>
              <a:t> </a:t>
            </a:r>
            <a:r>
              <a:rPr lang="en-US" dirty="0" err="1" smtClean="0"/>
              <a:t>pemahaman</a:t>
            </a:r>
            <a:r>
              <a:rPr lang="en-US" dirty="0" smtClean="0"/>
              <a:t> </a:t>
            </a:r>
            <a:r>
              <a:rPr lang="en-US" dirty="0" err="1" smtClean="0"/>
              <a:t>atas</a:t>
            </a:r>
            <a:r>
              <a:rPr lang="en-US" dirty="0" smtClean="0"/>
              <a:t> </a:t>
            </a:r>
            <a:r>
              <a:rPr lang="en-US" dirty="0" err="1" smtClean="0"/>
              <a:t>pengendalian</a:t>
            </a:r>
            <a:r>
              <a:rPr lang="en-US" dirty="0" smtClean="0"/>
              <a:t> intern, </a:t>
            </a:r>
          </a:p>
          <a:p>
            <a:pPr marL="803275" lvl="1" indent="-346075">
              <a:buFont typeface="+mj-lt"/>
              <a:buAutoNum type="arabicParenR"/>
            </a:pPr>
            <a:r>
              <a:rPr lang="en-US" dirty="0" err="1" smtClean="0"/>
              <a:t>pengujian</a:t>
            </a:r>
            <a:r>
              <a:rPr lang="en-US" dirty="0" smtClean="0"/>
              <a:t> </a:t>
            </a:r>
            <a:r>
              <a:rPr lang="en-US" dirty="0" err="1" smtClean="0"/>
              <a:t>pengendalian</a:t>
            </a:r>
            <a:r>
              <a:rPr lang="en-US" dirty="0" smtClean="0"/>
              <a:t> intern, </a:t>
            </a:r>
          </a:p>
          <a:p>
            <a:pPr marL="803275" lvl="1" indent="-346075">
              <a:buFont typeface="+mj-lt"/>
              <a:buAutoNum type="arabicParenR"/>
            </a:pPr>
            <a:r>
              <a:rPr lang="en-US" dirty="0" err="1" smtClean="0"/>
              <a:t>pengujian</a:t>
            </a:r>
            <a:r>
              <a:rPr lang="en-US" dirty="0" smtClean="0"/>
              <a:t> </a:t>
            </a:r>
            <a:r>
              <a:rPr lang="en-US" dirty="0" err="1" smtClean="0"/>
              <a:t>substantif</a:t>
            </a:r>
            <a:r>
              <a:rPr lang="en-US" dirty="0" smtClean="0"/>
              <a:t> </a:t>
            </a:r>
            <a:r>
              <a:rPr lang="en-US" dirty="0" err="1" smtClean="0"/>
              <a:t>atas</a:t>
            </a:r>
            <a:r>
              <a:rPr lang="en-US" dirty="0" smtClean="0"/>
              <a:t> </a:t>
            </a:r>
            <a:r>
              <a:rPr lang="en-US" dirty="0" err="1" smtClean="0"/>
              <a:t>transaksi</a:t>
            </a:r>
            <a:r>
              <a:rPr lang="en-US" dirty="0" smtClean="0"/>
              <a:t>, </a:t>
            </a:r>
          </a:p>
          <a:p>
            <a:pPr marL="803275" lvl="1" indent="-346075">
              <a:buFont typeface="+mj-lt"/>
              <a:buAutoNum type="arabicParenR"/>
            </a:pPr>
            <a:r>
              <a:rPr lang="en-US" dirty="0" err="1" smtClean="0"/>
              <a:t>prosedur</a:t>
            </a:r>
            <a:r>
              <a:rPr lang="en-US" dirty="0" smtClean="0"/>
              <a:t> </a:t>
            </a:r>
            <a:r>
              <a:rPr lang="en-US" dirty="0" err="1" smtClean="0"/>
              <a:t>analitis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</a:p>
          <a:p>
            <a:pPr marL="803275" lvl="1" indent="-346075">
              <a:buFont typeface="+mj-lt"/>
              <a:buAutoNum type="arabicParenR"/>
            </a:pPr>
            <a:r>
              <a:rPr lang="en-US" dirty="0" err="1" smtClean="0"/>
              <a:t>pengujian</a:t>
            </a:r>
            <a:r>
              <a:rPr lang="en-US" dirty="0" smtClean="0"/>
              <a:t> </a:t>
            </a:r>
            <a:r>
              <a:rPr lang="en-US" dirty="0" err="1" smtClean="0"/>
              <a:t>terinci</a:t>
            </a:r>
            <a:r>
              <a:rPr lang="en-US" dirty="0" smtClean="0"/>
              <a:t> </a:t>
            </a:r>
            <a:r>
              <a:rPr lang="en-US" dirty="0" err="1" smtClean="0"/>
              <a:t>atas</a:t>
            </a:r>
            <a:r>
              <a:rPr lang="en-US" dirty="0" smtClean="0"/>
              <a:t> </a:t>
            </a:r>
            <a:r>
              <a:rPr lang="en-US" dirty="0" err="1" smtClean="0"/>
              <a:t>saldo</a:t>
            </a:r>
            <a:r>
              <a:rPr lang="en-US" dirty="0" smtClean="0"/>
              <a:t>. </a:t>
            </a:r>
          </a:p>
          <a:p>
            <a:r>
              <a:rPr lang="en-US" dirty="0" err="1" smtClean="0"/>
              <a:t>Seperti</a:t>
            </a:r>
            <a:r>
              <a:rPr lang="en-US" dirty="0" smtClean="0"/>
              <a:t> </a:t>
            </a:r>
            <a:r>
              <a:rPr lang="en-US" dirty="0" err="1" smtClean="0"/>
              <a:t>ditunjukkan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gambar</a:t>
            </a:r>
            <a:r>
              <a:rPr lang="en-US" dirty="0" smtClean="0"/>
              <a:t>  </a:t>
            </a:r>
            <a:r>
              <a:rPr lang="en-US" dirty="0" err="1" smtClean="0"/>
              <a:t>berikut</a:t>
            </a:r>
            <a:r>
              <a:rPr lang="en-US" dirty="0" smtClean="0"/>
              <a:t>  (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nb-NO" dirty="0" smtClean="0"/>
              <a:t>menggunakan model risiko audit yang telah dijelaskan pada Bab 2), prosedur </a:t>
            </a:r>
            <a:r>
              <a:rPr lang="sv-SE" dirty="0" smtClean="0"/>
              <a:t>pemahaman atas pengendalian intern dan pengujian pengendalian intern </a:t>
            </a:r>
            <a:r>
              <a:rPr lang="en-US" dirty="0" err="1" smtClean="0"/>
              <a:t>digunakan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mengurangi</a:t>
            </a:r>
            <a:r>
              <a:rPr lang="en-US" dirty="0" smtClean="0"/>
              <a:t> </a:t>
            </a:r>
            <a:r>
              <a:rPr lang="en-US" dirty="0" err="1" smtClean="0"/>
              <a:t>risiko</a:t>
            </a:r>
            <a:r>
              <a:rPr lang="en-US" dirty="0" smtClean="0"/>
              <a:t> </a:t>
            </a:r>
            <a:r>
              <a:rPr lang="en-US" dirty="0" err="1" smtClean="0"/>
              <a:t>pengendalian</a:t>
            </a:r>
            <a:r>
              <a:rPr lang="en-US" dirty="0" smtClean="0"/>
              <a:t> (</a:t>
            </a:r>
            <a:r>
              <a:rPr lang="en-US" i="1" dirty="0" smtClean="0"/>
              <a:t>control risk), </a:t>
            </a:r>
            <a:r>
              <a:rPr lang="en-US" i="1" dirty="0" err="1" smtClean="0"/>
              <a:t>sedangkan</a:t>
            </a:r>
            <a:r>
              <a:rPr lang="en-US" i="1" dirty="0" smtClean="0"/>
              <a:t> </a:t>
            </a:r>
            <a:r>
              <a:rPr lang="es-ES" dirty="0" err="1" smtClean="0"/>
              <a:t>prosedur</a:t>
            </a:r>
            <a:r>
              <a:rPr lang="es-ES" dirty="0" smtClean="0"/>
              <a:t> </a:t>
            </a:r>
            <a:r>
              <a:rPr lang="es-ES" dirty="0" err="1" smtClean="0"/>
              <a:t>analitis</a:t>
            </a:r>
            <a:r>
              <a:rPr lang="es-ES" dirty="0" smtClean="0"/>
              <a:t> dan </a:t>
            </a:r>
            <a:r>
              <a:rPr lang="es-ES" dirty="0" err="1" smtClean="0"/>
              <a:t>pengujian</a:t>
            </a:r>
            <a:r>
              <a:rPr lang="es-ES" dirty="0" smtClean="0"/>
              <a:t> </a:t>
            </a:r>
            <a:r>
              <a:rPr lang="es-ES" dirty="0" err="1" smtClean="0"/>
              <a:t>terinci</a:t>
            </a:r>
            <a:r>
              <a:rPr lang="es-ES" dirty="0" smtClean="0"/>
              <a:t> atas saldo </a:t>
            </a:r>
            <a:r>
              <a:rPr lang="es-ES" dirty="0" err="1" smtClean="0"/>
              <a:t>digunakan</a:t>
            </a:r>
            <a:r>
              <a:rPr lang="es-ES" dirty="0" smtClean="0"/>
              <a:t> </a:t>
            </a:r>
            <a:r>
              <a:rPr lang="es-ES" dirty="0" err="1" smtClean="0"/>
              <a:t>untuk</a:t>
            </a:r>
            <a:r>
              <a:rPr lang="es-ES" dirty="0" smtClean="0"/>
              <a:t> </a:t>
            </a:r>
            <a:r>
              <a:rPr lang="es-ES" dirty="0" err="1" smtClean="0"/>
              <a:t>memenuhi</a:t>
            </a:r>
            <a:r>
              <a:rPr lang="es-ES" dirty="0" smtClean="0"/>
              <a:t> </a:t>
            </a:r>
            <a:r>
              <a:rPr lang="en-US" dirty="0" err="1" smtClean="0"/>
              <a:t>risiko</a:t>
            </a:r>
            <a:r>
              <a:rPr lang="en-US" dirty="0" smtClean="0"/>
              <a:t> </a:t>
            </a:r>
            <a:r>
              <a:rPr lang="en-US" dirty="0" err="1" smtClean="0"/>
              <a:t>deteksi</a:t>
            </a:r>
            <a:r>
              <a:rPr lang="en-US" dirty="0" smtClean="0"/>
              <a:t> yang </a:t>
            </a:r>
            <a:r>
              <a:rPr lang="en-US" dirty="0" err="1" smtClean="0"/>
              <a:t>direncanakan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614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762000" y="1752600"/>
            <a:ext cx="7848599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70000" lnSpcReduction="20000"/>
          </a:bodyPr>
          <a:lstStyle/>
          <a:p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bagian</a:t>
            </a:r>
            <a:r>
              <a:rPr lang="en-US" dirty="0" smtClean="0"/>
              <a:t> audit </a:t>
            </a:r>
            <a:r>
              <a:rPr lang="en-US" dirty="0" err="1" smtClean="0"/>
              <a:t>ini</a:t>
            </a:r>
            <a:r>
              <a:rPr lang="en-US" dirty="0" smtClean="0"/>
              <a:t>, auditor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memusatkan</a:t>
            </a:r>
            <a:r>
              <a:rPr lang="en-US" dirty="0" smtClean="0"/>
              <a:t> </a:t>
            </a:r>
            <a:r>
              <a:rPr lang="en-US" dirty="0" err="1" smtClean="0"/>
              <a:t>perhatian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perancangan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pelaksanaan</a:t>
            </a:r>
            <a:r>
              <a:rPr lang="en-US" dirty="0" smtClean="0"/>
              <a:t> </a:t>
            </a:r>
            <a:r>
              <a:rPr lang="en-US" dirty="0" err="1" smtClean="0"/>
              <a:t>unsur-unsur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pengendalian</a:t>
            </a:r>
            <a:r>
              <a:rPr lang="en-US" dirty="0" smtClean="0"/>
              <a:t> intern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merencanakan</a:t>
            </a:r>
            <a:r>
              <a:rPr lang="en-US" dirty="0" smtClean="0"/>
              <a:t> audit </a:t>
            </a:r>
            <a:r>
              <a:rPr lang="en-US" dirty="0" err="1" smtClean="0"/>
              <a:t>selanjutnya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efektif</a:t>
            </a:r>
            <a:r>
              <a:rPr lang="en-US" dirty="0" smtClean="0"/>
              <a:t>. </a:t>
            </a:r>
          </a:p>
          <a:p>
            <a:r>
              <a:rPr lang="en-US" dirty="0" err="1" smtClean="0"/>
              <a:t>Setelah</a:t>
            </a:r>
            <a:r>
              <a:rPr lang="en-US" dirty="0" smtClean="0"/>
              <a:t> </a:t>
            </a:r>
            <a:r>
              <a:rPr lang="en-US" dirty="0" err="1" smtClean="0"/>
              <a:t>mendokumentasikan</a:t>
            </a:r>
            <a:r>
              <a:rPr lang="en-US" dirty="0" smtClean="0"/>
              <a:t> </a:t>
            </a:r>
            <a:r>
              <a:rPr lang="en-US" dirty="0" err="1" smtClean="0"/>
              <a:t>pengendalian</a:t>
            </a:r>
            <a:r>
              <a:rPr lang="en-US" dirty="0" smtClean="0"/>
              <a:t> intern (</a:t>
            </a:r>
            <a:r>
              <a:rPr lang="en-US" i="1" dirty="0" smtClean="0"/>
              <a:t>flowchart, </a:t>
            </a:r>
            <a:r>
              <a:rPr lang="en-US" i="1" dirty="0" err="1" smtClean="0"/>
              <a:t>narasi</a:t>
            </a:r>
            <a:r>
              <a:rPr lang="en-US" i="1" dirty="0" smtClean="0"/>
              <a:t>, </a:t>
            </a:r>
            <a:r>
              <a:rPr lang="en-US" i="1" dirty="0" err="1" smtClean="0"/>
              <a:t>kuesioner</a:t>
            </a:r>
            <a:r>
              <a:rPr lang="en-US" i="1" dirty="0" smtClean="0"/>
              <a:t> </a:t>
            </a:r>
            <a:r>
              <a:rPr lang="en-US" i="1" dirty="0" err="1" smtClean="0"/>
              <a:t>dan</a:t>
            </a:r>
            <a:r>
              <a:rPr lang="en-US" i="1" dirty="0" smtClean="0"/>
              <a:t> </a:t>
            </a:r>
            <a:r>
              <a:rPr lang="en-US" i="1" dirty="0" err="1" smtClean="0"/>
              <a:t>sebagainya</a:t>
            </a:r>
            <a:r>
              <a:rPr lang="en-US" i="1" dirty="0" smtClean="0"/>
              <a:t>), </a:t>
            </a:r>
            <a:r>
              <a:rPr lang="en-US" i="1" dirty="0" err="1" smtClean="0"/>
              <a:t>sangat</a:t>
            </a:r>
            <a:r>
              <a:rPr lang="en-US" i="1" dirty="0" smtClean="0"/>
              <a:t> </a:t>
            </a:r>
            <a:r>
              <a:rPr lang="en-US" dirty="0" err="1" smtClean="0"/>
              <a:t>penting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melakukan</a:t>
            </a:r>
            <a:r>
              <a:rPr lang="en-US" dirty="0" smtClean="0"/>
              <a:t> </a:t>
            </a:r>
            <a:r>
              <a:rPr lang="en-US" i="1" dirty="0" smtClean="0"/>
              <a:t>walk-through system (</a:t>
            </a:r>
            <a:r>
              <a:rPr lang="en-US" i="1" dirty="0" err="1" smtClean="0"/>
              <a:t>penelusuran</a:t>
            </a:r>
            <a:r>
              <a:rPr lang="en-US" i="1" dirty="0" smtClean="0"/>
              <a:t> </a:t>
            </a:r>
            <a:r>
              <a:rPr lang="en-US" i="1" dirty="0" err="1" smtClean="0"/>
              <a:t>sistem</a:t>
            </a:r>
            <a:r>
              <a:rPr lang="en-US" i="1" dirty="0" smtClean="0"/>
              <a:t>) </a:t>
            </a:r>
            <a:r>
              <a:rPr lang="en-US" i="1" dirty="0" err="1" smtClean="0"/>
              <a:t>untuk</a:t>
            </a:r>
            <a:r>
              <a:rPr lang="en-US" i="1" dirty="0" smtClean="0"/>
              <a:t> </a:t>
            </a:r>
            <a:r>
              <a:rPr lang="en-US" dirty="0" err="1" smtClean="0"/>
              <a:t>memastikan</a:t>
            </a:r>
            <a:r>
              <a:rPr lang="en-US" dirty="0" smtClean="0"/>
              <a:t> </a:t>
            </a: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pengendalian</a:t>
            </a:r>
            <a:r>
              <a:rPr lang="en-US" dirty="0" smtClean="0"/>
              <a:t> yang </a:t>
            </a:r>
            <a:r>
              <a:rPr lang="en-US" dirty="0" err="1" smtClean="0"/>
              <a:t>tercatat</a:t>
            </a:r>
            <a:r>
              <a:rPr lang="en-US" dirty="0" smtClean="0"/>
              <a:t> </a:t>
            </a:r>
            <a:r>
              <a:rPr lang="en-US" dirty="0" err="1" smtClean="0"/>
              <a:t>benar-benar</a:t>
            </a:r>
            <a:r>
              <a:rPr lang="en-US" dirty="0" smtClean="0"/>
              <a:t> </a:t>
            </a:r>
            <a:r>
              <a:rPr lang="en-US" dirty="0" err="1" smtClean="0"/>
              <a:t>dilakukan</a:t>
            </a:r>
            <a:r>
              <a:rPr lang="en-US" dirty="0" smtClean="0"/>
              <a:t>. </a:t>
            </a:r>
          </a:p>
          <a:p>
            <a:r>
              <a:rPr lang="en-US" dirty="0" err="1" smtClean="0"/>
              <a:t>Terdapat</a:t>
            </a:r>
            <a:r>
              <a:rPr lang="en-US" dirty="0" smtClean="0"/>
              <a:t>  lima </a:t>
            </a:r>
            <a:r>
              <a:rPr lang="en-US" dirty="0" err="1" smtClean="0"/>
              <a:t>jenis</a:t>
            </a:r>
            <a:r>
              <a:rPr lang="en-US" dirty="0" smtClean="0"/>
              <a:t> </a:t>
            </a:r>
            <a:r>
              <a:rPr lang="en-US" dirty="0" err="1" smtClean="0"/>
              <a:t>prosedur</a:t>
            </a:r>
            <a:r>
              <a:rPr lang="en-US" dirty="0" smtClean="0"/>
              <a:t> audit yang </a:t>
            </a:r>
            <a:r>
              <a:rPr lang="en-US" dirty="0" err="1" smtClean="0"/>
              <a:t>berhubungan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pemahaman</a:t>
            </a:r>
            <a:r>
              <a:rPr lang="en-US" dirty="0" smtClean="0"/>
              <a:t> auditor </a:t>
            </a:r>
            <a:r>
              <a:rPr lang="en-US" dirty="0" err="1" smtClean="0"/>
              <a:t>atas</a:t>
            </a:r>
            <a:r>
              <a:rPr lang="en-US" dirty="0" smtClean="0"/>
              <a:t> </a:t>
            </a:r>
            <a:r>
              <a:rPr lang="en-US" dirty="0" err="1" smtClean="0"/>
              <a:t>pengendalian</a:t>
            </a:r>
            <a:r>
              <a:rPr lang="en-US" dirty="0" smtClean="0"/>
              <a:t> intern </a:t>
            </a:r>
            <a:r>
              <a:rPr lang="en-US" dirty="0" err="1" smtClean="0"/>
              <a:t>adalah</a:t>
            </a:r>
            <a:r>
              <a:rPr lang="en-US" dirty="0" smtClean="0"/>
              <a:t>:</a:t>
            </a:r>
          </a:p>
          <a:p>
            <a:pPr marL="631825" indent="-269875">
              <a:buFont typeface="+mj-lt"/>
              <a:buAutoNum type="alphaLcParenR"/>
            </a:pPr>
            <a:r>
              <a:rPr lang="es-ES" dirty="0" err="1" smtClean="0"/>
              <a:t>Mengupdate</a:t>
            </a:r>
            <a:r>
              <a:rPr lang="es-ES" dirty="0" smtClean="0"/>
              <a:t> dan </a:t>
            </a:r>
            <a:r>
              <a:rPr lang="es-ES" dirty="0" err="1" smtClean="0"/>
              <a:t>mengevaluasi</a:t>
            </a:r>
            <a:r>
              <a:rPr lang="es-ES" dirty="0" smtClean="0"/>
              <a:t> </a:t>
            </a:r>
            <a:r>
              <a:rPr lang="es-ES" dirty="0" err="1" smtClean="0"/>
              <a:t>pengalaman</a:t>
            </a:r>
            <a:r>
              <a:rPr lang="es-ES" dirty="0" smtClean="0"/>
              <a:t> </a:t>
            </a:r>
            <a:r>
              <a:rPr lang="es-ES" dirty="0" err="1" smtClean="0"/>
              <a:t>sebelumnya</a:t>
            </a:r>
            <a:r>
              <a:rPr lang="es-ES" dirty="0" smtClean="0"/>
              <a:t> auditor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auditan</a:t>
            </a:r>
            <a:endParaRPr lang="en-US" dirty="0" smtClean="0"/>
          </a:p>
          <a:p>
            <a:pPr marL="631825" indent="-269875">
              <a:buFont typeface="+mj-lt"/>
              <a:buAutoNum type="alphaLcParenR"/>
            </a:pPr>
            <a:r>
              <a:rPr lang="en-US" dirty="0" err="1" smtClean="0"/>
              <a:t>Melakukan</a:t>
            </a:r>
            <a:r>
              <a:rPr lang="en-US" dirty="0" smtClean="0"/>
              <a:t> </a:t>
            </a:r>
            <a:r>
              <a:rPr lang="en-US" dirty="0" err="1" smtClean="0"/>
              <a:t>wawancara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pegawai</a:t>
            </a:r>
            <a:r>
              <a:rPr lang="en-US" dirty="0" smtClean="0"/>
              <a:t> </a:t>
            </a:r>
            <a:r>
              <a:rPr lang="en-US" dirty="0" err="1" smtClean="0"/>
              <a:t>auditan</a:t>
            </a:r>
            <a:endParaRPr lang="en-US" dirty="0" smtClean="0"/>
          </a:p>
          <a:p>
            <a:pPr marL="631825" indent="-269875">
              <a:buFont typeface="+mj-lt"/>
              <a:buAutoNum type="alphaLcParenR"/>
            </a:pPr>
            <a:r>
              <a:rPr lang="pt-BR" dirty="0" smtClean="0"/>
              <a:t>Membaca manual sistem dan kebijakan auditan</a:t>
            </a:r>
          </a:p>
          <a:p>
            <a:pPr marL="631825" indent="-269875">
              <a:buFont typeface="+mj-lt"/>
              <a:buAutoNum type="alphaLcParenR"/>
            </a:pPr>
            <a:r>
              <a:rPr lang="en-US" dirty="0" err="1" smtClean="0"/>
              <a:t>Memeriksa</a:t>
            </a:r>
            <a:r>
              <a:rPr lang="en-US" dirty="0" smtClean="0"/>
              <a:t> </a:t>
            </a:r>
            <a:r>
              <a:rPr lang="en-US" dirty="0" err="1" smtClean="0"/>
              <a:t>dokumen-dokumen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catatan-catatan</a:t>
            </a:r>
            <a:endParaRPr lang="en-US" dirty="0" smtClean="0"/>
          </a:p>
          <a:p>
            <a:pPr marL="631825" indent="-269875">
              <a:buFont typeface="+mj-lt"/>
              <a:buAutoNum type="alphaLcParenR"/>
            </a:pPr>
            <a:r>
              <a:rPr lang="it-IT" dirty="0" smtClean="0"/>
              <a:t>Mengamati kegiatan dan operasi auditan.</a:t>
            </a:r>
            <a:endParaRPr lang="en-US" dirty="0"/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Pengujian</a:t>
            </a:r>
            <a:r>
              <a:rPr lang="en-US" dirty="0" smtClean="0"/>
              <a:t> </a:t>
            </a:r>
            <a:r>
              <a:rPr lang="en-US" dirty="0" err="1" smtClean="0"/>
              <a:t>pengendalian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en-US" sz="2000" dirty="0" err="1" smtClean="0"/>
              <a:t>Fungsi</a:t>
            </a:r>
            <a:r>
              <a:rPr lang="en-US" sz="2000" dirty="0" smtClean="0"/>
              <a:t> </a:t>
            </a:r>
            <a:r>
              <a:rPr lang="en-US" sz="2000" dirty="0" err="1" smtClean="0"/>
              <a:t>utama</a:t>
            </a:r>
            <a:r>
              <a:rPr lang="en-US" sz="2000" dirty="0" smtClean="0"/>
              <a:t> </a:t>
            </a:r>
            <a:r>
              <a:rPr lang="en-US" sz="2000" dirty="0" err="1" smtClean="0"/>
              <a:t>dari</a:t>
            </a:r>
            <a:r>
              <a:rPr lang="en-US" sz="2000" dirty="0" smtClean="0"/>
              <a:t> </a:t>
            </a:r>
            <a:r>
              <a:rPr lang="en-US" sz="2000" dirty="0" err="1" smtClean="0"/>
              <a:t>pemahaman</a:t>
            </a:r>
            <a:r>
              <a:rPr lang="en-US" sz="2000" dirty="0" smtClean="0"/>
              <a:t> auditor </a:t>
            </a:r>
            <a:r>
              <a:rPr lang="en-US" sz="2000" dirty="0" err="1" smtClean="0"/>
              <a:t>terhadap</a:t>
            </a:r>
            <a:r>
              <a:rPr lang="en-US" sz="2000" dirty="0" smtClean="0"/>
              <a:t> </a:t>
            </a:r>
            <a:r>
              <a:rPr lang="en-US" sz="2000" dirty="0" err="1" smtClean="0"/>
              <a:t>pengendalian</a:t>
            </a:r>
            <a:r>
              <a:rPr lang="en-US" sz="2000" dirty="0" smtClean="0"/>
              <a:t> intern </a:t>
            </a:r>
            <a:r>
              <a:rPr lang="en-US" sz="2000" dirty="0" err="1" smtClean="0"/>
              <a:t>adalah</a:t>
            </a:r>
            <a:r>
              <a:rPr lang="en-US" sz="2000" dirty="0" smtClean="0"/>
              <a:t> </a:t>
            </a:r>
            <a:r>
              <a:rPr lang="en-US" sz="2000" dirty="0" err="1" smtClean="0"/>
              <a:t>untuk</a:t>
            </a:r>
            <a:r>
              <a:rPr lang="en-US" sz="2000" dirty="0" smtClean="0"/>
              <a:t> </a:t>
            </a:r>
            <a:r>
              <a:rPr lang="en-US" sz="2000" dirty="0" err="1" smtClean="0"/>
              <a:t>memperkirakan</a:t>
            </a:r>
            <a:r>
              <a:rPr lang="en-US" sz="2000" dirty="0" smtClean="0"/>
              <a:t> </a:t>
            </a:r>
            <a:r>
              <a:rPr lang="en-US" sz="2000" dirty="0" err="1" smtClean="0"/>
              <a:t>risiko</a:t>
            </a:r>
            <a:r>
              <a:rPr lang="en-US" sz="2000" dirty="0" smtClean="0"/>
              <a:t> </a:t>
            </a:r>
            <a:r>
              <a:rPr lang="en-US" sz="2000" dirty="0" err="1" smtClean="0"/>
              <a:t>pengendalian</a:t>
            </a:r>
            <a:r>
              <a:rPr lang="en-US" sz="2000" dirty="0" smtClean="0"/>
              <a:t> </a:t>
            </a:r>
            <a:r>
              <a:rPr lang="en-US" sz="2000" dirty="0" err="1" smtClean="0"/>
              <a:t>dalam</a:t>
            </a:r>
            <a:r>
              <a:rPr lang="en-US" sz="2000" dirty="0" smtClean="0"/>
              <a:t> </a:t>
            </a:r>
            <a:r>
              <a:rPr lang="en-US" sz="2000" dirty="0" err="1" smtClean="0"/>
              <a:t>setiap</a:t>
            </a:r>
            <a:r>
              <a:rPr lang="en-US" sz="2000" dirty="0" smtClean="0"/>
              <a:t> </a:t>
            </a:r>
            <a:r>
              <a:rPr lang="en-US" sz="2000" dirty="0" err="1" smtClean="0"/>
              <a:t>tujuan</a:t>
            </a:r>
            <a:r>
              <a:rPr lang="en-US" sz="2000" dirty="0" smtClean="0"/>
              <a:t> audit </a:t>
            </a:r>
            <a:r>
              <a:rPr lang="en-US" sz="2000" dirty="0" err="1" smtClean="0"/>
              <a:t>berkait</a:t>
            </a:r>
            <a:r>
              <a:rPr lang="en-US" sz="2000" dirty="0" smtClean="0"/>
              <a:t> </a:t>
            </a:r>
            <a:r>
              <a:rPr lang="en-US" sz="2000" dirty="0" err="1" smtClean="0"/>
              <a:t>transaksi</a:t>
            </a:r>
            <a:r>
              <a:rPr lang="en-US" sz="2000" dirty="0" smtClean="0"/>
              <a:t>. </a:t>
            </a:r>
          </a:p>
          <a:p>
            <a:r>
              <a:rPr lang="en-US" sz="2000" dirty="0" err="1" smtClean="0"/>
              <a:t>Contohnya</a:t>
            </a:r>
            <a:r>
              <a:rPr lang="en-US" sz="2000" dirty="0" smtClean="0"/>
              <a:t> </a:t>
            </a:r>
            <a:r>
              <a:rPr lang="en-US" sz="2000" dirty="0" err="1" smtClean="0"/>
              <a:t>adalah</a:t>
            </a:r>
            <a:r>
              <a:rPr lang="en-US" sz="2000" dirty="0" smtClean="0"/>
              <a:t> </a:t>
            </a:r>
            <a:r>
              <a:rPr lang="en-US" sz="2000" dirty="0" err="1" smtClean="0"/>
              <a:t>memperkirakan</a:t>
            </a:r>
            <a:r>
              <a:rPr lang="en-US" sz="2000" dirty="0" smtClean="0"/>
              <a:t> </a:t>
            </a:r>
            <a:r>
              <a:rPr lang="en-US" sz="2000" dirty="0" err="1" smtClean="0"/>
              <a:t>tujuan</a:t>
            </a:r>
            <a:r>
              <a:rPr lang="en-US" sz="2000" dirty="0" smtClean="0"/>
              <a:t> </a:t>
            </a:r>
            <a:r>
              <a:rPr lang="en-US" sz="2000" dirty="0" err="1" smtClean="0"/>
              <a:t>ketepatan</a:t>
            </a:r>
            <a:r>
              <a:rPr lang="en-US" sz="2000" dirty="0" smtClean="0"/>
              <a:t> </a:t>
            </a:r>
            <a:r>
              <a:rPr lang="en-US" sz="2000" dirty="0" err="1" smtClean="0"/>
              <a:t>untuk</a:t>
            </a:r>
            <a:r>
              <a:rPr lang="en-US" sz="2000" dirty="0" smtClean="0"/>
              <a:t> </a:t>
            </a:r>
            <a:r>
              <a:rPr lang="en-US" sz="2000" dirty="0" err="1" smtClean="0"/>
              <a:t>transaksi</a:t>
            </a:r>
            <a:r>
              <a:rPr lang="en-US" sz="2000" dirty="0" smtClean="0"/>
              <a:t> </a:t>
            </a:r>
            <a:r>
              <a:rPr lang="en-US" sz="2000" dirty="0" err="1" smtClean="0"/>
              <a:t>pendapatan</a:t>
            </a:r>
            <a:r>
              <a:rPr lang="en-US" sz="2000" dirty="0" smtClean="0"/>
              <a:t> </a:t>
            </a:r>
            <a:r>
              <a:rPr lang="en-US" sz="2000" dirty="0" err="1" smtClean="0"/>
              <a:t>adalah</a:t>
            </a:r>
            <a:r>
              <a:rPr lang="en-US" sz="2000" dirty="0" smtClean="0"/>
              <a:t> </a:t>
            </a:r>
            <a:r>
              <a:rPr lang="en-US" sz="2000" dirty="0" err="1" smtClean="0"/>
              <a:t>lemah</a:t>
            </a:r>
            <a:r>
              <a:rPr lang="en-US" sz="2000" dirty="0" smtClean="0"/>
              <a:t> </a:t>
            </a:r>
            <a:r>
              <a:rPr lang="en-US" sz="2000" dirty="0" err="1" smtClean="0"/>
              <a:t>dan</a:t>
            </a:r>
            <a:r>
              <a:rPr lang="en-US" sz="2000" dirty="0" smtClean="0"/>
              <a:t> </a:t>
            </a:r>
            <a:r>
              <a:rPr lang="en-US" sz="2000" dirty="0" err="1" smtClean="0"/>
              <a:t>untuk</a:t>
            </a:r>
            <a:r>
              <a:rPr lang="en-US" sz="2000" dirty="0" smtClean="0"/>
              <a:t> </a:t>
            </a:r>
            <a:r>
              <a:rPr lang="en-US" sz="2000" dirty="0" err="1" smtClean="0"/>
              <a:t>tujuan</a:t>
            </a:r>
            <a:r>
              <a:rPr lang="en-US" sz="2000" dirty="0" smtClean="0"/>
              <a:t> </a:t>
            </a:r>
            <a:r>
              <a:rPr lang="en-US" sz="2000" dirty="0" err="1" smtClean="0"/>
              <a:t>eksistensi</a:t>
            </a:r>
            <a:r>
              <a:rPr lang="en-US" sz="2000" dirty="0" smtClean="0"/>
              <a:t> </a:t>
            </a:r>
            <a:r>
              <a:rPr lang="en-US" sz="2000" dirty="0" err="1" smtClean="0"/>
              <a:t>adalah</a:t>
            </a:r>
            <a:r>
              <a:rPr lang="en-US" sz="2000" dirty="0" smtClean="0"/>
              <a:t> </a:t>
            </a:r>
            <a:r>
              <a:rPr lang="en-US" sz="2000" dirty="0" err="1" smtClean="0"/>
              <a:t>sedang</a:t>
            </a:r>
            <a:r>
              <a:rPr lang="en-US" sz="2000" dirty="0" smtClean="0"/>
              <a:t>.</a:t>
            </a:r>
          </a:p>
          <a:p>
            <a:r>
              <a:rPr lang="en-US" sz="2000" dirty="0" err="1" smtClean="0"/>
              <a:t>Pengujian</a:t>
            </a:r>
            <a:r>
              <a:rPr lang="en-US" sz="2000" dirty="0" smtClean="0"/>
              <a:t> </a:t>
            </a:r>
            <a:r>
              <a:rPr lang="en-US" sz="2000" dirty="0" err="1" smtClean="0"/>
              <a:t>pengendalian</a:t>
            </a:r>
            <a:r>
              <a:rPr lang="en-US" sz="2000" dirty="0" smtClean="0"/>
              <a:t> </a:t>
            </a:r>
            <a:r>
              <a:rPr lang="en-US" sz="2000" dirty="0" err="1" smtClean="0"/>
              <a:t>dilakukan</a:t>
            </a:r>
            <a:r>
              <a:rPr lang="en-US" sz="2000" dirty="0" smtClean="0"/>
              <a:t> </a:t>
            </a:r>
            <a:r>
              <a:rPr lang="en-US" sz="2000" dirty="0" err="1" smtClean="0"/>
              <a:t>untuk</a:t>
            </a:r>
            <a:r>
              <a:rPr lang="en-US" sz="2000" dirty="0" smtClean="0"/>
              <a:t> </a:t>
            </a:r>
            <a:r>
              <a:rPr lang="en-US" sz="2000" dirty="0" err="1" smtClean="0"/>
              <a:t>menentukan</a:t>
            </a:r>
            <a:r>
              <a:rPr lang="en-US" sz="2000" dirty="0" smtClean="0"/>
              <a:t> </a:t>
            </a:r>
            <a:r>
              <a:rPr lang="en-US" sz="2000" dirty="0" err="1" smtClean="0"/>
              <a:t>kelayakan</a:t>
            </a:r>
            <a:r>
              <a:rPr lang="en-US" sz="2000" dirty="0" smtClean="0"/>
              <a:t> </a:t>
            </a:r>
            <a:r>
              <a:rPr lang="en-US" sz="2000" dirty="0" err="1" smtClean="0"/>
              <a:t>dari</a:t>
            </a:r>
            <a:r>
              <a:rPr lang="en-US" sz="2000" dirty="0" smtClean="0"/>
              <a:t> </a:t>
            </a:r>
            <a:r>
              <a:rPr lang="en-US" sz="2000" dirty="0" err="1" smtClean="0"/>
              <a:t>rancangan</a:t>
            </a:r>
            <a:r>
              <a:rPr lang="en-US" sz="2000" dirty="0" smtClean="0"/>
              <a:t> </a:t>
            </a:r>
            <a:r>
              <a:rPr lang="en-US" sz="2000" dirty="0" err="1" smtClean="0"/>
              <a:t>dan</a:t>
            </a:r>
            <a:r>
              <a:rPr lang="en-US" sz="2000" dirty="0" smtClean="0"/>
              <a:t> </a:t>
            </a:r>
            <a:r>
              <a:rPr lang="en-US" sz="2000" dirty="0" err="1" smtClean="0"/>
              <a:t>efektifitas</a:t>
            </a:r>
            <a:r>
              <a:rPr lang="en-US" sz="2000" dirty="0" smtClean="0"/>
              <a:t> </a:t>
            </a:r>
            <a:r>
              <a:rPr lang="en-US" sz="2000" dirty="0" err="1" smtClean="0"/>
              <a:t>operasi</a:t>
            </a:r>
            <a:r>
              <a:rPr lang="en-US" sz="2000" dirty="0" smtClean="0"/>
              <a:t> </a:t>
            </a:r>
            <a:r>
              <a:rPr lang="en-US" sz="2000" dirty="0" err="1" smtClean="0"/>
              <a:t>dari</a:t>
            </a:r>
            <a:r>
              <a:rPr lang="en-US" sz="2000" dirty="0" smtClean="0"/>
              <a:t> </a:t>
            </a:r>
            <a:r>
              <a:rPr lang="en-US" sz="2000" dirty="0" err="1" smtClean="0"/>
              <a:t>pengendalian</a:t>
            </a:r>
            <a:r>
              <a:rPr lang="en-US" sz="2000" dirty="0" smtClean="0"/>
              <a:t> intern </a:t>
            </a:r>
            <a:r>
              <a:rPr lang="en-US" sz="2000" dirty="0" err="1" smtClean="0"/>
              <a:t>khusus</a:t>
            </a:r>
            <a:r>
              <a:rPr lang="en-US" sz="2000" dirty="0" smtClean="0"/>
              <a:t>.</a:t>
            </a:r>
          </a:p>
          <a:p>
            <a:r>
              <a:rPr lang="en-US" sz="2000" dirty="0" err="1" smtClean="0"/>
              <a:t>Pengendalian</a:t>
            </a:r>
            <a:r>
              <a:rPr lang="en-US" sz="2000" dirty="0" smtClean="0"/>
              <a:t> intern </a:t>
            </a:r>
            <a:r>
              <a:rPr lang="en-US" sz="2000" dirty="0" err="1" smtClean="0"/>
              <a:t>ini</a:t>
            </a:r>
            <a:r>
              <a:rPr lang="en-US" sz="2000" dirty="0" smtClean="0"/>
              <a:t> </a:t>
            </a:r>
            <a:r>
              <a:rPr lang="en-US" sz="2000" dirty="0" err="1" smtClean="0"/>
              <a:t>dapat</a:t>
            </a:r>
            <a:r>
              <a:rPr lang="en-US" sz="2000" dirty="0" smtClean="0"/>
              <a:t> </a:t>
            </a:r>
            <a:r>
              <a:rPr lang="en-US" sz="2000" dirty="0" err="1" smtClean="0"/>
              <a:t>dengan</a:t>
            </a:r>
            <a:r>
              <a:rPr lang="en-US" sz="2000" dirty="0" smtClean="0"/>
              <a:t> </a:t>
            </a:r>
            <a:r>
              <a:rPr lang="en-US" sz="2000" dirty="0" err="1" smtClean="0"/>
              <a:t>cara</a:t>
            </a:r>
            <a:r>
              <a:rPr lang="en-US" sz="2000" dirty="0" smtClean="0"/>
              <a:t> manual </a:t>
            </a:r>
            <a:r>
              <a:rPr lang="en-US" sz="2000" dirty="0" err="1" smtClean="0"/>
              <a:t>atau</a:t>
            </a:r>
            <a:r>
              <a:rPr lang="en-US" sz="2000" dirty="0" smtClean="0"/>
              <a:t> </a:t>
            </a:r>
            <a:r>
              <a:rPr lang="en-US" sz="2000" dirty="0" err="1" smtClean="0"/>
              <a:t>terotomatisasi</a:t>
            </a:r>
            <a:r>
              <a:rPr lang="en-US" sz="2000" dirty="0" smtClean="0"/>
              <a:t>. </a:t>
            </a:r>
          </a:p>
          <a:p>
            <a:r>
              <a:rPr lang="en-US" sz="2000" dirty="0" err="1" smtClean="0"/>
              <a:t>Pengujian</a:t>
            </a:r>
            <a:r>
              <a:rPr lang="en-US" sz="2000" dirty="0" smtClean="0"/>
              <a:t> </a:t>
            </a:r>
            <a:r>
              <a:rPr lang="en-US" sz="2000" dirty="0" err="1" smtClean="0"/>
              <a:t>pengendalian</a:t>
            </a:r>
            <a:r>
              <a:rPr lang="en-US" sz="2000" dirty="0" smtClean="0"/>
              <a:t> </a:t>
            </a:r>
            <a:r>
              <a:rPr lang="en-US" sz="2000" dirty="0" err="1" smtClean="0"/>
              <a:t>mencakup</a:t>
            </a:r>
            <a:r>
              <a:rPr lang="en-US" sz="2000" dirty="0" smtClean="0"/>
              <a:t> </a:t>
            </a:r>
            <a:r>
              <a:rPr lang="en-US" sz="2000" dirty="0" err="1" smtClean="0"/>
              <a:t>prosedur-prosedur</a:t>
            </a:r>
            <a:r>
              <a:rPr lang="en-US" sz="2000" dirty="0" smtClean="0"/>
              <a:t> audit </a:t>
            </a:r>
            <a:r>
              <a:rPr lang="en-US" sz="2000" dirty="0" err="1" smtClean="0"/>
              <a:t>dibawah</a:t>
            </a:r>
            <a:r>
              <a:rPr lang="en-US" sz="2000" dirty="0" smtClean="0"/>
              <a:t> </a:t>
            </a:r>
            <a:r>
              <a:rPr lang="en-US" sz="2000" dirty="0" err="1" smtClean="0"/>
              <a:t>ini</a:t>
            </a:r>
            <a:r>
              <a:rPr lang="en-US" sz="2000" dirty="0" smtClean="0"/>
              <a:t>:</a:t>
            </a:r>
          </a:p>
          <a:p>
            <a:pPr marL="631825" indent="-190500">
              <a:buFont typeface="+mj-lt"/>
              <a:buAutoNum type="alphaLcParenR"/>
            </a:pPr>
            <a:r>
              <a:rPr lang="en-US" sz="2000" dirty="0" err="1" smtClean="0"/>
              <a:t>Melakukan</a:t>
            </a:r>
            <a:r>
              <a:rPr lang="en-US" sz="2000" dirty="0" smtClean="0"/>
              <a:t> </a:t>
            </a:r>
            <a:r>
              <a:rPr lang="en-US" sz="2000" dirty="0" err="1" smtClean="0"/>
              <a:t>wawancara</a:t>
            </a:r>
            <a:r>
              <a:rPr lang="en-US" sz="2000" dirty="0" smtClean="0"/>
              <a:t> </a:t>
            </a:r>
            <a:r>
              <a:rPr lang="en-US" sz="2000" dirty="0" err="1" smtClean="0"/>
              <a:t>dengan</a:t>
            </a:r>
            <a:r>
              <a:rPr lang="en-US" sz="2000" dirty="0" smtClean="0"/>
              <a:t> </a:t>
            </a:r>
            <a:r>
              <a:rPr lang="en-US" sz="2000" dirty="0" err="1" smtClean="0"/>
              <a:t>pegawai</a:t>
            </a:r>
            <a:r>
              <a:rPr lang="en-US" sz="2000" dirty="0" smtClean="0"/>
              <a:t> yang </a:t>
            </a:r>
            <a:r>
              <a:rPr lang="en-US" sz="2000" dirty="0" err="1" smtClean="0"/>
              <a:t>tepat</a:t>
            </a:r>
            <a:endParaRPr lang="en-US" sz="2000" dirty="0" smtClean="0"/>
          </a:p>
          <a:p>
            <a:pPr marL="631825" indent="-190500">
              <a:buFont typeface="+mj-lt"/>
              <a:buAutoNum type="alphaLcParenR"/>
            </a:pPr>
            <a:r>
              <a:rPr lang="es-ES" sz="2000" dirty="0" err="1" smtClean="0"/>
              <a:t>Memeriksa</a:t>
            </a:r>
            <a:r>
              <a:rPr lang="es-ES" sz="2000" dirty="0" smtClean="0"/>
              <a:t> </a:t>
            </a:r>
            <a:r>
              <a:rPr lang="es-ES" sz="2000" dirty="0" err="1" smtClean="0"/>
              <a:t>dokumen</a:t>
            </a:r>
            <a:r>
              <a:rPr lang="es-ES" sz="2000" dirty="0" smtClean="0"/>
              <a:t>, catatan-catatan, dan </a:t>
            </a:r>
            <a:r>
              <a:rPr lang="es-ES" sz="2000" dirty="0" err="1" smtClean="0"/>
              <a:t>laporan-laporan</a:t>
            </a:r>
            <a:endParaRPr lang="es-ES" sz="2000" dirty="0" smtClean="0"/>
          </a:p>
          <a:p>
            <a:pPr marL="631825" indent="-190500">
              <a:buFont typeface="+mj-lt"/>
              <a:buAutoNum type="alphaLcParenR"/>
            </a:pPr>
            <a:r>
              <a:rPr lang="en-US" sz="2000" dirty="0" err="1" smtClean="0"/>
              <a:t>Mengamati</a:t>
            </a:r>
            <a:r>
              <a:rPr lang="en-US" sz="2000" dirty="0" smtClean="0"/>
              <a:t> </a:t>
            </a:r>
            <a:r>
              <a:rPr lang="en-US" sz="2000" dirty="0" err="1" smtClean="0"/>
              <a:t>kegiatan-kegiatan</a:t>
            </a:r>
            <a:r>
              <a:rPr lang="en-US" sz="2000" dirty="0" smtClean="0"/>
              <a:t> </a:t>
            </a:r>
            <a:r>
              <a:rPr lang="en-US" sz="2000" dirty="0" err="1" smtClean="0"/>
              <a:t>pengendalian</a:t>
            </a:r>
            <a:endParaRPr lang="en-US" sz="2000" dirty="0" smtClean="0"/>
          </a:p>
          <a:p>
            <a:pPr marL="631825" indent="-190500">
              <a:buFont typeface="+mj-lt"/>
              <a:buAutoNum type="alphaLcParenR"/>
            </a:pPr>
            <a:r>
              <a:rPr lang="fi-FI" sz="2000" dirty="0" smtClean="0"/>
              <a:t>Melaksanakan kembali prosedur auditan</a:t>
            </a:r>
            <a:endParaRPr lang="en-US" sz="2000" dirty="0"/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Pengujian</a:t>
            </a:r>
            <a:r>
              <a:rPr lang="en-US" dirty="0" smtClean="0"/>
              <a:t> </a:t>
            </a:r>
            <a:r>
              <a:rPr lang="en-US" dirty="0" err="1" smtClean="0"/>
              <a:t>substantif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5082809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en-US" sz="1600" dirty="0" err="1" smtClean="0"/>
              <a:t>Pengujian</a:t>
            </a:r>
            <a:r>
              <a:rPr lang="en-US" sz="1600" dirty="0" smtClean="0"/>
              <a:t> </a:t>
            </a:r>
            <a:r>
              <a:rPr lang="en-US" sz="1600" dirty="0" err="1" smtClean="0"/>
              <a:t>substantif</a:t>
            </a:r>
            <a:r>
              <a:rPr lang="en-US" sz="1600" dirty="0" smtClean="0"/>
              <a:t> </a:t>
            </a:r>
            <a:r>
              <a:rPr lang="en-US" sz="1600" dirty="0" err="1" smtClean="0"/>
              <a:t>adalah</a:t>
            </a:r>
            <a:r>
              <a:rPr lang="en-US" sz="1600" dirty="0" smtClean="0"/>
              <a:t> </a:t>
            </a:r>
            <a:r>
              <a:rPr lang="en-US" sz="1600" dirty="0" err="1" smtClean="0"/>
              <a:t>prosedur-prosedur</a:t>
            </a:r>
            <a:r>
              <a:rPr lang="en-US" sz="1600" dirty="0" smtClean="0"/>
              <a:t> audit yang </a:t>
            </a:r>
            <a:r>
              <a:rPr lang="en-US" sz="1600" dirty="0" err="1" smtClean="0"/>
              <a:t>didesain</a:t>
            </a:r>
            <a:r>
              <a:rPr lang="en-US" sz="1600" dirty="0" smtClean="0"/>
              <a:t> </a:t>
            </a:r>
            <a:r>
              <a:rPr lang="en-US" sz="1600" dirty="0" err="1" smtClean="0"/>
              <a:t>untuk</a:t>
            </a:r>
            <a:r>
              <a:rPr lang="en-US" sz="1600" dirty="0" smtClean="0"/>
              <a:t> </a:t>
            </a:r>
            <a:r>
              <a:rPr lang="en-US" sz="1600" dirty="0" err="1" smtClean="0"/>
              <a:t>menguji</a:t>
            </a:r>
            <a:r>
              <a:rPr lang="en-US" sz="1600" dirty="0" smtClean="0"/>
              <a:t> </a:t>
            </a:r>
            <a:r>
              <a:rPr lang="en-US" sz="1600" dirty="0" err="1" smtClean="0"/>
              <a:t>kesalahan</a:t>
            </a:r>
            <a:r>
              <a:rPr lang="en-US" sz="1600" dirty="0" smtClean="0"/>
              <a:t> </a:t>
            </a:r>
            <a:r>
              <a:rPr lang="en-US" sz="1600" dirty="0" err="1" smtClean="0"/>
              <a:t>dalam</a:t>
            </a:r>
            <a:r>
              <a:rPr lang="en-US" sz="1600" dirty="0" smtClean="0"/>
              <a:t> </a:t>
            </a:r>
            <a:r>
              <a:rPr lang="en-US" sz="1600" dirty="0" err="1" smtClean="0"/>
              <a:t>nilai</a:t>
            </a:r>
            <a:r>
              <a:rPr lang="en-US" sz="1600" dirty="0" smtClean="0"/>
              <a:t> rupiah yang </a:t>
            </a:r>
            <a:r>
              <a:rPr lang="en-US" sz="1600" dirty="0" err="1" smtClean="0"/>
              <a:t>mempengaruhi</a:t>
            </a:r>
            <a:r>
              <a:rPr lang="en-US" sz="1600" dirty="0" smtClean="0"/>
              <a:t> </a:t>
            </a:r>
            <a:r>
              <a:rPr lang="en-US" sz="1600" dirty="0" err="1" smtClean="0"/>
              <a:t>langsung</a:t>
            </a:r>
            <a:r>
              <a:rPr lang="en-US" sz="1600" dirty="0" smtClean="0"/>
              <a:t> </a:t>
            </a:r>
            <a:r>
              <a:rPr lang="it-IT" sz="1600" dirty="0" smtClean="0"/>
              <a:t>kebenaran dari saldo-saldo dalam laporan keuangan. Salah saji (</a:t>
            </a:r>
            <a:r>
              <a:rPr lang="it-IT" sz="1600" i="1" dirty="0" smtClean="0"/>
              <a:t>monetary </a:t>
            </a:r>
            <a:r>
              <a:rPr lang="en-US" sz="1600" i="1" dirty="0" smtClean="0"/>
              <a:t>misstatement) </a:t>
            </a:r>
            <a:r>
              <a:rPr lang="en-US" sz="1600" i="1" dirty="0" err="1" smtClean="0"/>
              <a:t>seperti</a:t>
            </a:r>
            <a:r>
              <a:rPr lang="en-US" sz="1600" i="1" dirty="0" smtClean="0"/>
              <a:t> </a:t>
            </a:r>
            <a:r>
              <a:rPr lang="en-US" sz="1600" i="1" dirty="0" err="1" smtClean="0"/>
              <a:t>itu</a:t>
            </a:r>
            <a:r>
              <a:rPr lang="en-US" sz="1600" i="1" dirty="0" smtClean="0"/>
              <a:t> </a:t>
            </a:r>
            <a:r>
              <a:rPr lang="en-US" sz="1600" i="1" dirty="0" err="1" smtClean="0"/>
              <a:t>adalah</a:t>
            </a:r>
            <a:r>
              <a:rPr lang="en-US" sz="1600" i="1" dirty="0" smtClean="0"/>
              <a:t> </a:t>
            </a:r>
            <a:r>
              <a:rPr lang="en-US" sz="1600" i="1" dirty="0" err="1" smtClean="0"/>
              <a:t>indikasi</a:t>
            </a:r>
            <a:r>
              <a:rPr lang="en-US" sz="1600" i="1" dirty="0" smtClean="0"/>
              <a:t> yang </a:t>
            </a:r>
            <a:r>
              <a:rPr lang="en-US" sz="1600" i="1" dirty="0" err="1" smtClean="0"/>
              <a:t>jelas</a:t>
            </a:r>
            <a:r>
              <a:rPr lang="en-US" sz="1600" i="1" dirty="0" smtClean="0"/>
              <a:t> </a:t>
            </a:r>
            <a:r>
              <a:rPr lang="en-US" sz="1600" i="1" dirty="0" err="1" smtClean="0"/>
              <a:t>dari</a:t>
            </a:r>
            <a:r>
              <a:rPr lang="en-US" sz="1600" i="1" dirty="0" smtClean="0"/>
              <a:t> </a:t>
            </a:r>
            <a:r>
              <a:rPr lang="en-US" sz="1600" i="1" dirty="0" err="1" smtClean="0"/>
              <a:t>salah</a:t>
            </a:r>
            <a:r>
              <a:rPr lang="en-US" sz="1600" i="1" dirty="0" smtClean="0"/>
              <a:t> </a:t>
            </a:r>
            <a:r>
              <a:rPr lang="en-US" sz="1600" i="1" dirty="0" err="1" smtClean="0"/>
              <a:t>saji</a:t>
            </a:r>
            <a:r>
              <a:rPr lang="en-US" sz="1600" i="1" dirty="0" smtClean="0"/>
              <a:t> </a:t>
            </a:r>
            <a:r>
              <a:rPr lang="en-US" sz="1600" i="1" dirty="0" err="1" smtClean="0"/>
              <a:t>dari</a:t>
            </a:r>
            <a:r>
              <a:rPr lang="en-US" sz="1600" i="1" dirty="0" smtClean="0"/>
              <a:t> </a:t>
            </a:r>
            <a:r>
              <a:rPr lang="en-US" sz="1600" i="1" dirty="0" err="1" smtClean="0"/>
              <a:t>akunakun</a:t>
            </a:r>
            <a:r>
              <a:rPr lang="en-US" sz="1600" i="1" dirty="0" smtClean="0"/>
              <a:t>.</a:t>
            </a:r>
          </a:p>
          <a:p>
            <a:r>
              <a:rPr lang="en-US" sz="1600" dirty="0" err="1" smtClean="0"/>
              <a:t>Terdapat</a:t>
            </a:r>
            <a:r>
              <a:rPr lang="en-US" sz="1600" dirty="0" smtClean="0"/>
              <a:t> 3 (</a:t>
            </a:r>
            <a:r>
              <a:rPr lang="en-US" sz="1600" dirty="0" err="1" smtClean="0"/>
              <a:t>tiga</a:t>
            </a:r>
            <a:r>
              <a:rPr lang="en-US" sz="1600" dirty="0" smtClean="0"/>
              <a:t>) </a:t>
            </a:r>
            <a:r>
              <a:rPr lang="en-US" sz="1600" dirty="0" err="1" smtClean="0"/>
              <a:t>macam</a:t>
            </a:r>
            <a:r>
              <a:rPr lang="en-US" sz="1600" dirty="0" smtClean="0"/>
              <a:t> </a:t>
            </a:r>
            <a:r>
              <a:rPr lang="en-US" sz="1600" dirty="0" err="1" smtClean="0"/>
              <a:t>pengujian</a:t>
            </a:r>
            <a:r>
              <a:rPr lang="en-US" sz="1600" dirty="0" smtClean="0"/>
              <a:t> </a:t>
            </a:r>
            <a:r>
              <a:rPr lang="en-US" sz="1600" dirty="0" err="1" smtClean="0"/>
              <a:t>substantif</a:t>
            </a:r>
            <a:r>
              <a:rPr lang="en-US" sz="1600" dirty="0" smtClean="0"/>
              <a:t> </a:t>
            </a:r>
            <a:r>
              <a:rPr lang="en-US" sz="1600" dirty="0" err="1" smtClean="0"/>
              <a:t>yaitu</a:t>
            </a:r>
            <a:r>
              <a:rPr lang="en-US" sz="1600" dirty="0" smtClean="0"/>
              <a:t> :</a:t>
            </a:r>
          </a:p>
          <a:p>
            <a:pPr lvl="1"/>
            <a:r>
              <a:rPr lang="en-US" sz="1400" dirty="0" smtClean="0"/>
              <a:t>(1) </a:t>
            </a:r>
            <a:r>
              <a:rPr lang="en-US" sz="1400" dirty="0" err="1" smtClean="0"/>
              <a:t>pengujian</a:t>
            </a:r>
            <a:r>
              <a:rPr lang="en-US" sz="1400" dirty="0" smtClean="0"/>
              <a:t> </a:t>
            </a:r>
            <a:r>
              <a:rPr lang="en-US" sz="1400" dirty="0" err="1" smtClean="0"/>
              <a:t>substantif</a:t>
            </a:r>
            <a:r>
              <a:rPr lang="en-US" sz="1400" dirty="0" smtClean="0"/>
              <a:t> </a:t>
            </a:r>
            <a:r>
              <a:rPr lang="en-US" sz="1400" dirty="0" err="1" smtClean="0"/>
              <a:t>atas</a:t>
            </a:r>
            <a:r>
              <a:rPr lang="en-US" sz="1400" dirty="0" smtClean="0"/>
              <a:t> </a:t>
            </a:r>
            <a:r>
              <a:rPr lang="en-US" sz="1400" dirty="0" err="1" smtClean="0"/>
              <a:t>transaksi</a:t>
            </a:r>
            <a:r>
              <a:rPr lang="en-US" sz="1400" dirty="0" smtClean="0"/>
              <a:t>, </a:t>
            </a:r>
          </a:p>
          <a:p>
            <a:pPr lvl="1"/>
            <a:r>
              <a:rPr lang="en-US" sz="1400" dirty="0" smtClean="0"/>
              <a:t>(2) </a:t>
            </a:r>
            <a:r>
              <a:rPr lang="en-US" sz="1400" dirty="0" err="1" smtClean="0"/>
              <a:t>prosedur</a:t>
            </a:r>
            <a:r>
              <a:rPr lang="en-US" sz="1400" dirty="0" smtClean="0"/>
              <a:t> </a:t>
            </a:r>
            <a:r>
              <a:rPr lang="en-US" sz="1400" dirty="0" err="1" smtClean="0"/>
              <a:t>analitis</a:t>
            </a:r>
            <a:r>
              <a:rPr lang="en-US" sz="1400" dirty="0" smtClean="0"/>
              <a:t>, </a:t>
            </a:r>
          </a:p>
          <a:p>
            <a:pPr lvl="1"/>
            <a:r>
              <a:rPr lang="en-US" sz="1400" dirty="0" smtClean="0"/>
              <a:t>(3) </a:t>
            </a:r>
            <a:r>
              <a:rPr lang="en-US" sz="1400" dirty="0" err="1" smtClean="0"/>
              <a:t>pengujian</a:t>
            </a:r>
            <a:r>
              <a:rPr lang="en-US" sz="1400" dirty="0" smtClean="0"/>
              <a:t> </a:t>
            </a:r>
            <a:r>
              <a:rPr lang="en-US" sz="1400" dirty="0" err="1" smtClean="0"/>
              <a:t>terinci</a:t>
            </a:r>
            <a:r>
              <a:rPr lang="en-US" sz="1400" dirty="0" smtClean="0"/>
              <a:t> </a:t>
            </a:r>
            <a:r>
              <a:rPr lang="en-US" sz="1400" dirty="0" err="1" smtClean="0"/>
              <a:t>atas</a:t>
            </a:r>
            <a:r>
              <a:rPr lang="en-US" sz="1400" dirty="0" smtClean="0"/>
              <a:t> </a:t>
            </a:r>
            <a:r>
              <a:rPr lang="en-US" sz="1400" dirty="0" err="1" smtClean="0"/>
              <a:t>saldo</a:t>
            </a:r>
            <a:r>
              <a:rPr lang="en-US" sz="1400" dirty="0" smtClean="0"/>
              <a:t>.</a:t>
            </a:r>
          </a:p>
          <a:p>
            <a:r>
              <a:rPr lang="en-US" sz="1600" dirty="0" err="1" smtClean="0"/>
              <a:t>Pengujian</a:t>
            </a:r>
            <a:r>
              <a:rPr lang="en-US" sz="1600" dirty="0" smtClean="0"/>
              <a:t> </a:t>
            </a:r>
            <a:r>
              <a:rPr lang="en-US" sz="1600" dirty="0" err="1" smtClean="0"/>
              <a:t>substantif</a:t>
            </a:r>
            <a:r>
              <a:rPr lang="en-US" sz="1600" dirty="0" smtClean="0"/>
              <a:t> </a:t>
            </a:r>
            <a:r>
              <a:rPr lang="en-US" sz="1600" dirty="0" err="1" smtClean="0"/>
              <a:t>atas</a:t>
            </a:r>
            <a:r>
              <a:rPr lang="en-US" sz="1600" dirty="0" smtClean="0"/>
              <a:t> </a:t>
            </a:r>
            <a:r>
              <a:rPr lang="en-US" sz="1600" dirty="0" err="1" smtClean="0"/>
              <a:t>transaksi</a:t>
            </a:r>
            <a:endParaRPr lang="en-US" sz="1600" dirty="0" smtClean="0"/>
          </a:p>
          <a:p>
            <a:r>
              <a:rPr lang="en-US" sz="1600" dirty="0" err="1" smtClean="0"/>
              <a:t>Tujuan</a:t>
            </a:r>
            <a:r>
              <a:rPr lang="en-US" sz="1600" dirty="0" smtClean="0"/>
              <a:t> </a:t>
            </a:r>
            <a:r>
              <a:rPr lang="en-US" sz="1600" dirty="0" err="1" smtClean="0"/>
              <a:t>dari</a:t>
            </a:r>
            <a:r>
              <a:rPr lang="en-US" sz="1600" dirty="0" smtClean="0"/>
              <a:t> </a:t>
            </a:r>
            <a:r>
              <a:rPr lang="en-US" sz="1600" dirty="0" err="1" smtClean="0"/>
              <a:t>pengujian</a:t>
            </a:r>
            <a:r>
              <a:rPr lang="en-US" sz="1600" dirty="0" smtClean="0"/>
              <a:t> </a:t>
            </a:r>
            <a:r>
              <a:rPr lang="en-US" sz="1600" dirty="0" err="1" smtClean="0"/>
              <a:t>substantif</a:t>
            </a:r>
            <a:r>
              <a:rPr lang="en-US" sz="1600" dirty="0" smtClean="0"/>
              <a:t> </a:t>
            </a:r>
            <a:r>
              <a:rPr lang="en-US" sz="1600" dirty="0" err="1" smtClean="0"/>
              <a:t>atas</a:t>
            </a:r>
            <a:r>
              <a:rPr lang="en-US" sz="1600" dirty="0" smtClean="0"/>
              <a:t> </a:t>
            </a:r>
            <a:r>
              <a:rPr lang="en-US" sz="1600" dirty="0" err="1" smtClean="0"/>
              <a:t>transaksi</a:t>
            </a:r>
            <a:r>
              <a:rPr lang="en-US" sz="1600" dirty="0" smtClean="0"/>
              <a:t> </a:t>
            </a:r>
            <a:r>
              <a:rPr lang="en-US" sz="1600" dirty="0" err="1" smtClean="0"/>
              <a:t>adalah</a:t>
            </a:r>
            <a:r>
              <a:rPr lang="en-US" sz="1600" dirty="0" smtClean="0"/>
              <a:t> </a:t>
            </a:r>
            <a:r>
              <a:rPr lang="en-US" sz="1600" dirty="0" err="1" smtClean="0"/>
              <a:t>untuk</a:t>
            </a:r>
            <a:r>
              <a:rPr lang="en-US" sz="1600" dirty="0" smtClean="0"/>
              <a:t> </a:t>
            </a:r>
            <a:r>
              <a:rPr lang="en-US" sz="1600" dirty="0" err="1" smtClean="0"/>
              <a:t>menentukan</a:t>
            </a:r>
            <a:r>
              <a:rPr lang="en-US" sz="1600" dirty="0" smtClean="0"/>
              <a:t> </a:t>
            </a:r>
            <a:r>
              <a:rPr lang="en-US" sz="1600" dirty="0" err="1" smtClean="0"/>
              <a:t>apakah</a:t>
            </a:r>
            <a:r>
              <a:rPr lang="en-US" sz="1600" dirty="0" smtClean="0"/>
              <a:t> </a:t>
            </a:r>
            <a:r>
              <a:rPr lang="en-US" sz="1600" dirty="0" err="1" smtClean="0"/>
              <a:t>semua</a:t>
            </a:r>
            <a:r>
              <a:rPr lang="en-US" sz="1600" dirty="0" smtClean="0"/>
              <a:t> </a:t>
            </a:r>
            <a:r>
              <a:rPr lang="en-US" sz="1600" dirty="0" err="1" smtClean="0"/>
              <a:t>tujuan</a:t>
            </a:r>
            <a:r>
              <a:rPr lang="en-US" sz="1600" dirty="0" smtClean="0"/>
              <a:t> audit </a:t>
            </a:r>
            <a:r>
              <a:rPr lang="en-US" sz="1600" dirty="0" err="1" smtClean="0"/>
              <a:t>berkaitan</a:t>
            </a:r>
            <a:r>
              <a:rPr lang="en-US" sz="1600" dirty="0" smtClean="0"/>
              <a:t> </a:t>
            </a:r>
            <a:r>
              <a:rPr lang="en-US" sz="1600" dirty="0" err="1" smtClean="0"/>
              <a:t>dengan</a:t>
            </a:r>
            <a:r>
              <a:rPr lang="en-US" sz="1600" dirty="0" smtClean="0"/>
              <a:t> </a:t>
            </a:r>
            <a:r>
              <a:rPr lang="en-US" sz="1600" dirty="0" err="1" smtClean="0"/>
              <a:t>transaksi</a:t>
            </a:r>
            <a:r>
              <a:rPr lang="en-US" sz="1600" dirty="0" smtClean="0"/>
              <a:t> (</a:t>
            </a:r>
            <a:r>
              <a:rPr lang="en-US" sz="1600" i="1" dirty="0" smtClean="0"/>
              <a:t>transaction-related audit objectives) </a:t>
            </a:r>
            <a:r>
              <a:rPr lang="en-US" sz="1600" i="1" dirty="0" err="1" smtClean="0"/>
              <a:t>telah</a:t>
            </a:r>
            <a:r>
              <a:rPr lang="en-US" sz="1600" i="1" dirty="0" smtClean="0"/>
              <a:t> </a:t>
            </a:r>
            <a:r>
              <a:rPr lang="en-US" sz="1600" i="1" dirty="0" err="1" smtClean="0"/>
              <a:t>terpenuhi</a:t>
            </a:r>
            <a:r>
              <a:rPr lang="en-US" sz="1600" i="1" dirty="0" smtClean="0"/>
              <a:t> </a:t>
            </a:r>
            <a:r>
              <a:rPr lang="en-US" sz="1600" i="1" dirty="0" err="1" smtClean="0"/>
              <a:t>untuk</a:t>
            </a:r>
            <a:r>
              <a:rPr lang="en-US" sz="1600" i="1" dirty="0" smtClean="0"/>
              <a:t> </a:t>
            </a:r>
            <a:r>
              <a:rPr lang="en-US" sz="1600" i="1" dirty="0" err="1" smtClean="0"/>
              <a:t>setiap</a:t>
            </a:r>
            <a:r>
              <a:rPr lang="en-US" sz="1600" i="1" dirty="0" smtClean="0"/>
              <a:t> </a:t>
            </a:r>
            <a:r>
              <a:rPr lang="en-US" sz="1600" i="1" dirty="0" err="1" smtClean="0"/>
              <a:t>kelas</a:t>
            </a:r>
            <a:r>
              <a:rPr lang="en-US" sz="1600" i="1" dirty="0" smtClean="0"/>
              <a:t> </a:t>
            </a:r>
            <a:r>
              <a:rPr lang="en-US" sz="1600" dirty="0" err="1" smtClean="0"/>
              <a:t>transaksi</a:t>
            </a:r>
            <a:r>
              <a:rPr lang="en-US" sz="1600" dirty="0" smtClean="0"/>
              <a:t>. </a:t>
            </a:r>
          </a:p>
          <a:p>
            <a:r>
              <a:rPr lang="en-US" sz="1600" dirty="0" err="1" smtClean="0"/>
              <a:t>Sebagai</a:t>
            </a:r>
            <a:r>
              <a:rPr lang="en-US" sz="1600" dirty="0" smtClean="0"/>
              <a:t> </a:t>
            </a:r>
            <a:r>
              <a:rPr lang="en-US" sz="1600" dirty="0" err="1" smtClean="0"/>
              <a:t>contoh</a:t>
            </a:r>
            <a:r>
              <a:rPr lang="en-US" sz="1600" dirty="0" smtClean="0"/>
              <a:t> auditor </a:t>
            </a:r>
            <a:r>
              <a:rPr lang="en-US" sz="1600" dirty="0" err="1" smtClean="0"/>
              <a:t>melakukan</a:t>
            </a:r>
            <a:r>
              <a:rPr lang="en-US" sz="1600" dirty="0" smtClean="0"/>
              <a:t> </a:t>
            </a:r>
            <a:r>
              <a:rPr lang="en-US" sz="1600" dirty="0" err="1" smtClean="0"/>
              <a:t>pengujian</a:t>
            </a:r>
            <a:r>
              <a:rPr lang="en-US" sz="1600" dirty="0" smtClean="0"/>
              <a:t> </a:t>
            </a:r>
            <a:r>
              <a:rPr lang="en-US" sz="1600" dirty="0" err="1" smtClean="0"/>
              <a:t>substantif</a:t>
            </a:r>
            <a:r>
              <a:rPr lang="en-US" sz="1600" dirty="0" smtClean="0"/>
              <a:t> </a:t>
            </a:r>
            <a:r>
              <a:rPr lang="en-US" sz="1600" dirty="0" err="1" smtClean="0"/>
              <a:t>atas</a:t>
            </a:r>
            <a:r>
              <a:rPr lang="en-US" sz="1600" dirty="0" smtClean="0"/>
              <a:t> </a:t>
            </a:r>
            <a:r>
              <a:rPr lang="en-US" sz="1600" dirty="0" err="1" smtClean="0"/>
              <a:t>transaksi</a:t>
            </a:r>
            <a:r>
              <a:rPr lang="en-US" sz="1600" dirty="0" smtClean="0"/>
              <a:t> </a:t>
            </a:r>
            <a:r>
              <a:rPr lang="en-US" sz="1600" dirty="0" err="1" smtClean="0"/>
              <a:t>untuk</a:t>
            </a:r>
            <a:r>
              <a:rPr lang="en-US" sz="1600" dirty="0" smtClean="0"/>
              <a:t> </a:t>
            </a:r>
            <a:r>
              <a:rPr lang="en-US" sz="1600" dirty="0" err="1" smtClean="0"/>
              <a:t>menguji</a:t>
            </a:r>
            <a:r>
              <a:rPr lang="en-US" sz="1600" dirty="0" smtClean="0"/>
              <a:t> </a:t>
            </a:r>
            <a:r>
              <a:rPr lang="en-US" sz="1600" dirty="0" err="1" smtClean="0"/>
              <a:t>apakah</a:t>
            </a:r>
            <a:r>
              <a:rPr lang="en-US" sz="1600" dirty="0" smtClean="0"/>
              <a:t> </a:t>
            </a:r>
            <a:r>
              <a:rPr lang="en-US" sz="1600" dirty="0" err="1" smtClean="0"/>
              <a:t>transaksi</a:t>
            </a:r>
            <a:r>
              <a:rPr lang="en-US" sz="1600" dirty="0" smtClean="0"/>
              <a:t> yang </a:t>
            </a:r>
            <a:r>
              <a:rPr lang="en-US" sz="1600" dirty="0" err="1" smtClean="0"/>
              <a:t>dicatat</a:t>
            </a:r>
            <a:r>
              <a:rPr lang="en-US" sz="1600" dirty="0" smtClean="0"/>
              <a:t> </a:t>
            </a:r>
            <a:r>
              <a:rPr lang="en-US" sz="1600" dirty="0" err="1" smtClean="0"/>
              <a:t>benar-benar</a:t>
            </a:r>
            <a:r>
              <a:rPr lang="en-US" sz="1600" dirty="0" smtClean="0"/>
              <a:t> </a:t>
            </a:r>
            <a:r>
              <a:rPr lang="en-US" sz="1600" dirty="0" err="1" smtClean="0"/>
              <a:t>ada</a:t>
            </a:r>
            <a:r>
              <a:rPr lang="en-US" sz="1600" dirty="0" smtClean="0"/>
              <a:t> </a:t>
            </a:r>
            <a:r>
              <a:rPr lang="en-US" sz="1600" dirty="0" err="1" smtClean="0"/>
              <a:t>dan</a:t>
            </a:r>
            <a:r>
              <a:rPr lang="en-US" sz="1600" dirty="0" smtClean="0"/>
              <a:t> </a:t>
            </a:r>
            <a:r>
              <a:rPr lang="sv-SE" sz="1600" dirty="0" smtClean="0"/>
              <a:t>transaksi yang ada semua telah dicatat. </a:t>
            </a:r>
          </a:p>
          <a:p>
            <a:r>
              <a:rPr lang="sv-SE" sz="1600" dirty="0" smtClean="0"/>
              <a:t>Auditor juga melakukan pengujian ini </a:t>
            </a:r>
            <a:r>
              <a:rPr lang="en-US" sz="1600" dirty="0" err="1" smtClean="0"/>
              <a:t>untuk</a:t>
            </a:r>
            <a:r>
              <a:rPr lang="en-US" sz="1600" dirty="0" smtClean="0"/>
              <a:t> </a:t>
            </a:r>
            <a:r>
              <a:rPr lang="en-US" sz="1600" dirty="0" err="1" smtClean="0"/>
              <a:t>menentukan</a:t>
            </a:r>
            <a:r>
              <a:rPr lang="en-US" sz="1600" dirty="0" smtClean="0"/>
              <a:t> </a:t>
            </a:r>
            <a:r>
              <a:rPr lang="en-US" sz="1600" dirty="0" err="1" smtClean="0"/>
              <a:t>apakah</a:t>
            </a:r>
            <a:r>
              <a:rPr lang="en-US" sz="1600" dirty="0" smtClean="0"/>
              <a:t> </a:t>
            </a:r>
            <a:r>
              <a:rPr lang="en-US" sz="1600" dirty="0" err="1" smtClean="0"/>
              <a:t>transaksi</a:t>
            </a:r>
            <a:r>
              <a:rPr lang="en-US" sz="1600" dirty="0" smtClean="0"/>
              <a:t> </a:t>
            </a:r>
            <a:r>
              <a:rPr lang="en-US" sz="1600" dirty="0" err="1" smtClean="0"/>
              <a:t>belanja</a:t>
            </a:r>
            <a:r>
              <a:rPr lang="en-US" sz="1600" dirty="0" smtClean="0"/>
              <a:t> </a:t>
            </a:r>
            <a:r>
              <a:rPr lang="en-US" sz="1600" dirty="0" err="1" smtClean="0"/>
              <a:t>telah</a:t>
            </a:r>
            <a:r>
              <a:rPr lang="en-US" sz="1600" dirty="0" smtClean="0"/>
              <a:t> </a:t>
            </a:r>
            <a:r>
              <a:rPr lang="en-US" sz="1600" dirty="0" err="1" smtClean="0"/>
              <a:t>dicatat</a:t>
            </a:r>
            <a:r>
              <a:rPr lang="en-US" sz="1600" dirty="0" smtClean="0"/>
              <a:t> </a:t>
            </a:r>
            <a:r>
              <a:rPr lang="en-US" sz="1600" dirty="0" err="1" smtClean="0"/>
              <a:t>dengan</a:t>
            </a:r>
            <a:r>
              <a:rPr lang="en-US" sz="1600" dirty="0" smtClean="0"/>
              <a:t> </a:t>
            </a:r>
            <a:r>
              <a:rPr lang="en-US" sz="1600" dirty="0" err="1" smtClean="0"/>
              <a:t>benar</a:t>
            </a:r>
            <a:r>
              <a:rPr lang="en-US" sz="1600" dirty="0" smtClean="0"/>
              <a:t>, </a:t>
            </a:r>
            <a:r>
              <a:rPr lang="en-US" sz="1600" dirty="0" err="1" smtClean="0"/>
              <a:t>transaksi</a:t>
            </a:r>
            <a:r>
              <a:rPr lang="en-US" sz="1600" dirty="0" smtClean="0"/>
              <a:t> </a:t>
            </a:r>
            <a:r>
              <a:rPr lang="en-US" sz="1600" dirty="0" err="1" smtClean="0"/>
              <a:t>belanja</a:t>
            </a:r>
            <a:r>
              <a:rPr lang="en-US" sz="1600" dirty="0" smtClean="0"/>
              <a:t> </a:t>
            </a:r>
            <a:r>
              <a:rPr lang="en-US" sz="1600" dirty="0" err="1" smtClean="0"/>
              <a:t>telah</a:t>
            </a:r>
            <a:r>
              <a:rPr lang="en-US" sz="1600" dirty="0" smtClean="0"/>
              <a:t> </a:t>
            </a:r>
            <a:r>
              <a:rPr lang="en-US" sz="1600" dirty="0" err="1" smtClean="0"/>
              <a:t>dicatat</a:t>
            </a:r>
            <a:r>
              <a:rPr lang="en-US" sz="1600" dirty="0" smtClean="0"/>
              <a:t> </a:t>
            </a:r>
            <a:r>
              <a:rPr lang="en-US" sz="1600" dirty="0" err="1" smtClean="0"/>
              <a:t>pada</a:t>
            </a:r>
            <a:r>
              <a:rPr lang="en-US" sz="1600" dirty="0" smtClean="0"/>
              <a:t> </a:t>
            </a:r>
            <a:r>
              <a:rPr lang="en-US" sz="1600" dirty="0" err="1" smtClean="0"/>
              <a:t>periode</a:t>
            </a:r>
            <a:r>
              <a:rPr lang="en-US" sz="1600" dirty="0" smtClean="0"/>
              <a:t> </a:t>
            </a:r>
            <a:r>
              <a:rPr lang="en-US" sz="1600" dirty="0" err="1" smtClean="0"/>
              <a:t>laporan</a:t>
            </a:r>
            <a:r>
              <a:rPr lang="en-US" sz="1600" dirty="0" smtClean="0"/>
              <a:t> yang </a:t>
            </a:r>
            <a:r>
              <a:rPr lang="en-US" sz="1600" dirty="0" err="1" smtClean="0"/>
              <a:t>tepat</a:t>
            </a:r>
            <a:r>
              <a:rPr lang="en-US" sz="1600" dirty="0" smtClean="0"/>
              <a:t>, </a:t>
            </a:r>
            <a:r>
              <a:rPr lang="en-US" sz="1600" dirty="0" err="1" smtClean="0"/>
              <a:t>belanja</a:t>
            </a:r>
            <a:r>
              <a:rPr lang="en-US" sz="1600" dirty="0" smtClean="0"/>
              <a:t> </a:t>
            </a:r>
            <a:r>
              <a:rPr lang="en-US" sz="1600" dirty="0" err="1" smtClean="0"/>
              <a:t>telah</a:t>
            </a:r>
            <a:r>
              <a:rPr lang="en-US" sz="1600" dirty="0" smtClean="0"/>
              <a:t> </a:t>
            </a:r>
            <a:r>
              <a:rPr lang="en-US" sz="1600" dirty="0" err="1" smtClean="0"/>
              <a:t>diklasifikasikan</a:t>
            </a:r>
            <a:r>
              <a:rPr lang="en-US" sz="1600" dirty="0" smtClean="0"/>
              <a:t> </a:t>
            </a:r>
            <a:r>
              <a:rPr lang="en-US" sz="1600" dirty="0" err="1" smtClean="0"/>
              <a:t>dengan</a:t>
            </a:r>
            <a:r>
              <a:rPr lang="en-US" sz="1600" dirty="0" smtClean="0"/>
              <a:t> </a:t>
            </a:r>
            <a:r>
              <a:rPr lang="en-US" sz="1600" dirty="0" err="1" smtClean="0"/>
              <a:t>benar</a:t>
            </a:r>
            <a:r>
              <a:rPr lang="en-US" sz="1600" dirty="0" smtClean="0"/>
              <a:t> </a:t>
            </a:r>
            <a:r>
              <a:rPr lang="en-US" sz="1600" dirty="0" err="1" smtClean="0"/>
              <a:t>dalam</a:t>
            </a:r>
            <a:r>
              <a:rPr lang="en-US" sz="1600" dirty="0" smtClean="0"/>
              <a:t> </a:t>
            </a:r>
            <a:r>
              <a:rPr lang="en-US" sz="1600" dirty="0" err="1" smtClean="0"/>
              <a:t>neraca</a:t>
            </a:r>
            <a:r>
              <a:rPr lang="en-US" sz="1600" dirty="0" smtClean="0"/>
              <a:t>, </a:t>
            </a:r>
            <a:r>
              <a:rPr lang="en-US" sz="1600" dirty="0" err="1" smtClean="0"/>
              <a:t>dan</a:t>
            </a:r>
            <a:r>
              <a:rPr lang="en-US" sz="1600" dirty="0" smtClean="0"/>
              <a:t> </a:t>
            </a:r>
            <a:r>
              <a:rPr lang="en-US" sz="1600" dirty="0" err="1" smtClean="0"/>
              <a:t>apakah</a:t>
            </a:r>
            <a:r>
              <a:rPr lang="en-US" sz="1600" dirty="0" smtClean="0"/>
              <a:t> </a:t>
            </a:r>
            <a:r>
              <a:rPr lang="en-US" sz="1600" dirty="0" err="1" smtClean="0"/>
              <a:t>belanja</a:t>
            </a:r>
            <a:r>
              <a:rPr lang="en-US" sz="1600" dirty="0" smtClean="0"/>
              <a:t> </a:t>
            </a:r>
            <a:r>
              <a:rPr lang="en-US" sz="1600" dirty="0" err="1" smtClean="0"/>
              <a:t>telah</a:t>
            </a:r>
            <a:r>
              <a:rPr lang="en-US" sz="1600" dirty="0" smtClean="0"/>
              <a:t> </a:t>
            </a:r>
            <a:r>
              <a:rPr lang="en-US" sz="1600" dirty="0" err="1" smtClean="0"/>
              <a:t>diikhtisarkan</a:t>
            </a:r>
            <a:r>
              <a:rPr lang="en-US" sz="1600" dirty="0" smtClean="0"/>
              <a:t> </a:t>
            </a:r>
            <a:r>
              <a:rPr lang="en-US" sz="1600" dirty="0" err="1" smtClean="0"/>
              <a:t>dan</a:t>
            </a:r>
            <a:r>
              <a:rPr lang="en-US" sz="1600" dirty="0" smtClean="0"/>
              <a:t> </a:t>
            </a:r>
            <a:r>
              <a:rPr lang="en-US" sz="1600" dirty="0" err="1" smtClean="0"/>
              <a:t>diposting</a:t>
            </a:r>
            <a:r>
              <a:rPr lang="en-US" sz="1600" dirty="0" smtClean="0"/>
              <a:t> </a:t>
            </a:r>
            <a:r>
              <a:rPr lang="en-US" sz="1600" dirty="0" err="1" smtClean="0"/>
              <a:t>dengan</a:t>
            </a:r>
            <a:r>
              <a:rPr lang="en-US" sz="1600" dirty="0" smtClean="0"/>
              <a:t> </a:t>
            </a:r>
            <a:r>
              <a:rPr lang="en-US" sz="1600" dirty="0" err="1" smtClean="0"/>
              <a:t>benar</a:t>
            </a:r>
            <a:r>
              <a:rPr lang="en-US" sz="1600" dirty="0" smtClean="0"/>
              <a:t> </a:t>
            </a:r>
            <a:r>
              <a:rPr lang="en-US" sz="1600" dirty="0" err="1" smtClean="0"/>
              <a:t>ke</a:t>
            </a:r>
            <a:r>
              <a:rPr lang="en-US" sz="1600" dirty="0" smtClean="0"/>
              <a:t> </a:t>
            </a:r>
            <a:r>
              <a:rPr lang="en-US" sz="1600" dirty="0" err="1" smtClean="0"/>
              <a:t>buku</a:t>
            </a:r>
            <a:r>
              <a:rPr lang="en-US" sz="1600" dirty="0" smtClean="0"/>
              <a:t> </a:t>
            </a:r>
            <a:r>
              <a:rPr lang="en-US" sz="1600" dirty="0" err="1" smtClean="0"/>
              <a:t>besar</a:t>
            </a:r>
            <a:r>
              <a:rPr lang="en-US" sz="1600" dirty="0" smtClean="0"/>
              <a:t>. </a:t>
            </a:r>
            <a:r>
              <a:rPr lang="en-US" sz="1600" dirty="0" err="1" smtClean="0"/>
              <a:t>Jika</a:t>
            </a:r>
            <a:r>
              <a:rPr lang="en-US" sz="1600" dirty="0" smtClean="0"/>
              <a:t> auditor </a:t>
            </a:r>
            <a:r>
              <a:rPr lang="en-US" sz="1600" dirty="0" err="1" smtClean="0"/>
              <a:t>merasa</a:t>
            </a:r>
            <a:r>
              <a:rPr lang="en-US" sz="1600" dirty="0" smtClean="0"/>
              <a:t> </a:t>
            </a:r>
            <a:r>
              <a:rPr lang="en-US" sz="1600" dirty="0" err="1" smtClean="0"/>
              <a:t>yakin</a:t>
            </a:r>
            <a:r>
              <a:rPr lang="en-US" sz="1600" dirty="0" smtClean="0"/>
              <a:t> </a:t>
            </a:r>
            <a:r>
              <a:rPr lang="en-US" sz="1600" dirty="0" err="1" smtClean="0"/>
              <a:t>bahwa</a:t>
            </a:r>
            <a:r>
              <a:rPr lang="en-US" sz="1600" dirty="0" smtClean="0"/>
              <a:t> </a:t>
            </a:r>
            <a:r>
              <a:rPr lang="en-US" sz="1600" dirty="0" err="1" smtClean="0"/>
              <a:t>transaksi-transaksi</a:t>
            </a:r>
            <a:r>
              <a:rPr lang="en-US" sz="1600" dirty="0" smtClean="0"/>
              <a:t> </a:t>
            </a:r>
            <a:r>
              <a:rPr lang="en-US" sz="1600" dirty="0" err="1" smtClean="0"/>
              <a:t>telah</a:t>
            </a:r>
            <a:r>
              <a:rPr lang="en-US" sz="1600" dirty="0" smtClean="0"/>
              <a:t> </a:t>
            </a:r>
            <a:r>
              <a:rPr lang="en-US" sz="1600" dirty="0" err="1" smtClean="0"/>
              <a:t>dicatat</a:t>
            </a:r>
            <a:r>
              <a:rPr lang="en-US" sz="1600" dirty="0" smtClean="0"/>
              <a:t> </a:t>
            </a:r>
            <a:r>
              <a:rPr lang="en-US" sz="1600" dirty="0" err="1" smtClean="0"/>
              <a:t>dan</a:t>
            </a:r>
            <a:r>
              <a:rPr lang="en-US" sz="1600" dirty="0" smtClean="0"/>
              <a:t> </a:t>
            </a:r>
            <a:r>
              <a:rPr lang="en-US" sz="1600" dirty="0" err="1" smtClean="0"/>
              <a:t>diposting</a:t>
            </a:r>
            <a:r>
              <a:rPr lang="en-US" sz="1600" dirty="0" smtClean="0"/>
              <a:t> </a:t>
            </a:r>
            <a:r>
              <a:rPr lang="en-US" sz="1600" dirty="0" err="1" smtClean="0"/>
              <a:t>dengan</a:t>
            </a:r>
            <a:r>
              <a:rPr lang="en-US" sz="1600" dirty="0" smtClean="0"/>
              <a:t> </a:t>
            </a:r>
            <a:r>
              <a:rPr lang="en-US" sz="1600" dirty="0" err="1" smtClean="0"/>
              <a:t>benar</a:t>
            </a:r>
            <a:r>
              <a:rPr lang="en-US" sz="1600" dirty="0" smtClean="0"/>
              <a:t>, auditor </a:t>
            </a:r>
            <a:r>
              <a:rPr lang="en-US" sz="1600" dirty="0" err="1" smtClean="0"/>
              <a:t>dapat</a:t>
            </a:r>
            <a:r>
              <a:rPr lang="en-US" sz="1600" dirty="0" smtClean="0"/>
              <a:t> </a:t>
            </a:r>
            <a:r>
              <a:rPr lang="en-US" sz="1600" dirty="0" err="1" smtClean="0"/>
              <a:t>meyakini</a:t>
            </a:r>
            <a:r>
              <a:rPr lang="en-US" sz="1600" dirty="0" smtClean="0"/>
              <a:t> </a:t>
            </a:r>
            <a:r>
              <a:rPr lang="en-US" sz="1600" dirty="0" err="1" smtClean="0"/>
              <a:t>bahwa</a:t>
            </a:r>
            <a:r>
              <a:rPr lang="en-US" sz="1600" dirty="0" smtClean="0"/>
              <a:t> </a:t>
            </a:r>
            <a:r>
              <a:rPr lang="en-US" sz="1600" dirty="0" err="1" smtClean="0"/>
              <a:t>jumlah</a:t>
            </a:r>
            <a:r>
              <a:rPr lang="en-US" sz="1600" dirty="0" smtClean="0"/>
              <a:t> </a:t>
            </a:r>
            <a:r>
              <a:rPr lang="en-US" sz="1600" dirty="0" err="1" smtClean="0"/>
              <a:t>dalam</a:t>
            </a:r>
            <a:r>
              <a:rPr lang="en-US" sz="1600" dirty="0" smtClean="0"/>
              <a:t> </a:t>
            </a:r>
            <a:r>
              <a:rPr lang="en-US" sz="1600" dirty="0" err="1" smtClean="0"/>
              <a:t>buku</a:t>
            </a:r>
            <a:r>
              <a:rPr lang="en-US" sz="1600" dirty="0" smtClean="0"/>
              <a:t> </a:t>
            </a:r>
            <a:r>
              <a:rPr lang="en-US" sz="1600" dirty="0" err="1" smtClean="0"/>
              <a:t>besar</a:t>
            </a:r>
            <a:r>
              <a:rPr lang="en-US" sz="1600" dirty="0" smtClean="0"/>
              <a:t> </a:t>
            </a:r>
            <a:r>
              <a:rPr lang="en-US" sz="1600" dirty="0" err="1" smtClean="0"/>
              <a:t>juga</a:t>
            </a:r>
            <a:r>
              <a:rPr lang="en-US" sz="1600" dirty="0" smtClean="0"/>
              <a:t> </a:t>
            </a:r>
            <a:r>
              <a:rPr lang="en-US" sz="1600" dirty="0" err="1" smtClean="0"/>
              <a:t>benar</a:t>
            </a:r>
            <a:r>
              <a:rPr lang="en-US" sz="1600" dirty="0" smtClean="0"/>
              <a:t>.</a:t>
            </a:r>
            <a:endParaRPr lang="en-US" sz="1600" dirty="0"/>
          </a:p>
        </p:txBody>
      </p:sp>
    </p:spTree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Prosedur</a:t>
            </a:r>
            <a:r>
              <a:rPr lang="en-US" dirty="0" smtClean="0"/>
              <a:t> </a:t>
            </a:r>
            <a:r>
              <a:rPr lang="en-US" dirty="0" err="1" smtClean="0"/>
              <a:t>analitis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55000" lnSpcReduction="20000"/>
          </a:bodyPr>
          <a:lstStyle/>
          <a:p>
            <a:r>
              <a:rPr lang="en-US" dirty="0" err="1" smtClean="0"/>
              <a:t>Prosedur</a:t>
            </a:r>
            <a:r>
              <a:rPr lang="en-US" dirty="0" smtClean="0"/>
              <a:t> </a:t>
            </a:r>
            <a:r>
              <a:rPr lang="en-US" dirty="0" err="1" smtClean="0"/>
              <a:t>analitis</a:t>
            </a:r>
            <a:r>
              <a:rPr lang="en-US" dirty="0" smtClean="0"/>
              <a:t> </a:t>
            </a:r>
            <a:r>
              <a:rPr lang="en-US" dirty="0" err="1" smtClean="0"/>
              <a:t>mencakup</a:t>
            </a:r>
            <a:r>
              <a:rPr lang="en-US" dirty="0" smtClean="0"/>
              <a:t> </a:t>
            </a:r>
            <a:r>
              <a:rPr lang="en-US" dirty="0" err="1" smtClean="0"/>
              <a:t>perbandingan-perbandingan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jumlahjumlah</a:t>
            </a:r>
            <a:r>
              <a:rPr lang="en-US" dirty="0" smtClean="0"/>
              <a:t> yang </a:t>
            </a:r>
            <a:r>
              <a:rPr lang="en-US" dirty="0" err="1" smtClean="0"/>
              <a:t>dicatat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jumlah</a:t>
            </a:r>
            <a:r>
              <a:rPr lang="en-US" dirty="0" smtClean="0"/>
              <a:t> yang </a:t>
            </a:r>
            <a:r>
              <a:rPr lang="en-US" dirty="0" err="1" smtClean="0"/>
              <a:t>diharapkan</a:t>
            </a:r>
            <a:r>
              <a:rPr lang="en-US" dirty="0" smtClean="0"/>
              <a:t> yang </a:t>
            </a:r>
            <a:r>
              <a:rPr lang="en-US" dirty="0" err="1" smtClean="0"/>
              <a:t>disusun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auditor. </a:t>
            </a:r>
          </a:p>
          <a:p>
            <a:r>
              <a:rPr lang="en-US" dirty="0" err="1" smtClean="0"/>
              <a:t>Biasanya</a:t>
            </a:r>
            <a:r>
              <a:rPr lang="en-US" dirty="0" smtClean="0"/>
              <a:t>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prosedur</a:t>
            </a:r>
            <a:r>
              <a:rPr lang="en-US" dirty="0" smtClean="0"/>
              <a:t> </a:t>
            </a:r>
            <a:r>
              <a:rPr lang="en-US" dirty="0" err="1" smtClean="0"/>
              <a:t>analitis</a:t>
            </a:r>
            <a:r>
              <a:rPr lang="en-US" dirty="0" smtClean="0"/>
              <a:t> </a:t>
            </a:r>
            <a:r>
              <a:rPr lang="en-US" dirty="0" err="1" smtClean="0"/>
              <a:t>mencakup</a:t>
            </a:r>
            <a:r>
              <a:rPr lang="en-US" dirty="0" smtClean="0"/>
              <a:t> </a:t>
            </a:r>
            <a:r>
              <a:rPr lang="en-US" dirty="0" err="1" smtClean="0"/>
              <a:t>perhitungan</a:t>
            </a:r>
            <a:r>
              <a:rPr lang="en-US" dirty="0" smtClean="0"/>
              <a:t> </a:t>
            </a:r>
            <a:r>
              <a:rPr lang="en-US" dirty="0" err="1" smtClean="0"/>
              <a:t>rasio-rasio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auditor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membandingkan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rasio</a:t>
            </a:r>
            <a:r>
              <a:rPr lang="en-US" dirty="0" smtClean="0"/>
              <a:t> </a:t>
            </a:r>
            <a:r>
              <a:rPr lang="en-US" dirty="0" err="1" smtClean="0"/>
              <a:t>tahun</a:t>
            </a:r>
            <a:r>
              <a:rPr lang="en-US" dirty="0" smtClean="0"/>
              <a:t> </a:t>
            </a:r>
            <a:r>
              <a:rPr lang="en-US" dirty="0" err="1" smtClean="0"/>
              <a:t>lalu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data lain yang </a:t>
            </a:r>
            <a:r>
              <a:rPr lang="en-US" dirty="0" err="1" smtClean="0"/>
              <a:t>berhubungan</a:t>
            </a:r>
            <a:r>
              <a:rPr lang="en-US" dirty="0" smtClean="0"/>
              <a:t>.</a:t>
            </a:r>
          </a:p>
          <a:p>
            <a:r>
              <a:rPr lang="fi-FI" dirty="0" smtClean="0"/>
              <a:t>Dua tujuan utama prosedur analitis yang dilakukan pada tahap pelaksanaan audit atas saldo akun adalah </a:t>
            </a:r>
          </a:p>
          <a:p>
            <a:pPr lvl="1"/>
            <a:r>
              <a:rPr lang="fi-FI" dirty="0" smtClean="0"/>
              <a:t>(1) mengindikasikan kemungkinan </a:t>
            </a:r>
            <a:r>
              <a:rPr lang="sv-SE" dirty="0" smtClean="0"/>
              <a:t>terjadinya salah saji dalam laporan keuangan dan </a:t>
            </a:r>
          </a:p>
          <a:p>
            <a:pPr lvl="1"/>
            <a:r>
              <a:rPr lang="sv-SE" dirty="0" smtClean="0"/>
              <a:t>(2) mengurangi pengujian </a:t>
            </a:r>
            <a:r>
              <a:rPr lang="en-US" dirty="0" err="1" smtClean="0"/>
              <a:t>terinci</a:t>
            </a:r>
            <a:r>
              <a:rPr lang="en-US" dirty="0" smtClean="0"/>
              <a:t> </a:t>
            </a:r>
            <a:r>
              <a:rPr lang="en-US" dirty="0" err="1" smtClean="0"/>
              <a:t>atas</a:t>
            </a:r>
            <a:r>
              <a:rPr lang="en-US" dirty="0" smtClean="0"/>
              <a:t> </a:t>
            </a:r>
            <a:r>
              <a:rPr lang="en-US" dirty="0" err="1" smtClean="0"/>
              <a:t>saldo</a:t>
            </a:r>
            <a:r>
              <a:rPr lang="en-US" dirty="0" smtClean="0"/>
              <a:t>. </a:t>
            </a:r>
          </a:p>
          <a:p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perbedaan</a:t>
            </a:r>
            <a:r>
              <a:rPr lang="en-US" dirty="0" smtClean="0"/>
              <a:t> </a:t>
            </a:r>
            <a:r>
              <a:rPr lang="en-US" dirty="0" err="1" smtClean="0"/>
              <a:t>mendasar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prosedur</a:t>
            </a:r>
            <a:r>
              <a:rPr lang="en-US" dirty="0" smtClean="0"/>
              <a:t> </a:t>
            </a:r>
            <a:r>
              <a:rPr lang="en-US" dirty="0" err="1" smtClean="0"/>
              <a:t>analitis</a:t>
            </a:r>
            <a:r>
              <a:rPr lang="en-US" dirty="0" smtClean="0"/>
              <a:t> yang </a:t>
            </a:r>
            <a:r>
              <a:rPr lang="en-US" dirty="0" err="1" smtClean="0"/>
              <a:t>dilakukan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tahap</a:t>
            </a:r>
            <a:r>
              <a:rPr lang="en-US" dirty="0" smtClean="0"/>
              <a:t> </a:t>
            </a:r>
            <a:r>
              <a:rPr lang="en-US" dirty="0" err="1" smtClean="0"/>
              <a:t>perencanaan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prosedur</a:t>
            </a:r>
            <a:r>
              <a:rPr lang="en-US" dirty="0" smtClean="0"/>
              <a:t> </a:t>
            </a:r>
            <a:r>
              <a:rPr lang="en-US" dirty="0" err="1" smtClean="0"/>
              <a:t>analitis</a:t>
            </a:r>
            <a:r>
              <a:rPr lang="en-US" dirty="0" smtClean="0"/>
              <a:t> yang </a:t>
            </a:r>
            <a:r>
              <a:rPr lang="en-US" dirty="0" err="1" smtClean="0"/>
              <a:t>dilakukan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tahap</a:t>
            </a:r>
            <a:r>
              <a:rPr lang="en-US" dirty="0" smtClean="0"/>
              <a:t> </a:t>
            </a:r>
            <a:r>
              <a:rPr lang="en-US" dirty="0" err="1" smtClean="0"/>
              <a:t>pengujian</a:t>
            </a:r>
            <a:r>
              <a:rPr lang="en-US" dirty="0" smtClean="0"/>
              <a:t>. </a:t>
            </a:r>
          </a:p>
          <a:p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tahap</a:t>
            </a:r>
            <a:r>
              <a:rPr lang="en-US" dirty="0" smtClean="0"/>
              <a:t> </a:t>
            </a:r>
            <a:r>
              <a:rPr lang="en-US" dirty="0" err="1" smtClean="0"/>
              <a:t>perencanaan</a:t>
            </a:r>
            <a:r>
              <a:rPr lang="en-US" dirty="0" smtClean="0"/>
              <a:t>, auditor </a:t>
            </a:r>
            <a:r>
              <a:rPr lang="en-US" dirty="0" err="1" smtClean="0"/>
              <a:t>mungkin</a:t>
            </a:r>
            <a:r>
              <a:rPr lang="en-US" dirty="0" smtClean="0"/>
              <a:t> </a:t>
            </a:r>
            <a:r>
              <a:rPr lang="en-US" dirty="0" err="1" smtClean="0"/>
              <a:t>menghitung</a:t>
            </a:r>
            <a:r>
              <a:rPr lang="en-US" dirty="0" smtClean="0"/>
              <a:t> </a:t>
            </a:r>
            <a:r>
              <a:rPr lang="en-US" dirty="0" err="1" smtClean="0"/>
              <a:t>rasio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menggunakan</a:t>
            </a:r>
            <a:r>
              <a:rPr lang="en-US" dirty="0" smtClean="0"/>
              <a:t> data interim.</a:t>
            </a:r>
          </a:p>
          <a:p>
            <a:r>
              <a:rPr lang="en-US" dirty="0" err="1" smtClean="0"/>
              <a:t>Sedangkan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tahap</a:t>
            </a:r>
            <a:r>
              <a:rPr lang="en-US" dirty="0" smtClean="0"/>
              <a:t> </a:t>
            </a:r>
            <a:r>
              <a:rPr lang="en-US" dirty="0" err="1" smtClean="0"/>
              <a:t>pengujian</a:t>
            </a:r>
            <a:r>
              <a:rPr lang="en-US" dirty="0" smtClean="0"/>
              <a:t> </a:t>
            </a:r>
            <a:r>
              <a:rPr lang="en-US" dirty="0" err="1" smtClean="0"/>
              <a:t>saldo</a:t>
            </a:r>
            <a:r>
              <a:rPr lang="en-US" dirty="0" smtClean="0"/>
              <a:t> </a:t>
            </a:r>
            <a:r>
              <a:rPr lang="en-US" dirty="0" err="1" smtClean="0"/>
              <a:t>akhir</a:t>
            </a:r>
            <a:r>
              <a:rPr lang="en-US" dirty="0" smtClean="0"/>
              <a:t>, auditor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menghitung</a:t>
            </a:r>
            <a:r>
              <a:rPr lang="en-US" dirty="0" smtClean="0"/>
              <a:t> </a:t>
            </a:r>
            <a:r>
              <a:rPr lang="en-US" dirty="0" err="1" smtClean="0"/>
              <a:t>kembali</a:t>
            </a:r>
            <a:r>
              <a:rPr lang="en-US" dirty="0" smtClean="0"/>
              <a:t> </a:t>
            </a:r>
            <a:r>
              <a:rPr lang="en-US" dirty="0" err="1" smtClean="0"/>
              <a:t>rasio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menggunakan</a:t>
            </a:r>
            <a:r>
              <a:rPr lang="en-US" dirty="0" smtClean="0"/>
              <a:t> data </a:t>
            </a:r>
            <a:r>
              <a:rPr lang="en-US" dirty="0" err="1" smtClean="0"/>
              <a:t>setahun</a:t>
            </a:r>
            <a:r>
              <a:rPr lang="en-US" dirty="0" smtClean="0"/>
              <a:t> </a:t>
            </a:r>
            <a:r>
              <a:rPr lang="en-US" dirty="0" err="1" smtClean="0"/>
              <a:t>penuh</a:t>
            </a:r>
            <a:r>
              <a:rPr lang="en-US" dirty="0" smtClean="0"/>
              <a:t>. </a:t>
            </a:r>
            <a:r>
              <a:rPr lang="en-US" dirty="0" err="1" smtClean="0"/>
              <a:t>Jika</a:t>
            </a:r>
            <a:r>
              <a:rPr lang="en-US" dirty="0" smtClean="0"/>
              <a:t> auditor </a:t>
            </a:r>
            <a:r>
              <a:rPr lang="en-US" dirty="0" err="1" smtClean="0"/>
              <a:t>percaya</a:t>
            </a:r>
            <a:r>
              <a:rPr lang="en-US" dirty="0" smtClean="0"/>
              <a:t> </a:t>
            </a: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prosedur</a:t>
            </a:r>
            <a:r>
              <a:rPr lang="en-US" dirty="0" smtClean="0"/>
              <a:t> </a:t>
            </a:r>
            <a:r>
              <a:rPr lang="en-US" dirty="0" err="1" smtClean="0"/>
              <a:t>analitis</a:t>
            </a:r>
            <a:r>
              <a:rPr lang="en-US" dirty="0" smtClean="0"/>
              <a:t> yang </a:t>
            </a:r>
            <a:r>
              <a:rPr lang="en-US" dirty="0" err="1" smtClean="0"/>
              <a:t>dilakukan</a:t>
            </a:r>
            <a:r>
              <a:rPr lang="en-US" dirty="0" smtClean="0"/>
              <a:t> </a:t>
            </a:r>
            <a:r>
              <a:rPr lang="en-US" dirty="0" err="1" smtClean="0"/>
              <a:t>mengindikasikan</a:t>
            </a:r>
            <a:r>
              <a:rPr lang="en-US" dirty="0" smtClean="0"/>
              <a:t> </a:t>
            </a:r>
            <a:r>
              <a:rPr lang="en-US" dirty="0" err="1" smtClean="0"/>
              <a:t>kemungkinan</a:t>
            </a:r>
            <a:r>
              <a:rPr lang="en-US" dirty="0" smtClean="0"/>
              <a:t> </a:t>
            </a:r>
            <a:r>
              <a:rPr lang="en-US" dirty="0" err="1" smtClean="0"/>
              <a:t>terjadinya</a:t>
            </a:r>
            <a:r>
              <a:rPr lang="en-US" dirty="0" smtClean="0"/>
              <a:t> </a:t>
            </a:r>
            <a:r>
              <a:rPr lang="en-US" dirty="0" err="1" smtClean="0"/>
              <a:t>salah</a:t>
            </a:r>
            <a:r>
              <a:rPr lang="en-US" dirty="0" smtClean="0"/>
              <a:t> </a:t>
            </a:r>
            <a:r>
              <a:rPr lang="en-US" dirty="0" err="1" smtClean="0"/>
              <a:t>saji</a:t>
            </a:r>
            <a:r>
              <a:rPr lang="en-US" dirty="0" smtClean="0"/>
              <a:t>, </a:t>
            </a:r>
            <a:r>
              <a:rPr lang="en-US" dirty="0" err="1" smtClean="0"/>
              <a:t>maka</a:t>
            </a:r>
            <a:r>
              <a:rPr lang="en-US" dirty="0" smtClean="0"/>
              <a:t> </a:t>
            </a:r>
            <a:r>
              <a:rPr lang="en-US" dirty="0" err="1" smtClean="0"/>
              <a:t>prosedur</a:t>
            </a:r>
            <a:r>
              <a:rPr lang="en-US" dirty="0" smtClean="0"/>
              <a:t> </a:t>
            </a:r>
            <a:r>
              <a:rPr lang="en-US" dirty="0" err="1" smtClean="0"/>
              <a:t>analitis</a:t>
            </a:r>
            <a:r>
              <a:rPr lang="en-US" dirty="0" smtClean="0"/>
              <a:t> </a:t>
            </a:r>
            <a:r>
              <a:rPr lang="en-US" dirty="0" err="1" smtClean="0"/>
              <a:t>tambahan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dilakukan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auditor </a:t>
            </a:r>
            <a:r>
              <a:rPr lang="en-US" dirty="0" err="1" smtClean="0"/>
              <a:t>memutuskan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memodifikasi</a:t>
            </a:r>
            <a:r>
              <a:rPr lang="en-US" dirty="0" smtClean="0"/>
              <a:t> </a:t>
            </a:r>
            <a:r>
              <a:rPr lang="en-US" dirty="0" err="1" smtClean="0"/>
              <a:t>pengujian</a:t>
            </a:r>
            <a:r>
              <a:rPr lang="en-US" dirty="0" smtClean="0"/>
              <a:t> </a:t>
            </a:r>
            <a:r>
              <a:rPr lang="en-US" dirty="0" err="1" smtClean="0"/>
              <a:t>terinci</a:t>
            </a:r>
            <a:r>
              <a:rPr lang="en-US" dirty="0" smtClean="0"/>
              <a:t> </a:t>
            </a:r>
            <a:r>
              <a:rPr lang="en-US" dirty="0" err="1" smtClean="0"/>
              <a:t>atas</a:t>
            </a:r>
            <a:r>
              <a:rPr lang="en-US" dirty="0" smtClean="0"/>
              <a:t> </a:t>
            </a:r>
            <a:r>
              <a:rPr lang="en-US" dirty="0" err="1" smtClean="0"/>
              <a:t>saldo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Tingkat </a:t>
            </a:r>
            <a:r>
              <a:rPr lang="en-US" dirty="0" err="1" smtClean="0"/>
              <a:t>Persuasif</a:t>
            </a:r>
            <a:r>
              <a:rPr lang="en-US" dirty="0" smtClean="0"/>
              <a:t>  </a:t>
            </a:r>
            <a:r>
              <a:rPr lang="en-US" dirty="0" err="1" smtClean="0"/>
              <a:t>Bukti</a:t>
            </a:r>
            <a:r>
              <a:rPr lang="en-US" dirty="0" smtClean="0"/>
              <a:t> audit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70000" lnSpcReduction="20000"/>
          </a:bodyPr>
          <a:lstStyle/>
          <a:p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adanya</a:t>
            </a:r>
            <a:r>
              <a:rPr lang="en-US" dirty="0" smtClean="0"/>
              <a:t> </a:t>
            </a:r>
            <a:r>
              <a:rPr lang="en-US" dirty="0" err="1" smtClean="0"/>
              <a:t>kendala</a:t>
            </a:r>
            <a:r>
              <a:rPr lang="en-US" dirty="0" smtClean="0"/>
              <a:t> </a:t>
            </a:r>
            <a:r>
              <a:rPr lang="en-US" dirty="0" err="1" smtClean="0"/>
              <a:t>biaya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sifat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bukti</a:t>
            </a:r>
            <a:r>
              <a:rPr lang="en-US" dirty="0" smtClean="0"/>
              <a:t> audit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sendiri</a:t>
            </a:r>
            <a:r>
              <a:rPr lang="en-US" dirty="0" smtClean="0"/>
              <a:t>, </a:t>
            </a:r>
            <a:r>
              <a:rPr lang="en-US" dirty="0" err="1" smtClean="0"/>
              <a:t>jarang</a:t>
            </a:r>
            <a:r>
              <a:rPr lang="en-US" dirty="0" smtClean="0"/>
              <a:t> </a:t>
            </a:r>
            <a:r>
              <a:rPr lang="en-US" dirty="0" err="1" smtClean="0"/>
              <a:t>sekali</a:t>
            </a:r>
            <a:r>
              <a:rPr lang="en-US" dirty="0" smtClean="0"/>
              <a:t> auditor </a:t>
            </a:r>
            <a:r>
              <a:rPr lang="en-US" dirty="0" err="1" smtClean="0"/>
              <a:t>mencapai</a:t>
            </a:r>
            <a:r>
              <a:rPr lang="en-US" dirty="0" smtClean="0"/>
              <a:t> </a:t>
            </a:r>
            <a:r>
              <a:rPr lang="en-US" dirty="0" err="1" smtClean="0"/>
              <a:t>tingkat</a:t>
            </a:r>
            <a:r>
              <a:rPr lang="en-US" dirty="0" smtClean="0"/>
              <a:t> </a:t>
            </a:r>
            <a:r>
              <a:rPr lang="en-US" dirty="0" err="1" smtClean="0"/>
              <a:t>keyakinan</a:t>
            </a:r>
            <a:r>
              <a:rPr lang="en-US" dirty="0" smtClean="0"/>
              <a:t> yang </a:t>
            </a:r>
            <a:r>
              <a:rPr lang="en-US" b="1" dirty="0" err="1" smtClean="0"/>
              <a:t>absolut</a:t>
            </a:r>
            <a:r>
              <a:rPr lang="en-US" b="1" dirty="0" smtClean="0"/>
              <a:t> </a:t>
            </a:r>
            <a:r>
              <a:rPr lang="en-US" dirty="0" err="1" smtClean="0"/>
              <a:t>atas</a:t>
            </a:r>
            <a:r>
              <a:rPr lang="en-US" dirty="0" smtClean="0"/>
              <a:t> </a:t>
            </a:r>
            <a:r>
              <a:rPr lang="en-US" dirty="0" err="1" smtClean="0"/>
              <a:t>kebenaran</a:t>
            </a:r>
            <a:r>
              <a:rPr lang="en-US" dirty="0" smtClean="0"/>
              <a:t> </a:t>
            </a:r>
            <a:r>
              <a:rPr lang="en-US" dirty="0" err="1" smtClean="0"/>
              <a:t>opini</a:t>
            </a:r>
            <a:r>
              <a:rPr lang="en-US" dirty="0" smtClean="0"/>
              <a:t> yang </a:t>
            </a:r>
            <a:r>
              <a:rPr lang="en-US" dirty="0" err="1" smtClean="0"/>
              <a:t>dibuatnya</a:t>
            </a:r>
            <a:r>
              <a:rPr lang="en-US" dirty="0" smtClean="0"/>
              <a:t>. </a:t>
            </a:r>
          </a:p>
          <a:p>
            <a:r>
              <a:rPr lang="en-US" dirty="0" err="1" smtClean="0"/>
              <a:t>Namun</a:t>
            </a:r>
            <a:r>
              <a:rPr lang="en-US" dirty="0" smtClean="0"/>
              <a:t> </a:t>
            </a:r>
            <a:r>
              <a:rPr lang="en-US" dirty="0" err="1" smtClean="0"/>
              <a:t>demikian</a:t>
            </a:r>
            <a:r>
              <a:rPr lang="en-US" dirty="0" smtClean="0"/>
              <a:t>, auditor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mengumpulkan</a:t>
            </a:r>
            <a:r>
              <a:rPr lang="en-US" dirty="0" smtClean="0"/>
              <a:t> </a:t>
            </a:r>
            <a:r>
              <a:rPr lang="en-US" dirty="0" err="1" smtClean="0"/>
              <a:t>bukti</a:t>
            </a:r>
            <a:r>
              <a:rPr lang="en-US" dirty="0" smtClean="0"/>
              <a:t> audit </a:t>
            </a:r>
            <a:r>
              <a:rPr lang="en-US" dirty="0" err="1" smtClean="0"/>
              <a:t>semaksimal</a:t>
            </a:r>
            <a:r>
              <a:rPr lang="en-US" dirty="0" smtClean="0"/>
              <a:t> </a:t>
            </a:r>
            <a:r>
              <a:rPr lang="en-US" dirty="0" err="1" smtClean="0"/>
              <a:t>mungkin</a:t>
            </a:r>
            <a:r>
              <a:rPr lang="en-US" dirty="0" smtClean="0"/>
              <a:t> </a:t>
            </a:r>
            <a:r>
              <a:rPr lang="en-US" dirty="0" err="1" smtClean="0"/>
              <a:t>sehingga</a:t>
            </a:r>
            <a:r>
              <a:rPr lang="en-US" dirty="0" smtClean="0"/>
              <a:t> </a:t>
            </a:r>
            <a:r>
              <a:rPr lang="en-US" dirty="0" err="1" smtClean="0"/>
              <a:t>opini</a:t>
            </a:r>
            <a:r>
              <a:rPr lang="en-US" dirty="0" smtClean="0"/>
              <a:t> yang </a:t>
            </a:r>
            <a:r>
              <a:rPr lang="en-US" dirty="0" err="1" smtClean="0"/>
              <a:t>dikeluarkannya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benar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tingkat</a:t>
            </a:r>
            <a:r>
              <a:rPr lang="en-US" dirty="0" smtClean="0"/>
              <a:t> </a:t>
            </a:r>
            <a:r>
              <a:rPr lang="en-US" dirty="0" err="1" smtClean="0"/>
              <a:t>keyakinan</a:t>
            </a:r>
            <a:r>
              <a:rPr lang="en-US" dirty="0" smtClean="0"/>
              <a:t> yang </a:t>
            </a:r>
            <a:r>
              <a:rPr lang="en-US" dirty="0" err="1" smtClean="0"/>
              <a:t>tinggi</a:t>
            </a:r>
            <a:r>
              <a:rPr lang="en-US" dirty="0" smtClean="0"/>
              <a:t> (</a:t>
            </a:r>
            <a:r>
              <a:rPr lang="en-US" dirty="0" err="1" smtClean="0"/>
              <a:t>walaupun</a:t>
            </a:r>
            <a:r>
              <a:rPr lang="en-US" dirty="0" smtClean="0"/>
              <a:t> </a:t>
            </a:r>
            <a:r>
              <a:rPr lang="en-US" dirty="0" err="1" smtClean="0"/>
              <a:t>bukan</a:t>
            </a:r>
            <a:r>
              <a:rPr lang="en-US" dirty="0" smtClean="0"/>
              <a:t> </a:t>
            </a:r>
            <a:r>
              <a:rPr lang="en-US" dirty="0" err="1" smtClean="0"/>
              <a:t>absolut</a:t>
            </a:r>
            <a:r>
              <a:rPr lang="en-US" dirty="0" smtClean="0"/>
              <a:t>). </a:t>
            </a:r>
          </a:p>
          <a:p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mengkombinasikan</a:t>
            </a:r>
            <a:r>
              <a:rPr lang="en-US" dirty="0" smtClean="0"/>
              <a:t> </a:t>
            </a:r>
            <a:r>
              <a:rPr lang="en-US" dirty="0" err="1" smtClean="0"/>
              <a:t>semua</a:t>
            </a:r>
            <a:r>
              <a:rPr lang="en-US" dirty="0" smtClean="0"/>
              <a:t> </a:t>
            </a:r>
            <a:r>
              <a:rPr lang="en-US" dirty="0" err="1" smtClean="0"/>
              <a:t>bukti</a:t>
            </a:r>
            <a:r>
              <a:rPr lang="en-US" dirty="0" smtClean="0"/>
              <a:t> audit yang </a:t>
            </a:r>
            <a:r>
              <a:rPr lang="en-US" dirty="0" err="1" smtClean="0"/>
              <a:t>diperoleh</a:t>
            </a:r>
            <a:r>
              <a:rPr lang="en-US" dirty="0" smtClean="0"/>
              <a:t> </a:t>
            </a:r>
            <a:r>
              <a:rPr lang="en-US" dirty="0" err="1" smtClean="0"/>
              <a:t>selama</a:t>
            </a:r>
            <a:r>
              <a:rPr lang="en-US" dirty="0" smtClean="0"/>
              <a:t> </a:t>
            </a:r>
            <a:r>
              <a:rPr lang="en-US" dirty="0" err="1" smtClean="0"/>
              <a:t>proses</a:t>
            </a:r>
            <a:r>
              <a:rPr lang="en-US" dirty="0" smtClean="0"/>
              <a:t> audit, auditor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memutuskan</a:t>
            </a:r>
            <a:r>
              <a:rPr lang="en-US" dirty="0" smtClean="0"/>
              <a:t> </a:t>
            </a:r>
            <a:r>
              <a:rPr lang="en-US" dirty="0" err="1" smtClean="0"/>
              <a:t>apakah</a:t>
            </a:r>
            <a:r>
              <a:rPr lang="en-US" dirty="0" smtClean="0"/>
              <a:t> </a:t>
            </a:r>
            <a:r>
              <a:rPr lang="en-US" dirty="0" err="1" smtClean="0"/>
              <a:t>bukti-bukti</a:t>
            </a:r>
            <a:r>
              <a:rPr lang="en-US" dirty="0" smtClean="0"/>
              <a:t> audit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telah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 </a:t>
            </a:r>
            <a:r>
              <a:rPr lang="nn-NO" dirty="0" smtClean="0"/>
              <a:t>memadai mendukung auditor untuk mengeluarkan laporan audit. </a:t>
            </a:r>
          </a:p>
          <a:p>
            <a:r>
              <a:rPr lang="nn-NO" dirty="0" smtClean="0"/>
              <a:t>Faktor-faktor </a:t>
            </a:r>
            <a:r>
              <a:rPr lang="en-US" dirty="0" smtClean="0"/>
              <a:t>yang </a:t>
            </a:r>
            <a:r>
              <a:rPr lang="en-US" dirty="0" err="1" smtClean="0"/>
              <a:t>menentukan</a:t>
            </a:r>
            <a:r>
              <a:rPr lang="en-US" dirty="0" smtClean="0"/>
              <a:t> </a:t>
            </a:r>
            <a:r>
              <a:rPr lang="en-US" dirty="0" err="1" smtClean="0"/>
              <a:t>tingkat</a:t>
            </a:r>
            <a:r>
              <a:rPr lang="en-US" dirty="0" smtClean="0"/>
              <a:t> </a:t>
            </a:r>
            <a:r>
              <a:rPr lang="en-US" dirty="0" err="1" smtClean="0"/>
              <a:t>persuasif</a:t>
            </a:r>
            <a:r>
              <a:rPr lang="en-US" dirty="0" smtClean="0"/>
              <a:t> </a:t>
            </a:r>
            <a:r>
              <a:rPr lang="en-US" dirty="0" err="1" smtClean="0"/>
              <a:t>bahan</a:t>
            </a:r>
            <a:r>
              <a:rPr lang="en-US" dirty="0" smtClean="0"/>
              <a:t> </a:t>
            </a:r>
            <a:r>
              <a:rPr lang="en-US" dirty="0" err="1" smtClean="0"/>
              <a:t>bukti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: </a:t>
            </a:r>
          </a:p>
          <a:p>
            <a:pPr lvl="1"/>
            <a:r>
              <a:rPr lang="en-US" dirty="0" smtClean="0"/>
              <a:t>Tingkat </a:t>
            </a:r>
            <a:r>
              <a:rPr lang="en-US" dirty="0" err="1" smtClean="0"/>
              <a:t>kompetensi</a:t>
            </a:r>
            <a:r>
              <a:rPr lang="en-US" dirty="0" smtClean="0"/>
              <a:t> (competency), </a:t>
            </a:r>
          </a:p>
          <a:p>
            <a:pPr lvl="1"/>
            <a:r>
              <a:rPr lang="en-US" dirty="0" smtClean="0"/>
              <a:t>Tingkat </a:t>
            </a:r>
            <a:r>
              <a:rPr lang="en-US" dirty="0" err="1" smtClean="0"/>
              <a:t>kecukupan</a:t>
            </a:r>
            <a:r>
              <a:rPr lang="en-US" dirty="0" smtClean="0"/>
              <a:t> (sufficiency)</a:t>
            </a:r>
            <a:endParaRPr lang="en-US" dirty="0"/>
          </a:p>
        </p:txBody>
      </p:sp>
    </p:spTree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Pengujian</a:t>
            </a:r>
            <a:r>
              <a:rPr lang="en-US" dirty="0" smtClean="0"/>
              <a:t> </a:t>
            </a:r>
            <a:r>
              <a:rPr lang="en-US" dirty="0" err="1" smtClean="0"/>
              <a:t>terinci</a:t>
            </a:r>
            <a:r>
              <a:rPr lang="en-US" dirty="0" smtClean="0"/>
              <a:t> </a:t>
            </a:r>
            <a:r>
              <a:rPr lang="en-US" dirty="0" err="1" smtClean="0"/>
              <a:t>atas</a:t>
            </a:r>
            <a:r>
              <a:rPr lang="en-US" dirty="0" smtClean="0"/>
              <a:t> </a:t>
            </a:r>
            <a:r>
              <a:rPr lang="en-US" dirty="0" err="1" smtClean="0"/>
              <a:t>saldo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62500" lnSpcReduction="20000"/>
          </a:bodyPr>
          <a:lstStyle/>
          <a:p>
            <a:r>
              <a:rPr lang="en-US" dirty="0" err="1" smtClean="0"/>
              <a:t>Pengujian</a:t>
            </a:r>
            <a:r>
              <a:rPr lang="en-US" dirty="0" smtClean="0"/>
              <a:t> </a:t>
            </a:r>
            <a:r>
              <a:rPr lang="en-US" dirty="0" err="1" smtClean="0"/>
              <a:t>terinci</a:t>
            </a:r>
            <a:r>
              <a:rPr lang="en-US" dirty="0" smtClean="0"/>
              <a:t> </a:t>
            </a:r>
            <a:r>
              <a:rPr lang="en-US" dirty="0" err="1" smtClean="0"/>
              <a:t>atas</a:t>
            </a:r>
            <a:r>
              <a:rPr lang="en-US" dirty="0" smtClean="0"/>
              <a:t> </a:t>
            </a:r>
            <a:r>
              <a:rPr lang="en-US" dirty="0" err="1" smtClean="0"/>
              <a:t>saldo</a:t>
            </a:r>
            <a:r>
              <a:rPr lang="en-US" dirty="0" smtClean="0"/>
              <a:t> </a:t>
            </a:r>
            <a:r>
              <a:rPr lang="en-US" dirty="0" err="1" smtClean="0"/>
              <a:t>memusatkan</a:t>
            </a:r>
            <a:r>
              <a:rPr lang="en-US" dirty="0" smtClean="0"/>
              <a:t> </a:t>
            </a:r>
            <a:r>
              <a:rPr lang="en-US" dirty="0" err="1" smtClean="0"/>
              <a:t>perhatian</a:t>
            </a:r>
            <a:r>
              <a:rPr lang="en-US" dirty="0" smtClean="0"/>
              <a:t> </a:t>
            </a:r>
            <a:r>
              <a:rPr lang="en-US" dirty="0" err="1" smtClean="0"/>
              <a:t>atas</a:t>
            </a:r>
            <a:r>
              <a:rPr lang="en-US" dirty="0" smtClean="0"/>
              <a:t> </a:t>
            </a:r>
            <a:r>
              <a:rPr lang="en-US" dirty="0" err="1" smtClean="0"/>
              <a:t>saldo-saldo</a:t>
            </a:r>
            <a:r>
              <a:rPr lang="en-US" dirty="0" smtClean="0"/>
              <a:t> </a:t>
            </a:r>
            <a:r>
              <a:rPr lang="en-US" dirty="0" err="1" smtClean="0"/>
              <a:t>akhir</a:t>
            </a:r>
            <a:r>
              <a:rPr lang="en-US" dirty="0" smtClean="0"/>
              <a:t> </a:t>
            </a:r>
            <a:r>
              <a:rPr lang="en-US" dirty="0" err="1" smtClean="0"/>
              <a:t>buku</a:t>
            </a:r>
            <a:r>
              <a:rPr lang="en-US" dirty="0" smtClean="0"/>
              <a:t> </a:t>
            </a:r>
            <a:r>
              <a:rPr lang="en-US" dirty="0" err="1" smtClean="0"/>
              <a:t>besar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laporan</a:t>
            </a:r>
            <a:r>
              <a:rPr lang="en-US" dirty="0" smtClean="0"/>
              <a:t> </a:t>
            </a:r>
            <a:r>
              <a:rPr lang="en-US" dirty="0" err="1" smtClean="0"/>
              <a:t>realisasi</a:t>
            </a:r>
            <a:r>
              <a:rPr lang="en-US" dirty="0" smtClean="0"/>
              <a:t> </a:t>
            </a:r>
            <a:r>
              <a:rPr lang="en-US" dirty="0" err="1" smtClean="0"/>
              <a:t>pendapatan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belanja</a:t>
            </a:r>
            <a:r>
              <a:rPr lang="en-US" dirty="0" smtClean="0"/>
              <a:t> </a:t>
            </a:r>
            <a:r>
              <a:rPr lang="en-US" dirty="0" err="1" smtClean="0"/>
              <a:t>serta</a:t>
            </a:r>
            <a:r>
              <a:rPr lang="en-US" dirty="0" smtClean="0"/>
              <a:t> </a:t>
            </a:r>
            <a:r>
              <a:rPr lang="en-US" dirty="0" err="1" smtClean="0"/>
              <a:t>neraca</a:t>
            </a:r>
            <a:r>
              <a:rPr lang="en-US" dirty="0" smtClean="0"/>
              <a:t>.</a:t>
            </a:r>
          </a:p>
          <a:p>
            <a:r>
              <a:rPr lang="es-ES" dirty="0" err="1" smtClean="0"/>
              <a:t>Contoh</a:t>
            </a:r>
            <a:r>
              <a:rPr lang="es-ES" dirty="0" smtClean="0"/>
              <a:t> </a:t>
            </a:r>
            <a:r>
              <a:rPr lang="es-ES" dirty="0" err="1" smtClean="0"/>
              <a:t>dari</a:t>
            </a:r>
            <a:r>
              <a:rPr lang="es-ES" dirty="0" smtClean="0"/>
              <a:t> </a:t>
            </a:r>
            <a:r>
              <a:rPr lang="es-ES" dirty="0" err="1" smtClean="0"/>
              <a:t>pengujian</a:t>
            </a:r>
            <a:r>
              <a:rPr lang="es-ES" dirty="0" smtClean="0"/>
              <a:t> </a:t>
            </a:r>
            <a:r>
              <a:rPr lang="es-ES" dirty="0" err="1" smtClean="0"/>
              <a:t>terinci</a:t>
            </a:r>
            <a:r>
              <a:rPr lang="es-ES" dirty="0" smtClean="0"/>
              <a:t> atas saldo </a:t>
            </a:r>
            <a:r>
              <a:rPr lang="es-ES" dirty="0" err="1" smtClean="0"/>
              <a:t>termasuk</a:t>
            </a:r>
            <a:r>
              <a:rPr lang="es-ES" dirty="0" smtClean="0"/>
              <a:t> </a:t>
            </a:r>
            <a:r>
              <a:rPr lang="es-ES" dirty="0" err="1" smtClean="0"/>
              <a:t>konfirmasi</a:t>
            </a:r>
            <a:r>
              <a:rPr lang="es-ES" dirty="0" smtClean="0"/>
              <a:t> </a:t>
            </a:r>
            <a:r>
              <a:rPr lang="es-ES" dirty="0" err="1" smtClean="0"/>
              <a:t>untuk</a:t>
            </a:r>
            <a:r>
              <a:rPr lang="es-ES" dirty="0" smtClean="0"/>
              <a:t> saldo </a:t>
            </a:r>
            <a:r>
              <a:rPr lang="en-US" dirty="0" err="1" smtClean="0"/>
              <a:t>piutang</a:t>
            </a:r>
            <a:r>
              <a:rPr lang="en-US" dirty="0" smtClean="0"/>
              <a:t>, </a:t>
            </a:r>
            <a:r>
              <a:rPr lang="en-US" dirty="0" err="1" smtClean="0"/>
              <a:t>pemeriksaan</a:t>
            </a:r>
            <a:r>
              <a:rPr lang="en-US" dirty="0" smtClean="0"/>
              <a:t> </a:t>
            </a:r>
            <a:r>
              <a:rPr lang="en-US" dirty="0" err="1" smtClean="0"/>
              <a:t>fisik</a:t>
            </a:r>
            <a:r>
              <a:rPr lang="en-US" dirty="0" smtClean="0"/>
              <a:t> </a:t>
            </a:r>
            <a:r>
              <a:rPr lang="en-US" dirty="0" err="1" smtClean="0"/>
              <a:t>persediaan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pemeriksaan</a:t>
            </a:r>
            <a:r>
              <a:rPr lang="en-US" dirty="0" smtClean="0"/>
              <a:t> </a:t>
            </a:r>
            <a:r>
              <a:rPr lang="en-US" dirty="0" err="1" smtClean="0"/>
              <a:t>kontrak</a:t>
            </a:r>
            <a:r>
              <a:rPr lang="en-US" dirty="0" smtClean="0"/>
              <a:t> </a:t>
            </a:r>
            <a:r>
              <a:rPr lang="en-US" dirty="0" err="1" smtClean="0"/>
              <a:t>utang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sv-SE" dirty="0" smtClean="0"/>
              <a:t>pihak lain. Pengujian terinci atas saldo ini adalah penting karena bukti </a:t>
            </a:r>
            <a:r>
              <a:rPr lang="en-US" dirty="0" err="1" smtClean="0"/>
              <a:t>biasanya</a:t>
            </a:r>
            <a:r>
              <a:rPr lang="en-US" dirty="0" smtClean="0"/>
              <a:t> </a:t>
            </a:r>
            <a:r>
              <a:rPr lang="en-US" dirty="0" err="1" smtClean="0"/>
              <a:t>diperoleh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sumber</a:t>
            </a:r>
            <a:r>
              <a:rPr lang="en-US" dirty="0" smtClean="0"/>
              <a:t> yang </a:t>
            </a:r>
            <a:r>
              <a:rPr lang="en-US" dirty="0" err="1" smtClean="0"/>
              <a:t>independen</a:t>
            </a:r>
            <a:r>
              <a:rPr lang="en-US" dirty="0" smtClean="0"/>
              <a:t> </a:t>
            </a:r>
            <a:r>
              <a:rPr lang="en-US" dirty="0" err="1" smtClean="0"/>
              <a:t>sehingga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diandalkan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Luas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pengujian</a:t>
            </a:r>
            <a:r>
              <a:rPr lang="en-US" dirty="0" smtClean="0"/>
              <a:t> </a:t>
            </a:r>
            <a:r>
              <a:rPr lang="en-US" dirty="0" err="1" smtClean="0"/>
              <a:t>terinci</a:t>
            </a:r>
            <a:r>
              <a:rPr lang="en-US" dirty="0" smtClean="0"/>
              <a:t> </a:t>
            </a:r>
            <a:r>
              <a:rPr lang="en-US" dirty="0" err="1" smtClean="0"/>
              <a:t>atas</a:t>
            </a:r>
            <a:r>
              <a:rPr lang="en-US" dirty="0" smtClean="0"/>
              <a:t> </a:t>
            </a:r>
            <a:r>
              <a:rPr lang="en-US" dirty="0" err="1" smtClean="0"/>
              <a:t>saldo</a:t>
            </a:r>
            <a:r>
              <a:rPr lang="en-US" dirty="0" smtClean="0"/>
              <a:t> </a:t>
            </a:r>
            <a:r>
              <a:rPr lang="en-US" dirty="0" err="1" smtClean="0"/>
              <a:t>bergantung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hasil</a:t>
            </a:r>
            <a:r>
              <a:rPr lang="en-US" dirty="0" smtClean="0"/>
              <a:t> </a:t>
            </a:r>
            <a:r>
              <a:rPr lang="en-US" dirty="0" err="1" smtClean="0"/>
              <a:t>pengujian</a:t>
            </a:r>
            <a:r>
              <a:rPr lang="en-US" dirty="0" smtClean="0"/>
              <a:t> </a:t>
            </a:r>
            <a:r>
              <a:rPr lang="en-US" dirty="0" err="1" smtClean="0"/>
              <a:t>pengendalian</a:t>
            </a:r>
            <a:r>
              <a:rPr lang="en-US" dirty="0" smtClean="0"/>
              <a:t> intern, </a:t>
            </a:r>
            <a:r>
              <a:rPr lang="en-US" dirty="0" err="1" smtClean="0"/>
              <a:t>pengujian</a:t>
            </a:r>
            <a:r>
              <a:rPr lang="en-US" dirty="0" smtClean="0"/>
              <a:t> </a:t>
            </a:r>
            <a:r>
              <a:rPr lang="en-US" dirty="0" err="1" smtClean="0"/>
              <a:t>substantif</a:t>
            </a:r>
            <a:r>
              <a:rPr lang="en-US" dirty="0" smtClean="0"/>
              <a:t> </a:t>
            </a:r>
            <a:r>
              <a:rPr lang="en-US" dirty="0" err="1" smtClean="0"/>
              <a:t>atas</a:t>
            </a:r>
            <a:r>
              <a:rPr lang="en-US" dirty="0" smtClean="0"/>
              <a:t> </a:t>
            </a:r>
            <a:r>
              <a:rPr lang="en-US" dirty="0" err="1" smtClean="0"/>
              <a:t>transaksi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prosedur</a:t>
            </a:r>
            <a:r>
              <a:rPr lang="en-US" dirty="0" smtClean="0"/>
              <a:t> </a:t>
            </a:r>
            <a:r>
              <a:rPr lang="en-US" dirty="0" err="1" smtClean="0"/>
              <a:t>analitis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akun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Pengujian</a:t>
            </a:r>
            <a:r>
              <a:rPr lang="en-US" dirty="0" smtClean="0"/>
              <a:t> </a:t>
            </a:r>
            <a:r>
              <a:rPr lang="en-US" dirty="0" err="1" smtClean="0"/>
              <a:t>terinci</a:t>
            </a:r>
            <a:r>
              <a:rPr lang="en-US" dirty="0" smtClean="0"/>
              <a:t> </a:t>
            </a:r>
            <a:r>
              <a:rPr lang="en-US" dirty="0" err="1" smtClean="0"/>
              <a:t>atas</a:t>
            </a:r>
            <a:r>
              <a:rPr lang="en-US" dirty="0" smtClean="0"/>
              <a:t> </a:t>
            </a:r>
            <a:r>
              <a:rPr lang="en-US" dirty="0" err="1" smtClean="0"/>
              <a:t>saldo</a:t>
            </a:r>
            <a:r>
              <a:rPr lang="en-US" dirty="0" smtClean="0"/>
              <a:t> </a:t>
            </a:r>
            <a:r>
              <a:rPr lang="en-US" dirty="0" err="1" smtClean="0"/>
              <a:t>memiliki</a:t>
            </a:r>
            <a:r>
              <a:rPr lang="en-US" dirty="0" smtClean="0"/>
              <a:t> </a:t>
            </a:r>
            <a:r>
              <a:rPr lang="en-US" dirty="0" err="1" smtClean="0"/>
              <a:t>tujuan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menetapkan</a:t>
            </a:r>
            <a:r>
              <a:rPr lang="en-US" dirty="0" smtClean="0"/>
              <a:t> </a:t>
            </a:r>
            <a:r>
              <a:rPr lang="en-US" dirty="0" err="1" smtClean="0"/>
              <a:t>kebenaran</a:t>
            </a:r>
            <a:r>
              <a:rPr lang="en-US" dirty="0" smtClean="0"/>
              <a:t> </a:t>
            </a:r>
            <a:r>
              <a:rPr lang="en-US" dirty="0" err="1" smtClean="0"/>
              <a:t>jumlah</a:t>
            </a:r>
            <a:r>
              <a:rPr lang="en-US" dirty="0" smtClean="0"/>
              <a:t> </a:t>
            </a:r>
            <a:r>
              <a:rPr lang="en-US" dirty="0" err="1" smtClean="0"/>
              <a:t>uang</a:t>
            </a:r>
            <a:r>
              <a:rPr lang="en-US" dirty="0" smtClean="0"/>
              <a:t> (</a:t>
            </a:r>
            <a:r>
              <a:rPr lang="en-US" i="1" dirty="0" smtClean="0"/>
              <a:t>monetary correctness) </a:t>
            </a:r>
            <a:r>
              <a:rPr lang="en-US" i="1" dirty="0" err="1" smtClean="0"/>
              <a:t>dari</a:t>
            </a:r>
            <a:r>
              <a:rPr lang="en-US" i="1" dirty="0" smtClean="0"/>
              <a:t> </a:t>
            </a:r>
            <a:r>
              <a:rPr lang="en-US" i="1" dirty="0" err="1" smtClean="0"/>
              <a:t>akun-akun</a:t>
            </a:r>
            <a:r>
              <a:rPr lang="en-US" i="1" dirty="0" smtClean="0"/>
              <a:t> yang </a:t>
            </a:r>
            <a:r>
              <a:rPr lang="en-US" dirty="0" err="1" smtClean="0"/>
              <a:t>berhubungan</a:t>
            </a:r>
            <a:r>
              <a:rPr lang="en-US" dirty="0" smtClean="0"/>
              <a:t> </a:t>
            </a:r>
            <a:r>
              <a:rPr lang="en-US" dirty="0" err="1" smtClean="0"/>
              <a:t>sehingga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dikatakan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pengujian</a:t>
            </a:r>
            <a:r>
              <a:rPr lang="en-US" dirty="0" smtClean="0"/>
              <a:t> </a:t>
            </a:r>
            <a:r>
              <a:rPr lang="en-US" dirty="0" err="1" smtClean="0"/>
              <a:t>substantif</a:t>
            </a:r>
            <a:r>
              <a:rPr lang="en-US" dirty="0" smtClean="0"/>
              <a:t>. </a:t>
            </a:r>
          </a:p>
          <a:p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contoh</a:t>
            </a:r>
            <a:r>
              <a:rPr lang="en-US" dirty="0" smtClean="0"/>
              <a:t>, </a:t>
            </a:r>
            <a:r>
              <a:rPr lang="en-US" dirty="0" err="1" smtClean="0"/>
              <a:t>konfirmasi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pengujian</a:t>
            </a:r>
            <a:r>
              <a:rPr lang="en-US" dirty="0" smtClean="0"/>
              <a:t> </a:t>
            </a:r>
            <a:r>
              <a:rPr lang="en-US" dirty="0" err="1" smtClean="0"/>
              <a:t>atas</a:t>
            </a:r>
            <a:r>
              <a:rPr lang="en-US" dirty="0" smtClean="0"/>
              <a:t> </a:t>
            </a:r>
            <a:r>
              <a:rPr lang="en-US" dirty="0" err="1" smtClean="0"/>
              <a:t>salah</a:t>
            </a:r>
            <a:r>
              <a:rPr lang="en-US" dirty="0" smtClean="0"/>
              <a:t> </a:t>
            </a:r>
            <a:r>
              <a:rPr lang="en-US" dirty="0" err="1" smtClean="0"/>
              <a:t>saji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pengujian</a:t>
            </a:r>
            <a:r>
              <a:rPr lang="en-US" dirty="0" smtClean="0"/>
              <a:t> </a:t>
            </a:r>
            <a:r>
              <a:rPr lang="en-US" dirty="0" err="1" smtClean="0"/>
              <a:t>substantif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penghitungan</a:t>
            </a:r>
            <a:r>
              <a:rPr lang="en-US" dirty="0" smtClean="0"/>
              <a:t> </a:t>
            </a:r>
            <a:r>
              <a:rPr lang="en-US" dirty="0" err="1" smtClean="0"/>
              <a:t>Kas</a:t>
            </a:r>
            <a:r>
              <a:rPr lang="en-US" dirty="0" smtClean="0"/>
              <a:t>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pengujian</a:t>
            </a:r>
            <a:r>
              <a:rPr lang="en-US" dirty="0" smtClean="0"/>
              <a:t> </a:t>
            </a:r>
            <a:r>
              <a:rPr lang="en-US" dirty="0" err="1" smtClean="0"/>
              <a:t>substantif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Lanjutan</a:t>
            </a:r>
            <a:r>
              <a:rPr lang="en-US" dirty="0" smtClean="0"/>
              <a:t>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70000" lnSpcReduction="20000"/>
          </a:bodyPr>
          <a:lstStyle/>
          <a:p>
            <a:r>
              <a:rPr lang="en-US" dirty="0" err="1" smtClean="0"/>
              <a:t>Hubungan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 </a:t>
            </a:r>
            <a:r>
              <a:rPr lang="en-US" dirty="0" err="1" smtClean="0"/>
              <a:t>jenis-jenis</a:t>
            </a:r>
            <a:r>
              <a:rPr lang="en-US" dirty="0" smtClean="0"/>
              <a:t> </a:t>
            </a:r>
            <a:r>
              <a:rPr lang="en-US" dirty="0" err="1" smtClean="0"/>
              <a:t>pengujian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jenis</a:t>
            </a:r>
            <a:r>
              <a:rPr lang="en-US" dirty="0" smtClean="0"/>
              <a:t> </a:t>
            </a:r>
            <a:r>
              <a:rPr lang="en-US" dirty="0" err="1" smtClean="0"/>
              <a:t>bukti</a:t>
            </a:r>
            <a:r>
              <a:rPr lang="en-US" dirty="0" smtClean="0"/>
              <a:t> audit </a:t>
            </a:r>
            <a:r>
              <a:rPr lang="en-US" dirty="0" err="1" smtClean="0"/>
              <a:t>disajikan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Tabel</a:t>
            </a:r>
            <a:r>
              <a:rPr lang="en-US" dirty="0" smtClean="0"/>
              <a:t> </a:t>
            </a:r>
            <a:r>
              <a:rPr lang="en-US" dirty="0" err="1" smtClean="0"/>
              <a:t>berikut</a:t>
            </a:r>
            <a:r>
              <a:rPr lang="en-US" dirty="0" smtClean="0"/>
              <a:t>. </a:t>
            </a:r>
          </a:p>
          <a:p>
            <a:r>
              <a:rPr lang="en-US" dirty="0" smtClean="0"/>
              <a:t>Hal-</a:t>
            </a:r>
            <a:r>
              <a:rPr lang="en-US" dirty="0" err="1" smtClean="0"/>
              <a:t>hal</a:t>
            </a:r>
            <a:r>
              <a:rPr lang="en-US" dirty="0" smtClean="0"/>
              <a:t> yang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diamati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tabel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:</a:t>
            </a:r>
          </a:p>
          <a:p>
            <a:pPr marL="722313" indent="-265113">
              <a:buClr>
                <a:srgbClr val="FF0000"/>
              </a:buClr>
              <a:buFont typeface="+mj-lt"/>
              <a:buAutoNum type="alphaLcParenR"/>
            </a:pPr>
            <a:r>
              <a:rPr lang="en-US" dirty="0" err="1" smtClean="0"/>
              <a:t>Prosedur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mendapatkan</a:t>
            </a:r>
            <a:r>
              <a:rPr lang="en-US" dirty="0" smtClean="0"/>
              <a:t> </a:t>
            </a:r>
            <a:r>
              <a:rPr lang="en-US" dirty="0" err="1" smtClean="0"/>
              <a:t>pemahaman</a:t>
            </a:r>
            <a:r>
              <a:rPr lang="en-US" dirty="0" smtClean="0"/>
              <a:t> </a:t>
            </a:r>
            <a:r>
              <a:rPr lang="en-US" dirty="0" err="1" smtClean="0"/>
              <a:t>atas</a:t>
            </a:r>
            <a:r>
              <a:rPr lang="en-US" dirty="0" smtClean="0"/>
              <a:t> </a:t>
            </a:r>
            <a:r>
              <a:rPr lang="en-US" dirty="0" err="1" smtClean="0"/>
              <a:t>pengendalian</a:t>
            </a:r>
            <a:r>
              <a:rPr lang="en-US" dirty="0" smtClean="0"/>
              <a:t> intern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sv-SE" dirty="0" smtClean="0"/>
              <a:t>pengujian atas pengendalian intern hanya mencakup pengamatan, </a:t>
            </a:r>
            <a:r>
              <a:rPr lang="en-US" dirty="0" err="1" smtClean="0"/>
              <a:t>dokumentasi</a:t>
            </a:r>
            <a:r>
              <a:rPr lang="en-US" dirty="0" smtClean="0"/>
              <a:t>, </a:t>
            </a:r>
            <a:r>
              <a:rPr lang="en-US" dirty="0" err="1" smtClean="0"/>
              <a:t>wawancara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auditan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pelaksanaan</a:t>
            </a:r>
            <a:r>
              <a:rPr lang="en-US" dirty="0" smtClean="0"/>
              <a:t> </a:t>
            </a:r>
            <a:r>
              <a:rPr lang="en-US" dirty="0" err="1" smtClean="0"/>
              <a:t>kembali</a:t>
            </a:r>
            <a:r>
              <a:rPr lang="en-US" dirty="0" smtClean="0"/>
              <a:t>. </a:t>
            </a:r>
            <a:r>
              <a:rPr lang="es-ES" dirty="0" err="1" smtClean="0"/>
              <a:t>Pengujian</a:t>
            </a:r>
            <a:r>
              <a:rPr lang="es-ES" dirty="0" smtClean="0"/>
              <a:t> </a:t>
            </a:r>
            <a:r>
              <a:rPr lang="es-ES" dirty="0" err="1" smtClean="0"/>
              <a:t>substantif</a:t>
            </a:r>
            <a:r>
              <a:rPr lang="es-ES" dirty="0" smtClean="0"/>
              <a:t> atas </a:t>
            </a:r>
            <a:r>
              <a:rPr lang="es-ES" dirty="0" err="1" smtClean="0"/>
              <a:t>transaksi</a:t>
            </a:r>
            <a:r>
              <a:rPr lang="es-ES" dirty="0" smtClean="0"/>
              <a:t> </a:t>
            </a:r>
            <a:r>
              <a:rPr lang="es-ES" dirty="0" err="1" smtClean="0"/>
              <a:t>mencakup</a:t>
            </a:r>
            <a:r>
              <a:rPr lang="es-ES" dirty="0" smtClean="0"/>
              <a:t> </a:t>
            </a:r>
            <a:r>
              <a:rPr lang="es-ES" dirty="0" err="1" smtClean="0"/>
              <a:t>hanya</a:t>
            </a:r>
            <a:r>
              <a:rPr lang="es-ES" dirty="0" smtClean="0"/>
              <a:t> </a:t>
            </a:r>
            <a:r>
              <a:rPr lang="es-ES" dirty="0" err="1" smtClean="0"/>
              <a:t>dokumentasi</a:t>
            </a:r>
            <a:r>
              <a:rPr lang="es-ES" dirty="0" smtClean="0"/>
              <a:t>, </a:t>
            </a:r>
            <a:r>
              <a:rPr lang="es-ES" dirty="0" err="1" smtClean="0"/>
              <a:t>wawancara</a:t>
            </a:r>
            <a:r>
              <a:rPr lang="es-ES" dirty="0" smtClean="0"/>
              <a:t> </a:t>
            </a:r>
            <a:r>
              <a:rPr lang="es-ES" dirty="0" err="1" smtClean="0"/>
              <a:t>dengan</a:t>
            </a:r>
            <a:r>
              <a:rPr lang="es-ES" dirty="0" smtClean="0"/>
              <a:t> auditan dan </a:t>
            </a:r>
            <a:r>
              <a:rPr lang="es-ES" dirty="0" err="1" smtClean="0"/>
              <a:t>pelaksanaan</a:t>
            </a:r>
            <a:r>
              <a:rPr lang="es-ES" dirty="0" smtClean="0"/>
              <a:t> </a:t>
            </a:r>
            <a:r>
              <a:rPr lang="es-ES" dirty="0" err="1" smtClean="0"/>
              <a:t>kembali</a:t>
            </a:r>
            <a:r>
              <a:rPr lang="es-ES" dirty="0" smtClean="0"/>
              <a:t>.</a:t>
            </a:r>
          </a:p>
          <a:p>
            <a:pPr marL="722313" indent="-265113">
              <a:buClr>
                <a:srgbClr val="FF0000"/>
              </a:buClr>
              <a:buFont typeface="+mj-lt"/>
              <a:buAutoNum type="alphaLcParenR"/>
            </a:pP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banyak</a:t>
            </a:r>
            <a:r>
              <a:rPr lang="en-US" dirty="0" smtClean="0"/>
              <a:t> </a:t>
            </a:r>
            <a:r>
              <a:rPr lang="en-US" dirty="0" err="1" smtClean="0"/>
              <a:t>jenis</a:t>
            </a:r>
            <a:r>
              <a:rPr lang="en-US" dirty="0" smtClean="0"/>
              <a:t> </a:t>
            </a:r>
            <a:r>
              <a:rPr lang="en-US" dirty="0" err="1" smtClean="0"/>
              <a:t>bukti</a:t>
            </a:r>
            <a:r>
              <a:rPr lang="en-US" dirty="0" smtClean="0"/>
              <a:t> audit yang </a:t>
            </a:r>
            <a:r>
              <a:rPr lang="en-US" dirty="0" err="1" smtClean="0"/>
              <a:t>digunakan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pengujian</a:t>
            </a:r>
            <a:r>
              <a:rPr lang="en-US" dirty="0" smtClean="0"/>
              <a:t> </a:t>
            </a:r>
            <a:r>
              <a:rPr lang="en-US" dirty="0" err="1" smtClean="0"/>
              <a:t>terinci</a:t>
            </a:r>
            <a:r>
              <a:rPr lang="en-US" dirty="0" smtClean="0"/>
              <a:t> </a:t>
            </a:r>
            <a:r>
              <a:rPr lang="en-US" dirty="0" err="1" smtClean="0"/>
              <a:t>atas</a:t>
            </a:r>
            <a:r>
              <a:rPr lang="en-US" dirty="0" smtClean="0"/>
              <a:t> </a:t>
            </a:r>
            <a:r>
              <a:rPr lang="en-US" dirty="0" err="1" smtClean="0"/>
              <a:t>saldo</a:t>
            </a:r>
            <a:r>
              <a:rPr lang="en-US" dirty="0" smtClean="0"/>
              <a:t> </a:t>
            </a:r>
            <a:r>
              <a:rPr lang="en-US" dirty="0" err="1" smtClean="0"/>
              <a:t>daripada</a:t>
            </a:r>
            <a:r>
              <a:rPr lang="en-US" dirty="0" smtClean="0"/>
              <a:t> </a:t>
            </a:r>
            <a:r>
              <a:rPr lang="en-US" dirty="0" err="1" smtClean="0"/>
              <a:t>jenis</a:t>
            </a:r>
            <a:r>
              <a:rPr lang="en-US" dirty="0" smtClean="0"/>
              <a:t> </a:t>
            </a:r>
            <a:r>
              <a:rPr lang="en-US" dirty="0" err="1" smtClean="0"/>
              <a:t>pengujian</a:t>
            </a:r>
            <a:r>
              <a:rPr lang="en-US" dirty="0" smtClean="0"/>
              <a:t> </a:t>
            </a:r>
            <a:r>
              <a:rPr lang="en-US" dirty="0" err="1" smtClean="0"/>
              <a:t>lainnya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hanya</a:t>
            </a:r>
            <a:r>
              <a:rPr lang="en-US" dirty="0" smtClean="0"/>
              <a:t> </a:t>
            </a:r>
            <a:r>
              <a:rPr lang="en-US" dirty="0" err="1" smtClean="0"/>
              <a:t>pengujian</a:t>
            </a:r>
            <a:r>
              <a:rPr lang="en-US" dirty="0" smtClean="0"/>
              <a:t> </a:t>
            </a:r>
            <a:r>
              <a:rPr lang="en-US" dirty="0" err="1" smtClean="0"/>
              <a:t>terinci</a:t>
            </a:r>
            <a:r>
              <a:rPr lang="en-US" dirty="0" smtClean="0"/>
              <a:t> </a:t>
            </a:r>
            <a:r>
              <a:rPr lang="en-US" dirty="0" err="1" smtClean="0"/>
              <a:t>atas</a:t>
            </a:r>
            <a:r>
              <a:rPr lang="en-US" dirty="0" smtClean="0"/>
              <a:t> </a:t>
            </a:r>
            <a:r>
              <a:rPr lang="en-US" dirty="0" err="1" smtClean="0"/>
              <a:t>saldo</a:t>
            </a:r>
            <a:r>
              <a:rPr lang="en-US" dirty="0" smtClean="0"/>
              <a:t> yang </a:t>
            </a:r>
            <a:r>
              <a:rPr lang="en-US" dirty="0" err="1" smtClean="0"/>
              <a:t>mencakup</a:t>
            </a:r>
            <a:r>
              <a:rPr lang="en-US" dirty="0" smtClean="0"/>
              <a:t> </a:t>
            </a:r>
            <a:r>
              <a:rPr lang="en-US" dirty="0" err="1" smtClean="0"/>
              <a:t>konfirmasi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pemeriksaan</a:t>
            </a:r>
            <a:r>
              <a:rPr lang="en-US" dirty="0" smtClean="0"/>
              <a:t> </a:t>
            </a:r>
            <a:r>
              <a:rPr lang="en-US" dirty="0" err="1" smtClean="0"/>
              <a:t>fisik</a:t>
            </a:r>
            <a:r>
              <a:rPr lang="en-US" dirty="0" smtClean="0"/>
              <a:t>.</a:t>
            </a:r>
          </a:p>
          <a:p>
            <a:pPr marL="722313" indent="-265113">
              <a:buClr>
                <a:srgbClr val="FF0000"/>
              </a:buClr>
              <a:buFont typeface="+mj-lt"/>
              <a:buAutoNum type="alphaLcParenR"/>
            </a:pPr>
            <a:r>
              <a:rPr lang="en-US" dirty="0" err="1" smtClean="0"/>
              <a:t>Wawancara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auditan</a:t>
            </a:r>
            <a:r>
              <a:rPr lang="en-US" dirty="0" smtClean="0"/>
              <a:t> </a:t>
            </a:r>
            <a:r>
              <a:rPr lang="en-US" dirty="0" err="1" smtClean="0"/>
              <a:t>dilakukan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setiap</a:t>
            </a:r>
            <a:r>
              <a:rPr lang="en-US" dirty="0" smtClean="0"/>
              <a:t> </a:t>
            </a:r>
            <a:r>
              <a:rPr lang="en-US" dirty="0" err="1" smtClean="0"/>
              <a:t>pengujian</a:t>
            </a:r>
            <a:r>
              <a:rPr lang="en-US" dirty="0" smtClean="0"/>
              <a:t>.</a:t>
            </a:r>
          </a:p>
          <a:p>
            <a:pPr marL="722313" indent="-265113">
              <a:buClr>
                <a:srgbClr val="FF0000"/>
              </a:buClr>
              <a:buFont typeface="+mj-lt"/>
              <a:buAutoNum type="alphaLcParenR"/>
            </a:pPr>
            <a:r>
              <a:rPr lang="en-US" dirty="0" err="1" smtClean="0"/>
              <a:t>Dokumentasi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Pelaksanaan</a:t>
            </a:r>
            <a:r>
              <a:rPr lang="en-US" dirty="0" smtClean="0"/>
              <a:t> </a:t>
            </a:r>
            <a:r>
              <a:rPr lang="en-US" dirty="0" err="1" smtClean="0"/>
              <a:t>kembali</a:t>
            </a:r>
            <a:r>
              <a:rPr lang="en-US" dirty="0" smtClean="0"/>
              <a:t> </a:t>
            </a:r>
            <a:r>
              <a:rPr lang="en-US" dirty="0" err="1" smtClean="0"/>
              <a:t>digunakan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setiap</a:t>
            </a:r>
            <a:r>
              <a:rPr lang="en-US" dirty="0" smtClean="0"/>
              <a:t> </a:t>
            </a:r>
            <a:r>
              <a:rPr lang="en-US" dirty="0" err="1" smtClean="0"/>
              <a:t>pengujian</a:t>
            </a:r>
            <a:r>
              <a:rPr lang="en-US" dirty="0" smtClean="0"/>
              <a:t> </a:t>
            </a:r>
            <a:r>
              <a:rPr lang="en-US" dirty="0" err="1" smtClean="0"/>
              <a:t>kecuali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prosedur</a:t>
            </a:r>
            <a:r>
              <a:rPr lang="en-US" dirty="0" smtClean="0"/>
              <a:t> </a:t>
            </a:r>
            <a:r>
              <a:rPr lang="en-US" dirty="0" err="1" smtClean="0"/>
              <a:t>analitis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717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457200" y="1752600"/>
            <a:ext cx="8305800" cy="405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819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457200" y="1887537"/>
            <a:ext cx="8229600" cy="4400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Perancangan</a:t>
            </a:r>
            <a:r>
              <a:rPr lang="en-US" dirty="0" smtClean="0"/>
              <a:t> Program Audit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70000" lnSpcReduction="20000"/>
          </a:bodyPr>
          <a:lstStyle/>
          <a:p>
            <a:r>
              <a:rPr lang="en-US" dirty="0" err="1" smtClean="0"/>
              <a:t>Setelah</a:t>
            </a:r>
            <a:r>
              <a:rPr lang="en-US" dirty="0" smtClean="0"/>
              <a:t> auditor </a:t>
            </a:r>
            <a:r>
              <a:rPr lang="en-US" dirty="0" err="1" smtClean="0"/>
              <a:t>menentukan</a:t>
            </a:r>
            <a:r>
              <a:rPr lang="en-US" dirty="0" smtClean="0"/>
              <a:t> </a:t>
            </a:r>
            <a:r>
              <a:rPr lang="en-US" dirty="0" err="1" smtClean="0"/>
              <a:t>pengujian-pengujian</a:t>
            </a:r>
            <a:r>
              <a:rPr lang="en-US" dirty="0" smtClean="0"/>
              <a:t> </a:t>
            </a:r>
            <a:r>
              <a:rPr lang="en-US" dirty="0" err="1" smtClean="0"/>
              <a:t>apa</a:t>
            </a:r>
            <a:r>
              <a:rPr lang="en-US" dirty="0" smtClean="0"/>
              <a:t> yang </a:t>
            </a:r>
            <a:r>
              <a:rPr lang="en-US" dirty="0" err="1" smtClean="0"/>
              <a:t>harusdiperluas</a:t>
            </a:r>
            <a:r>
              <a:rPr lang="en-US" dirty="0" smtClean="0"/>
              <a:t>, program audit </a:t>
            </a:r>
            <a:r>
              <a:rPr lang="en-US" dirty="0" err="1" smtClean="0"/>
              <a:t>khusus</a:t>
            </a:r>
            <a:r>
              <a:rPr lang="en-US" dirty="0" smtClean="0"/>
              <a:t>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dirancang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setiap</a:t>
            </a:r>
            <a:r>
              <a:rPr lang="en-US" dirty="0" smtClean="0"/>
              <a:t> </a:t>
            </a:r>
            <a:r>
              <a:rPr lang="en-US" dirty="0" err="1" smtClean="0"/>
              <a:t>jenis</a:t>
            </a:r>
            <a:r>
              <a:rPr lang="en-US" dirty="0" smtClean="0"/>
              <a:t> </a:t>
            </a:r>
            <a:r>
              <a:rPr lang="en-US" dirty="0" err="1" smtClean="0"/>
              <a:t>pengujian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Prosedur-prosedur</a:t>
            </a:r>
            <a:r>
              <a:rPr lang="en-US" dirty="0" smtClean="0"/>
              <a:t> audit yang </a:t>
            </a:r>
            <a:r>
              <a:rPr lang="en-US" dirty="0" err="1" smtClean="0"/>
              <a:t>dikombinasikan</a:t>
            </a:r>
            <a:r>
              <a:rPr lang="en-US" dirty="0" smtClean="0"/>
              <a:t> </a:t>
            </a:r>
            <a:r>
              <a:rPr lang="en-US" dirty="0" err="1" smtClean="0"/>
              <a:t>membentuk</a:t>
            </a:r>
            <a:r>
              <a:rPr lang="en-US" dirty="0" smtClean="0"/>
              <a:t> program audit.</a:t>
            </a:r>
          </a:p>
          <a:p>
            <a:r>
              <a:rPr lang="en-US" dirty="0" smtClean="0"/>
              <a:t>Program audit </a:t>
            </a:r>
            <a:r>
              <a:rPr lang="en-US" dirty="0" err="1" smtClean="0"/>
              <a:t>dirancang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3 (</a:t>
            </a:r>
            <a:r>
              <a:rPr lang="en-US" dirty="0" err="1" smtClean="0"/>
              <a:t>tiga</a:t>
            </a:r>
            <a:r>
              <a:rPr lang="en-US" dirty="0" smtClean="0"/>
              <a:t>) </a:t>
            </a:r>
            <a:r>
              <a:rPr lang="en-US" dirty="0" err="1" smtClean="0"/>
              <a:t>bagian</a:t>
            </a:r>
            <a:r>
              <a:rPr lang="en-US" dirty="0" smtClean="0"/>
              <a:t> </a:t>
            </a:r>
            <a:r>
              <a:rPr lang="en-US" dirty="0" err="1" smtClean="0"/>
              <a:t>yaitu</a:t>
            </a:r>
            <a:r>
              <a:rPr lang="en-US" dirty="0" smtClean="0"/>
              <a:t> </a:t>
            </a:r>
            <a:r>
              <a:rPr lang="en-US" dirty="0" err="1" smtClean="0"/>
              <a:t>pengujian</a:t>
            </a:r>
            <a:r>
              <a:rPr lang="en-US" dirty="0" smtClean="0"/>
              <a:t> </a:t>
            </a:r>
            <a:r>
              <a:rPr lang="en-US" dirty="0" err="1" smtClean="0"/>
              <a:t>pengendalian</a:t>
            </a:r>
            <a:r>
              <a:rPr lang="en-US" dirty="0" smtClean="0"/>
              <a:t> </a:t>
            </a:r>
            <a:r>
              <a:rPr lang="es-ES" dirty="0" smtClean="0"/>
              <a:t>dan </a:t>
            </a:r>
            <a:r>
              <a:rPr lang="es-ES" dirty="0" err="1" smtClean="0"/>
              <a:t>pengujian</a:t>
            </a:r>
            <a:r>
              <a:rPr lang="es-ES" dirty="0" smtClean="0"/>
              <a:t> </a:t>
            </a:r>
            <a:r>
              <a:rPr lang="es-ES" dirty="0" err="1" smtClean="0"/>
              <a:t>substantif</a:t>
            </a:r>
            <a:r>
              <a:rPr lang="es-ES" dirty="0" smtClean="0"/>
              <a:t> atas </a:t>
            </a:r>
            <a:r>
              <a:rPr lang="es-ES" dirty="0" err="1" smtClean="0"/>
              <a:t>transaksi</a:t>
            </a:r>
            <a:r>
              <a:rPr lang="es-ES" dirty="0" smtClean="0"/>
              <a:t>, </a:t>
            </a:r>
            <a:r>
              <a:rPr lang="es-ES" dirty="0" err="1" smtClean="0"/>
              <a:t>prosedur</a:t>
            </a:r>
            <a:r>
              <a:rPr lang="es-ES" dirty="0" smtClean="0"/>
              <a:t> </a:t>
            </a:r>
            <a:r>
              <a:rPr lang="es-ES" dirty="0" err="1" smtClean="0"/>
              <a:t>analitis</a:t>
            </a:r>
            <a:r>
              <a:rPr lang="es-ES" dirty="0" smtClean="0"/>
              <a:t>, dan </a:t>
            </a:r>
            <a:r>
              <a:rPr lang="es-ES" dirty="0" err="1" smtClean="0"/>
              <a:t>pengujian</a:t>
            </a:r>
            <a:r>
              <a:rPr lang="es-ES" dirty="0" smtClean="0"/>
              <a:t> </a:t>
            </a:r>
            <a:r>
              <a:rPr lang="es-ES" dirty="0" err="1" smtClean="0"/>
              <a:t>terinci</a:t>
            </a:r>
            <a:r>
              <a:rPr lang="es-ES" dirty="0" smtClean="0"/>
              <a:t> </a:t>
            </a:r>
            <a:r>
              <a:rPr lang="en-US" dirty="0" err="1" smtClean="0"/>
              <a:t>atas</a:t>
            </a:r>
            <a:r>
              <a:rPr lang="en-US" dirty="0" smtClean="0"/>
              <a:t> </a:t>
            </a:r>
            <a:r>
              <a:rPr lang="en-US" dirty="0" err="1" smtClean="0"/>
              <a:t>saldo</a:t>
            </a:r>
            <a:r>
              <a:rPr lang="en-US" dirty="0" smtClean="0"/>
              <a:t>. </a:t>
            </a:r>
          </a:p>
          <a:p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setiap</a:t>
            </a:r>
            <a:r>
              <a:rPr lang="en-US" dirty="0" smtClean="0"/>
              <a:t> </a:t>
            </a:r>
            <a:r>
              <a:rPr lang="en-US" dirty="0" err="1" smtClean="0"/>
              <a:t>siklus</a:t>
            </a:r>
            <a:r>
              <a:rPr lang="en-US" dirty="0" smtClean="0"/>
              <a:t> </a:t>
            </a:r>
            <a:r>
              <a:rPr lang="en-US" dirty="0" err="1" smtClean="0"/>
              <a:t>transaksi</a:t>
            </a:r>
            <a:r>
              <a:rPr lang="en-US" dirty="0" smtClean="0"/>
              <a:t>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terdapat</a:t>
            </a:r>
            <a:r>
              <a:rPr lang="en-US" dirty="0" smtClean="0"/>
              <a:t> </a:t>
            </a:r>
            <a:r>
              <a:rPr lang="en-US" dirty="0" err="1" smtClean="0"/>
              <a:t>kumpulan</a:t>
            </a:r>
            <a:r>
              <a:rPr lang="en-US" dirty="0" smtClean="0"/>
              <a:t> program audit yang </a:t>
            </a:r>
            <a:r>
              <a:rPr lang="en-US" dirty="0" err="1" smtClean="0"/>
              <a:t>terpisah</a:t>
            </a:r>
            <a:r>
              <a:rPr lang="en-US" dirty="0" smtClean="0"/>
              <a:t>. </a:t>
            </a:r>
          </a:p>
          <a:p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contoh</a:t>
            </a:r>
            <a:r>
              <a:rPr lang="en-US" dirty="0" smtClean="0"/>
              <a:t>,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siklus</a:t>
            </a:r>
            <a:r>
              <a:rPr lang="en-US" dirty="0" smtClean="0"/>
              <a:t> </a:t>
            </a:r>
            <a:r>
              <a:rPr lang="en-US" dirty="0" err="1" smtClean="0"/>
              <a:t>belanja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pembayaran</a:t>
            </a:r>
            <a:r>
              <a:rPr lang="en-US" dirty="0" smtClean="0"/>
              <a:t>, </a:t>
            </a:r>
            <a:r>
              <a:rPr lang="en-US" dirty="0" err="1" smtClean="0"/>
              <a:t>diperlukan</a:t>
            </a:r>
            <a:r>
              <a:rPr lang="en-US" dirty="0" smtClean="0"/>
              <a:t> program audit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pengujian</a:t>
            </a:r>
            <a:r>
              <a:rPr lang="en-US" dirty="0" smtClean="0"/>
              <a:t> </a:t>
            </a:r>
            <a:r>
              <a:rPr lang="en-US" dirty="0" err="1" smtClean="0"/>
              <a:t>pengendalian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pengujian</a:t>
            </a:r>
            <a:r>
              <a:rPr lang="en-US" dirty="0" smtClean="0"/>
              <a:t> </a:t>
            </a:r>
            <a:r>
              <a:rPr lang="en-US" dirty="0" err="1" smtClean="0"/>
              <a:t>substantif</a:t>
            </a:r>
            <a:r>
              <a:rPr lang="en-US" dirty="0" smtClean="0"/>
              <a:t> </a:t>
            </a:r>
            <a:r>
              <a:rPr lang="en-US" dirty="0" err="1" smtClean="0"/>
              <a:t>atas</a:t>
            </a:r>
            <a:r>
              <a:rPr lang="en-US" dirty="0" smtClean="0"/>
              <a:t> </a:t>
            </a:r>
            <a:r>
              <a:rPr lang="en-US" dirty="0" err="1" smtClean="0"/>
              <a:t>transaksi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belanja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pengeluaran</a:t>
            </a:r>
            <a:r>
              <a:rPr lang="en-US" dirty="0" smtClean="0"/>
              <a:t> </a:t>
            </a:r>
            <a:r>
              <a:rPr lang="en-US" dirty="0" err="1" smtClean="0"/>
              <a:t>kas</a:t>
            </a:r>
            <a:r>
              <a:rPr lang="en-US" dirty="0" smtClean="0"/>
              <a:t>; </a:t>
            </a:r>
            <a:r>
              <a:rPr lang="en-US" dirty="0" err="1" smtClean="0"/>
              <a:t>prosedur</a:t>
            </a:r>
            <a:r>
              <a:rPr lang="en-US" dirty="0" smtClean="0"/>
              <a:t> </a:t>
            </a:r>
            <a:r>
              <a:rPr lang="en-US" dirty="0" err="1" smtClean="0"/>
              <a:t>analitis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siklus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;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pengujian</a:t>
            </a:r>
            <a:r>
              <a:rPr lang="en-US" dirty="0" smtClean="0"/>
              <a:t> </a:t>
            </a:r>
            <a:r>
              <a:rPr lang="en-US" dirty="0" err="1" smtClean="0"/>
              <a:t>terinci</a:t>
            </a:r>
            <a:r>
              <a:rPr lang="en-US" dirty="0" smtClean="0"/>
              <a:t> </a:t>
            </a:r>
            <a:r>
              <a:rPr lang="en-US" dirty="0" err="1" smtClean="0"/>
              <a:t>atas</a:t>
            </a:r>
            <a:r>
              <a:rPr lang="en-US" dirty="0" smtClean="0"/>
              <a:t> </a:t>
            </a:r>
            <a:r>
              <a:rPr lang="en-US" dirty="0" err="1" smtClean="0"/>
              <a:t>saldo</a:t>
            </a:r>
            <a:r>
              <a:rPr lang="en-US" dirty="0" smtClean="0"/>
              <a:t> </a:t>
            </a:r>
            <a:r>
              <a:rPr lang="en-US" dirty="0" err="1" smtClean="0"/>
              <a:t>atas</a:t>
            </a:r>
            <a:r>
              <a:rPr lang="en-US" dirty="0" smtClean="0"/>
              <a:t> </a:t>
            </a:r>
            <a:r>
              <a:rPr lang="en-US" dirty="0" err="1" smtClean="0"/>
              <a:t>kas</a:t>
            </a:r>
            <a:r>
              <a:rPr lang="en-US" dirty="0" smtClean="0"/>
              <a:t>, </a:t>
            </a:r>
            <a:r>
              <a:rPr lang="en-US" dirty="0" err="1" smtClean="0"/>
              <a:t>utang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belanja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Lanjutan</a:t>
            </a:r>
            <a:r>
              <a:rPr lang="en-US" dirty="0" smtClean="0"/>
              <a:t>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en-US" sz="1600" dirty="0" err="1" smtClean="0"/>
              <a:t>Pengujian</a:t>
            </a:r>
            <a:r>
              <a:rPr lang="en-US" sz="1600" dirty="0" smtClean="0"/>
              <a:t> </a:t>
            </a:r>
            <a:r>
              <a:rPr lang="en-US" sz="1600" dirty="0" err="1" smtClean="0"/>
              <a:t>pengendalian</a:t>
            </a:r>
            <a:r>
              <a:rPr lang="en-US" sz="1600" dirty="0" smtClean="0"/>
              <a:t> </a:t>
            </a:r>
            <a:r>
              <a:rPr lang="en-US" sz="1600" dirty="0" err="1" smtClean="0"/>
              <a:t>dan</a:t>
            </a:r>
            <a:r>
              <a:rPr lang="en-US" sz="1600" dirty="0" smtClean="0"/>
              <a:t> </a:t>
            </a:r>
            <a:r>
              <a:rPr lang="en-US" sz="1600" dirty="0" err="1" smtClean="0"/>
              <a:t>pengujian</a:t>
            </a:r>
            <a:r>
              <a:rPr lang="en-US" sz="1600" dirty="0" smtClean="0"/>
              <a:t> </a:t>
            </a:r>
            <a:r>
              <a:rPr lang="en-US" sz="1600" dirty="0" err="1" smtClean="0"/>
              <a:t>substantif</a:t>
            </a:r>
            <a:r>
              <a:rPr lang="en-US" sz="1600" dirty="0" smtClean="0"/>
              <a:t> </a:t>
            </a:r>
            <a:r>
              <a:rPr lang="en-US" sz="1600" dirty="0" err="1" smtClean="0"/>
              <a:t>atas</a:t>
            </a:r>
            <a:r>
              <a:rPr lang="en-US" sz="1600" dirty="0" smtClean="0"/>
              <a:t> </a:t>
            </a:r>
            <a:r>
              <a:rPr lang="en-US" sz="1600" dirty="0" err="1" smtClean="0"/>
              <a:t>transaksi</a:t>
            </a:r>
            <a:endParaRPr lang="en-US" sz="1600" dirty="0" smtClean="0"/>
          </a:p>
          <a:p>
            <a:r>
              <a:rPr lang="en-US" sz="1600" dirty="0" smtClean="0"/>
              <a:t>Program audit </a:t>
            </a:r>
            <a:r>
              <a:rPr lang="en-US" sz="1600" dirty="0" err="1" smtClean="0"/>
              <a:t>pengujian</a:t>
            </a:r>
            <a:r>
              <a:rPr lang="en-US" sz="1600" dirty="0" smtClean="0"/>
              <a:t> </a:t>
            </a:r>
            <a:r>
              <a:rPr lang="en-US" sz="1600" dirty="0" err="1" smtClean="0"/>
              <a:t>pengendalian</a:t>
            </a:r>
            <a:r>
              <a:rPr lang="en-US" sz="1600" dirty="0" smtClean="0"/>
              <a:t> </a:t>
            </a:r>
            <a:r>
              <a:rPr lang="en-US" sz="1600" dirty="0" err="1" smtClean="0"/>
              <a:t>dan</a:t>
            </a:r>
            <a:r>
              <a:rPr lang="en-US" sz="1600" dirty="0" smtClean="0"/>
              <a:t> program audit </a:t>
            </a:r>
            <a:r>
              <a:rPr lang="en-US" sz="1600" dirty="0" err="1" smtClean="0"/>
              <a:t>pengujian</a:t>
            </a:r>
            <a:r>
              <a:rPr lang="en-US" sz="1600" dirty="0" smtClean="0"/>
              <a:t> </a:t>
            </a:r>
            <a:r>
              <a:rPr lang="en-US" sz="1600" dirty="0" err="1" smtClean="0"/>
              <a:t>substantif</a:t>
            </a:r>
            <a:r>
              <a:rPr lang="en-US" sz="1600" dirty="0" smtClean="0"/>
              <a:t> </a:t>
            </a:r>
            <a:r>
              <a:rPr lang="en-US" sz="1600" dirty="0" err="1" smtClean="0"/>
              <a:t>atas</a:t>
            </a:r>
            <a:r>
              <a:rPr lang="en-US" sz="1600" dirty="0" smtClean="0"/>
              <a:t> </a:t>
            </a:r>
            <a:r>
              <a:rPr lang="en-US" sz="1600" dirty="0" err="1" smtClean="0"/>
              <a:t>transaksi</a:t>
            </a:r>
            <a:r>
              <a:rPr lang="en-US" sz="1600" dirty="0" smtClean="0"/>
              <a:t> </a:t>
            </a:r>
            <a:r>
              <a:rPr lang="en-US" sz="1600" dirty="0" err="1" smtClean="0"/>
              <a:t>biasanya</a:t>
            </a:r>
            <a:r>
              <a:rPr lang="en-US" sz="1600" dirty="0" smtClean="0"/>
              <a:t> </a:t>
            </a:r>
            <a:r>
              <a:rPr lang="en-US" sz="1600" dirty="0" err="1" smtClean="0"/>
              <a:t>berisi</a:t>
            </a:r>
            <a:r>
              <a:rPr lang="en-US" sz="1600" dirty="0" smtClean="0"/>
              <a:t> </a:t>
            </a:r>
            <a:r>
              <a:rPr lang="en-US" sz="1600" dirty="0" err="1" smtClean="0"/>
              <a:t>bagian</a:t>
            </a:r>
            <a:r>
              <a:rPr lang="en-US" sz="1600" dirty="0" smtClean="0"/>
              <a:t> </a:t>
            </a:r>
            <a:r>
              <a:rPr lang="en-US" sz="1600" dirty="0" err="1" smtClean="0"/>
              <a:t>penjelasan</a:t>
            </a:r>
            <a:r>
              <a:rPr lang="en-US" sz="1600" dirty="0" smtClean="0"/>
              <a:t> yang </a:t>
            </a:r>
            <a:r>
              <a:rPr lang="en-US" sz="1600" dirty="0" err="1" smtClean="0"/>
              <a:t>mencatat</a:t>
            </a:r>
            <a:r>
              <a:rPr lang="en-US" sz="1600" dirty="0" smtClean="0"/>
              <a:t> </a:t>
            </a:r>
            <a:r>
              <a:rPr lang="en-US" sz="1600" dirty="0" err="1" smtClean="0"/>
              <a:t>pemahaman</a:t>
            </a:r>
            <a:r>
              <a:rPr lang="en-US" sz="1600" dirty="0" smtClean="0"/>
              <a:t> yang </a:t>
            </a:r>
            <a:r>
              <a:rPr lang="en-US" sz="1600" dirty="0" err="1" smtClean="0"/>
              <a:t>diperoleh</a:t>
            </a:r>
            <a:r>
              <a:rPr lang="en-US" sz="1600" dirty="0" smtClean="0"/>
              <a:t> </a:t>
            </a:r>
            <a:r>
              <a:rPr lang="en-US" sz="1600" dirty="0" err="1" smtClean="0"/>
              <a:t>atas</a:t>
            </a:r>
            <a:r>
              <a:rPr lang="en-US" sz="1600" dirty="0" smtClean="0"/>
              <a:t> </a:t>
            </a:r>
            <a:r>
              <a:rPr lang="en-US" sz="1600" dirty="0" err="1" smtClean="0"/>
              <a:t>pengendalian</a:t>
            </a:r>
            <a:r>
              <a:rPr lang="en-US" sz="1600" dirty="0" smtClean="0"/>
              <a:t> intern. </a:t>
            </a:r>
            <a:r>
              <a:rPr lang="en-US" sz="1600" dirty="0" err="1" smtClean="0"/>
              <a:t>Biasanya</a:t>
            </a:r>
            <a:r>
              <a:rPr lang="en-US" sz="1600" dirty="0" smtClean="0"/>
              <a:t> </a:t>
            </a:r>
            <a:r>
              <a:rPr lang="en-US" sz="1600" dirty="0" err="1" smtClean="0"/>
              <a:t>juga</a:t>
            </a:r>
            <a:r>
              <a:rPr lang="en-US" sz="1600" dirty="0" smtClean="0"/>
              <a:t> </a:t>
            </a:r>
            <a:r>
              <a:rPr lang="en-US" sz="1600" dirty="0" err="1" smtClean="0"/>
              <a:t>mencakup</a:t>
            </a:r>
            <a:r>
              <a:rPr lang="en-US" sz="1600" dirty="0" smtClean="0"/>
              <a:t> </a:t>
            </a:r>
            <a:r>
              <a:rPr lang="en-US" sz="1600" dirty="0" err="1" smtClean="0"/>
              <a:t>penjelasan</a:t>
            </a:r>
            <a:r>
              <a:rPr lang="en-US" sz="1600" dirty="0" smtClean="0"/>
              <a:t> </a:t>
            </a:r>
            <a:r>
              <a:rPr lang="en-US" sz="1600" dirty="0" err="1" smtClean="0"/>
              <a:t>dari</a:t>
            </a:r>
            <a:r>
              <a:rPr lang="en-US" sz="1600" dirty="0" smtClean="0"/>
              <a:t> </a:t>
            </a:r>
            <a:r>
              <a:rPr lang="en-US" sz="1600" dirty="0" err="1" smtClean="0"/>
              <a:t>prosedur-prosedur</a:t>
            </a:r>
            <a:r>
              <a:rPr lang="en-US" sz="1600" dirty="0" smtClean="0"/>
              <a:t> yang </a:t>
            </a:r>
            <a:r>
              <a:rPr lang="en-US" sz="1600" dirty="0" err="1" smtClean="0"/>
              <a:t>telah</a:t>
            </a:r>
            <a:r>
              <a:rPr lang="en-US" sz="1600" dirty="0" smtClean="0"/>
              <a:t> </a:t>
            </a:r>
            <a:r>
              <a:rPr lang="en-US" sz="1600" dirty="0" err="1" smtClean="0"/>
              <a:t>dilakukan</a:t>
            </a:r>
            <a:r>
              <a:rPr lang="en-US" sz="1600" dirty="0" smtClean="0"/>
              <a:t> </a:t>
            </a:r>
            <a:r>
              <a:rPr lang="en-US" sz="1600" dirty="0" err="1" smtClean="0"/>
              <a:t>ketika</a:t>
            </a:r>
            <a:r>
              <a:rPr lang="en-US" sz="1600" dirty="0" smtClean="0"/>
              <a:t> </a:t>
            </a:r>
            <a:r>
              <a:rPr lang="en-US" sz="1600" dirty="0" err="1" smtClean="0"/>
              <a:t>mendapatkan</a:t>
            </a:r>
            <a:r>
              <a:rPr lang="en-US" sz="1600" dirty="0" smtClean="0"/>
              <a:t> </a:t>
            </a:r>
            <a:r>
              <a:rPr lang="en-US" sz="1600" dirty="0" err="1" smtClean="0"/>
              <a:t>pemahaman</a:t>
            </a:r>
            <a:r>
              <a:rPr lang="en-US" sz="1600" dirty="0" smtClean="0"/>
              <a:t> </a:t>
            </a:r>
            <a:r>
              <a:rPr lang="en-US" sz="1600" dirty="0" err="1" smtClean="0"/>
              <a:t>atas</a:t>
            </a:r>
            <a:r>
              <a:rPr lang="en-US" sz="1600" dirty="0" smtClean="0"/>
              <a:t> </a:t>
            </a:r>
            <a:r>
              <a:rPr lang="en-US" sz="1600" dirty="0" err="1" smtClean="0"/>
              <a:t>pengendalian</a:t>
            </a:r>
            <a:r>
              <a:rPr lang="en-US" sz="1600" dirty="0" smtClean="0"/>
              <a:t> intern </a:t>
            </a:r>
            <a:r>
              <a:rPr lang="en-US" sz="1600" dirty="0" err="1" smtClean="0"/>
              <a:t>dan</a:t>
            </a:r>
            <a:r>
              <a:rPr lang="en-US" sz="1600" dirty="0" smtClean="0"/>
              <a:t> </a:t>
            </a:r>
            <a:r>
              <a:rPr lang="en-US" sz="1600" dirty="0" err="1" smtClean="0"/>
              <a:t>risiko</a:t>
            </a:r>
            <a:r>
              <a:rPr lang="en-US" sz="1600" dirty="0" smtClean="0"/>
              <a:t> </a:t>
            </a:r>
            <a:r>
              <a:rPr lang="en-US" sz="1600" dirty="0" err="1" smtClean="0"/>
              <a:t>pengendalian</a:t>
            </a:r>
            <a:r>
              <a:rPr lang="en-US" sz="1600" dirty="0" smtClean="0"/>
              <a:t> yang </a:t>
            </a:r>
            <a:r>
              <a:rPr lang="en-US" sz="1600" dirty="0" err="1" smtClean="0"/>
              <a:t>diperkirakan</a:t>
            </a:r>
            <a:r>
              <a:rPr lang="en-US" sz="1600" dirty="0" smtClean="0"/>
              <a:t>. </a:t>
            </a:r>
            <a:r>
              <a:rPr lang="en-US" sz="1600" dirty="0" err="1" smtClean="0"/>
              <a:t>Kedua</a:t>
            </a:r>
            <a:r>
              <a:rPr lang="en-US" sz="1600" dirty="0" smtClean="0"/>
              <a:t> </a:t>
            </a:r>
            <a:r>
              <a:rPr lang="en-US" sz="1600" dirty="0" err="1" smtClean="0"/>
              <a:t>hal</a:t>
            </a:r>
            <a:r>
              <a:rPr lang="en-US" sz="1600" dirty="0" smtClean="0"/>
              <a:t> </a:t>
            </a:r>
            <a:r>
              <a:rPr lang="en-US" sz="1600" dirty="0" err="1" smtClean="0"/>
              <a:t>ini</a:t>
            </a:r>
            <a:r>
              <a:rPr lang="en-US" sz="1600" dirty="0" smtClean="0"/>
              <a:t> </a:t>
            </a:r>
            <a:r>
              <a:rPr lang="en-US" sz="1600" dirty="0" err="1" smtClean="0"/>
              <a:t>mempengaruhi</a:t>
            </a:r>
            <a:r>
              <a:rPr lang="en-US" sz="1600" dirty="0" smtClean="0"/>
              <a:t> program audit </a:t>
            </a:r>
            <a:r>
              <a:rPr lang="en-US" sz="1600" dirty="0" err="1" smtClean="0"/>
              <a:t>untuk</a:t>
            </a:r>
            <a:r>
              <a:rPr lang="en-US" sz="1600" dirty="0" smtClean="0"/>
              <a:t> </a:t>
            </a:r>
            <a:r>
              <a:rPr lang="en-US" sz="1600" dirty="0" err="1" smtClean="0"/>
              <a:t>pengujian</a:t>
            </a:r>
            <a:r>
              <a:rPr lang="en-US" sz="1600" dirty="0" smtClean="0"/>
              <a:t> </a:t>
            </a:r>
            <a:r>
              <a:rPr lang="en-US" sz="1600" dirty="0" err="1" smtClean="0"/>
              <a:t>pengendalian</a:t>
            </a:r>
            <a:r>
              <a:rPr lang="en-US" sz="1600" dirty="0" smtClean="0"/>
              <a:t> </a:t>
            </a:r>
            <a:r>
              <a:rPr lang="en-US" sz="1600" dirty="0" err="1" smtClean="0"/>
              <a:t>dan</a:t>
            </a:r>
            <a:r>
              <a:rPr lang="en-US" sz="1600" dirty="0" smtClean="0"/>
              <a:t> </a:t>
            </a:r>
            <a:r>
              <a:rPr lang="en-US" sz="1600" dirty="0" err="1" smtClean="0"/>
              <a:t>pengujian</a:t>
            </a:r>
            <a:r>
              <a:rPr lang="en-US" sz="1600" dirty="0" smtClean="0"/>
              <a:t> </a:t>
            </a:r>
            <a:r>
              <a:rPr lang="en-US" sz="1600" dirty="0" err="1" smtClean="0"/>
              <a:t>substantif</a:t>
            </a:r>
            <a:r>
              <a:rPr lang="en-US" sz="1600" dirty="0" smtClean="0"/>
              <a:t> </a:t>
            </a:r>
            <a:r>
              <a:rPr lang="en-US" sz="1600" dirty="0" err="1" smtClean="0"/>
              <a:t>atas</a:t>
            </a:r>
            <a:r>
              <a:rPr lang="en-US" sz="1600" dirty="0" smtClean="0"/>
              <a:t> </a:t>
            </a:r>
            <a:r>
              <a:rPr lang="en-US" sz="1600" dirty="0" err="1" smtClean="0"/>
              <a:t>transaksi</a:t>
            </a:r>
            <a:r>
              <a:rPr lang="en-US" sz="1600" dirty="0" smtClean="0"/>
              <a:t>. </a:t>
            </a:r>
            <a:r>
              <a:rPr lang="en-US" sz="1600" dirty="0" err="1" smtClean="0"/>
              <a:t>Metodologi</a:t>
            </a:r>
            <a:r>
              <a:rPr lang="en-US" sz="1600" dirty="0" smtClean="0"/>
              <a:t> </a:t>
            </a:r>
            <a:r>
              <a:rPr lang="en-US" sz="1600" dirty="0" err="1" smtClean="0"/>
              <a:t>dalam</a:t>
            </a:r>
            <a:r>
              <a:rPr lang="en-US" sz="1600" dirty="0" smtClean="0"/>
              <a:t> </a:t>
            </a:r>
            <a:r>
              <a:rPr lang="en-US" sz="1600" dirty="0" err="1" smtClean="0"/>
              <a:t>merancang</a:t>
            </a:r>
            <a:r>
              <a:rPr lang="en-US" sz="1600" dirty="0" smtClean="0"/>
              <a:t> </a:t>
            </a:r>
            <a:r>
              <a:rPr lang="en-US" sz="1600" dirty="0" err="1" smtClean="0"/>
              <a:t>pengujian</a:t>
            </a:r>
            <a:r>
              <a:rPr lang="en-US" sz="1600" dirty="0" smtClean="0"/>
              <a:t> </a:t>
            </a:r>
            <a:r>
              <a:rPr lang="en-US" sz="1600" dirty="0" err="1" smtClean="0"/>
              <a:t>pengendalian</a:t>
            </a:r>
            <a:r>
              <a:rPr lang="en-US" sz="1600" dirty="0" smtClean="0"/>
              <a:t> </a:t>
            </a:r>
            <a:r>
              <a:rPr lang="en-US" sz="1600" dirty="0" err="1" smtClean="0"/>
              <a:t>dan</a:t>
            </a:r>
            <a:r>
              <a:rPr lang="en-US" sz="1600" dirty="0" smtClean="0"/>
              <a:t> </a:t>
            </a:r>
            <a:r>
              <a:rPr lang="en-US" sz="1600" dirty="0" err="1" smtClean="0"/>
              <a:t>pengujian</a:t>
            </a:r>
            <a:r>
              <a:rPr lang="en-US" sz="1600" dirty="0" smtClean="0"/>
              <a:t> </a:t>
            </a:r>
            <a:r>
              <a:rPr lang="en-US" sz="1600" dirty="0" err="1" smtClean="0"/>
              <a:t>substantif</a:t>
            </a:r>
            <a:r>
              <a:rPr lang="en-US" sz="1600" dirty="0" smtClean="0"/>
              <a:t> </a:t>
            </a:r>
            <a:r>
              <a:rPr lang="en-US" sz="1600" dirty="0" err="1" smtClean="0"/>
              <a:t>atas</a:t>
            </a:r>
            <a:r>
              <a:rPr lang="en-US" sz="1600" dirty="0" smtClean="0"/>
              <a:t> </a:t>
            </a:r>
            <a:r>
              <a:rPr lang="en-US" sz="1600" dirty="0" err="1" smtClean="0"/>
              <a:t>transaksi</a:t>
            </a:r>
            <a:r>
              <a:rPr lang="en-US" sz="1600" dirty="0" smtClean="0"/>
              <a:t> </a:t>
            </a:r>
            <a:r>
              <a:rPr lang="sv-SE" sz="1600" dirty="0" smtClean="0"/>
              <a:t>digambarkan dalam Gambar 7-8 berikut.</a:t>
            </a:r>
          </a:p>
          <a:p>
            <a:r>
              <a:rPr lang="en-US" sz="1600" dirty="0" err="1" smtClean="0"/>
              <a:t>Tiga</a:t>
            </a:r>
            <a:r>
              <a:rPr lang="en-US" sz="1600" dirty="0" smtClean="0"/>
              <a:t> </a:t>
            </a:r>
            <a:r>
              <a:rPr lang="en-US" sz="1600" dirty="0" err="1" smtClean="0"/>
              <a:t>langkah</a:t>
            </a:r>
            <a:r>
              <a:rPr lang="en-US" sz="1600" dirty="0" smtClean="0"/>
              <a:t> </a:t>
            </a:r>
            <a:r>
              <a:rPr lang="en-US" sz="1600" dirty="0" err="1" smtClean="0"/>
              <a:t>pertama</a:t>
            </a:r>
            <a:r>
              <a:rPr lang="en-US" sz="1600" dirty="0" smtClean="0"/>
              <a:t> </a:t>
            </a:r>
            <a:r>
              <a:rPr lang="en-US" sz="1600" dirty="0" err="1" smtClean="0"/>
              <a:t>adalah</a:t>
            </a:r>
            <a:r>
              <a:rPr lang="en-US" sz="1600" dirty="0" smtClean="0"/>
              <a:t> </a:t>
            </a:r>
            <a:r>
              <a:rPr lang="en-US" sz="1600" dirty="0" err="1" smtClean="0"/>
              <a:t>melakukan</a:t>
            </a:r>
            <a:r>
              <a:rPr lang="en-US" sz="1600" dirty="0" smtClean="0"/>
              <a:t> </a:t>
            </a:r>
            <a:r>
              <a:rPr lang="en-US" sz="1600" dirty="0" err="1" smtClean="0"/>
              <a:t>prosedur</a:t>
            </a:r>
            <a:r>
              <a:rPr lang="en-US" sz="1600" dirty="0" smtClean="0"/>
              <a:t> </a:t>
            </a:r>
            <a:r>
              <a:rPr lang="en-US" sz="1600" dirty="0" err="1" smtClean="0"/>
              <a:t>pemahaman</a:t>
            </a:r>
            <a:r>
              <a:rPr lang="en-US" sz="1600" dirty="0" smtClean="0"/>
              <a:t> </a:t>
            </a:r>
            <a:r>
              <a:rPr lang="en-US" sz="1600" dirty="0" err="1" smtClean="0"/>
              <a:t>atas</a:t>
            </a:r>
            <a:r>
              <a:rPr lang="en-US" sz="1600" dirty="0" smtClean="0"/>
              <a:t> </a:t>
            </a:r>
            <a:r>
              <a:rPr lang="en-US" sz="1600" dirty="0" err="1" smtClean="0"/>
              <a:t>pengendalian</a:t>
            </a:r>
            <a:r>
              <a:rPr lang="en-US" sz="1600" dirty="0" smtClean="0"/>
              <a:t> intern, </a:t>
            </a:r>
            <a:r>
              <a:rPr lang="en-US" sz="1600" dirty="0" err="1" smtClean="0"/>
              <a:t>memperkirakan</a:t>
            </a:r>
            <a:r>
              <a:rPr lang="en-US" sz="1600" dirty="0" smtClean="0"/>
              <a:t> </a:t>
            </a:r>
            <a:r>
              <a:rPr lang="en-US" sz="1600" dirty="0" err="1" smtClean="0"/>
              <a:t>risiko</a:t>
            </a:r>
            <a:r>
              <a:rPr lang="en-US" sz="1600" dirty="0" smtClean="0"/>
              <a:t> </a:t>
            </a:r>
            <a:r>
              <a:rPr lang="en-US" sz="1600" dirty="0" err="1" smtClean="0"/>
              <a:t>pengendalian</a:t>
            </a:r>
            <a:r>
              <a:rPr lang="en-US" sz="1600" dirty="0" smtClean="0"/>
              <a:t>, </a:t>
            </a:r>
            <a:r>
              <a:rPr lang="en-US" sz="1600" dirty="0" err="1" smtClean="0"/>
              <a:t>dan</a:t>
            </a:r>
            <a:r>
              <a:rPr lang="en-US" sz="1600" dirty="0" smtClean="0"/>
              <a:t> </a:t>
            </a:r>
            <a:r>
              <a:rPr lang="en-US" sz="1600" dirty="0" err="1" smtClean="0"/>
              <a:t>mengevaluasi</a:t>
            </a:r>
            <a:r>
              <a:rPr lang="en-US" sz="1600" dirty="0" smtClean="0"/>
              <a:t> </a:t>
            </a:r>
            <a:r>
              <a:rPr lang="en-US" sz="1600" dirty="0" err="1" smtClean="0"/>
              <a:t>biaya</a:t>
            </a:r>
            <a:r>
              <a:rPr lang="en-US" sz="1600" dirty="0" smtClean="0"/>
              <a:t> </a:t>
            </a:r>
            <a:r>
              <a:rPr lang="en-US" sz="1600" dirty="0" err="1" smtClean="0"/>
              <a:t>dan</a:t>
            </a:r>
            <a:r>
              <a:rPr lang="en-US" sz="1600" dirty="0" smtClean="0"/>
              <a:t> </a:t>
            </a:r>
            <a:r>
              <a:rPr lang="en-US" sz="1600" dirty="0" err="1" smtClean="0"/>
              <a:t>keuntungan</a:t>
            </a:r>
            <a:r>
              <a:rPr lang="en-US" sz="1600" dirty="0" smtClean="0"/>
              <a:t> </a:t>
            </a:r>
            <a:r>
              <a:rPr lang="en-US" sz="1600" dirty="0" err="1" smtClean="0"/>
              <a:t>dari</a:t>
            </a:r>
            <a:r>
              <a:rPr lang="en-US" sz="1600" dirty="0" smtClean="0"/>
              <a:t> </a:t>
            </a:r>
            <a:r>
              <a:rPr lang="en-US" sz="1600" dirty="0" err="1" smtClean="0"/>
              <a:t>pengujian</a:t>
            </a:r>
            <a:r>
              <a:rPr lang="en-US" sz="1600" dirty="0" smtClean="0"/>
              <a:t> </a:t>
            </a:r>
            <a:r>
              <a:rPr lang="en-US" sz="1600" dirty="0" err="1" smtClean="0"/>
              <a:t>pengendalian</a:t>
            </a:r>
            <a:r>
              <a:rPr lang="en-US" sz="1600" dirty="0" smtClean="0"/>
              <a:t>. </a:t>
            </a:r>
            <a:r>
              <a:rPr lang="en-US" sz="1600" dirty="0" err="1" smtClean="0"/>
              <a:t>Setelah</a:t>
            </a:r>
            <a:r>
              <a:rPr lang="en-US" sz="1600" dirty="0" smtClean="0"/>
              <a:t> </a:t>
            </a:r>
            <a:r>
              <a:rPr lang="en-US" sz="1600" dirty="0" err="1" smtClean="0"/>
              <a:t>itu</a:t>
            </a:r>
            <a:r>
              <a:rPr lang="en-US" sz="1600" dirty="0" smtClean="0"/>
              <a:t> </a:t>
            </a:r>
            <a:r>
              <a:rPr lang="en-US" sz="1600" dirty="0" err="1" smtClean="0"/>
              <a:t>baru</a:t>
            </a:r>
            <a:r>
              <a:rPr lang="en-US" sz="1600" dirty="0" smtClean="0"/>
              <a:t> </a:t>
            </a:r>
            <a:r>
              <a:rPr lang="en-US" sz="1600" dirty="0" err="1" smtClean="0"/>
              <a:t>dilakukan</a:t>
            </a:r>
            <a:r>
              <a:rPr lang="en-US" sz="1600" dirty="0" smtClean="0"/>
              <a:t> </a:t>
            </a:r>
            <a:r>
              <a:rPr lang="en-US" sz="1600" dirty="0" err="1" smtClean="0"/>
              <a:t>perancangan</a:t>
            </a:r>
            <a:r>
              <a:rPr lang="en-US" sz="1600" dirty="0" smtClean="0"/>
              <a:t> program audit </a:t>
            </a:r>
            <a:r>
              <a:rPr lang="en-US" sz="1600" dirty="0" err="1" smtClean="0"/>
              <a:t>untuk</a:t>
            </a:r>
            <a:r>
              <a:rPr lang="en-US" sz="1600" dirty="0" smtClean="0"/>
              <a:t> </a:t>
            </a:r>
            <a:r>
              <a:rPr lang="en-US" sz="1600" dirty="0" err="1" smtClean="0"/>
              <a:t>pengujian</a:t>
            </a:r>
            <a:r>
              <a:rPr lang="en-US" sz="1600" dirty="0" smtClean="0"/>
              <a:t> </a:t>
            </a:r>
            <a:r>
              <a:rPr lang="en-US" sz="1600" dirty="0" err="1" smtClean="0"/>
              <a:t>pengendalian</a:t>
            </a:r>
            <a:r>
              <a:rPr lang="en-US" sz="1600" dirty="0" smtClean="0"/>
              <a:t> </a:t>
            </a:r>
            <a:r>
              <a:rPr lang="en-US" sz="1600" dirty="0" err="1" smtClean="0"/>
              <a:t>dan</a:t>
            </a:r>
            <a:r>
              <a:rPr lang="en-US" sz="1600" dirty="0" smtClean="0"/>
              <a:t> </a:t>
            </a:r>
            <a:r>
              <a:rPr lang="en-US" sz="1600" dirty="0" err="1" smtClean="0"/>
              <a:t>pengujian</a:t>
            </a:r>
            <a:r>
              <a:rPr lang="en-US" sz="1600" dirty="0" smtClean="0"/>
              <a:t> </a:t>
            </a:r>
            <a:r>
              <a:rPr lang="en-US" sz="1600" dirty="0" err="1" smtClean="0"/>
              <a:t>substantif</a:t>
            </a:r>
            <a:r>
              <a:rPr lang="en-US" sz="1600" dirty="0" smtClean="0"/>
              <a:t> </a:t>
            </a:r>
            <a:r>
              <a:rPr lang="en-US" sz="1600" dirty="0" err="1" smtClean="0"/>
              <a:t>atas</a:t>
            </a:r>
            <a:r>
              <a:rPr lang="en-US" sz="1600" dirty="0" smtClean="0"/>
              <a:t> </a:t>
            </a:r>
            <a:r>
              <a:rPr lang="en-US" sz="1600" dirty="0" err="1" smtClean="0"/>
              <a:t>transaksi</a:t>
            </a:r>
            <a:r>
              <a:rPr lang="en-US" sz="1600" dirty="0" smtClean="0"/>
              <a:t>. </a:t>
            </a:r>
            <a:r>
              <a:rPr lang="en-US" sz="1600" dirty="0" err="1" smtClean="0"/>
              <a:t>Prosedur-prosedur</a:t>
            </a:r>
            <a:r>
              <a:rPr lang="en-US" sz="1600" dirty="0" smtClean="0"/>
              <a:t> audit yang </a:t>
            </a:r>
            <a:r>
              <a:rPr lang="en-US" sz="1600" dirty="0" err="1" smtClean="0"/>
              <a:t>dilakukan</a:t>
            </a:r>
            <a:r>
              <a:rPr lang="en-US" sz="1600" dirty="0" smtClean="0"/>
              <a:t> </a:t>
            </a:r>
            <a:r>
              <a:rPr lang="en-US" sz="1600" dirty="0" err="1" smtClean="0"/>
              <a:t>bergantung</a:t>
            </a:r>
            <a:r>
              <a:rPr lang="en-US" sz="1600" dirty="0" smtClean="0"/>
              <a:t> </a:t>
            </a:r>
            <a:r>
              <a:rPr lang="en-US" sz="1600" dirty="0" err="1" smtClean="0"/>
              <a:t>pada</a:t>
            </a:r>
            <a:r>
              <a:rPr lang="en-US" sz="1600" dirty="0" smtClean="0"/>
              <a:t> </a:t>
            </a:r>
            <a:r>
              <a:rPr lang="en-US" sz="1600" dirty="0" err="1" smtClean="0"/>
              <a:t>risiko</a:t>
            </a:r>
            <a:r>
              <a:rPr lang="en-US" sz="1600" dirty="0" smtClean="0"/>
              <a:t> </a:t>
            </a:r>
            <a:r>
              <a:rPr lang="en-US" sz="1600" dirty="0" err="1" smtClean="0"/>
              <a:t>pengendalian</a:t>
            </a:r>
            <a:r>
              <a:rPr lang="en-US" sz="1600" dirty="0" smtClean="0"/>
              <a:t> yang </a:t>
            </a:r>
            <a:r>
              <a:rPr lang="en-US" sz="1600" dirty="0" err="1" smtClean="0"/>
              <a:t>diperkirakan</a:t>
            </a:r>
            <a:r>
              <a:rPr lang="en-US" sz="1600" dirty="0" smtClean="0"/>
              <a:t>. </a:t>
            </a:r>
            <a:r>
              <a:rPr lang="en-US" sz="1600" dirty="0" err="1" smtClean="0"/>
              <a:t>Ketika</a:t>
            </a:r>
            <a:r>
              <a:rPr lang="en-US" sz="1600" dirty="0" smtClean="0"/>
              <a:t> </a:t>
            </a:r>
            <a:r>
              <a:rPr lang="en-US" sz="1600" dirty="0" err="1" smtClean="0"/>
              <a:t>pengendalian</a:t>
            </a:r>
            <a:r>
              <a:rPr lang="en-US" sz="1600" dirty="0" smtClean="0"/>
              <a:t> intern </a:t>
            </a:r>
            <a:r>
              <a:rPr lang="sv-SE" sz="1600" dirty="0" smtClean="0"/>
              <a:t>efektif dan risiko pengendalian rendah, maka pengujian pengendalian perlu </a:t>
            </a:r>
            <a:r>
              <a:rPr lang="en-US" sz="1600" dirty="0" err="1" smtClean="0"/>
              <a:t>ditekankan</a:t>
            </a:r>
            <a:r>
              <a:rPr lang="en-US" sz="1600" dirty="0" smtClean="0"/>
              <a:t>. </a:t>
            </a:r>
            <a:r>
              <a:rPr lang="en-US" sz="1600" dirty="0" err="1" smtClean="0"/>
              <a:t>Beberapa</a:t>
            </a:r>
            <a:r>
              <a:rPr lang="en-US" sz="1600" dirty="0" smtClean="0"/>
              <a:t> </a:t>
            </a:r>
            <a:r>
              <a:rPr lang="en-US" sz="1600" dirty="0" err="1" smtClean="0"/>
              <a:t>pengujian</a:t>
            </a:r>
            <a:r>
              <a:rPr lang="en-US" sz="1600" dirty="0" smtClean="0"/>
              <a:t> </a:t>
            </a:r>
            <a:r>
              <a:rPr lang="en-US" sz="1600" dirty="0" err="1" smtClean="0"/>
              <a:t>substantif</a:t>
            </a:r>
            <a:r>
              <a:rPr lang="en-US" sz="1600" dirty="0" smtClean="0"/>
              <a:t> </a:t>
            </a:r>
            <a:r>
              <a:rPr lang="en-US" sz="1600" dirty="0" err="1" smtClean="0"/>
              <a:t>atas</a:t>
            </a:r>
            <a:r>
              <a:rPr lang="en-US" sz="1600" dirty="0" smtClean="0"/>
              <a:t> </a:t>
            </a:r>
            <a:r>
              <a:rPr lang="en-US" sz="1600" dirty="0" err="1" smtClean="0"/>
              <a:t>transaksi</a:t>
            </a:r>
            <a:r>
              <a:rPr lang="en-US" sz="1600" dirty="0" smtClean="0"/>
              <a:t> </a:t>
            </a:r>
            <a:r>
              <a:rPr lang="en-US" sz="1600" dirty="0" err="1" smtClean="0"/>
              <a:t>akan</a:t>
            </a:r>
            <a:r>
              <a:rPr lang="en-US" sz="1600" dirty="0" smtClean="0"/>
              <a:t> </a:t>
            </a:r>
            <a:r>
              <a:rPr lang="en-US" sz="1600" dirty="0" err="1" smtClean="0"/>
              <a:t>diikutkan</a:t>
            </a:r>
            <a:r>
              <a:rPr lang="en-US" sz="1600" dirty="0" smtClean="0"/>
              <a:t> </a:t>
            </a:r>
            <a:r>
              <a:rPr lang="en-US" sz="1600" dirty="0" err="1" smtClean="0"/>
              <a:t>juga</a:t>
            </a:r>
            <a:r>
              <a:rPr lang="en-US" sz="1600" dirty="0" smtClean="0"/>
              <a:t>.</a:t>
            </a:r>
          </a:p>
          <a:p>
            <a:r>
              <a:rPr lang="en-US" sz="1600" dirty="0" err="1" smtClean="0"/>
              <a:t>Jika</a:t>
            </a:r>
            <a:r>
              <a:rPr lang="en-US" sz="1600" dirty="0" smtClean="0"/>
              <a:t> </a:t>
            </a:r>
            <a:r>
              <a:rPr lang="en-US" sz="1600" dirty="0" err="1" smtClean="0"/>
              <a:t>risiko</a:t>
            </a:r>
            <a:r>
              <a:rPr lang="en-US" sz="1600" dirty="0" smtClean="0"/>
              <a:t> </a:t>
            </a:r>
            <a:r>
              <a:rPr lang="en-US" sz="1600" dirty="0" err="1" smtClean="0"/>
              <a:t>pengendalian</a:t>
            </a:r>
            <a:r>
              <a:rPr lang="en-US" sz="1600" dirty="0" smtClean="0"/>
              <a:t> </a:t>
            </a:r>
            <a:r>
              <a:rPr lang="en-US" sz="1600" dirty="0" err="1" smtClean="0"/>
              <a:t>diperkirakan</a:t>
            </a:r>
            <a:r>
              <a:rPr lang="en-US" sz="1600" dirty="0" smtClean="0"/>
              <a:t> 1,0, </a:t>
            </a:r>
            <a:r>
              <a:rPr lang="en-US" sz="1600" dirty="0" err="1" smtClean="0"/>
              <a:t>hanya</a:t>
            </a:r>
            <a:r>
              <a:rPr lang="en-US" sz="1600" dirty="0" smtClean="0"/>
              <a:t> </a:t>
            </a:r>
            <a:r>
              <a:rPr lang="en-US" sz="1600" dirty="0" err="1" smtClean="0"/>
              <a:t>pengujian</a:t>
            </a:r>
            <a:r>
              <a:rPr lang="en-US" sz="1600" dirty="0" smtClean="0"/>
              <a:t> </a:t>
            </a:r>
            <a:r>
              <a:rPr lang="en-US" sz="1600" dirty="0" err="1" smtClean="0"/>
              <a:t>substantif</a:t>
            </a:r>
            <a:r>
              <a:rPr lang="en-US" sz="1600" dirty="0" smtClean="0"/>
              <a:t> </a:t>
            </a:r>
            <a:r>
              <a:rPr lang="en-US" sz="1600" dirty="0" err="1" smtClean="0"/>
              <a:t>atas</a:t>
            </a:r>
            <a:r>
              <a:rPr lang="en-US" sz="1600" dirty="0" smtClean="0"/>
              <a:t> </a:t>
            </a:r>
            <a:r>
              <a:rPr lang="en-US" sz="1600" dirty="0" err="1" smtClean="0"/>
              <a:t>transaksi</a:t>
            </a:r>
            <a:r>
              <a:rPr lang="en-US" sz="1600" dirty="0" smtClean="0"/>
              <a:t> yang </a:t>
            </a:r>
            <a:r>
              <a:rPr lang="en-US" sz="1600" dirty="0" err="1" smtClean="0"/>
              <a:t>akan</a:t>
            </a:r>
            <a:r>
              <a:rPr lang="en-US" sz="1600" dirty="0" smtClean="0"/>
              <a:t> </a:t>
            </a:r>
            <a:r>
              <a:rPr lang="en-US" sz="1600" dirty="0" err="1" smtClean="0"/>
              <a:t>digunakan</a:t>
            </a:r>
            <a:r>
              <a:rPr lang="en-US" sz="1600" dirty="0" smtClean="0"/>
              <a:t>. </a:t>
            </a:r>
            <a:r>
              <a:rPr lang="en-US" sz="1600" dirty="0" err="1" smtClean="0"/>
              <a:t>Prosedur-prosedur</a:t>
            </a:r>
            <a:r>
              <a:rPr lang="en-US" sz="1600" dirty="0" smtClean="0"/>
              <a:t> yang </a:t>
            </a:r>
            <a:r>
              <a:rPr lang="en-US" sz="1600" dirty="0" err="1" smtClean="0"/>
              <a:t>telah</a:t>
            </a:r>
            <a:r>
              <a:rPr lang="en-US" sz="1600" dirty="0" smtClean="0"/>
              <a:t> </a:t>
            </a:r>
            <a:r>
              <a:rPr lang="en-US" sz="1600" dirty="0" err="1" smtClean="0"/>
              <a:t>digunakan</a:t>
            </a:r>
            <a:r>
              <a:rPr lang="en-US" sz="1600" dirty="0" smtClean="0"/>
              <a:t> </a:t>
            </a:r>
            <a:r>
              <a:rPr lang="en-US" sz="1600" dirty="0" err="1" smtClean="0"/>
              <a:t>untuk</a:t>
            </a:r>
            <a:r>
              <a:rPr lang="en-US" sz="1600" dirty="0" smtClean="0"/>
              <a:t> </a:t>
            </a:r>
            <a:r>
              <a:rPr lang="sv-SE" sz="1600" dirty="0" smtClean="0"/>
              <a:t>mendapatkan pemahaman atas pengendalian intern akan mempengaruhi </a:t>
            </a:r>
            <a:r>
              <a:rPr lang="en-US" sz="1600" dirty="0" err="1" smtClean="0"/>
              <a:t>pengujian</a:t>
            </a:r>
            <a:r>
              <a:rPr lang="en-US" sz="1600" dirty="0" smtClean="0"/>
              <a:t> </a:t>
            </a:r>
            <a:r>
              <a:rPr lang="en-US" sz="1600" dirty="0" err="1" smtClean="0"/>
              <a:t>pengendalian</a:t>
            </a:r>
            <a:r>
              <a:rPr lang="en-US" sz="1600" dirty="0" smtClean="0"/>
              <a:t> </a:t>
            </a:r>
            <a:r>
              <a:rPr lang="en-US" sz="1600" dirty="0" err="1" smtClean="0"/>
              <a:t>dan</a:t>
            </a:r>
            <a:r>
              <a:rPr lang="en-US" sz="1600" dirty="0" smtClean="0"/>
              <a:t> </a:t>
            </a:r>
            <a:r>
              <a:rPr lang="en-US" sz="1600" dirty="0" err="1" smtClean="0"/>
              <a:t>pengujian</a:t>
            </a:r>
            <a:r>
              <a:rPr lang="en-US" sz="1600" dirty="0" smtClean="0"/>
              <a:t> </a:t>
            </a:r>
            <a:r>
              <a:rPr lang="en-US" sz="1600" dirty="0" err="1" smtClean="0"/>
              <a:t>substantif</a:t>
            </a:r>
            <a:r>
              <a:rPr lang="en-US" sz="1600" dirty="0" smtClean="0"/>
              <a:t> </a:t>
            </a:r>
            <a:r>
              <a:rPr lang="en-US" sz="1600" dirty="0" err="1" smtClean="0"/>
              <a:t>atas</a:t>
            </a:r>
            <a:r>
              <a:rPr lang="en-US" sz="1600" dirty="0" smtClean="0"/>
              <a:t> </a:t>
            </a:r>
            <a:r>
              <a:rPr lang="en-US" sz="1600" dirty="0" err="1" smtClean="0"/>
              <a:t>transaksi</a:t>
            </a:r>
            <a:r>
              <a:rPr lang="en-US" sz="1600" dirty="0" smtClean="0"/>
              <a:t>.</a:t>
            </a:r>
            <a:endParaRPr lang="en-US" sz="1600" dirty="0"/>
          </a:p>
        </p:txBody>
      </p:sp>
    </p:spTree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Lanjutan</a:t>
            </a:r>
            <a:r>
              <a:rPr lang="en-US" dirty="0" smtClean="0"/>
              <a:t>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55000" lnSpcReduction="20000"/>
          </a:bodyPr>
          <a:lstStyle/>
          <a:p>
            <a:r>
              <a:rPr lang="en-US" dirty="0" err="1" smtClean="0"/>
              <a:t>Pendekatan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perancangan</a:t>
            </a:r>
            <a:r>
              <a:rPr lang="en-US" dirty="0" smtClean="0"/>
              <a:t> </a:t>
            </a:r>
            <a:r>
              <a:rPr lang="en-US" dirty="0" err="1" smtClean="0"/>
              <a:t>pengujian</a:t>
            </a:r>
            <a:r>
              <a:rPr lang="en-US" dirty="0" smtClean="0"/>
              <a:t> </a:t>
            </a:r>
            <a:r>
              <a:rPr lang="en-US" dirty="0" err="1" smtClean="0"/>
              <a:t>pengendalian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pengujian</a:t>
            </a:r>
            <a:r>
              <a:rPr lang="en-US" dirty="0" smtClean="0"/>
              <a:t> </a:t>
            </a:r>
            <a:r>
              <a:rPr lang="en-US" dirty="0" err="1" smtClean="0"/>
              <a:t>substantif</a:t>
            </a:r>
            <a:r>
              <a:rPr lang="en-US" dirty="0" smtClean="0"/>
              <a:t> </a:t>
            </a:r>
            <a:r>
              <a:rPr lang="en-US" dirty="0" err="1" smtClean="0"/>
              <a:t>atas</a:t>
            </a:r>
            <a:r>
              <a:rPr lang="en-US" dirty="0" smtClean="0"/>
              <a:t> </a:t>
            </a:r>
            <a:r>
              <a:rPr lang="en-US" dirty="0" err="1" smtClean="0"/>
              <a:t>transaksi</a:t>
            </a:r>
            <a:r>
              <a:rPr lang="en-US" dirty="0" smtClean="0"/>
              <a:t> </a:t>
            </a:r>
            <a:r>
              <a:rPr lang="en-US" dirty="0" err="1" smtClean="0"/>
              <a:t>ditekankan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memenuhi</a:t>
            </a:r>
            <a:r>
              <a:rPr lang="en-US" dirty="0" smtClean="0"/>
              <a:t> </a:t>
            </a:r>
            <a:r>
              <a:rPr lang="en-US" dirty="0" err="1" smtClean="0"/>
              <a:t>tujuan</a:t>
            </a:r>
            <a:r>
              <a:rPr lang="en-US" dirty="0" smtClean="0"/>
              <a:t> audit </a:t>
            </a:r>
            <a:r>
              <a:rPr lang="en-US" dirty="0" err="1" smtClean="0"/>
              <a:t>berkaitan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transaksi</a:t>
            </a:r>
            <a:r>
              <a:rPr lang="en-US" dirty="0" smtClean="0"/>
              <a:t>. </a:t>
            </a:r>
            <a:r>
              <a:rPr lang="en-US" dirty="0" err="1" smtClean="0"/>
              <a:t>Pendekatan</a:t>
            </a:r>
            <a:r>
              <a:rPr lang="en-US" dirty="0" smtClean="0"/>
              <a:t> 4 (</a:t>
            </a:r>
            <a:r>
              <a:rPr lang="en-US" dirty="0" err="1" smtClean="0"/>
              <a:t>empat</a:t>
            </a:r>
            <a:r>
              <a:rPr lang="en-US" dirty="0" smtClean="0"/>
              <a:t>) </a:t>
            </a:r>
            <a:r>
              <a:rPr lang="en-US" dirty="0" err="1" smtClean="0"/>
              <a:t>langkah</a:t>
            </a:r>
            <a:r>
              <a:rPr lang="en-US" dirty="0" smtClean="0"/>
              <a:t> yang </a:t>
            </a:r>
            <a:r>
              <a:rPr lang="en-US" dirty="0" err="1" smtClean="0"/>
              <a:t>diikuti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auditor </a:t>
            </a:r>
            <a:r>
              <a:rPr lang="en-US" dirty="0" err="1" smtClean="0"/>
              <a:t>ketika</a:t>
            </a:r>
            <a:r>
              <a:rPr lang="en-US" dirty="0" smtClean="0"/>
              <a:t> </a:t>
            </a:r>
            <a:r>
              <a:rPr lang="en-US" dirty="0" err="1" smtClean="0"/>
              <a:t>berencana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mengurangi</a:t>
            </a:r>
            <a:r>
              <a:rPr lang="en-US" dirty="0" smtClean="0"/>
              <a:t> </a:t>
            </a:r>
            <a:r>
              <a:rPr lang="en-US" dirty="0" err="1" smtClean="0"/>
              <a:t>risiko</a:t>
            </a:r>
            <a:r>
              <a:rPr lang="en-US" dirty="0" smtClean="0"/>
              <a:t> </a:t>
            </a:r>
            <a:r>
              <a:rPr lang="en-US" dirty="0" err="1" smtClean="0"/>
              <a:t>pengendalian</a:t>
            </a:r>
            <a:r>
              <a:rPr lang="en-US" dirty="0" smtClean="0"/>
              <a:t> yang </a:t>
            </a:r>
            <a:r>
              <a:rPr lang="en-US" dirty="0" err="1" smtClean="0"/>
              <a:t>diperkirakan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:</a:t>
            </a:r>
          </a:p>
          <a:p>
            <a:pPr marL="631825" indent="-174625">
              <a:buClr>
                <a:srgbClr val="C00000"/>
              </a:buClr>
              <a:buFont typeface="+mj-lt"/>
              <a:buAutoNum type="arabicPeriod"/>
            </a:pPr>
            <a:r>
              <a:rPr lang="en-US" dirty="0" err="1" smtClean="0"/>
              <a:t>Menerapkan</a:t>
            </a:r>
            <a:r>
              <a:rPr lang="en-US" dirty="0" smtClean="0"/>
              <a:t> </a:t>
            </a:r>
            <a:r>
              <a:rPr lang="en-US" dirty="0" err="1" smtClean="0"/>
              <a:t>tujuan</a:t>
            </a:r>
            <a:r>
              <a:rPr lang="en-US" dirty="0" smtClean="0"/>
              <a:t> audit </a:t>
            </a:r>
            <a:r>
              <a:rPr lang="en-US" dirty="0" err="1" smtClean="0"/>
              <a:t>berkaitan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transaksi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</a:t>
            </a:r>
            <a:r>
              <a:rPr lang="en-US" dirty="0" err="1" smtClean="0"/>
              <a:t>kelas</a:t>
            </a:r>
            <a:r>
              <a:rPr lang="en-US" dirty="0" smtClean="0"/>
              <a:t> </a:t>
            </a:r>
            <a:r>
              <a:rPr lang="en-US" dirty="0" err="1" smtClean="0"/>
              <a:t>transaksi</a:t>
            </a:r>
            <a:r>
              <a:rPr lang="en-US" dirty="0" smtClean="0"/>
              <a:t>, </a:t>
            </a:r>
            <a:r>
              <a:rPr lang="en-US" dirty="0" err="1" smtClean="0"/>
              <a:t>contohnya</a:t>
            </a:r>
            <a:r>
              <a:rPr lang="en-US" dirty="0" smtClean="0"/>
              <a:t> </a:t>
            </a:r>
            <a:r>
              <a:rPr lang="en-US" dirty="0" err="1" smtClean="0"/>
              <a:t>belanja</a:t>
            </a:r>
            <a:endParaRPr lang="en-US" dirty="0" smtClean="0"/>
          </a:p>
          <a:p>
            <a:pPr marL="631825" indent="-174625">
              <a:buClr>
                <a:srgbClr val="C00000"/>
              </a:buClr>
              <a:buFont typeface="+mj-lt"/>
              <a:buAutoNum type="arabicPeriod"/>
            </a:pPr>
            <a:r>
              <a:rPr lang="en-US" dirty="0" err="1" smtClean="0"/>
              <a:t>Mengidentifikasikan</a:t>
            </a:r>
            <a:r>
              <a:rPr lang="en-US" dirty="0" smtClean="0"/>
              <a:t> </a:t>
            </a:r>
            <a:r>
              <a:rPr lang="en-US" dirty="0" err="1" smtClean="0"/>
              <a:t>kunci</a:t>
            </a:r>
            <a:r>
              <a:rPr lang="en-US" dirty="0" smtClean="0"/>
              <a:t> </a:t>
            </a:r>
            <a:r>
              <a:rPr lang="en-US" dirty="0" err="1" smtClean="0"/>
              <a:t>pengendalian</a:t>
            </a:r>
            <a:r>
              <a:rPr lang="en-US" dirty="0" smtClean="0"/>
              <a:t> (</a:t>
            </a:r>
            <a:r>
              <a:rPr lang="en-US" i="1" dirty="0" smtClean="0"/>
              <a:t>key controls) yang </a:t>
            </a:r>
            <a:r>
              <a:rPr lang="en-US" dirty="0" err="1" smtClean="0"/>
              <a:t>seharusnya</a:t>
            </a:r>
            <a:r>
              <a:rPr lang="en-US" dirty="0" smtClean="0"/>
              <a:t> </a:t>
            </a:r>
            <a:r>
              <a:rPr lang="en-US" dirty="0" err="1" smtClean="0"/>
              <a:t>mengurangi</a:t>
            </a:r>
            <a:r>
              <a:rPr lang="en-US" dirty="0" smtClean="0"/>
              <a:t> </a:t>
            </a:r>
            <a:r>
              <a:rPr lang="en-US" dirty="0" err="1" smtClean="0"/>
              <a:t>risiko</a:t>
            </a:r>
            <a:r>
              <a:rPr lang="en-US" dirty="0" smtClean="0"/>
              <a:t> </a:t>
            </a:r>
            <a:r>
              <a:rPr lang="en-US" dirty="0" err="1" smtClean="0"/>
              <a:t>pengendalian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setiap</a:t>
            </a:r>
            <a:r>
              <a:rPr lang="en-US" dirty="0" smtClean="0"/>
              <a:t> </a:t>
            </a:r>
            <a:r>
              <a:rPr lang="en-US" dirty="0" err="1" smtClean="0"/>
              <a:t>tujuan</a:t>
            </a:r>
            <a:r>
              <a:rPr lang="en-US" dirty="0" smtClean="0"/>
              <a:t> audit </a:t>
            </a:r>
            <a:r>
              <a:rPr lang="en-US" dirty="0" err="1" smtClean="0"/>
              <a:t>berkaitan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transaksi</a:t>
            </a:r>
            <a:r>
              <a:rPr lang="en-US" dirty="0" smtClean="0"/>
              <a:t>.</a:t>
            </a:r>
          </a:p>
          <a:p>
            <a:pPr marL="631825" indent="-174625">
              <a:buClr>
                <a:srgbClr val="C00000"/>
              </a:buClr>
              <a:buFont typeface="+mj-lt"/>
              <a:buAutoNum type="arabicPeriod"/>
            </a:pPr>
            <a:r>
              <a:rPr lang="en-US" dirty="0" err="1" smtClean="0"/>
              <a:t>Menyusun</a:t>
            </a:r>
            <a:r>
              <a:rPr lang="en-US" dirty="0" smtClean="0"/>
              <a:t> </a:t>
            </a:r>
            <a:r>
              <a:rPr lang="en-US" dirty="0" err="1" smtClean="0"/>
              <a:t>pengujian</a:t>
            </a:r>
            <a:r>
              <a:rPr lang="en-US" dirty="0" smtClean="0"/>
              <a:t> </a:t>
            </a:r>
            <a:r>
              <a:rPr lang="en-US" dirty="0" err="1" smtClean="0"/>
              <a:t>pengendalian</a:t>
            </a:r>
            <a:r>
              <a:rPr lang="en-US" dirty="0" smtClean="0"/>
              <a:t> yang </a:t>
            </a:r>
            <a:r>
              <a:rPr lang="en-US" dirty="0" err="1" smtClean="0"/>
              <a:t>tepat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setiap</a:t>
            </a:r>
            <a:r>
              <a:rPr lang="en-US" dirty="0" smtClean="0"/>
              <a:t> </a:t>
            </a:r>
            <a:r>
              <a:rPr lang="en-US" dirty="0" err="1" smtClean="0"/>
              <a:t>pengendalian</a:t>
            </a:r>
            <a:r>
              <a:rPr lang="en-US" dirty="0" smtClean="0"/>
              <a:t> intern yang </a:t>
            </a:r>
            <a:r>
              <a:rPr lang="en-US" dirty="0" err="1" smtClean="0"/>
              <a:t>digunakan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mengurangi</a:t>
            </a:r>
            <a:r>
              <a:rPr lang="en-US" dirty="0" smtClean="0"/>
              <a:t> </a:t>
            </a:r>
            <a:r>
              <a:rPr lang="en-US" dirty="0" err="1" smtClean="0"/>
              <a:t>perkiraan</a:t>
            </a:r>
            <a:r>
              <a:rPr lang="en-US" dirty="0" smtClean="0"/>
              <a:t> </a:t>
            </a:r>
            <a:r>
              <a:rPr lang="en-US" dirty="0" err="1" smtClean="0"/>
              <a:t>awal</a:t>
            </a:r>
            <a:r>
              <a:rPr lang="en-US" dirty="0" smtClean="0"/>
              <a:t> </a:t>
            </a:r>
            <a:r>
              <a:rPr lang="nn-NO" dirty="0" smtClean="0"/>
              <a:t>risiko pengendalian dibawah maksimum (kunci pengendalian)</a:t>
            </a:r>
          </a:p>
          <a:p>
            <a:pPr marL="631825" indent="-174625">
              <a:buClr>
                <a:srgbClr val="C00000"/>
              </a:buClr>
              <a:buFont typeface="+mj-lt"/>
              <a:buAutoNum type="arabicPeriod"/>
            </a:pPr>
            <a:r>
              <a:rPr lang="en-US" dirty="0" err="1" smtClean="0"/>
              <a:t>Merancang</a:t>
            </a:r>
            <a:r>
              <a:rPr lang="en-US" dirty="0" smtClean="0"/>
              <a:t> </a:t>
            </a:r>
            <a:r>
              <a:rPr lang="en-US" dirty="0" err="1" smtClean="0"/>
              <a:t>pengujian</a:t>
            </a:r>
            <a:r>
              <a:rPr lang="en-US" dirty="0" smtClean="0"/>
              <a:t> </a:t>
            </a:r>
            <a:r>
              <a:rPr lang="en-US" dirty="0" err="1" smtClean="0"/>
              <a:t>substantif</a:t>
            </a:r>
            <a:r>
              <a:rPr lang="en-US" dirty="0" smtClean="0"/>
              <a:t> </a:t>
            </a:r>
            <a:r>
              <a:rPr lang="en-US" dirty="0" err="1" smtClean="0"/>
              <a:t>atas</a:t>
            </a:r>
            <a:r>
              <a:rPr lang="en-US" dirty="0" smtClean="0"/>
              <a:t> </a:t>
            </a:r>
            <a:r>
              <a:rPr lang="en-US" dirty="0" err="1" smtClean="0"/>
              <a:t>transaksi</a:t>
            </a:r>
            <a:r>
              <a:rPr lang="en-US" dirty="0" smtClean="0"/>
              <a:t> yang </a:t>
            </a:r>
            <a:r>
              <a:rPr lang="en-US" dirty="0" err="1" smtClean="0"/>
              <a:t>tepat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jenisjenis</a:t>
            </a:r>
            <a:r>
              <a:rPr lang="en-US" dirty="0" smtClean="0"/>
              <a:t>  </a:t>
            </a:r>
            <a:r>
              <a:rPr lang="en-US" dirty="0" err="1" smtClean="0"/>
              <a:t>salah</a:t>
            </a:r>
            <a:r>
              <a:rPr lang="en-US" dirty="0" smtClean="0"/>
              <a:t> </a:t>
            </a:r>
            <a:r>
              <a:rPr lang="en-US" dirty="0" err="1" smtClean="0"/>
              <a:t>saji</a:t>
            </a:r>
            <a:r>
              <a:rPr lang="en-US" dirty="0" smtClean="0"/>
              <a:t> yang </a:t>
            </a:r>
            <a:r>
              <a:rPr lang="en-US" dirty="0" err="1" smtClean="0"/>
              <a:t>potensial</a:t>
            </a:r>
            <a:r>
              <a:rPr lang="en-US" dirty="0" smtClean="0"/>
              <a:t> </a:t>
            </a:r>
            <a:r>
              <a:rPr lang="en-US" dirty="0" err="1" smtClean="0"/>
              <a:t>berkaitan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setiap</a:t>
            </a:r>
            <a:r>
              <a:rPr lang="en-US" dirty="0" smtClean="0"/>
              <a:t> </a:t>
            </a:r>
            <a:r>
              <a:rPr lang="en-US" dirty="0" err="1" smtClean="0"/>
              <a:t>tujuan</a:t>
            </a:r>
            <a:r>
              <a:rPr lang="en-US" dirty="0" smtClean="0"/>
              <a:t> audit </a:t>
            </a:r>
            <a:r>
              <a:rPr lang="en-US" dirty="0" err="1" smtClean="0"/>
              <a:t>berkaitan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transaksi</a:t>
            </a:r>
            <a:r>
              <a:rPr lang="en-US" dirty="0" smtClean="0"/>
              <a:t>,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mempertimbangkan</a:t>
            </a:r>
            <a:r>
              <a:rPr lang="en-US" dirty="0" smtClean="0"/>
              <a:t> </a:t>
            </a:r>
            <a:r>
              <a:rPr lang="en-US" dirty="0" err="1" smtClean="0"/>
              <a:t>kelemahan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pengendalian</a:t>
            </a:r>
            <a:r>
              <a:rPr lang="en-US" dirty="0" smtClean="0"/>
              <a:t> intern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hasil</a:t>
            </a:r>
            <a:r>
              <a:rPr lang="en-US" dirty="0" smtClean="0"/>
              <a:t> yang </a:t>
            </a:r>
            <a:r>
              <a:rPr lang="en-US" dirty="0" err="1" smtClean="0"/>
              <a:t>diharapkan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pengujian</a:t>
            </a:r>
            <a:r>
              <a:rPr lang="en-US" dirty="0" smtClean="0"/>
              <a:t> </a:t>
            </a:r>
            <a:r>
              <a:rPr lang="en-US" dirty="0" err="1" smtClean="0"/>
              <a:t>pengendalian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Pendekatan</a:t>
            </a:r>
            <a:r>
              <a:rPr lang="en-US" dirty="0" smtClean="0"/>
              <a:t> 4 (</a:t>
            </a:r>
            <a:r>
              <a:rPr lang="en-US" dirty="0" err="1" smtClean="0"/>
              <a:t>empat</a:t>
            </a:r>
            <a:r>
              <a:rPr lang="en-US" dirty="0" smtClean="0"/>
              <a:t>) </a:t>
            </a:r>
            <a:r>
              <a:rPr lang="en-US" dirty="0" err="1" smtClean="0"/>
              <a:t>langkah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merancang</a:t>
            </a:r>
            <a:r>
              <a:rPr lang="en-US" dirty="0" smtClean="0"/>
              <a:t> </a:t>
            </a:r>
            <a:r>
              <a:rPr lang="en-US" dirty="0" err="1" smtClean="0"/>
              <a:t>pengujian</a:t>
            </a:r>
            <a:r>
              <a:rPr lang="en-US" dirty="0" smtClean="0"/>
              <a:t> </a:t>
            </a:r>
            <a:r>
              <a:rPr lang="en-US" dirty="0" err="1" smtClean="0"/>
              <a:t>pengendalian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pengujian</a:t>
            </a:r>
            <a:r>
              <a:rPr lang="en-US" dirty="0" smtClean="0"/>
              <a:t> </a:t>
            </a:r>
            <a:r>
              <a:rPr lang="en-US" dirty="0" err="1" smtClean="0"/>
              <a:t>substantif</a:t>
            </a:r>
            <a:r>
              <a:rPr lang="en-US" dirty="0" smtClean="0"/>
              <a:t> </a:t>
            </a:r>
            <a:r>
              <a:rPr lang="en-US" dirty="0" err="1" smtClean="0"/>
              <a:t>atas</a:t>
            </a:r>
            <a:r>
              <a:rPr lang="en-US" dirty="0" smtClean="0"/>
              <a:t> </a:t>
            </a:r>
            <a:r>
              <a:rPr lang="en-US" dirty="0" err="1" smtClean="0"/>
              <a:t>transaksi</a:t>
            </a:r>
            <a:r>
              <a:rPr lang="en-US" dirty="0" smtClean="0"/>
              <a:t> </a:t>
            </a:r>
            <a:r>
              <a:rPr lang="en-US" dirty="0" err="1" smtClean="0"/>
              <a:t>digambarkan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Gambar</a:t>
            </a:r>
            <a:r>
              <a:rPr lang="en-US" dirty="0" smtClean="0"/>
              <a:t> </a:t>
            </a:r>
            <a:r>
              <a:rPr lang="en-US" dirty="0" err="1" smtClean="0"/>
              <a:t>berikut</a:t>
            </a:r>
            <a:r>
              <a:rPr lang="en-US" dirty="0" smtClean="0"/>
              <a:t>:</a:t>
            </a:r>
            <a:endParaRPr lang="en-US" dirty="0"/>
          </a:p>
        </p:txBody>
      </p:sp>
    </p:spTree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921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609600" y="1774825"/>
            <a:ext cx="7772400" cy="4625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Prosedur</a:t>
            </a:r>
            <a:r>
              <a:rPr lang="en-US" dirty="0" smtClean="0"/>
              <a:t> </a:t>
            </a:r>
            <a:r>
              <a:rPr lang="en-US" dirty="0" err="1" smtClean="0"/>
              <a:t>analitis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62500" lnSpcReduction="20000"/>
          </a:bodyPr>
          <a:lstStyle/>
          <a:p>
            <a:r>
              <a:rPr lang="en-US" dirty="0" err="1" smtClean="0"/>
              <a:t>Melakukan</a:t>
            </a:r>
            <a:r>
              <a:rPr lang="en-US" dirty="0" smtClean="0"/>
              <a:t> </a:t>
            </a:r>
            <a:r>
              <a:rPr lang="en-US" dirty="0" err="1" smtClean="0"/>
              <a:t>prosedur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memahami</a:t>
            </a:r>
            <a:r>
              <a:rPr lang="en-US" dirty="0" smtClean="0"/>
              <a:t> </a:t>
            </a:r>
            <a:r>
              <a:rPr lang="en-US" dirty="0" err="1" smtClean="0"/>
              <a:t>pengendalian</a:t>
            </a:r>
            <a:r>
              <a:rPr lang="en-US" dirty="0" smtClean="0"/>
              <a:t> Intern </a:t>
            </a:r>
            <a:r>
              <a:rPr lang="en-US" dirty="0" err="1" smtClean="0"/>
              <a:t>Memperkirakan</a:t>
            </a:r>
            <a:r>
              <a:rPr lang="en-US" dirty="0" smtClean="0"/>
              <a:t> </a:t>
            </a:r>
            <a:r>
              <a:rPr lang="en-US" dirty="0" err="1" smtClean="0"/>
              <a:t>risiko</a:t>
            </a:r>
            <a:r>
              <a:rPr lang="en-US" dirty="0" smtClean="0"/>
              <a:t> </a:t>
            </a:r>
            <a:r>
              <a:rPr lang="en-US" dirty="0" err="1" smtClean="0"/>
              <a:t>pengendalian</a:t>
            </a:r>
            <a:r>
              <a:rPr lang="en-US" dirty="0" smtClean="0"/>
              <a:t> </a:t>
            </a:r>
            <a:r>
              <a:rPr lang="en-US" dirty="0" err="1" smtClean="0"/>
              <a:t>Mengevaluasi</a:t>
            </a:r>
            <a:r>
              <a:rPr lang="en-US" dirty="0" smtClean="0"/>
              <a:t> </a:t>
            </a:r>
            <a:r>
              <a:rPr lang="en-US" dirty="0" err="1" smtClean="0"/>
              <a:t>biaya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manfaat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melakukan</a:t>
            </a:r>
            <a:r>
              <a:rPr lang="en-US" dirty="0" smtClean="0"/>
              <a:t> </a:t>
            </a:r>
            <a:r>
              <a:rPr lang="en-US" dirty="0" err="1" smtClean="0"/>
              <a:t>pengujian</a:t>
            </a:r>
            <a:r>
              <a:rPr lang="en-US" dirty="0" smtClean="0"/>
              <a:t> </a:t>
            </a:r>
            <a:r>
              <a:rPr lang="en-US" dirty="0" err="1" smtClean="0"/>
              <a:t>pengendalian</a:t>
            </a:r>
            <a:r>
              <a:rPr lang="en-US" dirty="0" smtClean="0"/>
              <a:t> </a:t>
            </a:r>
          </a:p>
          <a:p>
            <a:r>
              <a:rPr lang="en-US" dirty="0" err="1" smtClean="0"/>
              <a:t>Merancang</a:t>
            </a:r>
            <a:r>
              <a:rPr lang="en-US" dirty="0" smtClean="0"/>
              <a:t> </a:t>
            </a:r>
            <a:r>
              <a:rPr lang="en-US" dirty="0" err="1" smtClean="0"/>
              <a:t>pengujian</a:t>
            </a:r>
            <a:r>
              <a:rPr lang="en-US" dirty="0" smtClean="0"/>
              <a:t> </a:t>
            </a:r>
            <a:r>
              <a:rPr lang="en-US" dirty="0" err="1" smtClean="0"/>
              <a:t>pengendalian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prosedur</a:t>
            </a:r>
            <a:r>
              <a:rPr lang="en-US" dirty="0" smtClean="0"/>
              <a:t> </a:t>
            </a:r>
            <a:r>
              <a:rPr lang="en-US" dirty="0" err="1" smtClean="0"/>
              <a:t>substantif</a:t>
            </a:r>
            <a:r>
              <a:rPr lang="en-US" dirty="0" smtClean="0"/>
              <a:t> </a:t>
            </a:r>
            <a:r>
              <a:rPr lang="en-US" dirty="0" err="1" smtClean="0"/>
              <a:t>atas</a:t>
            </a:r>
            <a:r>
              <a:rPr lang="en-US" dirty="0" smtClean="0"/>
              <a:t> </a:t>
            </a:r>
            <a:r>
              <a:rPr lang="en-US" dirty="0" err="1" smtClean="0"/>
              <a:t>transaksi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memenuhi</a:t>
            </a:r>
            <a:r>
              <a:rPr lang="en-US" dirty="0" smtClean="0"/>
              <a:t> </a:t>
            </a:r>
            <a:r>
              <a:rPr lang="en-US" dirty="0" err="1" smtClean="0"/>
              <a:t>tujuan</a:t>
            </a:r>
            <a:r>
              <a:rPr lang="en-US" dirty="0" smtClean="0"/>
              <a:t> audit </a:t>
            </a:r>
            <a:r>
              <a:rPr lang="en-US" dirty="0" err="1" smtClean="0"/>
              <a:t>berkait</a:t>
            </a:r>
            <a:r>
              <a:rPr lang="en-US" dirty="0" smtClean="0"/>
              <a:t> </a:t>
            </a:r>
            <a:r>
              <a:rPr lang="en-US" dirty="0" err="1" smtClean="0"/>
              <a:t>transaksi</a:t>
            </a:r>
            <a:r>
              <a:rPr lang="en-US" dirty="0" smtClean="0"/>
              <a:t> yang </a:t>
            </a:r>
            <a:r>
              <a:rPr lang="en-US" dirty="0" err="1" smtClean="0"/>
              <a:t>berhubungan</a:t>
            </a:r>
            <a:r>
              <a:rPr lang="en-US" dirty="0" smtClean="0"/>
              <a:t> </a:t>
            </a:r>
            <a:r>
              <a:rPr lang="en-US" dirty="0" err="1" smtClean="0"/>
              <a:t>Prosedur</a:t>
            </a:r>
            <a:r>
              <a:rPr lang="en-US" dirty="0" smtClean="0"/>
              <a:t> audit </a:t>
            </a:r>
            <a:r>
              <a:rPr lang="en-US" dirty="0" err="1" smtClean="0"/>
              <a:t>Ukuran</a:t>
            </a:r>
            <a:r>
              <a:rPr lang="en-US" dirty="0" smtClean="0"/>
              <a:t> </a:t>
            </a:r>
            <a:r>
              <a:rPr lang="en-US" dirty="0" err="1" smtClean="0"/>
              <a:t>sampel</a:t>
            </a:r>
            <a:r>
              <a:rPr lang="en-US" dirty="0" smtClean="0"/>
              <a:t> Pos yang </a:t>
            </a:r>
            <a:r>
              <a:rPr lang="en-US" dirty="0" err="1" smtClean="0"/>
              <a:t>dipilih</a:t>
            </a:r>
            <a:r>
              <a:rPr lang="en-US" dirty="0" smtClean="0"/>
              <a:t> </a:t>
            </a:r>
            <a:r>
              <a:rPr lang="en-US" dirty="0" err="1" smtClean="0"/>
              <a:t>Waktu</a:t>
            </a:r>
            <a:r>
              <a:rPr lang="en-US" dirty="0" smtClean="0"/>
              <a:t> </a:t>
            </a:r>
            <a:r>
              <a:rPr lang="en-US" dirty="0" err="1" smtClean="0"/>
              <a:t>pelaksanaan</a:t>
            </a:r>
            <a:endParaRPr lang="en-US" dirty="0" smtClean="0"/>
          </a:p>
          <a:p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prosedur</a:t>
            </a:r>
            <a:r>
              <a:rPr lang="en-US" dirty="0" smtClean="0"/>
              <a:t> </a:t>
            </a:r>
            <a:r>
              <a:rPr lang="en-US" dirty="0" err="1" smtClean="0"/>
              <a:t>analitis</a:t>
            </a:r>
            <a:r>
              <a:rPr lang="en-US" dirty="0" smtClean="0"/>
              <a:t> </a:t>
            </a:r>
            <a:r>
              <a:rPr lang="en-US" dirty="0" err="1" smtClean="0"/>
              <a:t>relatif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murah</a:t>
            </a:r>
            <a:r>
              <a:rPr lang="en-US" dirty="0" smtClean="0"/>
              <a:t> </a:t>
            </a:r>
            <a:r>
              <a:rPr lang="en-US" dirty="0" err="1" smtClean="0"/>
              <a:t>bila</a:t>
            </a:r>
            <a:r>
              <a:rPr lang="en-US" dirty="0" smtClean="0"/>
              <a:t> </a:t>
            </a:r>
            <a:r>
              <a:rPr lang="en-US" dirty="0" err="1" smtClean="0"/>
              <a:t>dibandingkan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pengujian-pengujian</a:t>
            </a:r>
            <a:r>
              <a:rPr lang="en-US" dirty="0" smtClean="0"/>
              <a:t> </a:t>
            </a:r>
            <a:r>
              <a:rPr lang="en-US" dirty="0" err="1" smtClean="0"/>
              <a:t>lainnya</a:t>
            </a:r>
            <a:r>
              <a:rPr lang="en-US" dirty="0" smtClean="0"/>
              <a:t>, </a:t>
            </a:r>
            <a:r>
              <a:rPr lang="en-US" dirty="0" err="1" smtClean="0"/>
              <a:t>banyak</a:t>
            </a:r>
            <a:r>
              <a:rPr lang="en-US" dirty="0" smtClean="0"/>
              <a:t> auditor </a:t>
            </a:r>
            <a:r>
              <a:rPr lang="en-US" dirty="0" err="1" smtClean="0"/>
              <a:t>melakukan</a:t>
            </a:r>
            <a:r>
              <a:rPr lang="en-US" dirty="0" smtClean="0"/>
              <a:t> </a:t>
            </a:r>
            <a:r>
              <a:rPr lang="en-US" dirty="0" err="1" smtClean="0"/>
              <a:t>prosedur</a:t>
            </a:r>
            <a:r>
              <a:rPr lang="en-US" dirty="0" smtClean="0"/>
              <a:t> </a:t>
            </a:r>
            <a:r>
              <a:rPr lang="en-US" dirty="0" err="1" smtClean="0"/>
              <a:t>analitis</a:t>
            </a:r>
            <a:r>
              <a:rPr lang="en-US" dirty="0" smtClean="0"/>
              <a:t> yang </a:t>
            </a:r>
            <a:r>
              <a:rPr lang="en-US" dirty="0" err="1" smtClean="0"/>
              <a:t>luas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setiap</a:t>
            </a:r>
            <a:r>
              <a:rPr lang="en-US" dirty="0" smtClean="0"/>
              <a:t> audit. </a:t>
            </a:r>
            <a:r>
              <a:rPr lang="en-US" dirty="0" err="1" smtClean="0"/>
              <a:t>Seperti</a:t>
            </a:r>
            <a:r>
              <a:rPr lang="en-US" dirty="0" smtClean="0"/>
              <a:t> </a:t>
            </a:r>
            <a:r>
              <a:rPr lang="en-US" dirty="0" err="1" smtClean="0"/>
              <a:t>dinyatakan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bagian</a:t>
            </a:r>
            <a:r>
              <a:rPr lang="en-US" dirty="0" smtClean="0"/>
              <a:t> </a:t>
            </a:r>
            <a:r>
              <a:rPr lang="en-US" dirty="0" err="1" smtClean="0"/>
              <a:t>sebelumnya</a:t>
            </a:r>
            <a:r>
              <a:rPr lang="en-US" dirty="0" smtClean="0"/>
              <a:t>, </a:t>
            </a:r>
            <a:r>
              <a:rPr lang="en-US" dirty="0" err="1" smtClean="0"/>
              <a:t>prosedur</a:t>
            </a:r>
            <a:r>
              <a:rPr lang="en-US" dirty="0" smtClean="0"/>
              <a:t> </a:t>
            </a:r>
            <a:r>
              <a:rPr lang="en-US" dirty="0" err="1" smtClean="0"/>
              <a:t>analitis</a:t>
            </a:r>
            <a:r>
              <a:rPr lang="en-US" dirty="0" smtClean="0"/>
              <a:t> </a:t>
            </a:r>
            <a:r>
              <a:rPr lang="en-US" dirty="0" err="1" smtClean="0"/>
              <a:t>dilakukan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3 (</a:t>
            </a:r>
            <a:r>
              <a:rPr lang="en-US" dirty="0" err="1" smtClean="0"/>
              <a:t>tiga</a:t>
            </a:r>
            <a:r>
              <a:rPr lang="en-US" dirty="0" smtClean="0"/>
              <a:t>) </a:t>
            </a:r>
            <a:r>
              <a:rPr lang="en-US" dirty="0" err="1" smtClean="0"/>
              <a:t>tahap</a:t>
            </a:r>
            <a:r>
              <a:rPr lang="en-US" dirty="0" smtClean="0"/>
              <a:t> yang </a:t>
            </a:r>
            <a:r>
              <a:rPr lang="en-US" dirty="0" err="1" smtClean="0"/>
              <a:t>berbeda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audit </a:t>
            </a:r>
            <a:r>
              <a:rPr lang="en-US" dirty="0" err="1" smtClean="0"/>
              <a:t>yaitu</a:t>
            </a:r>
            <a:r>
              <a:rPr lang="en-US" dirty="0" smtClean="0"/>
              <a:t>: </a:t>
            </a:r>
          </a:p>
          <a:p>
            <a:pPr marL="631825" indent="-271463">
              <a:buClr>
                <a:srgbClr val="FF0000"/>
              </a:buClr>
              <a:buFont typeface="+mj-lt"/>
              <a:buAutoNum type="arabicPeriod"/>
            </a:pPr>
            <a:r>
              <a:rPr lang="en-US" dirty="0" err="1" smtClean="0"/>
              <a:t>tahap</a:t>
            </a:r>
            <a:r>
              <a:rPr lang="en-US" dirty="0" smtClean="0"/>
              <a:t> </a:t>
            </a:r>
            <a:r>
              <a:rPr lang="en-US" dirty="0" err="1" smtClean="0"/>
              <a:t>perencanaan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membantu</a:t>
            </a:r>
            <a:r>
              <a:rPr lang="en-US" dirty="0" smtClean="0"/>
              <a:t> auditor </a:t>
            </a:r>
            <a:r>
              <a:rPr lang="en-US" dirty="0" err="1" smtClean="0"/>
              <a:t>memahami</a:t>
            </a:r>
            <a:r>
              <a:rPr lang="en-US" dirty="0" smtClean="0"/>
              <a:t> </a:t>
            </a:r>
            <a:r>
              <a:rPr lang="en-US" dirty="0" err="1" smtClean="0"/>
              <a:t>usaha</a:t>
            </a:r>
            <a:r>
              <a:rPr lang="en-US" dirty="0" smtClean="0"/>
              <a:t> </a:t>
            </a:r>
            <a:r>
              <a:rPr lang="en-US" dirty="0" err="1" smtClean="0"/>
              <a:t>auditan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menentukan</a:t>
            </a:r>
            <a:r>
              <a:rPr lang="en-US" dirty="0" smtClean="0"/>
              <a:t> </a:t>
            </a:r>
            <a:r>
              <a:rPr lang="en-US" dirty="0" err="1" smtClean="0"/>
              <a:t>bukti</a:t>
            </a:r>
            <a:r>
              <a:rPr lang="en-US" dirty="0" smtClean="0"/>
              <a:t> lain yang </a:t>
            </a:r>
            <a:r>
              <a:rPr lang="en-US" dirty="0" err="1" smtClean="0"/>
              <a:t>diperlukan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memenuhi</a:t>
            </a:r>
            <a:r>
              <a:rPr lang="en-US" dirty="0" smtClean="0"/>
              <a:t> </a:t>
            </a:r>
            <a:r>
              <a:rPr lang="en-US" dirty="0" err="1" smtClean="0"/>
              <a:t>risiko</a:t>
            </a:r>
            <a:r>
              <a:rPr lang="en-US" dirty="0" smtClean="0"/>
              <a:t> audit yang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diterima</a:t>
            </a:r>
            <a:r>
              <a:rPr lang="en-US" dirty="0" smtClean="0"/>
              <a:t>; </a:t>
            </a:r>
          </a:p>
          <a:p>
            <a:pPr marL="631825" indent="-271463">
              <a:buClr>
                <a:srgbClr val="FF0000"/>
              </a:buClr>
              <a:buFont typeface="+mj-lt"/>
              <a:buAutoNum type="arabicPeriod"/>
            </a:pPr>
            <a:r>
              <a:rPr lang="en-US" dirty="0" err="1" smtClean="0"/>
              <a:t>selama</a:t>
            </a:r>
            <a:r>
              <a:rPr lang="en-US" dirty="0" smtClean="0"/>
              <a:t> </a:t>
            </a:r>
            <a:r>
              <a:rPr lang="en-US" dirty="0" err="1" smtClean="0"/>
              <a:t>pelaksanaan</a:t>
            </a:r>
            <a:r>
              <a:rPr lang="en-US" dirty="0" smtClean="0"/>
              <a:t> audit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khusus</a:t>
            </a:r>
            <a:r>
              <a:rPr lang="en-US" dirty="0" smtClean="0"/>
              <a:t> </a:t>
            </a:r>
            <a:r>
              <a:rPr lang="en-US" dirty="0" err="1" smtClean="0"/>
              <a:t>selama</a:t>
            </a:r>
            <a:r>
              <a:rPr lang="en-US" dirty="0" smtClean="0"/>
              <a:t> </a:t>
            </a:r>
            <a:r>
              <a:rPr lang="en-US" dirty="0" err="1" smtClean="0"/>
              <a:t>pengujian</a:t>
            </a:r>
            <a:r>
              <a:rPr lang="en-US" dirty="0" smtClean="0"/>
              <a:t> </a:t>
            </a:r>
            <a:r>
              <a:rPr lang="en-US" dirty="0" err="1" smtClean="0"/>
              <a:t>substantif</a:t>
            </a:r>
            <a:r>
              <a:rPr lang="en-US" dirty="0" smtClean="0"/>
              <a:t>; </a:t>
            </a:r>
          </a:p>
          <a:p>
            <a:pPr marL="631825" indent="-271463">
              <a:buClr>
                <a:srgbClr val="FF0000"/>
              </a:buClr>
              <a:buFont typeface="+mj-lt"/>
              <a:buAutoNum type="arabicPeriod"/>
            </a:pP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akhir</a:t>
            </a:r>
            <a:r>
              <a:rPr lang="en-US" dirty="0" smtClean="0"/>
              <a:t> audit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pengujian</a:t>
            </a:r>
            <a:r>
              <a:rPr lang="en-US" dirty="0" smtClean="0"/>
              <a:t> </a:t>
            </a:r>
            <a:r>
              <a:rPr lang="en-US" dirty="0" err="1" smtClean="0"/>
              <a:t>kelayakan</a:t>
            </a:r>
            <a:r>
              <a:rPr lang="en-US" dirty="0" smtClean="0"/>
              <a:t> yang </a:t>
            </a:r>
            <a:r>
              <a:rPr lang="en-US" dirty="0" err="1" smtClean="0"/>
              <a:t>terakhir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Lanjutan</a:t>
            </a:r>
            <a:r>
              <a:rPr lang="en-US" dirty="0" smtClean="0"/>
              <a:t>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55000" lnSpcReduction="20000"/>
          </a:bodyPr>
          <a:lstStyle/>
          <a:p>
            <a:r>
              <a:rPr lang="en-US" dirty="0" err="1" smtClean="0"/>
              <a:t>Pengujian</a:t>
            </a:r>
            <a:r>
              <a:rPr lang="en-US" dirty="0" smtClean="0"/>
              <a:t> </a:t>
            </a:r>
            <a:r>
              <a:rPr lang="en-US" dirty="0" err="1" smtClean="0"/>
              <a:t>terinci</a:t>
            </a:r>
            <a:r>
              <a:rPr lang="en-US" dirty="0" smtClean="0"/>
              <a:t> </a:t>
            </a:r>
            <a:r>
              <a:rPr lang="en-US" dirty="0" err="1" smtClean="0"/>
              <a:t>atas</a:t>
            </a:r>
            <a:r>
              <a:rPr lang="en-US" dirty="0" smtClean="0"/>
              <a:t> </a:t>
            </a:r>
            <a:r>
              <a:rPr lang="en-US" dirty="0" err="1" smtClean="0"/>
              <a:t>saldo</a:t>
            </a:r>
            <a:endParaRPr lang="en-US" dirty="0" smtClean="0"/>
          </a:p>
          <a:p>
            <a:r>
              <a:rPr lang="en-US" dirty="0" err="1" smtClean="0"/>
              <a:t>Metodologi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perancangan</a:t>
            </a:r>
            <a:r>
              <a:rPr lang="en-US" dirty="0" smtClean="0"/>
              <a:t> </a:t>
            </a:r>
            <a:r>
              <a:rPr lang="en-US" dirty="0" err="1" smtClean="0"/>
              <a:t>pengujian</a:t>
            </a:r>
            <a:r>
              <a:rPr lang="en-US" dirty="0" smtClean="0"/>
              <a:t> </a:t>
            </a:r>
            <a:r>
              <a:rPr lang="en-US" dirty="0" err="1" smtClean="0"/>
              <a:t>terinci</a:t>
            </a:r>
            <a:r>
              <a:rPr lang="en-US" dirty="0" smtClean="0"/>
              <a:t> </a:t>
            </a:r>
            <a:r>
              <a:rPr lang="en-US" dirty="0" err="1" smtClean="0"/>
              <a:t>atas</a:t>
            </a:r>
            <a:r>
              <a:rPr lang="en-US" dirty="0" smtClean="0"/>
              <a:t> </a:t>
            </a:r>
            <a:r>
              <a:rPr lang="en-US" dirty="0" err="1" smtClean="0"/>
              <a:t>saldo</a:t>
            </a:r>
            <a:r>
              <a:rPr lang="en-US" dirty="0" smtClean="0"/>
              <a:t> </a:t>
            </a:r>
            <a:r>
              <a:rPr lang="en-US" dirty="0" err="1" smtClean="0"/>
              <a:t>berorientasi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tujuan</a:t>
            </a:r>
            <a:r>
              <a:rPr lang="en-US" dirty="0" smtClean="0"/>
              <a:t> audit </a:t>
            </a:r>
            <a:r>
              <a:rPr lang="en-US" dirty="0" err="1" smtClean="0"/>
              <a:t>berkait</a:t>
            </a:r>
            <a:r>
              <a:rPr lang="en-US" dirty="0" smtClean="0"/>
              <a:t> </a:t>
            </a:r>
            <a:r>
              <a:rPr lang="en-US" dirty="0" err="1" smtClean="0"/>
              <a:t>transaksi</a:t>
            </a:r>
            <a:r>
              <a:rPr lang="en-US" dirty="0" smtClean="0"/>
              <a:t>. </a:t>
            </a:r>
          </a:p>
          <a:p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merencanakan</a:t>
            </a:r>
            <a:r>
              <a:rPr lang="en-US" dirty="0" smtClean="0"/>
              <a:t> </a:t>
            </a:r>
            <a:r>
              <a:rPr lang="en-US" dirty="0" err="1" smtClean="0"/>
              <a:t>prosedur-prosedur</a:t>
            </a:r>
            <a:r>
              <a:rPr lang="en-US" dirty="0" smtClean="0"/>
              <a:t> audit yang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dilakukan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memenuhi</a:t>
            </a:r>
            <a:r>
              <a:rPr lang="en-US" dirty="0" smtClean="0"/>
              <a:t> </a:t>
            </a:r>
            <a:r>
              <a:rPr lang="en-US" dirty="0" err="1" smtClean="0"/>
              <a:t>setiap</a:t>
            </a:r>
            <a:r>
              <a:rPr lang="en-US" dirty="0" smtClean="0"/>
              <a:t> </a:t>
            </a:r>
            <a:r>
              <a:rPr lang="en-US" dirty="0" err="1" smtClean="0"/>
              <a:t>tujuan</a:t>
            </a:r>
            <a:r>
              <a:rPr lang="en-US" dirty="0" smtClean="0"/>
              <a:t> audit </a:t>
            </a:r>
            <a:r>
              <a:rPr lang="en-US" dirty="0" err="1" smtClean="0"/>
              <a:t>berkait</a:t>
            </a:r>
            <a:r>
              <a:rPr lang="en-US" dirty="0" smtClean="0"/>
              <a:t> </a:t>
            </a:r>
            <a:r>
              <a:rPr lang="en-US" dirty="0" err="1" smtClean="0"/>
              <a:t>transaksi</a:t>
            </a:r>
            <a:r>
              <a:rPr lang="en-US" dirty="0" smtClean="0"/>
              <a:t>, </a:t>
            </a:r>
            <a:r>
              <a:rPr lang="en-US" dirty="0" err="1" smtClean="0"/>
              <a:t>banyak</a:t>
            </a:r>
            <a:r>
              <a:rPr lang="en-US" dirty="0" smtClean="0"/>
              <a:t> auditor </a:t>
            </a:r>
            <a:r>
              <a:rPr lang="en-US" dirty="0" err="1" smtClean="0"/>
              <a:t>mengikuti</a:t>
            </a:r>
            <a:r>
              <a:rPr lang="en-US" dirty="0" smtClean="0"/>
              <a:t> </a:t>
            </a:r>
            <a:r>
              <a:rPr lang="en-US" dirty="0" err="1" smtClean="0"/>
              <a:t>metodologi</a:t>
            </a:r>
            <a:r>
              <a:rPr lang="en-US" dirty="0" smtClean="0"/>
              <a:t> yang </a:t>
            </a:r>
            <a:r>
              <a:rPr lang="en-US" dirty="0" err="1" smtClean="0"/>
              <a:t>terdiri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:</a:t>
            </a:r>
          </a:p>
          <a:p>
            <a:pPr marL="631825" indent="-174625">
              <a:buFont typeface="+mj-lt"/>
              <a:buAutoNum type="alphaLcParenR"/>
            </a:pPr>
            <a:r>
              <a:rPr lang="it-IT" dirty="0" smtClean="0"/>
              <a:t>Mengidentifikasi risiko usaha auditan yang mempengaruhi suatu saldo </a:t>
            </a:r>
            <a:r>
              <a:rPr lang="en-US" dirty="0" err="1" smtClean="0"/>
              <a:t>akun</a:t>
            </a:r>
            <a:r>
              <a:rPr lang="en-US" dirty="0" smtClean="0"/>
              <a:t>.</a:t>
            </a:r>
          </a:p>
          <a:p>
            <a:pPr marL="631825" indent="-174625">
              <a:buFont typeface="+mj-lt"/>
              <a:buAutoNum type="alphaLcParenR"/>
            </a:pPr>
            <a:r>
              <a:rPr lang="en-US" dirty="0" err="1" smtClean="0"/>
              <a:t>Menetapkan</a:t>
            </a:r>
            <a:r>
              <a:rPr lang="en-US" dirty="0" smtClean="0"/>
              <a:t> </a:t>
            </a:r>
            <a:r>
              <a:rPr lang="en-US" dirty="0" err="1" smtClean="0"/>
              <a:t>salah</a:t>
            </a:r>
            <a:r>
              <a:rPr lang="en-US" dirty="0" smtClean="0"/>
              <a:t> </a:t>
            </a:r>
            <a:r>
              <a:rPr lang="en-US" dirty="0" err="1" smtClean="0"/>
              <a:t>saji</a:t>
            </a:r>
            <a:r>
              <a:rPr lang="en-US" dirty="0" smtClean="0"/>
              <a:t> yang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ditoleransi</a:t>
            </a:r>
            <a:r>
              <a:rPr lang="en-US" dirty="0" smtClean="0"/>
              <a:t> (</a:t>
            </a:r>
            <a:r>
              <a:rPr lang="en-US" i="1" dirty="0" smtClean="0"/>
              <a:t>tolerable misstatement) </a:t>
            </a:r>
            <a:r>
              <a:rPr lang="fi-FI" dirty="0" smtClean="0"/>
              <a:t>dan menentukan risiko bawaan dari akun tersebut.</a:t>
            </a:r>
          </a:p>
          <a:p>
            <a:pPr marL="631825" indent="-174625">
              <a:buFont typeface="+mj-lt"/>
              <a:buAutoNum type="alphaLcParenR"/>
            </a:pPr>
            <a:r>
              <a:rPr lang="en-US" dirty="0" err="1" smtClean="0"/>
              <a:t>Menentukan</a:t>
            </a:r>
            <a:r>
              <a:rPr lang="en-US" dirty="0" smtClean="0"/>
              <a:t> </a:t>
            </a:r>
            <a:r>
              <a:rPr lang="en-US" dirty="0" err="1" smtClean="0"/>
              <a:t>risiko</a:t>
            </a:r>
            <a:r>
              <a:rPr lang="en-US" dirty="0" smtClean="0"/>
              <a:t> </a:t>
            </a:r>
            <a:r>
              <a:rPr lang="en-US" dirty="0" err="1" smtClean="0"/>
              <a:t>pengendalian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siklus</a:t>
            </a:r>
            <a:r>
              <a:rPr lang="en-US" dirty="0" smtClean="0"/>
              <a:t> </a:t>
            </a:r>
            <a:r>
              <a:rPr lang="en-US" dirty="0" err="1" smtClean="0"/>
              <a:t>transaksi</a:t>
            </a:r>
            <a:r>
              <a:rPr lang="en-US" dirty="0" smtClean="0"/>
              <a:t> yang </a:t>
            </a:r>
            <a:r>
              <a:rPr lang="en-US" dirty="0" err="1" smtClean="0"/>
              <a:t>melibatkan</a:t>
            </a:r>
            <a:r>
              <a:rPr lang="en-US" dirty="0" smtClean="0"/>
              <a:t> </a:t>
            </a:r>
            <a:r>
              <a:rPr lang="en-US" dirty="0" err="1" smtClean="0"/>
              <a:t>akun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.</a:t>
            </a:r>
          </a:p>
          <a:p>
            <a:pPr marL="631825" indent="-174625">
              <a:buFont typeface="+mj-lt"/>
              <a:buAutoNum type="alphaLcParenR"/>
            </a:pPr>
            <a:r>
              <a:rPr lang="en-US" dirty="0" err="1" smtClean="0"/>
              <a:t>Merancang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melakukan</a:t>
            </a:r>
            <a:r>
              <a:rPr lang="en-US" dirty="0" smtClean="0"/>
              <a:t> </a:t>
            </a:r>
            <a:r>
              <a:rPr lang="en-US" dirty="0" err="1" smtClean="0"/>
              <a:t>pengujian</a:t>
            </a:r>
            <a:r>
              <a:rPr lang="en-US" dirty="0" smtClean="0"/>
              <a:t> </a:t>
            </a:r>
            <a:r>
              <a:rPr lang="en-US" dirty="0" err="1" smtClean="0"/>
              <a:t>pengendalian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pengujian</a:t>
            </a:r>
            <a:r>
              <a:rPr lang="en-US" dirty="0" smtClean="0"/>
              <a:t> </a:t>
            </a:r>
            <a:r>
              <a:rPr lang="nb-NO" dirty="0" smtClean="0"/>
              <a:t>substantif atas transaksi atas transaksi yang melibatkan akun tersebut.</a:t>
            </a:r>
          </a:p>
          <a:p>
            <a:pPr marL="631825" indent="-174625">
              <a:buFont typeface="+mj-lt"/>
              <a:buAutoNum type="alphaLcParenR"/>
            </a:pPr>
            <a:r>
              <a:rPr lang="en-US" dirty="0" err="1" smtClean="0"/>
              <a:t>Merancang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melakukan</a:t>
            </a:r>
            <a:r>
              <a:rPr lang="en-US" dirty="0" smtClean="0"/>
              <a:t> </a:t>
            </a:r>
            <a:r>
              <a:rPr lang="en-US" dirty="0" err="1" smtClean="0"/>
              <a:t>prosedur</a:t>
            </a:r>
            <a:r>
              <a:rPr lang="en-US" dirty="0" smtClean="0"/>
              <a:t> </a:t>
            </a:r>
            <a:r>
              <a:rPr lang="en-US" dirty="0" err="1" smtClean="0"/>
              <a:t>analitis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akun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.</a:t>
            </a:r>
          </a:p>
          <a:p>
            <a:pPr marL="631825" indent="-174625">
              <a:buFont typeface="+mj-lt"/>
              <a:buAutoNum type="alphaLcParenR"/>
            </a:pPr>
            <a:r>
              <a:rPr lang="en-US" dirty="0" err="1" smtClean="0"/>
              <a:t>Merancang</a:t>
            </a:r>
            <a:r>
              <a:rPr lang="en-US" dirty="0" smtClean="0"/>
              <a:t> </a:t>
            </a:r>
            <a:r>
              <a:rPr lang="en-US" dirty="0" err="1" smtClean="0"/>
              <a:t>pengujian</a:t>
            </a:r>
            <a:r>
              <a:rPr lang="en-US" dirty="0" smtClean="0"/>
              <a:t> </a:t>
            </a:r>
            <a:r>
              <a:rPr lang="en-US" dirty="0" err="1" smtClean="0"/>
              <a:t>terinci</a:t>
            </a:r>
            <a:r>
              <a:rPr lang="en-US" dirty="0" smtClean="0"/>
              <a:t> </a:t>
            </a:r>
            <a:r>
              <a:rPr lang="en-US" dirty="0" err="1" smtClean="0"/>
              <a:t>atas</a:t>
            </a:r>
            <a:r>
              <a:rPr lang="en-US" dirty="0" smtClean="0"/>
              <a:t> </a:t>
            </a:r>
            <a:r>
              <a:rPr lang="en-US" dirty="0" err="1" smtClean="0"/>
              <a:t>saldo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memenuhi</a:t>
            </a:r>
            <a:r>
              <a:rPr lang="en-US" dirty="0" smtClean="0"/>
              <a:t> </a:t>
            </a:r>
            <a:r>
              <a:rPr lang="en-US" dirty="0" err="1" smtClean="0"/>
              <a:t>tujuan</a:t>
            </a:r>
            <a:r>
              <a:rPr lang="en-US" dirty="0" smtClean="0"/>
              <a:t> audit </a:t>
            </a:r>
            <a:r>
              <a:rPr lang="en-US" dirty="0" err="1" smtClean="0"/>
              <a:t>berkait</a:t>
            </a:r>
            <a:r>
              <a:rPr lang="en-US" dirty="0" smtClean="0"/>
              <a:t> </a:t>
            </a:r>
            <a:r>
              <a:rPr lang="en-US" dirty="0" err="1" smtClean="0"/>
              <a:t>transaksi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Metodologi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merancang</a:t>
            </a:r>
            <a:r>
              <a:rPr lang="en-US" dirty="0" smtClean="0"/>
              <a:t> </a:t>
            </a:r>
            <a:r>
              <a:rPr lang="en-US" dirty="0" err="1" smtClean="0"/>
              <a:t>pengujian</a:t>
            </a:r>
            <a:r>
              <a:rPr lang="en-US" dirty="0" smtClean="0"/>
              <a:t> </a:t>
            </a:r>
            <a:r>
              <a:rPr lang="en-US" dirty="0" err="1" smtClean="0"/>
              <a:t>terinci</a:t>
            </a:r>
            <a:r>
              <a:rPr lang="en-US" dirty="0" smtClean="0"/>
              <a:t> </a:t>
            </a:r>
            <a:r>
              <a:rPr lang="en-US" dirty="0" err="1" smtClean="0"/>
              <a:t>atas</a:t>
            </a:r>
            <a:r>
              <a:rPr lang="en-US" dirty="0" smtClean="0"/>
              <a:t> </a:t>
            </a:r>
            <a:r>
              <a:rPr lang="en-US" dirty="0" err="1" smtClean="0"/>
              <a:t>saldo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digambarkan</a:t>
            </a:r>
            <a:r>
              <a:rPr lang="en-US" dirty="0" smtClean="0"/>
              <a:t> </a:t>
            </a:r>
            <a:r>
              <a:rPr lang="en-US" dirty="0" err="1" smtClean="0"/>
              <a:t>seperti</a:t>
            </a:r>
            <a:r>
              <a:rPr lang="en-US" dirty="0" smtClean="0"/>
              <a:t> </a:t>
            </a:r>
            <a:r>
              <a:rPr lang="en-US" dirty="0" err="1" smtClean="0"/>
              <a:t>Gambar</a:t>
            </a:r>
            <a:r>
              <a:rPr lang="en-US" dirty="0" smtClean="0"/>
              <a:t> </a:t>
            </a:r>
            <a:r>
              <a:rPr lang="en-US" dirty="0" err="1" smtClean="0"/>
              <a:t>berikut</a:t>
            </a:r>
            <a:r>
              <a:rPr lang="en-US" dirty="0" smtClean="0"/>
              <a:t>: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39952"/>
          </a:xfrm>
          <a:noFill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US" sz="4000" dirty="0" smtClean="0">
                <a:solidFill>
                  <a:srgbClr val="FFC000"/>
                </a:solidFill>
              </a:rPr>
              <a:t>1. Tingkat </a:t>
            </a:r>
            <a:r>
              <a:rPr lang="en-US" sz="4000" dirty="0" err="1" smtClean="0">
                <a:solidFill>
                  <a:srgbClr val="FFC000"/>
                </a:solidFill>
              </a:rPr>
              <a:t>kompetensi</a:t>
            </a:r>
            <a:r>
              <a:rPr lang="en-US" sz="4000" dirty="0" smtClean="0">
                <a:solidFill>
                  <a:srgbClr val="FFC000"/>
                </a:solidFill>
              </a:rPr>
              <a:t> (competency)</a:t>
            </a:r>
            <a:endParaRPr lang="en-US" sz="4000" dirty="0">
              <a:solidFill>
                <a:srgbClr val="FFC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75191"/>
            <a:ext cx="8229600" cy="4778009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en-US" sz="1800" dirty="0" smtClean="0"/>
              <a:t>Tingkat </a:t>
            </a:r>
            <a:r>
              <a:rPr lang="en-US" sz="1800" dirty="0" err="1" smtClean="0"/>
              <a:t>kompetensi</a:t>
            </a:r>
            <a:r>
              <a:rPr lang="en-US" sz="1800" dirty="0" smtClean="0"/>
              <a:t> </a:t>
            </a:r>
            <a:r>
              <a:rPr lang="en-US" sz="1800" dirty="0" err="1" smtClean="0"/>
              <a:t>mencerminkan</a:t>
            </a:r>
            <a:r>
              <a:rPr lang="en-US" sz="1800" dirty="0" smtClean="0"/>
              <a:t> </a:t>
            </a:r>
            <a:r>
              <a:rPr lang="en-US" sz="1800" dirty="0" err="1" smtClean="0"/>
              <a:t>sejauh</a:t>
            </a:r>
            <a:r>
              <a:rPr lang="en-US" sz="1800" dirty="0" smtClean="0"/>
              <a:t> </a:t>
            </a:r>
            <a:r>
              <a:rPr lang="en-US" sz="1800" dirty="0" err="1" smtClean="0"/>
              <a:t>mana</a:t>
            </a:r>
            <a:r>
              <a:rPr lang="en-US" sz="1800" dirty="0" smtClean="0"/>
              <a:t> </a:t>
            </a:r>
            <a:r>
              <a:rPr lang="en-US" sz="1800" dirty="0" err="1" smtClean="0"/>
              <a:t>bukti</a:t>
            </a:r>
            <a:r>
              <a:rPr lang="en-US" sz="1800" dirty="0" smtClean="0"/>
              <a:t> audit </a:t>
            </a:r>
            <a:r>
              <a:rPr lang="en-US" sz="1800" dirty="0" err="1" smtClean="0"/>
              <a:t>dapat</a:t>
            </a:r>
            <a:r>
              <a:rPr lang="en-US" sz="1800" dirty="0" smtClean="0"/>
              <a:t> </a:t>
            </a:r>
            <a:r>
              <a:rPr lang="en-US" sz="1800" dirty="0" err="1" smtClean="0"/>
              <a:t>dipercaya</a:t>
            </a:r>
            <a:r>
              <a:rPr lang="en-US" sz="1800" dirty="0" smtClean="0"/>
              <a:t>. </a:t>
            </a:r>
            <a:r>
              <a:rPr lang="en-US" sz="1800" dirty="0" err="1" smtClean="0"/>
              <a:t>Jika</a:t>
            </a:r>
            <a:r>
              <a:rPr lang="en-US" sz="1800" dirty="0" smtClean="0"/>
              <a:t> </a:t>
            </a:r>
            <a:r>
              <a:rPr lang="en-US" sz="1800" dirty="0" err="1" smtClean="0"/>
              <a:t>suatu</a:t>
            </a:r>
            <a:r>
              <a:rPr lang="en-US" sz="1800" dirty="0" smtClean="0"/>
              <a:t> </a:t>
            </a:r>
            <a:r>
              <a:rPr lang="en-US" sz="1800" dirty="0" err="1" smtClean="0"/>
              <a:t>bukti</a:t>
            </a:r>
            <a:r>
              <a:rPr lang="en-US" sz="1800" dirty="0" smtClean="0"/>
              <a:t> audit </a:t>
            </a:r>
            <a:r>
              <a:rPr lang="en-US" sz="1800" dirty="0" err="1" smtClean="0"/>
              <a:t>dianggap</a:t>
            </a:r>
            <a:r>
              <a:rPr lang="en-US" sz="1800" dirty="0" smtClean="0"/>
              <a:t> </a:t>
            </a:r>
            <a:r>
              <a:rPr lang="en-US" sz="1800" dirty="0" err="1" smtClean="0"/>
              <a:t>sangat</a:t>
            </a:r>
            <a:r>
              <a:rPr lang="en-US" sz="1800" dirty="0" smtClean="0"/>
              <a:t> </a:t>
            </a:r>
            <a:r>
              <a:rPr lang="en-US" sz="1800" dirty="0" err="1" smtClean="0"/>
              <a:t>kompeten</a:t>
            </a:r>
            <a:r>
              <a:rPr lang="en-US" sz="1800" dirty="0" smtClean="0"/>
              <a:t> </a:t>
            </a:r>
            <a:r>
              <a:rPr lang="en-US" sz="1800" dirty="0" err="1" smtClean="0"/>
              <a:t>maka</a:t>
            </a:r>
            <a:r>
              <a:rPr lang="en-US" sz="1800" dirty="0" smtClean="0"/>
              <a:t> </a:t>
            </a:r>
            <a:r>
              <a:rPr lang="en-US" sz="1800" dirty="0" err="1" smtClean="0"/>
              <a:t>bukti</a:t>
            </a:r>
            <a:r>
              <a:rPr lang="en-US" sz="1800" dirty="0" smtClean="0"/>
              <a:t> audit </a:t>
            </a:r>
            <a:r>
              <a:rPr lang="en-US" sz="1800" dirty="0" err="1" smtClean="0"/>
              <a:t>tersebut</a:t>
            </a:r>
            <a:r>
              <a:rPr lang="en-US" sz="1800" dirty="0" smtClean="0"/>
              <a:t> </a:t>
            </a:r>
            <a:r>
              <a:rPr lang="en-US" sz="1800" dirty="0" err="1" smtClean="0"/>
              <a:t>akan</a:t>
            </a:r>
            <a:r>
              <a:rPr lang="en-US" sz="1800" dirty="0" smtClean="0"/>
              <a:t> </a:t>
            </a:r>
            <a:r>
              <a:rPr lang="en-US" sz="1800" dirty="0" err="1" smtClean="0"/>
              <a:t>sangat</a:t>
            </a:r>
            <a:r>
              <a:rPr lang="en-US" sz="1800" dirty="0" smtClean="0"/>
              <a:t> </a:t>
            </a:r>
            <a:r>
              <a:rPr lang="en-US" sz="1800" dirty="0" err="1" smtClean="0"/>
              <a:t>membantu</a:t>
            </a:r>
            <a:r>
              <a:rPr lang="en-US" sz="1800" dirty="0" smtClean="0"/>
              <a:t> auditor </a:t>
            </a:r>
            <a:r>
              <a:rPr lang="en-US" sz="1800" dirty="0" err="1" smtClean="0"/>
              <a:t>dalam</a:t>
            </a:r>
            <a:r>
              <a:rPr lang="en-US" sz="1800" dirty="0" smtClean="0"/>
              <a:t> </a:t>
            </a:r>
            <a:r>
              <a:rPr lang="en-US" sz="1800" dirty="0" err="1" smtClean="0"/>
              <a:t>menyusun</a:t>
            </a:r>
            <a:r>
              <a:rPr lang="en-US" sz="1800" dirty="0" smtClean="0"/>
              <a:t> </a:t>
            </a:r>
            <a:r>
              <a:rPr lang="en-US" sz="1800" dirty="0" err="1" smtClean="0"/>
              <a:t>temuan</a:t>
            </a:r>
            <a:r>
              <a:rPr lang="en-US" sz="1800" dirty="0" smtClean="0"/>
              <a:t> audit </a:t>
            </a:r>
            <a:r>
              <a:rPr lang="en-US" sz="1800" dirty="0" err="1" smtClean="0"/>
              <a:t>dan</a:t>
            </a:r>
            <a:r>
              <a:rPr lang="en-US" sz="1800" dirty="0" smtClean="0"/>
              <a:t> </a:t>
            </a:r>
            <a:r>
              <a:rPr lang="en-US" sz="1800" dirty="0" err="1" smtClean="0"/>
              <a:t>memberikan</a:t>
            </a:r>
            <a:r>
              <a:rPr lang="en-US" sz="1800" dirty="0" smtClean="0"/>
              <a:t> </a:t>
            </a:r>
            <a:r>
              <a:rPr lang="en-US" sz="1800" dirty="0" err="1" smtClean="0"/>
              <a:t>opini</a:t>
            </a:r>
            <a:r>
              <a:rPr lang="en-US" sz="1800" dirty="0" smtClean="0"/>
              <a:t> audit.. </a:t>
            </a:r>
            <a:r>
              <a:rPr lang="en-US" sz="1800" dirty="0" err="1" smtClean="0"/>
              <a:t>Kompetensi</a:t>
            </a:r>
            <a:r>
              <a:rPr lang="en-US" sz="1800" dirty="0" smtClean="0"/>
              <a:t> </a:t>
            </a:r>
            <a:r>
              <a:rPr lang="en-US" sz="1800" dirty="0" err="1" smtClean="0"/>
              <a:t>bukti</a:t>
            </a:r>
            <a:r>
              <a:rPr lang="en-US" sz="1800" dirty="0" smtClean="0"/>
              <a:t> audit </a:t>
            </a:r>
            <a:r>
              <a:rPr lang="en-US" sz="1800" dirty="0" err="1" smtClean="0"/>
              <a:t>sering</a:t>
            </a:r>
            <a:r>
              <a:rPr lang="en-US" sz="1800" dirty="0" smtClean="0"/>
              <a:t> </a:t>
            </a:r>
            <a:r>
              <a:rPr lang="en-US" sz="1800" dirty="0" err="1" smtClean="0"/>
              <a:t>digunakan</a:t>
            </a:r>
            <a:r>
              <a:rPr lang="en-US" sz="1800" dirty="0" smtClean="0"/>
              <a:t> </a:t>
            </a:r>
            <a:r>
              <a:rPr lang="en-US" sz="1800" dirty="0" err="1" smtClean="0"/>
              <a:t>bergantian</a:t>
            </a:r>
            <a:r>
              <a:rPr lang="en-US" sz="1800" dirty="0" smtClean="0"/>
              <a:t> </a:t>
            </a:r>
            <a:r>
              <a:rPr lang="en-US" sz="1800" dirty="0" err="1" smtClean="0"/>
              <a:t>dengan</a:t>
            </a:r>
            <a:r>
              <a:rPr lang="en-US" sz="1800" dirty="0" smtClean="0"/>
              <a:t> </a:t>
            </a:r>
            <a:r>
              <a:rPr lang="en-US" sz="1800" dirty="0" err="1" smtClean="0"/>
              <a:t>keandalan</a:t>
            </a:r>
            <a:r>
              <a:rPr lang="en-US" sz="1800" dirty="0" smtClean="0"/>
              <a:t> </a:t>
            </a:r>
            <a:r>
              <a:rPr lang="en-US" sz="1800" dirty="0" err="1" smtClean="0"/>
              <a:t>bukti</a:t>
            </a:r>
            <a:r>
              <a:rPr lang="en-US" sz="1800" dirty="0" smtClean="0"/>
              <a:t> audit (</a:t>
            </a:r>
            <a:r>
              <a:rPr lang="en-US" sz="1800" i="1" dirty="0" smtClean="0"/>
              <a:t>reliability of evidence).</a:t>
            </a:r>
          </a:p>
          <a:p>
            <a:r>
              <a:rPr lang="en-US" sz="1800" dirty="0" smtClean="0"/>
              <a:t>Tingkat </a:t>
            </a:r>
            <a:r>
              <a:rPr lang="en-US" sz="1800" dirty="0" err="1" smtClean="0"/>
              <a:t>kompetensi</a:t>
            </a:r>
            <a:r>
              <a:rPr lang="en-US" sz="1800" dirty="0" smtClean="0"/>
              <a:t> </a:t>
            </a:r>
            <a:r>
              <a:rPr lang="en-US" sz="1800" dirty="0" err="1" smtClean="0"/>
              <a:t>bukti</a:t>
            </a:r>
            <a:r>
              <a:rPr lang="en-US" sz="1800" dirty="0" smtClean="0"/>
              <a:t> audit </a:t>
            </a:r>
            <a:r>
              <a:rPr lang="en-US" sz="1800" dirty="0" err="1" smtClean="0"/>
              <a:t>bergantung</a:t>
            </a:r>
            <a:r>
              <a:rPr lang="en-US" sz="1800" dirty="0" smtClean="0"/>
              <a:t> </a:t>
            </a:r>
            <a:r>
              <a:rPr lang="en-US" sz="1800" dirty="0" err="1" smtClean="0"/>
              <a:t>pada</a:t>
            </a:r>
            <a:r>
              <a:rPr lang="en-US" sz="1800" dirty="0" smtClean="0"/>
              <a:t> </a:t>
            </a:r>
            <a:r>
              <a:rPr lang="en-US" sz="1800" dirty="0" err="1" smtClean="0"/>
              <a:t>prosedur</a:t>
            </a:r>
            <a:r>
              <a:rPr lang="en-US" sz="1800" dirty="0" smtClean="0"/>
              <a:t> audit </a:t>
            </a:r>
            <a:r>
              <a:rPr lang="en-US" sz="1800" dirty="0" err="1" smtClean="0"/>
              <a:t>apa</a:t>
            </a:r>
            <a:r>
              <a:rPr lang="en-US" sz="1800" dirty="0" smtClean="0"/>
              <a:t> yang </a:t>
            </a:r>
            <a:r>
              <a:rPr lang="en-US" sz="1800" dirty="0" err="1" smtClean="0"/>
              <a:t>akan</a:t>
            </a:r>
            <a:r>
              <a:rPr lang="en-US" sz="1800" dirty="0" smtClean="0"/>
              <a:t> </a:t>
            </a:r>
            <a:r>
              <a:rPr lang="en-US" sz="1800" dirty="0" err="1" smtClean="0"/>
              <a:t>digunakan</a:t>
            </a:r>
            <a:r>
              <a:rPr lang="en-US" sz="1800" dirty="0" smtClean="0"/>
              <a:t>. </a:t>
            </a:r>
          </a:p>
          <a:p>
            <a:r>
              <a:rPr lang="en-US" sz="1800" dirty="0" smtClean="0"/>
              <a:t>Tingkat </a:t>
            </a:r>
            <a:r>
              <a:rPr lang="en-US" sz="1800" dirty="0" err="1" smtClean="0"/>
              <a:t>kompetensi</a:t>
            </a:r>
            <a:r>
              <a:rPr lang="en-US" sz="1800" dirty="0" smtClean="0"/>
              <a:t> </a:t>
            </a:r>
            <a:r>
              <a:rPr lang="en-US" sz="1800" dirty="0" err="1" smtClean="0"/>
              <a:t>bukti</a:t>
            </a:r>
            <a:r>
              <a:rPr lang="en-US" sz="1800" dirty="0" smtClean="0"/>
              <a:t> audit </a:t>
            </a:r>
            <a:r>
              <a:rPr lang="en-US" sz="1800" dirty="0" err="1" smtClean="0"/>
              <a:t>dapat</a:t>
            </a:r>
            <a:r>
              <a:rPr lang="en-US" sz="1800" dirty="0" smtClean="0"/>
              <a:t> </a:t>
            </a:r>
            <a:r>
              <a:rPr lang="en-US" sz="1800" dirty="0" err="1" smtClean="0"/>
              <a:t>ditingkatkan</a:t>
            </a:r>
            <a:r>
              <a:rPr lang="en-US" sz="1800" dirty="0" smtClean="0"/>
              <a:t> </a:t>
            </a:r>
            <a:r>
              <a:rPr lang="en-US" sz="1800" dirty="0" err="1" smtClean="0"/>
              <a:t>dengan</a:t>
            </a:r>
            <a:r>
              <a:rPr lang="en-US" sz="1800" dirty="0" smtClean="0"/>
              <a:t> </a:t>
            </a:r>
            <a:r>
              <a:rPr lang="en-US" sz="1800" dirty="0" err="1" smtClean="0"/>
              <a:t>memilih</a:t>
            </a:r>
            <a:r>
              <a:rPr lang="en-US" sz="1800" dirty="0" smtClean="0"/>
              <a:t> </a:t>
            </a:r>
            <a:r>
              <a:rPr lang="en-US" sz="1800" dirty="0" err="1" smtClean="0"/>
              <a:t>prosedur</a:t>
            </a:r>
            <a:r>
              <a:rPr lang="en-US" sz="1800" dirty="0" smtClean="0"/>
              <a:t> audit yang </a:t>
            </a:r>
            <a:r>
              <a:rPr lang="en-US" sz="1800" dirty="0" err="1" smtClean="0"/>
              <a:t>mengandung</a:t>
            </a:r>
            <a:r>
              <a:rPr lang="en-US" sz="1800" dirty="0" smtClean="0"/>
              <a:t> </a:t>
            </a:r>
            <a:r>
              <a:rPr lang="en-US" sz="1800" dirty="0" err="1" smtClean="0"/>
              <a:t>satu</a:t>
            </a:r>
            <a:r>
              <a:rPr lang="en-US" sz="1800" dirty="0" smtClean="0"/>
              <a:t> </a:t>
            </a:r>
            <a:r>
              <a:rPr lang="en-US" sz="1800" dirty="0" err="1" smtClean="0"/>
              <a:t>atau</a:t>
            </a:r>
            <a:r>
              <a:rPr lang="en-US" sz="1800" dirty="0" smtClean="0"/>
              <a:t> </a:t>
            </a:r>
            <a:r>
              <a:rPr lang="en-US" sz="1800" dirty="0" err="1" smtClean="0"/>
              <a:t>lebih</a:t>
            </a:r>
            <a:r>
              <a:rPr lang="en-US" sz="1800" dirty="0" smtClean="0"/>
              <a:t> </a:t>
            </a:r>
            <a:r>
              <a:rPr lang="en-US" sz="1800" dirty="0" err="1" smtClean="0"/>
              <a:t>dari</a:t>
            </a:r>
            <a:r>
              <a:rPr lang="en-US" sz="1800" dirty="0" smtClean="0"/>
              <a:t> 7 </a:t>
            </a:r>
            <a:r>
              <a:rPr lang="en-US" sz="1800" dirty="0" err="1" smtClean="0"/>
              <a:t>karakteristik</a:t>
            </a:r>
            <a:r>
              <a:rPr lang="en-US" sz="1800" dirty="0" smtClean="0"/>
              <a:t> </a:t>
            </a:r>
            <a:r>
              <a:rPr lang="en-US" sz="1800" dirty="0" err="1" smtClean="0"/>
              <a:t>bukti</a:t>
            </a:r>
            <a:r>
              <a:rPr lang="en-US" sz="1800" dirty="0" smtClean="0"/>
              <a:t> audit yang </a:t>
            </a:r>
            <a:r>
              <a:rPr lang="en-US" sz="1800" dirty="0" err="1" smtClean="0"/>
              <a:t>kompeten</a:t>
            </a:r>
            <a:r>
              <a:rPr lang="en-US" sz="1800" dirty="0" smtClean="0"/>
              <a:t> </a:t>
            </a:r>
            <a:r>
              <a:rPr lang="en-US" sz="1800" dirty="0" err="1" smtClean="0"/>
              <a:t>yaitu</a:t>
            </a:r>
            <a:r>
              <a:rPr lang="en-US" sz="1800" dirty="0" smtClean="0"/>
              <a:t>: </a:t>
            </a:r>
          </a:p>
          <a:p>
            <a:pPr marL="628650" lvl="1" indent="-246063">
              <a:buFont typeface="+mj-lt"/>
              <a:buAutoNum type="arabicPeriod"/>
            </a:pPr>
            <a:r>
              <a:rPr lang="en-US" sz="1400" dirty="0" err="1" smtClean="0"/>
              <a:t>Relevansi</a:t>
            </a:r>
            <a:r>
              <a:rPr lang="en-US" sz="1400" dirty="0" smtClean="0"/>
              <a:t> </a:t>
            </a:r>
          </a:p>
          <a:p>
            <a:pPr marL="628650" lvl="1" indent="-246063">
              <a:buFont typeface="+mj-lt"/>
              <a:buAutoNum type="arabicPeriod"/>
            </a:pPr>
            <a:r>
              <a:rPr lang="en-US" sz="1400" dirty="0" smtClean="0"/>
              <a:t>Tingkat </a:t>
            </a:r>
            <a:r>
              <a:rPr lang="en-US" sz="1400" dirty="0" err="1" smtClean="0"/>
              <a:t>independensi</a:t>
            </a:r>
            <a:r>
              <a:rPr lang="en-US" sz="1400" dirty="0" smtClean="0"/>
              <a:t> </a:t>
            </a:r>
            <a:r>
              <a:rPr lang="en-US" sz="1400" dirty="0" err="1" smtClean="0"/>
              <a:t>penyedia</a:t>
            </a:r>
            <a:r>
              <a:rPr lang="en-US" sz="1400" dirty="0" smtClean="0"/>
              <a:t> </a:t>
            </a:r>
            <a:r>
              <a:rPr lang="en-US" sz="1400" dirty="0" err="1" smtClean="0"/>
              <a:t>informasi</a:t>
            </a:r>
            <a:r>
              <a:rPr lang="en-US" sz="1400" dirty="0" smtClean="0"/>
              <a:t> </a:t>
            </a:r>
          </a:p>
          <a:p>
            <a:pPr marL="628650" lvl="1" indent="-246063">
              <a:buFont typeface="+mj-lt"/>
              <a:buAutoNum type="arabicPeriod"/>
            </a:pPr>
            <a:r>
              <a:rPr lang="en-US" sz="1400" dirty="0" smtClean="0"/>
              <a:t>Tingkat </a:t>
            </a:r>
            <a:r>
              <a:rPr lang="en-US" sz="1400" dirty="0" err="1" smtClean="0"/>
              <a:t>efektifitas</a:t>
            </a:r>
            <a:r>
              <a:rPr lang="en-US" sz="1400" dirty="0" smtClean="0"/>
              <a:t> </a:t>
            </a:r>
            <a:r>
              <a:rPr lang="en-US" sz="1400" dirty="0" err="1" smtClean="0"/>
              <a:t>pengendalian</a:t>
            </a:r>
            <a:r>
              <a:rPr lang="en-US" sz="1400" dirty="0" smtClean="0"/>
              <a:t> intern </a:t>
            </a:r>
            <a:r>
              <a:rPr lang="en-US" sz="1400" dirty="0" err="1" smtClean="0"/>
              <a:t>dari</a:t>
            </a:r>
            <a:r>
              <a:rPr lang="en-US" sz="1400" dirty="0" smtClean="0"/>
              <a:t>  </a:t>
            </a:r>
            <a:r>
              <a:rPr lang="en-US" sz="1400" dirty="0" err="1" smtClean="0"/>
              <a:t>auditan</a:t>
            </a:r>
            <a:endParaRPr lang="en-US" sz="1400" dirty="0" smtClean="0"/>
          </a:p>
          <a:p>
            <a:pPr marL="628650" lvl="1" indent="-246063">
              <a:buFont typeface="+mj-lt"/>
              <a:buAutoNum type="arabicPeriod"/>
            </a:pPr>
            <a:r>
              <a:rPr lang="en-US" sz="1400" dirty="0" err="1" smtClean="0"/>
              <a:t>Pengetahuan</a:t>
            </a:r>
            <a:r>
              <a:rPr lang="en-US" sz="1400" dirty="0" smtClean="0"/>
              <a:t> </a:t>
            </a:r>
            <a:r>
              <a:rPr lang="en-US" sz="1400" dirty="0" err="1" smtClean="0"/>
              <a:t>langsung</a:t>
            </a:r>
            <a:r>
              <a:rPr lang="en-US" sz="1400" dirty="0" smtClean="0"/>
              <a:t> </a:t>
            </a:r>
            <a:r>
              <a:rPr lang="en-US" sz="1400" dirty="0" err="1" smtClean="0"/>
              <a:t>dari</a:t>
            </a:r>
            <a:r>
              <a:rPr lang="en-US" sz="1400" dirty="0" smtClean="0"/>
              <a:t> auditor </a:t>
            </a:r>
          </a:p>
          <a:p>
            <a:pPr marL="628650" lvl="1" indent="-246063">
              <a:buFont typeface="+mj-lt"/>
              <a:buAutoNum type="arabicPeriod"/>
            </a:pPr>
            <a:r>
              <a:rPr lang="en-US" sz="1400" dirty="0" err="1" smtClean="0"/>
              <a:t>Kualifikasi</a:t>
            </a:r>
            <a:r>
              <a:rPr lang="en-US" sz="1400" dirty="0" smtClean="0"/>
              <a:t> </a:t>
            </a:r>
            <a:r>
              <a:rPr lang="en-US" sz="1400" dirty="0" err="1" smtClean="0"/>
              <a:t>dari</a:t>
            </a:r>
            <a:r>
              <a:rPr lang="en-US" sz="1400" dirty="0" smtClean="0"/>
              <a:t> </a:t>
            </a:r>
            <a:r>
              <a:rPr lang="en-US" sz="1400" dirty="0" err="1" smtClean="0"/>
              <a:t>penyedia</a:t>
            </a:r>
            <a:r>
              <a:rPr lang="en-US" sz="1400" dirty="0" smtClean="0"/>
              <a:t> </a:t>
            </a:r>
            <a:r>
              <a:rPr lang="en-US" sz="1400" dirty="0" err="1" smtClean="0"/>
              <a:t>informasi</a:t>
            </a:r>
            <a:endParaRPr lang="en-US" sz="1400" dirty="0" smtClean="0"/>
          </a:p>
          <a:p>
            <a:pPr marL="628650" lvl="1" indent="-246063">
              <a:buFont typeface="+mj-lt"/>
              <a:buAutoNum type="arabicPeriod"/>
            </a:pPr>
            <a:r>
              <a:rPr lang="en-US" sz="1400" dirty="0" smtClean="0"/>
              <a:t>Tingkat </a:t>
            </a:r>
            <a:r>
              <a:rPr lang="en-US" sz="1400" dirty="0" err="1" smtClean="0"/>
              <a:t>obyektivitas</a:t>
            </a:r>
            <a:endParaRPr lang="en-US" sz="1400" dirty="0" smtClean="0"/>
          </a:p>
          <a:p>
            <a:pPr marL="628650" lvl="2" indent="-246063">
              <a:spcBef>
                <a:spcPts val="0"/>
              </a:spcBef>
              <a:buClr>
                <a:schemeClr val="accent1"/>
              </a:buClr>
              <a:buSzPct val="80000"/>
              <a:buFont typeface="+mj-lt"/>
              <a:buAutoNum type="arabicPeriod"/>
            </a:pPr>
            <a:r>
              <a:rPr lang="en-US" sz="1600" dirty="0" err="1" smtClean="0"/>
              <a:t>Tepat</a:t>
            </a:r>
            <a:r>
              <a:rPr lang="en-US" sz="1600" dirty="0" smtClean="0"/>
              <a:t> </a:t>
            </a:r>
            <a:r>
              <a:rPr lang="en-US" sz="1600" dirty="0" err="1" smtClean="0"/>
              <a:t>waktu</a:t>
            </a:r>
            <a:endParaRPr lang="en-US" sz="1600" dirty="0" smtClean="0"/>
          </a:p>
          <a:p>
            <a:endParaRPr lang="en-US" sz="1800" dirty="0" smtClean="0"/>
          </a:p>
          <a:p>
            <a:endParaRPr lang="en-US" sz="1800" dirty="0" smtClean="0"/>
          </a:p>
          <a:p>
            <a:endParaRPr lang="en-US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4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457200" y="1774825"/>
            <a:ext cx="8229600" cy="4625975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126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533400" y="1774825"/>
            <a:ext cx="7848600" cy="4625975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229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381000" y="1774825"/>
            <a:ext cx="8229599" cy="4625975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14400"/>
            <a:ext cx="8229600" cy="493776"/>
          </a:xfrm>
        </p:spPr>
        <p:txBody>
          <a:bodyPr>
            <a:noAutofit/>
          </a:bodyPr>
          <a:lstStyle/>
          <a:p>
            <a:r>
              <a:rPr lang="en-US" sz="2400" dirty="0" err="1" smtClean="0"/>
              <a:t>Karakteristik</a:t>
            </a:r>
            <a:r>
              <a:rPr lang="en-US" sz="2400" dirty="0" smtClean="0"/>
              <a:t> </a:t>
            </a:r>
            <a:r>
              <a:rPr lang="en-US" sz="2400" dirty="0" err="1" smtClean="0"/>
              <a:t>Bukti</a:t>
            </a:r>
            <a:r>
              <a:rPr lang="en-US" sz="2400" dirty="0" smtClean="0"/>
              <a:t> Audit yang </a:t>
            </a:r>
            <a:r>
              <a:rPr lang="en-US" sz="2400" dirty="0" err="1" smtClean="0"/>
              <a:t>Kompeten</a:t>
            </a:r>
            <a:endParaRPr lang="en-US" sz="2400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457200" y="1600200"/>
          <a:ext cx="8305800" cy="5181600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1707735"/>
                <a:gridCol w="2330865"/>
                <a:gridCol w="4267200"/>
              </a:tblGrid>
              <a:tr h="370840">
                <a:tc>
                  <a:txBody>
                    <a:bodyPr/>
                    <a:lstStyle/>
                    <a:p>
                      <a:pPr marL="177800" marR="0" lvl="1" indent="-1778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eriod"/>
                        <a:tabLst/>
                        <a:defRPr/>
                      </a:pPr>
                      <a:r>
                        <a:rPr lang="en-US" sz="1400" b="0" dirty="0" err="1" smtClean="0">
                          <a:latin typeface="+mj-lt"/>
                        </a:rPr>
                        <a:t>Relevansi</a:t>
                      </a:r>
                      <a:endParaRPr lang="en-US" sz="1400" b="0" dirty="0" smtClean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n-US" sz="1400" b="0" kern="1200" baseline="0" dirty="0" err="1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Bukti</a:t>
                      </a:r>
                      <a:r>
                        <a:rPr kumimoji="0" lang="en-US" sz="1400" b="0" kern="1200" baseline="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 audit </a:t>
                      </a:r>
                      <a:r>
                        <a:rPr kumimoji="0" lang="en-US" sz="1400" b="0" kern="1200" baseline="0" dirty="0" err="1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haruslah</a:t>
                      </a:r>
                      <a:r>
                        <a:rPr kumimoji="0" lang="en-US" sz="1400" b="0" kern="1200" baseline="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400" b="0" kern="1200" baseline="0" dirty="0" err="1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relevan</a:t>
                      </a:r>
                      <a:r>
                        <a:rPr kumimoji="0" lang="en-US" sz="1400" b="0" kern="1200" baseline="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400" b="0" kern="1200" baseline="0" dirty="0" err="1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dengan</a:t>
                      </a:r>
                      <a:r>
                        <a:rPr kumimoji="0" lang="en-US" sz="1400" b="0" kern="1200" baseline="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400" b="0" kern="1200" baseline="0" dirty="0" err="1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tujuan</a:t>
                      </a:r>
                      <a:r>
                        <a:rPr kumimoji="0" lang="en-US" sz="1400" b="0" kern="1200" baseline="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 audit yang </a:t>
                      </a:r>
                      <a:r>
                        <a:rPr kumimoji="0" lang="en-US" sz="1400" b="0" kern="1200" baseline="0" dirty="0" err="1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diuji</a:t>
                      </a:r>
                      <a:r>
                        <a:rPr kumimoji="0" lang="en-US" sz="1400" b="0" kern="1200" baseline="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400" b="0" kern="1200" baseline="0" dirty="0" err="1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oleh</a:t>
                      </a:r>
                      <a:endParaRPr kumimoji="0" lang="en-US" sz="1400" b="0" kern="1200" baseline="0" dirty="0" smtClean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  <a:p>
                      <a:r>
                        <a:rPr kumimoji="0" lang="en-US" sz="1400" b="0" kern="1200" baseline="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auditor </a:t>
                      </a:r>
                      <a:r>
                        <a:rPr kumimoji="0" lang="en-US" sz="1400" b="0" kern="1200" baseline="0" dirty="0" err="1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sebelum</a:t>
                      </a:r>
                      <a:r>
                        <a:rPr kumimoji="0" lang="en-US" sz="1400" b="0" kern="1200" baseline="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400" b="0" kern="1200" baseline="0" dirty="0" err="1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bukti</a:t>
                      </a:r>
                      <a:r>
                        <a:rPr kumimoji="0" lang="en-US" sz="1400" b="0" kern="1200" baseline="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 audit </a:t>
                      </a:r>
                      <a:r>
                        <a:rPr kumimoji="0" lang="en-US" sz="1400" b="0" kern="1200" baseline="0" dirty="0" err="1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itu</a:t>
                      </a:r>
                      <a:r>
                        <a:rPr kumimoji="0" lang="en-US" sz="1400" b="0" kern="1200" baseline="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400" b="0" kern="1200" baseline="0" dirty="0" err="1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dapat</a:t>
                      </a:r>
                      <a:r>
                        <a:rPr kumimoji="0" lang="en-US" sz="1400" b="0" kern="1200" baseline="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400" b="0" kern="1200" baseline="0" dirty="0" err="1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diandalkan</a:t>
                      </a:r>
                      <a:r>
                        <a:rPr kumimoji="0" lang="en-US" sz="1400" b="0" kern="1200" baseline="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.</a:t>
                      </a:r>
                      <a:endParaRPr lang="en-US" sz="1400" b="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n-US" sz="1400" b="0" kern="1200" baseline="0" dirty="0" err="1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Asumsikan</a:t>
                      </a:r>
                      <a:r>
                        <a:rPr kumimoji="0" lang="en-US" sz="1400" b="0" kern="1200" baseline="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, </a:t>
                      </a:r>
                      <a:r>
                        <a:rPr kumimoji="0" lang="en-US" sz="1400" b="0" kern="1200" baseline="0" dirty="0" err="1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seorang</a:t>
                      </a:r>
                      <a:r>
                        <a:rPr kumimoji="0" lang="en-US" sz="1400" b="0" kern="1200" baseline="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 auditor </a:t>
                      </a:r>
                      <a:r>
                        <a:rPr kumimoji="0" lang="en-US" sz="1400" b="0" kern="1200" baseline="0" dirty="0" err="1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mengetahui</a:t>
                      </a:r>
                      <a:r>
                        <a:rPr kumimoji="0" lang="en-US" sz="1400" b="0" kern="1200" baseline="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400" b="0" kern="1200" baseline="0" dirty="0" err="1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bahwa</a:t>
                      </a:r>
                      <a:r>
                        <a:rPr kumimoji="0" lang="en-US" sz="1400" b="0" kern="1200" baseline="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400" b="0" kern="1200" baseline="0" dirty="0" err="1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auditan</a:t>
                      </a:r>
                      <a:r>
                        <a:rPr kumimoji="0" lang="en-US" sz="1400" b="0" kern="1200" baseline="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400" b="0" kern="1200" baseline="0" dirty="0" err="1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tidak</a:t>
                      </a:r>
                      <a:r>
                        <a:rPr kumimoji="0" lang="en-US" sz="1400" b="0" kern="1200" baseline="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400" b="0" kern="1200" baseline="0" dirty="0" err="1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mencatat</a:t>
                      </a:r>
                      <a:r>
                        <a:rPr kumimoji="0" lang="en-US" sz="1400" b="0" kern="1200" baseline="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400" b="0" kern="1200" baseline="0" dirty="0" err="1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tagihan</a:t>
                      </a:r>
                      <a:r>
                        <a:rPr kumimoji="0" lang="en-US" sz="1400" b="0" kern="1200" baseline="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400" b="0" kern="1200" baseline="0" dirty="0" err="1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atas</a:t>
                      </a:r>
                      <a:r>
                        <a:rPr kumimoji="0" lang="en-US" sz="1400" b="0" kern="1200" baseline="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400" b="0" kern="1200" baseline="0" dirty="0" err="1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barang</a:t>
                      </a:r>
                      <a:r>
                        <a:rPr kumimoji="0" lang="en-US" sz="1400" b="0" kern="1200" baseline="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 yang </a:t>
                      </a:r>
                      <a:r>
                        <a:rPr kumimoji="0" lang="en-US" sz="1400" b="0" kern="1200" baseline="0" dirty="0" err="1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telah</a:t>
                      </a:r>
                      <a:r>
                        <a:rPr kumimoji="0" lang="en-US" sz="1400" b="0" kern="1200" baseline="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400" b="0" kern="1200" baseline="0" dirty="0" err="1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dikirim</a:t>
                      </a:r>
                      <a:r>
                        <a:rPr kumimoji="0" lang="en-US" sz="1400" b="0" kern="1200" baseline="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400" b="0" kern="1200" baseline="0" dirty="0" err="1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kepada</a:t>
                      </a:r>
                      <a:r>
                        <a:rPr kumimoji="0" lang="en-US" sz="1400" b="0" kern="1200" baseline="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400" b="0" kern="1200" baseline="0" dirty="0" err="1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pelanggan</a:t>
                      </a:r>
                      <a:r>
                        <a:rPr kumimoji="0" lang="en-US" sz="1400" b="0" kern="1200" baseline="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 (</a:t>
                      </a:r>
                      <a:r>
                        <a:rPr kumimoji="0" lang="en-US" sz="1400" b="0" kern="1200" baseline="0" dirty="0" err="1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tujuan</a:t>
                      </a:r>
                      <a:r>
                        <a:rPr kumimoji="0" lang="en-US" sz="1400" b="0" kern="1200" baseline="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400" b="0" kern="1200" baseline="0" dirty="0" err="1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kelengkapan</a:t>
                      </a:r>
                      <a:r>
                        <a:rPr kumimoji="0" lang="en-US" sz="1400" b="0" kern="1200" baseline="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). </a:t>
                      </a:r>
                      <a:r>
                        <a:rPr kumimoji="0" lang="en-US" sz="1400" b="0" kern="1200" baseline="0" dirty="0" err="1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Jika</a:t>
                      </a:r>
                      <a:r>
                        <a:rPr kumimoji="0" lang="en-US" sz="1400" b="0" kern="1200" baseline="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 auditor </a:t>
                      </a:r>
                      <a:r>
                        <a:rPr kumimoji="0" lang="en-US" sz="1400" b="0" kern="1200" baseline="0" dirty="0" err="1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memilih</a:t>
                      </a:r>
                      <a:r>
                        <a:rPr kumimoji="0" lang="en-US" sz="1400" b="0" kern="1200" baseline="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400" b="0" kern="1200" baseline="0" dirty="0" err="1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sampel</a:t>
                      </a:r>
                      <a:r>
                        <a:rPr kumimoji="0" lang="en-US" sz="1400" b="0" kern="1200" baseline="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400" b="0" kern="1200" baseline="0" dirty="0" err="1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dari</a:t>
                      </a:r>
                      <a:r>
                        <a:rPr kumimoji="0" lang="en-US" sz="1400" b="0" kern="1200" baseline="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400" b="0" kern="1200" baseline="0" dirty="0" err="1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faktur</a:t>
                      </a:r>
                      <a:r>
                        <a:rPr kumimoji="0" lang="en-US" sz="1400" b="0" kern="1200" baseline="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400" b="0" kern="1200" baseline="0" dirty="0" err="1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penjualan</a:t>
                      </a:r>
                      <a:r>
                        <a:rPr kumimoji="0" lang="en-US" sz="1400" b="0" kern="1200" baseline="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400" b="0" kern="1200" baseline="0" dirty="0" err="1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dan</a:t>
                      </a:r>
                      <a:r>
                        <a:rPr kumimoji="0" lang="en-US" sz="1400" b="0" kern="1200" baseline="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400" b="0" kern="1200" baseline="0" dirty="0" err="1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melacak</a:t>
                      </a:r>
                      <a:r>
                        <a:rPr kumimoji="0" lang="en-US" sz="1400" b="0" kern="1200" baseline="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400" b="0" kern="1200" baseline="0" dirty="0" err="1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setiap</a:t>
                      </a:r>
                      <a:r>
                        <a:rPr kumimoji="0" lang="en-US" sz="1400" b="0" kern="1200" baseline="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400" b="0" kern="1200" baseline="0" dirty="0" err="1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faktur</a:t>
                      </a:r>
                      <a:r>
                        <a:rPr kumimoji="0" lang="en-US" sz="1400" b="0" kern="1200" baseline="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400" b="0" kern="1200" baseline="0" dirty="0" err="1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tersebut</a:t>
                      </a:r>
                      <a:r>
                        <a:rPr kumimoji="0" lang="en-US" sz="1400" b="0" kern="1200" baseline="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400" b="0" kern="1200" baseline="0" dirty="0" err="1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ke</a:t>
                      </a:r>
                      <a:r>
                        <a:rPr kumimoji="0" lang="en-US" sz="1400" b="0" kern="1200" baseline="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400" b="0" kern="1200" baseline="0" dirty="0" err="1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dokumen</a:t>
                      </a:r>
                      <a:r>
                        <a:rPr kumimoji="0" lang="en-US" sz="1400" b="0" kern="1200" baseline="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400" b="0" kern="1200" baseline="0" dirty="0" err="1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pengiriman</a:t>
                      </a:r>
                      <a:r>
                        <a:rPr kumimoji="0" lang="en-US" sz="1400" b="0" kern="1200" baseline="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 yang </a:t>
                      </a:r>
                      <a:r>
                        <a:rPr kumimoji="0" lang="en-US" sz="1400" b="0" kern="1200" baseline="0" dirty="0" err="1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berhubungan</a:t>
                      </a:r>
                      <a:r>
                        <a:rPr kumimoji="0" lang="en-US" sz="1400" b="0" kern="1200" baseline="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, </a:t>
                      </a:r>
                      <a:r>
                        <a:rPr kumimoji="0" lang="en-US" sz="1400" b="0" kern="1200" baseline="0" dirty="0" err="1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maka</a:t>
                      </a:r>
                      <a:r>
                        <a:rPr kumimoji="0" lang="en-US" sz="1400" b="0" kern="1200" baseline="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400" b="0" kern="1200" baseline="0" dirty="0" err="1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bukti</a:t>
                      </a:r>
                      <a:r>
                        <a:rPr kumimoji="0" lang="en-US" sz="1400" b="0" kern="1200" baseline="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 audit </a:t>
                      </a:r>
                      <a:r>
                        <a:rPr kumimoji="0" lang="en-US" sz="1400" b="0" kern="1200" baseline="0" dirty="0" err="1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ini</a:t>
                      </a:r>
                      <a:r>
                        <a:rPr kumimoji="0" lang="en-US" sz="1400" b="0" kern="1200" baseline="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400" b="0" kern="1200" baseline="0" dirty="0" err="1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tidak</a:t>
                      </a:r>
                      <a:r>
                        <a:rPr kumimoji="0" lang="en-US" sz="1400" b="0" kern="1200" baseline="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400" b="0" kern="1200" baseline="0" dirty="0" err="1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relevan</a:t>
                      </a:r>
                      <a:r>
                        <a:rPr kumimoji="0" lang="en-US" sz="1400" b="0" kern="1200" baseline="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400" b="0" kern="1200" baseline="0" dirty="0" err="1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untuk</a:t>
                      </a:r>
                      <a:r>
                        <a:rPr kumimoji="0" lang="en-US" sz="1400" b="0" kern="1200" baseline="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400" b="0" kern="1200" baseline="0" dirty="0" err="1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tujuan</a:t>
                      </a:r>
                      <a:r>
                        <a:rPr kumimoji="0" lang="en-US" sz="1400" b="0" kern="1200" baseline="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400" b="0" kern="1200" baseline="0" dirty="0" err="1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kelengkapan</a:t>
                      </a:r>
                      <a:r>
                        <a:rPr kumimoji="0" lang="en-US" sz="1400" b="0" kern="1200" baseline="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400" b="0" kern="1200" baseline="0" dirty="0" err="1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dan</a:t>
                      </a:r>
                      <a:r>
                        <a:rPr kumimoji="0" lang="en-US" sz="1400" b="0" kern="1200" baseline="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400" b="0" kern="1200" baseline="0" dirty="0" err="1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karena</a:t>
                      </a:r>
                      <a:r>
                        <a:rPr kumimoji="0" lang="en-US" sz="1400" b="0" kern="1200" baseline="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400" b="0" kern="1200" baseline="0" dirty="0" err="1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itu</a:t>
                      </a:r>
                      <a:r>
                        <a:rPr kumimoji="0" lang="en-US" sz="1400" b="0" kern="1200" baseline="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400" b="0" kern="1200" baseline="0" dirty="0" err="1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maka</a:t>
                      </a:r>
                      <a:r>
                        <a:rPr kumimoji="0" lang="en-US" sz="1400" b="0" kern="1200" baseline="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400" b="0" kern="1200" baseline="0" dirty="0" err="1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bukti</a:t>
                      </a:r>
                      <a:r>
                        <a:rPr kumimoji="0" lang="en-US" sz="1400" b="0" kern="1200" baseline="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400" b="0" kern="1200" baseline="0" dirty="0" err="1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ini</a:t>
                      </a:r>
                      <a:r>
                        <a:rPr kumimoji="0" lang="en-US" sz="1400" b="0" kern="1200" baseline="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400" b="0" kern="1200" baseline="0" dirty="0" err="1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tidak</a:t>
                      </a:r>
                      <a:r>
                        <a:rPr kumimoji="0" lang="en-US" sz="1400" b="0" kern="1200" baseline="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400" b="0" kern="1200" baseline="0" dirty="0" err="1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dapat</a:t>
                      </a:r>
                      <a:r>
                        <a:rPr kumimoji="0" lang="en-US" sz="1400" b="0" kern="1200" baseline="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400" b="0" kern="1200" baseline="0" dirty="0" err="1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dikategorikan</a:t>
                      </a:r>
                      <a:r>
                        <a:rPr kumimoji="0" lang="en-US" sz="1400" b="0" kern="1200" baseline="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400" b="0" kern="1200" baseline="0" dirty="0" err="1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sebagai</a:t>
                      </a:r>
                      <a:r>
                        <a:rPr kumimoji="0" lang="en-US" sz="1400" b="0" kern="1200" baseline="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400" b="0" kern="1200" baseline="0" dirty="0" err="1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bukti</a:t>
                      </a:r>
                      <a:r>
                        <a:rPr kumimoji="0" lang="en-US" sz="1400" b="0" kern="1200" baseline="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 yang </a:t>
                      </a:r>
                      <a:r>
                        <a:rPr kumimoji="0" lang="en-US" sz="1400" b="0" kern="1200" baseline="0" dirty="0" err="1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dapat</a:t>
                      </a:r>
                      <a:r>
                        <a:rPr kumimoji="0" lang="en-US" sz="1400" b="0" kern="1200" baseline="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400" b="0" kern="1200" baseline="0" dirty="0" err="1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diandalkan</a:t>
                      </a:r>
                      <a:r>
                        <a:rPr kumimoji="0" lang="en-US" sz="1400" b="0" kern="1200" baseline="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400" b="0" kern="1200" baseline="0" dirty="0" err="1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untuk</a:t>
                      </a:r>
                      <a:r>
                        <a:rPr kumimoji="0" lang="en-US" sz="1400" b="0" kern="1200" baseline="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400" b="0" kern="1200" baseline="0" dirty="0" err="1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tujuan</a:t>
                      </a:r>
                      <a:r>
                        <a:rPr kumimoji="0" lang="en-US" sz="1400" b="0" kern="1200" baseline="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 audit </a:t>
                      </a:r>
                      <a:r>
                        <a:rPr kumimoji="0" lang="en-US" sz="1400" b="0" kern="1200" baseline="0" dirty="0" err="1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ini</a:t>
                      </a:r>
                      <a:r>
                        <a:rPr kumimoji="0" lang="en-US" sz="1400" b="0" kern="1200" baseline="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.</a:t>
                      </a:r>
                      <a:endParaRPr lang="en-US" sz="1400" b="0" dirty="0">
                        <a:latin typeface="+mj-lt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+mj-lt"/>
                        </a:rPr>
                        <a:t>2. Tingkat </a:t>
                      </a:r>
                      <a:r>
                        <a:rPr lang="en-US" sz="1400" dirty="0" err="1" smtClean="0">
                          <a:latin typeface="+mj-lt"/>
                        </a:rPr>
                        <a:t>independensi</a:t>
                      </a:r>
                      <a:r>
                        <a:rPr lang="en-US" sz="1400" dirty="0" smtClean="0">
                          <a:latin typeface="+mj-lt"/>
                        </a:rPr>
                        <a:t> </a:t>
                      </a:r>
                      <a:r>
                        <a:rPr lang="en-US" sz="1400" dirty="0" err="1" smtClean="0">
                          <a:latin typeface="+mj-lt"/>
                        </a:rPr>
                        <a:t>penyedia</a:t>
                      </a:r>
                      <a:r>
                        <a:rPr lang="en-US" sz="1400" dirty="0" smtClean="0">
                          <a:latin typeface="+mj-lt"/>
                        </a:rPr>
                        <a:t> </a:t>
                      </a:r>
                      <a:r>
                        <a:rPr lang="en-US" sz="1400" dirty="0" err="1" smtClean="0">
                          <a:latin typeface="+mj-lt"/>
                        </a:rPr>
                        <a:t>informa</a:t>
                      </a:r>
                      <a:endParaRPr lang="en-US" sz="14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n-US" sz="1400" kern="1200" baseline="0" dirty="0" err="1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Bukti</a:t>
                      </a:r>
                      <a:r>
                        <a:rPr kumimoji="0" lang="en-US" sz="1400" kern="1200" baseline="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 audit yang </a:t>
                      </a:r>
                      <a:r>
                        <a:rPr kumimoji="0" lang="en-US" sz="1400" kern="1200" baseline="0" dirty="0" err="1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diperoleh</a:t>
                      </a:r>
                      <a:r>
                        <a:rPr kumimoji="0" lang="en-US" sz="1400" kern="1200" baseline="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400" kern="1200" baseline="0" dirty="0" err="1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dari</a:t>
                      </a:r>
                      <a:r>
                        <a:rPr kumimoji="0" lang="en-US" sz="1400" kern="1200" baseline="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400" kern="1200" baseline="0" dirty="0" err="1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sumber</a:t>
                      </a:r>
                      <a:r>
                        <a:rPr kumimoji="0" lang="en-US" sz="1400" kern="1200" baseline="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400" kern="1200" baseline="0" dirty="0" err="1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di</a:t>
                      </a:r>
                      <a:r>
                        <a:rPr kumimoji="0" lang="en-US" sz="1400" kern="1200" baseline="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400" kern="1200" baseline="0" dirty="0" err="1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luar</a:t>
                      </a:r>
                      <a:r>
                        <a:rPr kumimoji="0" lang="en-US" sz="1400" kern="1200" baseline="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400" kern="1200" baseline="0" dirty="0" err="1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organisasi</a:t>
                      </a:r>
                      <a:r>
                        <a:rPr kumimoji="0" lang="en-US" sz="1400" kern="1200" baseline="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400" kern="1200" baseline="0" dirty="0" err="1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adalah</a:t>
                      </a:r>
                      <a:r>
                        <a:rPr kumimoji="0" lang="en-US" sz="1400" kern="1200" baseline="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400" kern="1200" baseline="0" dirty="0" err="1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lebih</a:t>
                      </a:r>
                      <a:r>
                        <a:rPr kumimoji="0" lang="en-US" sz="1400" kern="1200" baseline="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400" kern="1200" baseline="0" dirty="0" err="1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dapat</a:t>
                      </a:r>
                      <a:r>
                        <a:rPr kumimoji="0" lang="en-US" sz="1400" kern="1200" baseline="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400" kern="1200" baseline="0" dirty="0" err="1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diandalkan</a:t>
                      </a:r>
                      <a:r>
                        <a:rPr kumimoji="0" lang="en-US" sz="1400" kern="1200" baseline="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400" kern="1200" baseline="0" dirty="0" err="1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daripada</a:t>
                      </a:r>
                      <a:r>
                        <a:rPr kumimoji="0" lang="en-US" sz="1400" kern="1200" baseline="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400" kern="1200" baseline="0" dirty="0" err="1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bukti</a:t>
                      </a:r>
                      <a:r>
                        <a:rPr kumimoji="0" lang="en-US" sz="1400" kern="1200" baseline="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 yang </a:t>
                      </a:r>
                      <a:r>
                        <a:rPr kumimoji="0" lang="en-US" sz="1400" kern="1200" baseline="0" dirty="0" err="1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diperoleh</a:t>
                      </a:r>
                      <a:r>
                        <a:rPr kumimoji="0" lang="en-US" sz="1400" kern="1200" baseline="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400" kern="1200" baseline="0" dirty="0" err="1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dari</a:t>
                      </a:r>
                      <a:r>
                        <a:rPr kumimoji="0" lang="en-US" sz="1400" kern="1200" baseline="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400" kern="1200" baseline="0" dirty="0" err="1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dalam</a:t>
                      </a:r>
                      <a:r>
                        <a:rPr kumimoji="0" lang="en-US" sz="1400" kern="1200" baseline="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400" kern="1200" baseline="0" dirty="0" err="1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organisasi</a:t>
                      </a:r>
                      <a:r>
                        <a:rPr kumimoji="0" lang="en-US" sz="1400" kern="1200" baseline="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.</a:t>
                      </a:r>
                      <a:endParaRPr lang="en-US" sz="14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n-US" sz="1400" kern="1200" baseline="0" dirty="0" err="1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bukti</a:t>
                      </a:r>
                      <a:r>
                        <a:rPr kumimoji="0" lang="en-US" sz="1400" kern="1200" baseline="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400" kern="1200" baseline="0" dirty="0" err="1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eksternal</a:t>
                      </a:r>
                      <a:r>
                        <a:rPr kumimoji="0" lang="en-US" sz="1400" kern="1200" baseline="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400" kern="1200" baseline="0" dirty="0" err="1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seperti</a:t>
                      </a:r>
                      <a:r>
                        <a:rPr kumimoji="0" lang="en-US" sz="1400" kern="1200" baseline="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400" kern="1200" baseline="0" dirty="0" err="1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rekening</a:t>
                      </a:r>
                      <a:r>
                        <a:rPr kumimoji="0" lang="en-US" sz="1400" kern="1200" baseline="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400" kern="1200" baseline="0" dirty="0" err="1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koran</a:t>
                      </a:r>
                      <a:r>
                        <a:rPr kumimoji="0" lang="en-US" sz="1400" kern="1200" baseline="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 bank </a:t>
                      </a:r>
                      <a:r>
                        <a:rPr kumimoji="0" lang="en-US" sz="1400" kern="1200" baseline="0" dirty="0" err="1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lebih</a:t>
                      </a:r>
                      <a:r>
                        <a:rPr kumimoji="0" lang="en-US" sz="1400" kern="1200" baseline="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400" kern="1200" baseline="0" dirty="0" err="1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dapat</a:t>
                      </a:r>
                      <a:r>
                        <a:rPr kumimoji="0" lang="en-US" sz="1400" kern="1200" baseline="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400" kern="1200" baseline="0" dirty="0" err="1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diandalkan</a:t>
                      </a:r>
                      <a:endParaRPr kumimoji="0" lang="en-US" sz="1400" kern="1200" baseline="0" dirty="0" smtClean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  <a:p>
                      <a:r>
                        <a:rPr kumimoji="0" lang="en-US" sz="1400" kern="1200" baseline="0" dirty="0" err="1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daripada</a:t>
                      </a:r>
                      <a:r>
                        <a:rPr kumimoji="0" lang="en-US" sz="1400" kern="1200" baseline="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400" kern="1200" baseline="0" dirty="0" err="1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jawaban</a:t>
                      </a:r>
                      <a:r>
                        <a:rPr kumimoji="0" lang="en-US" sz="1400" kern="1200" baseline="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 yang </a:t>
                      </a:r>
                      <a:r>
                        <a:rPr kumimoji="0" lang="en-US" sz="1400" kern="1200" baseline="0" dirty="0" err="1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diperoleh</a:t>
                      </a:r>
                      <a:r>
                        <a:rPr kumimoji="0" lang="en-US" sz="1400" kern="1200" baseline="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400" kern="1200" baseline="0" dirty="0" err="1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dari</a:t>
                      </a:r>
                      <a:r>
                        <a:rPr kumimoji="0" lang="en-US" sz="1400" kern="1200" baseline="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400" kern="1200" baseline="0" dirty="0" err="1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wawancara</a:t>
                      </a:r>
                      <a:r>
                        <a:rPr kumimoji="0" lang="en-US" sz="1400" kern="1200" baseline="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400" kern="1200" baseline="0" dirty="0" err="1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terhadap</a:t>
                      </a:r>
                      <a:r>
                        <a:rPr kumimoji="0" lang="en-US" sz="1400" kern="1200" baseline="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400" kern="1200" baseline="0" dirty="0" err="1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auditan</a:t>
                      </a:r>
                      <a:endParaRPr lang="en-US" sz="1400" dirty="0">
                        <a:latin typeface="+mj-lt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95250" indent="-95250"/>
                      <a:r>
                        <a:rPr lang="en-US" sz="1400" dirty="0" smtClean="0">
                          <a:latin typeface="+mj-lt"/>
                        </a:rPr>
                        <a:t>3. Tingkat </a:t>
                      </a:r>
                      <a:r>
                        <a:rPr lang="en-US" sz="1400" dirty="0" err="1" smtClean="0">
                          <a:latin typeface="+mj-lt"/>
                        </a:rPr>
                        <a:t>efektifitas</a:t>
                      </a:r>
                      <a:r>
                        <a:rPr lang="en-US" sz="1400" dirty="0" smtClean="0">
                          <a:latin typeface="+mj-lt"/>
                        </a:rPr>
                        <a:t> </a:t>
                      </a:r>
                      <a:r>
                        <a:rPr lang="en-US" sz="1400" dirty="0" err="1" smtClean="0">
                          <a:latin typeface="+mj-lt"/>
                        </a:rPr>
                        <a:t>pengendalian</a:t>
                      </a:r>
                      <a:r>
                        <a:rPr lang="en-US" sz="1400" dirty="0" smtClean="0">
                          <a:latin typeface="+mj-lt"/>
                        </a:rPr>
                        <a:t> intern </a:t>
                      </a:r>
                      <a:r>
                        <a:rPr lang="en-US" sz="1400" dirty="0" err="1" smtClean="0">
                          <a:latin typeface="+mj-lt"/>
                        </a:rPr>
                        <a:t>dari</a:t>
                      </a:r>
                      <a:r>
                        <a:rPr lang="en-US" sz="1400" dirty="0" smtClean="0">
                          <a:latin typeface="+mj-lt"/>
                        </a:rPr>
                        <a:t>  </a:t>
                      </a:r>
                      <a:r>
                        <a:rPr lang="en-US" sz="1400" dirty="0" err="1" smtClean="0">
                          <a:latin typeface="+mj-lt"/>
                        </a:rPr>
                        <a:t>auditan</a:t>
                      </a:r>
                      <a:endParaRPr lang="en-US" sz="14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n-US" sz="1400" kern="1200" baseline="0" dirty="0" err="1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Ketika</a:t>
                      </a:r>
                      <a:r>
                        <a:rPr kumimoji="0" lang="en-US" sz="1400" kern="1200" baseline="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400" kern="1200" baseline="0" dirty="0" err="1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pengendalian</a:t>
                      </a:r>
                      <a:r>
                        <a:rPr kumimoji="0" lang="en-US" sz="1400" kern="1200" baseline="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 intern </a:t>
                      </a:r>
                      <a:r>
                        <a:rPr kumimoji="0" lang="en-US" sz="1400" kern="1200" baseline="0" dirty="0" err="1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auditan</a:t>
                      </a:r>
                      <a:r>
                        <a:rPr kumimoji="0" lang="en-US" sz="1400" kern="1200" baseline="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400" kern="1200" baseline="0" dirty="0" err="1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efektif</a:t>
                      </a:r>
                      <a:r>
                        <a:rPr kumimoji="0" lang="en-US" sz="1400" kern="1200" baseline="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, </a:t>
                      </a:r>
                      <a:r>
                        <a:rPr kumimoji="0" lang="en-US" sz="1400" kern="1200" baseline="0" dirty="0" err="1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maka</a:t>
                      </a:r>
                      <a:r>
                        <a:rPr kumimoji="0" lang="en-US" sz="1400" kern="1200" baseline="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400" kern="1200" baseline="0" dirty="0" err="1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bukti</a:t>
                      </a:r>
                      <a:r>
                        <a:rPr kumimoji="0" lang="en-US" sz="1400" kern="1200" baseline="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 audit yang</a:t>
                      </a:r>
                    </a:p>
                    <a:p>
                      <a:r>
                        <a:rPr kumimoji="0" lang="en-US" sz="1400" kern="1200" baseline="0" dirty="0" err="1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diperoleh</a:t>
                      </a:r>
                      <a:r>
                        <a:rPr kumimoji="0" lang="en-US" sz="1400" kern="1200" baseline="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400" kern="1200" baseline="0" dirty="0" err="1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adalah</a:t>
                      </a:r>
                      <a:r>
                        <a:rPr kumimoji="0" lang="en-US" sz="1400" kern="1200" baseline="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400" kern="1200" baseline="0" dirty="0" err="1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lebih</a:t>
                      </a:r>
                      <a:r>
                        <a:rPr kumimoji="0" lang="en-US" sz="1400" kern="1200" baseline="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400" kern="1200" baseline="0" dirty="0" err="1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diandalkan</a:t>
                      </a:r>
                      <a:r>
                        <a:rPr kumimoji="0" lang="en-US" sz="1400" kern="1200" baseline="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400" kern="1200" baseline="0" dirty="0" err="1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daripada</a:t>
                      </a:r>
                      <a:r>
                        <a:rPr kumimoji="0" lang="en-US" sz="1400" kern="1200" baseline="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400" kern="1200" baseline="0" dirty="0" err="1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bukti</a:t>
                      </a:r>
                      <a:r>
                        <a:rPr kumimoji="0" lang="en-US" sz="1400" kern="1200" baseline="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 yang </a:t>
                      </a:r>
                      <a:r>
                        <a:rPr kumimoji="0" lang="en-US" sz="1400" kern="1200" baseline="0" dirty="0" err="1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dihasilkan</a:t>
                      </a:r>
                      <a:r>
                        <a:rPr kumimoji="0" lang="en-US" sz="1400" kern="1200" baseline="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400" kern="1200" baseline="0" dirty="0" err="1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dari</a:t>
                      </a:r>
                      <a:endParaRPr kumimoji="0" lang="en-US" sz="1400" kern="1200" baseline="0" dirty="0" smtClean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  <a:p>
                      <a:r>
                        <a:rPr kumimoji="0" lang="en-US" sz="1400" kern="1200" baseline="0" dirty="0" err="1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pengendalian</a:t>
                      </a:r>
                      <a:r>
                        <a:rPr kumimoji="0" lang="en-US" sz="1400" kern="1200" baseline="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 intern yang </a:t>
                      </a:r>
                      <a:r>
                        <a:rPr kumimoji="0" lang="en-US" sz="1400" kern="1200" baseline="0" dirty="0" err="1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lemah</a:t>
                      </a:r>
                      <a:endParaRPr lang="en-US" sz="14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n-US" sz="1400" kern="1200" baseline="0" dirty="0" err="1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apabila</a:t>
                      </a:r>
                      <a:r>
                        <a:rPr kumimoji="0" lang="en-US" sz="1400" kern="1200" baseline="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400" kern="1200" baseline="0" dirty="0" err="1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pengendalian</a:t>
                      </a:r>
                      <a:r>
                        <a:rPr kumimoji="0" lang="en-US" sz="1400" kern="1200" baseline="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 intern </a:t>
                      </a:r>
                      <a:r>
                        <a:rPr kumimoji="0" lang="en-US" sz="1400" kern="1200" baseline="0" dirty="0" err="1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atas</a:t>
                      </a:r>
                      <a:r>
                        <a:rPr kumimoji="0" lang="en-US" sz="1400" kern="1200" baseline="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400" kern="1200" baseline="0" dirty="0" err="1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sistem</a:t>
                      </a:r>
                      <a:r>
                        <a:rPr kumimoji="0" lang="en-US" sz="1400" kern="1200" baseline="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400" kern="1200" baseline="0" dirty="0" err="1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pembayaran</a:t>
                      </a:r>
                      <a:r>
                        <a:rPr kumimoji="0" lang="en-US" sz="1400" kern="1200" baseline="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400" kern="1200" baseline="0" dirty="0" err="1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telah</a:t>
                      </a:r>
                      <a:r>
                        <a:rPr kumimoji="0" lang="en-US" sz="1400" kern="1200" baseline="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400" kern="1200" baseline="0" dirty="0" err="1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berjalan</a:t>
                      </a:r>
                      <a:r>
                        <a:rPr kumimoji="0" lang="en-US" sz="1400" kern="1200" baseline="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400" kern="1200" baseline="0" dirty="0" err="1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efektif</a:t>
                      </a:r>
                      <a:r>
                        <a:rPr kumimoji="0" lang="en-US" sz="1400" kern="1200" baseline="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, </a:t>
                      </a:r>
                      <a:r>
                        <a:rPr kumimoji="0" lang="en-US" sz="1400" kern="1200" baseline="0" dirty="0" err="1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maka</a:t>
                      </a:r>
                      <a:r>
                        <a:rPr kumimoji="0" lang="en-US" sz="1400" kern="1200" baseline="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 auditor </a:t>
                      </a:r>
                      <a:r>
                        <a:rPr kumimoji="0" lang="en-US" sz="1400" kern="1200" baseline="0" dirty="0" err="1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dapat</a:t>
                      </a:r>
                      <a:r>
                        <a:rPr kumimoji="0" lang="en-US" sz="1400" kern="1200" baseline="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400" kern="1200" baseline="0" dirty="0" err="1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memperoleh</a:t>
                      </a:r>
                      <a:endParaRPr kumimoji="0" lang="en-US" sz="1400" kern="1200" baseline="0" dirty="0" smtClean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  <a:p>
                      <a:r>
                        <a:rPr kumimoji="0" lang="en-US" sz="1400" kern="1200" baseline="0" dirty="0" err="1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bukti</a:t>
                      </a:r>
                      <a:r>
                        <a:rPr kumimoji="0" lang="en-US" sz="1400" kern="1200" baseline="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 yang </a:t>
                      </a:r>
                      <a:r>
                        <a:rPr kumimoji="0" lang="en-US" sz="1400" kern="1200" baseline="0" dirty="0" err="1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lebih</a:t>
                      </a:r>
                      <a:r>
                        <a:rPr kumimoji="0" lang="en-US" sz="1400" kern="1200" baseline="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400" kern="1200" baseline="0" dirty="0" err="1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kompeten</a:t>
                      </a:r>
                      <a:r>
                        <a:rPr kumimoji="0" lang="en-US" sz="1400" kern="1200" baseline="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400" kern="1200" baseline="0" dirty="0" err="1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dari</a:t>
                      </a:r>
                      <a:r>
                        <a:rPr kumimoji="0" lang="en-US" sz="1400" kern="1200" baseline="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 SPM/SP2D. </a:t>
                      </a:r>
                      <a:r>
                        <a:rPr kumimoji="0" lang="en-US" sz="1400" kern="1200" baseline="0" dirty="0" err="1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Namun</a:t>
                      </a:r>
                      <a:r>
                        <a:rPr kumimoji="0" lang="en-US" sz="1400" kern="1200" baseline="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, </a:t>
                      </a:r>
                      <a:r>
                        <a:rPr kumimoji="0" lang="en-US" sz="1400" kern="1200" baseline="0" dirty="0" err="1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apabila</a:t>
                      </a:r>
                      <a:r>
                        <a:rPr kumimoji="0" lang="en-US" sz="1400" kern="1200" baseline="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400" kern="1200" baseline="0" dirty="0" err="1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ternyata</a:t>
                      </a:r>
                      <a:r>
                        <a:rPr kumimoji="0" lang="en-US" sz="1400" kern="1200" baseline="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400" kern="1200" baseline="0" dirty="0" err="1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pengendalian</a:t>
                      </a:r>
                      <a:r>
                        <a:rPr kumimoji="0" lang="en-US" sz="1400" kern="1200" baseline="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 intern </a:t>
                      </a:r>
                      <a:r>
                        <a:rPr kumimoji="0" lang="en-US" sz="1400" kern="1200" baseline="0" dirty="0" err="1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auditan</a:t>
                      </a:r>
                      <a:r>
                        <a:rPr kumimoji="0" lang="en-US" sz="1400" kern="1200" baseline="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400" kern="1200" baseline="0" dirty="0" err="1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tidak</a:t>
                      </a:r>
                      <a:r>
                        <a:rPr kumimoji="0" lang="en-US" sz="1400" kern="1200" baseline="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400" kern="1200" baseline="0" dirty="0" err="1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memadai</a:t>
                      </a:r>
                      <a:r>
                        <a:rPr kumimoji="0" lang="en-US" sz="1400" kern="1200" baseline="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, </a:t>
                      </a:r>
                      <a:r>
                        <a:rPr kumimoji="0" lang="en-US" sz="1400" kern="1200" baseline="0" dirty="0" err="1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maka</a:t>
                      </a:r>
                      <a:r>
                        <a:rPr kumimoji="0" lang="en-US" sz="1400" kern="1200" baseline="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 SPM/SP2D yang </a:t>
                      </a:r>
                      <a:r>
                        <a:rPr kumimoji="0" lang="en-US" sz="1400" kern="1200" baseline="0" dirty="0" err="1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diterbitkan</a:t>
                      </a:r>
                      <a:r>
                        <a:rPr kumimoji="0" lang="en-US" sz="1400" kern="1200" baseline="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pt-BR" sz="1400" kern="1200" baseline="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dalam sistem ini perlu diragukan keandalannya.</a:t>
                      </a:r>
                      <a:endParaRPr lang="en-US" sz="1400" dirty="0">
                        <a:latin typeface="+mj-lt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467</TotalTime>
  <Words>8430</Words>
  <Application>Microsoft Office PowerPoint</Application>
  <PresentationFormat>On-screen Show (4:3)</PresentationFormat>
  <Paragraphs>922</Paragraphs>
  <Slides>82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82</vt:i4>
      </vt:variant>
    </vt:vector>
  </HeadingPairs>
  <TitlesOfParts>
    <vt:vector size="83" baseType="lpstr">
      <vt:lpstr>Module</vt:lpstr>
      <vt:lpstr>BUKTI AUDIT, PROSEDUR AUDIT DAN TEMUAN AUDIT</vt:lpstr>
      <vt:lpstr>Tujuan Instruksional</vt:lpstr>
      <vt:lpstr>Pengertian Bukti Audit </vt:lpstr>
      <vt:lpstr>KARAKTERISTIK DARI BUKTI UNTUK PERCOBAAN ILMIAH, KASUS HUKUM DAN AUDIT ATAS LAPORAN KEUANGAN (DIADAPTASI DARI AUDITING-AN INTEGRATED APPROACH, ARENS &amp; LOEBBECKE)</vt:lpstr>
      <vt:lpstr>Lanjutan…</vt:lpstr>
      <vt:lpstr>Pertimbangan dalam Pengambilan Keputusan atas Bukti Audit</vt:lpstr>
      <vt:lpstr>Tingkat Persuasif  Bukti audit</vt:lpstr>
      <vt:lpstr>1. Tingkat kompetensi (competency)</vt:lpstr>
      <vt:lpstr>Karakteristik Bukti Audit yang Kompeten</vt:lpstr>
      <vt:lpstr>Karakteristik Bukti Audit yang Kompeten</vt:lpstr>
      <vt:lpstr>Karakteristik Bukti Audit yang Kompeten</vt:lpstr>
      <vt:lpstr>2. Tingkat kecukupan (sufficiency) </vt:lpstr>
      <vt:lpstr>Dampak gabungan dari kompetensi dan kecukupan</vt:lpstr>
      <vt:lpstr>HUBUNGAN ANTARA KEPUTUSAN BUKTI AUDIT DENGAN TINGKAT PERSUASIF (DIADAPTASI DARI AUDITING-AN INTEGRATED APPROACH, ARENS &amp; LOEBBECKE)</vt:lpstr>
      <vt:lpstr>Tingkat Persuasif Bukti Audit dan Biaya</vt:lpstr>
      <vt:lpstr>Jenis-Jenis Bukti Audit</vt:lpstr>
      <vt:lpstr>HUBUNGAN ANTARA STANDAR AUDIT, JENIS BUKTI AUDIT DAN EMPAT KEPUTUSAN BUKTI AUDIT                                                                                      (DIADAPTASI DARI AUDITING-AN INTEGRATED APPROACH, ARENS &amp; LOEBBECKE)</vt:lpstr>
      <vt:lpstr>Lanjutan…</vt:lpstr>
      <vt:lpstr>Lanjutan…</vt:lpstr>
      <vt:lpstr>Pemeriksaan Fisik</vt:lpstr>
      <vt:lpstr>Konfirmasi</vt:lpstr>
      <vt:lpstr>Lanjutan…</vt:lpstr>
      <vt:lpstr>Lanjutan…</vt:lpstr>
      <vt:lpstr>Dokumentasi</vt:lpstr>
      <vt:lpstr>Lanjutan…</vt:lpstr>
      <vt:lpstr>Prosedur Analitis</vt:lpstr>
      <vt:lpstr>Lanjutan…</vt:lpstr>
      <vt:lpstr>Wawancara</vt:lpstr>
      <vt:lpstr>Pelaksanaan Kembali</vt:lpstr>
      <vt:lpstr>Lanjutan…</vt:lpstr>
      <vt:lpstr>Jenis Bukti dan Tingkat Kompetensinya</vt:lpstr>
      <vt:lpstr>Jenis bukti dan tingkat kompetensinya (tabel)</vt:lpstr>
      <vt:lpstr>Jenis bukti dan tingkat kompetensinya (tabel)</vt:lpstr>
      <vt:lpstr>Jenis bukti dan tingkat kompetensinya (tabel)</vt:lpstr>
      <vt:lpstr>JENIS BUKTI AUDIT DAN EMPAT KEPUTUSAN BUKTI AUDIT UNTUK  TUJUAN AUDIT BERKAIT TRANSAKSI ATAS PERSEDIAAN</vt:lpstr>
      <vt:lpstr>JENIS BUKTI AUDIT DAN EMPAT KEPUTUSAN BUKTI AUDIT UNTUK  TUJUAN AUDIT BERKAIT TRANSAKSI ATAS PERSEDIAAN</vt:lpstr>
      <vt:lpstr>Definisi dan Jenis-jenis Prosedur Audit</vt:lpstr>
      <vt:lpstr>Lanjutan…</vt:lpstr>
      <vt:lpstr>Lanjutan…</vt:lpstr>
      <vt:lpstr>Lanjutan…</vt:lpstr>
      <vt:lpstr>Lanjutan…</vt:lpstr>
      <vt:lpstr>Lanjutan…</vt:lpstr>
      <vt:lpstr>Temuan Audit</vt:lpstr>
      <vt:lpstr>Lanjutan…</vt:lpstr>
      <vt:lpstr>Temuan  Pengendalian Internal</vt:lpstr>
      <vt:lpstr>Temuan Fraud:</vt:lpstr>
      <vt:lpstr>Temuan Fraud:</vt:lpstr>
      <vt:lpstr>Lanjutan…</vt:lpstr>
      <vt:lpstr>Tabel kecurangan</vt:lpstr>
      <vt:lpstr>Temuan atas Perbuatan Melanggar Peraturan Perundangan (Hukum)</vt:lpstr>
      <vt:lpstr>Penyajian Temuan</vt:lpstr>
      <vt:lpstr>PowerPoint Presentation</vt:lpstr>
      <vt:lpstr>Kondisi</vt:lpstr>
      <vt:lpstr>Kriteria</vt:lpstr>
      <vt:lpstr>Akibat</vt:lpstr>
      <vt:lpstr>Sebab</vt:lpstr>
      <vt:lpstr>Rekomendasi</vt:lpstr>
      <vt:lpstr>Hubungan antara Tujuan Audit, Prosedur Audit, Bukti Audit dan Temuan Audit</vt:lpstr>
      <vt:lpstr>Hubungan antara Tujuan Audit, Prosedur Audit, Bukti Audit dan Temuan Audit</vt:lpstr>
      <vt:lpstr>PowerPoint Presentation</vt:lpstr>
      <vt:lpstr>PowerPoint Presentation</vt:lpstr>
      <vt:lpstr>PowerPoint Presentation</vt:lpstr>
      <vt:lpstr>HUBUNGAN ANTARA TUJUAN AUDIT, BUKTI AUDIT, PROSEDUR AUDIT DAN TEMUAN AUDIT </vt:lpstr>
      <vt:lpstr>Jenis-Jenis Pengujian dalam Audit</vt:lpstr>
      <vt:lpstr>PowerPoint Presentation</vt:lpstr>
      <vt:lpstr>PowerPoint Presentation</vt:lpstr>
      <vt:lpstr>Pengujian pengendalian</vt:lpstr>
      <vt:lpstr>Pengujian substantif</vt:lpstr>
      <vt:lpstr>Prosedur analitis</vt:lpstr>
      <vt:lpstr>Pengujian terinci atas saldo</vt:lpstr>
      <vt:lpstr>Lanjutan…</vt:lpstr>
      <vt:lpstr>PowerPoint Presentation</vt:lpstr>
      <vt:lpstr>PowerPoint Presentation</vt:lpstr>
      <vt:lpstr>Perancangan Program Audit</vt:lpstr>
      <vt:lpstr>Lanjutan…</vt:lpstr>
      <vt:lpstr>Lanjutan…</vt:lpstr>
      <vt:lpstr>PowerPoint Presentation</vt:lpstr>
      <vt:lpstr>Prosedur analitis</vt:lpstr>
      <vt:lpstr>Lanjutan…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BUKTI AUDIT, PROSEDUR AUDIT DAN TEMUAN AUDIT</dc:title>
  <dc:creator>LENOVO</dc:creator>
  <cp:lastModifiedBy>LENOVO</cp:lastModifiedBy>
  <cp:revision>66</cp:revision>
  <dcterms:created xsi:type="dcterms:W3CDTF">2006-08-16T00:00:00Z</dcterms:created>
  <dcterms:modified xsi:type="dcterms:W3CDTF">2014-05-16T04:27:49Z</dcterms:modified>
</cp:coreProperties>
</file>