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1" r:id="rId2"/>
    <p:sldId id="303" r:id="rId3"/>
    <p:sldId id="340" r:id="rId4"/>
    <p:sldId id="307" r:id="rId5"/>
    <p:sldId id="354" r:id="rId6"/>
    <p:sldId id="315" r:id="rId7"/>
    <p:sldId id="305" r:id="rId8"/>
    <p:sldId id="310" r:id="rId9"/>
    <p:sldId id="335" r:id="rId10"/>
    <p:sldId id="334" r:id="rId11"/>
    <p:sldId id="350" r:id="rId12"/>
    <p:sldId id="353" r:id="rId13"/>
    <p:sldId id="355" r:id="rId14"/>
    <p:sldId id="356" r:id="rId15"/>
    <p:sldId id="365" r:id="rId16"/>
    <p:sldId id="366" r:id="rId17"/>
    <p:sldId id="358" r:id="rId18"/>
    <p:sldId id="367" r:id="rId19"/>
    <p:sldId id="368" r:id="rId20"/>
    <p:sldId id="359" r:id="rId21"/>
    <p:sldId id="360" r:id="rId22"/>
    <p:sldId id="361" r:id="rId23"/>
    <p:sldId id="369" r:id="rId24"/>
    <p:sldId id="349" r:id="rId25"/>
    <p:sldId id="336" r:id="rId26"/>
    <p:sldId id="362" r:id="rId27"/>
    <p:sldId id="363" r:id="rId28"/>
    <p:sldId id="266" r:id="rId29"/>
    <p:sldId id="364" r:id="rId30"/>
    <p:sldId id="370" r:id="rId31"/>
    <p:sldId id="371" r:id="rId32"/>
    <p:sldId id="387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80" r:id="rId41"/>
    <p:sldId id="389" r:id="rId42"/>
    <p:sldId id="390" r:id="rId43"/>
    <p:sldId id="379" r:id="rId44"/>
    <p:sldId id="342" r:id="rId45"/>
  </p:sldIdLst>
  <p:sldSz cx="24385588" cy="13717588"/>
  <p:notesSz cx="6858000" cy="9144000"/>
  <p:custDataLst>
    <p:tags r:id="rId47"/>
  </p:custDataLst>
  <p:defaultTextStyle>
    <a:defPPr>
      <a:defRPr lang="fr-FR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5" userDrawn="1">
          <p15:clr>
            <a:srgbClr val="A4A3A4"/>
          </p15:clr>
        </p15:guide>
        <p15:guide id="2" pos="7726" userDrawn="1">
          <p15:clr>
            <a:srgbClr val="A4A3A4"/>
          </p15:clr>
        </p15:guide>
        <p15:guide id="3" orient="horz" pos="692" userDrawn="1">
          <p15:clr>
            <a:srgbClr val="A4A3A4"/>
          </p15:clr>
        </p15:guide>
        <p15:guide id="4" pos="5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7EF"/>
    <a:srgbClr val="58595B"/>
    <a:srgbClr val="5DB72C"/>
    <a:srgbClr val="3B3B3D"/>
    <a:srgbClr val="76B62A"/>
    <a:srgbClr val="05BDCE"/>
    <a:srgbClr val="FC453A"/>
    <a:srgbClr val="F3A808"/>
    <a:srgbClr val="90CD48"/>
    <a:srgbClr val="C7C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3" autoAdjust="0"/>
    <p:restoredTop sz="92365" autoAdjust="0"/>
  </p:normalViewPr>
  <p:slideViewPr>
    <p:cSldViewPr>
      <p:cViewPr varScale="1">
        <p:scale>
          <a:sx n="37" d="100"/>
          <a:sy n="37" d="100"/>
        </p:scale>
        <p:origin x="624" y="54"/>
      </p:cViewPr>
      <p:guideLst>
        <p:guide orient="horz" pos="4275"/>
        <p:guide pos="7726"/>
        <p:guide orient="horz" pos="692"/>
        <p:guide pos="5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072A0-D8E9-4771-82D0-D36BEED68678}" type="datetimeFigureOut">
              <a:rPr lang="zh-CN" altLang="en-US" smtClean="0"/>
              <a:pPr/>
              <a:t>2021/1/16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86CE7-54B7-4226-80CF-29E24D83A3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75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86CE7-54B7-4226-80CF-29E24D83A39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188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4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4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4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7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7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7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7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7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77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45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7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7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7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02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2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2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2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86CE7-54B7-4226-80CF-29E24D83A393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7556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026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29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29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29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29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026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2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29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86CE7-54B7-4226-80CF-29E24D83A393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7556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29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43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713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376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29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4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4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24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8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F456E-4B5F-483E-AAF0-0D6AA3A6C0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41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16/01/2021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/>
          <p:cNvSpPr txBox="1"/>
          <p:nvPr/>
        </p:nvSpPr>
        <p:spPr>
          <a:xfrm>
            <a:off x="5208018" y="7000897"/>
            <a:ext cx="12541932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8800" dirty="0">
                <a:latin typeface="+mn-ea"/>
              </a:rPr>
              <a:t>A</a:t>
            </a:r>
            <a:r>
              <a:rPr lang="id-ID" altLang="zh-CN" sz="8800" dirty="0">
                <a:latin typeface="+mn-ea"/>
              </a:rPr>
              <a:t>nalisis Data Statistik Realibilitas dan Validitas</a:t>
            </a:r>
            <a:endParaRPr lang="en-US" sz="8800" dirty="0">
              <a:latin typeface="+mn-ea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8431860" y="1978025"/>
            <a:ext cx="814387" cy="773112"/>
          </a:xfrm>
          <a:custGeom>
            <a:avLst/>
            <a:gdLst>
              <a:gd name="T0" fmla="*/ 168 w 214"/>
              <a:gd name="T1" fmla="*/ 88 h 203"/>
              <a:gd name="T2" fmla="*/ 185 w 214"/>
              <a:gd name="T3" fmla="*/ 29 h 203"/>
              <a:gd name="T4" fmla="*/ 122 w 214"/>
              <a:gd name="T5" fmla="*/ 52 h 203"/>
              <a:gd name="T6" fmla="*/ 65 w 214"/>
              <a:gd name="T7" fmla="*/ 6 h 203"/>
              <a:gd name="T8" fmla="*/ 7 w 214"/>
              <a:gd name="T9" fmla="*/ 67 h 203"/>
              <a:gd name="T10" fmla="*/ 28 w 214"/>
              <a:gd name="T11" fmla="*/ 100 h 203"/>
              <a:gd name="T12" fmla="*/ 29 w 214"/>
              <a:gd name="T13" fmla="*/ 183 h 203"/>
              <a:gd name="T14" fmla="*/ 95 w 214"/>
              <a:gd name="T15" fmla="*/ 154 h 203"/>
              <a:gd name="T16" fmla="*/ 121 w 214"/>
              <a:gd name="T17" fmla="*/ 197 h 203"/>
              <a:gd name="T18" fmla="*/ 208 w 214"/>
              <a:gd name="T19" fmla="*/ 149 h 203"/>
              <a:gd name="T20" fmla="*/ 171 w 214"/>
              <a:gd name="T21" fmla="*/ 59 h 203"/>
              <a:gd name="T22" fmla="*/ 179 w 214"/>
              <a:gd name="T23" fmla="*/ 41 h 203"/>
              <a:gd name="T24" fmla="*/ 144 w 214"/>
              <a:gd name="T25" fmla="*/ 54 h 203"/>
              <a:gd name="T26" fmla="*/ 169 w 214"/>
              <a:gd name="T27" fmla="*/ 64 h 203"/>
              <a:gd name="T28" fmla="*/ 143 w 214"/>
              <a:gd name="T29" fmla="*/ 54 h 203"/>
              <a:gd name="T30" fmla="*/ 138 w 214"/>
              <a:gd name="T31" fmla="*/ 56 h 203"/>
              <a:gd name="T32" fmla="*/ 158 w 214"/>
              <a:gd name="T33" fmla="*/ 86 h 203"/>
              <a:gd name="T34" fmla="*/ 125 w 214"/>
              <a:gd name="T35" fmla="*/ 61 h 203"/>
              <a:gd name="T36" fmla="*/ 45 w 214"/>
              <a:gd name="T37" fmla="*/ 173 h 203"/>
              <a:gd name="T38" fmla="*/ 59 w 214"/>
              <a:gd name="T39" fmla="*/ 164 h 203"/>
              <a:gd name="T40" fmla="*/ 45 w 214"/>
              <a:gd name="T41" fmla="*/ 173 h 203"/>
              <a:gd name="T42" fmla="*/ 61 w 214"/>
              <a:gd name="T43" fmla="*/ 162 h 203"/>
              <a:gd name="T44" fmla="*/ 59 w 214"/>
              <a:gd name="T45" fmla="*/ 148 h 203"/>
              <a:gd name="T46" fmla="*/ 70 w 214"/>
              <a:gd name="T47" fmla="*/ 158 h 203"/>
              <a:gd name="T48" fmla="*/ 74 w 214"/>
              <a:gd name="T49" fmla="*/ 156 h 203"/>
              <a:gd name="T50" fmla="*/ 60 w 214"/>
              <a:gd name="T51" fmla="*/ 145 h 203"/>
              <a:gd name="T52" fmla="*/ 84 w 214"/>
              <a:gd name="T53" fmla="*/ 149 h 203"/>
              <a:gd name="T54" fmla="*/ 95 w 214"/>
              <a:gd name="T55" fmla="*/ 142 h 203"/>
              <a:gd name="T56" fmla="*/ 67 w 214"/>
              <a:gd name="T57" fmla="*/ 133 h 203"/>
              <a:gd name="T58" fmla="*/ 69 w 214"/>
              <a:gd name="T59" fmla="*/ 121 h 203"/>
              <a:gd name="T60" fmla="*/ 21 w 214"/>
              <a:gd name="T61" fmla="*/ 76 h 203"/>
              <a:gd name="T62" fmla="*/ 95 w 214"/>
              <a:gd name="T63" fmla="*/ 142 h 203"/>
              <a:gd name="T64" fmla="*/ 103 w 214"/>
              <a:gd name="T65" fmla="*/ 146 h 203"/>
              <a:gd name="T66" fmla="*/ 116 w 214"/>
              <a:gd name="T67" fmla="*/ 182 h 203"/>
              <a:gd name="T68" fmla="*/ 27 w 214"/>
              <a:gd name="T69" fmla="*/ 77 h 203"/>
              <a:gd name="T70" fmla="*/ 39 w 214"/>
              <a:gd name="T71" fmla="*/ 79 h 203"/>
              <a:gd name="T72" fmla="*/ 124 w 214"/>
              <a:gd name="T73" fmla="*/ 157 h 203"/>
              <a:gd name="T74" fmla="*/ 48 w 214"/>
              <a:gd name="T75" fmla="*/ 81 h 203"/>
              <a:gd name="T76" fmla="*/ 71 w 214"/>
              <a:gd name="T77" fmla="*/ 84 h 203"/>
              <a:gd name="T78" fmla="*/ 127 w 214"/>
              <a:gd name="T79" fmla="*/ 144 h 203"/>
              <a:gd name="T80" fmla="*/ 133 w 214"/>
              <a:gd name="T81" fmla="*/ 129 h 203"/>
              <a:gd name="T82" fmla="*/ 72 w 214"/>
              <a:gd name="T83" fmla="*/ 77 h 203"/>
              <a:gd name="T84" fmla="*/ 117 w 214"/>
              <a:gd name="T85" fmla="*/ 103 h 203"/>
              <a:gd name="T86" fmla="*/ 138 w 214"/>
              <a:gd name="T87" fmla="*/ 128 h 203"/>
              <a:gd name="T88" fmla="*/ 167 w 214"/>
              <a:gd name="T89" fmla="*/ 133 h 203"/>
              <a:gd name="T90" fmla="*/ 72 w 214"/>
              <a:gd name="T91" fmla="*/ 60 h 203"/>
              <a:gd name="T92" fmla="*/ 178 w 214"/>
              <a:gd name="T93" fmla="*/ 137 h 203"/>
              <a:gd name="T94" fmla="*/ 188 w 214"/>
              <a:gd name="T95" fmla="*/ 138 h 203"/>
              <a:gd name="T96" fmla="*/ 73 w 214"/>
              <a:gd name="T97" fmla="*/ 16 h 203"/>
              <a:gd name="T98" fmla="*/ 116 w 214"/>
              <a:gd name="T99" fmla="*/ 62 h 203"/>
              <a:gd name="T100" fmla="*/ 141 w 214"/>
              <a:gd name="T101" fmla="*/ 81 h 203"/>
              <a:gd name="T102" fmla="*/ 154 w 214"/>
              <a:gd name="T103" fmla="*/ 94 h 203"/>
              <a:gd name="T104" fmla="*/ 194 w 214"/>
              <a:gd name="T105" fmla="*/ 13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4" h="203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13538724" y="2958944"/>
            <a:ext cx="814387" cy="773112"/>
          </a:xfrm>
          <a:custGeom>
            <a:avLst/>
            <a:gdLst>
              <a:gd name="T0" fmla="*/ 168 w 214"/>
              <a:gd name="T1" fmla="*/ 88 h 203"/>
              <a:gd name="T2" fmla="*/ 185 w 214"/>
              <a:gd name="T3" fmla="*/ 29 h 203"/>
              <a:gd name="T4" fmla="*/ 122 w 214"/>
              <a:gd name="T5" fmla="*/ 52 h 203"/>
              <a:gd name="T6" fmla="*/ 65 w 214"/>
              <a:gd name="T7" fmla="*/ 6 h 203"/>
              <a:gd name="T8" fmla="*/ 7 w 214"/>
              <a:gd name="T9" fmla="*/ 67 h 203"/>
              <a:gd name="T10" fmla="*/ 28 w 214"/>
              <a:gd name="T11" fmla="*/ 100 h 203"/>
              <a:gd name="T12" fmla="*/ 29 w 214"/>
              <a:gd name="T13" fmla="*/ 183 h 203"/>
              <a:gd name="T14" fmla="*/ 95 w 214"/>
              <a:gd name="T15" fmla="*/ 154 h 203"/>
              <a:gd name="T16" fmla="*/ 121 w 214"/>
              <a:gd name="T17" fmla="*/ 197 h 203"/>
              <a:gd name="T18" fmla="*/ 208 w 214"/>
              <a:gd name="T19" fmla="*/ 149 h 203"/>
              <a:gd name="T20" fmla="*/ 171 w 214"/>
              <a:gd name="T21" fmla="*/ 59 h 203"/>
              <a:gd name="T22" fmla="*/ 179 w 214"/>
              <a:gd name="T23" fmla="*/ 41 h 203"/>
              <a:gd name="T24" fmla="*/ 144 w 214"/>
              <a:gd name="T25" fmla="*/ 54 h 203"/>
              <a:gd name="T26" fmla="*/ 169 w 214"/>
              <a:gd name="T27" fmla="*/ 64 h 203"/>
              <a:gd name="T28" fmla="*/ 143 w 214"/>
              <a:gd name="T29" fmla="*/ 54 h 203"/>
              <a:gd name="T30" fmla="*/ 138 w 214"/>
              <a:gd name="T31" fmla="*/ 56 h 203"/>
              <a:gd name="T32" fmla="*/ 158 w 214"/>
              <a:gd name="T33" fmla="*/ 86 h 203"/>
              <a:gd name="T34" fmla="*/ 125 w 214"/>
              <a:gd name="T35" fmla="*/ 61 h 203"/>
              <a:gd name="T36" fmla="*/ 45 w 214"/>
              <a:gd name="T37" fmla="*/ 173 h 203"/>
              <a:gd name="T38" fmla="*/ 59 w 214"/>
              <a:gd name="T39" fmla="*/ 164 h 203"/>
              <a:gd name="T40" fmla="*/ 45 w 214"/>
              <a:gd name="T41" fmla="*/ 173 h 203"/>
              <a:gd name="T42" fmla="*/ 61 w 214"/>
              <a:gd name="T43" fmla="*/ 162 h 203"/>
              <a:gd name="T44" fmla="*/ 59 w 214"/>
              <a:gd name="T45" fmla="*/ 148 h 203"/>
              <a:gd name="T46" fmla="*/ 70 w 214"/>
              <a:gd name="T47" fmla="*/ 158 h 203"/>
              <a:gd name="T48" fmla="*/ 74 w 214"/>
              <a:gd name="T49" fmla="*/ 156 h 203"/>
              <a:gd name="T50" fmla="*/ 60 w 214"/>
              <a:gd name="T51" fmla="*/ 145 h 203"/>
              <a:gd name="T52" fmla="*/ 84 w 214"/>
              <a:gd name="T53" fmla="*/ 149 h 203"/>
              <a:gd name="T54" fmla="*/ 95 w 214"/>
              <a:gd name="T55" fmla="*/ 142 h 203"/>
              <a:gd name="T56" fmla="*/ 67 w 214"/>
              <a:gd name="T57" fmla="*/ 133 h 203"/>
              <a:gd name="T58" fmla="*/ 69 w 214"/>
              <a:gd name="T59" fmla="*/ 121 h 203"/>
              <a:gd name="T60" fmla="*/ 21 w 214"/>
              <a:gd name="T61" fmla="*/ 76 h 203"/>
              <a:gd name="T62" fmla="*/ 95 w 214"/>
              <a:gd name="T63" fmla="*/ 142 h 203"/>
              <a:gd name="T64" fmla="*/ 103 w 214"/>
              <a:gd name="T65" fmla="*/ 146 h 203"/>
              <a:gd name="T66" fmla="*/ 116 w 214"/>
              <a:gd name="T67" fmla="*/ 182 h 203"/>
              <a:gd name="T68" fmla="*/ 27 w 214"/>
              <a:gd name="T69" fmla="*/ 77 h 203"/>
              <a:gd name="T70" fmla="*/ 39 w 214"/>
              <a:gd name="T71" fmla="*/ 79 h 203"/>
              <a:gd name="T72" fmla="*/ 124 w 214"/>
              <a:gd name="T73" fmla="*/ 157 h 203"/>
              <a:gd name="T74" fmla="*/ 48 w 214"/>
              <a:gd name="T75" fmla="*/ 81 h 203"/>
              <a:gd name="T76" fmla="*/ 71 w 214"/>
              <a:gd name="T77" fmla="*/ 84 h 203"/>
              <a:gd name="T78" fmla="*/ 127 w 214"/>
              <a:gd name="T79" fmla="*/ 144 h 203"/>
              <a:gd name="T80" fmla="*/ 133 w 214"/>
              <a:gd name="T81" fmla="*/ 129 h 203"/>
              <a:gd name="T82" fmla="*/ 72 w 214"/>
              <a:gd name="T83" fmla="*/ 77 h 203"/>
              <a:gd name="T84" fmla="*/ 117 w 214"/>
              <a:gd name="T85" fmla="*/ 103 h 203"/>
              <a:gd name="T86" fmla="*/ 138 w 214"/>
              <a:gd name="T87" fmla="*/ 128 h 203"/>
              <a:gd name="T88" fmla="*/ 167 w 214"/>
              <a:gd name="T89" fmla="*/ 133 h 203"/>
              <a:gd name="T90" fmla="*/ 72 w 214"/>
              <a:gd name="T91" fmla="*/ 60 h 203"/>
              <a:gd name="T92" fmla="*/ 178 w 214"/>
              <a:gd name="T93" fmla="*/ 137 h 203"/>
              <a:gd name="T94" fmla="*/ 188 w 214"/>
              <a:gd name="T95" fmla="*/ 138 h 203"/>
              <a:gd name="T96" fmla="*/ 73 w 214"/>
              <a:gd name="T97" fmla="*/ 16 h 203"/>
              <a:gd name="T98" fmla="*/ 116 w 214"/>
              <a:gd name="T99" fmla="*/ 62 h 203"/>
              <a:gd name="T100" fmla="*/ 141 w 214"/>
              <a:gd name="T101" fmla="*/ 81 h 203"/>
              <a:gd name="T102" fmla="*/ 154 w 214"/>
              <a:gd name="T103" fmla="*/ 94 h 203"/>
              <a:gd name="T104" fmla="*/ 194 w 214"/>
              <a:gd name="T105" fmla="*/ 13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4" h="203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1970245" y="3873335"/>
            <a:ext cx="814387" cy="773112"/>
          </a:xfrm>
          <a:custGeom>
            <a:avLst/>
            <a:gdLst>
              <a:gd name="T0" fmla="*/ 168 w 214"/>
              <a:gd name="T1" fmla="*/ 88 h 203"/>
              <a:gd name="T2" fmla="*/ 185 w 214"/>
              <a:gd name="T3" fmla="*/ 29 h 203"/>
              <a:gd name="T4" fmla="*/ 122 w 214"/>
              <a:gd name="T5" fmla="*/ 52 h 203"/>
              <a:gd name="T6" fmla="*/ 65 w 214"/>
              <a:gd name="T7" fmla="*/ 6 h 203"/>
              <a:gd name="T8" fmla="*/ 7 w 214"/>
              <a:gd name="T9" fmla="*/ 67 h 203"/>
              <a:gd name="T10" fmla="*/ 28 w 214"/>
              <a:gd name="T11" fmla="*/ 100 h 203"/>
              <a:gd name="T12" fmla="*/ 29 w 214"/>
              <a:gd name="T13" fmla="*/ 183 h 203"/>
              <a:gd name="T14" fmla="*/ 95 w 214"/>
              <a:gd name="T15" fmla="*/ 154 h 203"/>
              <a:gd name="T16" fmla="*/ 121 w 214"/>
              <a:gd name="T17" fmla="*/ 197 h 203"/>
              <a:gd name="T18" fmla="*/ 208 w 214"/>
              <a:gd name="T19" fmla="*/ 149 h 203"/>
              <a:gd name="T20" fmla="*/ 171 w 214"/>
              <a:gd name="T21" fmla="*/ 59 h 203"/>
              <a:gd name="T22" fmla="*/ 179 w 214"/>
              <a:gd name="T23" fmla="*/ 41 h 203"/>
              <a:gd name="T24" fmla="*/ 144 w 214"/>
              <a:gd name="T25" fmla="*/ 54 h 203"/>
              <a:gd name="T26" fmla="*/ 169 w 214"/>
              <a:gd name="T27" fmla="*/ 64 h 203"/>
              <a:gd name="T28" fmla="*/ 143 w 214"/>
              <a:gd name="T29" fmla="*/ 54 h 203"/>
              <a:gd name="T30" fmla="*/ 138 w 214"/>
              <a:gd name="T31" fmla="*/ 56 h 203"/>
              <a:gd name="T32" fmla="*/ 158 w 214"/>
              <a:gd name="T33" fmla="*/ 86 h 203"/>
              <a:gd name="T34" fmla="*/ 125 w 214"/>
              <a:gd name="T35" fmla="*/ 61 h 203"/>
              <a:gd name="T36" fmla="*/ 45 w 214"/>
              <a:gd name="T37" fmla="*/ 173 h 203"/>
              <a:gd name="T38" fmla="*/ 59 w 214"/>
              <a:gd name="T39" fmla="*/ 164 h 203"/>
              <a:gd name="T40" fmla="*/ 45 w 214"/>
              <a:gd name="T41" fmla="*/ 173 h 203"/>
              <a:gd name="T42" fmla="*/ 61 w 214"/>
              <a:gd name="T43" fmla="*/ 162 h 203"/>
              <a:gd name="T44" fmla="*/ 59 w 214"/>
              <a:gd name="T45" fmla="*/ 148 h 203"/>
              <a:gd name="T46" fmla="*/ 70 w 214"/>
              <a:gd name="T47" fmla="*/ 158 h 203"/>
              <a:gd name="T48" fmla="*/ 74 w 214"/>
              <a:gd name="T49" fmla="*/ 156 h 203"/>
              <a:gd name="T50" fmla="*/ 60 w 214"/>
              <a:gd name="T51" fmla="*/ 145 h 203"/>
              <a:gd name="T52" fmla="*/ 84 w 214"/>
              <a:gd name="T53" fmla="*/ 149 h 203"/>
              <a:gd name="T54" fmla="*/ 95 w 214"/>
              <a:gd name="T55" fmla="*/ 142 h 203"/>
              <a:gd name="T56" fmla="*/ 67 w 214"/>
              <a:gd name="T57" fmla="*/ 133 h 203"/>
              <a:gd name="T58" fmla="*/ 69 w 214"/>
              <a:gd name="T59" fmla="*/ 121 h 203"/>
              <a:gd name="T60" fmla="*/ 21 w 214"/>
              <a:gd name="T61" fmla="*/ 76 h 203"/>
              <a:gd name="T62" fmla="*/ 95 w 214"/>
              <a:gd name="T63" fmla="*/ 142 h 203"/>
              <a:gd name="T64" fmla="*/ 103 w 214"/>
              <a:gd name="T65" fmla="*/ 146 h 203"/>
              <a:gd name="T66" fmla="*/ 116 w 214"/>
              <a:gd name="T67" fmla="*/ 182 h 203"/>
              <a:gd name="T68" fmla="*/ 27 w 214"/>
              <a:gd name="T69" fmla="*/ 77 h 203"/>
              <a:gd name="T70" fmla="*/ 39 w 214"/>
              <a:gd name="T71" fmla="*/ 79 h 203"/>
              <a:gd name="T72" fmla="*/ 124 w 214"/>
              <a:gd name="T73" fmla="*/ 157 h 203"/>
              <a:gd name="T74" fmla="*/ 48 w 214"/>
              <a:gd name="T75" fmla="*/ 81 h 203"/>
              <a:gd name="T76" fmla="*/ 71 w 214"/>
              <a:gd name="T77" fmla="*/ 84 h 203"/>
              <a:gd name="T78" fmla="*/ 127 w 214"/>
              <a:gd name="T79" fmla="*/ 144 h 203"/>
              <a:gd name="T80" fmla="*/ 133 w 214"/>
              <a:gd name="T81" fmla="*/ 129 h 203"/>
              <a:gd name="T82" fmla="*/ 72 w 214"/>
              <a:gd name="T83" fmla="*/ 77 h 203"/>
              <a:gd name="T84" fmla="*/ 117 w 214"/>
              <a:gd name="T85" fmla="*/ 103 h 203"/>
              <a:gd name="T86" fmla="*/ 138 w 214"/>
              <a:gd name="T87" fmla="*/ 128 h 203"/>
              <a:gd name="T88" fmla="*/ 167 w 214"/>
              <a:gd name="T89" fmla="*/ 133 h 203"/>
              <a:gd name="T90" fmla="*/ 72 w 214"/>
              <a:gd name="T91" fmla="*/ 60 h 203"/>
              <a:gd name="T92" fmla="*/ 178 w 214"/>
              <a:gd name="T93" fmla="*/ 137 h 203"/>
              <a:gd name="T94" fmla="*/ 188 w 214"/>
              <a:gd name="T95" fmla="*/ 138 h 203"/>
              <a:gd name="T96" fmla="*/ 73 w 214"/>
              <a:gd name="T97" fmla="*/ 16 h 203"/>
              <a:gd name="T98" fmla="*/ 116 w 214"/>
              <a:gd name="T99" fmla="*/ 62 h 203"/>
              <a:gd name="T100" fmla="*/ 141 w 214"/>
              <a:gd name="T101" fmla="*/ 81 h 203"/>
              <a:gd name="T102" fmla="*/ 154 w 214"/>
              <a:gd name="T103" fmla="*/ 94 h 203"/>
              <a:gd name="T104" fmla="*/ 194 w 214"/>
              <a:gd name="T105" fmla="*/ 13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4" h="203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auto">
          <a:xfrm rot="3562348">
            <a:off x="7432925" y="1378431"/>
            <a:ext cx="3808413" cy="6669088"/>
            <a:chOff x="9737" y="572"/>
            <a:chExt cx="2399" cy="4201"/>
          </a:xfrm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737" y="572"/>
              <a:ext cx="2399" cy="4201"/>
            </a:xfrm>
            <a:custGeom>
              <a:avLst/>
              <a:gdLst>
                <a:gd name="T0" fmla="*/ 396 w 549"/>
                <a:gd name="T1" fmla="*/ 426 h 964"/>
                <a:gd name="T2" fmla="*/ 112 w 549"/>
                <a:gd name="T3" fmla="*/ 237 h 964"/>
                <a:gd name="T4" fmla="*/ 105 w 549"/>
                <a:gd name="T5" fmla="*/ 459 h 964"/>
                <a:gd name="T6" fmla="*/ 127 w 549"/>
                <a:gd name="T7" fmla="*/ 802 h 964"/>
                <a:gd name="T8" fmla="*/ 221 w 549"/>
                <a:gd name="T9" fmla="*/ 736 h 964"/>
                <a:gd name="T10" fmla="*/ 264 w 549"/>
                <a:gd name="T11" fmla="*/ 794 h 964"/>
                <a:gd name="T12" fmla="*/ 350 w 549"/>
                <a:gd name="T13" fmla="*/ 734 h 964"/>
                <a:gd name="T14" fmla="*/ 473 w 549"/>
                <a:gd name="T15" fmla="*/ 775 h 964"/>
                <a:gd name="T16" fmla="*/ 331 w 549"/>
                <a:gd name="T17" fmla="*/ 384 h 964"/>
                <a:gd name="T18" fmla="*/ 259 w 549"/>
                <a:gd name="T19" fmla="*/ 429 h 964"/>
                <a:gd name="T20" fmla="*/ 335 w 549"/>
                <a:gd name="T21" fmla="*/ 320 h 964"/>
                <a:gd name="T22" fmla="*/ 334 w 549"/>
                <a:gd name="T23" fmla="*/ 379 h 964"/>
                <a:gd name="T24" fmla="*/ 366 w 549"/>
                <a:gd name="T25" fmla="*/ 384 h 964"/>
                <a:gd name="T26" fmla="*/ 384 w 549"/>
                <a:gd name="T27" fmla="*/ 399 h 964"/>
                <a:gd name="T28" fmla="*/ 344 w 549"/>
                <a:gd name="T29" fmla="*/ 317 h 964"/>
                <a:gd name="T30" fmla="*/ 371 w 549"/>
                <a:gd name="T31" fmla="*/ 323 h 964"/>
                <a:gd name="T32" fmla="*/ 361 w 549"/>
                <a:gd name="T33" fmla="*/ 285 h 964"/>
                <a:gd name="T34" fmla="*/ 351 w 549"/>
                <a:gd name="T35" fmla="*/ 254 h 964"/>
                <a:gd name="T36" fmla="*/ 351 w 549"/>
                <a:gd name="T37" fmla="*/ 254 h 964"/>
                <a:gd name="T38" fmla="*/ 347 w 549"/>
                <a:gd name="T39" fmla="*/ 244 h 964"/>
                <a:gd name="T40" fmla="*/ 313 w 549"/>
                <a:gd name="T41" fmla="*/ 168 h 964"/>
                <a:gd name="T42" fmla="*/ 295 w 549"/>
                <a:gd name="T43" fmla="*/ 130 h 964"/>
                <a:gd name="T44" fmla="*/ 269 w 549"/>
                <a:gd name="T45" fmla="*/ 132 h 964"/>
                <a:gd name="T46" fmla="*/ 168 w 549"/>
                <a:gd name="T47" fmla="*/ 155 h 964"/>
                <a:gd name="T48" fmla="*/ 144 w 549"/>
                <a:gd name="T49" fmla="*/ 139 h 964"/>
                <a:gd name="T50" fmla="*/ 131 w 549"/>
                <a:gd name="T51" fmla="*/ 184 h 964"/>
                <a:gd name="T52" fmla="*/ 125 w 549"/>
                <a:gd name="T53" fmla="*/ 210 h 964"/>
                <a:gd name="T54" fmla="*/ 120 w 549"/>
                <a:gd name="T55" fmla="*/ 240 h 964"/>
                <a:gd name="T56" fmla="*/ 115 w 549"/>
                <a:gd name="T57" fmla="*/ 270 h 964"/>
                <a:gd name="T58" fmla="*/ 133 w 549"/>
                <a:gd name="T59" fmla="*/ 308 h 964"/>
                <a:gd name="T60" fmla="*/ 145 w 549"/>
                <a:gd name="T61" fmla="*/ 326 h 964"/>
                <a:gd name="T62" fmla="*/ 147 w 549"/>
                <a:gd name="T63" fmla="*/ 355 h 964"/>
                <a:gd name="T64" fmla="*/ 222 w 549"/>
                <a:gd name="T65" fmla="*/ 510 h 964"/>
                <a:gd name="T66" fmla="*/ 110 w 549"/>
                <a:gd name="T67" fmla="*/ 432 h 964"/>
                <a:gd name="T68" fmla="*/ 298 w 549"/>
                <a:gd name="T69" fmla="*/ 614 h 964"/>
                <a:gd name="T70" fmla="*/ 202 w 549"/>
                <a:gd name="T71" fmla="*/ 543 h 964"/>
                <a:gd name="T72" fmla="*/ 249 w 549"/>
                <a:gd name="T73" fmla="*/ 619 h 964"/>
                <a:gd name="T74" fmla="*/ 117 w 549"/>
                <a:gd name="T75" fmla="*/ 793 h 964"/>
                <a:gd name="T76" fmla="*/ 161 w 549"/>
                <a:gd name="T77" fmla="*/ 613 h 964"/>
                <a:gd name="T78" fmla="*/ 178 w 549"/>
                <a:gd name="T79" fmla="*/ 612 h 964"/>
                <a:gd name="T80" fmla="*/ 139 w 549"/>
                <a:gd name="T81" fmla="*/ 565 h 964"/>
                <a:gd name="T82" fmla="*/ 125 w 549"/>
                <a:gd name="T83" fmla="*/ 520 h 964"/>
                <a:gd name="T84" fmla="*/ 368 w 549"/>
                <a:gd name="T85" fmla="*/ 952 h 964"/>
                <a:gd name="T86" fmla="*/ 254 w 549"/>
                <a:gd name="T87" fmla="*/ 771 h 964"/>
                <a:gd name="T88" fmla="*/ 338 w 549"/>
                <a:gd name="T89" fmla="*/ 890 h 964"/>
                <a:gd name="T90" fmla="*/ 343 w 549"/>
                <a:gd name="T91" fmla="*/ 737 h 964"/>
                <a:gd name="T92" fmla="*/ 278 w 549"/>
                <a:gd name="T93" fmla="*/ 758 h 964"/>
                <a:gd name="T94" fmla="*/ 353 w 549"/>
                <a:gd name="T95" fmla="*/ 821 h 964"/>
                <a:gd name="T96" fmla="*/ 234 w 549"/>
                <a:gd name="T97" fmla="*/ 736 h 964"/>
                <a:gd name="T98" fmla="*/ 351 w 549"/>
                <a:gd name="T99" fmla="*/ 640 h 964"/>
                <a:gd name="T100" fmla="*/ 350 w 549"/>
                <a:gd name="T101" fmla="*/ 641 h 964"/>
                <a:gd name="T102" fmla="*/ 232 w 549"/>
                <a:gd name="T103" fmla="*/ 627 h 964"/>
                <a:gd name="T104" fmla="*/ 224 w 549"/>
                <a:gd name="T105" fmla="*/ 501 h 964"/>
                <a:gd name="T106" fmla="*/ 364 w 549"/>
                <a:gd name="T107" fmla="*/ 592 h 964"/>
                <a:gd name="T108" fmla="*/ 385 w 549"/>
                <a:gd name="T109" fmla="*/ 575 h 964"/>
                <a:gd name="T110" fmla="*/ 388 w 549"/>
                <a:gd name="T111" fmla="*/ 543 h 964"/>
                <a:gd name="T112" fmla="*/ 388 w 549"/>
                <a:gd name="T113" fmla="*/ 534 h 964"/>
                <a:gd name="T114" fmla="*/ 306 w 549"/>
                <a:gd name="T115" fmla="*/ 415 h 964"/>
                <a:gd name="T116" fmla="*/ 306 w 549"/>
                <a:gd name="T117" fmla="*/ 415 h 964"/>
                <a:gd name="T118" fmla="*/ 522 w 549"/>
                <a:gd name="T119" fmla="*/ 59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9" h="964">
                  <a:moveTo>
                    <a:pt x="532" y="590"/>
                  </a:moveTo>
                  <a:cubicBezTo>
                    <a:pt x="516" y="525"/>
                    <a:pt x="463" y="474"/>
                    <a:pt x="399" y="456"/>
                  </a:cubicBezTo>
                  <a:cubicBezTo>
                    <a:pt x="399" y="456"/>
                    <a:pt x="398" y="456"/>
                    <a:pt x="398" y="456"/>
                  </a:cubicBezTo>
                  <a:cubicBezTo>
                    <a:pt x="397" y="449"/>
                    <a:pt x="397" y="441"/>
                    <a:pt x="396" y="433"/>
                  </a:cubicBezTo>
                  <a:cubicBezTo>
                    <a:pt x="399" y="433"/>
                    <a:pt x="400" y="430"/>
                    <a:pt x="398" y="428"/>
                  </a:cubicBezTo>
                  <a:cubicBezTo>
                    <a:pt x="397" y="428"/>
                    <a:pt x="397" y="427"/>
                    <a:pt x="396" y="426"/>
                  </a:cubicBezTo>
                  <a:cubicBezTo>
                    <a:pt x="391" y="370"/>
                    <a:pt x="380" y="313"/>
                    <a:pt x="362" y="259"/>
                  </a:cubicBezTo>
                  <a:cubicBezTo>
                    <a:pt x="346" y="210"/>
                    <a:pt x="325" y="163"/>
                    <a:pt x="299" y="118"/>
                  </a:cubicBezTo>
                  <a:cubicBezTo>
                    <a:pt x="275" y="77"/>
                    <a:pt x="245" y="26"/>
                    <a:pt x="202" y="2"/>
                  </a:cubicBezTo>
                  <a:cubicBezTo>
                    <a:pt x="201" y="2"/>
                    <a:pt x="200" y="2"/>
                    <a:pt x="199" y="2"/>
                  </a:cubicBezTo>
                  <a:cubicBezTo>
                    <a:pt x="197" y="1"/>
                    <a:pt x="194" y="0"/>
                    <a:pt x="192" y="3"/>
                  </a:cubicBezTo>
                  <a:cubicBezTo>
                    <a:pt x="152" y="76"/>
                    <a:pt x="126" y="156"/>
                    <a:pt x="112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8" y="262"/>
                    <a:pt x="105" y="285"/>
                    <a:pt x="103" y="308"/>
                  </a:cubicBezTo>
                  <a:cubicBezTo>
                    <a:pt x="101" y="329"/>
                    <a:pt x="100" y="351"/>
                    <a:pt x="100" y="372"/>
                  </a:cubicBezTo>
                  <a:cubicBezTo>
                    <a:pt x="98" y="373"/>
                    <a:pt x="98" y="375"/>
                    <a:pt x="99" y="376"/>
                  </a:cubicBezTo>
                  <a:cubicBezTo>
                    <a:pt x="99" y="376"/>
                    <a:pt x="100" y="376"/>
                    <a:pt x="100" y="376"/>
                  </a:cubicBezTo>
                  <a:cubicBezTo>
                    <a:pt x="100" y="404"/>
                    <a:pt x="101" y="432"/>
                    <a:pt x="105" y="459"/>
                  </a:cubicBezTo>
                  <a:cubicBezTo>
                    <a:pt x="104" y="460"/>
                    <a:pt x="104" y="460"/>
                    <a:pt x="105" y="461"/>
                  </a:cubicBezTo>
                  <a:cubicBezTo>
                    <a:pt x="105" y="461"/>
                    <a:pt x="105" y="461"/>
                    <a:pt x="105" y="461"/>
                  </a:cubicBezTo>
                  <a:cubicBezTo>
                    <a:pt x="107" y="475"/>
                    <a:pt x="109" y="488"/>
                    <a:pt x="112" y="501"/>
                  </a:cubicBezTo>
                  <a:cubicBezTo>
                    <a:pt x="112" y="501"/>
                    <a:pt x="111" y="501"/>
                    <a:pt x="110" y="501"/>
                  </a:cubicBezTo>
                  <a:cubicBezTo>
                    <a:pt x="0" y="573"/>
                    <a:pt x="17" y="737"/>
                    <a:pt x="120" y="807"/>
                  </a:cubicBezTo>
                  <a:cubicBezTo>
                    <a:pt x="123" y="809"/>
                    <a:pt x="127" y="806"/>
                    <a:pt x="127" y="802"/>
                  </a:cubicBezTo>
                  <a:cubicBezTo>
                    <a:pt x="122" y="738"/>
                    <a:pt x="129" y="671"/>
                    <a:pt x="170" y="618"/>
                  </a:cubicBezTo>
                  <a:cubicBezTo>
                    <a:pt x="170" y="618"/>
                    <a:pt x="170" y="618"/>
                    <a:pt x="170" y="618"/>
                  </a:cubicBezTo>
                  <a:cubicBezTo>
                    <a:pt x="179" y="621"/>
                    <a:pt x="188" y="623"/>
                    <a:pt x="198" y="624"/>
                  </a:cubicBezTo>
                  <a:cubicBezTo>
                    <a:pt x="207" y="625"/>
                    <a:pt x="216" y="626"/>
                    <a:pt x="225" y="627"/>
                  </a:cubicBezTo>
                  <a:cubicBezTo>
                    <a:pt x="204" y="655"/>
                    <a:pt x="207" y="703"/>
                    <a:pt x="217" y="734"/>
                  </a:cubicBezTo>
                  <a:cubicBezTo>
                    <a:pt x="218" y="736"/>
                    <a:pt x="219" y="737"/>
                    <a:pt x="221" y="736"/>
                  </a:cubicBezTo>
                  <a:cubicBezTo>
                    <a:pt x="222" y="738"/>
                    <a:pt x="224" y="739"/>
                    <a:pt x="226" y="740"/>
                  </a:cubicBezTo>
                  <a:cubicBezTo>
                    <a:pt x="228" y="741"/>
                    <a:pt x="230" y="742"/>
                    <a:pt x="232" y="743"/>
                  </a:cubicBezTo>
                  <a:cubicBezTo>
                    <a:pt x="236" y="745"/>
                    <a:pt x="240" y="746"/>
                    <a:pt x="245" y="748"/>
                  </a:cubicBezTo>
                  <a:cubicBezTo>
                    <a:pt x="230" y="767"/>
                    <a:pt x="229" y="792"/>
                    <a:pt x="237" y="814"/>
                  </a:cubicBezTo>
                  <a:cubicBezTo>
                    <a:pt x="238" y="817"/>
                    <a:pt x="242" y="818"/>
                    <a:pt x="244" y="815"/>
                  </a:cubicBezTo>
                  <a:cubicBezTo>
                    <a:pt x="251" y="806"/>
                    <a:pt x="257" y="800"/>
                    <a:pt x="264" y="794"/>
                  </a:cubicBezTo>
                  <a:cubicBezTo>
                    <a:pt x="266" y="864"/>
                    <a:pt x="305" y="929"/>
                    <a:pt x="368" y="962"/>
                  </a:cubicBezTo>
                  <a:cubicBezTo>
                    <a:pt x="371" y="964"/>
                    <a:pt x="374" y="962"/>
                    <a:pt x="375" y="960"/>
                  </a:cubicBezTo>
                  <a:cubicBezTo>
                    <a:pt x="385" y="930"/>
                    <a:pt x="385" y="900"/>
                    <a:pt x="374" y="871"/>
                  </a:cubicBezTo>
                  <a:cubicBezTo>
                    <a:pt x="379" y="875"/>
                    <a:pt x="383" y="880"/>
                    <a:pt x="388" y="886"/>
                  </a:cubicBezTo>
                  <a:cubicBezTo>
                    <a:pt x="390" y="888"/>
                    <a:pt x="394" y="887"/>
                    <a:pt x="395" y="884"/>
                  </a:cubicBezTo>
                  <a:cubicBezTo>
                    <a:pt x="406" y="829"/>
                    <a:pt x="390" y="773"/>
                    <a:pt x="350" y="734"/>
                  </a:cubicBezTo>
                  <a:cubicBezTo>
                    <a:pt x="358" y="729"/>
                    <a:pt x="366" y="724"/>
                    <a:pt x="371" y="718"/>
                  </a:cubicBezTo>
                  <a:cubicBezTo>
                    <a:pt x="373" y="717"/>
                    <a:pt x="375" y="716"/>
                    <a:pt x="375" y="713"/>
                  </a:cubicBezTo>
                  <a:cubicBezTo>
                    <a:pt x="378" y="677"/>
                    <a:pt x="366" y="640"/>
                    <a:pt x="340" y="614"/>
                  </a:cubicBezTo>
                  <a:cubicBezTo>
                    <a:pt x="357" y="607"/>
                    <a:pt x="373" y="598"/>
                    <a:pt x="386" y="586"/>
                  </a:cubicBezTo>
                  <a:cubicBezTo>
                    <a:pt x="446" y="628"/>
                    <a:pt x="465" y="700"/>
                    <a:pt x="465" y="771"/>
                  </a:cubicBezTo>
                  <a:cubicBezTo>
                    <a:pt x="465" y="776"/>
                    <a:pt x="470" y="777"/>
                    <a:pt x="473" y="775"/>
                  </a:cubicBezTo>
                  <a:cubicBezTo>
                    <a:pt x="524" y="729"/>
                    <a:pt x="549" y="657"/>
                    <a:pt x="532" y="590"/>
                  </a:cubicBezTo>
                  <a:close/>
                  <a:moveTo>
                    <a:pt x="389" y="452"/>
                  </a:moveTo>
                  <a:cubicBezTo>
                    <a:pt x="389" y="452"/>
                    <a:pt x="388" y="451"/>
                    <a:pt x="388" y="451"/>
                  </a:cubicBezTo>
                  <a:cubicBezTo>
                    <a:pt x="379" y="440"/>
                    <a:pt x="365" y="432"/>
                    <a:pt x="353" y="423"/>
                  </a:cubicBezTo>
                  <a:cubicBezTo>
                    <a:pt x="321" y="399"/>
                    <a:pt x="321" y="399"/>
                    <a:pt x="321" y="399"/>
                  </a:cubicBezTo>
                  <a:cubicBezTo>
                    <a:pt x="325" y="394"/>
                    <a:pt x="328" y="389"/>
                    <a:pt x="331" y="384"/>
                  </a:cubicBezTo>
                  <a:cubicBezTo>
                    <a:pt x="348" y="400"/>
                    <a:pt x="367" y="418"/>
                    <a:pt x="387" y="429"/>
                  </a:cubicBezTo>
                  <a:cubicBezTo>
                    <a:pt x="388" y="437"/>
                    <a:pt x="388" y="444"/>
                    <a:pt x="389" y="452"/>
                  </a:cubicBezTo>
                  <a:close/>
                  <a:moveTo>
                    <a:pt x="311" y="397"/>
                  </a:moveTo>
                  <a:cubicBezTo>
                    <a:pt x="303" y="406"/>
                    <a:pt x="292" y="415"/>
                    <a:pt x="280" y="421"/>
                  </a:cubicBezTo>
                  <a:cubicBezTo>
                    <a:pt x="279" y="420"/>
                    <a:pt x="279" y="421"/>
                    <a:pt x="278" y="422"/>
                  </a:cubicBezTo>
                  <a:cubicBezTo>
                    <a:pt x="272" y="424"/>
                    <a:pt x="266" y="427"/>
                    <a:pt x="259" y="429"/>
                  </a:cubicBezTo>
                  <a:cubicBezTo>
                    <a:pt x="259" y="428"/>
                    <a:pt x="258" y="427"/>
                    <a:pt x="257" y="427"/>
                  </a:cubicBezTo>
                  <a:cubicBezTo>
                    <a:pt x="239" y="426"/>
                    <a:pt x="221" y="423"/>
                    <a:pt x="206" y="416"/>
                  </a:cubicBezTo>
                  <a:cubicBezTo>
                    <a:pt x="194" y="407"/>
                    <a:pt x="183" y="398"/>
                    <a:pt x="172" y="389"/>
                  </a:cubicBezTo>
                  <a:cubicBezTo>
                    <a:pt x="164" y="380"/>
                    <a:pt x="159" y="368"/>
                    <a:pt x="156" y="354"/>
                  </a:cubicBezTo>
                  <a:cubicBezTo>
                    <a:pt x="145" y="307"/>
                    <a:pt x="174" y="259"/>
                    <a:pt x="220" y="246"/>
                  </a:cubicBezTo>
                  <a:cubicBezTo>
                    <a:pt x="275" y="231"/>
                    <a:pt x="329" y="263"/>
                    <a:pt x="335" y="320"/>
                  </a:cubicBezTo>
                  <a:cubicBezTo>
                    <a:pt x="338" y="348"/>
                    <a:pt x="330" y="374"/>
                    <a:pt x="314" y="394"/>
                  </a:cubicBezTo>
                  <a:cubicBezTo>
                    <a:pt x="314" y="394"/>
                    <a:pt x="314" y="393"/>
                    <a:pt x="314" y="393"/>
                  </a:cubicBezTo>
                  <a:cubicBezTo>
                    <a:pt x="312" y="392"/>
                    <a:pt x="310" y="395"/>
                    <a:pt x="311" y="397"/>
                  </a:cubicBezTo>
                  <a:close/>
                  <a:moveTo>
                    <a:pt x="386" y="419"/>
                  </a:moveTo>
                  <a:cubicBezTo>
                    <a:pt x="380" y="415"/>
                    <a:pt x="373" y="410"/>
                    <a:pt x="366" y="406"/>
                  </a:cubicBezTo>
                  <a:cubicBezTo>
                    <a:pt x="355" y="397"/>
                    <a:pt x="344" y="389"/>
                    <a:pt x="334" y="379"/>
                  </a:cubicBezTo>
                  <a:cubicBezTo>
                    <a:pt x="335" y="376"/>
                    <a:pt x="337" y="372"/>
                    <a:pt x="338" y="368"/>
                  </a:cubicBezTo>
                  <a:cubicBezTo>
                    <a:pt x="346" y="376"/>
                    <a:pt x="354" y="383"/>
                    <a:pt x="363" y="390"/>
                  </a:cubicBezTo>
                  <a:cubicBezTo>
                    <a:pt x="370" y="396"/>
                    <a:pt x="377" y="403"/>
                    <a:pt x="385" y="407"/>
                  </a:cubicBezTo>
                  <a:cubicBezTo>
                    <a:pt x="386" y="411"/>
                    <a:pt x="386" y="415"/>
                    <a:pt x="386" y="419"/>
                  </a:cubicBezTo>
                  <a:close/>
                  <a:moveTo>
                    <a:pt x="384" y="399"/>
                  </a:moveTo>
                  <a:cubicBezTo>
                    <a:pt x="379" y="393"/>
                    <a:pt x="372" y="389"/>
                    <a:pt x="366" y="384"/>
                  </a:cubicBezTo>
                  <a:cubicBezTo>
                    <a:pt x="357" y="378"/>
                    <a:pt x="349" y="371"/>
                    <a:pt x="340" y="364"/>
                  </a:cubicBezTo>
                  <a:cubicBezTo>
                    <a:pt x="340" y="363"/>
                    <a:pt x="340" y="363"/>
                    <a:pt x="340" y="363"/>
                  </a:cubicBezTo>
                  <a:cubicBezTo>
                    <a:pt x="342" y="358"/>
                    <a:pt x="343" y="352"/>
                    <a:pt x="344" y="346"/>
                  </a:cubicBezTo>
                  <a:cubicBezTo>
                    <a:pt x="350" y="352"/>
                    <a:pt x="356" y="357"/>
                    <a:pt x="362" y="363"/>
                  </a:cubicBezTo>
                  <a:cubicBezTo>
                    <a:pt x="368" y="368"/>
                    <a:pt x="374" y="375"/>
                    <a:pt x="381" y="379"/>
                  </a:cubicBezTo>
                  <a:cubicBezTo>
                    <a:pt x="382" y="385"/>
                    <a:pt x="383" y="392"/>
                    <a:pt x="384" y="399"/>
                  </a:cubicBezTo>
                  <a:close/>
                  <a:moveTo>
                    <a:pt x="364" y="356"/>
                  </a:moveTo>
                  <a:cubicBezTo>
                    <a:pt x="358" y="351"/>
                    <a:pt x="351" y="345"/>
                    <a:pt x="344" y="340"/>
                  </a:cubicBezTo>
                  <a:cubicBezTo>
                    <a:pt x="345" y="335"/>
                    <a:pt x="345" y="330"/>
                    <a:pt x="345" y="325"/>
                  </a:cubicBezTo>
                  <a:cubicBezTo>
                    <a:pt x="353" y="333"/>
                    <a:pt x="361" y="341"/>
                    <a:pt x="371" y="346"/>
                  </a:cubicBezTo>
                  <a:cubicBezTo>
                    <a:pt x="374" y="348"/>
                    <a:pt x="376" y="344"/>
                    <a:pt x="374" y="342"/>
                  </a:cubicBezTo>
                  <a:cubicBezTo>
                    <a:pt x="366" y="332"/>
                    <a:pt x="354" y="325"/>
                    <a:pt x="344" y="317"/>
                  </a:cubicBezTo>
                  <a:cubicBezTo>
                    <a:pt x="343" y="313"/>
                    <a:pt x="343" y="310"/>
                    <a:pt x="342" y="306"/>
                  </a:cubicBezTo>
                  <a:cubicBezTo>
                    <a:pt x="346" y="310"/>
                    <a:pt x="351" y="314"/>
                    <a:pt x="355" y="318"/>
                  </a:cubicBezTo>
                  <a:cubicBezTo>
                    <a:pt x="361" y="323"/>
                    <a:pt x="366" y="329"/>
                    <a:pt x="373" y="333"/>
                  </a:cubicBezTo>
                  <a:cubicBezTo>
                    <a:pt x="375" y="345"/>
                    <a:pt x="378" y="356"/>
                    <a:pt x="380" y="368"/>
                  </a:cubicBezTo>
                  <a:cubicBezTo>
                    <a:pt x="375" y="364"/>
                    <a:pt x="369" y="360"/>
                    <a:pt x="364" y="356"/>
                  </a:cubicBezTo>
                  <a:close/>
                  <a:moveTo>
                    <a:pt x="371" y="323"/>
                  </a:moveTo>
                  <a:cubicBezTo>
                    <a:pt x="367" y="320"/>
                    <a:pt x="362" y="317"/>
                    <a:pt x="358" y="314"/>
                  </a:cubicBezTo>
                  <a:cubicBezTo>
                    <a:pt x="352" y="309"/>
                    <a:pt x="346" y="304"/>
                    <a:pt x="340" y="300"/>
                  </a:cubicBezTo>
                  <a:cubicBezTo>
                    <a:pt x="338" y="293"/>
                    <a:pt x="335" y="287"/>
                    <a:pt x="332" y="281"/>
                  </a:cubicBezTo>
                  <a:cubicBezTo>
                    <a:pt x="344" y="291"/>
                    <a:pt x="356" y="300"/>
                    <a:pt x="367" y="309"/>
                  </a:cubicBezTo>
                  <a:cubicBezTo>
                    <a:pt x="369" y="314"/>
                    <a:pt x="370" y="318"/>
                    <a:pt x="371" y="323"/>
                  </a:cubicBezTo>
                  <a:close/>
                  <a:moveTo>
                    <a:pt x="361" y="285"/>
                  </a:moveTo>
                  <a:cubicBezTo>
                    <a:pt x="362" y="289"/>
                    <a:pt x="363" y="293"/>
                    <a:pt x="364" y="298"/>
                  </a:cubicBezTo>
                  <a:cubicBezTo>
                    <a:pt x="307" y="250"/>
                    <a:pt x="248" y="200"/>
                    <a:pt x="184" y="161"/>
                  </a:cubicBezTo>
                  <a:cubicBezTo>
                    <a:pt x="194" y="164"/>
                    <a:pt x="205" y="165"/>
                    <a:pt x="215" y="164"/>
                  </a:cubicBezTo>
                  <a:cubicBezTo>
                    <a:pt x="261" y="205"/>
                    <a:pt x="308" y="249"/>
                    <a:pt x="357" y="286"/>
                  </a:cubicBezTo>
                  <a:cubicBezTo>
                    <a:pt x="358" y="287"/>
                    <a:pt x="360" y="286"/>
                    <a:pt x="361" y="285"/>
                  </a:cubicBezTo>
                  <a:close/>
                  <a:moveTo>
                    <a:pt x="351" y="254"/>
                  </a:moveTo>
                  <a:cubicBezTo>
                    <a:pt x="353" y="260"/>
                    <a:pt x="355" y="266"/>
                    <a:pt x="357" y="273"/>
                  </a:cubicBezTo>
                  <a:cubicBezTo>
                    <a:pt x="358" y="274"/>
                    <a:pt x="358" y="276"/>
                    <a:pt x="359" y="278"/>
                  </a:cubicBezTo>
                  <a:cubicBezTo>
                    <a:pt x="317" y="236"/>
                    <a:pt x="268" y="199"/>
                    <a:pt x="221" y="164"/>
                  </a:cubicBezTo>
                  <a:cubicBezTo>
                    <a:pt x="226" y="163"/>
                    <a:pt x="231" y="162"/>
                    <a:pt x="236" y="160"/>
                  </a:cubicBezTo>
                  <a:cubicBezTo>
                    <a:pt x="272" y="193"/>
                    <a:pt x="308" y="225"/>
                    <a:pt x="347" y="254"/>
                  </a:cubicBezTo>
                  <a:cubicBezTo>
                    <a:pt x="348" y="255"/>
                    <a:pt x="350" y="255"/>
                    <a:pt x="351" y="254"/>
                  </a:cubicBezTo>
                  <a:close/>
                  <a:moveTo>
                    <a:pt x="347" y="244"/>
                  </a:moveTo>
                  <a:cubicBezTo>
                    <a:pt x="314" y="214"/>
                    <a:pt x="277" y="186"/>
                    <a:pt x="240" y="159"/>
                  </a:cubicBezTo>
                  <a:cubicBezTo>
                    <a:pt x="245" y="157"/>
                    <a:pt x="250" y="155"/>
                    <a:pt x="255" y="152"/>
                  </a:cubicBezTo>
                  <a:cubicBezTo>
                    <a:pt x="267" y="162"/>
                    <a:pt x="278" y="171"/>
                    <a:pt x="290" y="180"/>
                  </a:cubicBezTo>
                  <a:cubicBezTo>
                    <a:pt x="305" y="192"/>
                    <a:pt x="320" y="206"/>
                    <a:pt x="336" y="214"/>
                  </a:cubicBezTo>
                  <a:cubicBezTo>
                    <a:pt x="340" y="224"/>
                    <a:pt x="344" y="234"/>
                    <a:pt x="347" y="244"/>
                  </a:cubicBezTo>
                  <a:close/>
                  <a:moveTo>
                    <a:pt x="315" y="168"/>
                  </a:moveTo>
                  <a:cubicBezTo>
                    <a:pt x="320" y="179"/>
                    <a:pt x="325" y="189"/>
                    <a:pt x="330" y="200"/>
                  </a:cubicBezTo>
                  <a:cubicBezTo>
                    <a:pt x="320" y="192"/>
                    <a:pt x="309" y="185"/>
                    <a:pt x="300" y="178"/>
                  </a:cubicBezTo>
                  <a:cubicBezTo>
                    <a:pt x="286" y="168"/>
                    <a:pt x="273" y="159"/>
                    <a:pt x="260" y="150"/>
                  </a:cubicBezTo>
                  <a:cubicBezTo>
                    <a:pt x="264" y="147"/>
                    <a:pt x="269" y="143"/>
                    <a:pt x="273" y="140"/>
                  </a:cubicBezTo>
                  <a:cubicBezTo>
                    <a:pt x="286" y="150"/>
                    <a:pt x="299" y="160"/>
                    <a:pt x="313" y="168"/>
                  </a:cubicBezTo>
                  <a:cubicBezTo>
                    <a:pt x="314" y="168"/>
                    <a:pt x="315" y="168"/>
                    <a:pt x="315" y="168"/>
                  </a:cubicBezTo>
                  <a:close/>
                  <a:moveTo>
                    <a:pt x="295" y="130"/>
                  </a:moveTo>
                  <a:cubicBezTo>
                    <a:pt x="300" y="139"/>
                    <a:pt x="305" y="149"/>
                    <a:pt x="310" y="158"/>
                  </a:cubicBezTo>
                  <a:cubicBezTo>
                    <a:pt x="300" y="150"/>
                    <a:pt x="288" y="143"/>
                    <a:pt x="277" y="136"/>
                  </a:cubicBezTo>
                  <a:cubicBezTo>
                    <a:pt x="282" y="132"/>
                    <a:pt x="286" y="127"/>
                    <a:pt x="290" y="121"/>
                  </a:cubicBezTo>
                  <a:cubicBezTo>
                    <a:pt x="292" y="124"/>
                    <a:pt x="293" y="127"/>
                    <a:pt x="295" y="130"/>
                  </a:cubicBezTo>
                  <a:close/>
                  <a:moveTo>
                    <a:pt x="200" y="8"/>
                  </a:moveTo>
                  <a:cubicBezTo>
                    <a:pt x="200" y="8"/>
                    <a:pt x="200" y="8"/>
                    <a:pt x="200" y="8"/>
                  </a:cubicBezTo>
                  <a:cubicBezTo>
                    <a:pt x="218" y="27"/>
                    <a:pt x="237" y="44"/>
                    <a:pt x="253" y="65"/>
                  </a:cubicBezTo>
                  <a:cubicBezTo>
                    <a:pt x="265" y="81"/>
                    <a:pt x="276" y="97"/>
                    <a:pt x="286" y="114"/>
                  </a:cubicBezTo>
                  <a:cubicBezTo>
                    <a:pt x="285" y="115"/>
                    <a:pt x="284" y="115"/>
                    <a:pt x="283" y="116"/>
                  </a:cubicBezTo>
                  <a:cubicBezTo>
                    <a:pt x="279" y="122"/>
                    <a:pt x="274" y="127"/>
                    <a:pt x="269" y="132"/>
                  </a:cubicBezTo>
                  <a:cubicBezTo>
                    <a:pt x="269" y="132"/>
                    <a:pt x="269" y="132"/>
                    <a:pt x="269" y="132"/>
                  </a:cubicBezTo>
                  <a:cubicBezTo>
                    <a:pt x="267" y="130"/>
                    <a:pt x="266" y="132"/>
                    <a:pt x="266" y="134"/>
                  </a:cubicBezTo>
                  <a:cubicBezTo>
                    <a:pt x="232" y="163"/>
                    <a:pt x="183" y="163"/>
                    <a:pt x="146" y="134"/>
                  </a:cubicBezTo>
                  <a:cubicBezTo>
                    <a:pt x="160" y="90"/>
                    <a:pt x="178" y="48"/>
                    <a:pt x="200" y="8"/>
                  </a:cubicBezTo>
                  <a:close/>
                  <a:moveTo>
                    <a:pt x="144" y="139"/>
                  </a:moveTo>
                  <a:cubicBezTo>
                    <a:pt x="151" y="146"/>
                    <a:pt x="159" y="151"/>
                    <a:pt x="168" y="155"/>
                  </a:cubicBezTo>
                  <a:cubicBezTo>
                    <a:pt x="207" y="180"/>
                    <a:pt x="243" y="209"/>
                    <a:pt x="280" y="239"/>
                  </a:cubicBezTo>
                  <a:cubicBezTo>
                    <a:pt x="268" y="235"/>
                    <a:pt x="255" y="233"/>
                    <a:pt x="242" y="234"/>
                  </a:cubicBezTo>
                  <a:cubicBezTo>
                    <a:pt x="241" y="233"/>
                    <a:pt x="241" y="232"/>
                    <a:pt x="240" y="232"/>
                  </a:cubicBezTo>
                  <a:cubicBezTo>
                    <a:pt x="207" y="207"/>
                    <a:pt x="172" y="184"/>
                    <a:pt x="138" y="161"/>
                  </a:cubicBezTo>
                  <a:cubicBezTo>
                    <a:pt x="138" y="160"/>
                    <a:pt x="138" y="160"/>
                    <a:pt x="138" y="160"/>
                  </a:cubicBezTo>
                  <a:cubicBezTo>
                    <a:pt x="140" y="153"/>
                    <a:pt x="142" y="146"/>
                    <a:pt x="144" y="139"/>
                  </a:cubicBezTo>
                  <a:close/>
                  <a:moveTo>
                    <a:pt x="137" y="164"/>
                  </a:moveTo>
                  <a:cubicBezTo>
                    <a:pt x="168" y="188"/>
                    <a:pt x="199" y="212"/>
                    <a:pt x="231" y="235"/>
                  </a:cubicBezTo>
                  <a:cubicBezTo>
                    <a:pt x="228" y="235"/>
                    <a:pt x="224" y="236"/>
                    <a:pt x="221" y="237"/>
                  </a:cubicBezTo>
                  <a:cubicBezTo>
                    <a:pt x="216" y="238"/>
                    <a:pt x="211" y="240"/>
                    <a:pt x="207" y="242"/>
                  </a:cubicBezTo>
                  <a:cubicBezTo>
                    <a:pt x="207" y="242"/>
                    <a:pt x="207" y="242"/>
                    <a:pt x="206" y="241"/>
                  </a:cubicBezTo>
                  <a:cubicBezTo>
                    <a:pt x="183" y="221"/>
                    <a:pt x="157" y="203"/>
                    <a:pt x="131" y="184"/>
                  </a:cubicBezTo>
                  <a:cubicBezTo>
                    <a:pt x="133" y="178"/>
                    <a:pt x="135" y="171"/>
                    <a:pt x="137" y="164"/>
                  </a:cubicBezTo>
                  <a:close/>
                  <a:moveTo>
                    <a:pt x="130" y="190"/>
                  </a:moveTo>
                  <a:cubicBezTo>
                    <a:pt x="153" y="208"/>
                    <a:pt x="175" y="229"/>
                    <a:pt x="200" y="245"/>
                  </a:cubicBezTo>
                  <a:cubicBezTo>
                    <a:pt x="196" y="247"/>
                    <a:pt x="192" y="249"/>
                    <a:pt x="188" y="252"/>
                  </a:cubicBezTo>
                  <a:cubicBezTo>
                    <a:pt x="188" y="252"/>
                    <a:pt x="188" y="252"/>
                    <a:pt x="188" y="252"/>
                  </a:cubicBezTo>
                  <a:cubicBezTo>
                    <a:pt x="169" y="237"/>
                    <a:pt x="147" y="222"/>
                    <a:pt x="125" y="210"/>
                  </a:cubicBezTo>
                  <a:cubicBezTo>
                    <a:pt x="127" y="203"/>
                    <a:pt x="128" y="196"/>
                    <a:pt x="130" y="190"/>
                  </a:cubicBezTo>
                  <a:close/>
                  <a:moveTo>
                    <a:pt x="124" y="216"/>
                  </a:moveTo>
                  <a:cubicBezTo>
                    <a:pt x="143" y="230"/>
                    <a:pt x="162" y="245"/>
                    <a:pt x="182" y="256"/>
                  </a:cubicBezTo>
                  <a:cubicBezTo>
                    <a:pt x="176" y="261"/>
                    <a:pt x="171" y="267"/>
                    <a:pt x="167" y="272"/>
                  </a:cubicBezTo>
                  <a:cubicBezTo>
                    <a:pt x="160" y="267"/>
                    <a:pt x="151" y="262"/>
                    <a:pt x="144" y="257"/>
                  </a:cubicBezTo>
                  <a:cubicBezTo>
                    <a:pt x="136" y="252"/>
                    <a:pt x="128" y="246"/>
                    <a:pt x="120" y="240"/>
                  </a:cubicBezTo>
                  <a:cubicBezTo>
                    <a:pt x="121" y="232"/>
                    <a:pt x="123" y="224"/>
                    <a:pt x="124" y="216"/>
                  </a:cubicBezTo>
                  <a:close/>
                  <a:moveTo>
                    <a:pt x="119" y="246"/>
                  </a:moveTo>
                  <a:cubicBezTo>
                    <a:pt x="132" y="258"/>
                    <a:pt x="147" y="271"/>
                    <a:pt x="163" y="277"/>
                  </a:cubicBezTo>
                  <a:cubicBezTo>
                    <a:pt x="159" y="283"/>
                    <a:pt x="155" y="290"/>
                    <a:pt x="152" y="297"/>
                  </a:cubicBezTo>
                  <a:cubicBezTo>
                    <a:pt x="147" y="293"/>
                    <a:pt x="142" y="289"/>
                    <a:pt x="137" y="285"/>
                  </a:cubicBezTo>
                  <a:cubicBezTo>
                    <a:pt x="130" y="280"/>
                    <a:pt x="122" y="275"/>
                    <a:pt x="115" y="270"/>
                  </a:cubicBezTo>
                  <a:cubicBezTo>
                    <a:pt x="116" y="262"/>
                    <a:pt x="117" y="254"/>
                    <a:pt x="119" y="246"/>
                  </a:cubicBezTo>
                  <a:close/>
                  <a:moveTo>
                    <a:pt x="115" y="274"/>
                  </a:moveTo>
                  <a:cubicBezTo>
                    <a:pt x="121" y="279"/>
                    <a:pt x="128" y="285"/>
                    <a:pt x="135" y="290"/>
                  </a:cubicBezTo>
                  <a:cubicBezTo>
                    <a:pt x="140" y="294"/>
                    <a:pt x="145" y="299"/>
                    <a:pt x="150" y="303"/>
                  </a:cubicBezTo>
                  <a:cubicBezTo>
                    <a:pt x="149" y="308"/>
                    <a:pt x="147" y="313"/>
                    <a:pt x="146" y="318"/>
                  </a:cubicBezTo>
                  <a:cubicBezTo>
                    <a:pt x="142" y="314"/>
                    <a:pt x="138" y="311"/>
                    <a:pt x="133" y="308"/>
                  </a:cubicBezTo>
                  <a:cubicBezTo>
                    <a:pt x="127" y="303"/>
                    <a:pt x="120" y="298"/>
                    <a:pt x="112" y="293"/>
                  </a:cubicBezTo>
                  <a:cubicBezTo>
                    <a:pt x="113" y="287"/>
                    <a:pt x="114" y="280"/>
                    <a:pt x="115" y="274"/>
                  </a:cubicBezTo>
                  <a:close/>
                  <a:moveTo>
                    <a:pt x="111" y="308"/>
                  </a:moveTo>
                  <a:cubicBezTo>
                    <a:pt x="111" y="305"/>
                    <a:pt x="111" y="302"/>
                    <a:pt x="112" y="299"/>
                  </a:cubicBezTo>
                  <a:cubicBezTo>
                    <a:pt x="118" y="304"/>
                    <a:pt x="123" y="309"/>
                    <a:pt x="129" y="314"/>
                  </a:cubicBezTo>
                  <a:cubicBezTo>
                    <a:pt x="134" y="318"/>
                    <a:pt x="140" y="323"/>
                    <a:pt x="145" y="326"/>
                  </a:cubicBezTo>
                  <a:cubicBezTo>
                    <a:pt x="145" y="333"/>
                    <a:pt x="145" y="340"/>
                    <a:pt x="146" y="347"/>
                  </a:cubicBezTo>
                  <a:cubicBezTo>
                    <a:pt x="140" y="342"/>
                    <a:pt x="134" y="338"/>
                    <a:pt x="129" y="333"/>
                  </a:cubicBezTo>
                  <a:cubicBezTo>
                    <a:pt x="122" y="327"/>
                    <a:pt x="116" y="320"/>
                    <a:pt x="110" y="314"/>
                  </a:cubicBezTo>
                  <a:cubicBezTo>
                    <a:pt x="111" y="312"/>
                    <a:pt x="111" y="310"/>
                    <a:pt x="111" y="308"/>
                  </a:cubicBezTo>
                  <a:close/>
                  <a:moveTo>
                    <a:pt x="110" y="319"/>
                  </a:moveTo>
                  <a:cubicBezTo>
                    <a:pt x="121" y="332"/>
                    <a:pt x="133" y="346"/>
                    <a:pt x="147" y="355"/>
                  </a:cubicBezTo>
                  <a:cubicBezTo>
                    <a:pt x="149" y="362"/>
                    <a:pt x="151" y="369"/>
                    <a:pt x="154" y="376"/>
                  </a:cubicBezTo>
                  <a:cubicBezTo>
                    <a:pt x="139" y="364"/>
                    <a:pt x="124" y="353"/>
                    <a:pt x="110" y="341"/>
                  </a:cubicBezTo>
                  <a:cubicBezTo>
                    <a:pt x="109" y="341"/>
                    <a:pt x="109" y="341"/>
                    <a:pt x="109" y="341"/>
                  </a:cubicBezTo>
                  <a:cubicBezTo>
                    <a:pt x="109" y="334"/>
                    <a:pt x="109" y="327"/>
                    <a:pt x="110" y="319"/>
                  </a:cubicBezTo>
                  <a:close/>
                  <a:moveTo>
                    <a:pt x="109" y="409"/>
                  </a:moveTo>
                  <a:cubicBezTo>
                    <a:pt x="146" y="443"/>
                    <a:pt x="184" y="476"/>
                    <a:pt x="222" y="510"/>
                  </a:cubicBezTo>
                  <a:cubicBezTo>
                    <a:pt x="259" y="542"/>
                    <a:pt x="295" y="579"/>
                    <a:pt x="335" y="607"/>
                  </a:cubicBezTo>
                  <a:cubicBezTo>
                    <a:pt x="331" y="608"/>
                    <a:pt x="328" y="609"/>
                    <a:pt x="324" y="610"/>
                  </a:cubicBezTo>
                  <a:cubicBezTo>
                    <a:pt x="324" y="610"/>
                    <a:pt x="324" y="610"/>
                    <a:pt x="324" y="610"/>
                  </a:cubicBezTo>
                  <a:cubicBezTo>
                    <a:pt x="291" y="578"/>
                    <a:pt x="253" y="551"/>
                    <a:pt x="217" y="522"/>
                  </a:cubicBezTo>
                  <a:cubicBezTo>
                    <a:pt x="182" y="492"/>
                    <a:pt x="147" y="462"/>
                    <a:pt x="111" y="433"/>
                  </a:cubicBezTo>
                  <a:cubicBezTo>
                    <a:pt x="111" y="432"/>
                    <a:pt x="110" y="432"/>
                    <a:pt x="110" y="432"/>
                  </a:cubicBezTo>
                  <a:cubicBezTo>
                    <a:pt x="109" y="424"/>
                    <a:pt x="109" y="417"/>
                    <a:pt x="109" y="409"/>
                  </a:cubicBezTo>
                  <a:close/>
                  <a:moveTo>
                    <a:pt x="111" y="439"/>
                  </a:moveTo>
                  <a:cubicBezTo>
                    <a:pt x="145" y="470"/>
                    <a:pt x="180" y="500"/>
                    <a:pt x="215" y="530"/>
                  </a:cubicBezTo>
                  <a:cubicBezTo>
                    <a:pt x="248" y="558"/>
                    <a:pt x="281" y="588"/>
                    <a:pt x="317" y="612"/>
                  </a:cubicBezTo>
                  <a:cubicBezTo>
                    <a:pt x="311" y="614"/>
                    <a:pt x="305" y="615"/>
                    <a:pt x="298" y="616"/>
                  </a:cubicBezTo>
                  <a:cubicBezTo>
                    <a:pt x="298" y="615"/>
                    <a:pt x="298" y="615"/>
                    <a:pt x="298" y="614"/>
                  </a:cubicBezTo>
                  <a:cubicBezTo>
                    <a:pt x="269" y="585"/>
                    <a:pt x="235" y="561"/>
                    <a:pt x="203" y="535"/>
                  </a:cubicBezTo>
                  <a:cubicBezTo>
                    <a:pt x="173" y="511"/>
                    <a:pt x="144" y="487"/>
                    <a:pt x="113" y="464"/>
                  </a:cubicBezTo>
                  <a:cubicBezTo>
                    <a:pt x="112" y="455"/>
                    <a:pt x="111" y="447"/>
                    <a:pt x="111" y="439"/>
                  </a:cubicBezTo>
                  <a:close/>
                  <a:moveTo>
                    <a:pt x="118" y="489"/>
                  </a:moveTo>
                  <a:cubicBezTo>
                    <a:pt x="116" y="482"/>
                    <a:pt x="115" y="476"/>
                    <a:pt x="114" y="469"/>
                  </a:cubicBezTo>
                  <a:cubicBezTo>
                    <a:pt x="143" y="494"/>
                    <a:pt x="173" y="519"/>
                    <a:pt x="202" y="543"/>
                  </a:cubicBezTo>
                  <a:cubicBezTo>
                    <a:pt x="231" y="568"/>
                    <a:pt x="260" y="596"/>
                    <a:pt x="292" y="617"/>
                  </a:cubicBezTo>
                  <a:cubicBezTo>
                    <a:pt x="286" y="618"/>
                    <a:pt x="279" y="619"/>
                    <a:pt x="272" y="619"/>
                  </a:cubicBezTo>
                  <a:cubicBezTo>
                    <a:pt x="272" y="619"/>
                    <a:pt x="272" y="618"/>
                    <a:pt x="271" y="618"/>
                  </a:cubicBezTo>
                  <a:cubicBezTo>
                    <a:pt x="223" y="571"/>
                    <a:pt x="168" y="532"/>
                    <a:pt x="118" y="489"/>
                  </a:cubicBezTo>
                  <a:close/>
                  <a:moveTo>
                    <a:pt x="264" y="619"/>
                  </a:moveTo>
                  <a:cubicBezTo>
                    <a:pt x="259" y="619"/>
                    <a:pt x="254" y="619"/>
                    <a:pt x="249" y="619"/>
                  </a:cubicBezTo>
                  <a:cubicBezTo>
                    <a:pt x="249" y="619"/>
                    <a:pt x="249" y="618"/>
                    <a:pt x="248" y="618"/>
                  </a:cubicBezTo>
                  <a:cubicBezTo>
                    <a:pt x="209" y="582"/>
                    <a:pt x="166" y="548"/>
                    <a:pt x="123" y="515"/>
                  </a:cubicBezTo>
                  <a:cubicBezTo>
                    <a:pt x="122" y="508"/>
                    <a:pt x="120" y="501"/>
                    <a:pt x="119" y="494"/>
                  </a:cubicBezTo>
                  <a:cubicBezTo>
                    <a:pt x="165" y="537"/>
                    <a:pt x="212" y="583"/>
                    <a:pt x="264" y="619"/>
                  </a:cubicBezTo>
                  <a:close/>
                  <a:moveTo>
                    <a:pt x="161" y="613"/>
                  </a:moveTo>
                  <a:cubicBezTo>
                    <a:pt x="122" y="665"/>
                    <a:pt x="113" y="729"/>
                    <a:pt x="117" y="793"/>
                  </a:cubicBezTo>
                  <a:cubicBezTo>
                    <a:pt x="72" y="760"/>
                    <a:pt x="44" y="708"/>
                    <a:pt x="43" y="652"/>
                  </a:cubicBezTo>
                  <a:cubicBezTo>
                    <a:pt x="42" y="594"/>
                    <a:pt x="71" y="544"/>
                    <a:pt x="113" y="505"/>
                  </a:cubicBezTo>
                  <a:cubicBezTo>
                    <a:pt x="122" y="542"/>
                    <a:pt x="135" y="577"/>
                    <a:pt x="155" y="610"/>
                  </a:cubicBezTo>
                  <a:cubicBezTo>
                    <a:pt x="156" y="611"/>
                    <a:pt x="157" y="611"/>
                    <a:pt x="158" y="610"/>
                  </a:cubicBezTo>
                  <a:cubicBezTo>
                    <a:pt x="159" y="611"/>
                    <a:pt x="160" y="612"/>
                    <a:pt x="161" y="613"/>
                  </a:cubicBezTo>
                  <a:cubicBezTo>
                    <a:pt x="161" y="613"/>
                    <a:pt x="161" y="613"/>
                    <a:pt x="161" y="613"/>
                  </a:cubicBezTo>
                  <a:close/>
                  <a:moveTo>
                    <a:pt x="158" y="606"/>
                  </a:moveTo>
                  <a:cubicBezTo>
                    <a:pt x="158" y="606"/>
                    <a:pt x="158" y="606"/>
                    <a:pt x="158" y="606"/>
                  </a:cubicBezTo>
                  <a:cubicBezTo>
                    <a:pt x="155" y="601"/>
                    <a:pt x="153" y="597"/>
                    <a:pt x="151" y="592"/>
                  </a:cubicBezTo>
                  <a:cubicBezTo>
                    <a:pt x="157" y="598"/>
                    <a:pt x="163" y="604"/>
                    <a:pt x="169" y="609"/>
                  </a:cubicBezTo>
                  <a:cubicBezTo>
                    <a:pt x="165" y="608"/>
                    <a:pt x="162" y="607"/>
                    <a:pt x="158" y="606"/>
                  </a:cubicBezTo>
                  <a:close/>
                  <a:moveTo>
                    <a:pt x="178" y="612"/>
                  </a:moveTo>
                  <a:cubicBezTo>
                    <a:pt x="169" y="602"/>
                    <a:pt x="158" y="594"/>
                    <a:pt x="148" y="585"/>
                  </a:cubicBezTo>
                  <a:cubicBezTo>
                    <a:pt x="146" y="580"/>
                    <a:pt x="144" y="576"/>
                    <a:pt x="142" y="571"/>
                  </a:cubicBezTo>
                  <a:cubicBezTo>
                    <a:pt x="156" y="585"/>
                    <a:pt x="169" y="600"/>
                    <a:pt x="185" y="613"/>
                  </a:cubicBezTo>
                  <a:cubicBezTo>
                    <a:pt x="183" y="613"/>
                    <a:pt x="180" y="612"/>
                    <a:pt x="178" y="612"/>
                  </a:cubicBezTo>
                  <a:close/>
                  <a:moveTo>
                    <a:pt x="196" y="615"/>
                  </a:moveTo>
                  <a:cubicBezTo>
                    <a:pt x="179" y="597"/>
                    <a:pt x="158" y="582"/>
                    <a:pt x="139" y="565"/>
                  </a:cubicBezTo>
                  <a:cubicBezTo>
                    <a:pt x="137" y="559"/>
                    <a:pt x="135" y="553"/>
                    <a:pt x="133" y="547"/>
                  </a:cubicBezTo>
                  <a:cubicBezTo>
                    <a:pt x="158" y="572"/>
                    <a:pt x="185" y="597"/>
                    <a:pt x="214" y="618"/>
                  </a:cubicBezTo>
                  <a:cubicBezTo>
                    <a:pt x="208" y="617"/>
                    <a:pt x="202" y="616"/>
                    <a:pt x="196" y="615"/>
                  </a:cubicBezTo>
                  <a:close/>
                  <a:moveTo>
                    <a:pt x="224" y="618"/>
                  </a:moveTo>
                  <a:cubicBezTo>
                    <a:pt x="193" y="593"/>
                    <a:pt x="161" y="568"/>
                    <a:pt x="131" y="541"/>
                  </a:cubicBezTo>
                  <a:cubicBezTo>
                    <a:pt x="129" y="534"/>
                    <a:pt x="127" y="527"/>
                    <a:pt x="125" y="520"/>
                  </a:cubicBezTo>
                  <a:cubicBezTo>
                    <a:pt x="163" y="554"/>
                    <a:pt x="201" y="588"/>
                    <a:pt x="242" y="619"/>
                  </a:cubicBezTo>
                  <a:cubicBezTo>
                    <a:pt x="236" y="619"/>
                    <a:pt x="230" y="619"/>
                    <a:pt x="224" y="618"/>
                  </a:cubicBezTo>
                  <a:close/>
                  <a:moveTo>
                    <a:pt x="388" y="873"/>
                  </a:moveTo>
                  <a:cubicBezTo>
                    <a:pt x="381" y="865"/>
                    <a:pt x="374" y="859"/>
                    <a:pt x="365" y="854"/>
                  </a:cubicBezTo>
                  <a:cubicBezTo>
                    <a:pt x="361" y="851"/>
                    <a:pt x="357" y="856"/>
                    <a:pt x="359" y="860"/>
                  </a:cubicBezTo>
                  <a:cubicBezTo>
                    <a:pt x="374" y="889"/>
                    <a:pt x="377" y="920"/>
                    <a:pt x="368" y="952"/>
                  </a:cubicBezTo>
                  <a:cubicBezTo>
                    <a:pt x="308" y="918"/>
                    <a:pt x="272" y="854"/>
                    <a:pt x="272" y="785"/>
                  </a:cubicBezTo>
                  <a:cubicBezTo>
                    <a:pt x="272" y="782"/>
                    <a:pt x="269" y="780"/>
                    <a:pt x="266" y="782"/>
                  </a:cubicBezTo>
                  <a:cubicBezTo>
                    <a:pt x="257" y="788"/>
                    <a:pt x="250" y="796"/>
                    <a:pt x="243" y="804"/>
                  </a:cubicBezTo>
                  <a:cubicBezTo>
                    <a:pt x="238" y="785"/>
                    <a:pt x="242" y="768"/>
                    <a:pt x="251" y="749"/>
                  </a:cubicBezTo>
                  <a:cubicBezTo>
                    <a:pt x="255" y="750"/>
                    <a:pt x="258" y="750"/>
                    <a:pt x="262" y="750"/>
                  </a:cubicBezTo>
                  <a:cubicBezTo>
                    <a:pt x="258" y="756"/>
                    <a:pt x="255" y="762"/>
                    <a:pt x="254" y="771"/>
                  </a:cubicBezTo>
                  <a:cubicBezTo>
                    <a:pt x="254" y="773"/>
                    <a:pt x="256" y="776"/>
                    <a:pt x="259" y="774"/>
                  </a:cubicBezTo>
                  <a:cubicBezTo>
                    <a:pt x="263" y="770"/>
                    <a:pt x="269" y="768"/>
                    <a:pt x="275" y="768"/>
                  </a:cubicBezTo>
                  <a:cubicBezTo>
                    <a:pt x="275" y="771"/>
                    <a:pt x="276" y="773"/>
                    <a:pt x="276" y="775"/>
                  </a:cubicBezTo>
                  <a:cubicBezTo>
                    <a:pt x="275" y="775"/>
                    <a:pt x="278" y="792"/>
                    <a:pt x="278" y="791"/>
                  </a:cubicBezTo>
                  <a:cubicBezTo>
                    <a:pt x="280" y="803"/>
                    <a:pt x="284" y="815"/>
                    <a:pt x="289" y="826"/>
                  </a:cubicBezTo>
                  <a:cubicBezTo>
                    <a:pt x="300" y="852"/>
                    <a:pt x="316" y="873"/>
                    <a:pt x="338" y="890"/>
                  </a:cubicBezTo>
                  <a:cubicBezTo>
                    <a:pt x="340" y="892"/>
                    <a:pt x="344" y="891"/>
                    <a:pt x="344" y="888"/>
                  </a:cubicBezTo>
                  <a:cubicBezTo>
                    <a:pt x="343" y="863"/>
                    <a:pt x="340" y="840"/>
                    <a:pt x="335" y="816"/>
                  </a:cubicBezTo>
                  <a:cubicBezTo>
                    <a:pt x="342" y="821"/>
                    <a:pt x="349" y="826"/>
                    <a:pt x="354" y="834"/>
                  </a:cubicBezTo>
                  <a:cubicBezTo>
                    <a:pt x="356" y="837"/>
                    <a:pt x="361" y="836"/>
                    <a:pt x="361" y="832"/>
                  </a:cubicBezTo>
                  <a:cubicBezTo>
                    <a:pt x="361" y="798"/>
                    <a:pt x="349" y="767"/>
                    <a:pt x="327" y="742"/>
                  </a:cubicBezTo>
                  <a:cubicBezTo>
                    <a:pt x="332" y="741"/>
                    <a:pt x="337" y="739"/>
                    <a:pt x="343" y="737"/>
                  </a:cubicBezTo>
                  <a:cubicBezTo>
                    <a:pt x="343" y="738"/>
                    <a:pt x="343" y="739"/>
                    <a:pt x="344" y="739"/>
                  </a:cubicBezTo>
                  <a:cubicBezTo>
                    <a:pt x="378" y="775"/>
                    <a:pt x="394" y="823"/>
                    <a:pt x="388" y="873"/>
                  </a:cubicBezTo>
                  <a:close/>
                  <a:moveTo>
                    <a:pt x="326" y="810"/>
                  </a:moveTo>
                  <a:cubicBezTo>
                    <a:pt x="332" y="833"/>
                    <a:pt x="335" y="856"/>
                    <a:pt x="336" y="879"/>
                  </a:cubicBezTo>
                  <a:cubicBezTo>
                    <a:pt x="302" y="849"/>
                    <a:pt x="283" y="807"/>
                    <a:pt x="282" y="761"/>
                  </a:cubicBezTo>
                  <a:cubicBezTo>
                    <a:pt x="282" y="759"/>
                    <a:pt x="280" y="757"/>
                    <a:pt x="278" y="758"/>
                  </a:cubicBezTo>
                  <a:cubicBezTo>
                    <a:pt x="271" y="760"/>
                    <a:pt x="266" y="762"/>
                    <a:pt x="261" y="765"/>
                  </a:cubicBezTo>
                  <a:cubicBezTo>
                    <a:pt x="262" y="760"/>
                    <a:pt x="264" y="755"/>
                    <a:pt x="267" y="750"/>
                  </a:cubicBezTo>
                  <a:cubicBezTo>
                    <a:pt x="278" y="751"/>
                    <a:pt x="288" y="750"/>
                    <a:pt x="297" y="748"/>
                  </a:cubicBezTo>
                  <a:cubicBezTo>
                    <a:pt x="304" y="747"/>
                    <a:pt x="311" y="746"/>
                    <a:pt x="318" y="744"/>
                  </a:cubicBezTo>
                  <a:cubicBezTo>
                    <a:pt x="318" y="745"/>
                    <a:pt x="318" y="745"/>
                    <a:pt x="318" y="745"/>
                  </a:cubicBezTo>
                  <a:cubicBezTo>
                    <a:pt x="338" y="767"/>
                    <a:pt x="350" y="793"/>
                    <a:pt x="353" y="821"/>
                  </a:cubicBezTo>
                  <a:cubicBezTo>
                    <a:pt x="347" y="815"/>
                    <a:pt x="340" y="810"/>
                    <a:pt x="332" y="806"/>
                  </a:cubicBezTo>
                  <a:cubicBezTo>
                    <a:pt x="329" y="805"/>
                    <a:pt x="325" y="807"/>
                    <a:pt x="326" y="810"/>
                  </a:cubicBezTo>
                  <a:close/>
                  <a:moveTo>
                    <a:pt x="367" y="710"/>
                  </a:moveTo>
                  <a:cubicBezTo>
                    <a:pt x="367" y="710"/>
                    <a:pt x="367" y="710"/>
                    <a:pt x="367" y="710"/>
                  </a:cubicBezTo>
                  <a:cubicBezTo>
                    <a:pt x="351" y="730"/>
                    <a:pt x="319" y="737"/>
                    <a:pt x="296" y="740"/>
                  </a:cubicBezTo>
                  <a:cubicBezTo>
                    <a:pt x="274" y="744"/>
                    <a:pt x="254" y="738"/>
                    <a:pt x="234" y="736"/>
                  </a:cubicBezTo>
                  <a:cubicBezTo>
                    <a:pt x="232" y="735"/>
                    <a:pt x="231" y="735"/>
                    <a:pt x="229" y="734"/>
                  </a:cubicBezTo>
                  <a:cubicBezTo>
                    <a:pt x="227" y="733"/>
                    <a:pt x="225" y="733"/>
                    <a:pt x="223" y="732"/>
                  </a:cubicBezTo>
                  <a:cubicBezTo>
                    <a:pt x="222" y="724"/>
                    <a:pt x="221" y="715"/>
                    <a:pt x="220" y="707"/>
                  </a:cubicBezTo>
                  <a:cubicBezTo>
                    <a:pt x="268" y="728"/>
                    <a:pt x="327" y="716"/>
                    <a:pt x="365" y="678"/>
                  </a:cubicBezTo>
                  <a:cubicBezTo>
                    <a:pt x="367" y="688"/>
                    <a:pt x="367" y="699"/>
                    <a:pt x="367" y="710"/>
                  </a:cubicBezTo>
                  <a:close/>
                  <a:moveTo>
                    <a:pt x="351" y="640"/>
                  </a:moveTo>
                  <a:cubicBezTo>
                    <a:pt x="356" y="650"/>
                    <a:pt x="360" y="659"/>
                    <a:pt x="362" y="669"/>
                  </a:cubicBezTo>
                  <a:cubicBezTo>
                    <a:pt x="362" y="669"/>
                    <a:pt x="362" y="670"/>
                    <a:pt x="362" y="670"/>
                  </a:cubicBezTo>
                  <a:cubicBezTo>
                    <a:pt x="322" y="709"/>
                    <a:pt x="272" y="718"/>
                    <a:pt x="219" y="701"/>
                  </a:cubicBezTo>
                  <a:cubicBezTo>
                    <a:pt x="218" y="689"/>
                    <a:pt x="218" y="676"/>
                    <a:pt x="219" y="664"/>
                  </a:cubicBezTo>
                  <a:cubicBezTo>
                    <a:pt x="220" y="665"/>
                    <a:pt x="220" y="665"/>
                    <a:pt x="220" y="665"/>
                  </a:cubicBezTo>
                  <a:cubicBezTo>
                    <a:pt x="261" y="687"/>
                    <a:pt x="318" y="671"/>
                    <a:pt x="350" y="641"/>
                  </a:cubicBezTo>
                  <a:cubicBezTo>
                    <a:pt x="351" y="640"/>
                    <a:pt x="351" y="640"/>
                    <a:pt x="351" y="640"/>
                  </a:cubicBezTo>
                  <a:close/>
                  <a:moveTo>
                    <a:pt x="347" y="634"/>
                  </a:moveTo>
                  <a:cubicBezTo>
                    <a:pt x="346" y="634"/>
                    <a:pt x="346" y="634"/>
                    <a:pt x="346" y="634"/>
                  </a:cubicBezTo>
                  <a:cubicBezTo>
                    <a:pt x="311" y="660"/>
                    <a:pt x="266" y="679"/>
                    <a:pt x="222" y="661"/>
                  </a:cubicBezTo>
                  <a:cubicBezTo>
                    <a:pt x="221" y="661"/>
                    <a:pt x="221" y="661"/>
                    <a:pt x="220" y="661"/>
                  </a:cubicBezTo>
                  <a:cubicBezTo>
                    <a:pt x="222" y="649"/>
                    <a:pt x="226" y="638"/>
                    <a:pt x="232" y="627"/>
                  </a:cubicBezTo>
                  <a:cubicBezTo>
                    <a:pt x="248" y="628"/>
                    <a:pt x="264" y="628"/>
                    <a:pt x="280" y="627"/>
                  </a:cubicBezTo>
                  <a:cubicBezTo>
                    <a:pt x="299" y="626"/>
                    <a:pt x="317" y="622"/>
                    <a:pt x="334" y="616"/>
                  </a:cubicBezTo>
                  <a:cubicBezTo>
                    <a:pt x="339" y="622"/>
                    <a:pt x="343" y="628"/>
                    <a:pt x="347" y="634"/>
                  </a:cubicBezTo>
                  <a:close/>
                  <a:moveTo>
                    <a:pt x="342" y="604"/>
                  </a:moveTo>
                  <a:cubicBezTo>
                    <a:pt x="342" y="604"/>
                    <a:pt x="342" y="604"/>
                    <a:pt x="341" y="603"/>
                  </a:cubicBezTo>
                  <a:cubicBezTo>
                    <a:pt x="307" y="566"/>
                    <a:pt x="263" y="534"/>
                    <a:pt x="224" y="501"/>
                  </a:cubicBezTo>
                  <a:cubicBezTo>
                    <a:pt x="186" y="468"/>
                    <a:pt x="147" y="435"/>
                    <a:pt x="108" y="402"/>
                  </a:cubicBezTo>
                  <a:cubicBezTo>
                    <a:pt x="108" y="396"/>
                    <a:pt x="108" y="390"/>
                    <a:pt x="108" y="383"/>
                  </a:cubicBezTo>
                  <a:cubicBezTo>
                    <a:pt x="192" y="453"/>
                    <a:pt x="275" y="524"/>
                    <a:pt x="358" y="595"/>
                  </a:cubicBezTo>
                  <a:cubicBezTo>
                    <a:pt x="353" y="599"/>
                    <a:pt x="347" y="601"/>
                    <a:pt x="342" y="604"/>
                  </a:cubicBezTo>
                  <a:close/>
                  <a:moveTo>
                    <a:pt x="385" y="575"/>
                  </a:moveTo>
                  <a:cubicBezTo>
                    <a:pt x="378" y="581"/>
                    <a:pt x="371" y="587"/>
                    <a:pt x="364" y="592"/>
                  </a:cubicBezTo>
                  <a:cubicBezTo>
                    <a:pt x="280" y="518"/>
                    <a:pt x="195" y="446"/>
                    <a:pt x="108" y="377"/>
                  </a:cubicBezTo>
                  <a:cubicBezTo>
                    <a:pt x="108" y="366"/>
                    <a:pt x="108" y="356"/>
                    <a:pt x="108" y="346"/>
                  </a:cubicBezTo>
                  <a:cubicBezTo>
                    <a:pt x="128" y="362"/>
                    <a:pt x="147" y="379"/>
                    <a:pt x="166" y="395"/>
                  </a:cubicBezTo>
                  <a:cubicBezTo>
                    <a:pt x="175" y="407"/>
                    <a:pt x="186" y="416"/>
                    <a:pt x="198" y="423"/>
                  </a:cubicBezTo>
                  <a:cubicBezTo>
                    <a:pt x="259" y="475"/>
                    <a:pt x="321" y="527"/>
                    <a:pt x="385" y="573"/>
                  </a:cubicBezTo>
                  <a:cubicBezTo>
                    <a:pt x="385" y="574"/>
                    <a:pt x="385" y="575"/>
                    <a:pt x="385" y="575"/>
                  </a:cubicBezTo>
                  <a:close/>
                  <a:moveTo>
                    <a:pt x="386" y="564"/>
                  </a:moveTo>
                  <a:cubicBezTo>
                    <a:pt x="335" y="518"/>
                    <a:pt x="282" y="475"/>
                    <a:pt x="228" y="433"/>
                  </a:cubicBezTo>
                  <a:cubicBezTo>
                    <a:pt x="236" y="434"/>
                    <a:pt x="245" y="434"/>
                    <a:pt x="254" y="433"/>
                  </a:cubicBezTo>
                  <a:cubicBezTo>
                    <a:pt x="254" y="435"/>
                    <a:pt x="256" y="437"/>
                    <a:pt x="258" y="437"/>
                  </a:cubicBezTo>
                  <a:cubicBezTo>
                    <a:pt x="258" y="437"/>
                    <a:pt x="259" y="437"/>
                    <a:pt x="259" y="436"/>
                  </a:cubicBezTo>
                  <a:cubicBezTo>
                    <a:pt x="301" y="473"/>
                    <a:pt x="344" y="509"/>
                    <a:pt x="388" y="543"/>
                  </a:cubicBezTo>
                  <a:cubicBezTo>
                    <a:pt x="387" y="550"/>
                    <a:pt x="387" y="557"/>
                    <a:pt x="386" y="564"/>
                  </a:cubicBezTo>
                  <a:close/>
                  <a:moveTo>
                    <a:pt x="388" y="534"/>
                  </a:moveTo>
                  <a:cubicBezTo>
                    <a:pt x="352" y="497"/>
                    <a:pt x="308" y="463"/>
                    <a:pt x="264" y="435"/>
                  </a:cubicBezTo>
                  <a:cubicBezTo>
                    <a:pt x="271" y="434"/>
                    <a:pt x="278" y="431"/>
                    <a:pt x="285" y="428"/>
                  </a:cubicBezTo>
                  <a:cubicBezTo>
                    <a:pt x="320" y="458"/>
                    <a:pt x="354" y="489"/>
                    <a:pt x="389" y="518"/>
                  </a:cubicBezTo>
                  <a:cubicBezTo>
                    <a:pt x="389" y="523"/>
                    <a:pt x="389" y="529"/>
                    <a:pt x="388" y="534"/>
                  </a:cubicBezTo>
                  <a:close/>
                  <a:moveTo>
                    <a:pt x="389" y="509"/>
                  </a:moveTo>
                  <a:cubicBezTo>
                    <a:pt x="358" y="479"/>
                    <a:pt x="323" y="452"/>
                    <a:pt x="289" y="427"/>
                  </a:cubicBezTo>
                  <a:cubicBezTo>
                    <a:pt x="293" y="424"/>
                    <a:pt x="298" y="421"/>
                    <a:pt x="302" y="418"/>
                  </a:cubicBezTo>
                  <a:cubicBezTo>
                    <a:pt x="332" y="441"/>
                    <a:pt x="359" y="468"/>
                    <a:pt x="390" y="491"/>
                  </a:cubicBezTo>
                  <a:cubicBezTo>
                    <a:pt x="390" y="497"/>
                    <a:pt x="390" y="503"/>
                    <a:pt x="389" y="509"/>
                  </a:cubicBezTo>
                  <a:close/>
                  <a:moveTo>
                    <a:pt x="306" y="415"/>
                  </a:moveTo>
                  <a:cubicBezTo>
                    <a:pt x="310" y="411"/>
                    <a:pt x="315" y="407"/>
                    <a:pt x="318" y="403"/>
                  </a:cubicBezTo>
                  <a:cubicBezTo>
                    <a:pt x="329" y="411"/>
                    <a:pt x="339" y="420"/>
                    <a:pt x="350" y="428"/>
                  </a:cubicBezTo>
                  <a:cubicBezTo>
                    <a:pt x="361" y="438"/>
                    <a:pt x="372" y="449"/>
                    <a:pt x="385" y="456"/>
                  </a:cubicBezTo>
                  <a:cubicBezTo>
                    <a:pt x="387" y="457"/>
                    <a:pt x="388" y="456"/>
                    <a:pt x="389" y="454"/>
                  </a:cubicBezTo>
                  <a:cubicBezTo>
                    <a:pt x="389" y="464"/>
                    <a:pt x="390" y="473"/>
                    <a:pt x="390" y="482"/>
                  </a:cubicBezTo>
                  <a:cubicBezTo>
                    <a:pt x="365" y="457"/>
                    <a:pt x="334" y="436"/>
                    <a:pt x="306" y="415"/>
                  </a:cubicBezTo>
                  <a:close/>
                  <a:moveTo>
                    <a:pt x="474" y="760"/>
                  </a:moveTo>
                  <a:cubicBezTo>
                    <a:pt x="472" y="691"/>
                    <a:pt x="452" y="619"/>
                    <a:pt x="391" y="581"/>
                  </a:cubicBezTo>
                  <a:cubicBezTo>
                    <a:pt x="392" y="580"/>
                    <a:pt x="392" y="579"/>
                    <a:pt x="392" y="578"/>
                  </a:cubicBezTo>
                  <a:cubicBezTo>
                    <a:pt x="393" y="577"/>
                    <a:pt x="393" y="576"/>
                    <a:pt x="393" y="575"/>
                  </a:cubicBezTo>
                  <a:cubicBezTo>
                    <a:pt x="398" y="539"/>
                    <a:pt x="399" y="503"/>
                    <a:pt x="398" y="466"/>
                  </a:cubicBezTo>
                  <a:cubicBezTo>
                    <a:pt x="458" y="484"/>
                    <a:pt x="507" y="532"/>
                    <a:pt x="522" y="592"/>
                  </a:cubicBezTo>
                  <a:cubicBezTo>
                    <a:pt x="537" y="653"/>
                    <a:pt x="517" y="716"/>
                    <a:pt x="474" y="76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471" y="1696"/>
              <a:ext cx="651" cy="658"/>
            </a:xfrm>
            <a:custGeom>
              <a:avLst/>
              <a:gdLst>
                <a:gd name="T0" fmla="*/ 140 w 149"/>
                <a:gd name="T1" fmla="*/ 59 h 151"/>
                <a:gd name="T2" fmla="*/ 50 w 149"/>
                <a:gd name="T3" fmla="*/ 15 h 151"/>
                <a:gd name="T4" fmla="*/ 13 w 149"/>
                <a:gd name="T5" fmla="*/ 102 h 151"/>
                <a:gd name="T6" fmla="*/ 93 w 149"/>
                <a:gd name="T7" fmla="*/ 140 h 151"/>
                <a:gd name="T8" fmla="*/ 96 w 149"/>
                <a:gd name="T9" fmla="*/ 141 h 151"/>
                <a:gd name="T10" fmla="*/ 140 w 149"/>
                <a:gd name="T11" fmla="*/ 59 h 151"/>
                <a:gd name="T12" fmla="*/ 96 w 149"/>
                <a:gd name="T13" fmla="*/ 133 h 151"/>
                <a:gd name="T14" fmla="*/ 93 w 149"/>
                <a:gd name="T15" fmla="*/ 134 h 151"/>
                <a:gd name="T16" fmla="*/ 24 w 149"/>
                <a:gd name="T17" fmla="*/ 108 h 151"/>
                <a:gd name="T18" fmla="*/ 44 w 149"/>
                <a:gd name="T19" fmla="*/ 27 h 151"/>
                <a:gd name="T20" fmla="*/ 126 w 149"/>
                <a:gd name="T21" fmla="*/ 47 h 151"/>
                <a:gd name="T22" fmla="*/ 96 w 149"/>
                <a:gd name="T23" fmla="*/ 1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151">
                  <a:moveTo>
                    <a:pt x="140" y="59"/>
                  </a:moveTo>
                  <a:cubicBezTo>
                    <a:pt x="129" y="21"/>
                    <a:pt x="87" y="0"/>
                    <a:pt x="50" y="15"/>
                  </a:cubicBezTo>
                  <a:cubicBezTo>
                    <a:pt x="16" y="29"/>
                    <a:pt x="0" y="68"/>
                    <a:pt x="13" y="102"/>
                  </a:cubicBezTo>
                  <a:cubicBezTo>
                    <a:pt x="25" y="133"/>
                    <a:pt x="62" y="151"/>
                    <a:pt x="93" y="140"/>
                  </a:cubicBezTo>
                  <a:cubicBezTo>
                    <a:pt x="93" y="141"/>
                    <a:pt x="94" y="141"/>
                    <a:pt x="96" y="141"/>
                  </a:cubicBezTo>
                  <a:cubicBezTo>
                    <a:pt x="134" y="137"/>
                    <a:pt x="149" y="92"/>
                    <a:pt x="140" y="59"/>
                  </a:cubicBezTo>
                  <a:close/>
                  <a:moveTo>
                    <a:pt x="96" y="133"/>
                  </a:moveTo>
                  <a:cubicBezTo>
                    <a:pt x="94" y="133"/>
                    <a:pt x="93" y="133"/>
                    <a:pt x="93" y="134"/>
                  </a:cubicBezTo>
                  <a:cubicBezTo>
                    <a:pt x="67" y="138"/>
                    <a:pt x="39" y="133"/>
                    <a:pt x="24" y="108"/>
                  </a:cubicBezTo>
                  <a:cubicBezTo>
                    <a:pt x="8" y="81"/>
                    <a:pt x="17" y="43"/>
                    <a:pt x="44" y="27"/>
                  </a:cubicBezTo>
                  <a:cubicBezTo>
                    <a:pt x="72" y="10"/>
                    <a:pt x="110" y="19"/>
                    <a:pt x="126" y="47"/>
                  </a:cubicBezTo>
                  <a:cubicBezTo>
                    <a:pt x="143" y="75"/>
                    <a:pt x="135" y="129"/>
                    <a:pt x="96" y="13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03962" y="863165"/>
            <a:ext cx="24858316" cy="8724900"/>
            <a:chOff x="4703962" y="863165"/>
            <a:chExt cx="24858316" cy="8724900"/>
          </a:xfrm>
        </p:grpSpPr>
        <p:sp>
          <p:nvSpPr>
            <p:cNvPr id="15" name="TextBox 6"/>
            <p:cNvSpPr txBox="1"/>
            <p:nvPr/>
          </p:nvSpPr>
          <p:spPr>
            <a:xfrm>
              <a:off x="4703962" y="5178331"/>
              <a:ext cx="13022792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altLang="zh-CN" sz="9600" b="1" u="sng" dirty="0">
                  <a:latin typeface="+mn-ea"/>
                </a:rPr>
                <a:t>Materi 10</a:t>
              </a:r>
              <a:endParaRPr lang="en-US" sz="9600" b="1" u="sng" dirty="0">
                <a:latin typeface="+mn-ea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38563">
              <a:off x="15274778" y="863165"/>
              <a:ext cx="14287500" cy="8724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71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1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23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24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7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7" grpId="0" animBg="1"/>
          <p:bldP spid="17" grpId="0" animBg="1"/>
          <p:bldP spid="18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847978" y="2754338"/>
            <a:ext cx="18650072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AutoNum type="alphaLcPeriod"/>
              <a:defRPr/>
            </a:pPr>
            <a:r>
              <a:rPr lang="en-US" sz="4400" b="1" dirty="0" err="1"/>
              <a:t>Validitas</a:t>
            </a:r>
            <a:r>
              <a:rPr lang="en-US" sz="4400" b="1" dirty="0"/>
              <a:t> </a:t>
            </a:r>
            <a:r>
              <a:rPr lang="en-US" sz="4400" b="1" dirty="0" err="1"/>
              <a:t>muka</a:t>
            </a:r>
            <a:r>
              <a:rPr lang="en-US" sz="4400" b="1" dirty="0"/>
              <a:t> (face validity) </a:t>
            </a:r>
            <a:r>
              <a:rPr lang="en-US" sz="4400" dirty="0">
                <a:sym typeface="Wingdings" pitchFamily="2" charset="2"/>
              </a:rPr>
              <a:t> </a:t>
            </a:r>
            <a:r>
              <a:rPr lang="en-US" sz="4400" dirty="0" err="1">
                <a:sym typeface="Wingdings" pitchFamily="2" charset="2"/>
              </a:rPr>
              <a:t>penilaian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terhadap</a:t>
            </a:r>
            <a:r>
              <a:rPr lang="en-US" sz="4400" dirty="0">
                <a:sym typeface="Wingdings" pitchFamily="2" charset="2"/>
              </a:rPr>
              <a:t> format </a:t>
            </a:r>
            <a:r>
              <a:rPr lang="en-US" sz="4400" dirty="0" err="1">
                <a:sym typeface="Wingdings" pitchFamily="2" charset="2"/>
              </a:rPr>
              <a:t>penampilan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tes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tampilan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meyakinkan</a:t>
            </a:r>
            <a:r>
              <a:rPr lang="en-US" sz="4400" dirty="0">
                <a:sym typeface="Wingdings" pitchFamily="2" charset="2"/>
              </a:rPr>
              <a:t> = </a:t>
            </a:r>
            <a:r>
              <a:rPr lang="en-US" sz="4400" dirty="0" err="1">
                <a:sym typeface="Wingdings" pitchFamily="2" charset="2"/>
              </a:rPr>
              <a:t>motivasi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mengerjakan</a:t>
            </a:r>
            <a:r>
              <a:rPr lang="en-US" sz="4400" dirty="0">
                <a:sym typeface="Wingdings" pitchFamily="2" charset="2"/>
              </a:rPr>
              <a:t>  </a:t>
            </a:r>
            <a:r>
              <a:rPr lang="en-US" sz="4400" dirty="0" err="1">
                <a:sym typeface="Wingdings" pitchFamily="2" charset="2"/>
              </a:rPr>
              <a:t>tipe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validitas</a:t>
            </a:r>
            <a:r>
              <a:rPr lang="en-US" sz="4400" dirty="0">
                <a:sym typeface="Wingdings" pitchFamily="2" charset="2"/>
              </a:rPr>
              <a:t> yang paling </a:t>
            </a:r>
            <a:r>
              <a:rPr lang="en-US" sz="4400" dirty="0" err="1">
                <a:sym typeface="Wingdings" pitchFamily="2" charset="2"/>
              </a:rPr>
              <a:t>rendah</a:t>
            </a:r>
            <a:r>
              <a:rPr lang="id-ID" sz="4400" dirty="0">
                <a:sym typeface="Wingdings" pitchFamily="2" charset="2"/>
              </a:rPr>
              <a:t> (</a:t>
            </a:r>
            <a:r>
              <a:rPr lang="en-US" sz="4400" dirty="0" err="1"/>
              <a:t>dipandang</a:t>
            </a:r>
            <a:r>
              <a:rPr lang="en-US" sz="4400" dirty="0"/>
              <a:t> </a:t>
            </a:r>
            <a:r>
              <a:rPr lang="en-US" sz="4400" dirty="0" err="1"/>
              <a:t>nampaknya</a:t>
            </a:r>
            <a:r>
              <a:rPr lang="en-US" sz="4400" dirty="0"/>
              <a:t> </a:t>
            </a:r>
            <a:r>
              <a:rPr lang="en-US" sz="4400" dirty="0" err="1"/>
              <a:t>memang</a:t>
            </a:r>
            <a:r>
              <a:rPr lang="en-US" sz="4400" dirty="0"/>
              <a:t> </a:t>
            </a:r>
            <a:r>
              <a:rPr lang="en-US" sz="4400" dirty="0" err="1"/>
              <a:t>telah</a:t>
            </a:r>
            <a:r>
              <a:rPr lang="en-US" sz="4400" dirty="0"/>
              <a:t> </a:t>
            </a:r>
            <a:r>
              <a:rPr lang="en-US" sz="4400" dirty="0" err="1"/>
              <a:t>mengukur</a:t>
            </a:r>
            <a:r>
              <a:rPr lang="en-US" sz="4400" dirty="0"/>
              <a:t> </a:t>
            </a:r>
            <a:r>
              <a:rPr lang="en-US" sz="4400" dirty="0" err="1"/>
              <a:t>apa</a:t>
            </a:r>
            <a:r>
              <a:rPr lang="en-US" sz="4400" dirty="0"/>
              <a:t> yang </a:t>
            </a:r>
            <a:r>
              <a:rPr lang="en-US" sz="4400" dirty="0" err="1"/>
              <a:t>seharusnya</a:t>
            </a:r>
            <a:r>
              <a:rPr lang="en-US" sz="4400" dirty="0"/>
              <a:t> di </a:t>
            </a:r>
            <a:r>
              <a:rPr lang="en-US" sz="4400" dirty="0" err="1"/>
              <a:t>ukur</a:t>
            </a:r>
            <a:r>
              <a:rPr lang="id-ID" sz="4400" dirty="0"/>
              <a:t>)</a:t>
            </a:r>
            <a:endParaRPr lang="id-ID" sz="4400" dirty="0">
              <a:sym typeface="Wingdings" pitchFamily="2" charset="2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lphaLcPeriod"/>
              <a:defRPr/>
            </a:pPr>
            <a:endParaRPr lang="en-US" sz="4400" dirty="0">
              <a:sym typeface="Wingdings" pitchFamily="2" charset="2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lphaLcPeriod"/>
              <a:defRPr/>
            </a:pPr>
            <a:r>
              <a:rPr lang="en-US" sz="4400" b="1" dirty="0" err="1">
                <a:sym typeface="Wingdings" pitchFamily="2" charset="2"/>
              </a:rPr>
              <a:t>Validitas</a:t>
            </a:r>
            <a:r>
              <a:rPr lang="en-US" sz="4400" b="1" dirty="0">
                <a:sym typeface="Wingdings" pitchFamily="2" charset="2"/>
              </a:rPr>
              <a:t> </a:t>
            </a:r>
            <a:r>
              <a:rPr lang="en-US" sz="4400" b="1" dirty="0" err="1">
                <a:sym typeface="Wingdings" pitchFamily="2" charset="2"/>
              </a:rPr>
              <a:t>logik</a:t>
            </a:r>
            <a:r>
              <a:rPr lang="en-US" sz="4400" b="1" dirty="0">
                <a:sym typeface="Wingdings" pitchFamily="2" charset="2"/>
              </a:rPr>
              <a:t> / sampling validity </a:t>
            </a:r>
            <a:r>
              <a:rPr lang="en-US" sz="4400" dirty="0">
                <a:sym typeface="Wingdings" pitchFamily="2" charset="2"/>
              </a:rPr>
              <a:t> </a:t>
            </a:r>
            <a:r>
              <a:rPr lang="en-US" sz="4400" dirty="0" err="1">
                <a:sym typeface="Wingdings" pitchFamily="2" charset="2"/>
              </a:rPr>
              <a:t>sejauh</a:t>
            </a:r>
            <a:r>
              <a:rPr lang="id-ID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mana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isi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tes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merupakan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representasi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dari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ciri-ciri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atribut</a:t>
            </a:r>
            <a:r>
              <a:rPr lang="en-US" sz="4400" dirty="0">
                <a:sym typeface="Wingdings" pitchFamily="2" charset="2"/>
              </a:rPr>
              <a:t> yang </a:t>
            </a:r>
            <a:r>
              <a:rPr lang="en-US" sz="4400" dirty="0" err="1">
                <a:sym typeface="Wingdings" pitchFamily="2" charset="2"/>
              </a:rPr>
              <a:t>hendak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diukur</a:t>
            </a:r>
            <a:r>
              <a:rPr lang="id-ID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dpt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dicapai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dengan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pembatasan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kawasan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perilaku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secara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seksama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dan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konkret</a:t>
            </a:r>
            <a:r>
              <a:rPr lang="en-US" sz="4400" dirty="0">
                <a:sym typeface="Wingdings" pitchFamily="2" charset="2"/>
              </a:rPr>
              <a:t> (</a:t>
            </a:r>
            <a:r>
              <a:rPr lang="en-US" sz="4400" dirty="0" err="1">
                <a:sym typeface="Wingdings" pitchFamily="2" charset="2"/>
              </a:rPr>
              <a:t>operasionalisasi</a:t>
            </a:r>
            <a:r>
              <a:rPr lang="en-US" sz="4400" dirty="0">
                <a:sym typeface="Wingdings" pitchFamily="2" charset="2"/>
              </a:rPr>
              <a:t> </a:t>
            </a:r>
            <a:r>
              <a:rPr lang="en-US" sz="4400" dirty="0" err="1">
                <a:sym typeface="Wingdings" pitchFamily="2" charset="2"/>
              </a:rPr>
              <a:t>atribut</a:t>
            </a:r>
            <a:r>
              <a:rPr lang="en-US" sz="4400" dirty="0">
                <a:sym typeface="Wingdings" pitchFamily="2" charset="2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56" y="3526878"/>
            <a:ext cx="1589799" cy="1990706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Validitas isi</a:t>
            </a:r>
            <a:endParaRPr lang="en-US" sz="115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5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52946"/>
            <a:ext cx="7722100" cy="62789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799" y="2181270"/>
            <a:ext cx="2730487" cy="247167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498050" y="2812797"/>
            <a:ext cx="421323" cy="975423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102" y="2833526"/>
            <a:ext cx="421323" cy="9754238"/>
          </a:xfrm>
          <a:prstGeom prst="rect">
            <a:avLst/>
          </a:prstGeom>
        </p:spPr>
      </p:pic>
      <p:sp>
        <p:nvSpPr>
          <p:cNvPr id="21" name="TextBox 10"/>
          <p:cNvSpPr txBox="1"/>
          <p:nvPr/>
        </p:nvSpPr>
        <p:spPr>
          <a:xfrm>
            <a:off x="1103313" y="593725"/>
            <a:ext cx="1160194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8800" b="1" dirty="0">
                <a:latin typeface="+mn-ea"/>
              </a:rPr>
              <a:t>Validitas Konstrak</a:t>
            </a:r>
            <a:endParaRPr lang="en-US" sz="8800" b="1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20386" y="2277662"/>
            <a:ext cx="14617624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4400" dirty="0" err="1"/>
              <a:t>Sejauh</a:t>
            </a:r>
            <a:r>
              <a:rPr lang="id-ID" sz="4400" dirty="0"/>
              <a:t> </a:t>
            </a:r>
            <a:r>
              <a:rPr lang="en-US" sz="4400" dirty="0" err="1"/>
              <a:t>mana</a:t>
            </a:r>
            <a:r>
              <a:rPr lang="en-US" sz="4400" dirty="0"/>
              <a:t> </a:t>
            </a:r>
            <a:r>
              <a:rPr lang="en-US" sz="4400" dirty="0" err="1"/>
              <a:t>tes</a:t>
            </a:r>
            <a:r>
              <a:rPr lang="en-US" sz="4400" dirty="0"/>
              <a:t> </a:t>
            </a:r>
            <a:r>
              <a:rPr lang="en-US" sz="4400" dirty="0" err="1"/>
              <a:t>mengungkap</a:t>
            </a:r>
            <a:r>
              <a:rPr lang="en-US" sz="4400" dirty="0"/>
              <a:t> </a:t>
            </a:r>
            <a:r>
              <a:rPr lang="en-US" sz="4400" dirty="0" err="1"/>
              <a:t>suatu</a:t>
            </a:r>
            <a:r>
              <a:rPr lang="en-US" sz="4400" dirty="0"/>
              <a:t> </a:t>
            </a:r>
            <a:r>
              <a:rPr lang="en-US" sz="4400" dirty="0" err="1"/>
              <a:t>konstruk</a:t>
            </a:r>
            <a:r>
              <a:rPr lang="en-US" sz="4400" dirty="0"/>
              <a:t> </a:t>
            </a:r>
            <a:r>
              <a:rPr lang="en-US" sz="4400" dirty="0" err="1"/>
              <a:t>teoretik</a:t>
            </a:r>
            <a:r>
              <a:rPr lang="en-US" sz="4400" dirty="0"/>
              <a:t> yang </a:t>
            </a:r>
            <a:r>
              <a:rPr lang="en-US" sz="4400" dirty="0" err="1"/>
              <a:t>hendak</a:t>
            </a:r>
            <a:r>
              <a:rPr lang="en-US" sz="4400" dirty="0"/>
              <a:t> </a:t>
            </a:r>
            <a:r>
              <a:rPr lang="en-US" sz="4400" dirty="0" err="1"/>
              <a:t>diukur</a:t>
            </a:r>
            <a:endParaRPr lang="en-US" sz="4400" dirty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4400" dirty="0" err="1"/>
              <a:t>Pengujian</a:t>
            </a:r>
            <a:r>
              <a:rPr lang="en-US" sz="4400" dirty="0"/>
              <a:t> </a:t>
            </a:r>
            <a:r>
              <a:rPr lang="en-US" sz="4400" dirty="0" err="1"/>
              <a:t>validitas</a:t>
            </a:r>
            <a:r>
              <a:rPr lang="en-US" sz="4400" dirty="0"/>
              <a:t> </a:t>
            </a:r>
            <a:r>
              <a:rPr lang="en-US" sz="4400" dirty="0" err="1"/>
              <a:t>konstruk</a:t>
            </a:r>
            <a:r>
              <a:rPr lang="en-US" sz="4400" dirty="0"/>
              <a:t> </a:t>
            </a:r>
            <a:r>
              <a:rPr lang="en-US" sz="4400" dirty="0" err="1"/>
              <a:t>merupakan</a:t>
            </a:r>
            <a:r>
              <a:rPr lang="en-US" sz="4400" dirty="0"/>
              <a:t> proses yang </a:t>
            </a:r>
            <a:r>
              <a:rPr lang="en-US" sz="4400" dirty="0" err="1"/>
              <a:t>terus</a:t>
            </a:r>
            <a:r>
              <a:rPr lang="en-US" sz="4400" dirty="0"/>
              <a:t> </a:t>
            </a:r>
            <a:r>
              <a:rPr lang="en-US" sz="4400" dirty="0" err="1"/>
              <a:t>berlanjut</a:t>
            </a:r>
            <a:r>
              <a:rPr lang="en-US" sz="4400" dirty="0"/>
              <a:t> </a:t>
            </a:r>
            <a:r>
              <a:rPr lang="en-US" sz="4400" dirty="0" err="1"/>
              <a:t>sejalan</a:t>
            </a:r>
            <a:r>
              <a:rPr lang="en-US" sz="4400" dirty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</a:t>
            </a:r>
            <a:r>
              <a:rPr lang="en-US" sz="4400" dirty="0" err="1"/>
              <a:t>perkembangan</a:t>
            </a:r>
            <a:r>
              <a:rPr lang="en-US" sz="4400" dirty="0"/>
              <a:t> </a:t>
            </a:r>
            <a:r>
              <a:rPr lang="en-US" sz="4400" dirty="0" err="1"/>
              <a:t>konsep</a:t>
            </a:r>
            <a:r>
              <a:rPr lang="en-US" sz="4400" dirty="0"/>
              <a:t> </a:t>
            </a:r>
            <a:r>
              <a:rPr lang="en-US" sz="4400" dirty="0" err="1"/>
              <a:t>mengenai</a:t>
            </a:r>
            <a:r>
              <a:rPr lang="en-US" sz="4400" dirty="0"/>
              <a:t> trait yang </a:t>
            </a:r>
            <a:r>
              <a:rPr lang="en-US" sz="4400" dirty="0" err="1"/>
              <a:t>diukur</a:t>
            </a:r>
            <a:r>
              <a:rPr lang="en-US" sz="4400" dirty="0"/>
              <a:t>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4400" dirty="0" err="1"/>
              <a:t>seberapa</a:t>
            </a:r>
            <a:r>
              <a:rPr lang="en-US" sz="4400" dirty="0"/>
              <a:t> </a:t>
            </a:r>
            <a:r>
              <a:rPr lang="en-US" sz="4400" dirty="0" err="1"/>
              <a:t>besar</a:t>
            </a:r>
            <a:r>
              <a:rPr lang="en-US" sz="4400" dirty="0"/>
              <a:t> </a:t>
            </a:r>
            <a:r>
              <a:rPr lang="en-US" sz="4400" dirty="0" err="1"/>
              <a:t>derajat</a:t>
            </a:r>
            <a:r>
              <a:rPr lang="en-US" sz="4400" dirty="0"/>
              <a:t> </a:t>
            </a:r>
            <a:r>
              <a:rPr lang="en-US" sz="4400" dirty="0" err="1"/>
              <a:t>tes</a:t>
            </a:r>
            <a:r>
              <a:rPr lang="en-US" sz="4400" dirty="0"/>
              <a:t> </a:t>
            </a:r>
            <a:r>
              <a:rPr lang="en-US" sz="4400" dirty="0" err="1"/>
              <a:t>mengukur</a:t>
            </a:r>
            <a:r>
              <a:rPr lang="en-US" sz="4400" dirty="0"/>
              <a:t> </a:t>
            </a:r>
            <a:r>
              <a:rPr lang="en-US" sz="4400" dirty="0" err="1"/>
              <a:t>hipotesis</a:t>
            </a:r>
            <a:r>
              <a:rPr lang="en-US" sz="4400" dirty="0"/>
              <a:t> yang </a:t>
            </a:r>
            <a:r>
              <a:rPr lang="en-US" sz="4400" dirty="0" err="1"/>
              <a:t>dikehendaki</a:t>
            </a:r>
            <a:r>
              <a:rPr lang="en-US" sz="4400" dirty="0"/>
              <a:t> </a:t>
            </a:r>
            <a:r>
              <a:rPr lang="en-US" sz="4400" dirty="0" err="1"/>
              <a:t>untuk</a:t>
            </a:r>
            <a:r>
              <a:rPr lang="en-US" sz="4400" dirty="0"/>
              <a:t> </a:t>
            </a:r>
            <a:r>
              <a:rPr lang="en-US" sz="4400" dirty="0" err="1"/>
              <a:t>diukur</a:t>
            </a:r>
            <a:r>
              <a:rPr lang="en-US" sz="4400" dirty="0"/>
              <a:t>. </a:t>
            </a:r>
            <a:r>
              <a:rPr lang="en-US" sz="4400" dirty="0" err="1"/>
              <a:t>Konstruk</a:t>
            </a:r>
            <a:r>
              <a:rPr lang="en-US" sz="4400" dirty="0"/>
              <a:t> </a:t>
            </a:r>
            <a:r>
              <a:rPr lang="en-US" sz="4400" dirty="0" err="1"/>
              <a:t>adalah</a:t>
            </a:r>
            <a:r>
              <a:rPr lang="en-US" sz="4400" dirty="0"/>
              <a:t> </a:t>
            </a:r>
            <a:r>
              <a:rPr lang="en-US" sz="4400" dirty="0" err="1"/>
              <a:t>perangai</a:t>
            </a:r>
            <a:r>
              <a:rPr lang="en-US" sz="4400" dirty="0"/>
              <a:t> yang </a:t>
            </a:r>
            <a:r>
              <a:rPr lang="en-US" sz="4400" dirty="0" err="1"/>
              <a:t>tidak</a:t>
            </a:r>
            <a:r>
              <a:rPr lang="en-US" sz="4400" dirty="0"/>
              <a:t> </a:t>
            </a:r>
            <a:r>
              <a:rPr lang="en-US" sz="4400" dirty="0" err="1"/>
              <a:t>dapat</a:t>
            </a:r>
            <a:r>
              <a:rPr lang="en-US" sz="4400" dirty="0"/>
              <a:t> </a:t>
            </a:r>
            <a:r>
              <a:rPr lang="en-US" sz="4400" dirty="0" err="1"/>
              <a:t>diamati</a:t>
            </a:r>
            <a:r>
              <a:rPr lang="en-US" sz="4400" dirty="0"/>
              <a:t>, yang </a:t>
            </a:r>
            <a:r>
              <a:rPr lang="en-US" sz="4400" dirty="0" err="1"/>
              <a:t>menjelaskan</a:t>
            </a:r>
            <a:r>
              <a:rPr lang="en-US" sz="4400" dirty="0"/>
              <a:t> </a:t>
            </a:r>
            <a:r>
              <a:rPr lang="en-US" sz="4400" dirty="0" err="1"/>
              <a:t>perilaku</a:t>
            </a:r>
            <a:r>
              <a:rPr lang="en-US" sz="4400" dirty="0"/>
              <a:t>. </a:t>
            </a:r>
            <a:r>
              <a:rPr lang="en-US" sz="4400" dirty="0" err="1"/>
              <a:t>Menguji</a:t>
            </a:r>
            <a:r>
              <a:rPr lang="en-US" sz="4400" dirty="0"/>
              <a:t> </a:t>
            </a:r>
            <a:r>
              <a:rPr lang="en-US" sz="4400" dirty="0" err="1"/>
              <a:t>validitas</a:t>
            </a:r>
            <a:r>
              <a:rPr lang="en-US" sz="4400" dirty="0"/>
              <a:t> </a:t>
            </a:r>
            <a:r>
              <a:rPr lang="en-US" sz="4400" dirty="0" err="1"/>
              <a:t>konstruk</a:t>
            </a:r>
            <a:r>
              <a:rPr lang="en-US" sz="4400" dirty="0"/>
              <a:t> </a:t>
            </a:r>
            <a:r>
              <a:rPr lang="en-US" sz="4400" dirty="0" err="1"/>
              <a:t>mencakup</a:t>
            </a:r>
            <a:r>
              <a:rPr lang="en-US" sz="4400" dirty="0"/>
              <a:t> </a:t>
            </a:r>
            <a:r>
              <a:rPr lang="en-US" sz="4400" dirty="0" err="1"/>
              <a:t>uji</a:t>
            </a:r>
            <a:r>
              <a:rPr lang="en-US" sz="4400" dirty="0"/>
              <a:t> </a:t>
            </a:r>
            <a:r>
              <a:rPr lang="en-US" sz="4400" dirty="0" err="1"/>
              <a:t>hipotesis</a:t>
            </a:r>
            <a:r>
              <a:rPr lang="en-US" sz="4400" dirty="0"/>
              <a:t> yang </a:t>
            </a:r>
            <a:r>
              <a:rPr lang="en-US" sz="4400" dirty="0" err="1"/>
              <a:t>dideduksi</a:t>
            </a:r>
            <a:r>
              <a:rPr lang="en-US" sz="4400" dirty="0"/>
              <a:t> </a:t>
            </a:r>
            <a:r>
              <a:rPr lang="en-US" sz="4400" dirty="0" err="1"/>
              <a:t>dari</a:t>
            </a:r>
            <a:r>
              <a:rPr lang="en-US" sz="4400" dirty="0"/>
              <a:t> </a:t>
            </a:r>
            <a:r>
              <a:rPr lang="en-US" sz="4400" dirty="0" err="1"/>
              <a:t>suatu</a:t>
            </a:r>
            <a:r>
              <a:rPr lang="en-US" sz="4400" dirty="0"/>
              <a:t> </a:t>
            </a:r>
            <a:r>
              <a:rPr lang="en-US" sz="4400" dirty="0" err="1"/>
              <a:t>teori</a:t>
            </a:r>
            <a:r>
              <a:rPr lang="en-US" sz="4400" dirty="0"/>
              <a:t> yang </a:t>
            </a:r>
            <a:r>
              <a:rPr lang="en-US" sz="4400" dirty="0" err="1"/>
              <a:t>mengajukan</a:t>
            </a:r>
            <a:r>
              <a:rPr lang="en-US" sz="4400" dirty="0"/>
              <a:t> </a:t>
            </a:r>
            <a:r>
              <a:rPr lang="en-US" sz="4400" dirty="0" err="1"/>
              <a:t>konstruk</a:t>
            </a:r>
            <a:r>
              <a:rPr lang="en-US" sz="4400" dirty="0"/>
              <a:t> </a:t>
            </a:r>
            <a:r>
              <a:rPr lang="en-US" sz="4400" dirty="0" err="1"/>
              <a:t>tersebut</a:t>
            </a:r>
            <a:r>
              <a:rPr lang="en-US" sz="4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04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691035" y="3526878"/>
            <a:ext cx="16942919" cy="606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400" dirty="0" err="1"/>
              <a:t>Estimasi</a:t>
            </a:r>
            <a:r>
              <a:rPr lang="en-US" sz="4400" dirty="0"/>
              <a:t> </a:t>
            </a:r>
            <a:r>
              <a:rPr lang="en-US" sz="4400" dirty="0" err="1"/>
              <a:t>validitas</a:t>
            </a:r>
            <a:r>
              <a:rPr lang="en-US" sz="4400" dirty="0"/>
              <a:t> </a:t>
            </a:r>
            <a:r>
              <a:rPr lang="en-US" sz="4400" dirty="0" err="1"/>
              <a:t>berdasarkan</a:t>
            </a:r>
            <a:r>
              <a:rPr lang="en-US" sz="4400" dirty="0"/>
              <a:t> </a:t>
            </a:r>
            <a:r>
              <a:rPr lang="en-US" sz="4400" dirty="0" err="1"/>
              <a:t>kriteria</a:t>
            </a:r>
            <a:r>
              <a:rPr lang="en-US" sz="4400" dirty="0"/>
              <a:t> yang </a:t>
            </a:r>
            <a:r>
              <a:rPr lang="en-US" sz="4400" dirty="0" err="1"/>
              <a:t>dapat</a:t>
            </a:r>
            <a:r>
              <a:rPr lang="en-US" sz="4400" dirty="0"/>
              <a:t> </a:t>
            </a:r>
            <a:r>
              <a:rPr lang="en-US" sz="4400" dirty="0" err="1"/>
              <a:t>dijadikan</a:t>
            </a:r>
            <a:r>
              <a:rPr lang="en-US" sz="4400" dirty="0"/>
              <a:t> </a:t>
            </a:r>
            <a:r>
              <a:rPr lang="en-US" sz="4400" dirty="0" err="1"/>
              <a:t>dasar</a:t>
            </a:r>
            <a:r>
              <a:rPr lang="en-US" sz="4400" dirty="0"/>
              <a:t> </a:t>
            </a:r>
            <a:r>
              <a:rPr lang="en-US" sz="4400" dirty="0" err="1"/>
              <a:t>pengujian</a:t>
            </a:r>
            <a:r>
              <a:rPr lang="en-US" sz="4400" dirty="0"/>
              <a:t> </a:t>
            </a:r>
            <a:r>
              <a:rPr lang="en-US" sz="4400" dirty="0" err="1"/>
              <a:t>skor</a:t>
            </a:r>
            <a:r>
              <a:rPr lang="en-US" sz="4400" dirty="0"/>
              <a:t> </a:t>
            </a:r>
            <a:r>
              <a:rPr lang="en-US" sz="4400" dirty="0" err="1"/>
              <a:t>tes</a:t>
            </a:r>
            <a:endParaRPr lang="en-US" sz="4400" dirty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400" dirty="0" err="1"/>
              <a:t>Kriteria</a:t>
            </a:r>
            <a:r>
              <a:rPr lang="en-US" sz="4400" dirty="0"/>
              <a:t> </a:t>
            </a:r>
            <a:r>
              <a:rPr lang="en-US" sz="4400" dirty="0" err="1"/>
              <a:t>adalah</a:t>
            </a:r>
            <a:r>
              <a:rPr lang="en-US" sz="4400" dirty="0"/>
              <a:t> </a:t>
            </a:r>
            <a:r>
              <a:rPr lang="en-US" sz="4400" dirty="0" err="1"/>
              <a:t>variabel</a:t>
            </a:r>
            <a:r>
              <a:rPr lang="en-US" sz="4400" dirty="0"/>
              <a:t> </a:t>
            </a:r>
            <a:r>
              <a:rPr lang="en-US" sz="4400" dirty="0" err="1"/>
              <a:t>perilaku</a:t>
            </a:r>
            <a:r>
              <a:rPr lang="en-US" sz="4400" dirty="0"/>
              <a:t> yang </a:t>
            </a:r>
            <a:r>
              <a:rPr lang="en-US" sz="4400" dirty="0" err="1"/>
              <a:t>akan</a:t>
            </a:r>
            <a:r>
              <a:rPr lang="en-US" sz="4400" dirty="0"/>
              <a:t> </a:t>
            </a:r>
            <a:r>
              <a:rPr lang="en-US" sz="4400" dirty="0" err="1"/>
              <a:t>diprediksikan</a:t>
            </a:r>
            <a:r>
              <a:rPr lang="en-US" sz="4400" dirty="0"/>
              <a:t> </a:t>
            </a:r>
            <a:r>
              <a:rPr lang="en-US" sz="4400" dirty="0" err="1"/>
              <a:t>oleh</a:t>
            </a:r>
            <a:r>
              <a:rPr lang="en-US" sz="4400" dirty="0"/>
              <a:t> </a:t>
            </a:r>
            <a:r>
              <a:rPr lang="en-US" sz="4400" dirty="0" err="1"/>
              <a:t>skor</a:t>
            </a:r>
            <a:r>
              <a:rPr lang="en-US" sz="4400" dirty="0"/>
              <a:t> </a:t>
            </a:r>
            <a:r>
              <a:rPr lang="en-US" sz="4400" dirty="0" err="1"/>
              <a:t>tes</a:t>
            </a:r>
            <a:r>
              <a:rPr lang="en-US" sz="4400" dirty="0"/>
              <a:t> </a:t>
            </a:r>
            <a:r>
              <a:rPr lang="en-US" sz="4400" dirty="0" err="1"/>
              <a:t>atau</a:t>
            </a:r>
            <a:r>
              <a:rPr lang="en-US" sz="4400" dirty="0"/>
              <a:t> </a:t>
            </a:r>
            <a:r>
              <a:rPr lang="en-US" sz="4400" dirty="0" err="1"/>
              <a:t>berupa</a:t>
            </a:r>
            <a:r>
              <a:rPr lang="en-US" sz="4400" dirty="0"/>
              <a:t> </a:t>
            </a:r>
            <a:r>
              <a:rPr lang="en-US" sz="4400" dirty="0" err="1"/>
              <a:t>suatu</a:t>
            </a:r>
            <a:r>
              <a:rPr lang="en-US" sz="4400" dirty="0"/>
              <a:t> </a:t>
            </a:r>
            <a:r>
              <a:rPr lang="en-US" sz="4400" dirty="0" err="1"/>
              <a:t>ukuran</a:t>
            </a:r>
            <a:r>
              <a:rPr lang="en-US" sz="4400" dirty="0"/>
              <a:t> lain yang </a:t>
            </a:r>
            <a:r>
              <a:rPr lang="en-US" sz="4400" dirty="0" err="1"/>
              <a:t>relevan</a:t>
            </a:r>
            <a:endParaRPr lang="en-US" sz="4400" dirty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400" dirty="0" err="1"/>
              <a:t>Dianalisis</a:t>
            </a:r>
            <a:r>
              <a:rPr lang="en-US" sz="4400" dirty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</a:t>
            </a:r>
            <a:r>
              <a:rPr lang="en-US" sz="4400" dirty="0" err="1"/>
              <a:t>komputasi</a:t>
            </a:r>
            <a:r>
              <a:rPr lang="en-US" sz="4400" dirty="0"/>
              <a:t> </a:t>
            </a:r>
            <a:r>
              <a:rPr lang="en-US" sz="4400" dirty="0" err="1"/>
              <a:t>korelasional</a:t>
            </a:r>
            <a:r>
              <a:rPr lang="en-US" sz="4400" dirty="0"/>
              <a:t> </a:t>
            </a:r>
            <a:r>
              <a:rPr lang="en-US" sz="4400" dirty="0" err="1"/>
              <a:t>antara</a:t>
            </a:r>
            <a:r>
              <a:rPr lang="en-US" sz="4400" dirty="0"/>
              <a:t> </a:t>
            </a:r>
            <a:r>
              <a:rPr lang="en-US" sz="4400" dirty="0" err="1"/>
              <a:t>skor</a:t>
            </a:r>
            <a:r>
              <a:rPr lang="en-US" sz="4400" dirty="0"/>
              <a:t> </a:t>
            </a:r>
            <a:r>
              <a:rPr lang="en-US" sz="4400" dirty="0" err="1"/>
              <a:t>tes</a:t>
            </a:r>
            <a:r>
              <a:rPr lang="en-US" sz="4400" dirty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</a:t>
            </a:r>
            <a:r>
              <a:rPr lang="en-US" sz="4400" dirty="0" err="1"/>
              <a:t>skor</a:t>
            </a:r>
            <a:r>
              <a:rPr lang="en-US" sz="4400" dirty="0"/>
              <a:t> </a:t>
            </a:r>
            <a:r>
              <a:rPr lang="en-US" sz="4400" dirty="0" err="1"/>
              <a:t>kriteria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56" y="3526878"/>
            <a:ext cx="1589799" cy="1990706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1103313" y="593725"/>
            <a:ext cx="1118556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8000" b="1" dirty="0">
                <a:latin typeface="+mn-ea"/>
              </a:rPr>
              <a:t>Validitas Berdasar kriteria</a:t>
            </a:r>
            <a:endParaRPr lang="en-US" sz="8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667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847978" y="2754338"/>
            <a:ext cx="18650072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SzPct val="75000"/>
              <a:buFont typeface="+mj-lt"/>
              <a:buAutoNum type="alphaLcPeriod"/>
            </a:pPr>
            <a:r>
              <a:rPr lang="en-US" sz="4800" b="1" dirty="0" err="1">
                <a:latin typeface="+mj-lt"/>
              </a:rPr>
              <a:t>Validitas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muka</a:t>
            </a:r>
            <a:r>
              <a:rPr lang="en-US" sz="4800" b="1" dirty="0">
                <a:latin typeface="+mj-lt"/>
              </a:rPr>
              <a:t> </a:t>
            </a:r>
            <a:r>
              <a:rPr lang="id-ID" sz="4800" b="1" dirty="0">
                <a:latin typeface="+mj-lt"/>
              </a:rPr>
              <a:t>prediktif </a:t>
            </a:r>
            <a:r>
              <a:rPr lang="en-US" sz="4800" dirty="0">
                <a:latin typeface="+mj-lt"/>
                <a:sym typeface="Wingdings" pitchFamily="2" charset="2"/>
              </a:rPr>
              <a:t> </a:t>
            </a:r>
            <a:r>
              <a:rPr lang="en-US" sz="4800" dirty="0" err="1"/>
              <a:t>seberapa</a:t>
            </a:r>
            <a:r>
              <a:rPr lang="en-US" sz="4800" dirty="0"/>
              <a:t> </a:t>
            </a:r>
            <a:r>
              <a:rPr lang="en-US" sz="4800" dirty="0" err="1"/>
              <a:t>besar</a:t>
            </a:r>
            <a:r>
              <a:rPr lang="en-US" sz="4800" dirty="0"/>
              <a:t> </a:t>
            </a:r>
            <a:r>
              <a:rPr lang="en-US" sz="4800" dirty="0" err="1"/>
              <a:t>derajat</a:t>
            </a:r>
            <a:r>
              <a:rPr lang="en-US" sz="4800" dirty="0"/>
              <a:t> </a:t>
            </a:r>
            <a:r>
              <a:rPr lang="en-US" sz="4800" dirty="0" err="1"/>
              <a:t>tes</a:t>
            </a:r>
            <a:r>
              <a:rPr lang="en-US" sz="4800" dirty="0"/>
              <a:t> </a:t>
            </a:r>
            <a:r>
              <a:rPr lang="en-US" sz="4800" dirty="0" err="1"/>
              <a:t>berhasil</a:t>
            </a:r>
            <a:r>
              <a:rPr lang="en-US" sz="4800" dirty="0"/>
              <a:t> </a:t>
            </a:r>
            <a:r>
              <a:rPr lang="en-US" sz="4800" dirty="0" err="1"/>
              <a:t>memprediksi</a:t>
            </a:r>
            <a:r>
              <a:rPr lang="en-US" sz="4800" dirty="0"/>
              <a:t> </a:t>
            </a:r>
            <a:r>
              <a:rPr lang="en-US" sz="4800" dirty="0" err="1"/>
              <a:t>kesuksesan</a:t>
            </a:r>
            <a:r>
              <a:rPr lang="en-US" sz="4800" dirty="0"/>
              <a:t> </a:t>
            </a:r>
            <a:r>
              <a:rPr lang="en-US" sz="4800" dirty="0" err="1"/>
              <a:t>seseorang</a:t>
            </a:r>
            <a:r>
              <a:rPr lang="en-US" sz="4800" dirty="0"/>
              <a:t> </a:t>
            </a:r>
            <a:r>
              <a:rPr lang="en-US" sz="4800" dirty="0" err="1"/>
              <a:t>pada</a:t>
            </a:r>
            <a:r>
              <a:rPr lang="en-US" sz="4800" dirty="0"/>
              <a:t> </a:t>
            </a:r>
            <a:r>
              <a:rPr lang="en-US" sz="4800" dirty="0" err="1"/>
              <a:t>situasi</a:t>
            </a:r>
            <a:r>
              <a:rPr lang="en-US" sz="4800" dirty="0"/>
              <a:t> yang </a:t>
            </a:r>
            <a:r>
              <a:rPr lang="en-US" sz="4800" dirty="0" err="1"/>
              <a:t>akan</a:t>
            </a:r>
            <a:r>
              <a:rPr lang="en-US" sz="4800" dirty="0"/>
              <a:t> </a:t>
            </a:r>
            <a:r>
              <a:rPr lang="en-US" sz="4800" dirty="0" err="1"/>
              <a:t>datang</a:t>
            </a:r>
            <a:r>
              <a:rPr lang="en-US" sz="4800" dirty="0"/>
              <a:t>. </a:t>
            </a:r>
            <a:r>
              <a:rPr lang="en-US" sz="4800" dirty="0" err="1"/>
              <a:t>Validitas</a:t>
            </a:r>
            <a:r>
              <a:rPr lang="en-US" sz="4800" dirty="0"/>
              <a:t> </a:t>
            </a:r>
            <a:r>
              <a:rPr lang="en-US" sz="4800" dirty="0" err="1"/>
              <a:t>prediktif</a:t>
            </a:r>
            <a:r>
              <a:rPr lang="en-US" sz="4800" dirty="0"/>
              <a:t> </a:t>
            </a:r>
            <a:r>
              <a:rPr lang="en-US" sz="4800" dirty="0" err="1"/>
              <a:t>ditentukan</a:t>
            </a:r>
            <a:r>
              <a:rPr lang="en-US" sz="4800" dirty="0"/>
              <a:t> </a:t>
            </a:r>
            <a:r>
              <a:rPr lang="en-US" sz="4800" dirty="0" err="1"/>
              <a:t>dengan</a:t>
            </a:r>
            <a:r>
              <a:rPr lang="en-US" sz="4800" dirty="0"/>
              <a:t> </a:t>
            </a:r>
            <a:r>
              <a:rPr lang="en-US" sz="4800" dirty="0" err="1"/>
              <a:t>mengungkapkan</a:t>
            </a:r>
            <a:r>
              <a:rPr lang="en-US" sz="4800" dirty="0"/>
              <a:t> </a:t>
            </a:r>
            <a:r>
              <a:rPr lang="en-US" sz="4800" dirty="0" err="1"/>
              <a:t>hubungan</a:t>
            </a:r>
            <a:r>
              <a:rPr lang="en-US" sz="4800" dirty="0"/>
              <a:t> </a:t>
            </a:r>
            <a:r>
              <a:rPr lang="en-US" sz="4800" dirty="0" err="1"/>
              <a:t>antara</a:t>
            </a:r>
            <a:r>
              <a:rPr lang="en-US" sz="4800" dirty="0"/>
              <a:t> </a:t>
            </a:r>
            <a:r>
              <a:rPr lang="en-US" sz="4800" dirty="0" err="1"/>
              <a:t>skor</a:t>
            </a:r>
            <a:r>
              <a:rPr lang="en-US" sz="4800" dirty="0"/>
              <a:t> </a:t>
            </a:r>
            <a:r>
              <a:rPr lang="en-US" sz="4800" dirty="0" err="1"/>
              <a:t>tes</a:t>
            </a:r>
            <a:r>
              <a:rPr lang="en-US" sz="4800" dirty="0"/>
              <a:t> </a:t>
            </a:r>
            <a:r>
              <a:rPr lang="en-US" sz="4800" dirty="0" err="1"/>
              <a:t>dengan</a:t>
            </a:r>
            <a:r>
              <a:rPr lang="en-US" sz="4800" dirty="0"/>
              <a:t> </a:t>
            </a:r>
            <a:r>
              <a:rPr lang="en-US" sz="4800" dirty="0" err="1"/>
              <a:t>hasil</a:t>
            </a:r>
            <a:r>
              <a:rPr lang="en-US" sz="4800" dirty="0"/>
              <a:t> </a:t>
            </a:r>
            <a:r>
              <a:rPr lang="en-US" sz="4800" dirty="0" err="1"/>
              <a:t>tes</a:t>
            </a:r>
            <a:r>
              <a:rPr lang="en-US" sz="4800" dirty="0"/>
              <a:t> </a:t>
            </a:r>
            <a:r>
              <a:rPr lang="en-US" sz="4800" dirty="0" err="1"/>
              <a:t>atau</a:t>
            </a:r>
            <a:r>
              <a:rPr lang="en-US" sz="4800" dirty="0"/>
              <a:t> </a:t>
            </a:r>
            <a:r>
              <a:rPr lang="en-US" sz="4800" dirty="0" err="1"/>
              <a:t>ukuran</a:t>
            </a:r>
            <a:r>
              <a:rPr lang="en-US" sz="4800" dirty="0"/>
              <a:t> lain </a:t>
            </a:r>
            <a:r>
              <a:rPr lang="en-US" sz="4800" dirty="0" err="1"/>
              <a:t>kesuksesan</a:t>
            </a:r>
            <a:r>
              <a:rPr lang="en-US" sz="4800" dirty="0"/>
              <a:t> </a:t>
            </a:r>
            <a:r>
              <a:rPr lang="en-US" sz="4800" dirty="0" err="1"/>
              <a:t>dalam</a:t>
            </a:r>
            <a:r>
              <a:rPr lang="en-US" sz="4800" dirty="0"/>
              <a:t> </a:t>
            </a:r>
            <a:r>
              <a:rPr lang="en-US" sz="4800" dirty="0" err="1"/>
              <a:t>satu</a:t>
            </a:r>
            <a:r>
              <a:rPr lang="en-US" sz="4800" dirty="0"/>
              <a:t> </a:t>
            </a:r>
            <a:r>
              <a:rPr lang="en-US" sz="4800" dirty="0" err="1"/>
              <a:t>situasi</a:t>
            </a:r>
            <a:r>
              <a:rPr lang="en-US" sz="4800" dirty="0"/>
              <a:t> </a:t>
            </a:r>
            <a:r>
              <a:rPr lang="en-US" sz="4800" dirty="0" err="1"/>
              <a:t>sasaran</a:t>
            </a:r>
            <a:r>
              <a:rPr lang="en-US" sz="4800" dirty="0"/>
              <a:t>. </a:t>
            </a:r>
            <a:endParaRPr lang="id-ID" sz="4800" dirty="0"/>
          </a:p>
          <a:p>
            <a:pPr marL="742950" indent="-742950" algn="just">
              <a:lnSpc>
                <a:spcPct val="150000"/>
              </a:lnSpc>
              <a:buSzPct val="75000"/>
              <a:buFont typeface="+mj-lt"/>
              <a:buAutoNum type="alphaLcPeriod"/>
            </a:pPr>
            <a:r>
              <a:rPr lang="en-US" sz="4800" b="1" dirty="0" err="1">
                <a:latin typeface="+mj-lt"/>
                <a:sym typeface="Wingdings" pitchFamily="2" charset="2"/>
              </a:rPr>
              <a:t>Validitas</a:t>
            </a:r>
            <a:r>
              <a:rPr lang="en-US" sz="4800" b="1" dirty="0">
                <a:latin typeface="+mj-lt"/>
                <a:sym typeface="Wingdings" pitchFamily="2" charset="2"/>
              </a:rPr>
              <a:t> </a:t>
            </a:r>
            <a:r>
              <a:rPr lang="id-ID" sz="4800" b="1" dirty="0">
                <a:latin typeface="+mj-lt"/>
                <a:sym typeface="Wingdings" pitchFamily="2" charset="2"/>
              </a:rPr>
              <a:t>Konkuren </a:t>
            </a:r>
            <a:r>
              <a:rPr lang="en-US" sz="4800" dirty="0">
                <a:latin typeface="+mj-lt"/>
                <a:sym typeface="Wingdings" pitchFamily="2" charset="2"/>
              </a:rPr>
              <a:t> </a:t>
            </a:r>
            <a:r>
              <a:rPr lang="en-US" sz="4800" dirty="0" err="1"/>
              <a:t>seberapa</a:t>
            </a:r>
            <a:r>
              <a:rPr lang="en-US" sz="4800" dirty="0"/>
              <a:t> </a:t>
            </a:r>
            <a:r>
              <a:rPr lang="en-US" sz="4800" dirty="0" err="1"/>
              <a:t>besar</a:t>
            </a:r>
            <a:r>
              <a:rPr lang="en-US" sz="4800" dirty="0"/>
              <a:t> </a:t>
            </a:r>
            <a:r>
              <a:rPr lang="en-US" sz="4800" dirty="0" err="1"/>
              <a:t>derajat</a:t>
            </a:r>
            <a:r>
              <a:rPr lang="en-US" sz="4800" dirty="0"/>
              <a:t> </a:t>
            </a:r>
            <a:r>
              <a:rPr lang="en-US" sz="4800" dirty="0" err="1"/>
              <a:t>skor</a:t>
            </a:r>
            <a:r>
              <a:rPr lang="en-US" sz="4800" dirty="0"/>
              <a:t> </a:t>
            </a:r>
            <a:r>
              <a:rPr lang="en-US" sz="4800" dirty="0" err="1"/>
              <a:t>tes</a:t>
            </a:r>
            <a:r>
              <a:rPr lang="en-US" sz="4800" dirty="0"/>
              <a:t> </a:t>
            </a:r>
            <a:r>
              <a:rPr lang="en-US" sz="4800" dirty="0" err="1"/>
              <a:t>berkorelasi</a:t>
            </a:r>
            <a:r>
              <a:rPr lang="en-US" sz="4800" dirty="0"/>
              <a:t> </a:t>
            </a:r>
            <a:r>
              <a:rPr lang="en-US" sz="4800" dirty="0" err="1"/>
              <a:t>dengan</a:t>
            </a:r>
            <a:r>
              <a:rPr lang="en-US" sz="4800" dirty="0"/>
              <a:t> </a:t>
            </a:r>
            <a:r>
              <a:rPr lang="en-US" sz="4800" dirty="0" err="1"/>
              <a:t>skor</a:t>
            </a:r>
            <a:r>
              <a:rPr lang="en-US" sz="4800" dirty="0"/>
              <a:t> yang </a:t>
            </a:r>
            <a:r>
              <a:rPr lang="en-US" sz="4800" dirty="0" err="1"/>
              <a:t>diperoleh</a:t>
            </a:r>
            <a:r>
              <a:rPr lang="en-US" sz="4800" dirty="0"/>
              <a:t> </a:t>
            </a:r>
            <a:r>
              <a:rPr lang="en-US" sz="4800" dirty="0" err="1"/>
              <a:t>dari</a:t>
            </a:r>
            <a:r>
              <a:rPr lang="en-US" sz="4800" dirty="0"/>
              <a:t> </a:t>
            </a:r>
            <a:r>
              <a:rPr lang="en-US" sz="4800" dirty="0" err="1"/>
              <a:t>tes</a:t>
            </a:r>
            <a:r>
              <a:rPr lang="en-US" sz="4800" dirty="0"/>
              <a:t> lain yang </a:t>
            </a:r>
            <a:r>
              <a:rPr lang="en-US" sz="4800" dirty="0" err="1"/>
              <a:t>sudah</a:t>
            </a:r>
            <a:r>
              <a:rPr lang="en-US" sz="4800" dirty="0"/>
              <a:t> </a:t>
            </a:r>
            <a:r>
              <a:rPr lang="en-US" sz="4800" dirty="0" err="1"/>
              <a:t>mantap</a:t>
            </a:r>
            <a:r>
              <a:rPr lang="en-US" sz="4800" dirty="0"/>
              <a:t>, </a:t>
            </a:r>
            <a:r>
              <a:rPr lang="en-US" sz="4800" dirty="0" err="1"/>
              <a:t>bila</a:t>
            </a:r>
            <a:r>
              <a:rPr lang="en-US" sz="4800" dirty="0"/>
              <a:t> </a:t>
            </a:r>
            <a:r>
              <a:rPr lang="en-US" sz="4800" dirty="0" err="1"/>
              <a:t>disajikan</a:t>
            </a:r>
            <a:r>
              <a:rPr lang="en-US" sz="4800" dirty="0"/>
              <a:t> </a:t>
            </a:r>
            <a:r>
              <a:rPr lang="en-US" sz="4800" dirty="0" err="1"/>
              <a:t>pada</a:t>
            </a:r>
            <a:r>
              <a:rPr lang="en-US" sz="4800" dirty="0"/>
              <a:t> </a:t>
            </a:r>
            <a:r>
              <a:rPr lang="en-US" sz="4800" dirty="0" err="1"/>
              <a:t>saat</a:t>
            </a:r>
            <a:r>
              <a:rPr lang="en-US" sz="4800" dirty="0"/>
              <a:t> yang </a:t>
            </a:r>
            <a:r>
              <a:rPr lang="en-US" sz="4800" dirty="0" err="1"/>
              <a:t>sama</a:t>
            </a:r>
            <a:r>
              <a:rPr lang="en-US" sz="4800" dirty="0"/>
              <a:t>, </a:t>
            </a:r>
            <a:r>
              <a:rPr lang="en-US" sz="4800" dirty="0" err="1"/>
              <a:t>atau</a:t>
            </a:r>
            <a:r>
              <a:rPr lang="en-US" sz="4800" dirty="0"/>
              <a:t> </a:t>
            </a:r>
            <a:r>
              <a:rPr lang="en-US" sz="4800" dirty="0" err="1"/>
              <a:t>dibandingkan</a:t>
            </a:r>
            <a:r>
              <a:rPr lang="en-US" sz="4800" dirty="0"/>
              <a:t> </a:t>
            </a:r>
            <a:r>
              <a:rPr lang="en-US" sz="4800" dirty="0" err="1"/>
              <a:t>dengan</a:t>
            </a:r>
            <a:r>
              <a:rPr lang="en-US" sz="4800" dirty="0"/>
              <a:t> criteria lain yang valid yang </a:t>
            </a:r>
            <a:r>
              <a:rPr lang="en-US" sz="4800" dirty="0" err="1"/>
              <a:t>diperoleh</a:t>
            </a:r>
            <a:r>
              <a:rPr lang="en-US" sz="4800" dirty="0"/>
              <a:t> </a:t>
            </a:r>
            <a:r>
              <a:rPr lang="en-US" sz="4800" dirty="0" err="1"/>
              <a:t>pada</a:t>
            </a:r>
            <a:r>
              <a:rPr lang="en-US" sz="4800" dirty="0"/>
              <a:t> </a:t>
            </a:r>
            <a:r>
              <a:rPr lang="en-US" sz="4800" dirty="0" err="1"/>
              <a:t>saat</a:t>
            </a:r>
            <a:r>
              <a:rPr lang="en-US" sz="4800" dirty="0"/>
              <a:t> yang </a:t>
            </a:r>
            <a:r>
              <a:rPr lang="en-US" sz="4800" dirty="0" err="1"/>
              <a:t>sama</a:t>
            </a:r>
            <a:r>
              <a:rPr lang="en-US" sz="4800" dirty="0"/>
              <a:t>. </a:t>
            </a:r>
            <a:endParaRPr lang="en-US" sz="48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56" y="3526878"/>
            <a:ext cx="1589799" cy="1990706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1103313" y="593725"/>
            <a:ext cx="1118556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8000" b="1" dirty="0">
                <a:latin typeface="+mn-ea"/>
              </a:rPr>
              <a:t>Validitas Berdasar kriteria</a:t>
            </a:r>
            <a:endParaRPr lang="en-US" sz="8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80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4954195" y="3421534"/>
            <a:ext cx="16942919" cy="771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4800" dirty="0" err="1">
                <a:latin typeface="+mj-lt"/>
              </a:rPr>
              <a:t>Tinggi-rendahnya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validitas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suatu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alat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ukur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diwujudkan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dalam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bentuk</a:t>
            </a:r>
            <a:r>
              <a:rPr lang="en-US" sz="4800" dirty="0">
                <a:latin typeface="+mj-lt"/>
              </a:rPr>
              <a:t> </a:t>
            </a:r>
            <a:r>
              <a:rPr lang="en-US" sz="4800" b="1" u="sng" dirty="0" err="1">
                <a:latin typeface="+mj-lt"/>
              </a:rPr>
              <a:t>Koefisien</a:t>
            </a:r>
            <a:r>
              <a:rPr lang="en-US" sz="4800" b="1" u="sng" dirty="0">
                <a:latin typeface="+mj-lt"/>
              </a:rPr>
              <a:t> </a:t>
            </a:r>
            <a:r>
              <a:rPr lang="en-US" sz="4800" b="1" u="sng" dirty="0" err="1">
                <a:latin typeface="+mj-lt"/>
              </a:rPr>
              <a:t>Validitas</a:t>
            </a:r>
            <a:r>
              <a:rPr lang="en-US" sz="4800" dirty="0">
                <a:latin typeface="+mj-lt"/>
              </a:rPr>
              <a:t> (</a:t>
            </a:r>
            <a:r>
              <a:rPr lang="en-US" sz="4800" dirty="0" err="1">
                <a:latin typeface="+mj-lt"/>
              </a:rPr>
              <a:t>r</a:t>
            </a:r>
            <a:r>
              <a:rPr lang="en-US" sz="4800" baseline="-25000" dirty="0" err="1">
                <a:latin typeface="+mj-lt"/>
              </a:rPr>
              <a:t>XY</a:t>
            </a:r>
            <a:r>
              <a:rPr lang="en-US" sz="4800" dirty="0">
                <a:latin typeface="+mj-lt"/>
              </a:rPr>
              <a:t>); </a:t>
            </a:r>
            <a:r>
              <a:rPr lang="en-US" sz="4800" dirty="0" err="1">
                <a:latin typeface="+mj-lt"/>
              </a:rPr>
              <a:t>tetapi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hal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ini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tidak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berlaku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bagi</a:t>
            </a:r>
            <a:r>
              <a:rPr lang="en-US" sz="4800" dirty="0">
                <a:latin typeface="+mj-lt"/>
              </a:rPr>
              <a:t> content validity.</a:t>
            </a:r>
          </a:p>
          <a:p>
            <a:pPr marL="685800" indent="-685800" algn="just">
              <a:lnSpc>
                <a:spcPct val="15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4800" dirty="0" err="1">
                <a:latin typeface="+mj-lt"/>
              </a:rPr>
              <a:t>Koefisien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validitas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umumnya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dicari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dengan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menggunakan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teknik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korelasi</a:t>
            </a:r>
            <a:r>
              <a:rPr lang="en-US" sz="4800" dirty="0">
                <a:latin typeface="+mj-lt"/>
              </a:rPr>
              <a:t> </a:t>
            </a:r>
            <a:r>
              <a:rPr lang="en-US" sz="4800" u="sng" dirty="0">
                <a:latin typeface="+mj-lt"/>
              </a:rPr>
              <a:t>Product-Moment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atau</a:t>
            </a:r>
            <a:r>
              <a:rPr lang="en-US" sz="4800" dirty="0">
                <a:latin typeface="+mj-lt"/>
              </a:rPr>
              <a:t> </a:t>
            </a:r>
            <a:r>
              <a:rPr lang="en-US" sz="4800" u="sng" dirty="0" err="1">
                <a:latin typeface="+mj-lt"/>
              </a:rPr>
              <a:t>Pointbiserial</a:t>
            </a:r>
            <a:r>
              <a:rPr lang="en-US" sz="4800" dirty="0">
                <a:latin typeface="+mj-lt"/>
              </a:rPr>
              <a:t>; </a:t>
            </a:r>
            <a:r>
              <a:rPr lang="en-US" sz="4800" dirty="0" err="1">
                <a:latin typeface="+mj-lt"/>
              </a:rPr>
              <a:t>untuk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hal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ini</a:t>
            </a:r>
            <a:r>
              <a:rPr lang="en-US" sz="4800" dirty="0">
                <a:latin typeface="+mj-lt"/>
              </a:rPr>
              <a:t>  </a:t>
            </a:r>
            <a:r>
              <a:rPr lang="en-US" sz="4800" dirty="0" err="1">
                <a:latin typeface="+mj-lt"/>
              </a:rPr>
              <a:t>tergantung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dari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jenis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datanya</a:t>
            </a:r>
            <a:r>
              <a:rPr lang="en-US" sz="4800" dirty="0">
                <a:latin typeface="+mj-lt"/>
              </a:rPr>
              <a:t>.</a:t>
            </a:r>
            <a:endParaRPr lang="en-US" sz="4800" baseline="-25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Validitas </a:t>
            </a:r>
            <a:endParaRPr lang="en-US" sz="115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83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6699147" y="1818234"/>
            <a:ext cx="16942919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u="sng" dirty="0" err="1">
                <a:latin typeface="+mj-lt"/>
              </a:rPr>
              <a:t>Korelasi</a:t>
            </a:r>
            <a:r>
              <a:rPr lang="en-US" sz="5400" u="sng" dirty="0">
                <a:latin typeface="+mj-lt"/>
              </a:rPr>
              <a:t> Product-Moment</a:t>
            </a:r>
          </a:p>
          <a:p>
            <a:pPr>
              <a:lnSpc>
                <a:spcPct val="150000"/>
              </a:lnSpc>
            </a:pPr>
            <a:endParaRPr lang="en-US" sz="5400" u="sng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5400" u="sng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5400" u="sng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4800" u="sng" dirty="0" err="1">
                <a:latin typeface="+mj-lt"/>
              </a:rPr>
              <a:t>Keterangan</a:t>
            </a:r>
            <a:r>
              <a:rPr lang="en-US" sz="4800" u="sng" dirty="0">
                <a:latin typeface="+mj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800" dirty="0" err="1">
                <a:latin typeface="+mj-lt"/>
              </a:rPr>
              <a:t>r</a:t>
            </a:r>
            <a:r>
              <a:rPr lang="en-US" sz="4800" baseline="-25000" dirty="0" err="1">
                <a:latin typeface="+mj-lt"/>
              </a:rPr>
              <a:t>XY</a:t>
            </a:r>
            <a:r>
              <a:rPr lang="en-US" sz="4800" dirty="0">
                <a:latin typeface="+mj-lt"/>
              </a:rPr>
              <a:t> = </a:t>
            </a:r>
            <a:r>
              <a:rPr lang="en-US" sz="4800" dirty="0" err="1">
                <a:latin typeface="+mj-lt"/>
              </a:rPr>
              <a:t>Koefisien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Validitas</a:t>
            </a:r>
            <a:endParaRPr lang="en-US" sz="4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4800" dirty="0">
                <a:latin typeface="+mj-lt"/>
              </a:rPr>
              <a:t>X   = </a:t>
            </a:r>
            <a:r>
              <a:rPr lang="en-US" sz="4800" dirty="0" err="1">
                <a:latin typeface="+mj-lt"/>
              </a:rPr>
              <a:t>Prediktor</a:t>
            </a:r>
            <a:endParaRPr lang="en-US" sz="4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4800" dirty="0">
                <a:latin typeface="+mj-lt"/>
              </a:rPr>
              <a:t>Y   = </a:t>
            </a:r>
            <a:r>
              <a:rPr lang="en-US" sz="4800" dirty="0" err="1">
                <a:latin typeface="+mj-lt"/>
              </a:rPr>
              <a:t>Kriterium</a:t>
            </a:r>
            <a:endParaRPr lang="en-US" sz="4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4800" dirty="0">
                <a:latin typeface="+mj-lt"/>
              </a:rPr>
              <a:t>N   = </a:t>
            </a:r>
            <a:r>
              <a:rPr lang="en-US" sz="4800" dirty="0" err="1">
                <a:latin typeface="+mj-lt"/>
              </a:rPr>
              <a:t>Jumlah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Subjek</a:t>
            </a:r>
            <a:endParaRPr lang="en-US" sz="4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4800" dirty="0">
                <a:latin typeface="+mj-lt"/>
              </a:rPr>
              <a:t>XY = </a:t>
            </a:r>
            <a:r>
              <a:rPr lang="en-US" sz="4800" dirty="0" err="1">
                <a:latin typeface="+mj-lt"/>
              </a:rPr>
              <a:t>Perkalian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antara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Kriterium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dengan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Prediktor</a:t>
            </a:r>
            <a:endParaRPr lang="en-US" sz="5400" u="sng" dirty="0"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881288"/>
              </p:ext>
            </p:extLst>
          </p:nvPr>
        </p:nvGraphicFramePr>
        <p:xfrm>
          <a:off x="7629288" y="3474418"/>
          <a:ext cx="14212578" cy="291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3073400" imgH="533400" progId="Equation.3">
                  <p:embed/>
                </p:oleObj>
              </mc:Choice>
              <mc:Fallback>
                <p:oleObj name="Equation" r:id="rId5" imgW="30734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288" y="3474418"/>
                        <a:ext cx="14212578" cy="2911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11500" b="1" dirty="0">
                <a:latin typeface="+mn-ea"/>
              </a:rPr>
              <a:t>Catatan</a:t>
            </a:r>
            <a:endParaRPr lang="en-US" sz="115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13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6699147" y="1818234"/>
            <a:ext cx="16942919" cy="1408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u="sng" dirty="0" err="1">
                <a:latin typeface="+mj-lt"/>
              </a:rPr>
              <a:t>Korelasi</a:t>
            </a:r>
            <a:r>
              <a:rPr lang="en-US" sz="6000" u="sng" dirty="0">
                <a:latin typeface="+mj-lt"/>
              </a:rPr>
              <a:t> </a:t>
            </a:r>
            <a:r>
              <a:rPr lang="en-US" sz="6000" u="sng" dirty="0" err="1">
                <a:latin typeface="+mj-lt"/>
              </a:rPr>
              <a:t>Pointbiserial</a:t>
            </a:r>
            <a:endParaRPr lang="en-US" sz="6000" u="sng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4000" u="sng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4000" u="sng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4000" u="sng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000" u="sng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4000" u="sng" dirty="0" err="1">
                <a:latin typeface="+mj-lt"/>
              </a:rPr>
              <a:t>Keterangan</a:t>
            </a:r>
            <a:r>
              <a:rPr lang="en-US" sz="4000" u="sng" dirty="0">
                <a:latin typeface="+mj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latin typeface="+mj-lt"/>
              </a:rPr>
              <a:t>r</a:t>
            </a:r>
            <a:r>
              <a:rPr lang="en-US" sz="4000" baseline="-25000" dirty="0" err="1">
                <a:latin typeface="+mj-lt"/>
              </a:rPr>
              <a:t>pb</a:t>
            </a:r>
            <a:r>
              <a:rPr lang="en-US" sz="4000" dirty="0">
                <a:latin typeface="+mj-lt"/>
              </a:rPr>
              <a:t>  = </a:t>
            </a:r>
            <a:r>
              <a:rPr lang="en-US" sz="4000" dirty="0" err="1">
                <a:latin typeface="+mj-lt"/>
              </a:rPr>
              <a:t>Koefisien</a:t>
            </a:r>
            <a:r>
              <a:rPr lang="en-US" sz="4000" dirty="0">
                <a:latin typeface="+mj-lt"/>
              </a:rPr>
              <a:t> Kor. </a:t>
            </a:r>
            <a:r>
              <a:rPr lang="en-US" sz="4000" dirty="0" err="1">
                <a:latin typeface="+mj-lt"/>
              </a:rPr>
              <a:t>Pointbiserial</a:t>
            </a:r>
            <a:endParaRPr lang="en-US" sz="4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latin typeface="+mj-lt"/>
              </a:rPr>
              <a:t>M</a:t>
            </a:r>
            <a:r>
              <a:rPr lang="en-US" sz="4000" baseline="-25000" dirty="0" err="1">
                <a:latin typeface="+mj-lt"/>
              </a:rPr>
              <a:t>p</a:t>
            </a:r>
            <a:r>
              <a:rPr lang="en-US" sz="4000" dirty="0">
                <a:latin typeface="+mj-lt"/>
              </a:rPr>
              <a:t> = Mean </a:t>
            </a:r>
            <a:r>
              <a:rPr lang="en-US" sz="4000" dirty="0" err="1">
                <a:latin typeface="+mj-lt"/>
              </a:rPr>
              <a:t>dari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skor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subjek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pada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variabel</a:t>
            </a:r>
            <a:r>
              <a:rPr lang="en-US" sz="4000" dirty="0">
                <a:latin typeface="+mj-lt"/>
              </a:rPr>
              <a:t> Y (non-</a:t>
            </a:r>
            <a:r>
              <a:rPr lang="en-US" sz="4000" dirty="0" err="1">
                <a:latin typeface="+mj-lt"/>
              </a:rPr>
              <a:t>dikotomi</a:t>
            </a:r>
            <a:r>
              <a:rPr lang="en-US" sz="4000" dirty="0">
                <a:latin typeface="+mj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+mj-lt"/>
              </a:rPr>
              <a:t>        </a:t>
            </a:r>
            <a:r>
              <a:rPr lang="en-US" sz="4000" dirty="0" err="1">
                <a:latin typeface="+mj-lt"/>
              </a:rPr>
              <a:t>dan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skor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pada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variabel</a:t>
            </a:r>
            <a:r>
              <a:rPr lang="en-US" sz="4000" dirty="0">
                <a:latin typeface="+mj-lt"/>
              </a:rPr>
              <a:t> X (</a:t>
            </a:r>
            <a:r>
              <a:rPr lang="en-US" sz="4000" dirty="0" err="1">
                <a:latin typeface="+mj-lt"/>
              </a:rPr>
              <a:t>dikotomi</a:t>
            </a:r>
            <a:r>
              <a:rPr lang="en-US" sz="4000" dirty="0">
                <a:latin typeface="+mj-lt"/>
              </a:rPr>
              <a:t>) </a:t>
            </a:r>
            <a:r>
              <a:rPr lang="en-US" sz="4000" dirty="0" err="1">
                <a:latin typeface="+mj-lt"/>
              </a:rPr>
              <a:t>adalah</a:t>
            </a:r>
            <a:r>
              <a:rPr lang="en-US" sz="4000" dirty="0">
                <a:latin typeface="+mj-lt"/>
              </a:rPr>
              <a:t> 1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+mj-lt"/>
              </a:rPr>
              <a:t>M</a:t>
            </a:r>
            <a:r>
              <a:rPr lang="en-US" sz="4000" baseline="-25000" dirty="0">
                <a:latin typeface="+mj-lt"/>
              </a:rPr>
              <a:t>y</a:t>
            </a:r>
            <a:r>
              <a:rPr lang="en-US" sz="4000" dirty="0">
                <a:latin typeface="+mj-lt"/>
              </a:rPr>
              <a:t> = Mean </a:t>
            </a:r>
            <a:r>
              <a:rPr lang="en-US" sz="4000" dirty="0" err="1">
                <a:latin typeface="+mj-lt"/>
              </a:rPr>
              <a:t>dari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variabel</a:t>
            </a:r>
            <a:r>
              <a:rPr lang="en-US" sz="4000" dirty="0">
                <a:latin typeface="+mj-lt"/>
              </a:rPr>
              <a:t> Y (</a:t>
            </a:r>
            <a:r>
              <a:rPr lang="en-US" sz="4000" dirty="0" err="1">
                <a:latin typeface="+mj-lt"/>
              </a:rPr>
              <a:t>skor</a:t>
            </a:r>
            <a:r>
              <a:rPr lang="en-US" sz="4000" dirty="0">
                <a:latin typeface="+mj-lt"/>
              </a:rPr>
              <a:t> total)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latin typeface="+mj-lt"/>
              </a:rPr>
              <a:t>S</a:t>
            </a:r>
            <a:r>
              <a:rPr lang="en-US" sz="4000" baseline="-25000" dirty="0" err="1">
                <a:latin typeface="+mj-lt"/>
              </a:rPr>
              <a:t>y</a:t>
            </a:r>
            <a:r>
              <a:rPr lang="en-US" sz="4000" baseline="-25000" dirty="0">
                <a:latin typeface="+mj-lt"/>
              </a:rPr>
              <a:t> </a:t>
            </a:r>
            <a:r>
              <a:rPr lang="en-US" sz="4000" dirty="0">
                <a:latin typeface="+mj-lt"/>
              </a:rPr>
              <a:t> = Standard </a:t>
            </a:r>
            <a:r>
              <a:rPr lang="en-US" sz="4000" dirty="0" err="1">
                <a:latin typeface="+mj-lt"/>
              </a:rPr>
              <a:t>deviasi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variabel</a:t>
            </a:r>
            <a:r>
              <a:rPr lang="en-US" sz="4000" dirty="0">
                <a:latin typeface="+mj-lt"/>
              </a:rPr>
              <a:t> Y (</a:t>
            </a:r>
            <a:r>
              <a:rPr lang="en-US" sz="4000" dirty="0" err="1">
                <a:latin typeface="+mj-lt"/>
              </a:rPr>
              <a:t>skor</a:t>
            </a:r>
            <a:r>
              <a:rPr lang="en-US" sz="4000" dirty="0">
                <a:latin typeface="+mj-lt"/>
              </a:rPr>
              <a:t> total)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+mj-lt"/>
              </a:rPr>
              <a:t>p   = </a:t>
            </a:r>
            <a:r>
              <a:rPr lang="en-US" sz="4000" dirty="0" err="1">
                <a:latin typeface="+mj-lt"/>
              </a:rPr>
              <a:t>Proporsi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subjek</a:t>
            </a:r>
            <a:r>
              <a:rPr lang="en-US" sz="4000" dirty="0">
                <a:latin typeface="+mj-lt"/>
              </a:rPr>
              <a:t> yang </a:t>
            </a:r>
            <a:r>
              <a:rPr lang="en-US" sz="4000" dirty="0" err="1">
                <a:latin typeface="+mj-lt"/>
              </a:rPr>
              <a:t>skornya</a:t>
            </a:r>
            <a:r>
              <a:rPr lang="en-US" sz="4000" dirty="0">
                <a:latin typeface="+mj-lt"/>
              </a:rPr>
              <a:t> 1 </a:t>
            </a:r>
            <a:r>
              <a:rPr lang="en-US" sz="4000" dirty="0" err="1">
                <a:latin typeface="+mj-lt"/>
              </a:rPr>
              <a:t>pada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variabel</a:t>
            </a:r>
            <a:r>
              <a:rPr lang="en-US" sz="4000" dirty="0">
                <a:latin typeface="+mj-lt"/>
              </a:rPr>
              <a:t> X 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+mj-lt"/>
              </a:rPr>
              <a:t>q   = 1 - p  </a:t>
            </a:r>
          </a:p>
          <a:p>
            <a:pPr>
              <a:lnSpc>
                <a:spcPct val="150000"/>
              </a:lnSpc>
            </a:pPr>
            <a:endParaRPr lang="en-US" sz="5400" dirty="0">
              <a:latin typeface="+mj-lt"/>
            </a:endParaRPr>
          </a:p>
          <a:p>
            <a:pPr lvl="2">
              <a:lnSpc>
                <a:spcPct val="150000"/>
              </a:lnSpc>
            </a:pPr>
            <a:r>
              <a:rPr lang="en-US" sz="3200" dirty="0">
                <a:latin typeface="+mj-lt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11500" b="1" dirty="0">
                <a:latin typeface="+mn-ea"/>
              </a:rPr>
              <a:t>Catatan</a:t>
            </a:r>
            <a:endParaRPr lang="en-US" sz="11500" b="1" dirty="0">
              <a:latin typeface="+mn-e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82140"/>
              </p:ext>
            </p:extLst>
          </p:nvPr>
        </p:nvGraphicFramePr>
        <p:xfrm>
          <a:off x="10104562" y="3362477"/>
          <a:ext cx="9276735" cy="333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1269449" imgH="482391" progId="Equation.3">
                  <p:embed/>
                </p:oleObj>
              </mc:Choice>
              <mc:Fallback>
                <p:oleObj name="Equation" r:id="rId5" imgW="1269449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4562" y="3362477"/>
                        <a:ext cx="9276735" cy="3330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53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6699147" y="1818234"/>
            <a:ext cx="16942919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SzPct val="75000"/>
              <a:buFont typeface="+mj-lt"/>
              <a:buAutoNum type="alphaLcPeriod"/>
            </a:pPr>
            <a:r>
              <a:rPr lang="en-US" sz="4800" dirty="0" err="1">
                <a:latin typeface="+mj-lt"/>
              </a:rPr>
              <a:t>Teknik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korelasi</a:t>
            </a:r>
            <a:r>
              <a:rPr lang="en-US" sz="4800" dirty="0">
                <a:latin typeface="+mj-lt"/>
              </a:rPr>
              <a:t> Product-Moment </a:t>
            </a:r>
            <a:r>
              <a:rPr lang="en-US" sz="4800" dirty="0" err="1">
                <a:latin typeface="+mj-lt"/>
              </a:rPr>
              <a:t>digunakan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bila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jenis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datanya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berupa</a:t>
            </a:r>
            <a:r>
              <a:rPr lang="en-US" sz="4800" dirty="0">
                <a:latin typeface="+mj-lt"/>
              </a:rPr>
              <a:t> </a:t>
            </a:r>
            <a:r>
              <a:rPr lang="en-US" sz="4800" b="1" u="sng" dirty="0">
                <a:latin typeface="+mj-lt"/>
              </a:rPr>
              <a:t>interval</a:t>
            </a:r>
            <a:r>
              <a:rPr lang="id-ID" sz="4800" b="1" dirty="0">
                <a:latin typeface="+mj-lt"/>
              </a:rPr>
              <a:t> </a:t>
            </a:r>
            <a:r>
              <a:rPr lang="en-US" sz="4800" dirty="0">
                <a:latin typeface="+mj-lt"/>
              </a:rPr>
              <a:t>(</a:t>
            </a:r>
            <a:r>
              <a:rPr lang="en-US" sz="4800" dirty="0" err="1">
                <a:latin typeface="+mj-lt"/>
              </a:rPr>
              <a:t>kontinum</a:t>
            </a:r>
            <a:r>
              <a:rPr lang="en-US" sz="4800" dirty="0">
                <a:latin typeface="+mj-lt"/>
              </a:rPr>
              <a:t>/non-</a:t>
            </a:r>
            <a:r>
              <a:rPr lang="en-US" sz="4800" dirty="0" err="1">
                <a:latin typeface="+mj-lt"/>
              </a:rPr>
              <a:t>dikotomi</a:t>
            </a:r>
            <a:r>
              <a:rPr lang="en-US" sz="4800" dirty="0">
                <a:latin typeface="+mj-lt"/>
              </a:rPr>
              <a:t>), </a:t>
            </a:r>
            <a:r>
              <a:rPr lang="en-US" sz="4800" dirty="0" err="1">
                <a:latin typeface="+mj-lt"/>
              </a:rPr>
              <a:t>baik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pada</a:t>
            </a:r>
            <a:r>
              <a:rPr lang="en-US" sz="4800" dirty="0">
                <a:latin typeface="+mj-lt"/>
              </a:rPr>
              <a:t> data </a:t>
            </a:r>
            <a:r>
              <a:rPr lang="en-US" sz="4800" dirty="0" err="1">
                <a:latin typeface="+mj-lt"/>
              </a:rPr>
              <a:t>prediktor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maupun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kriterium</a:t>
            </a:r>
            <a:r>
              <a:rPr lang="id-ID" sz="4800" dirty="0">
                <a:latin typeface="+mj-lt"/>
              </a:rPr>
              <a:t> </a:t>
            </a:r>
          </a:p>
          <a:p>
            <a:pPr marL="514350" indent="-514350" algn="just">
              <a:lnSpc>
                <a:spcPct val="150000"/>
              </a:lnSpc>
              <a:buSzPct val="75000"/>
              <a:buFont typeface="+mj-lt"/>
              <a:buAutoNum type="alphaLcPeriod"/>
            </a:pPr>
            <a:endParaRPr lang="id-ID" sz="4800" dirty="0">
              <a:latin typeface="+mj-lt"/>
            </a:endParaRPr>
          </a:p>
          <a:p>
            <a:pPr algn="just">
              <a:lnSpc>
                <a:spcPct val="150000"/>
              </a:lnSpc>
              <a:buSzPct val="75000"/>
            </a:pPr>
            <a:r>
              <a:rPr lang="id-ID" sz="4800" dirty="0">
                <a:latin typeface="+mj-lt"/>
              </a:rPr>
              <a:t>		   </a:t>
            </a:r>
            <a:r>
              <a:rPr lang="en-US" sz="3600" dirty="0">
                <a:latin typeface="+mj-lt"/>
              </a:rPr>
              <a:t> </a:t>
            </a:r>
            <a:r>
              <a:rPr lang="en-US" sz="4800" dirty="0">
                <a:latin typeface="+mj-lt"/>
              </a:rPr>
              <a:t> </a:t>
            </a:r>
            <a:r>
              <a:rPr lang="id-ID" sz="4800" dirty="0">
                <a:latin typeface="+mj-lt"/>
              </a:rPr>
              <a:t>......“</a:t>
            </a:r>
            <a:r>
              <a:rPr lang="en-US" sz="4800" b="1" dirty="0" err="1">
                <a:latin typeface="+mj-lt"/>
              </a:rPr>
              <a:t>namun</a:t>
            </a:r>
            <a:r>
              <a:rPr lang="id-ID" sz="4800" b="1" dirty="0">
                <a:latin typeface="+mj-lt"/>
              </a:rPr>
              <a:t>”</a:t>
            </a:r>
            <a:r>
              <a:rPr lang="id-ID" sz="4800" dirty="0">
                <a:latin typeface="+mj-lt"/>
              </a:rPr>
              <a:t>.........</a:t>
            </a:r>
          </a:p>
          <a:p>
            <a:pPr algn="just">
              <a:lnSpc>
                <a:spcPct val="150000"/>
              </a:lnSpc>
              <a:buSzPct val="75000"/>
            </a:pPr>
            <a:endParaRPr lang="en-US" sz="3200" dirty="0">
              <a:latin typeface="+mj-lt"/>
            </a:endParaRPr>
          </a:p>
          <a:p>
            <a:pPr marL="514350" indent="-514350" algn="just">
              <a:lnSpc>
                <a:spcPct val="150000"/>
              </a:lnSpc>
              <a:buSzPct val="75000"/>
              <a:buFont typeface="+mj-lt"/>
              <a:buAutoNum type="alphaLcPeriod"/>
            </a:pPr>
            <a:r>
              <a:rPr lang="en-US" sz="4800" dirty="0" err="1">
                <a:latin typeface="+mj-lt"/>
              </a:rPr>
              <a:t>Bila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salah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satu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datanya</a:t>
            </a:r>
            <a:r>
              <a:rPr lang="en-US" sz="4800" dirty="0">
                <a:latin typeface="+mj-lt"/>
              </a:rPr>
              <a:t> </a:t>
            </a:r>
            <a:r>
              <a:rPr lang="en-US" sz="4800" b="1" u="sng" dirty="0">
                <a:latin typeface="+mj-lt"/>
              </a:rPr>
              <a:t>nominal</a:t>
            </a:r>
            <a:r>
              <a:rPr lang="en-US" sz="4800" dirty="0">
                <a:latin typeface="+mj-lt"/>
              </a:rPr>
              <a:t> (</a:t>
            </a:r>
            <a:r>
              <a:rPr lang="en-US" sz="4800" dirty="0" err="1">
                <a:latin typeface="+mj-lt"/>
              </a:rPr>
              <a:t>dikotomi</a:t>
            </a:r>
            <a:r>
              <a:rPr lang="en-US" sz="4800" dirty="0">
                <a:latin typeface="+mj-lt"/>
              </a:rPr>
              <a:t>) </a:t>
            </a:r>
            <a:r>
              <a:rPr lang="en-US" sz="4800" dirty="0" err="1">
                <a:latin typeface="+mj-lt"/>
              </a:rPr>
              <a:t>dan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satunya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datanya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berupa</a:t>
            </a:r>
            <a:r>
              <a:rPr lang="en-US" sz="4800" dirty="0">
                <a:latin typeface="+mj-lt"/>
              </a:rPr>
              <a:t> </a:t>
            </a:r>
            <a:r>
              <a:rPr lang="en-US" sz="4800" b="1" u="sng" dirty="0">
                <a:latin typeface="+mj-lt"/>
              </a:rPr>
              <a:t>interval</a:t>
            </a:r>
            <a:r>
              <a:rPr lang="en-US" sz="4800" dirty="0">
                <a:latin typeface="+mj-lt"/>
              </a:rPr>
              <a:t> (non-</a:t>
            </a:r>
            <a:r>
              <a:rPr lang="en-US" sz="4800" dirty="0" err="1">
                <a:latin typeface="+mj-lt"/>
              </a:rPr>
              <a:t>dikotomi</a:t>
            </a:r>
            <a:r>
              <a:rPr lang="en-US" sz="4800" dirty="0">
                <a:latin typeface="+mj-lt"/>
              </a:rPr>
              <a:t>/</a:t>
            </a:r>
            <a:r>
              <a:rPr lang="en-US" sz="4800" dirty="0" err="1">
                <a:latin typeface="+mj-lt"/>
              </a:rPr>
              <a:t>kontinum</a:t>
            </a:r>
            <a:r>
              <a:rPr lang="en-US" sz="4800" dirty="0">
                <a:latin typeface="+mj-lt"/>
              </a:rPr>
              <a:t>), </a:t>
            </a:r>
            <a:r>
              <a:rPr lang="en-US" sz="4800" dirty="0" err="1">
                <a:latin typeface="+mj-lt"/>
              </a:rPr>
              <a:t>maka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menggunakan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korelasi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Pointbiserial</a:t>
            </a:r>
            <a:r>
              <a:rPr lang="en-US" sz="4800" dirty="0">
                <a:latin typeface="+mj-lt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11500" b="1" dirty="0">
                <a:latin typeface="+mn-ea"/>
              </a:rPr>
              <a:t>Catatan</a:t>
            </a:r>
            <a:endParaRPr lang="en-US" sz="115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66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4954195" y="3114948"/>
            <a:ext cx="1854385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FFF00"/>
              </a:buClr>
              <a:buSzPct val="75000"/>
            </a:pPr>
            <a:r>
              <a:rPr lang="id-ID" sz="4800" dirty="0">
                <a:latin typeface="+mj-lt"/>
              </a:rPr>
              <a:t>a</a:t>
            </a:r>
            <a:r>
              <a:rPr lang="en-US" sz="4800" dirty="0" err="1">
                <a:latin typeface="+mj-lt"/>
              </a:rPr>
              <a:t>nalisis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korelasi</a:t>
            </a:r>
            <a:r>
              <a:rPr lang="en-US" sz="4800" dirty="0">
                <a:latin typeface="+mj-lt"/>
              </a:rPr>
              <a:t> part-whole </a:t>
            </a:r>
            <a:r>
              <a:rPr lang="en-US" sz="4800" dirty="0" err="1">
                <a:latin typeface="+mj-lt"/>
              </a:rPr>
              <a:t>adalah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untuk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mendapatkan</a:t>
            </a:r>
            <a:r>
              <a:rPr lang="en-US" sz="4800" dirty="0">
                <a:latin typeface="+mj-lt"/>
              </a:rPr>
              <a:t> </a:t>
            </a:r>
            <a:r>
              <a:rPr lang="en-US" sz="4800" b="1" u="sng" dirty="0" err="1">
                <a:latin typeface="+mj-lt"/>
              </a:rPr>
              <a:t>skormurni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dari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koefisien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validitas</a:t>
            </a:r>
            <a:r>
              <a:rPr lang="en-US" sz="4800" dirty="0">
                <a:latin typeface="+mj-lt"/>
              </a:rPr>
              <a:t> item </a:t>
            </a:r>
            <a:r>
              <a:rPr lang="en-US" sz="4800" dirty="0" err="1">
                <a:latin typeface="+mj-lt"/>
              </a:rPr>
              <a:t>pada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suatu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alat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ukur</a:t>
            </a:r>
            <a:r>
              <a:rPr lang="en-US" sz="4800" dirty="0">
                <a:latin typeface="+mj-lt"/>
              </a:rPr>
              <a:t>; </a:t>
            </a:r>
            <a:r>
              <a:rPr lang="en-US" sz="4800" dirty="0" err="1">
                <a:latin typeface="+mj-lt"/>
              </a:rPr>
              <a:t>karena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waktu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korelasi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antara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skor</a:t>
            </a:r>
            <a:r>
              <a:rPr lang="en-US" sz="4800" dirty="0">
                <a:latin typeface="+mj-lt"/>
              </a:rPr>
              <a:t> item </a:t>
            </a:r>
            <a:r>
              <a:rPr lang="en-US" sz="4800" dirty="0" err="1">
                <a:latin typeface="+mj-lt"/>
              </a:rPr>
              <a:t>dengan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skor</a:t>
            </a:r>
            <a:r>
              <a:rPr lang="en-US" sz="4800" dirty="0">
                <a:latin typeface="+mj-lt"/>
              </a:rPr>
              <a:t> total item </a:t>
            </a:r>
            <a:r>
              <a:rPr lang="en-US" sz="4800" dirty="0" err="1">
                <a:latin typeface="+mj-lt"/>
              </a:rPr>
              <a:t>terjadi</a:t>
            </a:r>
            <a:r>
              <a:rPr lang="en-US" sz="4800" dirty="0">
                <a:latin typeface="+mj-lt"/>
              </a:rPr>
              <a:t> </a:t>
            </a:r>
            <a:r>
              <a:rPr lang="en-US" sz="4800" b="1" i="1" u="sng" dirty="0">
                <a:latin typeface="+mj-lt"/>
              </a:rPr>
              <a:t>overestimate</a:t>
            </a:r>
            <a:r>
              <a:rPr lang="en-US" sz="4800" dirty="0">
                <a:latin typeface="+mj-lt"/>
              </a:rPr>
              <a:t> (</a:t>
            </a:r>
            <a:r>
              <a:rPr lang="en-US" sz="4800" dirty="0" err="1">
                <a:latin typeface="+mj-lt"/>
              </a:rPr>
              <a:t>kelebihan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bobot</a:t>
            </a:r>
            <a:r>
              <a:rPr lang="en-US" sz="4800" dirty="0">
                <a:latin typeface="+mj-lt"/>
              </a:rPr>
              <a:t>), </a:t>
            </a:r>
            <a:r>
              <a:rPr lang="en-US" sz="4800" dirty="0" err="1">
                <a:latin typeface="+mj-lt"/>
              </a:rPr>
              <a:t>sehingga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menyebabkan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angka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korelasi</a:t>
            </a:r>
            <a:r>
              <a:rPr lang="en-US" sz="4800" dirty="0">
                <a:latin typeface="+mj-lt"/>
              </a:rPr>
              <a:t> yang </a:t>
            </a:r>
            <a:r>
              <a:rPr lang="en-US" sz="4800" dirty="0" err="1">
                <a:latin typeface="+mj-lt"/>
              </a:rPr>
              <a:t>diperoleh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menjadi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besar</a:t>
            </a:r>
            <a:r>
              <a:rPr lang="en-US" sz="4800" dirty="0">
                <a:latin typeface="+mj-lt"/>
              </a:rPr>
              <a:t> </a:t>
            </a:r>
            <a:r>
              <a:rPr lang="id-ID" sz="4800" dirty="0">
                <a:latin typeface="+mj-lt"/>
              </a:rPr>
              <a:t>. </a:t>
            </a:r>
            <a:r>
              <a:rPr lang="en-US" sz="4800" dirty="0" err="1">
                <a:latin typeface="+mj-lt"/>
              </a:rPr>
              <a:t>hal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ini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terjadi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karena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skor</a:t>
            </a:r>
            <a:r>
              <a:rPr lang="en-US" sz="4800" dirty="0">
                <a:latin typeface="+mj-lt"/>
              </a:rPr>
              <a:t> item yang </a:t>
            </a:r>
            <a:r>
              <a:rPr lang="en-US" sz="4800" dirty="0" err="1">
                <a:latin typeface="+mj-lt"/>
              </a:rPr>
              <a:t>dikorelasikan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dengan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skor</a:t>
            </a:r>
            <a:r>
              <a:rPr lang="en-US" sz="4800" dirty="0">
                <a:latin typeface="+mj-lt"/>
              </a:rPr>
              <a:t> total item </a:t>
            </a:r>
            <a:r>
              <a:rPr lang="en-US" sz="4800" dirty="0" err="1">
                <a:latin typeface="+mj-lt"/>
              </a:rPr>
              <a:t>ikut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sebagai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komponen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skor</a:t>
            </a:r>
            <a:r>
              <a:rPr lang="en-US" sz="4800" dirty="0">
                <a:latin typeface="+mj-lt"/>
              </a:rPr>
              <a:t> total item </a:t>
            </a:r>
            <a:r>
              <a:rPr lang="en-US" sz="4800" dirty="0" err="1">
                <a:latin typeface="+mj-lt"/>
              </a:rPr>
              <a:t>tersebut</a:t>
            </a:r>
            <a:endParaRPr lang="en-US" sz="4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11500" b="1" dirty="0">
                <a:latin typeface="+mn-ea"/>
              </a:rPr>
              <a:t>Catatan</a:t>
            </a:r>
            <a:endParaRPr lang="en-US" sz="115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22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6699147" y="1818234"/>
            <a:ext cx="16942919" cy="109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FFF00"/>
              </a:buClr>
              <a:buSzPct val="75000"/>
            </a:pPr>
            <a:r>
              <a:rPr lang="en-US" sz="6600" u="sng" dirty="0" err="1">
                <a:latin typeface="+mj-lt"/>
              </a:rPr>
              <a:t>Rumus</a:t>
            </a:r>
            <a:r>
              <a:rPr lang="en-US" sz="6600" u="sng" dirty="0">
                <a:latin typeface="+mj-lt"/>
              </a:rPr>
              <a:t> </a:t>
            </a:r>
            <a:r>
              <a:rPr lang="en-US" sz="6600" u="sng" dirty="0" err="1">
                <a:latin typeface="+mj-lt"/>
              </a:rPr>
              <a:t>Korelasi</a:t>
            </a:r>
            <a:r>
              <a:rPr lang="en-US" sz="6600" u="sng" dirty="0">
                <a:latin typeface="+mj-lt"/>
              </a:rPr>
              <a:t> Part-Whole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SzPct val="75000"/>
            </a:pPr>
            <a:endParaRPr lang="en-US" sz="6600" u="sng" dirty="0">
              <a:latin typeface="+mj-lt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SzPct val="75000"/>
            </a:pPr>
            <a:endParaRPr lang="en-US" sz="4000" u="sng" dirty="0">
              <a:latin typeface="+mj-lt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SzPct val="75000"/>
            </a:pPr>
            <a:endParaRPr lang="id-ID" sz="6000" u="sng" dirty="0">
              <a:latin typeface="+mj-lt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SzPct val="75000"/>
            </a:pPr>
            <a:r>
              <a:rPr lang="en-US" sz="4800" u="sng" dirty="0" err="1">
                <a:latin typeface="+mj-lt"/>
              </a:rPr>
              <a:t>Keterangan</a:t>
            </a:r>
            <a:r>
              <a:rPr lang="en-US" sz="4800" dirty="0">
                <a:latin typeface="+mj-lt"/>
              </a:rPr>
              <a:t>: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SzPct val="75000"/>
            </a:pPr>
            <a:r>
              <a:rPr lang="en-US" sz="4800" dirty="0" err="1">
                <a:latin typeface="+mj-lt"/>
              </a:rPr>
              <a:t>r</a:t>
            </a:r>
            <a:r>
              <a:rPr lang="en-US" sz="4800" baseline="-25000" dirty="0" err="1">
                <a:latin typeface="+mj-lt"/>
              </a:rPr>
              <a:t>pq</a:t>
            </a:r>
            <a:r>
              <a:rPr lang="en-US" sz="4800" dirty="0">
                <a:latin typeface="+mj-lt"/>
              </a:rPr>
              <a:t>	= </a:t>
            </a:r>
            <a:r>
              <a:rPr lang="en-US" sz="4800" dirty="0" err="1">
                <a:latin typeface="+mj-lt"/>
              </a:rPr>
              <a:t>Koefisien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korelasi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setelah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dikoreksi</a:t>
            </a:r>
            <a:endParaRPr lang="en-US" sz="4800" dirty="0">
              <a:latin typeface="+mj-lt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SzPct val="75000"/>
            </a:pPr>
            <a:r>
              <a:rPr lang="en-US" sz="4800" dirty="0" err="1">
                <a:latin typeface="+mj-lt"/>
              </a:rPr>
              <a:t>r</a:t>
            </a:r>
            <a:r>
              <a:rPr lang="en-US" sz="4800" baseline="-25000" dirty="0" err="1">
                <a:latin typeface="+mj-lt"/>
              </a:rPr>
              <a:t>XY</a:t>
            </a:r>
            <a:r>
              <a:rPr lang="en-US" sz="4800" dirty="0">
                <a:latin typeface="+mj-lt"/>
              </a:rPr>
              <a:t>	= </a:t>
            </a:r>
            <a:r>
              <a:rPr lang="en-US" sz="4800" dirty="0" err="1">
                <a:latin typeface="+mj-lt"/>
              </a:rPr>
              <a:t>Koefisien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korelasi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sebelum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dikoreksi</a:t>
            </a:r>
            <a:endParaRPr lang="en-US" sz="4800" dirty="0">
              <a:latin typeface="+mj-lt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SzPct val="75000"/>
            </a:pPr>
            <a:r>
              <a:rPr lang="en-US" sz="4800" dirty="0">
                <a:latin typeface="+mj-lt"/>
              </a:rPr>
              <a:t>SD</a:t>
            </a:r>
            <a:r>
              <a:rPr lang="en-US" sz="4800" baseline="-25000" dirty="0">
                <a:latin typeface="+mj-lt"/>
              </a:rPr>
              <a:t>X</a:t>
            </a:r>
            <a:r>
              <a:rPr lang="en-US" sz="4800" dirty="0">
                <a:latin typeface="+mj-lt"/>
              </a:rPr>
              <a:t>	= Standard </a:t>
            </a:r>
            <a:r>
              <a:rPr lang="en-US" sz="4800" dirty="0" err="1">
                <a:latin typeface="+mj-lt"/>
              </a:rPr>
              <a:t>Deviasi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skor</a:t>
            </a:r>
            <a:r>
              <a:rPr lang="en-US" sz="4800" dirty="0">
                <a:latin typeface="+mj-lt"/>
              </a:rPr>
              <a:t> item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SzPct val="75000"/>
            </a:pPr>
            <a:r>
              <a:rPr lang="en-US" sz="4800" dirty="0">
                <a:latin typeface="+mj-lt"/>
              </a:rPr>
              <a:t>SD</a:t>
            </a:r>
            <a:r>
              <a:rPr lang="en-US" sz="4800" baseline="-25000" dirty="0">
                <a:latin typeface="+mj-lt"/>
              </a:rPr>
              <a:t>Y</a:t>
            </a:r>
            <a:r>
              <a:rPr lang="en-US" sz="4800" dirty="0">
                <a:latin typeface="+mj-lt"/>
              </a:rPr>
              <a:t>	= Standard </a:t>
            </a:r>
            <a:r>
              <a:rPr lang="en-US" sz="4800" dirty="0" err="1">
                <a:latin typeface="+mj-lt"/>
              </a:rPr>
              <a:t>Deviasi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skor</a:t>
            </a:r>
            <a:r>
              <a:rPr lang="en-US" sz="4800" dirty="0">
                <a:latin typeface="+mj-lt"/>
              </a:rPr>
              <a:t> total item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11500" b="1" dirty="0">
                <a:latin typeface="+mn-ea"/>
              </a:rPr>
              <a:t>Catatan</a:t>
            </a:r>
            <a:endParaRPr lang="en-US" sz="11500" b="1" dirty="0">
              <a:latin typeface="+mn-ea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52189"/>
              </p:ext>
            </p:extLst>
          </p:nvPr>
        </p:nvGraphicFramePr>
        <p:xfrm>
          <a:off x="7016636" y="4050482"/>
          <a:ext cx="15761334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2781000" imgH="469800" progId="Equation.3">
                  <p:embed/>
                </p:oleObj>
              </mc:Choice>
              <mc:Fallback>
                <p:oleObj name="Equation" r:id="rId5" imgW="278100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636" y="4050482"/>
                        <a:ext cx="15761334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6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37612" y="6208395"/>
            <a:ext cx="13628389" cy="4301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en-US" sz="4800" dirty="0">
                <a:latin typeface="+mn-ea"/>
              </a:rPr>
              <a:t>Andry </a:t>
            </a:r>
            <a:r>
              <a:rPr lang="en-US" sz="4800" dirty="0" err="1">
                <a:latin typeface="+mn-ea"/>
              </a:rPr>
              <a:t>Feriyanto</a:t>
            </a:r>
            <a:r>
              <a:rPr lang="en-US" sz="4800" dirty="0">
                <a:latin typeface="+mn-ea"/>
              </a:rPr>
              <a:t> </a:t>
            </a:r>
            <a:r>
              <a:rPr lang="id-ID" sz="4800" dirty="0">
                <a:latin typeface="+mn-ea"/>
              </a:rPr>
              <a:t>		</a:t>
            </a:r>
            <a:r>
              <a:rPr lang="en-US" sz="4800" dirty="0">
                <a:latin typeface="+mn-ea"/>
              </a:rPr>
              <a:t>(2021211003)</a:t>
            </a:r>
            <a:endParaRPr lang="id-ID" sz="4800" dirty="0">
              <a:latin typeface="+mn-ea"/>
            </a:endParaRP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en-US" sz="4800" dirty="0">
                <a:latin typeface="+mn-ea"/>
              </a:rPr>
              <a:t>Antonius </a:t>
            </a:r>
            <a:r>
              <a:rPr lang="en-US" sz="4800" dirty="0" err="1">
                <a:latin typeface="+mn-ea"/>
              </a:rPr>
              <a:t>Adven</a:t>
            </a:r>
            <a:r>
              <a:rPr lang="en-US" sz="4800" dirty="0">
                <a:latin typeface="+mn-ea"/>
              </a:rPr>
              <a:t> </a:t>
            </a:r>
            <a:r>
              <a:rPr lang="en-US" sz="4800" dirty="0" err="1">
                <a:latin typeface="+mn-ea"/>
              </a:rPr>
              <a:t>Tonny</a:t>
            </a:r>
            <a:r>
              <a:rPr lang="id-ID" sz="4800" dirty="0">
                <a:latin typeface="+mn-ea"/>
              </a:rPr>
              <a:t> 	</a:t>
            </a:r>
            <a:r>
              <a:rPr lang="en-US" sz="4800" dirty="0">
                <a:latin typeface="+mn-ea"/>
              </a:rPr>
              <a:t>(2021211004)</a:t>
            </a:r>
            <a:endParaRPr lang="id-ID" sz="4800" dirty="0">
              <a:latin typeface="+mn-ea"/>
            </a:endParaRP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en-US" sz="4800" dirty="0">
                <a:latin typeface="+mn-ea"/>
              </a:rPr>
              <a:t>David </a:t>
            </a:r>
            <a:r>
              <a:rPr lang="en-US" sz="4800" dirty="0" err="1">
                <a:latin typeface="+mn-ea"/>
              </a:rPr>
              <a:t>Naista</a:t>
            </a:r>
            <a:r>
              <a:rPr lang="en-US" sz="4800" dirty="0">
                <a:latin typeface="+mn-ea"/>
              </a:rPr>
              <a:t> </a:t>
            </a:r>
            <a:r>
              <a:rPr lang="id-ID" sz="4800" dirty="0">
                <a:latin typeface="+mn-ea"/>
              </a:rPr>
              <a:t>		</a:t>
            </a:r>
            <a:r>
              <a:rPr lang="en-US" sz="4800" dirty="0">
                <a:latin typeface="+mn-ea"/>
              </a:rPr>
              <a:t>(2021211010)</a:t>
            </a:r>
            <a:endParaRPr lang="id-ID" sz="4800" dirty="0">
              <a:latin typeface="+mn-ea"/>
            </a:endParaRP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en-US" sz="4800" dirty="0" err="1">
                <a:latin typeface="+mn-ea"/>
              </a:rPr>
              <a:t>Sigit</a:t>
            </a:r>
            <a:r>
              <a:rPr lang="en-US" sz="4800" dirty="0">
                <a:latin typeface="+mn-ea"/>
              </a:rPr>
              <a:t> </a:t>
            </a:r>
            <a:r>
              <a:rPr lang="id-ID" sz="4800" dirty="0">
                <a:latin typeface="+mn-ea"/>
              </a:rPr>
              <a:t>A</a:t>
            </a:r>
            <a:r>
              <a:rPr lang="en-US" sz="4800" dirty="0" err="1">
                <a:latin typeface="+mn-ea"/>
              </a:rPr>
              <a:t>ndriyanto</a:t>
            </a:r>
            <a:r>
              <a:rPr lang="id-ID" sz="4800" dirty="0">
                <a:latin typeface="+mn-ea"/>
              </a:rPr>
              <a:t> 		(2021211028)</a:t>
            </a:r>
            <a:endParaRPr lang="en-US" sz="4800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9623" y="3736434"/>
            <a:ext cx="979274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7200" b="1" dirty="0">
                <a:latin typeface="+mn-ea"/>
              </a:rPr>
              <a:t>Nama Anggota Kelompok B</a:t>
            </a:r>
            <a:endParaRPr lang="en-US" sz="7200" b="1" dirty="0">
              <a:latin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313" y="4333612"/>
            <a:ext cx="1934299" cy="10216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667" y="5110645"/>
            <a:ext cx="3439456" cy="3365330"/>
          </a:xfrm>
          <a:prstGeom prst="rect">
            <a:avLst/>
          </a:prstGeom>
        </p:spPr>
      </p:pic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2570088" y="4019622"/>
            <a:ext cx="814387" cy="773112"/>
          </a:xfrm>
          <a:custGeom>
            <a:avLst/>
            <a:gdLst>
              <a:gd name="T0" fmla="*/ 168 w 214"/>
              <a:gd name="T1" fmla="*/ 88 h 203"/>
              <a:gd name="T2" fmla="*/ 185 w 214"/>
              <a:gd name="T3" fmla="*/ 29 h 203"/>
              <a:gd name="T4" fmla="*/ 122 w 214"/>
              <a:gd name="T5" fmla="*/ 52 h 203"/>
              <a:gd name="T6" fmla="*/ 65 w 214"/>
              <a:gd name="T7" fmla="*/ 6 h 203"/>
              <a:gd name="T8" fmla="*/ 7 w 214"/>
              <a:gd name="T9" fmla="*/ 67 h 203"/>
              <a:gd name="T10" fmla="*/ 28 w 214"/>
              <a:gd name="T11" fmla="*/ 100 h 203"/>
              <a:gd name="T12" fmla="*/ 29 w 214"/>
              <a:gd name="T13" fmla="*/ 183 h 203"/>
              <a:gd name="T14" fmla="*/ 95 w 214"/>
              <a:gd name="T15" fmla="*/ 154 h 203"/>
              <a:gd name="T16" fmla="*/ 121 w 214"/>
              <a:gd name="T17" fmla="*/ 197 h 203"/>
              <a:gd name="T18" fmla="*/ 208 w 214"/>
              <a:gd name="T19" fmla="*/ 149 h 203"/>
              <a:gd name="T20" fmla="*/ 171 w 214"/>
              <a:gd name="T21" fmla="*/ 59 h 203"/>
              <a:gd name="T22" fmla="*/ 179 w 214"/>
              <a:gd name="T23" fmla="*/ 41 h 203"/>
              <a:gd name="T24" fmla="*/ 144 w 214"/>
              <a:gd name="T25" fmla="*/ 54 h 203"/>
              <a:gd name="T26" fmla="*/ 169 w 214"/>
              <a:gd name="T27" fmla="*/ 64 h 203"/>
              <a:gd name="T28" fmla="*/ 143 w 214"/>
              <a:gd name="T29" fmla="*/ 54 h 203"/>
              <a:gd name="T30" fmla="*/ 138 w 214"/>
              <a:gd name="T31" fmla="*/ 56 h 203"/>
              <a:gd name="T32" fmla="*/ 158 w 214"/>
              <a:gd name="T33" fmla="*/ 86 h 203"/>
              <a:gd name="T34" fmla="*/ 125 w 214"/>
              <a:gd name="T35" fmla="*/ 61 h 203"/>
              <a:gd name="T36" fmla="*/ 45 w 214"/>
              <a:gd name="T37" fmla="*/ 173 h 203"/>
              <a:gd name="T38" fmla="*/ 59 w 214"/>
              <a:gd name="T39" fmla="*/ 164 h 203"/>
              <a:gd name="T40" fmla="*/ 45 w 214"/>
              <a:gd name="T41" fmla="*/ 173 h 203"/>
              <a:gd name="T42" fmla="*/ 61 w 214"/>
              <a:gd name="T43" fmla="*/ 162 h 203"/>
              <a:gd name="T44" fmla="*/ 59 w 214"/>
              <a:gd name="T45" fmla="*/ 148 h 203"/>
              <a:gd name="T46" fmla="*/ 70 w 214"/>
              <a:gd name="T47" fmla="*/ 158 h 203"/>
              <a:gd name="T48" fmla="*/ 74 w 214"/>
              <a:gd name="T49" fmla="*/ 156 h 203"/>
              <a:gd name="T50" fmla="*/ 60 w 214"/>
              <a:gd name="T51" fmla="*/ 145 h 203"/>
              <a:gd name="T52" fmla="*/ 84 w 214"/>
              <a:gd name="T53" fmla="*/ 149 h 203"/>
              <a:gd name="T54" fmla="*/ 95 w 214"/>
              <a:gd name="T55" fmla="*/ 142 h 203"/>
              <a:gd name="T56" fmla="*/ 67 w 214"/>
              <a:gd name="T57" fmla="*/ 133 h 203"/>
              <a:gd name="T58" fmla="*/ 69 w 214"/>
              <a:gd name="T59" fmla="*/ 121 h 203"/>
              <a:gd name="T60" fmla="*/ 21 w 214"/>
              <a:gd name="T61" fmla="*/ 76 h 203"/>
              <a:gd name="T62" fmla="*/ 95 w 214"/>
              <a:gd name="T63" fmla="*/ 142 h 203"/>
              <a:gd name="T64" fmla="*/ 103 w 214"/>
              <a:gd name="T65" fmla="*/ 146 h 203"/>
              <a:gd name="T66" fmla="*/ 116 w 214"/>
              <a:gd name="T67" fmla="*/ 182 h 203"/>
              <a:gd name="T68" fmla="*/ 27 w 214"/>
              <a:gd name="T69" fmla="*/ 77 h 203"/>
              <a:gd name="T70" fmla="*/ 39 w 214"/>
              <a:gd name="T71" fmla="*/ 79 h 203"/>
              <a:gd name="T72" fmla="*/ 124 w 214"/>
              <a:gd name="T73" fmla="*/ 157 h 203"/>
              <a:gd name="T74" fmla="*/ 48 w 214"/>
              <a:gd name="T75" fmla="*/ 81 h 203"/>
              <a:gd name="T76" fmla="*/ 71 w 214"/>
              <a:gd name="T77" fmla="*/ 84 h 203"/>
              <a:gd name="T78" fmla="*/ 127 w 214"/>
              <a:gd name="T79" fmla="*/ 144 h 203"/>
              <a:gd name="T80" fmla="*/ 133 w 214"/>
              <a:gd name="T81" fmla="*/ 129 h 203"/>
              <a:gd name="T82" fmla="*/ 72 w 214"/>
              <a:gd name="T83" fmla="*/ 77 h 203"/>
              <a:gd name="T84" fmla="*/ 117 w 214"/>
              <a:gd name="T85" fmla="*/ 103 h 203"/>
              <a:gd name="T86" fmla="*/ 138 w 214"/>
              <a:gd name="T87" fmla="*/ 128 h 203"/>
              <a:gd name="T88" fmla="*/ 167 w 214"/>
              <a:gd name="T89" fmla="*/ 133 h 203"/>
              <a:gd name="T90" fmla="*/ 72 w 214"/>
              <a:gd name="T91" fmla="*/ 60 h 203"/>
              <a:gd name="T92" fmla="*/ 178 w 214"/>
              <a:gd name="T93" fmla="*/ 137 h 203"/>
              <a:gd name="T94" fmla="*/ 188 w 214"/>
              <a:gd name="T95" fmla="*/ 138 h 203"/>
              <a:gd name="T96" fmla="*/ 73 w 214"/>
              <a:gd name="T97" fmla="*/ 16 h 203"/>
              <a:gd name="T98" fmla="*/ 116 w 214"/>
              <a:gd name="T99" fmla="*/ 62 h 203"/>
              <a:gd name="T100" fmla="*/ 141 w 214"/>
              <a:gd name="T101" fmla="*/ 81 h 203"/>
              <a:gd name="T102" fmla="*/ 154 w 214"/>
              <a:gd name="T103" fmla="*/ 94 h 203"/>
              <a:gd name="T104" fmla="*/ 194 w 214"/>
              <a:gd name="T105" fmla="*/ 13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4" h="203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7410971" y="3199125"/>
            <a:ext cx="814387" cy="773112"/>
          </a:xfrm>
          <a:custGeom>
            <a:avLst/>
            <a:gdLst>
              <a:gd name="T0" fmla="*/ 168 w 214"/>
              <a:gd name="T1" fmla="*/ 88 h 203"/>
              <a:gd name="T2" fmla="*/ 185 w 214"/>
              <a:gd name="T3" fmla="*/ 29 h 203"/>
              <a:gd name="T4" fmla="*/ 122 w 214"/>
              <a:gd name="T5" fmla="*/ 52 h 203"/>
              <a:gd name="T6" fmla="*/ 65 w 214"/>
              <a:gd name="T7" fmla="*/ 6 h 203"/>
              <a:gd name="T8" fmla="*/ 7 w 214"/>
              <a:gd name="T9" fmla="*/ 67 h 203"/>
              <a:gd name="T10" fmla="*/ 28 w 214"/>
              <a:gd name="T11" fmla="*/ 100 h 203"/>
              <a:gd name="T12" fmla="*/ 29 w 214"/>
              <a:gd name="T13" fmla="*/ 183 h 203"/>
              <a:gd name="T14" fmla="*/ 95 w 214"/>
              <a:gd name="T15" fmla="*/ 154 h 203"/>
              <a:gd name="T16" fmla="*/ 121 w 214"/>
              <a:gd name="T17" fmla="*/ 197 h 203"/>
              <a:gd name="T18" fmla="*/ 208 w 214"/>
              <a:gd name="T19" fmla="*/ 149 h 203"/>
              <a:gd name="T20" fmla="*/ 171 w 214"/>
              <a:gd name="T21" fmla="*/ 59 h 203"/>
              <a:gd name="T22" fmla="*/ 179 w 214"/>
              <a:gd name="T23" fmla="*/ 41 h 203"/>
              <a:gd name="T24" fmla="*/ 144 w 214"/>
              <a:gd name="T25" fmla="*/ 54 h 203"/>
              <a:gd name="T26" fmla="*/ 169 w 214"/>
              <a:gd name="T27" fmla="*/ 64 h 203"/>
              <a:gd name="T28" fmla="*/ 143 w 214"/>
              <a:gd name="T29" fmla="*/ 54 h 203"/>
              <a:gd name="T30" fmla="*/ 138 w 214"/>
              <a:gd name="T31" fmla="*/ 56 h 203"/>
              <a:gd name="T32" fmla="*/ 158 w 214"/>
              <a:gd name="T33" fmla="*/ 86 h 203"/>
              <a:gd name="T34" fmla="*/ 125 w 214"/>
              <a:gd name="T35" fmla="*/ 61 h 203"/>
              <a:gd name="T36" fmla="*/ 45 w 214"/>
              <a:gd name="T37" fmla="*/ 173 h 203"/>
              <a:gd name="T38" fmla="*/ 59 w 214"/>
              <a:gd name="T39" fmla="*/ 164 h 203"/>
              <a:gd name="T40" fmla="*/ 45 w 214"/>
              <a:gd name="T41" fmla="*/ 173 h 203"/>
              <a:gd name="T42" fmla="*/ 61 w 214"/>
              <a:gd name="T43" fmla="*/ 162 h 203"/>
              <a:gd name="T44" fmla="*/ 59 w 214"/>
              <a:gd name="T45" fmla="*/ 148 h 203"/>
              <a:gd name="T46" fmla="*/ 70 w 214"/>
              <a:gd name="T47" fmla="*/ 158 h 203"/>
              <a:gd name="T48" fmla="*/ 74 w 214"/>
              <a:gd name="T49" fmla="*/ 156 h 203"/>
              <a:gd name="T50" fmla="*/ 60 w 214"/>
              <a:gd name="T51" fmla="*/ 145 h 203"/>
              <a:gd name="T52" fmla="*/ 84 w 214"/>
              <a:gd name="T53" fmla="*/ 149 h 203"/>
              <a:gd name="T54" fmla="*/ 95 w 214"/>
              <a:gd name="T55" fmla="*/ 142 h 203"/>
              <a:gd name="T56" fmla="*/ 67 w 214"/>
              <a:gd name="T57" fmla="*/ 133 h 203"/>
              <a:gd name="T58" fmla="*/ 69 w 214"/>
              <a:gd name="T59" fmla="*/ 121 h 203"/>
              <a:gd name="T60" fmla="*/ 21 w 214"/>
              <a:gd name="T61" fmla="*/ 76 h 203"/>
              <a:gd name="T62" fmla="*/ 95 w 214"/>
              <a:gd name="T63" fmla="*/ 142 h 203"/>
              <a:gd name="T64" fmla="*/ 103 w 214"/>
              <a:gd name="T65" fmla="*/ 146 h 203"/>
              <a:gd name="T66" fmla="*/ 116 w 214"/>
              <a:gd name="T67" fmla="*/ 182 h 203"/>
              <a:gd name="T68" fmla="*/ 27 w 214"/>
              <a:gd name="T69" fmla="*/ 77 h 203"/>
              <a:gd name="T70" fmla="*/ 39 w 214"/>
              <a:gd name="T71" fmla="*/ 79 h 203"/>
              <a:gd name="T72" fmla="*/ 124 w 214"/>
              <a:gd name="T73" fmla="*/ 157 h 203"/>
              <a:gd name="T74" fmla="*/ 48 w 214"/>
              <a:gd name="T75" fmla="*/ 81 h 203"/>
              <a:gd name="T76" fmla="*/ 71 w 214"/>
              <a:gd name="T77" fmla="*/ 84 h 203"/>
              <a:gd name="T78" fmla="*/ 127 w 214"/>
              <a:gd name="T79" fmla="*/ 144 h 203"/>
              <a:gd name="T80" fmla="*/ 133 w 214"/>
              <a:gd name="T81" fmla="*/ 129 h 203"/>
              <a:gd name="T82" fmla="*/ 72 w 214"/>
              <a:gd name="T83" fmla="*/ 77 h 203"/>
              <a:gd name="T84" fmla="*/ 117 w 214"/>
              <a:gd name="T85" fmla="*/ 103 h 203"/>
              <a:gd name="T86" fmla="*/ 138 w 214"/>
              <a:gd name="T87" fmla="*/ 128 h 203"/>
              <a:gd name="T88" fmla="*/ 167 w 214"/>
              <a:gd name="T89" fmla="*/ 133 h 203"/>
              <a:gd name="T90" fmla="*/ 72 w 214"/>
              <a:gd name="T91" fmla="*/ 60 h 203"/>
              <a:gd name="T92" fmla="*/ 178 w 214"/>
              <a:gd name="T93" fmla="*/ 137 h 203"/>
              <a:gd name="T94" fmla="*/ 188 w 214"/>
              <a:gd name="T95" fmla="*/ 138 h 203"/>
              <a:gd name="T96" fmla="*/ 73 w 214"/>
              <a:gd name="T97" fmla="*/ 16 h 203"/>
              <a:gd name="T98" fmla="*/ 116 w 214"/>
              <a:gd name="T99" fmla="*/ 62 h 203"/>
              <a:gd name="T100" fmla="*/ 141 w 214"/>
              <a:gd name="T101" fmla="*/ 81 h 203"/>
              <a:gd name="T102" fmla="*/ 154 w 214"/>
              <a:gd name="T103" fmla="*/ 94 h 203"/>
              <a:gd name="T104" fmla="*/ 194 w 214"/>
              <a:gd name="T105" fmla="*/ 13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4" h="203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2259117" y="5354210"/>
            <a:ext cx="814387" cy="773112"/>
          </a:xfrm>
          <a:custGeom>
            <a:avLst/>
            <a:gdLst>
              <a:gd name="T0" fmla="*/ 168 w 214"/>
              <a:gd name="T1" fmla="*/ 88 h 203"/>
              <a:gd name="T2" fmla="*/ 185 w 214"/>
              <a:gd name="T3" fmla="*/ 29 h 203"/>
              <a:gd name="T4" fmla="*/ 122 w 214"/>
              <a:gd name="T5" fmla="*/ 52 h 203"/>
              <a:gd name="T6" fmla="*/ 65 w 214"/>
              <a:gd name="T7" fmla="*/ 6 h 203"/>
              <a:gd name="T8" fmla="*/ 7 w 214"/>
              <a:gd name="T9" fmla="*/ 67 h 203"/>
              <a:gd name="T10" fmla="*/ 28 w 214"/>
              <a:gd name="T11" fmla="*/ 100 h 203"/>
              <a:gd name="T12" fmla="*/ 29 w 214"/>
              <a:gd name="T13" fmla="*/ 183 h 203"/>
              <a:gd name="T14" fmla="*/ 95 w 214"/>
              <a:gd name="T15" fmla="*/ 154 h 203"/>
              <a:gd name="T16" fmla="*/ 121 w 214"/>
              <a:gd name="T17" fmla="*/ 197 h 203"/>
              <a:gd name="T18" fmla="*/ 208 w 214"/>
              <a:gd name="T19" fmla="*/ 149 h 203"/>
              <a:gd name="T20" fmla="*/ 171 w 214"/>
              <a:gd name="T21" fmla="*/ 59 h 203"/>
              <a:gd name="T22" fmla="*/ 179 w 214"/>
              <a:gd name="T23" fmla="*/ 41 h 203"/>
              <a:gd name="T24" fmla="*/ 144 w 214"/>
              <a:gd name="T25" fmla="*/ 54 h 203"/>
              <a:gd name="T26" fmla="*/ 169 w 214"/>
              <a:gd name="T27" fmla="*/ 64 h 203"/>
              <a:gd name="T28" fmla="*/ 143 w 214"/>
              <a:gd name="T29" fmla="*/ 54 h 203"/>
              <a:gd name="T30" fmla="*/ 138 w 214"/>
              <a:gd name="T31" fmla="*/ 56 h 203"/>
              <a:gd name="T32" fmla="*/ 158 w 214"/>
              <a:gd name="T33" fmla="*/ 86 h 203"/>
              <a:gd name="T34" fmla="*/ 125 w 214"/>
              <a:gd name="T35" fmla="*/ 61 h 203"/>
              <a:gd name="T36" fmla="*/ 45 w 214"/>
              <a:gd name="T37" fmla="*/ 173 h 203"/>
              <a:gd name="T38" fmla="*/ 59 w 214"/>
              <a:gd name="T39" fmla="*/ 164 h 203"/>
              <a:gd name="T40" fmla="*/ 45 w 214"/>
              <a:gd name="T41" fmla="*/ 173 h 203"/>
              <a:gd name="T42" fmla="*/ 61 w 214"/>
              <a:gd name="T43" fmla="*/ 162 h 203"/>
              <a:gd name="T44" fmla="*/ 59 w 214"/>
              <a:gd name="T45" fmla="*/ 148 h 203"/>
              <a:gd name="T46" fmla="*/ 70 w 214"/>
              <a:gd name="T47" fmla="*/ 158 h 203"/>
              <a:gd name="T48" fmla="*/ 74 w 214"/>
              <a:gd name="T49" fmla="*/ 156 h 203"/>
              <a:gd name="T50" fmla="*/ 60 w 214"/>
              <a:gd name="T51" fmla="*/ 145 h 203"/>
              <a:gd name="T52" fmla="*/ 84 w 214"/>
              <a:gd name="T53" fmla="*/ 149 h 203"/>
              <a:gd name="T54" fmla="*/ 95 w 214"/>
              <a:gd name="T55" fmla="*/ 142 h 203"/>
              <a:gd name="T56" fmla="*/ 67 w 214"/>
              <a:gd name="T57" fmla="*/ 133 h 203"/>
              <a:gd name="T58" fmla="*/ 69 w 214"/>
              <a:gd name="T59" fmla="*/ 121 h 203"/>
              <a:gd name="T60" fmla="*/ 21 w 214"/>
              <a:gd name="T61" fmla="*/ 76 h 203"/>
              <a:gd name="T62" fmla="*/ 95 w 214"/>
              <a:gd name="T63" fmla="*/ 142 h 203"/>
              <a:gd name="T64" fmla="*/ 103 w 214"/>
              <a:gd name="T65" fmla="*/ 146 h 203"/>
              <a:gd name="T66" fmla="*/ 116 w 214"/>
              <a:gd name="T67" fmla="*/ 182 h 203"/>
              <a:gd name="T68" fmla="*/ 27 w 214"/>
              <a:gd name="T69" fmla="*/ 77 h 203"/>
              <a:gd name="T70" fmla="*/ 39 w 214"/>
              <a:gd name="T71" fmla="*/ 79 h 203"/>
              <a:gd name="T72" fmla="*/ 124 w 214"/>
              <a:gd name="T73" fmla="*/ 157 h 203"/>
              <a:gd name="T74" fmla="*/ 48 w 214"/>
              <a:gd name="T75" fmla="*/ 81 h 203"/>
              <a:gd name="T76" fmla="*/ 71 w 214"/>
              <a:gd name="T77" fmla="*/ 84 h 203"/>
              <a:gd name="T78" fmla="*/ 127 w 214"/>
              <a:gd name="T79" fmla="*/ 144 h 203"/>
              <a:gd name="T80" fmla="*/ 133 w 214"/>
              <a:gd name="T81" fmla="*/ 129 h 203"/>
              <a:gd name="T82" fmla="*/ 72 w 214"/>
              <a:gd name="T83" fmla="*/ 77 h 203"/>
              <a:gd name="T84" fmla="*/ 117 w 214"/>
              <a:gd name="T85" fmla="*/ 103 h 203"/>
              <a:gd name="T86" fmla="*/ 138 w 214"/>
              <a:gd name="T87" fmla="*/ 128 h 203"/>
              <a:gd name="T88" fmla="*/ 167 w 214"/>
              <a:gd name="T89" fmla="*/ 133 h 203"/>
              <a:gd name="T90" fmla="*/ 72 w 214"/>
              <a:gd name="T91" fmla="*/ 60 h 203"/>
              <a:gd name="T92" fmla="*/ 178 w 214"/>
              <a:gd name="T93" fmla="*/ 137 h 203"/>
              <a:gd name="T94" fmla="*/ 188 w 214"/>
              <a:gd name="T95" fmla="*/ 138 h 203"/>
              <a:gd name="T96" fmla="*/ 73 w 214"/>
              <a:gd name="T97" fmla="*/ 16 h 203"/>
              <a:gd name="T98" fmla="*/ 116 w 214"/>
              <a:gd name="T99" fmla="*/ 62 h 203"/>
              <a:gd name="T100" fmla="*/ 141 w 214"/>
              <a:gd name="T101" fmla="*/ 81 h 203"/>
              <a:gd name="T102" fmla="*/ 154 w 214"/>
              <a:gd name="T103" fmla="*/ 94 h 203"/>
              <a:gd name="T104" fmla="*/ 194 w 214"/>
              <a:gd name="T105" fmla="*/ 13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4" h="203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7318" y="6333635"/>
            <a:ext cx="4608512" cy="97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1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53964">
            <a:off x="18091330" y="7134080"/>
            <a:ext cx="5827233" cy="865361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1514" y="5780858"/>
            <a:ext cx="8934722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id-ID" altLang="zh-CN" sz="11500" dirty="0">
                <a:latin typeface="+mn-ea"/>
              </a:rPr>
              <a:t>Validitas</a:t>
            </a:r>
            <a:endParaRPr lang="en-US" sz="11500" dirty="0">
              <a:latin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44184" y="5780858"/>
            <a:ext cx="790985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dirty="0">
                <a:latin typeface="+mn-ea"/>
              </a:rPr>
              <a:t>Realibilitas</a:t>
            </a:r>
            <a:endParaRPr lang="en-US" sz="11500" dirty="0">
              <a:latin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96754">
            <a:off x="15062984" y="1061140"/>
            <a:ext cx="8672249" cy="9976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23606" y="5752374"/>
            <a:ext cx="3293524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dirty="0">
                <a:latin typeface="+mn-ea"/>
              </a:rPr>
              <a:t>&amp;</a:t>
            </a:r>
            <a:endParaRPr lang="en-US" sz="115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42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4954195" y="3421534"/>
            <a:ext cx="16942919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800" dirty="0" err="1"/>
              <a:t>Sejauh</a:t>
            </a:r>
            <a:r>
              <a:rPr lang="en-US" sz="4800" dirty="0"/>
              <a:t> </a:t>
            </a:r>
            <a:r>
              <a:rPr lang="en-US" sz="4800" dirty="0" err="1"/>
              <a:t>mana</a:t>
            </a:r>
            <a:r>
              <a:rPr lang="en-US" sz="4800" dirty="0"/>
              <a:t> </a:t>
            </a:r>
            <a:r>
              <a:rPr lang="en-US" sz="4800" dirty="0" err="1"/>
              <a:t>hasil</a:t>
            </a:r>
            <a:r>
              <a:rPr lang="en-US" sz="4800" dirty="0"/>
              <a:t> </a:t>
            </a:r>
            <a:r>
              <a:rPr lang="en-US" sz="4800" dirty="0" err="1"/>
              <a:t>pengukuran</a:t>
            </a:r>
            <a:r>
              <a:rPr lang="en-US" sz="4800" dirty="0"/>
              <a:t> </a:t>
            </a:r>
            <a:r>
              <a:rPr lang="en-US" sz="4800" dirty="0" err="1"/>
              <a:t>dapat</a:t>
            </a:r>
            <a:r>
              <a:rPr lang="en-US" sz="4800" dirty="0"/>
              <a:t> </a:t>
            </a:r>
            <a:r>
              <a:rPr lang="en-US" sz="4800" dirty="0" err="1"/>
              <a:t>dipercaya</a:t>
            </a:r>
            <a:r>
              <a:rPr lang="en-US" sz="4800" dirty="0"/>
              <a:t>.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800" dirty="0" err="1"/>
              <a:t>Sejauh</a:t>
            </a:r>
            <a:r>
              <a:rPr lang="en-US" sz="4800" dirty="0"/>
              <a:t> </a:t>
            </a:r>
            <a:r>
              <a:rPr lang="en-US" sz="4800" dirty="0" err="1"/>
              <a:t>mana</a:t>
            </a:r>
            <a:r>
              <a:rPr lang="en-US" sz="4800" dirty="0"/>
              <a:t> </a:t>
            </a:r>
            <a:r>
              <a:rPr lang="en-US" sz="4800" dirty="0" err="1"/>
              <a:t>hasil</a:t>
            </a:r>
            <a:r>
              <a:rPr lang="en-US" sz="4800" dirty="0"/>
              <a:t> </a:t>
            </a:r>
            <a:r>
              <a:rPr lang="en-US" sz="4800" dirty="0" err="1"/>
              <a:t>pengukuran</a:t>
            </a:r>
            <a:r>
              <a:rPr lang="en-US" sz="4800" dirty="0"/>
              <a:t> </a:t>
            </a:r>
            <a:r>
              <a:rPr lang="en-US" sz="4800" dirty="0" err="1"/>
              <a:t>dapat</a:t>
            </a:r>
            <a:r>
              <a:rPr lang="en-US" sz="4800" dirty="0"/>
              <a:t> </a:t>
            </a:r>
            <a:r>
              <a:rPr lang="en-US" sz="4800" dirty="0" err="1"/>
              <a:t>dipercaya</a:t>
            </a:r>
            <a:endParaRPr lang="en-US" sz="4800" dirty="0"/>
          </a:p>
          <a:p>
            <a:pPr>
              <a:lnSpc>
                <a:spcPct val="150000"/>
              </a:lnSpc>
            </a:pPr>
            <a:r>
              <a:rPr lang="en-US" sz="4800" dirty="0" err="1"/>
              <a:t>bila</a:t>
            </a:r>
            <a:r>
              <a:rPr lang="en-US" sz="4800" dirty="0"/>
              <a:t> </a:t>
            </a:r>
            <a:r>
              <a:rPr lang="en-US" sz="4800" dirty="0" err="1"/>
              <a:t>dilakukan</a:t>
            </a:r>
            <a:r>
              <a:rPr lang="en-US" sz="4800" dirty="0"/>
              <a:t> </a:t>
            </a:r>
            <a:r>
              <a:rPr lang="en-US" sz="4800" dirty="0" err="1"/>
              <a:t>pengukuran</a:t>
            </a:r>
            <a:r>
              <a:rPr lang="en-US" sz="4800" dirty="0"/>
              <a:t> </a:t>
            </a:r>
            <a:r>
              <a:rPr lang="en-US" sz="4800" dirty="0" err="1"/>
              <a:t>pada</a:t>
            </a:r>
            <a:r>
              <a:rPr lang="en-US" sz="4800" dirty="0"/>
              <a:t> </a:t>
            </a:r>
            <a:r>
              <a:rPr lang="en-US" sz="4800" dirty="0" err="1"/>
              <a:t>waktu</a:t>
            </a:r>
            <a:r>
              <a:rPr lang="en-US" sz="4800" dirty="0"/>
              <a:t> </a:t>
            </a:r>
            <a:r>
              <a:rPr lang="en-US" sz="4800" dirty="0" err="1"/>
              <a:t>yg</a:t>
            </a:r>
            <a:r>
              <a:rPr lang="en-US" sz="4800" dirty="0"/>
              <a:t> </a:t>
            </a:r>
            <a:r>
              <a:rPr lang="en-US" sz="4800" dirty="0" err="1"/>
              <a:t>berbeda</a:t>
            </a:r>
            <a:endParaRPr lang="en-US" sz="4800" dirty="0"/>
          </a:p>
          <a:p>
            <a:pPr>
              <a:lnSpc>
                <a:spcPct val="150000"/>
              </a:lnSpc>
            </a:pPr>
            <a:r>
              <a:rPr lang="en-US" sz="4800" dirty="0" err="1"/>
              <a:t>pada</a:t>
            </a:r>
            <a:r>
              <a:rPr lang="en-US" sz="4800" dirty="0"/>
              <a:t> </a:t>
            </a:r>
            <a:r>
              <a:rPr lang="en-US" sz="4800" dirty="0" err="1"/>
              <a:t>kelompok</a:t>
            </a:r>
            <a:r>
              <a:rPr lang="en-US" sz="4800" dirty="0"/>
              <a:t> </a:t>
            </a:r>
            <a:r>
              <a:rPr lang="en-US" sz="4800" dirty="0" err="1"/>
              <a:t>subjek</a:t>
            </a:r>
            <a:r>
              <a:rPr lang="en-US" sz="4800" dirty="0"/>
              <a:t> </a:t>
            </a:r>
            <a:r>
              <a:rPr lang="en-US" sz="4800" dirty="0" err="1"/>
              <a:t>yg</a:t>
            </a:r>
            <a:r>
              <a:rPr lang="en-US" sz="4800" dirty="0"/>
              <a:t> </a:t>
            </a:r>
            <a:r>
              <a:rPr lang="en-US" sz="4800" dirty="0" err="1"/>
              <a:t>sama</a:t>
            </a:r>
            <a:r>
              <a:rPr lang="en-US" sz="4800" dirty="0"/>
              <a:t> </a:t>
            </a:r>
            <a:r>
              <a:rPr lang="en-US" sz="4800" dirty="0" err="1"/>
              <a:t>diperoleh</a:t>
            </a:r>
            <a:r>
              <a:rPr lang="en-US" sz="4800" dirty="0"/>
              <a:t> </a:t>
            </a:r>
            <a:r>
              <a:rPr lang="en-US" sz="4800" dirty="0" err="1"/>
              <a:t>hasil</a:t>
            </a:r>
            <a:r>
              <a:rPr lang="en-US" sz="4800" dirty="0"/>
              <a:t> </a:t>
            </a:r>
            <a:r>
              <a:rPr lang="en-US" sz="4800" dirty="0" err="1"/>
              <a:t>yg</a:t>
            </a:r>
            <a:endParaRPr lang="en-US" sz="4800" dirty="0"/>
          </a:p>
          <a:p>
            <a:pPr>
              <a:lnSpc>
                <a:spcPct val="150000"/>
              </a:lnSpc>
            </a:pPr>
            <a:r>
              <a:rPr lang="en-US" sz="4800" dirty="0" err="1"/>
              <a:t>relatif</a:t>
            </a:r>
            <a:r>
              <a:rPr lang="en-US" sz="4800" dirty="0"/>
              <a:t> </a:t>
            </a:r>
            <a:r>
              <a:rPr lang="en-US" sz="4800" dirty="0" err="1"/>
              <a:t>sama</a:t>
            </a:r>
            <a:r>
              <a:rPr lang="en-US" sz="4800" dirty="0"/>
              <a:t>.</a:t>
            </a:r>
            <a:endParaRPr lang="id-ID" sz="4800" dirty="0"/>
          </a:p>
          <a:p>
            <a:pPr>
              <a:lnSpc>
                <a:spcPct val="150000"/>
              </a:lnSpc>
            </a:pPr>
            <a:endParaRPr lang="en-US" sz="4800" dirty="0"/>
          </a:p>
          <a:p>
            <a:pPr>
              <a:lnSpc>
                <a:spcPct val="150000"/>
              </a:lnSpc>
            </a:pPr>
            <a:r>
              <a:rPr lang="en-US" sz="4800" dirty="0"/>
              <a:t>&gt;&gt;&gt;&gt; </a:t>
            </a:r>
            <a:r>
              <a:rPr lang="en-US" sz="4800" dirty="0" err="1"/>
              <a:t>asalkan</a:t>
            </a:r>
            <a:r>
              <a:rPr lang="en-US" sz="4800" dirty="0"/>
              <a:t> </a:t>
            </a:r>
            <a:r>
              <a:rPr lang="en-US" sz="4800" dirty="0" err="1"/>
              <a:t>aspek</a:t>
            </a:r>
            <a:r>
              <a:rPr lang="en-US" sz="4800" dirty="0"/>
              <a:t> </a:t>
            </a:r>
            <a:r>
              <a:rPr lang="en-US" sz="4800" dirty="0" err="1"/>
              <a:t>yg</a:t>
            </a:r>
            <a:r>
              <a:rPr lang="en-US" sz="4800" dirty="0"/>
              <a:t> </a:t>
            </a:r>
            <a:r>
              <a:rPr lang="en-US" sz="4800" dirty="0" err="1"/>
              <a:t>diukur</a:t>
            </a:r>
            <a:r>
              <a:rPr lang="en-US" sz="4800" dirty="0"/>
              <a:t> </a:t>
            </a:r>
            <a:r>
              <a:rPr lang="en-US" sz="4800" dirty="0" err="1"/>
              <a:t>dalam</a:t>
            </a:r>
            <a:r>
              <a:rPr lang="en-US" sz="4800" dirty="0"/>
              <a:t> </a:t>
            </a:r>
            <a:r>
              <a:rPr lang="en-US" sz="4800" dirty="0" err="1"/>
              <a:t>diri</a:t>
            </a:r>
            <a:r>
              <a:rPr lang="en-US" sz="4800" dirty="0"/>
              <a:t> </a:t>
            </a:r>
            <a:r>
              <a:rPr lang="en-US" sz="4800" dirty="0" err="1"/>
              <a:t>subjek</a:t>
            </a:r>
            <a:endParaRPr lang="en-US" sz="4800" dirty="0"/>
          </a:p>
          <a:p>
            <a:pPr>
              <a:lnSpc>
                <a:spcPct val="150000"/>
              </a:lnSpc>
            </a:pPr>
            <a:r>
              <a:rPr lang="id-ID" sz="4800" dirty="0"/>
              <a:t>            </a:t>
            </a:r>
            <a:r>
              <a:rPr lang="en-US" sz="4800" dirty="0" err="1"/>
              <a:t>memang</a:t>
            </a:r>
            <a:r>
              <a:rPr lang="en-US" sz="4800" dirty="0"/>
              <a:t> </a:t>
            </a:r>
            <a:r>
              <a:rPr lang="en-US" sz="4800" dirty="0" err="1"/>
              <a:t>belum</a:t>
            </a:r>
            <a:r>
              <a:rPr lang="en-US" sz="4800" dirty="0"/>
              <a:t> </a:t>
            </a:r>
            <a:r>
              <a:rPr lang="en-US" sz="4800" dirty="0" err="1"/>
              <a:t>berubah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Realibilitas</a:t>
            </a:r>
            <a:endParaRPr lang="en-US" sz="115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04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4954195" y="2682330"/>
            <a:ext cx="1904791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4800" dirty="0"/>
              <a:t>3. Ti</a:t>
            </a:r>
            <a:r>
              <a:rPr lang="en-US" sz="4800" dirty="0" err="1"/>
              <a:t>nggi</a:t>
            </a:r>
            <a:r>
              <a:rPr lang="en-US" sz="4800" dirty="0"/>
              <a:t>/</a:t>
            </a:r>
            <a:r>
              <a:rPr lang="en-US" sz="4800" dirty="0" err="1"/>
              <a:t>rendahnya</a:t>
            </a:r>
            <a:r>
              <a:rPr lang="en-US" sz="4800" dirty="0"/>
              <a:t> </a:t>
            </a:r>
            <a:r>
              <a:rPr lang="en-US" sz="4800" dirty="0" err="1"/>
              <a:t>reliabilitas</a:t>
            </a:r>
            <a:r>
              <a:rPr lang="en-US" sz="4800" dirty="0"/>
              <a:t> </a:t>
            </a:r>
            <a:r>
              <a:rPr lang="en-US" sz="4800" dirty="0" err="1"/>
              <a:t>secara</a:t>
            </a:r>
            <a:r>
              <a:rPr lang="en-US" sz="4800" dirty="0"/>
              <a:t> </a:t>
            </a:r>
            <a:r>
              <a:rPr lang="en-US" sz="4800" dirty="0" err="1"/>
              <a:t>empirik</a:t>
            </a:r>
            <a:r>
              <a:rPr lang="id-ID" sz="4800" dirty="0"/>
              <a:t> </a:t>
            </a:r>
            <a:r>
              <a:rPr lang="en-US" sz="4800" dirty="0" err="1"/>
              <a:t>ditunjukkan</a:t>
            </a:r>
            <a:r>
              <a:rPr lang="en-US" sz="4800" dirty="0"/>
              <a:t> </a:t>
            </a:r>
            <a:r>
              <a:rPr lang="en-US" sz="4800" dirty="0" err="1"/>
              <a:t>oleh</a:t>
            </a:r>
            <a:r>
              <a:rPr lang="en-US" sz="4800" dirty="0"/>
              <a:t> </a:t>
            </a:r>
            <a:r>
              <a:rPr lang="id-ID" sz="4800" dirty="0"/>
              <a:t>           </a:t>
            </a:r>
            <a:r>
              <a:rPr lang="en-US" sz="4800" dirty="0" err="1"/>
              <a:t>suatu</a:t>
            </a:r>
            <a:r>
              <a:rPr lang="en-US" sz="4800" dirty="0"/>
              <a:t> </a:t>
            </a:r>
            <a:r>
              <a:rPr lang="en-US" sz="4800" dirty="0" err="1"/>
              <a:t>angka</a:t>
            </a:r>
            <a:r>
              <a:rPr lang="en-US" sz="4800" dirty="0"/>
              <a:t> yang </a:t>
            </a:r>
            <a:r>
              <a:rPr lang="en-US" sz="4800" dirty="0" err="1"/>
              <a:t>disebut</a:t>
            </a:r>
            <a:r>
              <a:rPr lang="en-US" sz="4800" dirty="0"/>
              <a:t> </a:t>
            </a:r>
            <a:r>
              <a:rPr lang="en-US" sz="4800" dirty="0" err="1"/>
              <a:t>nilai</a:t>
            </a:r>
            <a:r>
              <a:rPr lang="id-ID" sz="4800" dirty="0"/>
              <a:t> </a:t>
            </a:r>
            <a:r>
              <a:rPr lang="en-US" sz="4800" dirty="0" err="1"/>
              <a:t>koefisien</a:t>
            </a:r>
            <a:r>
              <a:rPr lang="en-US" sz="4800" dirty="0"/>
              <a:t> </a:t>
            </a:r>
            <a:r>
              <a:rPr lang="en-US" sz="4800" dirty="0" err="1"/>
              <a:t>reliabilitas</a:t>
            </a:r>
            <a:endParaRPr lang="en-US" sz="4800" dirty="0"/>
          </a:p>
          <a:p>
            <a:pPr>
              <a:lnSpc>
                <a:spcPct val="150000"/>
              </a:lnSpc>
            </a:pPr>
            <a:r>
              <a:rPr lang="id-ID" sz="4800" dirty="0"/>
              <a:t>4. </a:t>
            </a:r>
            <a:r>
              <a:rPr lang="en-US" sz="4800" dirty="0" err="1"/>
              <a:t>Reliabilitas</a:t>
            </a:r>
            <a:r>
              <a:rPr lang="en-US" sz="4800" dirty="0"/>
              <a:t> </a:t>
            </a:r>
            <a:r>
              <a:rPr lang="en-US" sz="4800" dirty="0" err="1"/>
              <a:t>yg</a:t>
            </a:r>
            <a:r>
              <a:rPr lang="en-US" sz="4800" dirty="0"/>
              <a:t> </a:t>
            </a:r>
            <a:r>
              <a:rPr lang="en-US" sz="4800" dirty="0" err="1"/>
              <a:t>tinggi</a:t>
            </a:r>
            <a:r>
              <a:rPr lang="en-US" sz="4800" dirty="0"/>
              <a:t> </a:t>
            </a:r>
            <a:r>
              <a:rPr lang="en-US" sz="4800" dirty="0" err="1"/>
              <a:t>ditunjukkan</a:t>
            </a:r>
            <a:r>
              <a:rPr lang="en-US" sz="4800" dirty="0"/>
              <a:t> </a:t>
            </a:r>
            <a:r>
              <a:rPr lang="en-US" sz="4800" dirty="0" err="1"/>
              <a:t>dgn</a:t>
            </a:r>
            <a:r>
              <a:rPr lang="en-US" sz="4800" dirty="0"/>
              <a:t> </a:t>
            </a:r>
            <a:r>
              <a:rPr lang="en-US" sz="4800" dirty="0" err="1"/>
              <a:t>nilai</a:t>
            </a:r>
            <a:r>
              <a:rPr lang="en-US" sz="4800" dirty="0"/>
              <a:t> 1.00,</a:t>
            </a:r>
            <a:r>
              <a:rPr lang="id-ID" sz="4800" dirty="0"/>
              <a:t> </a:t>
            </a:r>
            <a:r>
              <a:rPr lang="en-US" sz="4800" dirty="0" err="1"/>
              <a:t>reliabilitas</a:t>
            </a:r>
            <a:r>
              <a:rPr lang="en-US" sz="4800" dirty="0"/>
              <a:t> </a:t>
            </a:r>
            <a:r>
              <a:rPr lang="en-US" sz="4800" dirty="0" err="1"/>
              <a:t>yg</a:t>
            </a:r>
            <a:r>
              <a:rPr lang="en-US" sz="4800" dirty="0"/>
              <a:t> </a:t>
            </a:r>
            <a:r>
              <a:rPr lang="en-US" sz="4800" dirty="0" err="1"/>
              <a:t>dianggap</a:t>
            </a:r>
            <a:r>
              <a:rPr lang="en-US" sz="4800" dirty="0"/>
              <a:t> </a:t>
            </a:r>
            <a:r>
              <a:rPr lang="en-US" sz="4800" dirty="0" err="1"/>
              <a:t>sudah</a:t>
            </a:r>
            <a:r>
              <a:rPr lang="en-US" sz="4800" dirty="0"/>
              <a:t> </a:t>
            </a:r>
            <a:r>
              <a:rPr lang="en-US" sz="4800" dirty="0" err="1"/>
              <a:t>cukup</a:t>
            </a:r>
            <a:r>
              <a:rPr lang="en-US" sz="4800" dirty="0"/>
              <a:t> </a:t>
            </a:r>
            <a:r>
              <a:rPr lang="en-US" sz="4800" dirty="0" err="1"/>
              <a:t>memuaskan</a:t>
            </a:r>
            <a:r>
              <a:rPr lang="id-ID" sz="4800" dirty="0"/>
              <a:t> </a:t>
            </a:r>
            <a:r>
              <a:rPr lang="en-US" sz="4800" dirty="0" err="1"/>
              <a:t>atau</a:t>
            </a:r>
            <a:r>
              <a:rPr lang="en-US" sz="4800" dirty="0"/>
              <a:t> </a:t>
            </a:r>
            <a:r>
              <a:rPr lang="en-US" sz="4800" dirty="0" err="1"/>
              <a:t>tinggi</a:t>
            </a:r>
            <a:r>
              <a:rPr lang="en-US" sz="4800" dirty="0"/>
              <a:t> </a:t>
            </a:r>
            <a:r>
              <a:rPr lang="en-US" sz="4800" dirty="0" err="1"/>
              <a:t>adalah</a:t>
            </a:r>
            <a:r>
              <a:rPr lang="en-US" sz="4800" dirty="0"/>
              <a:t> &gt; 0.70</a:t>
            </a:r>
          </a:p>
          <a:p>
            <a:pPr>
              <a:lnSpc>
                <a:spcPct val="150000"/>
              </a:lnSpc>
            </a:pPr>
            <a:r>
              <a:rPr lang="id-ID" sz="4800" dirty="0"/>
              <a:t>5. </a:t>
            </a:r>
            <a:r>
              <a:rPr lang="en-US" sz="4800" dirty="0"/>
              <a:t>Ada </a:t>
            </a:r>
            <a:r>
              <a:rPr lang="en-US" sz="4800" dirty="0" err="1"/>
              <a:t>beberapa</a:t>
            </a:r>
            <a:r>
              <a:rPr lang="en-US" sz="4800" dirty="0"/>
              <a:t> </a:t>
            </a:r>
            <a:r>
              <a:rPr lang="en-US" sz="4800" dirty="0" err="1"/>
              <a:t>teknik</a:t>
            </a:r>
            <a:r>
              <a:rPr lang="en-US" sz="4800" dirty="0"/>
              <a:t> </a:t>
            </a:r>
            <a:r>
              <a:rPr lang="en-US" sz="4800" dirty="0" err="1"/>
              <a:t>yg</a:t>
            </a:r>
            <a:r>
              <a:rPr lang="en-US" sz="4800" dirty="0"/>
              <a:t> </a:t>
            </a:r>
            <a:r>
              <a:rPr lang="en-US" sz="4800" dirty="0" err="1"/>
              <a:t>dipakai</a:t>
            </a:r>
            <a:r>
              <a:rPr lang="en-US" sz="4800" dirty="0"/>
              <a:t> </a:t>
            </a:r>
            <a:r>
              <a:rPr lang="en-US" sz="4800" dirty="0" err="1"/>
              <a:t>untuk</a:t>
            </a:r>
            <a:r>
              <a:rPr lang="id-ID" sz="4800" dirty="0"/>
              <a:t> </a:t>
            </a:r>
            <a:r>
              <a:rPr lang="en-US" sz="4800" dirty="0" err="1"/>
              <a:t>menghitung</a:t>
            </a:r>
            <a:r>
              <a:rPr lang="en-US" sz="4800" dirty="0"/>
              <a:t> </a:t>
            </a:r>
            <a:r>
              <a:rPr lang="en-US" sz="4800" dirty="0" err="1"/>
              <a:t>reliabilitas</a:t>
            </a:r>
            <a:r>
              <a:rPr lang="en-US" sz="4800" dirty="0"/>
              <a:t> </a:t>
            </a:r>
            <a:r>
              <a:rPr lang="en-US" sz="4800" dirty="0" err="1"/>
              <a:t>diantaranya</a:t>
            </a:r>
            <a:r>
              <a:rPr lang="en-US" sz="4800" dirty="0"/>
              <a:t>: alpha</a:t>
            </a:r>
            <a:r>
              <a:rPr lang="id-ID" sz="4800" dirty="0"/>
              <a:t> </a:t>
            </a:r>
            <a:r>
              <a:rPr lang="en-US" sz="4800" dirty="0" err="1"/>
              <a:t>croncbach</a:t>
            </a:r>
            <a:r>
              <a:rPr lang="en-US" sz="4800" dirty="0"/>
              <a:t>, </a:t>
            </a:r>
            <a:r>
              <a:rPr lang="en-US" sz="4800" dirty="0" err="1"/>
              <a:t>splith</a:t>
            </a:r>
            <a:r>
              <a:rPr lang="en-US" sz="4800" dirty="0"/>
              <a:t> half.</a:t>
            </a:r>
          </a:p>
          <a:p>
            <a:pPr>
              <a:lnSpc>
                <a:spcPct val="150000"/>
              </a:lnSpc>
            </a:pPr>
            <a:r>
              <a:rPr lang="id-ID" sz="4800" dirty="0"/>
              <a:t>6. </a:t>
            </a:r>
            <a:r>
              <a:rPr lang="en-US" sz="4800" dirty="0" err="1"/>
              <a:t>Dalam</a:t>
            </a:r>
            <a:r>
              <a:rPr lang="en-US" sz="4800" dirty="0"/>
              <a:t> SPSS </a:t>
            </a:r>
            <a:r>
              <a:rPr lang="en-US" sz="4800" dirty="0" err="1"/>
              <a:t>kita</a:t>
            </a:r>
            <a:r>
              <a:rPr lang="en-US" sz="4800" dirty="0"/>
              <a:t> </a:t>
            </a:r>
            <a:r>
              <a:rPr lang="en-US" sz="4800" dirty="0" err="1"/>
              <a:t>sering</a:t>
            </a:r>
            <a:r>
              <a:rPr lang="en-US" sz="4800" dirty="0"/>
              <a:t> </a:t>
            </a:r>
            <a:r>
              <a:rPr lang="en-US" sz="4800" dirty="0" err="1"/>
              <a:t>memakai</a:t>
            </a:r>
            <a:r>
              <a:rPr lang="en-US" sz="4800" dirty="0"/>
              <a:t> alpha</a:t>
            </a:r>
            <a:r>
              <a:rPr lang="id-ID" sz="4800" dirty="0"/>
              <a:t> </a:t>
            </a:r>
            <a:r>
              <a:rPr lang="en-US" sz="4800" dirty="0" err="1"/>
              <a:t>croncbach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Realibilitas</a:t>
            </a:r>
            <a:endParaRPr lang="en-US" sz="115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58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4954195" y="2682330"/>
            <a:ext cx="19047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/>
              <a:t>Rumus</a:t>
            </a:r>
            <a:r>
              <a:rPr lang="en-US" sz="4800" dirty="0"/>
              <a:t> </a:t>
            </a:r>
            <a:r>
              <a:rPr lang="en-US" sz="4800" dirty="0" err="1"/>
              <a:t>untuk</a:t>
            </a:r>
            <a:r>
              <a:rPr lang="en-US" sz="4800" dirty="0"/>
              <a:t> </a:t>
            </a:r>
            <a:r>
              <a:rPr lang="en-US" sz="4800" dirty="0" err="1"/>
              <a:t>menghitung</a:t>
            </a:r>
            <a:r>
              <a:rPr lang="en-US" sz="4800" dirty="0"/>
              <a:t> </a:t>
            </a:r>
            <a:r>
              <a:rPr lang="en-US" sz="4800" dirty="0" err="1"/>
              <a:t>koefisien</a:t>
            </a:r>
            <a:r>
              <a:rPr lang="en-US" sz="4800" dirty="0"/>
              <a:t> </a:t>
            </a:r>
            <a:r>
              <a:rPr lang="en-US" sz="4800" dirty="0" err="1"/>
              <a:t>reliabilitas</a:t>
            </a:r>
            <a:r>
              <a:rPr lang="en-US" sz="4800" dirty="0"/>
              <a:t> instrument </a:t>
            </a:r>
            <a:r>
              <a:rPr lang="en-US" sz="4800" dirty="0" err="1"/>
              <a:t>dengan</a:t>
            </a:r>
            <a:r>
              <a:rPr lang="en-US" sz="4800" dirty="0"/>
              <a:t> </a:t>
            </a:r>
            <a:r>
              <a:rPr lang="en-US" sz="4800" dirty="0" err="1"/>
              <a:t>menggunakan</a:t>
            </a:r>
            <a:r>
              <a:rPr lang="id-ID" sz="4800" dirty="0"/>
              <a:t> </a:t>
            </a:r>
            <a:r>
              <a:rPr lang="en-US" sz="4800" i="1" dirty="0" err="1"/>
              <a:t>Cronbach</a:t>
            </a:r>
            <a:r>
              <a:rPr lang="en-US" sz="4800" i="1" dirty="0"/>
              <a:t> Alpha </a:t>
            </a:r>
            <a:r>
              <a:rPr lang="en-US" sz="4800" dirty="0" err="1"/>
              <a:t>adalah</a:t>
            </a:r>
            <a:r>
              <a:rPr lang="en-US" sz="4800" dirty="0"/>
              <a:t> </a:t>
            </a:r>
            <a:r>
              <a:rPr lang="en-US" sz="4800" dirty="0" err="1"/>
              <a:t>sebagai</a:t>
            </a:r>
            <a:r>
              <a:rPr lang="en-US" sz="4800" dirty="0"/>
              <a:t> </a:t>
            </a:r>
            <a:r>
              <a:rPr lang="en-US" sz="4800" dirty="0" err="1"/>
              <a:t>berikut</a:t>
            </a:r>
            <a:r>
              <a:rPr lang="en-US" sz="4800" dirty="0"/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Realibilitas</a:t>
            </a:r>
            <a:endParaRPr lang="en-US" sz="11500" b="1" dirty="0">
              <a:latin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97" y="5811329"/>
            <a:ext cx="14658964" cy="712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76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5533692"/>
            <a:ext cx="7046856" cy="66932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024442" y="4776625"/>
            <a:ext cx="14006310" cy="3447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7467" dirty="0">
                <a:latin typeface="+mn-ea"/>
              </a:rPr>
              <a:t>Mari kita masuk 1 contoh kasus menggunakan tools Excel?</a:t>
            </a:r>
            <a:endParaRPr lang="en-US" sz="7467" dirty="0">
              <a:latin typeface="+mn-ea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857" y="3953426"/>
            <a:ext cx="3720154" cy="4279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02" y="1005784"/>
            <a:ext cx="2381094" cy="2963425"/>
          </a:xfrm>
          <a:prstGeom prst="rect">
            <a:avLst/>
          </a:prstGeom>
        </p:spPr>
      </p:pic>
      <p:pic>
        <p:nvPicPr>
          <p:cNvPr id="7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3937">
            <a:off x="3947897" y="2279984"/>
            <a:ext cx="1575921" cy="832353"/>
          </a:xfrm>
          <a:prstGeom prst="rect">
            <a:avLst/>
          </a:prstGeom>
        </p:spPr>
      </p:pic>
      <p:pic>
        <p:nvPicPr>
          <p:cNvPr id="8" name="Image 48" descr="Men.png"/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6428250" y="1559652"/>
            <a:ext cx="850794" cy="22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50" y="3470603"/>
            <a:ext cx="1945633" cy="204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Contoh Kasus I</a:t>
            </a:r>
            <a:endParaRPr lang="en-US" sz="11500" b="1" dirty="0">
              <a:latin typeface="+mn-ea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4954195" y="2898354"/>
            <a:ext cx="16942919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lnSpc>
                <a:spcPct val="150000"/>
              </a:lnSpc>
              <a:buClr>
                <a:schemeClr val="tx1"/>
              </a:buClr>
              <a:buSzPct val="75000"/>
              <a:buFont typeface="+mj-lt"/>
              <a:buAutoNum type="arabicPeriod"/>
            </a:pPr>
            <a:r>
              <a:rPr lang="id-ID" sz="4800" dirty="0">
                <a:latin typeface="+mj-lt"/>
              </a:rPr>
              <a:t>Sebuah perusahan roti yang memiliki ribuan karyawan, pimpinan perusahaan memberikan intruksi kepada pihak kepegawaian untuk memberikan instrumen/kuisioner penilaian pekerja.</a:t>
            </a:r>
          </a:p>
          <a:p>
            <a:pPr marL="914400" indent="-914400" algn="just">
              <a:lnSpc>
                <a:spcPct val="150000"/>
              </a:lnSpc>
              <a:buClr>
                <a:schemeClr val="tx1"/>
              </a:buClr>
              <a:buSzPct val="75000"/>
              <a:buFont typeface="+mj-lt"/>
              <a:buAutoNum type="arabicPeriod"/>
            </a:pPr>
            <a:r>
              <a:rPr lang="id-ID" sz="4800" dirty="0">
                <a:latin typeface="+mj-lt"/>
              </a:rPr>
              <a:t>Nama Responden kita inisial dengan angka 1-10</a:t>
            </a:r>
          </a:p>
          <a:p>
            <a:pPr marL="914400" indent="-914400" algn="just">
              <a:lnSpc>
                <a:spcPct val="150000"/>
              </a:lnSpc>
              <a:buClr>
                <a:schemeClr val="tx1"/>
              </a:buClr>
              <a:buSzPct val="75000"/>
              <a:buFont typeface="+mj-lt"/>
              <a:buAutoNum type="arabicPeriod"/>
            </a:pPr>
            <a:r>
              <a:rPr lang="id-ID" sz="4800" dirty="0">
                <a:latin typeface="+mj-lt"/>
              </a:rPr>
              <a:t>Butir Pertanyaan kita berikan 1-19 pertanyaan</a:t>
            </a:r>
          </a:p>
          <a:p>
            <a:pPr marL="914400" indent="-914400" algn="just">
              <a:lnSpc>
                <a:spcPct val="150000"/>
              </a:lnSpc>
              <a:buClr>
                <a:schemeClr val="tx1"/>
              </a:buClr>
              <a:buSzPct val="75000"/>
              <a:buFont typeface="+mj-lt"/>
              <a:buAutoNum type="arabicPeriod"/>
            </a:pPr>
            <a:r>
              <a:rPr lang="id-ID" sz="4800" dirty="0">
                <a:latin typeface="+mj-lt"/>
              </a:rPr>
              <a:t>Nilai interval kita berikan (1. Kurang Baik – 5. Sangat Baik)</a:t>
            </a:r>
          </a:p>
        </p:txBody>
      </p:sp>
    </p:spTree>
    <p:extLst>
      <p:ext uri="{BB962C8B-B14F-4D97-AF65-F5344CB8AC3E}">
        <p14:creationId xmlns:p14="http://schemas.microsoft.com/office/powerpoint/2010/main" val="6406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50" y="3470603"/>
            <a:ext cx="1945633" cy="204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Contoh Kasus I</a:t>
            </a:r>
            <a:endParaRPr lang="en-US" sz="11500" b="1" dirty="0">
              <a:latin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53" y="2283396"/>
            <a:ext cx="18538197" cy="997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 rot="20311680">
            <a:off x="9076653" y="6065271"/>
            <a:ext cx="142275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6600" b="1" dirty="0">
                <a:solidFill>
                  <a:srgbClr val="FF0000"/>
                </a:solidFill>
                <a:latin typeface="+mn-ea"/>
              </a:rPr>
              <a:t>Lakukan Validasi Data Tersebut</a:t>
            </a:r>
            <a:endParaRPr lang="en-US" sz="66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82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50" y="3470603"/>
            <a:ext cx="1945633" cy="204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Contoh Kasus I</a:t>
            </a:r>
            <a:endParaRPr lang="en-US" sz="11500" b="1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0066" y="2978160"/>
            <a:ext cx="14689632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/>
              <a:t>Kalau</a:t>
            </a:r>
            <a:r>
              <a:rPr lang="en-US" sz="4800" dirty="0"/>
              <a:t> </a:t>
            </a:r>
            <a:r>
              <a:rPr lang="en-US" sz="4800" dirty="0" err="1"/>
              <a:t>Menggunakan</a:t>
            </a:r>
            <a:r>
              <a:rPr lang="en-US" sz="4800" dirty="0"/>
              <a:t> </a:t>
            </a:r>
            <a:r>
              <a:rPr lang="en-US" sz="4800" dirty="0" err="1"/>
              <a:t>Excell</a:t>
            </a:r>
            <a:r>
              <a:rPr lang="en-US" sz="4800" dirty="0"/>
              <a:t> Kita </a:t>
            </a:r>
            <a:r>
              <a:rPr lang="en-US" sz="4800" dirty="0" err="1"/>
              <a:t>Dapat</a:t>
            </a:r>
            <a:r>
              <a:rPr lang="en-US" sz="4800" dirty="0"/>
              <a:t> </a:t>
            </a:r>
            <a:r>
              <a:rPr lang="en-US" sz="4800" dirty="0" err="1"/>
              <a:t>Lan</a:t>
            </a:r>
            <a:r>
              <a:rPr lang="id-ID" sz="4800" dirty="0"/>
              <a:t>g</a:t>
            </a:r>
            <a:r>
              <a:rPr lang="en-US" sz="4800" dirty="0"/>
              <a:t>sung </a:t>
            </a:r>
            <a:r>
              <a:rPr lang="en-US" sz="4800" dirty="0" err="1"/>
              <a:t>Melakukan</a:t>
            </a:r>
            <a:r>
              <a:rPr lang="en-US" sz="4800" dirty="0"/>
              <a:t> </a:t>
            </a:r>
            <a:r>
              <a:rPr lang="en-US" sz="4800" dirty="0" err="1"/>
              <a:t>Sebagai</a:t>
            </a:r>
            <a:r>
              <a:rPr lang="en-US" sz="4800" dirty="0"/>
              <a:t> </a:t>
            </a:r>
            <a:r>
              <a:rPr lang="en-US" sz="4800" dirty="0" err="1"/>
              <a:t>Berikut</a:t>
            </a:r>
            <a:endParaRPr lang="en-US" sz="4800" dirty="0"/>
          </a:p>
        </p:txBody>
      </p:sp>
      <p:pic>
        <p:nvPicPr>
          <p:cNvPr id="8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61126">
            <a:off x="10605193" y="5599623"/>
            <a:ext cx="1575921" cy="8323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8302" y="7286880"/>
            <a:ext cx="18111795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/>
              <a:t>Pada</a:t>
            </a:r>
            <a:r>
              <a:rPr lang="en-US" sz="4800" dirty="0"/>
              <a:t> </a:t>
            </a:r>
            <a:r>
              <a:rPr lang="en-US" sz="4800" dirty="0" err="1"/>
              <a:t>Kolom</a:t>
            </a:r>
            <a:r>
              <a:rPr lang="en-US" sz="4800" dirty="0"/>
              <a:t> </a:t>
            </a:r>
            <a:r>
              <a:rPr lang="en-US" sz="4800" dirty="0" err="1"/>
              <a:t>Terakhir</a:t>
            </a:r>
            <a:r>
              <a:rPr lang="en-US" sz="4800" dirty="0"/>
              <a:t> </a:t>
            </a:r>
            <a:r>
              <a:rPr lang="en-US" sz="4800" dirty="0" err="1"/>
              <a:t>Buat</a:t>
            </a:r>
            <a:r>
              <a:rPr lang="en-US" sz="4800" dirty="0"/>
              <a:t> </a:t>
            </a:r>
            <a:r>
              <a:rPr lang="en-US" sz="4800" dirty="0" err="1"/>
              <a:t>Jumlah</a:t>
            </a:r>
            <a:endParaRPr lang="en-US" sz="4800" dirty="0"/>
          </a:p>
          <a:p>
            <a:pPr>
              <a:lnSpc>
                <a:spcPct val="150000"/>
              </a:lnSpc>
            </a:pPr>
            <a:r>
              <a:rPr lang="en-US" sz="4800" dirty="0" err="1"/>
              <a:t>Pada</a:t>
            </a:r>
            <a:r>
              <a:rPr lang="en-US" sz="4800" dirty="0"/>
              <a:t> </a:t>
            </a:r>
            <a:r>
              <a:rPr lang="en-US" sz="4800" dirty="0" err="1"/>
              <a:t>Kolom</a:t>
            </a:r>
            <a:r>
              <a:rPr lang="en-US" sz="4800" dirty="0"/>
              <a:t> Paling </a:t>
            </a:r>
            <a:r>
              <a:rPr lang="en-US" sz="4800" dirty="0" err="1"/>
              <a:t>Bawah</a:t>
            </a:r>
            <a:r>
              <a:rPr lang="en-US" sz="4800" dirty="0"/>
              <a:t>  </a:t>
            </a:r>
            <a:r>
              <a:rPr lang="en-US" sz="4800" dirty="0" err="1"/>
              <a:t>Hitung</a:t>
            </a:r>
            <a:r>
              <a:rPr lang="en-US" sz="4800" dirty="0"/>
              <a:t> </a:t>
            </a:r>
            <a:r>
              <a:rPr lang="en-US" sz="4800" dirty="0" err="1"/>
              <a:t>Dengan</a:t>
            </a:r>
            <a:r>
              <a:rPr lang="en-US" sz="4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4800" dirty="0"/>
              <a:t>=CORREL(B4:B13, U4:U13)  Dan </a:t>
            </a:r>
            <a:r>
              <a:rPr lang="en-US" sz="4800" dirty="0" err="1"/>
              <a:t>Lakukan</a:t>
            </a:r>
            <a:r>
              <a:rPr lang="en-US" sz="4800" dirty="0"/>
              <a:t> </a:t>
            </a:r>
            <a:r>
              <a:rPr lang="en-US" sz="4800" dirty="0" err="1"/>
              <a:t>Untuk</a:t>
            </a:r>
            <a:r>
              <a:rPr lang="en-US" sz="4800" dirty="0"/>
              <a:t> </a:t>
            </a:r>
            <a:r>
              <a:rPr lang="en-US" sz="4800" dirty="0" err="1"/>
              <a:t>Setiap</a:t>
            </a:r>
            <a:r>
              <a:rPr lang="en-US" sz="4800" dirty="0"/>
              <a:t> </a:t>
            </a:r>
            <a:r>
              <a:rPr lang="en-US" sz="4800" dirty="0" err="1"/>
              <a:t>Kolom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403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1328698" y="-846062"/>
            <a:ext cx="20281729" cy="12385376"/>
            <a:chOff x="7512274" y="-4014414"/>
            <a:chExt cx="20281729" cy="1238537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2274" y="-4014414"/>
              <a:ext cx="20281729" cy="12385376"/>
            </a:xfrm>
            <a:prstGeom prst="rect">
              <a:avLst/>
            </a:prstGeom>
          </p:spPr>
        </p:pic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12064311" y="3780606"/>
              <a:ext cx="1182690" cy="1200870"/>
              <a:chOff x="7550" y="4090"/>
              <a:chExt cx="1171" cy="1189"/>
            </a:xfrm>
            <a:solidFill>
              <a:schemeClr val="bg1"/>
            </a:solidFill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7550" y="5020"/>
                <a:ext cx="292" cy="259"/>
              </a:xfrm>
              <a:custGeom>
                <a:avLst/>
                <a:gdLst>
                  <a:gd name="T0" fmla="*/ 121 w 123"/>
                  <a:gd name="T1" fmla="*/ 91 h 109"/>
                  <a:gd name="T2" fmla="*/ 98 w 123"/>
                  <a:gd name="T3" fmla="*/ 67 h 109"/>
                  <a:gd name="T4" fmla="*/ 61 w 123"/>
                  <a:gd name="T5" fmla="*/ 37 h 109"/>
                  <a:gd name="T6" fmla="*/ 30 w 123"/>
                  <a:gd name="T7" fmla="*/ 12 h 109"/>
                  <a:gd name="T8" fmla="*/ 12 w 123"/>
                  <a:gd name="T9" fmla="*/ 4 h 109"/>
                  <a:gd name="T10" fmla="*/ 4 w 123"/>
                  <a:gd name="T11" fmla="*/ 12 h 109"/>
                  <a:gd name="T12" fmla="*/ 11 w 123"/>
                  <a:gd name="T13" fmla="*/ 26 h 109"/>
                  <a:gd name="T14" fmla="*/ 41 w 123"/>
                  <a:gd name="T15" fmla="*/ 57 h 109"/>
                  <a:gd name="T16" fmla="*/ 76 w 123"/>
                  <a:gd name="T17" fmla="*/ 90 h 109"/>
                  <a:gd name="T18" fmla="*/ 107 w 123"/>
                  <a:gd name="T19" fmla="*/ 109 h 109"/>
                  <a:gd name="T20" fmla="*/ 121 w 123"/>
                  <a:gd name="T21" fmla="*/ 9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09">
                    <a:moveTo>
                      <a:pt x="121" y="91"/>
                    </a:moveTo>
                    <a:cubicBezTo>
                      <a:pt x="118" y="80"/>
                      <a:pt x="107" y="74"/>
                      <a:pt x="98" y="67"/>
                    </a:cubicBezTo>
                    <a:cubicBezTo>
                      <a:pt x="86" y="57"/>
                      <a:pt x="73" y="47"/>
                      <a:pt x="61" y="37"/>
                    </a:cubicBezTo>
                    <a:cubicBezTo>
                      <a:pt x="51" y="28"/>
                      <a:pt x="40" y="20"/>
                      <a:pt x="30" y="12"/>
                    </a:cubicBezTo>
                    <a:cubicBezTo>
                      <a:pt x="24" y="8"/>
                      <a:pt x="17" y="7"/>
                      <a:pt x="12" y="4"/>
                    </a:cubicBezTo>
                    <a:cubicBezTo>
                      <a:pt x="7" y="0"/>
                      <a:pt x="0" y="7"/>
                      <a:pt x="4" y="12"/>
                    </a:cubicBezTo>
                    <a:cubicBezTo>
                      <a:pt x="7" y="16"/>
                      <a:pt x="8" y="22"/>
                      <a:pt x="11" y="26"/>
                    </a:cubicBezTo>
                    <a:cubicBezTo>
                      <a:pt x="21" y="37"/>
                      <a:pt x="31" y="47"/>
                      <a:pt x="41" y="57"/>
                    </a:cubicBezTo>
                    <a:cubicBezTo>
                      <a:pt x="52" y="68"/>
                      <a:pt x="64" y="79"/>
                      <a:pt x="76" y="90"/>
                    </a:cubicBezTo>
                    <a:cubicBezTo>
                      <a:pt x="85" y="98"/>
                      <a:pt x="95" y="109"/>
                      <a:pt x="107" y="109"/>
                    </a:cubicBezTo>
                    <a:cubicBezTo>
                      <a:pt x="116" y="109"/>
                      <a:pt x="123" y="100"/>
                      <a:pt x="12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7799" y="4977"/>
                <a:ext cx="308" cy="254"/>
              </a:xfrm>
              <a:custGeom>
                <a:avLst/>
                <a:gdLst>
                  <a:gd name="T0" fmla="*/ 121 w 130"/>
                  <a:gd name="T1" fmla="*/ 86 h 107"/>
                  <a:gd name="T2" fmla="*/ 76 w 130"/>
                  <a:gd name="T3" fmla="*/ 55 h 107"/>
                  <a:gd name="T4" fmla="*/ 21 w 130"/>
                  <a:gd name="T5" fmla="*/ 8 h 107"/>
                  <a:gd name="T6" fmla="*/ 8 w 130"/>
                  <a:gd name="T7" fmla="*/ 21 h 107"/>
                  <a:gd name="T8" fmla="*/ 55 w 130"/>
                  <a:gd name="T9" fmla="*/ 70 h 107"/>
                  <a:gd name="T10" fmla="*/ 110 w 130"/>
                  <a:gd name="T11" fmla="*/ 106 h 107"/>
                  <a:gd name="T12" fmla="*/ 121 w 130"/>
                  <a:gd name="T13" fmla="*/ 8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07">
                    <a:moveTo>
                      <a:pt x="121" y="86"/>
                    </a:moveTo>
                    <a:cubicBezTo>
                      <a:pt x="109" y="73"/>
                      <a:pt x="90" y="66"/>
                      <a:pt x="76" y="55"/>
                    </a:cubicBezTo>
                    <a:cubicBezTo>
                      <a:pt x="57" y="41"/>
                      <a:pt x="40" y="23"/>
                      <a:pt x="21" y="8"/>
                    </a:cubicBezTo>
                    <a:cubicBezTo>
                      <a:pt x="12" y="0"/>
                      <a:pt x="0" y="12"/>
                      <a:pt x="8" y="21"/>
                    </a:cubicBezTo>
                    <a:cubicBezTo>
                      <a:pt x="22" y="39"/>
                      <a:pt x="39" y="55"/>
                      <a:pt x="55" y="70"/>
                    </a:cubicBezTo>
                    <a:cubicBezTo>
                      <a:pt x="70" y="84"/>
                      <a:pt x="90" y="103"/>
                      <a:pt x="110" y="106"/>
                    </a:cubicBezTo>
                    <a:cubicBezTo>
                      <a:pt x="121" y="107"/>
                      <a:pt x="130" y="96"/>
                      <a:pt x="12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8060" y="4918"/>
                <a:ext cx="256" cy="216"/>
              </a:xfrm>
              <a:custGeom>
                <a:avLst/>
                <a:gdLst>
                  <a:gd name="T0" fmla="*/ 106 w 108"/>
                  <a:gd name="T1" fmla="*/ 71 h 91"/>
                  <a:gd name="T2" fmla="*/ 90 w 108"/>
                  <a:gd name="T3" fmla="*/ 58 h 91"/>
                  <a:gd name="T4" fmla="*/ 68 w 108"/>
                  <a:gd name="T5" fmla="*/ 45 h 91"/>
                  <a:gd name="T6" fmla="*/ 23 w 108"/>
                  <a:gd name="T7" fmla="*/ 8 h 91"/>
                  <a:gd name="T8" fmla="*/ 8 w 108"/>
                  <a:gd name="T9" fmla="*/ 22 h 91"/>
                  <a:gd name="T10" fmla="*/ 53 w 108"/>
                  <a:gd name="T11" fmla="*/ 64 h 91"/>
                  <a:gd name="T12" fmla="*/ 99 w 108"/>
                  <a:gd name="T13" fmla="*/ 88 h 91"/>
                  <a:gd name="T14" fmla="*/ 106 w 108"/>
                  <a:gd name="T15" fmla="*/ 7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91">
                    <a:moveTo>
                      <a:pt x="106" y="71"/>
                    </a:moveTo>
                    <a:cubicBezTo>
                      <a:pt x="102" y="63"/>
                      <a:pt x="97" y="62"/>
                      <a:pt x="90" y="58"/>
                    </a:cubicBezTo>
                    <a:cubicBezTo>
                      <a:pt x="82" y="55"/>
                      <a:pt x="75" y="50"/>
                      <a:pt x="68" y="45"/>
                    </a:cubicBezTo>
                    <a:cubicBezTo>
                      <a:pt x="52" y="34"/>
                      <a:pt x="38" y="21"/>
                      <a:pt x="23" y="8"/>
                    </a:cubicBezTo>
                    <a:cubicBezTo>
                      <a:pt x="13" y="0"/>
                      <a:pt x="0" y="12"/>
                      <a:pt x="8" y="22"/>
                    </a:cubicBezTo>
                    <a:cubicBezTo>
                      <a:pt x="22" y="38"/>
                      <a:pt x="37" y="51"/>
                      <a:pt x="53" y="64"/>
                    </a:cubicBezTo>
                    <a:cubicBezTo>
                      <a:pt x="66" y="74"/>
                      <a:pt x="81" y="91"/>
                      <a:pt x="99" y="88"/>
                    </a:cubicBezTo>
                    <a:cubicBezTo>
                      <a:pt x="107" y="86"/>
                      <a:pt x="108" y="77"/>
                      <a:pt x="106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8219" y="4695"/>
                <a:ext cx="277" cy="237"/>
              </a:xfrm>
              <a:custGeom>
                <a:avLst/>
                <a:gdLst>
                  <a:gd name="T0" fmla="*/ 108 w 117"/>
                  <a:gd name="T1" fmla="*/ 75 h 100"/>
                  <a:gd name="T2" fmla="*/ 72 w 117"/>
                  <a:gd name="T3" fmla="*/ 50 h 100"/>
                  <a:gd name="T4" fmla="*/ 24 w 117"/>
                  <a:gd name="T5" fmla="*/ 9 h 100"/>
                  <a:gd name="T6" fmla="*/ 9 w 117"/>
                  <a:gd name="T7" fmla="*/ 24 h 100"/>
                  <a:gd name="T8" fmla="*/ 60 w 117"/>
                  <a:gd name="T9" fmla="*/ 74 h 100"/>
                  <a:gd name="T10" fmla="*/ 105 w 117"/>
                  <a:gd name="T11" fmla="*/ 95 h 100"/>
                  <a:gd name="T12" fmla="*/ 108 w 117"/>
                  <a:gd name="T13" fmla="*/ 7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00">
                    <a:moveTo>
                      <a:pt x="108" y="75"/>
                    </a:moveTo>
                    <a:cubicBezTo>
                      <a:pt x="100" y="71"/>
                      <a:pt x="83" y="58"/>
                      <a:pt x="72" y="50"/>
                    </a:cubicBezTo>
                    <a:cubicBezTo>
                      <a:pt x="55" y="37"/>
                      <a:pt x="39" y="23"/>
                      <a:pt x="24" y="9"/>
                    </a:cubicBezTo>
                    <a:cubicBezTo>
                      <a:pt x="13" y="0"/>
                      <a:pt x="0" y="14"/>
                      <a:pt x="9" y="24"/>
                    </a:cubicBezTo>
                    <a:cubicBezTo>
                      <a:pt x="24" y="42"/>
                      <a:pt x="42" y="58"/>
                      <a:pt x="60" y="74"/>
                    </a:cubicBezTo>
                    <a:cubicBezTo>
                      <a:pt x="73" y="85"/>
                      <a:pt x="87" y="100"/>
                      <a:pt x="105" y="95"/>
                    </a:cubicBezTo>
                    <a:cubicBezTo>
                      <a:pt x="114" y="93"/>
                      <a:pt x="117" y="79"/>
                      <a:pt x="108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8280" y="4425"/>
                <a:ext cx="280" cy="244"/>
              </a:xfrm>
              <a:custGeom>
                <a:avLst/>
                <a:gdLst>
                  <a:gd name="T0" fmla="*/ 110 w 118"/>
                  <a:gd name="T1" fmla="*/ 78 h 103"/>
                  <a:gd name="T2" fmla="*/ 69 w 118"/>
                  <a:gd name="T3" fmla="*/ 50 h 103"/>
                  <a:gd name="T4" fmla="*/ 21 w 118"/>
                  <a:gd name="T5" fmla="*/ 7 h 103"/>
                  <a:gd name="T6" fmla="*/ 7 w 118"/>
                  <a:gd name="T7" fmla="*/ 19 h 103"/>
                  <a:gd name="T8" fmla="*/ 49 w 118"/>
                  <a:gd name="T9" fmla="*/ 66 h 103"/>
                  <a:gd name="T10" fmla="*/ 97 w 118"/>
                  <a:gd name="T11" fmla="*/ 100 h 103"/>
                  <a:gd name="T12" fmla="*/ 110 w 118"/>
                  <a:gd name="T13" fmla="*/ 7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103">
                    <a:moveTo>
                      <a:pt x="110" y="78"/>
                    </a:moveTo>
                    <a:cubicBezTo>
                      <a:pt x="100" y="66"/>
                      <a:pt x="82" y="59"/>
                      <a:pt x="69" y="50"/>
                    </a:cubicBezTo>
                    <a:cubicBezTo>
                      <a:pt x="51" y="38"/>
                      <a:pt x="36" y="23"/>
                      <a:pt x="21" y="7"/>
                    </a:cubicBezTo>
                    <a:cubicBezTo>
                      <a:pt x="14" y="0"/>
                      <a:pt x="0" y="10"/>
                      <a:pt x="7" y="19"/>
                    </a:cubicBezTo>
                    <a:cubicBezTo>
                      <a:pt x="19" y="36"/>
                      <a:pt x="34" y="51"/>
                      <a:pt x="49" y="66"/>
                    </a:cubicBezTo>
                    <a:cubicBezTo>
                      <a:pt x="62" y="78"/>
                      <a:pt x="80" y="97"/>
                      <a:pt x="97" y="100"/>
                    </a:cubicBezTo>
                    <a:cubicBezTo>
                      <a:pt x="111" y="103"/>
                      <a:pt x="118" y="89"/>
                      <a:pt x="11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8361" y="4254"/>
                <a:ext cx="225" cy="183"/>
              </a:xfrm>
              <a:custGeom>
                <a:avLst/>
                <a:gdLst>
                  <a:gd name="T0" fmla="*/ 85 w 95"/>
                  <a:gd name="T1" fmla="*/ 51 h 77"/>
                  <a:gd name="T2" fmla="*/ 17 w 95"/>
                  <a:gd name="T3" fmla="*/ 6 h 77"/>
                  <a:gd name="T4" fmla="*/ 5 w 95"/>
                  <a:gd name="T5" fmla="*/ 16 h 77"/>
                  <a:gd name="T6" fmla="*/ 43 w 95"/>
                  <a:gd name="T7" fmla="*/ 58 h 77"/>
                  <a:gd name="T8" fmla="*/ 82 w 95"/>
                  <a:gd name="T9" fmla="*/ 73 h 77"/>
                  <a:gd name="T10" fmla="*/ 85 w 95"/>
                  <a:gd name="T11" fmla="*/ 5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77">
                    <a:moveTo>
                      <a:pt x="85" y="51"/>
                    </a:moveTo>
                    <a:cubicBezTo>
                      <a:pt x="60" y="40"/>
                      <a:pt x="37" y="26"/>
                      <a:pt x="17" y="6"/>
                    </a:cubicBezTo>
                    <a:cubicBezTo>
                      <a:pt x="11" y="0"/>
                      <a:pt x="0" y="8"/>
                      <a:pt x="5" y="16"/>
                    </a:cubicBezTo>
                    <a:cubicBezTo>
                      <a:pt x="14" y="33"/>
                      <a:pt x="28" y="46"/>
                      <a:pt x="43" y="58"/>
                    </a:cubicBezTo>
                    <a:cubicBezTo>
                      <a:pt x="55" y="68"/>
                      <a:pt x="67" y="77"/>
                      <a:pt x="82" y="73"/>
                    </a:cubicBezTo>
                    <a:cubicBezTo>
                      <a:pt x="91" y="70"/>
                      <a:pt x="95" y="56"/>
                      <a:pt x="8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8465" y="4090"/>
                <a:ext cx="256" cy="193"/>
              </a:xfrm>
              <a:custGeom>
                <a:avLst/>
                <a:gdLst>
                  <a:gd name="T0" fmla="*/ 105 w 108"/>
                  <a:gd name="T1" fmla="*/ 57 h 81"/>
                  <a:gd name="T2" fmla="*/ 56 w 108"/>
                  <a:gd name="T3" fmla="*/ 25 h 81"/>
                  <a:gd name="T4" fmla="*/ 8 w 108"/>
                  <a:gd name="T5" fmla="*/ 6 h 81"/>
                  <a:gd name="T6" fmla="*/ 7 w 108"/>
                  <a:gd name="T7" fmla="*/ 6 h 81"/>
                  <a:gd name="T8" fmla="*/ 6 w 108"/>
                  <a:gd name="T9" fmla="*/ 7 h 81"/>
                  <a:gd name="T10" fmla="*/ 6 w 108"/>
                  <a:gd name="T11" fmla="*/ 7 h 81"/>
                  <a:gd name="T12" fmla="*/ 2 w 108"/>
                  <a:gd name="T13" fmla="*/ 15 h 81"/>
                  <a:gd name="T14" fmla="*/ 4 w 108"/>
                  <a:gd name="T15" fmla="*/ 23 h 81"/>
                  <a:gd name="T16" fmla="*/ 12 w 108"/>
                  <a:gd name="T17" fmla="*/ 30 h 81"/>
                  <a:gd name="T18" fmla="*/ 38 w 108"/>
                  <a:gd name="T19" fmla="*/ 49 h 81"/>
                  <a:gd name="T20" fmla="*/ 93 w 108"/>
                  <a:gd name="T21" fmla="*/ 78 h 81"/>
                  <a:gd name="T22" fmla="*/ 105 w 108"/>
                  <a:gd name="T23" fmla="*/ 5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81">
                    <a:moveTo>
                      <a:pt x="105" y="57"/>
                    </a:moveTo>
                    <a:cubicBezTo>
                      <a:pt x="98" y="41"/>
                      <a:pt x="71" y="33"/>
                      <a:pt x="56" y="25"/>
                    </a:cubicBezTo>
                    <a:cubicBezTo>
                      <a:pt x="45" y="19"/>
                      <a:pt x="21" y="0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3" y="8"/>
                      <a:pt x="1" y="11"/>
                      <a:pt x="2" y="15"/>
                    </a:cubicBezTo>
                    <a:cubicBezTo>
                      <a:pt x="0" y="9"/>
                      <a:pt x="3" y="21"/>
                      <a:pt x="4" y="23"/>
                    </a:cubicBezTo>
                    <a:cubicBezTo>
                      <a:pt x="5" y="26"/>
                      <a:pt x="9" y="28"/>
                      <a:pt x="12" y="30"/>
                    </a:cubicBezTo>
                    <a:cubicBezTo>
                      <a:pt x="20" y="37"/>
                      <a:pt x="29" y="43"/>
                      <a:pt x="38" y="49"/>
                    </a:cubicBezTo>
                    <a:cubicBezTo>
                      <a:pt x="52" y="58"/>
                      <a:pt x="75" y="81"/>
                      <a:pt x="93" y="78"/>
                    </a:cubicBezTo>
                    <a:cubicBezTo>
                      <a:pt x="101" y="76"/>
                      <a:pt x="108" y="65"/>
                      <a:pt x="105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" name="ZoneTexte 2"/>
          <p:cNvSpPr txBox="1"/>
          <p:nvPr/>
        </p:nvSpPr>
        <p:spPr>
          <a:xfrm>
            <a:off x="6607457" y="6129110"/>
            <a:ext cx="991386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altLang="zh-CN" sz="8800" b="1" dirty="0">
                <a:latin typeface="+mn-ea"/>
              </a:rPr>
              <a:t>Perhatikan </a:t>
            </a:r>
          </a:p>
          <a:p>
            <a:pPr algn="ctr"/>
            <a:r>
              <a:rPr lang="id-ID" altLang="zh-CN" sz="8800" b="1" dirty="0">
                <a:latin typeface="+mn-ea"/>
              </a:rPr>
              <a:t>Perhitungannnya</a:t>
            </a:r>
            <a:endParaRPr lang="fr-FR" sz="8800" b="1" dirty="0">
              <a:latin typeface="+mn-e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24065" y="8098880"/>
            <a:ext cx="1728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altLang="zh-CN" sz="4800" dirty="0">
              <a:latin typeface="+mn-e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341" y="5863003"/>
            <a:ext cx="2303446" cy="2872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50" y="3470603"/>
            <a:ext cx="1945633" cy="204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Contoh Kasus I</a:t>
            </a:r>
            <a:endParaRPr lang="en-US" sz="11500" b="1" dirty="0">
              <a:latin typeface="+mn-ea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30" y="2194747"/>
            <a:ext cx="18475612" cy="726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34" y="10312254"/>
            <a:ext cx="14977664" cy="79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own Arrow 15"/>
          <p:cNvSpPr/>
          <p:nvPr/>
        </p:nvSpPr>
        <p:spPr>
          <a:xfrm flipH="1" flipV="1">
            <a:off x="12696850" y="9574484"/>
            <a:ext cx="549079" cy="66868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96097" y="11631735"/>
            <a:ext cx="14689632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4400" dirty="0"/>
              <a:t>V : Valid </a:t>
            </a:r>
          </a:p>
          <a:p>
            <a:pPr>
              <a:lnSpc>
                <a:spcPct val="150000"/>
              </a:lnSpc>
            </a:pPr>
            <a:r>
              <a:rPr lang="id-ID" sz="4400" dirty="0"/>
              <a:t>TV : Tidak Valid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15721186" y="9489554"/>
            <a:ext cx="533400" cy="609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5533692"/>
            <a:ext cx="7046856" cy="66932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5490" y="545847"/>
            <a:ext cx="23330592" cy="13578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7467" dirty="0">
                <a:latin typeface="+mn-ea"/>
              </a:rPr>
              <a:t>Apa hubungan dengan validitas dan realibilitas?</a:t>
            </a:r>
          </a:p>
          <a:p>
            <a:endParaRPr lang="id-ID" sz="9600" dirty="0">
              <a:latin typeface="+mn-ea"/>
            </a:endParaRPr>
          </a:p>
          <a:p>
            <a:pPr marL="9452061" lvl="8" indent="-7429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d-ID" b="1" dirty="0"/>
              <a:t>Val</a:t>
            </a:r>
            <a:r>
              <a:rPr lang="id-ID" sz="4400" b="1" dirty="0"/>
              <a:t>iditas</a:t>
            </a:r>
            <a:r>
              <a:rPr lang="id-ID" sz="4400" dirty="0"/>
              <a:t> </a:t>
            </a:r>
            <a:r>
              <a:rPr lang="id-ID" sz="4400" dirty="0">
                <a:sym typeface="Wingdings" pitchFamily="2" charset="2"/>
              </a:rPr>
              <a:t></a:t>
            </a:r>
            <a:r>
              <a:rPr lang="id-ID" sz="4400" dirty="0"/>
              <a:t> mempermasalahkan kesesuaian </a:t>
            </a:r>
            <a:endParaRPr lang="en-US" sz="4400" dirty="0"/>
          </a:p>
          <a:p>
            <a:pPr marL="9172661" lvl="8" indent="-463550">
              <a:lnSpc>
                <a:spcPct val="150000"/>
              </a:lnSpc>
              <a:defRPr/>
            </a:pPr>
            <a:r>
              <a:rPr lang="en-US" sz="4400" dirty="0"/>
              <a:t>     </a:t>
            </a:r>
            <a:r>
              <a:rPr lang="id-ID" sz="4400" dirty="0"/>
              <a:t>antara</a:t>
            </a:r>
            <a:r>
              <a:rPr lang="en-US" sz="4400" dirty="0"/>
              <a:t> </a:t>
            </a:r>
            <a:r>
              <a:rPr lang="id-ID" sz="4400" dirty="0"/>
              <a:t>konsep dan kenyataan empiris</a:t>
            </a:r>
          </a:p>
          <a:p>
            <a:pPr marL="9452061" lvl="8" indent="-7429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d-ID" sz="4400" b="1" dirty="0"/>
              <a:t>Reliabilitas </a:t>
            </a:r>
            <a:r>
              <a:rPr lang="id-ID" sz="4400" dirty="0">
                <a:sym typeface="Wingdings" pitchFamily="2" charset="2"/>
              </a:rPr>
              <a:t></a:t>
            </a:r>
            <a:r>
              <a:rPr lang="id-ID" sz="4400" dirty="0"/>
              <a:t> kesesuaian hasil-hasil </a:t>
            </a:r>
            <a:r>
              <a:rPr lang="en-US" sz="4400" dirty="0"/>
              <a:t> </a:t>
            </a:r>
            <a:r>
              <a:rPr lang="id-ID" sz="4400" dirty="0"/>
              <a:t>pengukuran di tingkat kenyataan empiris</a:t>
            </a:r>
            <a:endParaRPr lang="en-GB" sz="4400" b="1" i="1" dirty="0"/>
          </a:p>
          <a:p>
            <a:pPr lvl="8">
              <a:lnSpc>
                <a:spcPct val="150000"/>
              </a:lnSpc>
              <a:defRPr/>
            </a:pPr>
            <a:endParaRPr lang="id-ID" sz="4400" b="1" i="1" dirty="0"/>
          </a:p>
          <a:p>
            <a:pPr lvl="8">
              <a:lnSpc>
                <a:spcPct val="150000"/>
              </a:lnSpc>
              <a:defRPr/>
            </a:pPr>
            <a:r>
              <a:rPr lang="sv-SE" sz="4400" b="1" dirty="0"/>
              <a:t>Karena itu </a:t>
            </a:r>
            <a:r>
              <a:rPr lang="en-GB" sz="4400" b="1" dirty="0">
                <a:sym typeface="Wingdings" pitchFamily="2" charset="2"/>
              </a:rPr>
              <a:t></a:t>
            </a:r>
            <a:r>
              <a:rPr lang="sv-SE" sz="4400" b="1" dirty="0"/>
              <a:t> valid pasti reliable, tapi tidak sebaliknya (</a:t>
            </a:r>
            <a:r>
              <a:rPr lang="en-US" sz="4400" dirty="0" err="1"/>
              <a:t>pengukuran</a:t>
            </a:r>
            <a:r>
              <a:rPr lang="en-US" sz="4400" dirty="0"/>
              <a:t> yang </a:t>
            </a:r>
            <a:r>
              <a:rPr lang="en-US" sz="4400" dirty="0" err="1"/>
              <a:t>dapat</a:t>
            </a:r>
            <a:r>
              <a:rPr lang="en-US" sz="4400" dirty="0"/>
              <a:t> </a:t>
            </a:r>
            <a:r>
              <a:rPr lang="en-US" sz="4400" dirty="0" err="1"/>
              <a:t>diandalkan</a:t>
            </a:r>
            <a:r>
              <a:rPr lang="en-US" sz="4400" dirty="0"/>
              <a:t> </a:t>
            </a:r>
            <a:r>
              <a:rPr lang="en-US" sz="4400" dirty="0" err="1"/>
              <a:t>akan</a:t>
            </a:r>
            <a:r>
              <a:rPr lang="en-US" sz="4400" dirty="0"/>
              <a:t> </a:t>
            </a:r>
            <a:r>
              <a:rPr lang="en-US" sz="4400" dirty="0" err="1"/>
              <a:t>mengukur</a:t>
            </a:r>
            <a:r>
              <a:rPr lang="en-US" sz="4400" dirty="0"/>
              <a:t> </a:t>
            </a:r>
            <a:r>
              <a:rPr lang="en-US" sz="4400" dirty="0" err="1"/>
              <a:t>secara</a:t>
            </a:r>
            <a:r>
              <a:rPr lang="en-US" sz="4400" dirty="0"/>
              <a:t> </a:t>
            </a:r>
            <a:r>
              <a:rPr lang="en-US" sz="4400" dirty="0" err="1"/>
              <a:t>konsisten</a:t>
            </a:r>
            <a:r>
              <a:rPr lang="en-US" sz="4400" dirty="0"/>
              <a:t>, </a:t>
            </a:r>
            <a:r>
              <a:rPr lang="en-US" sz="4400" dirty="0" err="1"/>
              <a:t>tapi</a:t>
            </a:r>
            <a:r>
              <a:rPr lang="en-US" sz="4400" dirty="0"/>
              <a:t> </a:t>
            </a:r>
            <a:r>
              <a:rPr lang="en-US" sz="4400" dirty="0" err="1"/>
              <a:t>belum</a:t>
            </a:r>
            <a:r>
              <a:rPr lang="en-US" sz="4400" dirty="0"/>
              <a:t> </a:t>
            </a:r>
            <a:r>
              <a:rPr lang="en-US" sz="4400" dirty="0" err="1"/>
              <a:t>tentu</a:t>
            </a:r>
            <a:r>
              <a:rPr lang="en-US" sz="4400" dirty="0"/>
              <a:t> </a:t>
            </a:r>
            <a:r>
              <a:rPr lang="en-US" sz="4400" dirty="0" err="1"/>
              <a:t>mengukur</a:t>
            </a:r>
            <a:r>
              <a:rPr lang="en-US" sz="4400" dirty="0"/>
              <a:t> </a:t>
            </a:r>
            <a:r>
              <a:rPr lang="en-US" sz="4400" dirty="0" err="1"/>
              <a:t>apa</a:t>
            </a:r>
            <a:r>
              <a:rPr lang="en-US" sz="4400" dirty="0"/>
              <a:t> yang </a:t>
            </a:r>
            <a:r>
              <a:rPr lang="en-US" sz="4400" dirty="0" err="1"/>
              <a:t>seharusnya</a:t>
            </a:r>
            <a:r>
              <a:rPr lang="en-US" sz="4400" dirty="0"/>
              <a:t> </a:t>
            </a:r>
            <a:r>
              <a:rPr lang="en-US" sz="4400" dirty="0" err="1"/>
              <a:t>diukur</a:t>
            </a:r>
            <a:r>
              <a:rPr lang="en-US" sz="4400" dirty="0"/>
              <a:t>)</a:t>
            </a:r>
            <a:endParaRPr lang="en-GB" sz="4400" b="1" dirty="0"/>
          </a:p>
          <a:p>
            <a:pPr marL="463550" indent="-463550">
              <a:buFont typeface="Arial" pitchFamily="34" charset="0"/>
              <a:buChar char="•"/>
              <a:defRPr/>
            </a:pPr>
            <a:endParaRPr lang="en-US" dirty="0"/>
          </a:p>
          <a:p>
            <a:endParaRPr lang="en-US" sz="7467" dirty="0">
              <a:latin typeface="+mn-ea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857" y="3953426"/>
            <a:ext cx="3720154" cy="427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50" y="3470603"/>
            <a:ext cx="1945633" cy="204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Contoh Kasus I</a:t>
            </a:r>
            <a:endParaRPr lang="en-US" sz="11500" b="1" dirty="0">
              <a:latin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58" y="2363440"/>
            <a:ext cx="15224948" cy="893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09" y="11295636"/>
            <a:ext cx="15224948" cy="242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40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50" y="3470603"/>
            <a:ext cx="1945633" cy="204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Contoh Kasus I</a:t>
            </a:r>
            <a:endParaRPr lang="en-US" sz="11500" b="1" dirty="0">
              <a:latin typeface="+mn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11987" r="6357" b="15635"/>
          <a:stretch/>
        </p:blipFill>
        <p:spPr bwMode="auto">
          <a:xfrm>
            <a:off x="5706979" y="2823224"/>
            <a:ext cx="5857373" cy="33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84954">
            <a:off x="11500920" y="5245794"/>
            <a:ext cx="1575921" cy="83235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116" y="6756244"/>
            <a:ext cx="11531878" cy="636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9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98" y="2756519"/>
            <a:ext cx="17230068" cy="336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90" y="6138714"/>
            <a:ext cx="12031423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50" y="3470603"/>
            <a:ext cx="1945633" cy="2047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6" name="TextBox 10"/>
          <p:cNvSpPr txBox="1"/>
          <p:nvPr/>
        </p:nvSpPr>
        <p:spPr>
          <a:xfrm>
            <a:off x="383482" y="0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Contoh Kasus I</a:t>
            </a:r>
            <a:endParaRPr lang="en-US" sz="115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11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50" y="3470603"/>
            <a:ext cx="1945633" cy="204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Contoh Kasus I</a:t>
            </a:r>
            <a:endParaRPr lang="en-US" sz="11500" b="1" dirty="0">
              <a:latin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95" y="2398460"/>
            <a:ext cx="17724022" cy="957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6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50" y="3470603"/>
            <a:ext cx="1945633" cy="204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Contoh Kasus I</a:t>
            </a:r>
            <a:endParaRPr lang="en-US" sz="11500" b="1" dirty="0">
              <a:latin typeface="+mn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48" y="2176443"/>
            <a:ext cx="18703918" cy="1087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5533692"/>
            <a:ext cx="7046856" cy="66932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024442" y="4776625"/>
            <a:ext cx="14006310" cy="3447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7467" dirty="0">
                <a:latin typeface="+mn-ea"/>
              </a:rPr>
              <a:t>Mari kita masuk 1 contoh kasus menggunakan tools SPSS?</a:t>
            </a:r>
            <a:endParaRPr lang="en-US" sz="7467" dirty="0">
              <a:latin typeface="+mn-ea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857" y="3953426"/>
            <a:ext cx="3720154" cy="4279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02" y="1005784"/>
            <a:ext cx="2381094" cy="2963425"/>
          </a:xfrm>
          <a:prstGeom prst="rect">
            <a:avLst/>
          </a:prstGeom>
        </p:spPr>
      </p:pic>
      <p:pic>
        <p:nvPicPr>
          <p:cNvPr id="7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3937">
            <a:off x="3947897" y="2279984"/>
            <a:ext cx="1575921" cy="832353"/>
          </a:xfrm>
          <a:prstGeom prst="rect">
            <a:avLst/>
          </a:prstGeom>
        </p:spPr>
      </p:pic>
      <p:pic>
        <p:nvPicPr>
          <p:cNvPr id="8" name="Image 48" descr="Men.png"/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6428250" y="1559652"/>
            <a:ext cx="850794" cy="22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50" y="3470603"/>
            <a:ext cx="1945633" cy="204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1103312" y="593725"/>
            <a:ext cx="13537753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Contoh Kasus II</a:t>
            </a:r>
            <a:endParaRPr lang="en-US" sz="11500" b="1" dirty="0">
              <a:latin typeface="+mn-ea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5330995" y="3705355"/>
            <a:ext cx="1694291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/>
              <a:t>Akan </a:t>
            </a:r>
            <a:r>
              <a:rPr lang="en-US" sz="4800" dirty="0" err="1"/>
              <a:t>dilakukan</a:t>
            </a:r>
            <a:r>
              <a:rPr lang="en-US" sz="4800" dirty="0"/>
              <a:t> </a:t>
            </a:r>
            <a:r>
              <a:rPr lang="en-US" sz="4800" dirty="0" err="1"/>
              <a:t>penelitian</a:t>
            </a:r>
            <a:r>
              <a:rPr lang="en-US" sz="4800" dirty="0"/>
              <a:t> </a:t>
            </a:r>
            <a:r>
              <a:rPr lang="en-US" sz="4800" dirty="0" err="1"/>
              <a:t>pengaruh</a:t>
            </a:r>
            <a:r>
              <a:rPr lang="en-US" sz="4800" dirty="0"/>
              <a:t> </a:t>
            </a:r>
            <a:r>
              <a:rPr lang="en-US" sz="4800" dirty="0" err="1"/>
              <a:t>kepemimpinan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motivasi</a:t>
            </a:r>
            <a:r>
              <a:rPr lang="en-US" sz="4800" dirty="0"/>
              <a:t> </a:t>
            </a:r>
            <a:r>
              <a:rPr lang="en-US" sz="4800" dirty="0" err="1"/>
              <a:t>kerja</a:t>
            </a:r>
            <a:r>
              <a:rPr lang="en-US" sz="4800" dirty="0"/>
              <a:t> </a:t>
            </a:r>
            <a:r>
              <a:rPr lang="en-US" sz="4800" dirty="0" err="1"/>
              <a:t>terhadap</a:t>
            </a:r>
            <a:r>
              <a:rPr lang="en-US" sz="4800" dirty="0"/>
              <a:t> </a:t>
            </a:r>
            <a:r>
              <a:rPr lang="en-US" sz="4800" dirty="0" err="1"/>
              <a:t>prestasi</a:t>
            </a:r>
            <a:r>
              <a:rPr lang="en-US" sz="4800" dirty="0"/>
              <a:t> </a:t>
            </a:r>
            <a:r>
              <a:rPr lang="en-US" sz="4800" dirty="0" err="1"/>
              <a:t>kerja</a:t>
            </a:r>
            <a:r>
              <a:rPr lang="en-US" sz="4800" dirty="0"/>
              <a:t> </a:t>
            </a:r>
            <a:r>
              <a:rPr lang="en-US" sz="4800" dirty="0" err="1"/>
              <a:t>Sebelum</a:t>
            </a:r>
            <a:r>
              <a:rPr lang="en-US" sz="4800" dirty="0"/>
              <a:t> </a:t>
            </a:r>
            <a:r>
              <a:rPr lang="en-US" sz="4800" dirty="0" err="1"/>
              <a:t>dilakukan</a:t>
            </a:r>
            <a:r>
              <a:rPr lang="en-US" sz="4800" dirty="0"/>
              <a:t> </a:t>
            </a:r>
            <a:r>
              <a:rPr lang="en-US" sz="4800" dirty="0" err="1"/>
              <a:t>penelitian</a:t>
            </a:r>
            <a:r>
              <a:rPr lang="en-US" sz="4800" dirty="0"/>
              <a:t> </a:t>
            </a:r>
            <a:r>
              <a:rPr lang="en-US" sz="4800" dirty="0" err="1"/>
              <a:t>masing-masing</a:t>
            </a:r>
            <a:r>
              <a:rPr lang="en-US" sz="4800" dirty="0"/>
              <a:t> </a:t>
            </a:r>
            <a:r>
              <a:rPr lang="en-US" sz="4800" dirty="0" err="1"/>
              <a:t>instrumen</a:t>
            </a:r>
            <a:r>
              <a:rPr lang="en-US" sz="4800" dirty="0"/>
              <a:t> </a:t>
            </a:r>
            <a:r>
              <a:rPr lang="en-US" sz="4800" dirty="0" err="1"/>
              <a:t>diuji</a:t>
            </a:r>
            <a:r>
              <a:rPr lang="en-US" sz="4800" dirty="0"/>
              <a:t> </a:t>
            </a:r>
            <a:r>
              <a:rPr lang="en-US" sz="4800" dirty="0" err="1"/>
              <a:t>cobakan</a:t>
            </a:r>
            <a:r>
              <a:rPr lang="en-US" sz="4800" dirty="0"/>
              <a:t> </a:t>
            </a:r>
            <a:r>
              <a:rPr lang="en-US" sz="4800" dirty="0" err="1"/>
              <a:t>dulu</a:t>
            </a:r>
            <a:r>
              <a:rPr lang="en-US" sz="4800" dirty="0"/>
              <a:t> </a:t>
            </a:r>
            <a:r>
              <a:rPr lang="en-US" sz="4800" dirty="0" err="1"/>
              <a:t>untuk</a:t>
            </a:r>
            <a:r>
              <a:rPr lang="en-US" sz="4800" dirty="0"/>
              <a:t> </a:t>
            </a:r>
            <a:r>
              <a:rPr lang="en-US" sz="4800" dirty="0" err="1"/>
              <a:t>mendapat</a:t>
            </a:r>
            <a:r>
              <a:rPr lang="en-US" sz="4800" dirty="0"/>
              <a:t> </a:t>
            </a:r>
            <a:r>
              <a:rPr lang="en-US" sz="4800" dirty="0" err="1"/>
              <a:t>instrumen</a:t>
            </a:r>
            <a:r>
              <a:rPr lang="en-US" sz="4800" dirty="0"/>
              <a:t> yang valid </a:t>
            </a:r>
            <a:r>
              <a:rPr lang="en-US" sz="4800" dirty="0" err="1"/>
              <a:t>dan</a:t>
            </a:r>
            <a:r>
              <a:rPr lang="en-US" sz="4800" dirty="0"/>
              <a:t> reliable. </a:t>
            </a:r>
            <a:r>
              <a:rPr lang="en-US" sz="4800" dirty="0" err="1"/>
              <a:t>Uji</a:t>
            </a:r>
            <a:r>
              <a:rPr lang="en-US" sz="4800" dirty="0"/>
              <a:t> </a:t>
            </a:r>
            <a:r>
              <a:rPr lang="en-US" sz="4800" dirty="0" err="1"/>
              <a:t>coba</a:t>
            </a:r>
            <a:r>
              <a:rPr lang="en-US" sz="4800" dirty="0"/>
              <a:t> </a:t>
            </a:r>
            <a:r>
              <a:rPr lang="en-US" sz="4800" dirty="0" err="1" smtClean="0"/>
              <a:t>instrumen</a:t>
            </a:r>
            <a:r>
              <a:rPr lang="en-US" sz="4800" dirty="0" smtClean="0"/>
              <a:t> </a:t>
            </a:r>
            <a:r>
              <a:rPr lang="en-US" sz="4800" dirty="0" err="1"/>
              <a:t>hanya</a:t>
            </a:r>
            <a:r>
              <a:rPr lang="en-US" sz="4800" dirty="0"/>
              <a:t> </a:t>
            </a:r>
            <a:r>
              <a:rPr lang="en-US" sz="4800" dirty="0" err="1"/>
              <a:t>sekali</a:t>
            </a:r>
            <a:r>
              <a:rPr lang="en-US" sz="4800" dirty="0"/>
              <a:t> </a:t>
            </a:r>
            <a:r>
              <a:rPr lang="en-US" sz="4800" dirty="0" err="1"/>
              <a:t>saja</a:t>
            </a:r>
            <a:r>
              <a:rPr lang="en-US" sz="4800" dirty="0"/>
              <a:t> </a:t>
            </a:r>
            <a:r>
              <a:rPr lang="en-US" sz="4800" dirty="0" err="1"/>
              <a:t>dilakukan</a:t>
            </a:r>
            <a:r>
              <a:rPr lang="en-US" sz="4800" dirty="0"/>
              <a:t> </a:t>
            </a:r>
            <a:r>
              <a:rPr lang="en-US" sz="4800" dirty="0" err="1"/>
              <a:t>kepada</a:t>
            </a:r>
            <a:r>
              <a:rPr lang="en-US" sz="4800" dirty="0"/>
              <a:t> 20 </a:t>
            </a:r>
            <a:r>
              <a:rPr lang="en-US" sz="4800" dirty="0" err="1"/>
              <a:t>responden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11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50" y="3470603"/>
            <a:ext cx="1945633" cy="204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1103312" y="593725"/>
            <a:ext cx="12385625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Contoh Kasus II</a:t>
            </a:r>
            <a:endParaRPr lang="en-US" sz="11500" b="1" dirty="0">
              <a:latin typeface="+mn-e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04946"/>
              </p:ext>
            </p:extLst>
          </p:nvPr>
        </p:nvGraphicFramePr>
        <p:xfrm>
          <a:off x="5712069" y="2610311"/>
          <a:ext cx="16921887" cy="10283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9731">
                  <a:extLst>
                    <a:ext uri="{9D8B030D-6E8A-4147-A177-3AD203B41FA5}">
                      <a16:colId xmlns:a16="http://schemas.microsoft.com/office/drawing/2014/main" val="1107382915"/>
                    </a:ext>
                  </a:extLst>
                </a:gridCol>
                <a:gridCol w="1125077">
                  <a:extLst>
                    <a:ext uri="{9D8B030D-6E8A-4147-A177-3AD203B41FA5}">
                      <a16:colId xmlns:a16="http://schemas.microsoft.com/office/drawing/2014/main" val="2594711075"/>
                    </a:ext>
                  </a:extLst>
                </a:gridCol>
                <a:gridCol w="1125077">
                  <a:extLst>
                    <a:ext uri="{9D8B030D-6E8A-4147-A177-3AD203B41FA5}">
                      <a16:colId xmlns:a16="http://schemas.microsoft.com/office/drawing/2014/main" val="652014684"/>
                    </a:ext>
                  </a:extLst>
                </a:gridCol>
                <a:gridCol w="1125077">
                  <a:extLst>
                    <a:ext uri="{9D8B030D-6E8A-4147-A177-3AD203B41FA5}">
                      <a16:colId xmlns:a16="http://schemas.microsoft.com/office/drawing/2014/main" val="2025898901"/>
                    </a:ext>
                  </a:extLst>
                </a:gridCol>
                <a:gridCol w="1125077">
                  <a:extLst>
                    <a:ext uri="{9D8B030D-6E8A-4147-A177-3AD203B41FA5}">
                      <a16:colId xmlns:a16="http://schemas.microsoft.com/office/drawing/2014/main" val="1211805297"/>
                    </a:ext>
                  </a:extLst>
                </a:gridCol>
                <a:gridCol w="1125077">
                  <a:extLst>
                    <a:ext uri="{9D8B030D-6E8A-4147-A177-3AD203B41FA5}">
                      <a16:colId xmlns:a16="http://schemas.microsoft.com/office/drawing/2014/main" val="1480177896"/>
                    </a:ext>
                  </a:extLst>
                </a:gridCol>
                <a:gridCol w="1125077">
                  <a:extLst>
                    <a:ext uri="{9D8B030D-6E8A-4147-A177-3AD203B41FA5}">
                      <a16:colId xmlns:a16="http://schemas.microsoft.com/office/drawing/2014/main" val="3576909810"/>
                    </a:ext>
                  </a:extLst>
                </a:gridCol>
                <a:gridCol w="1125077">
                  <a:extLst>
                    <a:ext uri="{9D8B030D-6E8A-4147-A177-3AD203B41FA5}">
                      <a16:colId xmlns:a16="http://schemas.microsoft.com/office/drawing/2014/main" val="1073240177"/>
                    </a:ext>
                  </a:extLst>
                </a:gridCol>
                <a:gridCol w="1125077">
                  <a:extLst>
                    <a:ext uri="{9D8B030D-6E8A-4147-A177-3AD203B41FA5}">
                      <a16:colId xmlns:a16="http://schemas.microsoft.com/office/drawing/2014/main" val="220345958"/>
                    </a:ext>
                  </a:extLst>
                </a:gridCol>
                <a:gridCol w="1125077">
                  <a:extLst>
                    <a:ext uri="{9D8B030D-6E8A-4147-A177-3AD203B41FA5}">
                      <a16:colId xmlns:a16="http://schemas.microsoft.com/office/drawing/2014/main" val="1499442853"/>
                    </a:ext>
                  </a:extLst>
                </a:gridCol>
                <a:gridCol w="1125077">
                  <a:extLst>
                    <a:ext uri="{9D8B030D-6E8A-4147-A177-3AD203B41FA5}">
                      <a16:colId xmlns:a16="http://schemas.microsoft.com/office/drawing/2014/main" val="2290978190"/>
                    </a:ext>
                  </a:extLst>
                </a:gridCol>
                <a:gridCol w="2451386">
                  <a:extLst>
                    <a:ext uri="{9D8B030D-6E8A-4147-A177-3AD203B41FA5}">
                      <a16:colId xmlns:a16="http://schemas.microsoft.com/office/drawing/2014/main" val="1788837350"/>
                    </a:ext>
                  </a:extLst>
                </a:gridCol>
              </a:tblGrid>
              <a:tr h="4456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2600" u="none" strike="noStrike" dirty="0">
                          <a:effectLst/>
                        </a:rPr>
                        <a:t>Nomor Resp.</a:t>
                      </a:r>
                      <a:endParaRPr lang="id-ID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Nomor butir pertanyaan</a:t>
                      </a:r>
                      <a:endParaRPr lang="id-ID" sz="2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Jumlah</a:t>
                      </a:r>
                      <a:endParaRPr lang="id-ID" sz="2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673175"/>
                  </a:ext>
                </a:extLst>
              </a:tr>
              <a:tr h="47984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1</a:t>
                      </a:r>
                      <a:endParaRPr lang="id-ID" sz="26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2</a:t>
                      </a:r>
                      <a:endParaRPr lang="id-ID" sz="26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5</a:t>
                      </a:r>
                      <a:endParaRPr lang="id-ID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6</a:t>
                      </a:r>
                      <a:endParaRPr lang="id-ID" sz="26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7</a:t>
                      </a:r>
                      <a:endParaRPr lang="id-ID" sz="26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8</a:t>
                      </a:r>
                      <a:endParaRPr lang="id-ID" sz="26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9</a:t>
                      </a:r>
                      <a:endParaRPr lang="id-ID" sz="26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10</a:t>
                      </a:r>
                      <a:endParaRPr lang="id-ID" sz="26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X</a:t>
                      </a:r>
                      <a:r>
                        <a:rPr lang="id-ID" sz="2600" u="none" strike="noStrike" baseline="-25000" dirty="0">
                          <a:effectLst/>
                        </a:rPr>
                        <a:t>1</a:t>
                      </a:r>
                      <a:endParaRPr lang="id-ID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602887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01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3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35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422909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02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2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36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198060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03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5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47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74422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04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36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851328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05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4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40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732856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06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5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4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5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5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5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5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4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47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133952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07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5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45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604948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08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42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68076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09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4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37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736129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10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3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2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31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259591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11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5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5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45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5775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12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2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2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2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2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31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821374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13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1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1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2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2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3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26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948260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14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4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34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987245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15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4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40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010269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16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4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47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139318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17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2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36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333541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18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34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521989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19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41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629099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20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5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38</a:t>
                      </a:r>
                      <a:endParaRPr lang="id-ID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023365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skor_total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74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77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83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79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81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76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80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76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79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>
                          <a:effectLst/>
                        </a:rPr>
                        <a:t>63</a:t>
                      </a:r>
                      <a:endParaRPr lang="id-ID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u="none" strike="noStrike" dirty="0">
                          <a:effectLst/>
                        </a:rPr>
                        <a:t>768</a:t>
                      </a:r>
                      <a:endParaRPr lang="id-ID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93388"/>
                  </a:ext>
                </a:extLst>
              </a:tr>
            </a:tbl>
          </a:graphicData>
        </a:graphic>
      </p:graphicFrame>
      <p:sp>
        <p:nvSpPr>
          <p:cNvPr id="6" name="TextBox 10"/>
          <p:cNvSpPr txBox="1"/>
          <p:nvPr/>
        </p:nvSpPr>
        <p:spPr>
          <a:xfrm rot="20311680">
            <a:off x="7429901" y="6805925"/>
            <a:ext cx="15439323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altLang="zh-CN" sz="6600" b="1" dirty="0">
                <a:solidFill>
                  <a:srgbClr val="FF0000"/>
                </a:solidFill>
                <a:latin typeface="+mn-ea"/>
              </a:rPr>
              <a:t>Lakukan </a:t>
            </a:r>
            <a:r>
              <a:rPr lang="en-US" altLang="zh-CN" sz="6600" b="1" dirty="0" err="1" smtClean="0">
                <a:solidFill>
                  <a:srgbClr val="FF0000"/>
                </a:solidFill>
                <a:latin typeface="+mn-ea"/>
              </a:rPr>
              <a:t>Uji</a:t>
            </a:r>
            <a:r>
              <a:rPr lang="en-US" altLang="zh-CN" sz="66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id-ID" altLang="zh-CN" sz="6600" b="1" dirty="0" smtClean="0">
                <a:solidFill>
                  <a:srgbClr val="FF0000"/>
                </a:solidFill>
                <a:latin typeface="+mn-ea"/>
              </a:rPr>
              <a:t>Valid</a:t>
            </a:r>
            <a:r>
              <a:rPr lang="en-US" altLang="zh-CN" sz="6600" b="1" dirty="0" err="1" smtClean="0">
                <a:solidFill>
                  <a:srgbClr val="FF0000"/>
                </a:solidFill>
                <a:latin typeface="+mn-ea"/>
              </a:rPr>
              <a:t>itas</a:t>
            </a:r>
            <a:r>
              <a:rPr lang="id-ID" altLang="zh-CN" sz="66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sz="6600" b="1" dirty="0" smtClean="0">
                <a:solidFill>
                  <a:srgbClr val="FF0000"/>
                </a:solidFill>
                <a:latin typeface="+mn-ea"/>
              </a:rPr>
              <a:t>&amp; </a:t>
            </a:r>
            <a:r>
              <a:rPr lang="en-US" altLang="zh-CN" sz="6600" b="1" dirty="0" err="1" smtClean="0">
                <a:solidFill>
                  <a:srgbClr val="FF0000"/>
                </a:solidFill>
                <a:latin typeface="+mn-ea"/>
              </a:rPr>
              <a:t>Reliabilitas</a:t>
            </a:r>
            <a:r>
              <a:rPr lang="en-US" altLang="zh-CN" sz="6600" b="1" dirty="0" smtClean="0">
                <a:solidFill>
                  <a:srgbClr val="FF0000"/>
                </a:solidFill>
                <a:latin typeface="+mn-ea"/>
              </a:rPr>
              <a:t> d</a:t>
            </a:r>
            <a:r>
              <a:rPr lang="id-ID" altLang="zh-CN" sz="6600" b="1" dirty="0" smtClean="0">
                <a:solidFill>
                  <a:srgbClr val="FF0000"/>
                </a:solidFill>
                <a:latin typeface="+mn-ea"/>
              </a:rPr>
              <a:t>ata </a:t>
            </a:r>
            <a:r>
              <a:rPr lang="en-US" altLang="zh-CN" sz="6600" b="1" dirty="0" smtClean="0">
                <a:solidFill>
                  <a:srgbClr val="FF0000"/>
                </a:solidFill>
                <a:latin typeface="+mn-ea"/>
              </a:rPr>
              <a:t>t</a:t>
            </a:r>
            <a:r>
              <a:rPr lang="id-ID" altLang="zh-CN" sz="6600" b="1" dirty="0" smtClean="0">
                <a:solidFill>
                  <a:srgbClr val="FF0000"/>
                </a:solidFill>
                <a:latin typeface="+mn-ea"/>
              </a:rPr>
              <a:t>ersebut</a:t>
            </a:r>
            <a:endParaRPr lang="en-US" sz="66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07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1328698" y="-846062"/>
            <a:ext cx="20281729" cy="12385376"/>
            <a:chOff x="7512274" y="-4014414"/>
            <a:chExt cx="20281729" cy="1238537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2274" y="-4014414"/>
              <a:ext cx="20281729" cy="12385376"/>
            </a:xfrm>
            <a:prstGeom prst="rect">
              <a:avLst/>
            </a:prstGeom>
          </p:spPr>
        </p:pic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12064311" y="3780606"/>
              <a:ext cx="1182690" cy="1200870"/>
              <a:chOff x="7550" y="4090"/>
              <a:chExt cx="1171" cy="1189"/>
            </a:xfrm>
            <a:solidFill>
              <a:schemeClr val="bg1"/>
            </a:solidFill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7550" y="5020"/>
                <a:ext cx="292" cy="259"/>
              </a:xfrm>
              <a:custGeom>
                <a:avLst/>
                <a:gdLst>
                  <a:gd name="T0" fmla="*/ 121 w 123"/>
                  <a:gd name="T1" fmla="*/ 91 h 109"/>
                  <a:gd name="T2" fmla="*/ 98 w 123"/>
                  <a:gd name="T3" fmla="*/ 67 h 109"/>
                  <a:gd name="T4" fmla="*/ 61 w 123"/>
                  <a:gd name="T5" fmla="*/ 37 h 109"/>
                  <a:gd name="T6" fmla="*/ 30 w 123"/>
                  <a:gd name="T7" fmla="*/ 12 h 109"/>
                  <a:gd name="T8" fmla="*/ 12 w 123"/>
                  <a:gd name="T9" fmla="*/ 4 h 109"/>
                  <a:gd name="T10" fmla="*/ 4 w 123"/>
                  <a:gd name="T11" fmla="*/ 12 h 109"/>
                  <a:gd name="T12" fmla="*/ 11 w 123"/>
                  <a:gd name="T13" fmla="*/ 26 h 109"/>
                  <a:gd name="T14" fmla="*/ 41 w 123"/>
                  <a:gd name="T15" fmla="*/ 57 h 109"/>
                  <a:gd name="T16" fmla="*/ 76 w 123"/>
                  <a:gd name="T17" fmla="*/ 90 h 109"/>
                  <a:gd name="T18" fmla="*/ 107 w 123"/>
                  <a:gd name="T19" fmla="*/ 109 h 109"/>
                  <a:gd name="T20" fmla="*/ 121 w 123"/>
                  <a:gd name="T21" fmla="*/ 9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09">
                    <a:moveTo>
                      <a:pt x="121" y="91"/>
                    </a:moveTo>
                    <a:cubicBezTo>
                      <a:pt x="118" y="80"/>
                      <a:pt x="107" y="74"/>
                      <a:pt x="98" y="67"/>
                    </a:cubicBezTo>
                    <a:cubicBezTo>
                      <a:pt x="86" y="57"/>
                      <a:pt x="73" y="47"/>
                      <a:pt x="61" y="37"/>
                    </a:cubicBezTo>
                    <a:cubicBezTo>
                      <a:pt x="51" y="28"/>
                      <a:pt x="40" y="20"/>
                      <a:pt x="30" y="12"/>
                    </a:cubicBezTo>
                    <a:cubicBezTo>
                      <a:pt x="24" y="8"/>
                      <a:pt x="17" y="7"/>
                      <a:pt x="12" y="4"/>
                    </a:cubicBezTo>
                    <a:cubicBezTo>
                      <a:pt x="7" y="0"/>
                      <a:pt x="0" y="7"/>
                      <a:pt x="4" y="12"/>
                    </a:cubicBezTo>
                    <a:cubicBezTo>
                      <a:pt x="7" y="16"/>
                      <a:pt x="8" y="22"/>
                      <a:pt x="11" y="26"/>
                    </a:cubicBezTo>
                    <a:cubicBezTo>
                      <a:pt x="21" y="37"/>
                      <a:pt x="31" y="47"/>
                      <a:pt x="41" y="57"/>
                    </a:cubicBezTo>
                    <a:cubicBezTo>
                      <a:pt x="52" y="68"/>
                      <a:pt x="64" y="79"/>
                      <a:pt x="76" y="90"/>
                    </a:cubicBezTo>
                    <a:cubicBezTo>
                      <a:pt x="85" y="98"/>
                      <a:pt x="95" y="109"/>
                      <a:pt x="107" y="109"/>
                    </a:cubicBezTo>
                    <a:cubicBezTo>
                      <a:pt x="116" y="109"/>
                      <a:pt x="123" y="100"/>
                      <a:pt x="12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7799" y="4977"/>
                <a:ext cx="308" cy="254"/>
              </a:xfrm>
              <a:custGeom>
                <a:avLst/>
                <a:gdLst>
                  <a:gd name="T0" fmla="*/ 121 w 130"/>
                  <a:gd name="T1" fmla="*/ 86 h 107"/>
                  <a:gd name="T2" fmla="*/ 76 w 130"/>
                  <a:gd name="T3" fmla="*/ 55 h 107"/>
                  <a:gd name="T4" fmla="*/ 21 w 130"/>
                  <a:gd name="T5" fmla="*/ 8 h 107"/>
                  <a:gd name="T6" fmla="*/ 8 w 130"/>
                  <a:gd name="T7" fmla="*/ 21 h 107"/>
                  <a:gd name="T8" fmla="*/ 55 w 130"/>
                  <a:gd name="T9" fmla="*/ 70 h 107"/>
                  <a:gd name="T10" fmla="*/ 110 w 130"/>
                  <a:gd name="T11" fmla="*/ 106 h 107"/>
                  <a:gd name="T12" fmla="*/ 121 w 130"/>
                  <a:gd name="T13" fmla="*/ 8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07">
                    <a:moveTo>
                      <a:pt x="121" y="86"/>
                    </a:moveTo>
                    <a:cubicBezTo>
                      <a:pt x="109" y="73"/>
                      <a:pt x="90" y="66"/>
                      <a:pt x="76" y="55"/>
                    </a:cubicBezTo>
                    <a:cubicBezTo>
                      <a:pt x="57" y="41"/>
                      <a:pt x="40" y="23"/>
                      <a:pt x="21" y="8"/>
                    </a:cubicBezTo>
                    <a:cubicBezTo>
                      <a:pt x="12" y="0"/>
                      <a:pt x="0" y="12"/>
                      <a:pt x="8" y="21"/>
                    </a:cubicBezTo>
                    <a:cubicBezTo>
                      <a:pt x="22" y="39"/>
                      <a:pt x="39" y="55"/>
                      <a:pt x="55" y="70"/>
                    </a:cubicBezTo>
                    <a:cubicBezTo>
                      <a:pt x="70" y="84"/>
                      <a:pt x="90" y="103"/>
                      <a:pt x="110" y="106"/>
                    </a:cubicBezTo>
                    <a:cubicBezTo>
                      <a:pt x="121" y="107"/>
                      <a:pt x="130" y="96"/>
                      <a:pt x="12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8060" y="4918"/>
                <a:ext cx="256" cy="216"/>
              </a:xfrm>
              <a:custGeom>
                <a:avLst/>
                <a:gdLst>
                  <a:gd name="T0" fmla="*/ 106 w 108"/>
                  <a:gd name="T1" fmla="*/ 71 h 91"/>
                  <a:gd name="T2" fmla="*/ 90 w 108"/>
                  <a:gd name="T3" fmla="*/ 58 h 91"/>
                  <a:gd name="T4" fmla="*/ 68 w 108"/>
                  <a:gd name="T5" fmla="*/ 45 h 91"/>
                  <a:gd name="T6" fmla="*/ 23 w 108"/>
                  <a:gd name="T7" fmla="*/ 8 h 91"/>
                  <a:gd name="T8" fmla="*/ 8 w 108"/>
                  <a:gd name="T9" fmla="*/ 22 h 91"/>
                  <a:gd name="T10" fmla="*/ 53 w 108"/>
                  <a:gd name="T11" fmla="*/ 64 h 91"/>
                  <a:gd name="T12" fmla="*/ 99 w 108"/>
                  <a:gd name="T13" fmla="*/ 88 h 91"/>
                  <a:gd name="T14" fmla="*/ 106 w 108"/>
                  <a:gd name="T15" fmla="*/ 7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91">
                    <a:moveTo>
                      <a:pt x="106" y="71"/>
                    </a:moveTo>
                    <a:cubicBezTo>
                      <a:pt x="102" y="63"/>
                      <a:pt x="97" y="62"/>
                      <a:pt x="90" y="58"/>
                    </a:cubicBezTo>
                    <a:cubicBezTo>
                      <a:pt x="82" y="55"/>
                      <a:pt x="75" y="50"/>
                      <a:pt x="68" y="45"/>
                    </a:cubicBezTo>
                    <a:cubicBezTo>
                      <a:pt x="52" y="34"/>
                      <a:pt x="38" y="21"/>
                      <a:pt x="23" y="8"/>
                    </a:cubicBezTo>
                    <a:cubicBezTo>
                      <a:pt x="13" y="0"/>
                      <a:pt x="0" y="12"/>
                      <a:pt x="8" y="22"/>
                    </a:cubicBezTo>
                    <a:cubicBezTo>
                      <a:pt x="22" y="38"/>
                      <a:pt x="37" y="51"/>
                      <a:pt x="53" y="64"/>
                    </a:cubicBezTo>
                    <a:cubicBezTo>
                      <a:pt x="66" y="74"/>
                      <a:pt x="81" y="91"/>
                      <a:pt x="99" y="88"/>
                    </a:cubicBezTo>
                    <a:cubicBezTo>
                      <a:pt x="107" y="86"/>
                      <a:pt x="108" y="77"/>
                      <a:pt x="106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8219" y="4695"/>
                <a:ext cx="277" cy="237"/>
              </a:xfrm>
              <a:custGeom>
                <a:avLst/>
                <a:gdLst>
                  <a:gd name="T0" fmla="*/ 108 w 117"/>
                  <a:gd name="T1" fmla="*/ 75 h 100"/>
                  <a:gd name="T2" fmla="*/ 72 w 117"/>
                  <a:gd name="T3" fmla="*/ 50 h 100"/>
                  <a:gd name="T4" fmla="*/ 24 w 117"/>
                  <a:gd name="T5" fmla="*/ 9 h 100"/>
                  <a:gd name="T6" fmla="*/ 9 w 117"/>
                  <a:gd name="T7" fmla="*/ 24 h 100"/>
                  <a:gd name="T8" fmla="*/ 60 w 117"/>
                  <a:gd name="T9" fmla="*/ 74 h 100"/>
                  <a:gd name="T10" fmla="*/ 105 w 117"/>
                  <a:gd name="T11" fmla="*/ 95 h 100"/>
                  <a:gd name="T12" fmla="*/ 108 w 117"/>
                  <a:gd name="T13" fmla="*/ 7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00">
                    <a:moveTo>
                      <a:pt x="108" y="75"/>
                    </a:moveTo>
                    <a:cubicBezTo>
                      <a:pt x="100" y="71"/>
                      <a:pt x="83" y="58"/>
                      <a:pt x="72" y="50"/>
                    </a:cubicBezTo>
                    <a:cubicBezTo>
                      <a:pt x="55" y="37"/>
                      <a:pt x="39" y="23"/>
                      <a:pt x="24" y="9"/>
                    </a:cubicBezTo>
                    <a:cubicBezTo>
                      <a:pt x="13" y="0"/>
                      <a:pt x="0" y="14"/>
                      <a:pt x="9" y="24"/>
                    </a:cubicBezTo>
                    <a:cubicBezTo>
                      <a:pt x="24" y="42"/>
                      <a:pt x="42" y="58"/>
                      <a:pt x="60" y="74"/>
                    </a:cubicBezTo>
                    <a:cubicBezTo>
                      <a:pt x="73" y="85"/>
                      <a:pt x="87" y="100"/>
                      <a:pt x="105" y="95"/>
                    </a:cubicBezTo>
                    <a:cubicBezTo>
                      <a:pt x="114" y="93"/>
                      <a:pt x="117" y="79"/>
                      <a:pt x="108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8280" y="4425"/>
                <a:ext cx="280" cy="244"/>
              </a:xfrm>
              <a:custGeom>
                <a:avLst/>
                <a:gdLst>
                  <a:gd name="T0" fmla="*/ 110 w 118"/>
                  <a:gd name="T1" fmla="*/ 78 h 103"/>
                  <a:gd name="T2" fmla="*/ 69 w 118"/>
                  <a:gd name="T3" fmla="*/ 50 h 103"/>
                  <a:gd name="T4" fmla="*/ 21 w 118"/>
                  <a:gd name="T5" fmla="*/ 7 h 103"/>
                  <a:gd name="T6" fmla="*/ 7 w 118"/>
                  <a:gd name="T7" fmla="*/ 19 h 103"/>
                  <a:gd name="T8" fmla="*/ 49 w 118"/>
                  <a:gd name="T9" fmla="*/ 66 h 103"/>
                  <a:gd name="T10" fmla="*/ 97 w 118"/>
                  <a:gd name="T11" fmla="*/ 100 h 103"/>
                  <a:gd name="T12" fmla="*/ 110 w 118"/>
                  <a:gd name="T13" fmla="*/ 7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103">
                    <a:moveTo>
                      <a:pt x="110" y="78"/>
                    </a:moveTo>
                    <a:cubicBezTo>
                      <a:pt x="100" y="66"/>
                      <a:pt x="82" y="59"/>
                      <a:pt x="69" y="50"/>
                    </a:cubicBezTo>
                    <a:cubicBezTo>
                      <a:pt x="51" y="38"/>
                      <a:pt x="36" y="23"/>
                      <a:pt x="21" y="7"/>
                    </a:cubicBezTo>
                    <a:cubicBezTo>
                      <a:pt x="14" y="0"/>
                      <a:pt x="0" y="10"/>
                      <a:pt x="7" y="19"/>
                    </a:cubicBezTo>
                    <a:cubicBezTo>
                      <a:pt x="19" y="36"/>
                      <a:pt x="34" y="51"/>
                      <a:pt x="49" y="66"/>
                    </a:cubicBezTo>
                    <a:cubicBezTo>
                      <a:pt x="62" y="78"/>
                      <a:pt x="80" y="97"/>
                      <a:pt x="97" y="100"/>
                    </a:cubicBezTo>
                    <a:cubicBezTo>
                      <a:pt x="111" y="103"/>
                      <a:pt x="118" y="89"/>
                      <a:pt x="11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8361" y="4254"/>
                <a:ext cx="225" cy="183"/>
              </a:xfrm>
              <a:custGeom>
                <a:avLst/>
                <a:gdLst>
                  <a:gd name="T0" fmla="*/ 85 w 95"/>
                  <a:gd name="T1" fmla="*/ 51 h 77"/>
                  <a:gd name="T2" fmla="*/ 17 w 95"/>
                  <a:gd name="T3" fmla="*/ 6 h 77"/>
                  <a:gd name="T4" fmla="*/ 5 w 95"/>
                  <a:gd name="T5" fmla="*/ 16 h 77"/>
                  <a:gd name="T6" fmla="*/ 43 w 95"/>
                  <a:gd name="T7" fmla="*/ 58 h 77"/>
                  <a:gd name="T8" fmla="*/ 82 w 95"/>
                  <a:gd name="T9" fmla="*/ 73 h 77"/>
                  <a:gd name="T10" fmla="*/ 85 w 95"/>
                  <a:gd name="T11" fmla="*/ 5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77">
                    <a:moveTo>
                      <a:pt x="85" y="51"/>
                    </a:moveTo>
                    <a:cubicBezTo>
                      <a:pt x="60" y="40"/>
                      <a:pt x="37" y="26"/>
                      <a:pt x="17" y="6"/>
                    </a:cubicBezTo>
                    <a:cubicBezTo>
                      <a:pt x="11" y="0"/>
                      <a:pt x="0" y="8"/>
                      <a:pt x="5" y="16"/>
                    </a:cubicBezTo>
                    <a:cubicBezTo>
                      <a:pt x="14" y="33"/>
                      <a:pt x="28" y="46"/>
                      <a:pt x="43" y="58"/>
                    </a:cubicBezTo>
                    <a:cubicBezTo>
                      <a:pt x="55" y="68"/>
                      <a:pt x="67" y="77"/>
                      <a:pt x="82" y="73"/>
                    </a:cubicBezTo>
                    <a:cubicBezTo>
                      <a:pt x="91" y="70"/>
                      <a:pt x="95" y="56"/>
                      <a:pt x="8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8465" y="4090"/>
                <a:ext cx="256" cy="193"/>
              </a:xfrm>
              <a:custGeom>
                <a:avLst/>
                <a:gdLst>
                  <a:gd name="T0" fmla="*/ 105 w 108"/>
                  <a:gd name="T1" fmla="*/ 57 h 81"/>
                  <a:gd name="T2" fmla="*/ 56 w 108"/>
                  <a:gd name="T3" fmla="*/ 25 h 81"/>
                  <a:gd name="T4" fmla="*/ 8 w 108"/>
                  <a:gd name="T5" fmla="*/ 6 h 81"/>
                  <a:gd name="T6" fmla="*/ 7 w 108"/>
                  <a:gd name="T7" fmla="*/ 6 h 81"/>
                  <a:gd name="T8" fmla="*/ 6 w 108"/>
                  <a:gd name="T9" fmla="*/ 7 h 81"/>
                  <a:gd name="T10" fmla="*/ 6 w 108"/>
                  <a:gd name="T11" fmla="*/ 7 h 81"/>
                  <a:gd name="T12" fmla="*/ 2 w 108"/>
                  <a:gd name="T13" fmla="*/ 15 h 81"/>
                  <a:gd name="T14" fmla="*/ 4 w 108"/>
                  <a:gd name="T15" fmla="*/ 23 h 81"/>
                  <a:gd name="T16" fmla="*/ 12 w 108"/>
                  <a:gd name="T17" fmla="*/ 30 h 81"/>
                  <a:gd name="T18" fmla="*/ 38 w 108"/>
                  <a:gd name="T19" fmla="*/ 49 h 81"/>
                  <a:gd name="T20" fmla="*/ 93 w 108"/>
                  <a:gd name="T21" fmla="*/ 78 h 81"/>
                  <a:gd name="T22" fmla="*/ 105 w 108"/>
                  <a:gd name="T23" fmla="*/ 5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81">
                    <a:moveTo>
                      <a:pt x="105" y="57"/>
                    </a:moveTo>
                    <a:cubicBezTo>
                      <a:pt x="98" y="41"/>
                      <a:pt x="71" y="33"/>
                      <a:pt x="56" y="25"/>
                    </a:cubicBezTo>
                    <a:cubicBezTo>
                      <a:pt x="45" y="19"/>
                      <a:pt x="21" y="0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3" y="8"/>
                      <a:pt x="1" y="11"/>
                      <a:pt x="2" y="15"/>
                    </a:cubicBezTo>
                    <a:cubicBezTo>
                      <a:pt x="0" y="9"/>
                      <a:pt x="3" y="21"/>
                      <a:pt x="4" y="23"/>
                    </a:cubicBezTo>
                    <a:cubicBezTo>
                      <a:pt x="5" y="26"/>
                      <a:pt x="9" y="28"/>
                      <a:pt x="12" y="30"/>
                    </a:cubicBezTo>
                    <a:cubicBezTo>
                      <a:pt x="20" y="37"/>
                      <a:pt x="29" y="43"/>
                      <a:pt x="38" y="49"/>
                    </a:cubicBezTo>
                    <a:cubicBezTo>
                      <a:pt x="52" y="58"/>
                      <a:pt x="75" y="81"/>
                      <a:pt x="93" y="78"/>
                    </a:cubicBezTo>
                    <a:cubicBezTo>
                      <a:pt x="101" y="76"/>
                      <a:pt x="108" y="65"/>
                      <a:pt x="105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" name="ZoneTexte 2"/>
          <p:cNvSpPr txBox="1"/>
          <p:nvPr/>
        </p:nvSpPr>
        <p:spPr>
          <a:xfrm>
            <a:off x="7688972" y="6129110"/>
            <a:ext cx="775084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altLang="zh-CN" sz="8800" b="1" dirty="0">
                <a:latin typeface="+mn-ea"/>
              </a:rPr>
              <a:t>Perhatikan </a:t>
            </a:r>
          </a:p>
          <a:p>
            <a:pPr algn="ctr"/>
            <a:r>
              <a:rPr lang="id-ID" altLang="zh-CN" sz="8800" b="1" dirty="0">
                <a:latin typeface="+mn-ea"/>
              </a:rPr>
              <a:t>Langkahnnya</a:t>
            </a:r>
            <a:endParaRPr lang="fr-FR" sz="8800" b="1" dirty="0">
              <a:latin typeface="+mn-e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24065" y="8098880"/>
            <a:ext cx="1728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altLang="zh-CN" sz="4800" dirty="0">
              <a:latin typeface="+mn-e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341" y="5863003"/>
            <a:ext cx="2303446" cy="28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1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50" y="3470603"/>
            <a:ext cx="1945633" cy="204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1103312" y="593725"/>
            <a:ext cx="13537753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Contoh Kasus II</a:t>
            </a:r>
            <a:endParaRPr lang="en-US" sz="11500" b="1" dirty="0">
              <a:latin typeface="+mn-ea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4631955" y="2363440"/>
            <a:ext cx="19370151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/>
              <a:t>UJI PERTAMA : UJI VALIDITAS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400" dirty="0" err="1" smtClean="0"/>
              <a:t>Langkah</a:t>
            </a:r>
            <a:r>
              <a:rPr lang="en-US" sz="4400" dirty="0" smtClean="0"/>
              <a:t> </a:t>
            </a:r>
            <a:r>
              <a:rPr lang="en-US" sz="4400" dirty="0"/>
              <a:t>1 : </a:t>
            </a:r>
            <a:r>
              <a:rPr lang="en-US" sz="4400" dirty="0" err="1"/>
              <a:t>Masukkan</a:t>
            </a:r>
            <a:r>
              <a:rPr lang="en-US" sz="4400" dirty="0"/>
              <a:t> data </a:t>
            </a:r>
            <a:r>
              <a:rPr lang="en-US" sz="4400" dirty="0" err="1"/>
              <a:t>hasil</a:t>
            </a:r>
            <a:r>
              <a:rPr lang="en-US" sz="4400" dirty="0"/>
              <a:t> </a:t>
            </a:r>
            <a:r>
              <a:rPr lang="en-US" sz="4400" dirty="0" err="1"/>
              <a:t>uji</a:t>
            </a:r>
            <a:r>
              <a:rPr lang="en-US" sz="4400" dirty="0"/>
              <a:t> </a:t>
            </a:r>
            <a:r>
              <a:rPr lang="en-US" sz="4400" dirty="0" err="1"/>
              <a:t>coba</a:t>
            </a:r>
            <a:r>
              <a:rPr lang="en-US" sz="4400" dirty="0"/>
              <a:t> </a:t>
            </a:r>
            <a:r>
              <a:rPr lang="en-US" sz="4400" dirty="0" err="1"/>
              <a:t>ke</a:t>
            </a:r>
            <a:r>
              <a:rPr lang="en-US" sz="4400" dirty="0"/>
              <a:t> </a:t>
            </a:r>
            <a:r>
              <a:rPr lang="en-US" sz="4400" dirty="0" err="1"/>
              <a:t>dalam</a:t>
            </a:r>
            <a:r>
              <a:rPr lang="en-US" sz="4400" dirty="0"/>
              <a:t> data editor SPSS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400" dirty="0" err="1"/>
              <a:t>Langkah</a:t>
            </a:r>
            <a:r>
              <a:rPr lang="en-US" sz="4400" dirty="0"/>
              <a:t> 2 : </a:t>
            </a:r>
            <a:r>
              <a:rPr lang="en-US" sz="4400" dirty="0" err="1" smtClean="0"/>
              <a:t>Pilih</a:t>
            </a:r>
            <a:r>
              <a:rPr lang="en-US" sz="4400" dirty="0" smtClean="0"/>
              <a:t> menu [</a:t>
            </a:r>
            <a:r>
              <a:rPr lang="en-US" sz="4400" b="1" dirty="0"/>
              <a:t>Analyze</a:t>
            </a:r>
            <a:r>
              <a:rPr lang="en-US" sz="4400" b="1" dirty="0" smtClean="0"/>
              <a:t>]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4400" b="1" dirty="0" smtClean="0"/>
              <a:t> [Correlate]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4400" b="1" dirty="0" smtClean="0"/>
              <a:t>[Bivariate]</a:t>
            </a:r>
            <a:endParaRPr lang="en-US" sz="4400" b="1" dirty="0"/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400" dirty="0"/>
              <a:t>Langkah </a:t>
            </a:r>
            <a:r>
              <a:rPr lang="id-ID" sz="4400" dirty="0"/>
              <a:t>3</a:t>
            </a:r>
            <a:r>
              <a:rPr lang="en-US" sz="4400" dirty="0"/>
              <a:t> : Masukkan </a:t>
            </a:r>
            <a:r>
              <a:rPr lang="en-US" sz="4400" dirty="0" err="1"/>
              <a:t>semua</a:t>
            </a:r>
            <a:r>
              <a:rPr lang="en-US" sz="4400" dirty="0"/>
              <a:t> </a:t>
            </a:r>
            <a:r>
              <a:rPr lang="en-US" sz="4400" dirty="0" err="1"/>
              <a:t>skor</a:t>
            </a:r>
            <a:r>
              <a:rPr lang="en-US" sz="4400" dirty="0"/>
              <a:t> item (</a:t>
            </a:r>
            <a:r>
              <a:rPr lang="en-US" sz="4400" dirty="0" err="1"/>
              <a:t>butir</a:t>
            </a:r>
            <a:r>
              <a:rPr lang="en-US" sz="4400" dirty="0"/>
              <a:t>) </a:t>
            </a:r>
            <a:r>
              <a:rPr lang="en-US" sz="4400" dirty="0" err="1"/>
              <a:t>kuesioner</a:t>
            </a:r>
            <a:r>
              <a:rPr lang="en-US" sz="4400" dirty="0"/>
              <a:t> </a:t>
            </a:r>
            <a:r>
              <a:rPr lang="en-US" sz="4400" dirty="0" err="1"/>
              <a:t>ke</a:t>
            </a:r>
            <a:r>
              <a:rPr lang="en-US" sz="4400" dirty="0"/>
              <a:t>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kolom</a:t>
            </a:r>
            <a:r>
              <a:rPr lang="en-US" sz="4400" dirty="0"/>
              <a:t> </a:t>
            </a:r>
            <a:r>
              <a:rPr lang="en-US" sz="4400" b="1" dirty="0" smtClean="0"/>
              <a:t>Variables:</a:t>
            </a:r>
            <a:r>
              <a:rPr lang="en-US" sz="4400" dirty="0" smtClean="0"/>
              <a:t>.</a:t>
            </a:r>
            <a:endParaRPr lang="en-US" sz="4400" dirty="0"/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400" dirty="0" err="1"/>
              <a:t>Langkah</a:t>
            </a:r>
            <a:r>
              <a:rPr lang="en-US" sz="4400" dirty="0"/>
              <a:t> </a:t>
            </a:r>
            <a:r>
              <a:rPr lang="id-ID" sz="4400" dirty="0"/>
              <a:t>4</a:t>
            </a:r>
            <a:r>
              <a:rPr lang="en-US" sz="4400" dirty="0"/>
              <a:t> : </a:t>
            </a:r>
            <a:r>
              <a:rPr lang="en-US" sz="4400" dirty="0" err="1" smtClean="0"/>
              <a:t>pada</a:t>
            </a:r>
            <a:r>
              <a:rPr lang="en-US" sz="4400" b="1" dirty="0" smtClean="0"/>
              <a:t> </a:t>
            </a:r>
            <a:r>
              <a:rPr lang="en-US" sz="4400" dirty="0" err="1" smtClean="0"/>
              <a:t>opsi</a:t>
            </a:r>
            <a:r>
              <a:rPr lang="en-US" sz="4400" dirty="0" smtClean="0"/>
              <a:t> </a:t>
            </a:r>
            <a:r>
              <a:rPr lang="en-US" sz="4400" b="1" dirty="0"/>
              <a:t>C</a:t>
            </a:r>
            <a:r>
              <a:rPr lang="en-US" sz="4400" b="1" dirty="0" smtClean="0"/>
              <a:t>orrelation Coefficients </a:t>
            </a:r>
            <a:r>
              <a:rPr lang="en-US" sz="4400" dirty="0" err="1" smtClean="0"/>
              <a:t>pilih</a:t>
            </a:r>
            <a:r>
              <a:rPr lang="en-US" sz="4400" b="1" dirty="0" smtClean="0"/>
              <a:t> [Pearson]</a:t>
            </a:r>
            <a:r>
              <a:rPr lang="en-US" sz="4400" dirty="0" smtClean="0"/>
              <a:t>, </a:t>
            </a:r>
            <a:r>
              <a:rPr lang="en-US" sz="4400" dirty="0" err="1" smtClean="0"/>
              <a:t>lalu</a:t>
            </a:r>
            <a:r>
              <a:rPr lang="en-US" sz="4400" dirty="0" smtClean="0"/>
              <a:t> </a:t>
            </a:r>
            <a:r>
              <a:rPr lang="en-US" sz="4400" dirty="0" err="1" smtClean="0"/>
              <a:t>pada</a:t>
            </a:r>
            <a:r>
              <a:rPr lang="en-US" sz="4400" dirty="0" smtClean="0"/>
              <a:t> </a:t>
            </a:r>
            <a:r>
              <a:rPr lang="en-US" sz="4400" dirty="0" err="1"/>
              <a:t>opsi</a:t>
            </a:r>
            <a:r>
              <a:rPr lang="en-US" sz="4400" dirty="0"/>
              <a:t> </a:t>
            </a:r>
            <a:r>
              <a:rPr lang="en-US" sz="4400" b="1" dirty="0" smtClean="0"/>
              <a:t>Test of Significance </a:t>
            </a:r>
            <a:r>
              <a:rPr lang="en-US" sz="4400" dirty="0" err="1" smtClean="0"/>
              <a:t>pilih</a:t>
            </a:r>
            <a:r>
              <a:rPr lang="en-US" sz="4400" dirty="0" smtClean="0"/>
              <a:t> </a:t>
            </a:r>
            <a:r>
              <a:rPr lang="en-US" sz="4400" b="1" dirty="0" smtClean="0"/>
              <a:t>[Two-tailed], </a:t>
            </a:r>
            <a:r>
              <a:rPr lang="en-US" sz="4400" dirty="0" err="1" smtClean="0"/>
              <a:t>kemudian</a:t>
            </a:r>
            <a:r>
              <a:rPr lang="en-US" sz="4400" dirty="0" smtClean="0"/>
              <a:t> </a:t>
            </a:r>
            <a:r>
              <a:rPr lang="en-US" sz="4400" dirty="0" err="1" smtClean="0"/>
              <a:t>centang</a:t>
            </a:r>
            <a:r>
              <a:rPr lang="en-US" sz="4400" dirty="0" smtClean="0"/>
              <a:t> </a:t>
            </a:r>
            <a:r>
              <a:rPr lang="en-US" sz="4400" dirty="0" err="1" smtClean="0"/>
              <a:t>pilihan</a:t>
            </a:r>
            <a:r>
              <a:rPr lang="en-US" sz="4400" dirty="0" smtClean="0"/>
              <a:t> </a:t>
            </a:r>
            <a:r>
              <a:rPr lang="en-US" sz="4400" b="1" dirty="0" smtClean="0"/>
              <a:t>Flag </a:t>
            </a:r>
            <a:r>
              <a:rPr lang="en-US" sz="4400" b="1" dirty="0" err="1" smtClean="0"/>
              <a:t>significants</a:t>
            </a:r>
            <a:r>
              <a:rPr lang="en-US" sz="4400" b="1" dirty="0" smtClean="0"/>
              <a:t>. 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400" dirty="0" err="1" smtClean="0"/>
              <a:t>Langkah</a:t>
            </a:r>
            <a:r>
              <a:rPr lang="en-US" sz="4400" dirty="0" smtClean="0"/>
              <a:t> 5 :</a:t>
            </a:r>
            <a:r>
              <a:rPr lang="en-US" sz="4400" b="1" dirty="0" smtClean="0"/>
              <a:t> </a:t>
            </a:r>
            <a:r>
              <a:rPr lang="en-US" sz="4400" dirty="0" err="1" smtClean="0"/>
              <a:t>diakhiri</a:t>
            </a:r>
            <a:r>
              <a:rPr lang="en-US" sz="4400" dirty="0" smtClean="0"/>
              <a:t> </a:t>
            </a:r>
            <a:r>
              <a:rPr lang="en-US" sz="4400" dirty="0" err="1" smtClean="0"/>
              <a:t>dengan</a:t>
            </a:r>
            <a:r>
              <a:rPr lang="en-US" sz="4400" dirty="0" smtClean="0"/>
              <a:t> </a:t>
            </a:r>
            <a:r>
              <a:rPr lang="en-US" sz="4400" dirty="0" err="1" smtClean="0"/>
              <a:t>meng-klik</a:t>
            </a:r>
            <a:r>
              <a:rPr lang="en-US" sz="4400" b="1" dirty="0" smtClean="0"/>
              <a:t> [OK</a:t>
            </a:r>
            <a:r>
              <a:rPr lang="en-US" sz="4400" b="1" dirty="0"/>
              <a:t>]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498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152234" y="4266506"/>
            <a:ext cx="5760640" cy="1944216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id-ID" sz="645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871644"/>
            <a:ext cx="6237763" cy="8954828"/>
          </a:xfrm>
          <a:prstGeom prst="rect">
            <a:avLst/>
          </a:prstGeom>
        </p:spPr>
      </p:pic>
      <p:sp>
        <p:nvSpPr>
          <p:cNvPr id="28" name="TextBox 10"/>
          <p:cNvSpPr txBox="1"/>
          <p:nvPr/>
        </p:nvSpPr>
        <p:spPr>
          <a:xfrm>
            <a:off x="1103313" y="593725"/>
            <a:ext cx="11185568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6600" b="1" dirty="0">
                <a:latin typeface="+mn-ea"/>
              </a:rPr>
              <a:t>Mari kita pahami terlebih dahulu</a:t>
            </a:r>
            <a:endParaRPr lang="en-US" sz="6600" b="1" dirty="0">
              <a:latin typeface="+mn-ea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696097" y="2620908"/>
            <a:ext cx="16513921" cy="9417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u="sng" dirty="0" err="1">
                <a:latin typeface="+mj-lt"/>
              </a:rPr>
              <a:t>Syarat</a:t>
            </a:r>
            <a:r>
              <a:rPr lang="en-US" sz="3600" b="1" u="sng" dirty="0">
                <a:latin typeface="+mj-lt"/>
              </a:rPr>
              <a:t> </a:t>
            </a:r>
            <a:r>
              <a:rPr lang="en-US" sz="3600" b="1" u="sng" dirty="0" err="1">
                <a:latin typeface="+mj-lt"/>
              </a:rPr>
              <a:t>alat</a:t>
            </a:r>
            <a:r>
              <a:rPr lang="en-US" sz="3600" b="1" u="sng" dirty="0">
                <a:latin typeface="+mj-lt"/>
              </a:rPr>
              <a:t> </a:t>
            </a:r>
            <a:r>
              <a:rPr lang="en-US" sz="3600" b="1" u="sng" dirty="0" err="1">
                <a:latin typeface="+mj-lt"/>
              </a:rPr>
              <a:t>ukur</a:t>
            </a:r>
            <a:r>
              <a:rPr lang="en-US" sz="3600" b="1" u="sng" dirty="0">
                <a:latin typeface="+mj-lt"/>
              </a:rPr>
              <a:t> yang </a:t>
            </a:r>
            <a:r>
              <a:rPr lang="en-US" sz="3600" b="1" u="sng" dirty="0" err="1">
                <a:latin typeface="+mj-lt"/>
              </a:rPr>
              <a:t>bisa</a:t>
            </a:r>
            <a:r>
              <a:rPr lang="en-US" sz="3600" b="1" u="sng" dirty="0">
                <a:latin typeface="+mj-lt"/>
              </a:rPr>
              <a:t> </a:t>
            </a:r>
            <a:r>
              <a:rPr lang="en-US" sz="3600" b="1" u="sng" dirty="0" err="1">
                <a:latin typeface="+mj-lt"/>
              </a:rPr>
              <a:t>dipertanggung</a:t>
            </a:r>
            <a:r>
              <a:rPr lang="en-US" sz="3600" b="1" u="sng" dirty="0">
                <a:latin typeface="+mj-lt"/>
              </a:rPr>
              <a:t>- </a:t>
            </a:r>
            <a:r>
              <a:rPr lang="en-US" sz="3600" b="1" u="sng" dirty="0" err="1">
                <a:latin typeface="+mj-lt"/>
              </a:rPr>
              <a:t>jawabkan</a:t>
            </a:r>
            <a:r>
              <a:rPr lang="en-US" sz="3600" b="1" u="sng" dirty="0">
                <a:latin typeface="+mj-lt"/>
              </a:rPr>
              <a:t> </a:t>
            </a:r>
            <a:r>
              <a:rPr lang="en-US" sz="3600" b="1" u="sng" dirty="0" err="1">
                <a:latin typeface="+mj-lt"/>
              </a:rPr>
              <a:t>secara</a:t>
            </a:r>
            <a:r>
              <a:rPr lang="en-US" sz="3600" b="1" u="sng" dirty="0">
                <a:latin typeface="+mj-lt"/>
              </a:rPr>
              <a:t> </a:t>
            </a:r>
            <a:r>
              <a:rPr lang="en-US" sz="3600" b="1" u="sng" dirty="0" err="1">
                <a:latin typeface="+mj-lt"/>
              </a:rPr>
              <a:t>ilmiah</a:t>
            </a:r>
            <a:r>
              <a:rPr lang="en-US" sz="3600" dirty="0">
                <a:latin typeface="+mj-lt"/>
              </a:rPr>
              <a:t>:</a:t>
            </a:r>
            <a:endParaRPr lang="id-ID" sz="3600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+mj-lt"/>
            </a:endParaRPr>
          </a:p>
          <a:p>
            <a:pPr marL="1831589" lvl="1" indent="-742950">
              <a:lnSpc>
                <a:spcPct val="150000"/>
              </a:lnSpc>
              <a:buSzPct val="75000"/>
              <a:buFont typeface="Wingdings" pitchFamily="2" charset="2"/>
              <a:buChar char="ü"/>
            </a:pPr>
            <a:r>
              <a:rPr lang="en-US" dirty="0" err="1">
                <a:latin typeface="+mj-lt"/>
              </a:rPr>
              <a:t>Validitas</a:t>
            </a:r>
            <a:endParaRPr lang="en-US" dirty="0">
              <a:latin typeface="+mj-lt"/>
            </a:endParaRPr>
          </a:p>
          <a:p>
            <a:pPr marL="1831589" lvl="1" indent="-742950">
              <a:lnSpc>
                <a:spcPct val="150000"/>
              </a:lnSpc>
              <a:buSzPct val="75000"/>
              <a:buFont typeface="Wingdings" pitchFamily="2" charset="2"/>
              <a:buChar char="ü"/>
            </a:pPr>
            <a:r>
              <a:rPr lang="en-US" dirty="0" err="1" smtClean="0">
                <a:latin typeface="+mj-lt"/>
              </a:rPr>
              <a:t>Reliabilitas</a:t>
            </a:r>
            <a:endParaRPr lang="en-US" dirty="0" smtClean="0">
              <a:latin typeface="+mj-lt"/>
            </a:endParaRPr>
          </a:p>
          <a:p>
            <a:pPr lvl="1">
              <a:lnSpc>
                <a:spcPct val="150000"/>
              </a:lnSpc>
              <a:buSzPct val="75000"/>
            </a:pPr>
            <a:endParaRPr lang="en-US" dirty="0">
              <a:latin typeface="+mj-lt"/>
            </a:endParaRPr>
          </a:p>
          <a:p>
            <a:pPr marL="1831589" lvl="1" indent="-742950">
              <a:lnSpc>
                <a:spcPct val="150000"/>
              </a:lnSpc>
              <a:buSzPct val="75000"/>
              <a:buFont typeface="Wingdings" pitchFamily="2" charset="2"/>
              <a:buChar char="ü"/>
            </a:pPr>
            <a:r>
              <a:rPr lang="en-US" dirty="0" err="1">
                <a:latin typeface="+mj-lt"/>
              </a:rPr>
              <a:t>Standarisasi</a:t>
            </a:r>
            <a:endParaRPr lang="en-US" dirty="0">
              <a:latin typeface="+mj-lt"/>
            </a:endParaRPr>
          </a:p>
          <a:p>
            <a:pPr marL="1831589" lvl="1" indent="-742950">
              <a:lnSpc>
                <a:spcPct val="150000"/>
              </a:lnSpc>
              <a:buSzPct val="75000"/>
              <a:buFont typeface="Wingdings" pitchFamily="2" charset="2"/>
              <a:buChar char="ü"/>
            </a:pPr>
            <a:r>
              <a:rPr lang="en-US" dirty="0" err="1" smtClean="0">
                <a:latin typeface="+mj-lt"/>
              </a:rPr>
              <a:t>Objektif</a:t>
            </a:r>
            <a:endParaRPr lang="en-US" dirty="0">
              <a:latin typeface="+mj-lt"/>
            </a:endParaRPr>
          </a:p>
          <a:p>
            <a:pPr marL="1831589" lvl="1" indent="-742950">
              <a:lnSpc>
                <a:spcPct val="150000"/>
              </a:lnSpc>
              <a:buSzPct val="75000"/>
              <a:buFont typeface="Wingdings" pitchFamily="2" charset="2"/>
              <a:buChar char="ü"/>
            </a:pPr>
            <a:r>
              <a:rPr lang="en-US" dirty="0" err="1">
                <a:latin typeface="+mj-lt"/>
              </a:rPr>
              <a:t>Daya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Diskriminatif</a:t>
            </a:r>
            <a:endParaRPr lang="en-US" dirty="0">
              <a:latin typeface="+mj-lt"/>
            </a:endParaRPr>
          </a:p>
          <a:p>
            <a:pPr marL="1831589" lvl="1" indent="-742950">
              <a:lnSpc>
                <a:spcPct val="150000"/>
              </a:lnSpc>
              <a:buSzPct val="75000"/>
              <a:buFont typeface="Wingdings" pitchFamily="2" charset="2"/>
              <a:buChar char="ü"/>
            </a:pPr>
            <a:r>
              <a:rPr lang="en-US" dirty="0" err="1">
                <a:latin typeface="+mj-lt"/>
              </a:rPr>
              <a:t>Komprehensif</a:t>
            </a:r>
            <a:endParaRPr lang="en-US" dirty="0">
              <a:latin typeface="+mj-lt"/>
            </a:endParaRPr>
          </a:p>
          <a:p>
            <a:pPr marL="1831589" lvl="1" indent="-742950">
              <a:lnSpc>
                <a:spcPct val="150000"/>
              </a:lnSpc>
              <a:buSzPct val="75000"/>
              <a:buFont typeface="Wingdings" pitchFamily="2" charset="2"/>
              <a:buChar char="ü"/>
            </a:pPr>
            <a:r>
              <a:rPr lang="en-US" dirty="0" err="1">
                <a:latin typeface="+mj-lt"/>
              </a:rPr>
              <a:t>Praktis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mudah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digunakan</a:t>
            </a:r>
            <a:r>
              <a:rPr lang="en-US" dirty="0">
                <a:latin typeface="+mj-lt"/>
              </a:rPr>
              <a:t>)</a:t>
            </a:r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15865202" y="4266506"/>
            <a:ext cx="936104" cy="1944216"/>
          </a:xfrm>
          <a:prstGeom prst="rightBrace">
            <a:avLst>
              <a:gd name="adj1" fmla="val 31250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d-ID">
              <a:solidFill>
                <a:srgbClr val="FF0000"/>
              </a:solidFill>
            </a:endParaRPr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>
            <a:off x="16081226" y="7398327"/>
            <a:ext cx="936104" cy="4428145"/>
          </a:xfrm>
          <a:prstGeom prst="rightBrace">
            <a:avLst>
              <a:gd name="adj1" fmla="val 4722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915606" y="5111438"/>
            <a:ext cx="53583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/>
              <a:t>Konsepsional</a:t>
            </a:r>
            <a:r>
              <a:rPr lang="id-ID" sz="4000" b="1" dirty="0"/>
              <a:t> </a:t>
            </a:r>
            <a:r>
              <a:rPr lang="en-US" sz="4000" b="1" dirty="0"/>
              <a:t>(</a:t>
            </a:r>
            <a:r>
              <a:rPr lang="en-US" sz="4000" b="1" dirty="0" err="1"/>
              <a:t>Teoritis</a:t>
            </a:r>
            <a:r>
              <a:rPr lang="id-ID" sz="4000" b="1" dirty="0"/>
              <a:t>)</a:t>
            </a:r>
            <a:endParaRPr lang="en-US" sz="4000" b="1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089338" y="9235058"/>
            <a:ext cx="5718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/>
              <a:t>Operasional</a:t>
            </a:r>
            <a:r>
              <a:rPr lang="id-ID" sz="4000" b="1" dirty="0"/>
              <a:t> (</a:t>
            </a:r>
            <a:r>
              <a:rPr lang="en-US" sz="4000" b="1" dirty="0" err="1"/>
              <a:t>Teknis</a:t>
            </a:r>
            <a:r>
              <a:rPr lang="id-ID" sz="4000" b="1" dirty="0"/>
              <a:t>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686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3" grpId="0"/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50" y="3470603"/>
            <a:ext cx="1945633" cy="204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" y="6426746"/>
            <a:ext cx="4156669" cy="7290842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329883" y="29738"/>
            <a:ext cx="13537753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Contoh Kasus II</a:t>
            </a:r>
            <a:endParaRPr lang="en-US" sz="11500" b="1" dirty="0">
              <a:latin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8302" y="1622575"/>
            <a:ext cx="20477286" cy="1209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50" y="3470603"/>
            <a:ext cx="1945633" cy="204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1103312" y="593725"/>
            <a:ext cx="13537753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Contoh Kasus II</a:t>
            </a:r>
            <a:endParaRPr lang="en-US" sz="11500" b="1" dirty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6690" y="3318459"/>
            <a:ext cx="504055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Validitas</a:t>
            </a:r>
            <a:endParaRPr lang="id-ID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796217"/>
              </p:ext>
            </p:extLst>
          </p:nvPr>
        </p:nvGraphicFramePr>
        <p:xfrm>
          <a:off x="6065628" y="4494237"/>
          <a:ext cx="16257060" cy="821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265">
                  <a:extLst>
                    <a:ext uri="{9D8B030D-6E8A-4147-A177-3AD203B41FA5}">
                      <a16:colId xmlns:a16="http://schemas.microsoft.com/office/drawing/2014/main" val="3845486363"/>
                    </a:ext>
                  </a:extLst>
                </a:gridCol>
                <a:gridCol w="4064265">
                  <a:extLst>
                    <a:ext uri="{9D8B030D-6E8A-4147-A177-3AD203B41FA5}">
                      <a16:colId xmlns:a16="http://schemas.microsoft.com/office/drawing/2014/main" val="3455725016"/>
                    </a:ext>
                  </a:extLst>
                </a:gridCol>
                <a:gridCol w="4064265">
                  <a:extLst>
                    <a:ext uri="{9D8B030D-6E8A-4147-A177-3AD203B41FA5}">
                      <a16:colId xmlns:a16="http://schemas.microsoft.com/office/drawing/2014/main" val="3247244571"/>
                    </a:ext>
                  </a:extLst>
                </a:gridCol>
                <a:gridCol w="4064265">
                  <a:extLst>
                    <a:ext uri="{9D8B030D-6E8A-4147-A177-3AD203B41FA5}">
                      <a16:colId xmlns:a16="http://schemas.microsoft.com/office/drawing/2014/main" val="1981596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Pertanyaan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hitung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 </a:t>
                      </a:r>
                      <a:r>
                        <a:rPr lang="en-US" dirty="0" err="1" smtClean="0"/>
                        <a:t>tabel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Validitas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701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Butir</a:t>
                      </a:r>
                      <a:r>
                        <a:rPr lang="en-US" dirty="0" smtClean="0"/>
                        <a:t> 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0,625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0,444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Valid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89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Butir</a:t>
                      </a:r>
                      <a:r>
                        <a:rPr lang="en-US" dirty="0" smtClean="0"/>
                        <a:t> 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0,587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0,444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Valid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651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Butir</a:t>
                      </a:r>
                      <a:r>
                        <a:rPr lang="en-US" dirty="0" smtClean="0"/>
                        <a:t> 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0,683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0,444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Valid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33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Butir</a:t>
                      </a:r>
                      <a:r>
                        <a:rPr lang="en-US" dirty="0" smtClean="0"/>
                        <a:t> 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0,429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0,444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Valid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1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Butir</a:t>
                      </a:r>
                      <a:r>
                        <a:rPr lang="en-US" dirty="0" smtClean="0"/>
                        <a:t> 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0,784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0,444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Valid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0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Butir</a:t>
                      </a:r>
                      <a:r>
                        <a:rPr lang="en-US" dirty="0" smtClean="0"/>
                        <a:t> 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0,825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0,444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Valid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55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Butir</a:t>
                      </a:r>
                      <a:r>
                        <a:rPr lang="en-US" dirty="0" smtClean="0"/>
                        <a:t> 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0,516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0,444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Valid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387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Butir</a:t>
                      </a:r>
                      <a:r>
                        <a:rPr lang="en-US" dirty="0" smtClean="0"/>
                        <a:t> 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0,769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0,444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Valid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01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Butir</a:t>
                      </a:r>
                      <a:r>
                        <a:rPr lang="en-US" dirty="0" smtClean="0"/>
                        <a:t> 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0,816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0,444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Valid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882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Butir</a:t>
                      </a:r>
                      <a:r>
                        <a:rPr lang="en-US" dirty="0" smtClean="0"/>
                        <a:t> 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0,607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0,444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Valid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07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9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50" y="3470603"/>
            <a:ext cx="1945633" cy="204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1103312" y="593725"/>
            <a:ext cx="13537753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Contoh Kasus II</a:t>
            </a:r>
            <a:endParaRPr lang="en-US" sz="11500" b="1" dirty="0">
              <a:latin typeface="+mn-ea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4631955" y="2363440"/>
            <a:ext cx="17353927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/>
              <a:t>UJI KEDUA : RELIABILITAS</a:t>
            </a:r>
            <a:r>
              <a:rPr lang="en-US" sz="4400" dirty="0" smtClean="0"/>
              <a:t> 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400" dirty="0" err="1" smtClean="0"/>
              <a:t>Langkah</a:t>
            </a:r>
            <a:r>
              <a:rPr lang="en-US" sz="4400" dirty="0" smtClean="0"/>
              <a:t> 1 </a:t>
            </a:r>
            <a:r>
              <a:rPr lang="en-US" sz="4400" dirty="0"/>
              <a:t>: </a:t>
            </a:r>
            <a:r>
              <a:rPr lang="en-US" sz="4400" dirty="0" err="1" smtClean="0"/>
              <a:t>Pilih</a:t>
            </a:r>
            <a:r>
              <a:rPr lang="en-US" sz="4400" dirty="0" smtClean="0"/>
              <a:t> menu </a:t>
            </a:r>
            <a:r>
              <a:rPr lang="en-US" sz="4400" dirty="0"/>
              <a:t>[</a:t>
            </a:r>
            <a:r>
              <a:rPr lang="en-US" sz="4400" b="1" dirty="0"/>
              <a:t>Analyze</a:t>
            </a:r>
            <a:r>
              <a:rPr lang="en-US" sz="4400" b="1" dirty="0" smtClean="0"/>
              <a:t>]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4400" b="1" dirty="0" smtClean="0"/>
              <a:t> </a:t>
            </a:r>
            <a:r>
              <a:rPr lang="en-US" sz="4400" b="1" dirty="0"/>
              <a:t>[Scale]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4400" b="1" dirty="0" smtClean="0"/>
              <a:t>[Reliability </a:t>
            </a:r>
            <a:r>
              <a:rPr lang="en-US" sz="4400" b="1" dirty="0"/>
              <a:t>Analysis]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400" dirty="0" err="1"/>
              <a:t>Langkah</a:t>
            </a:r>
            <a:r>
              <a:rPr lang="en-US" sz="4400" dirty="0"/>
              <a:t> </a:t>
            </a:r>
            <a:r>
              <a:rPr lang="en-US" sz="4400" dirty="0" smtClean="0"/>
              <a:t>2 </a:t>
            </a:r>
            <a:r>
              <a:rPr lang="en-US" sz="4400" dirty="0"/>
              <a:t>: Masukkan </a:t>
            </a:r>
            <a:r>
              <a:rPr lang="en-US" sz="4400" dirty="0" err="1"/>
              <a:t>semua</a:t>
            </a:r>
            <a:r>
              <a:rPr lang="en-US" sz="4400" dirty="0"/>
              <a:t> </a:t>
            </a:r>
            <a:r>
              <a:rPr lang="en-US" sz="4400" dirty="0" err="1"/>
              <a:t>skor</a:t>
            </a:r>
            <a:r>
              <a:rPr lang="en-US" sz="4400" dirty="0"/>
              <a:t> item (</a:t>
            </a:r>
            <a:r>
              <a:rPr lang="en-US" sz="4400" dirty="0" err="1"/>
              <a:t>butir</a:t>
            </a:r>
            <a:r>
              <a:rPr lang="en-US" sz="4400" dirty="0" smtClean="0"/>
              <a:t>), </a:t>
            </a:r>
            <a:r>
              <a:rPr lang="en-US" sz="4400" dirty="0" err="1" smtClean="0"/>
              <a:t>tanpa</a:t>
            </a:r>
            <a:r>
              <a:rPr lang="en-US" sz="4400" dirty="0" smtClean="0"/>
              <a:t> </a:t>
            </a:r>
            <a:r>
              <a:rPr lang="en-US" sz="4400" dirty="0" err="1" smtClean="0"/>
              <a:t>skot</a:t>
            </a:r>
            <a:r>
              <a:rPr lang="en-US" sz="4400" dirty="0" smtClean="0"/>
              <a:t> total </a:t>
            </a:r>
            <a:r>
              <a:rPr lang="en-US" sz="4400" dirty="0" err="1"/>
              <a:t>kuesioner</a:t>
            </a:r>
            <a:r>
              <a:rPr lang="en-US" sz="4400" dirty="0"/>
              <a:t> </a:t>
            </a:r>
            <a:r>
              <a:rPr lang="en-US" sz="4400" dirty="0" err="1"/>
              <a:t>ke</a:t>
            </a:r>
            <a:r>
              <a:rPr lang="en-US" sz="4400" dirty="0"/>
              <a:t>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kolom</a:t>
            </a:r>
            <a:r>
              <a:rPr lang="en-US" sz="4400" dirty="0"/>
              <a:t> </a:t>
            </a:r>
            <a:r>
              <a:rPr lang="en-US" sz="4400" b="1" dirty="0"/>
              <a:t>Items:, </a:t>
            </a:r>
            <a:r>
              <a:rPr lang="en-US" sz="4400" b="1" dirty="0" err="1"/>
              <a:t>Pilih</a:t>
            </a:r>
            <a:r>
              <a:rPr lang="en-US" sz="4400" b="1" dirty="0"/>
              <a:t> Model </a:t>
            </a:r>
            <a:r>
              <a:rPr lang="en-US" sz="4400" b="1" dirty="0" smtClean="0"/>
              <a:t>[Alpha],</a:t>
            </a:r>
            <a:endParaRPr lang="en-US" sz="4400" b="1" dirty="0"/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400" dirty="0" err="1"/>
              <a:t>Langkah</a:t>
            </a:r>
            <a:r>
              <a:rPr lang="en-US" sz="4400" dirty="0"/>
              <a:t> </a:t>
            </a:r>
            <a:r>
              <a:rPr lang="en-US" sz="4400" dirty="0" smtClean="0"/>
              <a:t>3 </a:t>
            </a:r>
            <a:r>
              <a:rPr lang="en-US" sz="4400" dirty="0"/>
              <a:t>: </a:t>
            </a:r>
            <a:r>
              <a:rPr lang="en-US" sz="4400" dirty="0" err="1"/>
              <a:t>klik</a:t>
            </a:r>
            <a:r>
              <a:rPr lang="en-US" sz="4400" dirty="0"/>
              <a:t> </a:t>
            </a:r>
            <a:r>
              <a:rPr lang="en-US" sz="4400" dirty="0" err="1" smtClean="0"/>
              <a:t>tombol</a:t>
            </a:r>
            <a:r>
              <a:rPr lang="en-US" sz="4400" dirty="0" smtClean="0"/>
              <a:t> </a:t>
            </a:r>
            <a:r>
              <a:rPr lang="en-US" sz="4400" b="1" dirty="0" smtClean="0"/>
              <a:t>[</a:t>
            </a:r>
            <a:r>
              <a:rPr lang="en-US" sz="4400" b="1" dirty="0"/>
              <a:t>Statistics] </a:t>
            </a:r>
            <a:r>
              <a:rPr lang="en-US" sz="4400" dirty="0" err="1"/>
              <a:t>lalu</a:t>
            </a:r>
            <a:r>
              <a:rPr lang="en-US" sz="4400" dirty="0"/>
              <a:t> </a:t>
            </a:r>
            <a:r>
              <a:rPr lang="en-US" sz="4400" dirty="0" err="1"/>
              <a:t>pada</a:t>
            </a:r>
            <a:r>
              <a:rPr lang="en-US" sz="4400" b="1" dirty="0"/>
              <a:t> </a:t>
            </a:r>
            <a:r>
              <a:rPr lang="en-US" sz="4400" dirty="0" err="1" smtClean="0"/>
              <a:t>opsi</a:t>
            </a:r>
            <a:r>
              <a:rPr lang="en-US" sz="4400" dirty="0" smtClean="0"/>
              <a:t> </a:t>
            </a:r>
            <a:r>
              <a:rPr lang="en-US" sz="4400" b="1" dirty="0" err="1" smtClean="0"/>
              <a:t>Descriptives</a:t>
            </a:r>
            <a:r>
              <a:rPr lang="en-US" sz="4400" b="1" dirty="0" smtClean="0"/>
              <a:t> </a:t>
            </a:r>
            <a:r>
              <a:rPr lang="en-US" sz="4400" b="1" dirty="0"/>
              <a:t>for </a:t>
            </a:r>
            <a:r>
              <a:rPr lang="en-US" sz="4400" dirty="0" err="1" smtClean="0"/>
              <a:t>pilih</a:t>
            </a:r>
            <a:r>
              <a:rPr lang="en-US" sz="4400" b="1" dirty="0" smtClean="0"/>
              <a:t> [</a:t>
            </a:r>
            <a:r>
              <a:rPr lang="en-US" sz="4400" b="1" dirty="0"/>
              <a:t>Scale if item </a:t>
            </a:r>
            <a:r>
              <a:rPr lang="en-US" sz="4400" b="1" dirty="0" smtClean="0"/>
              <a:t>deleted]</a:t>
            </a:r>
            <a:r>
              <a:rPr lang="en-US" sz="4400" dirty="0"/>
              <a:t> </a:t>
            </a:r>
            <a:r>
              <a:rPr lang="en-US" sz="4400" dirty="0" err="1" smtClean="0"/>
              <a:t>dilanjutkan</a:t>
            </a:r>
            <a:r>
              <a:rPr lang="en-US" sz="4400" dirty="0" smtClean="0"/>
              <a:t> </a:t>
            </a:r>
            <a:r>
              <a:rPr lang="en-US" sz="4400" dirty="0" err="1" smtClean="0"/>
              <a:t>meng-klik</a:t>
            </a:r>
            <a:r>
              <a:rPr lang="en-US" sz="4400" dirty="0" smtClean="0"/>
              <a:t> </a:t>
            </a:r>
            <a:r>
              <a:rPr lang="en-US" sz="4400" b="1" dirty="0" smtClean="0"/>
              <a:t>[Continue].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400" dirty="0" err="1" smtClean="0"/>
              <a:t>Langkah</a:t>
            </a:r>
            <a:r>
              <a:rPr lang="en-US" sz="4400" dirty="0" smtClean="0"/>
              <a:t> 4 :</a:t>
            </a:r>
            <a:r>
              <a:rPr lang="en-US" sz="4400" b="1" dirty="0" smtClean="0"/>
              <a:t> </a:t>
            </a:r>
            <a:r>
              <a:rPr lang="en-US" sz="4400" dirty="0" err="1" smtClean="0"/>
              <a:t>diakhiri</a:t>
            </a:r>
            <a:r>
              <a:rPr lang="en-US" sz="4400" dirty="0" smtClean="0"/>
              <a:t> </a:t>
            </a:r>
            <a:r>
              <a:rPr lang="en-US" sz="4400" dirty="0" err="1" smtClean="0"/>
              <a:t>dengan</a:t>
            </a:r>
            <a:r>
              <a:rPr lang="en-US" sz="4400" dirty="0" smtClean="0"/>
              <a:t> </a:t>
            </a:r>
            <a:r>
              <a:rPr lang="en-US" sz="4400" dirty="0" err="1" smtClean="0"/>
              <a:t>meng-klik</a:t>
            </a:r>
            <a:r>
              <a:rPr lang="en-US" sz="4400" b="1" dirty="0" smtClean="0"/>
              <a:t> [OK</a:t>
            </a:r>
            <a:r>
              <a:rPr lang="en-US" sz="4400" b="1" dirty="0"/>
              <a:t>]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920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50" y="3470603"/>
            <a:ext cx="1945633" cy="204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878"/>
            <a:ext cx="4954195" cy="8689710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1103312" y="593725"/>
            <a:ext cx="13537753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Contoh Kasus II</a:t>
            </a:r>
            <a:endParaRPr lang="en-US" sz="11500" b="1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2509" y="9706341"/>
            <a:ext cx="151216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Wiratna</a:t>
            </a:r>
            <a:r>
              <a:rPr lang="en-US" dirty="0" smtClean="0"/>
              <a:t> </a:t>
            </a:r>
            <a:r>
              <a:rPr lang="en-US" dirty="0" err="1" smtClean="0"/>
              <a:t>Sujerweni</a:t>
            </a:r>
            <a:r>
              <a:rPr lang="en-US" dirty="0" smtClean="0"/>
              <a:t> (2014), </a:t>
            </a:r>
            <a:r>
              <a:rPr lang="en-US" dirty="0" err="1" smtClean="0"/>
              <a:t>kuisioner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reliable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Cronbach’s Alpha &gt; 0,6 / 60%</a:t>
            </a:r>
            <a:endParaRPr lang="id-ID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850" y="2944249"/>
            <a:ext cx="11811315" cy="629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955" y="349"/>
            <a:ext cx="11684131" cy="82207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736410" y="5724734"/>
            <a:ext cx="1113255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9600" b="1" dirty="0">
                <a:latin typeface="+mn-ea"/>
              </a:rPr>
              <a:t>Terimakasih</a:t>
            </a:r>
            <a:endParaRPr lang="en-US" sz="9600" b="1" dirty="0">
              <a:latin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63890">
            <a:off x="3630609" y="3953426"/>
            <a:ext cx="3720154" cy="4279479"/>
          </a:xfrm>
          <a:prstGeom prst="rect">
            <a:avLst/>
          </a:prstGeom>
        </p:spPr>
      </p:pic>
      <p:pic>
        <p:nvPicPr>
          <p:cNvPr id="5" name="Image 12" descr="Door.png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15636" y="2322290"/>
            <a:ext cx="4906650" cy="994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871644"/>
            <a:ext cx="6237763" cy="8954828"/>
          </a:xfrm>
          <a:prstGeom prst="rect">
            <a:avLst/>
          </a:prstGeom>
        </p:spPr>
      </p:pic>
      <p:sp>
        <p:nvSpPr>
          <p:cNvPr id="28" name="TextBox 10"/>
          <p:cNvSpPr txBox="1"/>
          <p:nvPr/>
        </p:nvSpPr>
        <p:spPr>
          <a:xfrm>
            <a:off x="1103313" y="593725"/>
            <a:ext cx="11185568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6600" b="1" dirty="0">
                <a:latin typeface="+mn-ea"/>
              </a:rPr>
              <a:t>Mari kita pahami terlebih dahulu</a:t>
            </a:r>
            <a:endParaRPr lang="en-US" sz="6600" b="1" dirty="0">
              <a:latin typeface="+mn-ea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696097" y="2620908"/>
            <a:ext cx="16513921" cy="104797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5400" b="1" dirty="0"/>
              <a:t>Contoh :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mengukur</a:t>
            </a:r>
            <a:r>
              <a:rPr lang="en-US" sz="4000" dirty="0"/>
              <a:t> </a:t>
            </a:r>
            <a:r>
              <a:rPr lang="en-US" sz="4000" dirty="0" err="1"/>
              <a:t>motivasi</a:t>
            </a:r>
            <a:r>
              <a:rPr lang="id-ID" sz="4000" dirty="0"/>
              <a:t> </a:t>
            </a:r>
            <a:r>
              <a:rPr lang="en-US" sz="4000" dirty="0" err="1"/>
              <a:t>Tentunya</a:t>
            </a:r>
            <a:r>
              <a:rPr lang="en-US" sz="4000" dirty="0"/>
              <a:t> </a:t>
            </a:r>
            <a:r>
              <a:rPr lang="en-US" sz="4000" dirty="0" err="1"/>
              <a:t>seorang</a:t>
            </a:r>
            <a:r>
              <a:rPr lang="en-US" sz="4000" dirty="0"/>
              <a:t> </a:t>
            </a:r>
            <a:r>
              <a:rPr lang="en-US" sz="4000" dirty="0" err="1"/>
              <a:t>peneliti</a:t>
            </a:r>
            <a:r>
              <a:rPr lang="en-US" sz="4000" dirty="0"/>
              <a:t> </a:t>
            </a:r>
            <a:r>
              <a:rPr lang="en-US" sz="4000" dirty="0" err="1"/>
              <a:t>yg</a:t>
            </a:r>
            <a:r>
              <a:rPr lang="en-US" sz="4000" dirty="0"/>
              <a:t> </a:t>
            </a:r>
            <a:r>
              <a:rPr lang="en-US" sz="4000" dirty="0" err="1"/>
              <a:t>membuat</a:t>
            </a:r>
            <a:r>
              <a:rPr lang="en-US" sz="4000" dirty="0"/>
              <a:t> </a:t>
            </a:r>
            <a:r>
              <a:rPr lang="en-US" sz="4000" dirty="0" err="1"/>
              <a:t>instrumen</a:t>
            </a:r>
            <a:endParaRPr lang="en-US" sz="4000" dirty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dirty="0"/>
              <a:t> </a:t>
            </a:r>
            <a:r>
              <a:rPr lang="en-US" sz="4000" dirty="0" err="1"/>
              <a:t>motivasi</a:t>
            </a:r>
            <a:r>
              <a:rPr lang="en-US" sz="4000" dirty="0"/>
              <a:t> </a:t>
            </a:r>
            <a:r>
              <a:rPr lang="en-US" sz="4000" dirty="0" err="1"/>
              <a:t>ini</a:t>
            </a:r>
            <a:r>
              <a:rPr lang="en-US" sz="4000" dirty="0"/>
              <a:t> </a:t>
            </a:r>
            <a:r>
              <a:rPr lang="en-US" sz="4000" dirty="0" err="1"/>
              <a:t>berharap</a:t>
            </a:r>
            <a:r>
              <a:rPr lang="en-US" sz="4000" dirty="0"/>
              <a:t> agar </a:t>
            </a:r>
            <a:r>
              <a:rPr lang="en-US" sz="4000" dirty="0" err="1"/>
              <a:t>instrumen</a:t>
            </a:r>
            <a:r>
              <a:rPr lang="id-ID" sz="4000" dirty="0"/>
              <a:t> </a:t>
            </a:r>
            <a:r>
              <a:rPr lang="en-US" sz="4000" dirty="0" err="1"/>
              <a:t>penelitiannya</a:t>
            </a:r>
            <a:r>
              <a:rPr lang="en-US" sz="4000" dirty="0"/>
              <a:t> </a:t>
            </a:r>
            <a:r>
              <a:rPr lang="en-US" sz="4000" dirty="0" err="1"/>
              <a:t>bisa</a:t>
            </a:r>
            <a:r>
              <a:rPr lang="en-US" sz="4000" dirty="0"/>
              <a:t> </a:t>
            </a:r>
            <a:r>
              <a:rPr lang="en-US" sz="4000" dirty="0" err="1"/>
              <a:t>berfungsi</a:t>
            </a:r>
            <a:r>
              <a:rPr lang="en-US" sz="4000" dirty="0"/>
              <a:t> d</a:t>
            </a:r>
            <a:r>
              <a:rPr lang="id-ID" sz="4000" dirty="0"/>
              <a:t>en</a:t>
            </a:r>
            <a:r>
              <a:rPr lang="en-US" sz="4000" dirty="0"/>
              <a:t>g</a:t>
            </a:r>
            <a:r>
              <a:rPr lang="id-ID" sz="4000" dirty="0"/>
              <a:t>a</a:t>
            </a:r>
            <a:r>
              <a:rPr lang="en-US" sz="4000" dirty="0"/>
              <a:t>n </a:t>
            </a:r>
            <a:r>
              <a:rPr lang="en-US" sz="4000" dirty="0" err="1"/>
              <a:t>benar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id-ID" sz="4000" dirty="0"/>
              <a:t> </a:t>
            </a:r>
            <a:r>
              <a:rPr lang="en-US" sz="4000" dirty="0" err="1"/>
              <a:t>mengukur</a:t>
            </a:r>
            <a:r>
              <a:rPr lang="en-US" sz="4000" dirty="0"/>
              <a:t> </a:t>
            </a:r>
            <a:r>
              <a:rPr lang="en-US" sz="4000" dirty="0" err="1"/>
              <a:t>motivasi</a:t>
            </a:r>
            <a:endParaRPr lang="en-US" sz="4000" dirty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dirty="0"/>
              <a:t> </a:t>
            </a:r>
            <a:r>
              <a:rPr lang="en-US" sz="4000" dirty="0" err="1"/>
              <a:t>syaratnya</a:t>
            </a:r>
            <a:r>
              <a:rPr lang="en-US" sz="4000" dirty="0"/>
              <a:t> </a:t>
            </a:r>
            <a:r>
              <a:rPr lang="en-US" sz="4000" dirty="0" err="1"/>
              <a:t>instrumen</a:t>
            </a:r>
            <a:r>
              <a:rPr lang="en-US" sz="4000" dirty="0"/>
              <a:t> </a:t>
            </a:r>
            <a:r>
              <a:rPr lang="en-US" sz="4000" dirty="0" err="1"/>
              <a:t>itu</a:t>
            </a:r>
            <a:r>
              <a:rPr lang="en-US" sz="4000" dirty="0"/>
              <a:t> </a:t>
            </a:r>
            <a:r>
              <a:rPr lang="en-US" sz="4000" dirty="0" err="1"/>
              <a:t>harus</a:t>
            </a:r>
            <a:r>
              <a:rPr lang="en-US" sz="4000" dirty="0"/>
              <a:t> </a:t>
            </a:r>
            <a:r>
              <a:rPr lang="en-US" sz="4000" dirty="0" err="1"/>
              <a:t>memiliki</a:t>
            </a:r>
            <a:r>
              <a:rPr lang="en-US" sz="4000" dirty="0"/>
              <a:t> </a:t>
            </a:r>
            <a:r>
              <a:rPr lang="en-US" sz="4000" dirty="0" err="1"/>
              <a:t>validitas</a:t>
            </a:r>
            <a:r>
              <a:rPr lang="id-ID" sz="4000" dirty="0"/>
              <a:t> </a:t>
            </a:r>
            <a:r>
              <a:rPr lang="en-US" sz="4000" dirty="0"/>
              <a:t>y</a:t>
            </a:r>
            <a:r>
              <a:rPr lang="id-ID" sz="4000" dirty="0"/>
              <a:t>an</a:t>
            </a:r>
            <a:r>
              <a:rPr lang="en-US" sz="4000" dirty="0"/>
              <a:t>g </a:t>
            </a:r>
            <a:r>
              <a:rPr lang="en-US" sz="4000" dirty="0" err="1"/>
              <a:t>tinggi</a:t>
            </a:r>
            <a:endParaRPr lang="id-ID" sz="4000" dirty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dirty="0" err="1"/>
              <a:t>Memakai</a:t>
            </a:r>
            <a:r>
              <a:rPr lang="en-US" sz="4000" dirty="0"/>
              <a:t> </a:t>
            </a:r>
            <a:r>
              <a:rPr lang="en-US" sz="4000" dirty="0" err="1"/>
              <a:t>korelasi</a:t>
            </a:r>
            <a:r>
              <a:rPr lang="en-US" sz="4000" dirty="0"/>
              <a:t> product </a:t>
            </a:r>
            <a:r>
              <a:rPr lang="en-US" sz="4000" dirty="0" err="1"/>
              <a:t>momen</a:t>
            </a:r>
            <a:r>
              <a:rPr lang="en-US" sz="4000" dirty="0"/>
              <a:t>: </a:t>
            </a:r>
            <a:r>
              <a:rPr lang="en-US" sz="4000" dirty="0" err="1"/>
              <a:t>korelasi</a:t>
            </a:r>
            <a:r>
              <a:rPr lang="en-US" sz="4000" dirty="0"/>
              <a:t> </a:t>
            </a:r>
            <a:r>
              <a:rPr lang="en-US" sz="4000" dirty="0" err="1"/>
              <a:t>antar</a:t>
            </a:r>
            <a:r>
              <a:rPr lang="en-US" sz="4000" dirty="0"/>
              <a:t> item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skor</a:t>
            </a:r>
            <a:r>
              <a:rPr lang="en-US" sz="4000" dirty="0"/>
              <a:t> total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satu</a:t>
            </a:r>
            <a:r>
              <a:rPr lang="en-US" sz="4000" dirty="0"/>
              <a:t> </a:t>
            </a:r>
            <a:r>
              <a:rPr lang="en-US" sz="4000" dirty="0" err="1"/>
              <a:t>variabel</a:t>
            </a:r>
            <a:endParaRPr lang="id-ID" sz="4000" dirty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dirty="0"/>
              <a:t> </a:t>
            </a:r>
            <a:r>
              <a:rPr lang="en-US" sz="4000" dirty="0" err="1"/>
              <a:t>Validitas</a:t>
            </a:r>
            <a:r>
              <a:rPr lang="en-US" sz="4000" dirty="0"/>
              <a:t> </a:t>
            </a:r>
            <a:r>
              <a:rPr lang="en-US" sz="4000" dirty="0" err="1"/>
              <a:t>tinggi</a:t>
            </a:r>
            <a:endParaRPr lang="id-ID" sz="4000" dirty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dirty="0" err="1"/>
              <a:t>Azwar</a:t>
            </a:r>
            <a:r>
              <a:rPr lang="en-US" sz="4000" dirty="0"/>
              <a:t>  &gt; 0.3 (</a:t>
            </a:r>
            <a:r>
              <a:rPr lang="en-US" sz="4000" dirty="0" err="1"/>
              <a:t>koefisien</a:t>
            </a:r>
            <a:r>
              <a:rPr lang="en-US" sz="4000" dirty="0"/>
              <a:t> </a:t>
            </a:r>
            <a:r>
              <a:rPr lang="en-US" sz="4000" dirty="0" err="1"/>
              <a:t>validitas</a:t>
            </a:r>
            <a:r>
              <a:rPr lang="en-US" sz="4000" dirty="0"/>
              <a:t> </a:t>
            </a:r>
            <a:r>
              <a:rPr lang="en-US" sz="4000" dirty="0" err="1"/>
              <a:t>ini</a:t>
            </a:r>
            <a:r>
              <a:rPr lang="en-US" sz="4000" dirty="0"/>
              <a:t> </a:t>
            </a:r>
            <a:r>
              <a:rPr lang="en-US" sz="4000" dirty="0" err="1"/>
              <a:t>sudah</a:t>
            </a:r>
            <a:r>
              <a:rPr lang="id-ID" sz="4000" dirty="0"/>
              <a:t> </a:t>
            </a:r>
            <a:r>
              <a:rPr lang="en-US" sz="4000" dirty="0" err="1"/>
              <a:t>dianggap</a:t>
            </a:r>
            <a:r>
              <a:rPr lang="en-US" sz="4000" dirty="0"/>
              <a:t> </a:t>
            </a:r>
            <a:r>
              <a:rPr lang="en-US" sz="4000" dirty="0" err="1"/>
              <a:t>memuaskan</a:t>
            </a:r>
            <a:r>
              <a:rPr lang="en-US" sz="4000" dirty="0"/>
              <a:t>)</a:t>
            </a:r>
            <a:endParaRPr lang="id-ID" sz="4000" dirty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id-ID" sz="4000" dirty="0"/>
              <a:t>Bisa disajikan melalui tool Excel, SPSS, Dll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068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53964">
            <a:off x="6089979" y="7205241"/>
            <a:ext cx="5827233" cy="865361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1514" y="5780858"/>
            <a:ext cx="8934722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id-ID" altLang="zh-CN" sz="11500" dirty="0">
                <a:latin typeface="+mn-ea"/>
              </a:rPr>
              <a:t>Validitas</a:t>
            </a:r>
            <a:endParaRPr lang="en-US" sz="11500" dirty="0">
              <a:latin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44184" y="5780858"/>
            <a:ext cx="790985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dirty="0">
                <a:latin typeface="+mn-ea"/>
              </a:rPr>
              <a:t>Realibilitas</a:t>
            </a:r>
            <a:endParaRPr lang="en-US" sz="11500" dirty="0">
              <a:latin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96754">
            <a:off x="3024510" y="2203032"/>
            <a:ext cx="7746428" cy="8911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23606" y="5752374"/>
            <a:ext cx="3293524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dirty="0">
                <a:latin typeface="+mn-ea"/>
              </a:rPr>
              <a:t>&amp;</a:t>
            </a:r>
            <a:endParaRPr lang="en-US" sz="115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709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0973515" y="3121815"/>
            <a:ext cx="12281149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400" b="1" dirty="0">
                <a:latin typeface="+mn-ea"/>
              </a:rPr>
              <a:t>B</a:t>
            </a:r>
            <a:r>
              <a:rPr lang="id-ID" altLang="zh-CN" sz="5400" b="1" dirty="0">
                <a:latin typeface="+mn-ea"/>
              </a:rPr>
              <a:t>ila dilakukan Analisis Validitas Pahami Tahap ini</a:t>
            </a:r>
            <a:endParaRPr lang="en-US" sz="5400" b="1" dirty="0"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3516" y="4976018"/>
            <a:ext cx="12281149" cy="5816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600" dirty="0">
                <a:latin typeface="+mn-ea"/>
              </a:rPr>
              <a:t>K</a:t>
            </a:r>
            <a:r>
              <a:rPr lang="id-ID" altLang="zh-CN" sz="3600" dirty="0">
                <a:latin typeface="+mn-ea"/>
              </a:rPr>
              <a:t>ejituan      </a:t>
            </a:r>
            <a:r>
              <a:rPr lang="en-US" sz="3600" dirty="0" err="1">
                <a:solidFill>
                  <a:sysClr val="windowText" lastClr="000000"/>
                </a:solidFill>
              </a:rPr>
              <a:t>Seberapa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jauh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suatu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alat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ukur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dapat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mengungkap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dengan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jitu</a:t>
            </a:r>
            <a:r>
              <a:rPr lang="en-US" sz="3600" dirty="0">
                <a:solidFill>
                  <a:sysClr val="windowText" lastClr="000000"/>
                </a:solidFill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</a:rPr>
              <a:t>tepat</a:t>
            </a:r>
            <a:r>
              <a:rPr lang="en-US" sz="3600" dirty="0">
                <a:solidFill>
                  <a:sysClr val="windowText" lastClr="000000"/>
                </a:solidFill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</a:rPr>
              <a:t>kena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terhadap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gejala</a:t>
            </a:r>
            <a:r>
              <a:rPr lang="en-US" sz="3600" dirty="0">
                <a:solidFill>
                  <a:sysClr val="windowText" lastClr="000000"/>
                </a:solidFill>
              </a:rPr>
              <a:t> yang </a:t>
            </a:r>
            <a:r>
              <a:rPr lang="en-US" sz="3600" dirty="0" err="1">
                <a:solidFill>
                  <a:sysClr val="windowText" lastClr="000000"/>
                </a:solidFill>
              </a:rPr>
              <a:t>diukur</a:t>
            </a:r>
            <a:endParaRPr lang="en-US" sz="3600" dirty="0">
              <a:solidFill>
                <a:sysClr val="windowText" lastClr="000000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id-ID" altLang="zh-CN" sz="3600" dirty="0">
                <a:latin typeface="+mn-ea"/>
              </a:rPr>
              <a:t> Ketelitian     </a:t>
            </a:r>
            <a:r>
              <a:rPr lang="en-US" sz="3600" dirty="0" err="1"/>
              <a:t>Seberapa</a:t>
            </a:r>
            <a:r>
              <a:rPr lang="en-US" sz="3600" dirty="0"/>
              <a:t> </a:t>
            </a:r>
            <a:r>
              <a:rPr lang="en-US" sz="3600" dirty="0" err="1"/>
              <a:t>jauh</a:t>
            </a:r>
            <a:r>
              <a:rPr lang="en-US" sz="3600" dirty="0"/>
              <a:t> </a:t>
            </a:r>
            <a:r>
              <a:rPr lang="en-US" sz="3600" dirty="0" err="1"/>
              <a:t>suatu</a:t>
            </a:r>
            <a:r>
              <a:rPr lang="en-US" sz="3600" dirty="0"/>
              <a:t> </a:t>
            </a:r>
            <a:r>
              <a:rPr lang="en-US" sz="3600" dirty="0" err="1"/>
              <a:t>alat</a:t>
            </a:r>
            <a:r>
              <a:rPr lang="en-US" sz="3600" dirty="0"/>
              <a:t> </a:t>
            </a:r>
            <a:r>
              <a:rPr lang="en-US" sz="3600" dirty="0" err="1"/>
              <a:t>ukur</a:t>
            </a:r>
            <a:r>
              <a:rPr lang="en-US" sz="3600" dirty="0"/>
              <a:t> </a:t>
            </a:r>
            <a:r>
              <a:rPr lang="en-US" sz="3600" dirty="0" err="1"/>
              <a:t>tersebut</a:t>
            </a:r>
            <a:r>
              <a:rPr lang="en-US" sz="3600" dirty="0"/>
              <a:t> </a:t>
            </a:r>
            <a:r>
              <a:rPr lang="en-US" sz="3600" dirty="0" err="1"/>
              <a:t>mempunyai</a:t>
            </a:r>
            <a:r>
              <a:rPr lang="en-US" sz="3600" dirty="0"/>
              <a:t> </a:t>
            </a:r>
            <a:r>
              <a:rPr lang="en-US" sz="3600" dirty="0" err="1"/>
              <a:t>kemampuan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cermat</a:t>
            </a:r>
            <a:r>
              <a:rPr lang="en-US" sz="3600" dirty="0"/>
              <a:t> </a:t>
            </a:r>
            <a:r>
              <a:rPr lang="en-US" sz="3600" dirty="0" err="1"/>
              <a:t>menunjukkan</a:t>
            </a:r>
            <a:r>
              <a:rPr lang="en-US" sz="3600" dirty="0"/>
              <a:t> </a:t>
            </a:r>
            <a:r>
              <a:rPr lang="en-US" sz="3600" dirty="0" err="1"/>
              <a:t>ukuran</a:t>
            </a:r>
            <a:r>
              <a:rPr lang="en-US" sz="3600" dirty="0"/>
              <a:t> </a:t>
            </a:r>
            <a:r>
              <a:rPr lang="en-US" sz="3600" dirty="0" err="1"/>
              <a:t>besar</a:t>
            </a:r>
            <a:r>
              <a:rPr lang="en-US" sz="3600" dirty="0"/>
              <a:t> </a:t>
            </a:r>
            <a:r>
              <a:rPr lang="en-US" sz="3600" dirty="0" err="1"/>
              <a:t>kecilnya</a:t>
            </a:r>
            <a:r>
              <a:rPr lang="en-US" sz="3600" dirty="0"/>
              <a:t> </a:t>
            </a:r>
            <a:r>
              <a:rPr lang="en-US" sz="3600" dirty="0" err="1"/>
              <a:t>gejala</a:t>
            </a:r>
            <a:r>
              <a:rPr lang="en-US" sz="3600" dirty="0"/>
              <a:t> yang </a:t>
            </a:r>
            <a:r>
              <a:rPr lang="en-US" sz="3600" dirty="0" err="1"/>
              <a:t>diukur</a:t>
            </a:r>
            <a:endParaRPr lang="id-ID" altLang="zh-CN" sz="3600" dirty="0">
              <a:latin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837719"/>
            <a:ext cx="6803224" cy="68795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774" y="3491521"/>
            <a:ext cx="2265809" cy="14844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79" y="3877480"/>
            <a:ext cx="1903345" cy="14307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098" y="5959528"/>
            <a:ext cx="2259366" cy="18828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540" y="5351141"/>
            <a:ext cx="2263758" cy="2087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47" y="9264861"/>
            <a:ext cx="1987375" cy="1651844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1103312" y="608811"/>
            <a:ext cx="1764221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8800" b="1" dirty="0">
                <a:latin typeface="+mn-ea"/>
              </a:rPr>
              <a:t>Validitas (Sutrisno Hadi 1987)</a:t>
            </a:r>
            <a:endParaRPr lang="en-US" sz="8800" b="1" dirty="0">
              <a:latin typeface="+mn-ea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3560947" y="5202610"/>
            <a:ext cx="419890" cy="454815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3920986" y="7700123"/>
            <a:ext cx="419890" cy="454815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" grpId="0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779" y="7820405"/>
            <a:ext cx="6959743" cy="615852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680626" y="6467830"/>
            <a:ext cx="5636956" cy="9026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id-ID" altLang="zh-CN" sz="2933" b="1" dirty="0">
                <a:latin typeface="+mn-ea"/>
              </a:rPr>
              <a:t>Validitas Muka</a:t>
            </a:r>
          </a:p>
          <a:p>
            <a:pPr marL="514350" indent="-514350">
              <a:buFont typeface="+mj-lt"/>
              <a:buAutoNum type="alphaUcPeriod"/>
            </a:pPr>
            <a:r>
              <a:rPr lang="id-ID" altLang="zh-CN" sz="2933" b="1" dirty="0">
                <a:latin typeface="+mn-ea"/>
              </a:rPr>
              <a:t>Validitas Logik</a:t>
            </a:r>
            <a:endParaRPr lang="en-US" altLang="zh-CN" sz="2933" b="1" dirty="0"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440993" y="8800363"/>
            <a:ext cx="5636956" cy="9026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id-ID" altLang="zh-CN" sz="2933" b="1" dirty="0">
                <a:latin typeface="+mn-ea"/>
              </a:rPr>
              <a:t>Validitas Prediktif</a:t>
            </a:r>
          </a:p>
          <a:p>
            <a:pPr marL="514350" indent="-514350">
              <a:buFont typeface="+mj-lt"/>
              <a:buAutoNum type="alphaUcPeriod"/>
            </a:pPr>
            <a:r>
              <a:rPr lang="id-ID" altLang="zh-CN" sz="2933" b="1" dirty="0">
                <a:latin typeface="+mn-ea"/>
              </a:rPr>
              <a:t>Validitas Konkuren</a:t>
            </a:r>
            <a:endParaRPr lang="en-US" altLang="zh-CN" sz="2933" b="1" dirty="0"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40569" y="7002810"/>
            <a:ext cx="395824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4800" b="1" dirty="0">
                <a:latin typeface="+mn-ea"/>
              </a:rPr>
              <a:t>Validitas Konstrak</a:t>
            </a:r>
            <a:endParaRPr lang="en-US" altLang="zh-CN" sz="4800" b="1" dirty="0">
              <a:latin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932548" y="5035359"/>
            <a:ext cx="35694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4800" b="1" dirty="0">
                <a:latin typeface="+mn-ea"/>
              </a:rPr>
              <a:t>Validitas isi</a:t>
            </a:r>
            <a:endParaRPr lang="en-US" sz="4800" b="1" dirty="0"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013688" y="6664392"/>
            <a:ext cx="356948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4000" b="1" dirty="0">
                <a:latin typeface="+mn-ea"/>
              </a:rPr>
              <a:t>Validitasi Berdasar Kriteria</a:t>
            </a:r>
            <a:endParaRPr lang="en-US" altLang="zh-CN" sz="4000" b="1" dirty="0">
              <a:latin typeface="+mn-ea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621" y="7038249"/>
            <a:ext cx="1564313" cy="15643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5651" y="4666388"/>
            <a:ext cx="1564313" cy="15643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7499" y="7013755"/>
            <a:ext cx="1564313" cy="15643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753" y="4449114"/>
            <a:ext cx="2144612" cy="21074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122" y="1228436"/>
            <a:ext cx="1644899" cy="314026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2222" y="4456290"/>
            <a:ext cx="2121319" cy="21213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488" y="5035359"/>
            <a:ext cx="1697473" cy="82929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743520" y="5215865"/>
            <a:ext cx="1697473" cy="829299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103313" y="569378"/>
            <a:ext cx="1118556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8800" b="1" dirty="0">
                <a:latin typeface="+mn-ea"/>
              </a:rPr>
              <a:t>Validitas</a:t>
            </a:r>
            <a:endParaRPr lang="en-US" sz="8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43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995" y="3395574"/>
            <a:ext cx="2833635" cy="1893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4954195" y="3421534"/>
            <a:ext cx="1694291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800" dirty="0" err="1"/>
              <a:t>Sejauh</a:t>
            </a:r>
            <a:r>
              <a:rPr lang="id-ID" sz="4800" dirty="0"/>
              <a:t> </a:t>
            </a:r>
            <a:r>
              <a:rPr lang="en-US" sz="4800" dirty="0" err="1"/>
              <a:t>mana</a:t>
            </a:r>
            <a:r>
              <a:rPr lang="en-US" sz="4800" dirty="0"/>
              <a:t> </a:t>
            </a:r>
            <a:r>
              <a:rPr lang="en-US" sz="4800" dirty="0" err="1"/>
              <a:t>isi</a:t>
            </a:r>
            <a:r>
              <a:rPr lang="en-US" sz="4800" dirty="0"/>
              <a:t> </a:t>
            </a:r>
            <a:r>
              <a:rPr lang="en-US" sz="4800" dirty="0" err="1"/>
              <a:t>tes</a:t>
            </a:r>
            <a:r>
              <a:rPr lang="en-US" sz="4800" dirty="0"/>
              <a:t>/</a:t>
            </a:r>
            <a:r>
              <a:rPr lang="en-US" sz="4800" dirty="0" err="1"/>
              <a:t>alat</a:t>
            </a:r>
            <a:r>
              <a:rPr lang="en-US" sz="4800" dirty="0"/>
              <a:t> </a:t>
            </a:r>
            <a:r>
              <a:rPr lang="en-US" sz="4800" dirty="0" err="1"/>
              <a:t>ukur</a:t>
            </a:r>
            <a:r>
              <a:rPr lang="en-US" sz="4800" dirty="0"/>
              <a:t> </a:t>
            </a:r>
            <a:r>
              <a:rPr lang="en-US" sz="4800" dirty="0" err="1"/>
              <a:t>mencerminkan</a:t>
            </a:r>
            <a:r>
              <a:rPr lang="en-US" sz="4800" dirty="0"/>
              <a:t> </a:t>
            </a:r>
            <a:r>
              <a:rPr lang="en-US" sz="4800" dirty="0" err="1"/>
              <a:t>ciri</a:t>
            </a:r>
            <a:r>
              <a:rPr lang="en-US" sz="4800" dirty="0"/>
              <a:t> </a:t>
            </a:r>
            <a:r>
              <a:rPr lang="en-US" sz="4800" dirty="0" err="1"/>
              <a:t>atribut</a:t>
            </a:r>
            <a:r>
              <a:rPr lang="en-US" sz="4800" dirty="0"/>
              <a:t> yang </a:t>
            </a:r>
            <a:r>
              <a:rPr lang="en-US" sz="4800" dirty="0" err="1"/>
              <a:t>hendak</a:t>
            </a:r>
            <a:r>
              <a:rPr lang="en-US" sz="4800" dirty="0"/>
              <a:t> </a:t>
            </a:r>
            <a:r>
              <a:rPr lang="en-US" sz="4800" dirty="0" err="1"/>
              <a:t>diukur</a:t>
            </a:r>
            <a:endParaRPr lang="en-US" sz="4800" dirty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800" dirty="0"/>
              <a:t>Isi </a:t>
            </a:r>
            <a:r>
              <a:rPr lang="en-US" sz="4800" dirty="0" err="1"/>
              <a:t>tes</a:t>
            </a:r>
            <a:r>
              <a:rPr lang="en-US" sz="4800" dirty="0"/>
              <a:t> </a:t>
            </a:r>
            <a:r>
              <a:rPr lang="en-US" sz="4800" dirty="0" err="1"/>
              <a:t>komprehensif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relevan</a:t>
            </a:r>
            <a:r>
              <a:rPr lang="en-US" sz="4800" dirty="0"/>
              <a:t> </a:t>
            </a:r>
            <a:r>
              <a:rPr lang="en-US" sz="4800" dirty="0" err="1"/>
              <a:t>untuk</a:t>
            </a:r>
            <a:r>
              <a:rPr lang="en-US" sz="4800" dirty="0"/>
              <a:t> </a:t>
            </a:r>
            <a:r>
              <a:rPr lang="en-US" sz="4800" dirty="0" err="1"/>
              <a:t>mengukur</a:t>
            </a:r>
            <a:r>
              <a:rPr lang="en-US" sz="4800" dirty="0"/>
              <a:t> </a:t>
            </a:r>
            <a:r>
              <a:rPr lang="en-US" sz="4800" dirty="0" err="1"/>
              <a:t>ciri</a:t>
            </a:r>
            <a:r>
              <a:rPr lang="en-US" sz="4800" dirty="0"/>
              <a:t> </a:t>
            </a:r>
            <a:r>
              <a:rPr lang="en-US" sz="4800" dirty="0" err="1"/>
              <a:t>atribut</a:t>
            </a:r>
            <a:r>
              <a:rPr lang="en-US" sz="4800" dirty="0"/>
              <a:t> yang </a:t>
            </a:r>
            <a:r>
              <a:rPr lang="en-US" sz="4800" dirty="0" err="1"/>
              <a:t>hendak</a:t>
            </a:r>
            <a:r>
              <a:rPr lang="en-US" sz="4800" dirty="0"/>
              <a:t> </a:t>
            </a:r>
            <a:r>
              <a:rPr lang="en-US" sz="4800" dirty="0" err="1"/>
              <a:t>diukur</a:t>
            </a:r>
            <a:endParaRPr lang="en-US" sz="4800" dirty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800" dirty="0" err="1"/>
              <a:t>Diestimasi</a:t>
            </a:r>
            <a:r>
              <a:rPr lang="en-US" sz="4800" dirty="0"/>
              <a:t> </a:t>
            </a:r>
            <a:r>
              <a:rPr lang="en-US" sz="4800" dirty="0" err="1"/>
              <a:t>melalui</a:t>
            </a:r>
            <a:r>
              <a:rPr lang="en-US" sz="4800" dirty="0"/>
              <a:t> </a:t>
            </a:r>
            <a:r>
              <a:rPr lang="en-US" sz="4800" dirty="0" err="1"/>
              <a:t>pengujian</a:t>
            </a:r>
            <a:r>
              <a:rPr lang="en-US" sz="4800" dirty="0"/>
              <a:t> </a:t>
            </a:r>
            <a:r>
              <a:rPr lang="en-US" sz="4800" dirty="0" err="1"/>
              <a:t>terhadap</a:t>
            </a:r>
            <a:r>
              <a:rPr lang="en-US" sz="4800" dirty="0"/>
              <a:t> </a:t>
            </a:r>
            <a:r>
              <a:rPr lang="en-US" sz="4800" dirty="0" err="1"/>
              <a:t>isi</a:t>
            </a:r>
            <a:r>
              <a:rPr lang="en-US" sz="4800" dirty="0"/>
              <a:t> </a:t>
            </a:r>
            <a:r>
              <a:rPr lang="en-US" sz="4800" dirty="0" err="1"/>
              <a:t>tes</a:t>
            </a:r>
            <a:r>
              <a:rPr lang="en-US" sz="4800" dirty="0"/>
              <a:t> </a:t>
            </a:r>
            <a:r>
              <a:rPr lang="en-US" sz="4800" dirty="0" err="1"/>
              <a:t>dengan</a:t>
            </a:r>
            <a:r>
              <a:rPr lang="en-US" sz="4800" dirty="0"/>
              <a:t> </a:t>
            </a:r>
            <a:r>
              <a:rPr lang="en-US" sz="4800" dirty="0" err="1"/>
              <a:t>analisis</a:t>
            </a:r>
            <a:r>
              <a:rPr lang="en-US" sz="4800" dirty="0"/>
              <a:t> </a:t>
            </a:r>
            <a:r>
              <a:rPr lang="en-US" sz="4800" dirty="0" err="1"/>
              <a:t>rasional</a:t>
            </a:r>
            <a:r>
              <a:rPr lang="en-US" sz="4800" dirty="0"/>
              <a:t>/</a:t>
            </a:r>
            <a:r>
              <a:rPr lang="en-US" sz="4800" dirty="0" err="1"/>
              <a:t>lewat</a:t>
            </a:r>
            <a:r>
              <a:rPr lang="en-US" sz="4800" dirty="0"/>
              <a:t> </a:t>
            </a:r>
            <a:r>
              <a:rPr lang="en-US" sz="4800" i="1" dirty="0"/>
              <a:t>professional </a:t>
            </a:r>
            <a:r>
              <a:rPr lang="en-US" sz="4800" i="1" dirty="0" err="1"/>
              <a:t>judgement</a:t>
            </a:r>
            <a:r>
              <a:rPr lang="en-US" sz="4800" i="1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3313" y="593725"/>
            <a:ext cx="111855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altLang="zh-CN" sz="11500" b="1" dirty="0">
                <a:latin typeface="+mn-ea"/>
              </a:rPr>
              <a:t>Validitas isi</a:t>
            </a:r>
            <a:endParaRPr lang="en-US" sz="115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0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0B2A85C-795C-4C69-BA48-38D0386BEEB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手绘43页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>
          <a:solidFill>
            <a:srgbClr val="3B3833"/>
          </a:solidFill>
          <a:prstDash val="sysDot"/>
          <a:miter lim="800000"/>
          <a:headEnd type="none" w="med" len="med"/>
          <a:tailEnd type="none" w="med" len="me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0" tIns="0" rIns="0" bIns="0"/>
      <a:lstStyle>
        <a:defPPr>
          <a:defRPr sz="645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6460</TotalTime>
  <Words>1685</Words>
  <Application>Microsoft Office PowerPoint</Application>
  <PresentationFormat>Custom</PresentationFormat>
  <Paragraphs>539</Paragraphs>
  <Slides>44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微软雅黑</vt:lpstr>
      <vt:lpstr>宋体</vt:lpstr>
      <vt:lpstr>Arial</vt:lpstr>
      <vt:lpstr>Calibri</vt:lpstr>
      <vt:lpstr>Times New Roman</vt:lpstr>
      <vt:lpstr>Wingdings</vt:lpstr>
      <vt:lpstr>Thème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Andry Feriyanto</cp:lastModifiedBy>
  <cp:revision>1086</cp:revision>
  <dcterms:created xsi:type="dcterms:W3CDTF">2012-05-12T20:09:12Z</dcterms:created>
  <dcterms:modified xsi:type="dcterms:W3CDTF">2021-01-16T02:39:37Z</dcterms:modified>
</cp:coreProperties>
</file>