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1"/>
  </p:notesMasterIdLst>
  <p:handoutMasterIdLst>
    <p:handoutMasterId r:id="rId72"/>
  </p:handout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Lst>
  <p:sldSz cx="9144000" cy="6858000" type="screen4x3"/>
  <p:notesSz cx="6858000" cy="9945688"/>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4" autoAdjust="0"/>
    <p:restoredTop sz="94660"/>
  </p:normalViewPr>
  <p:slideViewPr>
    <p:cSldViewPr>
      <p:cViewPr varScale="1">
        <p:scale>
          <a:sx n="77" d="100"/>
          <a:sy n="77" d="100"/>
        </p:scale>
        <p:origin x="1632"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a:defRPr sz="1200"/>
            </a:lvl1pPr>
          </a:lstStyle>
          <a:p>
            <a:fld id="{C3B7DD2C-FA92-4448-83F9-66A25C59A4D5}" type="datetimeFigureOut">
              <a:rPr lang="id-ID" smtClean="0"/>
              <a:pPr/>
              <a:t>21/03/2021</a:t>
            </a:fld>
            <a:endParaRPr lang="id-ID"/>
          </a:p>
        </p:txBody>
      </p:sp>
      <p:sp>
        <p:nvSpPr>
          <p:cNvPr id="4" name="Footer Placeholder 3"/>
          <p:cNvSpPr>
            <a:spLocks noGrp="1"/>
          </p:cNvSpPr>
          <p:nvPr>
            <p:ph type="ftr" sz="quarter" idx="2"/>
          </p:nvPr>
        </p:nvSpPr>
        <p:spPr>
          <a:xfrm>
            <a:off x="0" y="9447213"/>
            <a:ext cx="2971800" cy="496887"/>
          </a:xfrm>
          <a:prstGeom prst="rect">
            <a:avLst/>
          </a:prstGeom>
        </p:spPr>
        <p:txBody>
          <a:bodyPr vert="horz" lIns="91440" tIns="45720" rIns="91440" bIns="45720" rtlCol="0" anchor="b"/>
          <a:lstStyle>
            <a:lvl1pPr algn="l">
              <a:defRPr sz="1200"/>
            </a:lvl1pPr>
          </a:lstStyle>
          <a:p>
            <a:endParaRPr lang="id-ID"/>
          </a:p>
        </p:txBody>
      </p:sp>
      <p:sp>
        <p:nvSpPr>
          <p:cNvPr id="5" name="Slide Number Placeholder 4"/>
          <p:cNvSpPr>
            <a:spLocks noGrp="1"/>
          </p:cNvSpPr>
          <p:nvPr>
            <p:ph type="sldNum" sz="quarter" idx="3"/>
          </p:nvPr>
        </p:nvSpPr>
        <p:spPr>
          <a:xfrm>
            <a:off x="3884613" y="9447213"/>
            <a:ext cx="2971800" cy="496887"/>
          </a:xfrm>
          <a:prstGeom prst="rect">
            <a:avLst/>
          </a:prstGeom>
        </p:spPr>
        <p:txBody>
          <a:bodyPr vert="horz" lIns="91440" tIns="45720" rIns="91440" bIns="45720" rtlCol="0" anchor="b"/>
          <a:lstStyle>
            <a:lvl1pPr algn="r">
              <a:defRPr sz="1200"/>
            </a:lvl1pPr>
          </a:lstStyle>
          <a:p>
            <a:fld id="{3F47B7AA-9FB4-4CBB-AF99-11DB9F70F86B}" type="slidenum">
              <a:rPr lang="id-ID" smtClean="0"/>
              <a:pPr/>
              <a:t>‹#›</a:t>
            </a:fld>
            <a:endParaRPr lang="id-ID"/>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96888"/>
          </a:xfrm>
          <a:prstGeom prst="rect">
            <a:avLst/>
          </a:prstGeom>
        </p:spPr>
        <p:txBody>
          <a:bodyPr vert="horz" lIns="91440" tIns="45720" rIns="91440" bIns="45720" rtlCol="0"/>
          <a:lstStyle>
            <a:lvl1pPr algn="r">
              <a:defRPr sz="1200"/>
            </a:lvl1pPr>
          </a:lstStyle>
          <a:p>
            <a:fld id="{E928032A-F48F-4D16-8F62-8A07EC482049}" type="datetimeFigureOut">
              <a:rPr lang="id-ID" smtClean="0"/>
              <a:pPr/>
              <a:t>21/03/2021</a:t>
            </a:fld>
            <a:endParaRPr lang="id-ID"/>
          </a:p>
        </p:txBody>
      </p:sp>
      <p:sp>
        <p:nvSpPr>
          <p:cNvPr id="4" name="Slide Image Placeholder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724400"/>
            <a:ext cx="5486400" cy="44751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9447213"/>
            <a:ext cx="2971800" cy="4968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9447213"/>
            <a:ext cx="2971800" cy="496887"/>
          </a:xfrm>
          <a:prstGeom prst="rect">
            <a:avLst/>
          </a:prstGeom>
        </p:spPr>
        <p:txBody>
          <a:bodyPr vert="horz" lIns="91440" tIns="45720" rIns="91440" bIns="45720" rtlCol="0" anchor="b"/>
          <a:lstStyle>
            <a:lvl1pPr algn="r">
              <a:defRPr sz="1200"/>
            </a:lvl1pPr>
          </a:lstStyle>
          <a:p>
            <a:fld id="{EE98E324-F5A3-4D97-A56D-6F67098888E6}" type="slidenum">
              <a:rPr lang="id-ID" smtClean="0"/>
              <a:pPr/>
              <a:t>‹#›</a:t>
            </a:fld>
            <a:endParaRPr lang="id-ID"/>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8CB8F08A-319F-4866-A595-7EEE6F33BDA3}" type="slidenum">
              <a:rPr lang="en-US" smtClean="0">
                <a:latin typeface="Arial" pitchFamily="34" charset="0"/>
              </a:rPr>
              <a:pPr/>
              <a:t>1</a:t>
            </a:fld>
            <a:endParaRPr lang="en-US" smtClean="0">
              <a:latin typeface="Arial" pitchFamily="34" charset="0"/>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en-GB"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txBox="1">
            <a:spLocks noGrp="1" noChangeArrowheads="1"/>
          </p:cNvSpPr>
          <p:nvPr/>
        </p:nvSpPr>
        <p:spPr bwMode="auto">
          <a:xfrm>
            <a:off x="3886200" y="9448404"/>
            <a:ext cx="2971800" cy="497284"/>
          </a:xfrm>
          <a:prstGeom prst="rect">
            <a:avLst/>
          </a:prstGeom>
          <a:noFill/>
          <a:ln w="9525">
            <a:noFill/>
            <a:miter lim="800000"/>
            <a:headEnd/>
            <a:tailEnd/>
          </a:ln>
        </p:spPr>
        <p:txBody>
          <a:bodyPr anchor="b"/>
          <a:lstStyle/>
          <a:p>
            <a:pPr algn="r" eaLnBrk="0" hangingPunct="0"/>
            <a:fld id="{C5A2D2D6-9660-4C51-8166-54D9AEB4F131}" type="slidenum">
              <a:rPr lang="en-US" sz="1200">
                <a:latin typeface="Times" charset="0"/>
              </a:rPr>
              <a:pPr algn="r" eaLnBrk="0" hangingPunct="0"/>
              <a:t>2</a:t>
            </a:fld>
            <a:endParaRPr lang="en-US" sz="1200">
              <a:latin typeface="Times" charset="0"/>
            </a:endParaRPr>
          </a:p>
        </p:txBody>
      </p:sp>
      <p:sp>
        <p:nvSpPr>
          <p:cNvPr id="778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7828" name="Rectangle 3"/>
          <p:cNvSpPr>
            <a:spLocks noGrp="1" noChangeArrowheads="1"/>
          </p:cNvSpPr>
          <p:nvPr>
            <p:ph type="body" idx="1"/>
          </p:nvPr>
        </p:nvSpPr>
        <p:spPr bwMode="auto">
          <a:xfrm>
            <a:off x="914400" y="4724202"/>
            <a:ext cx="5029200" cy="4475560"/>
          </a:xfrm>
          <a:noFill/>
        </p:spPr>
        <p:txBody>
          <a:bodyPr wrap="square" numCol="1" anchor="t" anchorCtr="0" compatLnSpc="1">
            <a:prstTxWarp prst="textNoShape">
              <a:avLst/>
            </a:prstTxWarp>
          </a:bodyPr>
          <a:lstStyle/>
          <a:p>
            <a:pPr eaLnBrk="1" hangingPunct="1"/>
            <a:r>
              <a:rPr lang="en-US" smtClean="0"/>
              <a:t>This presentation is a basic overview of research as it applies for Masters and PhD students. While the exact requirements between the two degrees is somewhat different, the basic concepts and approaches to research are not.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txBox="1">
            <a:spLocks noGrp="1" noChangeArrowheads="1"/>
          </p:cNvSpPr>
          <p:nvPr/>
        </p:nvSpPr>
        <p:spPr bwMode="auto">
          <a:xfrm>
            <a:off x="3886200" y="9448404"/>
            <a:ext cx="2971800" cy="497284"/>
          </a:xfrm>
          <a:prstGeom prst="rect">
            <a:avLst/>
          </a:prstGeom>
          <a:noFill/>
          <a:ln w="9525">
            <a:noFill/>
            <a:miter lim="800000"/>
            <a:headEnd/>
            <a:tailEnd/>
          </a:ln>
        </p:spPr>
        <p:txBody>
          <a:bodyPr anchor="b"/>
          <a:lstStyle/>
          <a:p>
            <a:pPr algn="r" eaLnBrk="0" hangingPunct="0"/>
            <a:fld id="{28E4B7CB-F5D4-4014-9DD9-4B7E99ADAC29}" type="slidenum">
              <a:rPr lang="en-US" sz="1200">
                <a:latin typeface="Times" charset="0"/>
              </a:rPr>
              <a:pPr algn="r" eaLnBrk="0" hangingPunct="0"/>
              <a:t>3</a:t>
            </a:fld>
            <a:endParaRPr lang="en-US" sz="1200">
              <a:latin typeface="Times" charset="0"/>
            </a:endParaRPr>
          </a:p>
        </p:txBody>
      </p:sp>
      <p:sp>
        <p:nvSpPr>
          <p:cNvPr id="7885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8852" name="Rectangle 3"/>
          <p:cNvSpPr>
            <a:spLocks noGrp="1" noChangeArrowheads="1"/>
          </p:cNvSpPr>
          <p:nvPr>
            <p:ph type="body" idx="1"/>
          </p:nvPr>
        </p:nvSpPr>
        <p:spPr bwMode="auto">
          <a:xfrm>
            <a:off x="914400" y="4724202"/>
            <a:ext cx="5029200" cy="4475560"/>
          </a:xfrm>
          <a:noFill/>
        </p:spPr>
        <p:txBody>
          <a:bodyPr wrap="square" numCol="1" anchor="t" anchorCtr="0" compatLnSpc="1">
            <a:prstTxWarp prst="textNoShape">
              <a:avLst/>
            </a:prstTxWarp>
          </a:bodyPr>
          <a:lstStyle/>
          <a:p>
            <a:pPr eaLnBrk="1" hangingPunct="1"/>
            <a:r>
              <a:rPr lang="en-US" smtClean="0"/>
              <a:t>This presentation is a basic overview of research as it applies for Masters and PhD students. While the exact requirements between the two degrees is somewhat different, the basic concepts and approaches to research are not.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txBox="1">
            <a:spLocks noGrp="1" noChangeArrowheads="1"/>
          </p:cNvSpPr>
          <p:nvPr/>
        </p:nvSpPr>
        <p:spPr bwMode="auto">
          <a:xfrm>
            <a:off x="3886200" y="9448404"/>
            <a:ext cx="2971800" cy="497284"/>
          </a:xfrm>
          <a:prstGeom prst="rect">
            <a:avLst/>
          </a:prstGeom>
          <a:noFill/>
          <a:ln w="9525">
            <a:noFill/>
            <a:miter lim="800000"/>
            <a:headEnd/>
            <a:tailEnd/>
          </a:ln>
        </p:spPr>
        <p:txBody>
          <a:bodyPr anchor="b"/>
          <a:lstStyle/>
          <a:p>
            <a:pPr algn="r" eaLnBrk="0" hangingPunct="0"/>
            <a:fld id="{511BCB06-EC69-408A-9BC0-054157E497AC}" type="slidenum">
              <a:rPr lang="en-US" sz="1200">
                <a:latin typeface="Times" charset="0"/>
              </a:rPr>
              <a:pPr algn="r" eaLnBrk="0" hangingPunct="0"/>
              <a:t>4</a:t>
            </a:fld>
            <a:endParaRPr lang="en-US" sz="1200">
              <a:latin typeface="Times" charset="0"/>
            </a:endParaRPr>
          </a:p>
        </p:txBody>
      </p:sp>
      <p:sp>
        <p:nvSpPr>
          <p:cNvPr id="798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9876" name="Rectangle 3"/>
          <p:cNvSpPr>
            <a:spLocks noGrp="1" noChangeArrowheads="1"/>
          </p:cNvSpPr>
          <p:nvPr>
            <p:ph type="body" idx="1"/>
          </p:nvPr>
        </p:nvSpPr>
        <p:spPr bwMode="auto">
          <a:xfrm>
            <a:off x="914400" y="4724202"/>
            <a:ext cx="5029200" cy="4475560"/>
          </a:xfrm>
          <a:noFill/>
        </p:spPr>
        <p:txBody>
          <a:bodyPr wrap="square" numCol="1" anchor="t" anchorCtr="0" compatLnSpc="1">
            <a:prstTxWarp prst="textNoShape">
              <a:avLst/>
            </a:prstTxWarp>
          </a:bodyPr>
          <a:lstStyle/>
          <a:p>
            <a:pPr eaLnBrk="1" hangingPunct="1"/>
            <a:r>
              <a:rPr lang="en-US" smtClean="0"/>
              <a:t>This presentation is a basic overview of research as it applies for Masters and PhD students. While the exact requirements between the two degrees is somewhat different, the basic concepts and approaches to research are not.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txBox="1">
            <a:spLocks noGrp="1" noChangeArrowheads="1"/>
          </p:cNvSpPr>
          <p:nvPr/>
        </p:nvSpPr>
        <p:spPr bwMode="auto">
          <a:xfrm>
            <a:off x="3886200" y="9448404"/>
            <a:ext cx="2971800" cy="497284"/>
          </a:xfrm>
          <a:prstGeom prst="rect">
            <a:avLst/>
          </a:prstGeom>
          <a:noFill/>
          <a:ln w="9525">
            <a:noFill/>
            <a:miter lim="800000"/>
            <a:headEnd/>
            <a:tailEnd/>
          </a:ln>
        </p:spPr>
        <p:txBody>
          <a:bodyPr anchor="b"/>
          <a:lstStyle/>
          <a:p>
            <a:pPr algn="r" eaLnBrk="0" hangingPunct="0"/>
            <a:fld id="{CCCA47A5-2276-447B-A404-7AA1D8038245}" type="slidenum">
              <a:rPr lang="en-US" sz="1200">
                <a:latin typeface="Times" charset="0"/>
              </a:rPr>
              <a:pPr algn="r" eaLnBrk="0" hangingPunct="0"/>
              <a:t>5</a:t>
            </a:fld>
            <a:endParaRPr lang="en-US" sz="1200">
              <a:latin typeface="Times" charset="0"/>
            </a:endParaRPr>
          </a:p>
        </p:txBody>
      </p:sp>
      <p:sp>
        <p:nvSpPr>
          <p:cNvPr id="808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0900" name="Rectangle 3"/>
          <p:cNvSpPr>
            <a:spLocks noGrp="1" noChangeArrowheads="1"/>
          </p:cNvSpPr>
          <p:nvPr>
            <p:ph type="body" idx="1"/>
          </p:nvPr>
        </p:nvSpPr>
        <p:spPr bwMode="auto">
          <a:xfrm>
            <a:off x="914400" y="4724202"/>
            <a:ext cx="5029200" cy="4475560"/>
          </a:xfrm>
          <a:noFill/>
        </p:spPr>
        <p:txBody>
          <a:bodyPr wrap="square" numCol="1" anchor="t" anchorCtr="0" compatLnSpc="1">
            <a:prstTxWarp prst="textNoShape">
              <a:avLst/>
            </a:prstTxWarp>
          </a:bodyPr>
          <a:lstStyle/>
          <a:p>
            <a:pPr eaLnBrk="1" hangingPunct="1"/>
            <a:r>
              <a:rPr lang="en-US" smtClean="0"/>
              <a:t>This presentation is a basic overview of research as it applies for Masters and PhD students. While the exact requirements between the two degrees is somewhat different, the basic concepts and approaches to research are not.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txBox="1">
            <a:spLocks noGrp="1" noChangeArrowheads="1"/>
          </p:cNvSpPr>
          <p:nvPr/>
        </p:nvSpPr>
        <p:spPr bwMode="auto">
          <a:xfrm>
            <a:off x="3886200" y="9448404"/>
            <a:ext cx="2971800" cy="497284"/>
          </a:xfrm>
          <a:prstGeom prst="rect">
            <a:avLst/>
          </a:prstGeom>
          <a:noFill/>
          <a:ln w="9525">
            <a:noFill/>
            <a:miter lim="800000"/>
            <a:headEnd/>
            <a:tailEnd/>
          </a:ln>
        </p:spPr>
        <p:txBody>
          <a:bodyPr anchor="b"/>
          <a:lstStyle/>
          <a:p>
            <a:pPr algn="r" eaLnBrk="0" hangingPunct="0"/>
            <a:fld id="{C3CB52B3-21D1-4BB6-887C-A9D7CDC7CD61}" type="slidenum">
              <a:rPr lang="en-US" sz="1200">
                <a:latin typeface="Times" charset="0"/>
              </a:rPr>
              <a:pPr algn="r" eaLnBrk="0" hangingPunct="0"/>
              <a:t>6</a:t>
            </a:fld>
            <a:endParaRPr lang="en-US" sz="1200">
              <a:latin typeface="Times" charset="0"/>
            </a:endParaRPr>
          </a:p>
        </p:txBody>
      </p:sp>
      <p:sp>
        <p:nvSpPr>
          <p:cNvPr id="819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1924" name="Rectangle 3"/>
          <p:cNvSpPr>
            <a:spLocks noGrp="1" noChangeArrowheads="1"/>
          </p:cNvSpPr>
          <p:nvPr>
            <p:ph type="body" idx="1"/>
          </p:nvPr>
        </p:nvSpPr>
        <p:spPr bwMode="auto">
          <a:xfrm>
            <a:off x="914400" y="4724202"/>
            <a:ext cx="5029200" cy="4475560"/>
          </a:xfrm>
          <a:noFill/>
        </p:spPr>
        <p:txBody>
          <a:bodyPr wrap="square" numCol="1" anchor="t" anchorCtr="0" compatLnSpc="1">
            <a:prstTxWarp prst="textNoShape">
              <a:avLst/>
            </a:prstTxWarp>
          </a:bodyPr>
          <a:lstStyle/>
          <a:p>
            <a:pPr eaLnBrk="1" hangingPunct="1"/>
            <a:r>
              <a:rPr lang="en-US" smtClean="0"/>
              <a:t>This presentation is a basic overview of research as it applies for Masters and PhD students. While the exact requirements between the two degrees is somewhat different, the basic concepts and approaches to research are not.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3886200" y="9448404"/>
            <a:ext cx="2971800" cy="497284"/>
          </a:xfrm>
          <a:prstGeom prst="rect">
            <a:avLst/>
          </a:prstGeom>
          <a:noFill/>
          <a:ln w="9525">
            <a:noFill/>
            <a:miter lim="800000"/>
            <a:headEnd/>
            <a:tailEnd/>
          </a:ln>
        </p:spPr>
        <p:txBody>
          <a:bodyPr anchor="b"/>
          <a:lstStyle/>
          <a:p>
            <a:pPr algn="r" eaLnBrk="0" hangingPunct="0"/>
            <a:fld id="{B31278EC-C151-4C72-B22F-A3415AE44FC8}" type="slidenum">
              <a:rPr lang="en-US" sz="1200">
                <a:latin typeface="Times" charset="0"/>
              </a:rPr>
              <a:pPr algn="r" eaLnBrk="0" hangingPunct="0"/>
              <a:t>7</a:t>
            </a:fld>
            <a:endParaRPr lang="en-US" sz="1200">
              <a:latin typeface="Times" charset="0"/>
            </a:endParaRPr>
          </a:p>
        </p:txBody>
      </p:sp>
      <p:sp>
        <p:nvSpPr>
          <p:cNvPr id="8294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2948" name="Rectangle 3"/>
          <p:cNvSpPr>
            <a:spLocks noGrp="1" noChangeArrowheads="1"/>
          </p:cNvSpPr>
          <p:nvPr>
            <p:ph type="body" idx="1"/>
          </p:nvPr>
        </p:nvSpPr>
        <p:spPr bwMode="auto">
          <a:xfrm>
            <a:off x="914400" y="4724202"/>
            <a:ext cx="5029200" cy="4475560"/>
          </a:xfrm>
          <a:noFill/>
        </p:spPr>
        <p:txBody>
          <a:bodyPr wrap="square" numCol="1" anchor="t" anchorCtr="0" compatLnSpc="1">
            <a:prstTxWarp prst="textNoShape">
              <a:avLst/>
            </a:prstTxWarp>
          </a:bodyPr>
          <a:lstStyle/>
          <a:p>
            <a:pPr eaLnBrk="1" hangingPunct="1"/>
            <a:r>
              <a:rPr lang="en-US" smtClean="0"/>
              <a:t>This presentation is a basic overview of research as it applies for Masters and PhD students. While the exact requirements between the two degrees is somewhat different, the basic concepts and approaches to research are not.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txBox="1">
            <a:spLocks noGrp="1" noChangeArrowheads="1"/>
          </p:cNvSpPr>
          <p:nvPr/>
        </p:nvSpPr>
        <p:spPr bwMode="auto">
          <a:xfrm>
            <a:off x="3886200" y="9448404"/>
            <a:ext cx="2971800" cy="497284"/>
          </a:xfrm>
          <a:prstGeom prst="rect">
            <a:avLst/>
          </a:prstGeom>
          <a:noFill/>
          <a:ln w="9525">
            <a:noFill/>
            <a:miter lim="800000"/>
            <a:headEnd/>
            <a:tailEnd/>
          </a:ln>
        </p:spPr>
        <p:txBody>
          <a:bodyPr anchor="b"/>
          <a:lstStyle/>
          <a:p>
            <a:pPr algn="r" eaLnBrk="0" hangingPunct="0"/>
            <a:fld id="{A5780F9D-2983-4A85-A876-3F36C87DBE77}" type="slidenum">
              <a:rPr lang="en-US" sz="1200">
                <a:latin typeface="Times" charset="0"/>
              </a:rPr>
              <a:pPr algn="r" eaLnBrk="0" hangingPunct="0"/>
              <a:t>8</a:t>
            </a:fld>
            <a:endParaRPr lang="en-US" sz="1200">
              <a:latin typeface="Times" charset="0"/>
            </a:endParaRPr>
          </a:p>
        </p:txBody>
      </p:sp>
      <p:sp>
        <p:nvSpPr>
          <p:cNvPr id="839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3972" name="Rectangle 3"/>
          <p:cNvSpPr>
            <a:spLocks noGrp="1" noChangeArrowheads="1"/>
          </p:cNvSpPr>
          <p:nvPr>
            <p:ph type="body" idx="1"/>
          </p:nvPr>
        </p:nvSpPr>
        <p:spPr bwMode="auto">
          <a:xfrm>
            <a:off x="914400" y="4724202"/>
            <a:ext cx="5029200" cy="4475560"/>
          </a:xfrm>
          <a:noFill/>
        </p:spPr>
        <p:txBody>
          <a:bodyPr wrap="square" numCol="1" anchor="t" anchorCtr="0" compatLnSpc="1">
            <a:prstTxWarp prst="textNoShape">
              <a:avLst/>
            </a:prstTxWarp>
          </a:bodyPr>
          <a:lstStyle/>
          <a:p>
            <a:pPr eaLnBrk="1" hangingPunct="1"/>
            <a:r>
              <a:rPr lang="en-US" smtClean="0"/>
              <a:t>This presentation is a basic overview of research as it applies for Masters and PhD students. While the exact requirements between the two degrees is somewhat different, the basic concepts and approaches to research are not.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2"/>
          <p:cNvSpPr>
            <a:spLocks noGrp="1"/>
          </p:cNvSpPr>
          <p:nvPr>
            <p:ph type="dt" sz="quarter" idx="1"/>
          </p:nvPr>
        </p:nvSpPr>
        <p:spPr/>
        <p:txBody>
          <a:bodyPr/>
          <a:lstStyle/>
          <a:p>
            <a:pPr>
              <a:defRPr/>
            </a:pPr>
            <a:r>
              <a:rPr lang="en-US"/>
              <a:t>06/20/2010</a:t>
            </a:r>
          </a:p>
        </p:txBody>
      </p:sp>
      <p:sp>
        <p:nvSpPr>
          <p:cNvPr id="86019" name="Rectangle 2"/>
          <p:cNvSpPr>
            <a:spLocks noGrp="1" noRot="1" noChangeAspect="1" noTextEdit="1"/>
          </p:cNvSpPr>
          <p:nvPr>
            <p:ph type="sldImg"/>
          </p:nvPr>
        </p:nvSpPr>
        <p:spPr bwMode="auto">
          <a:noFill/>
          <a:ln>
            <a:solidFill>
              <a:srgbClr val="000000"/>
            </a:solidFill>
            <a:miter lim="800000"/>
            <a:headEnd/>
            <a:tailEnd/>
          </a:ln>
        </p:spPr>
      </p:sp>
      <p:sp>
        <p:nvSpPr>
          <p:cNvPr id="86020" name="Rectangle 3"/>
          <p:cNvSpPr>
            <a:spLocks noGrp="1"/>
          </p:cNvSpPr>
          <p:nvPr>
            <p:ph type="body" idx="1"/>
          </p:nvPr>
        </p:nvSpPr>
        <p:spPr bwMode="auto">
          <a:xfrm>
            <a:off x="914400" y="4724202"/>
            <a:ext cx="5029200" cy="4475560"/>
          </a:xfrm>
          <a:noFill/>
        </p:spPr>
        <p:txBody>
          <a:bodyPr wrap="square" numCol="1" anchor="t" anchorCtr="0" compatLnSpc="1">
            <a:prstTxWarp prst="textNoShape">
              <a:avLst/>
            </a:prstTxWarp>
          </a:bodyPr>
          <a:lstStyle/>
          <a:p>
            <a:pPr eaLnBrk="1" hangingPunct="1"/>
            <a:r>
              <a:rPr lang="en-US" smtClean="0"/>
              <a:t>Since grade school many of us are familiar with the 5 W’s as a way to frame topics, situations, studies. So here’s another way to look at a research project or to figure out the boundaries of your study.</a:t>
            </a:r>
          </a:p>
          <a:p>
            <a:pPr eaLnBrk="1" hangingPunct="1"/>
            <a:r>
              <a:rPr lang="en-US" smtClean="0"/>
              <a:t>What exactly are you studying? Defining your problem or your focus is extremely important. For instance, I want to study how faculty value library instruction. I want to look at their attitudes towards not only library instruction but also towards librarians and libraries. But who exactly am I going to study? All faculty? Maybe only faculty who really value library instruction by their using our LI program over several semesters. What time period are you looking at? Most importantly, Why—what’s your point? What could someone generalize from your findings? But what does it mean to the larger community? What can we all learn from this?</a:t>
            </a:r>
          </a:p>
          <a:p>
            <a:pPr eaLnBrk="1" hangingPunct="1"/>
            <a:r>
              <a:rPr lang="en-US" smtClean="0"/>
              <a:t>Finally, how are you going to put this project, this study in place?</a:t>
            </a:r>
          </a:p>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2"/>
          <p:cNvSpPr>
            <a:spLocks noGrp="1"/>
          </p:cNvSpPr>
          <p:nvPr>
            <p:ph type="dt" sz="quarter" idx="1"/>
          </p:nvPr>
        </p:nvSpPr>
        <p:spPr/>
        <p:txBody>
          <a:bodyPr/>
          <a:lstStyle/>
          <a:p>
            <a:pPr>
              <a:defRPr/>
            </a:pPr>
            <a:r>
              <a:rPr lang="en-US"/>
              <a:t>06/20/2010</a:t>
            </a:r>
          </a:p>
        </p:txBody>
      </p:sp>
      <p:sp>
        <p:nvSpPr>
          <p:cNvPr id="87043" name="Rectangle 2"/>
          <p:cNvSpPr>
            <a:spLocks noGrp="1" noRot="1" noChangeAspect="1" noTextEdit="1"/>
          </p:cNvSpPr>
          <p:nvPr>
            <p:ph type="sldImg"/>
          </p:nvPr>
        </p:nvSpPr>
        <p:spPr bwMode="auto">
          <a:noFill/>
          <a:ln>
            <a:solidFill>
              <a:srgbClr val="000000"/>
            </a:solidFill>
            <a:miter lim="800000"/>
            <a:headEnd/>
            <a:tailEnd/>
          </a:ln>
        </p:spPr>
      </p:sp>
      <p:sp>
        <p:nvSpPr>
          <p:cNvPr id="87044" name="Rectangle 3"/>
          <p:cNvSpPr>
            <a:spLocks noGrp="1"/>
          </p:cNvSpPr>
          <p:nvPr>
            <p:ph type="body" idx="1"/>
          </p:nvPr>
        </p:nvSpPr>
        <p:spPr bwMode="auto">
          <a:xfrm>
            <a:off x="914400" y="4724202"/>
            <a:ext cx="5029200" cy="4475560"/>
          </a:xfrm>
          <a:noFill/>
        </p:spPr>
        <p:txBody>
          <a:bodyPr wrap="square" numCol="1" anchor="t" anchorCtr="0" compatLnSpc="1">
            <a:prstTxWarp prst="textNoShape">
              <a:avLst/>
            </a:prstTxWarp>
          </a:bodyPr>
          <a:lstStyle/>
          <a:p>
            <a:pPr eaLnBrk="1" hangingPunct="1"/>
            <a:r>
              <a:rPr lang="en-US" smtClean="0"/>
              <a:t>Let’s take a look at a variety of research topics that could easily turn into a research project. Online chat reference or virtual reference is a good example. Maybe you are interested in looking at the nature of questions you’re getting via your new service and you want to examine these by subject or by type or perhaps by transaction length. Maybe you are interested in the number of turnaways to the service because it’s busy or not staffed.</a:t>
            </a:r>
          </a:p>
          <a:p>
            <a:pPr eaLnBrk="1" hangingPunct="1"/>
            <a:r>
              <a:rPr lang="en-US" smtClean="0"/>
              <a:t>Perhaps you want to analyze the differences and similarities in discourse between in-person reference and chat or virtual reference. And when I say discourse I mean the structure and the nature of the conversation or the communication exchange between the user and the librarian.</a:t>
            </a:r>
          </a:p>
          <a:p>
            <a:pPr eaLnBrk="1" hangingPunct="1"/>
            <a:r>
              <a:rPr lang="en-US" smtClean="0"/>
              <a:t>Let’s say that one or more libraries similar to yours are all using the same virtual reference package—question point, LSSI, etc. and you want to construct a study that encompasses all those libraries VRef services.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2"/>
          <p:cNvSpPr>
            <a:spLocks noGrp="1"/>
          </p:cNvSpPr>
          <p:nvPr>
            <p:ph type="dt" sz="quarter" idx="1"/>
          </p:nvPr>
        </p:nvSpPr>
        <p:spPr/>
        <p:txBody>
          <a:bodyPr/>
          <a:lstStyle/>
          <a:p>
            <a:pPr>
              <a:defRPr/>
            </a:pPr>
            <a:r>
              <a:rPr lang="en-US"/>
              <a:t>06/20/2010</a:t>
            </a:r>
          </a:p>
        </p:txBody>
      </p:sp>
      <p:sp>
        <p:nvSpPr>
          <p:cNvPr id="88067" name="Rectangle 2"/>
          <p:cNvSpPr>
            <a:spLocks noGrp="1" noRot="1" noChangeAspect="1" noTextEdit="1"/>
          </p:cNvSpPr>
          <p:nvPr>
            <p:ph type="sldImg"/>
          </p:nvPr>
        </p:nvSpPr>
        <p:spPr bwMode="auto">
          <a:noFill/>
          <a:ln>
            <a:solidFill>
              <a:srgbClr val="000000"/>
            </a:solidFill>
            <a:miter lim="800000"/>
            <a:headEnd/>
            <a:tailEnd/>
          </a:ln>
        </p:spPr>
      </p:sp>
      <p:sp>
        <p:nvSpPr>
          <p:cNvPr id="88068" name="Rectangle 3"/>
          <p:cNvSpPr>
            <a:spLocks noGrp="1"/>
          </p:cNvSpPr>
          <p:nvPr>
            <p:ph type="body" idx="1"/>
          </p:nvPr>
        </p:nvSpPr>
        <p:spPr bwMode="auto">
          <a:xfrm>
            <a:off x="914400" y="4724202"/>
            <a:ext cx="5029200" cy="4475560"/>
          </a:xfrm>
          <a:noFill/>
        </p:spPr>
        <p:txBody>
          <a:bodyPr wrap="square" numCol="1" anchor="t" anchorCtr="0" compatLnSpc="1">
            <a:prstTxWarp prst="textNoShape">
              <a:avLst/>
            </a:prstTxWarp>
          </a:bodyPr>
          <a:lstStyle/>
          <a:p>
            <a:pPr eaLnBrk="1" hangingPunct="1"/>
            <a:r>
              <a:rPr lang="en-US" smtClean="0"/>
              <a:t>Here’s some more opportunities for studies. Let’s say you have e-book collections from NetLibrary or Ebrary and wish to look at usage of those collections. Or you have a rough draft of one or more online tutorials or a My Library portal that you  would like to test out. Let’s say that you want to apply best practices characteristics to a set of library instruction sites or library web sites or online pathfinders. Perhaps you are interested in measuring student learning outcomes in your library instruction program.</a:t>
            </a:r>
          </a:p>
          <a:p>
            <a:pPr eaLnBrk="1" hangingPunct="1"/>
            <a:r>
              <a:rPr lang="en-US" smtClean="0"/>
              <a:t>A lot of these types of projecta occur normally in libraries. It’s part of what we do. We implement and maintain services and then we want to see how those services are doing. So we measure them. </a:t>
            </a:r>
          </a:p>
          <a:p>
            <a:pPr eaLnBrk="1" hangingPunct="1"/>
            <a:r>
              <a:rPr lang="en-US" smtClean="0"/>
              <a:t>So you see, almost everything you are doing in lib in job could become the basis for a study. It’s worth emphasizing the synergy and efficiency to make your work project into a research project.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2"/>
          <p:cNvSpPr>
            <a:spLocks noGrp="1"/>
          </p:cNvSpPr>
          <p:nvPr>
            <p:ph type="dt" sz="quarter" idx="1"/>
          </p:nvPr>
        </p:nvSpPr>
        <p:spPr/>
        <p:txBody>
          <a:bodyPr/>
          <a:lstStyle/>
          <a:p>
            <a:pPr>
              <a:defRPr/>
            </a:pPr>
            <a:r>
              <a:rPr lang="en-US"/>
              <a:t>06/20/2010</a:t>
            </a:r>
          </a:p>
        </p:txBody>
      </p:sp>
      <p:sp>
        <p:nvSpPr>
          <p:cNvPr id="89091" name="Rectangle 2"/>
          <p:cNvSpPr>
            <a:spLocks noGrp="1" noRot="1" noChangeAspect="1" noTextEdit="1"/>
          </p:cNvSpPr>
          <p:nvPr>
            <p:ph type="sldImg"/>
          </p:nvPr>
        </p:nvSpPr>
        <p:spPr bwMode="auto">
          <a:noFill/>
          <a:ln>
            <a:solidFill>
              <a:srgbClr val="000000"/>
            </a:solidFill>
            <a:miter lim="800000"/>
            <a:headEnd/>
            <a:tailEnd/>
          </a:ln>
        </p:spPr>
      </p:sp>
      <p:sp>
        <p:nvSpPr>
          <p:cNvPr id="89092" name="Rectangle 3"/>
          <p:cNvSpPr>
            <a:spLocks noGrp="1"/>
          </p:cNvSpPr>
          <p:nvPr>
            <p:ph type="body" idx="1"/>
          </p:nvPr>
        </p:nvSpPr>
        <p:spPr bwMode="auto">
          <a:xfrm>
            <a:off x="914400" y="4724202"/>
            <a:ext cx="5029200" cy="4475560"/>
          </a:xfrm>
          <a:noFill/>
        </p:spPr>
        <p:txBody>
          <a:bodyPr wrap="square" numCol="1" anchor="t" anchorCtr="0" compatLnSpc="1">
            <a:prstTxWarp prst="textNoShape">
              <a:avLst/>
            </a:prstTxWarp>
          </a:bodyPr>
          <a:lstStyle/>
          <a:p>
            <a:pPr eaLnBrk="1" hangingPunct="1"/>
            <a:r>
              <a:rPr lang="en-US" smtClean="0"/>
              <a:t>When we talk about methodologies within the context of library research, we would like to divide these measures into two different areas: Qualitative and Quantitative. </a:t>
            </a:r>
          </a:p>
          <a:p>
            <a:pPr eaLnBrk="1" hangingPunct="1"/>
            <a:r>
              <a:rPr lang="en-US" smtClean="0"/>
              <a:t>Briefly Qualitative measures is more descriptive in nature, examining in detail people and things. While numbers are not the primary focus of a qualitative study, you will find statistics within these studies. Essentially qualitative research is more interpretive and ethnographic. An ethnography describes and inteprets characteristics or behaviors of a culture or a group. </a:t>
            </a:r>
          </a:p>
          <a:p>
            <a:pPr eaLnBrk="1" hangingPunct="1"/>
            <a:r>
              <a:rPr lang="en-US" smtClean="0"/>
              <a:t>On the other hand, quantitative measures are numerically based. They include statistics and statistical measures. Quantitative measures compare, assess and quantify. These types of studies are those that frequently use those mathematical symbols and have their own language with words and phrases such as analysis of variance and statistically significant and central tendency and regression and correlation and chi square. Typically quantitative analyses or studies look at the big picture whereas qualitative studies examine groups or things in detail. Think of one as the telescope and the other as the microscope.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txBox="1">
            <a:spLocks noGrp="1"/>
          </p:cNvSpPr>
          <p:nvPr/>
        </p:nvSpPr>
        <p:spPr bwMode="auto">
          <a:xfrm>
            <a:off x="3887788" y="9448404"/>
            <a:ext cx="2970212" cy="497284"/>
          </a:xfrm>
          <a:prstGeom prst="rect">
            <a:avLst/>
          </a:prstGeom>
          <a:noFill/>
          <a:ln w="9525">
            <a:noFill/>
            <a:miter lim="800000"/>
            <a:headEnd/>
            <a:tailEnd/>
          </a:ln>
        </p:spPr>
        <p:txBody>
          <a:bodyPr lIns="91405" tIns="45704" rIns="91405" bIns="45704" anchor="b"/>
          <a:lstStyle/>
          <a:p>
            <a:pPr algn="r" defTabSz="912813" eaLnBrk="0" hangingPunct="0"/>
            <a:fld id="{76BADA94-0D35-40E4-B36C-05B95DC90563}" type="slidenum">
              <a:rPr lang="en-US" sz="1200">
                <a:latin typeface="Times New Roman" pitchFamily="18" charset="0"/>
              </a:rPr>
              <a:pPr algn="r" defTabSz="912813" eaLnBrk="0" hangingPunct="0"/>
              <a:t>64</a:t>
            </a:fld>
            <a:endParaRPr lang="en-US" sz="1200">
              <a:latin typeface="Times New Roman" pitchFamily="18" charset="0"/>
            </a:endParaRPr>
          </a:p>
        </p:txBody>
      </p:sp>
      <p:sp>
        <p:nvSpPr>
          <p:cNvPr id="66563" name="Rectangle 2"/>
          <p:cNvSpPr>
            <a:spLocks noGrp="1" noRot="1" noChangeAspect="1" noChangeArrowheads="1" noTextEdit="1"/>
          </p:cNvSpPr>
          <p:nvPr>
            <p:ph type="sldImg"/>
          </p:nvPr>
        </p:nvSpPr>
        <p:spPr bwMode="auto">
          <a:xfrm>
            <a:off x="947738" y="746125"/>
            <a:ext cx="4967287" cy="3727450"/>
          </a:xfrm>
          <a:noFill/>
          <a:ln>
            <a:solidFill>
              <a:srgbClr val="000000"/>
            </a:solidFill>
            <a:miter lim="800000"/>
            <a:headEnd/>
            <a:tailEnd/>
          </a:ln>
        </p:spPr>
      </p:sp>
      <p:sp>
        <p:nvSpPr>
          <p:cNvPr id="66564" name="Rectangle 3"/>
          <p:cNvSpPr>
            <a:spLocks noGrp="1"/>
          </p:cNvSpPr>
          <p:nvPr>
            <p:ph type="body" idx="1"/>
          </p:nvPr>
        </p:nvSpPr>
        <p:spPr bwMode="auto">
          <a:xfrm>
            <a:off x="912814" y="4722476"/>
            <a:ext cx="5032375" cy="4477286"/>
          </a:xfrm>
          <a:noFill/>
        </p:spPr>
        <p:txBody>
          <a:bodyPr wrap="square" lIns="91405" tIns="45704" rIns="91405" bIns="45704" numCol="1" anchor="t" anchorCtr="0" compatLnSpc="1">
            <a:prstTxWarp prst="textNoShape">
              <a:avLst/>
            </a:prstTxWarp>
          </a:bodyPr>
          <a:lstStyle/>
          <a:p>
            <a:pPr eaLnBrk="1" hangingPunct="1"/>
            <a:endParaRPr lang="id-ID"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txBox="1">
            <a:spLocks noGrp="1"/>
          </p:cNvSpPr>
          <p:nvPr/>
        </p:nvSpPr>
        <p:spPr bwMode="auto">
          <a:xfrm>
            <a:off x="3887788" y="9448404"/>
            <a:ext cx="2970212" cy="497284"/>
          </a:xfrm>
          <a:prstGeom prst="rect">
            <a:avLst/>
          </a:prstGeom>
          <a:noFill/>
          <a:ln w="9525">
            <a:noFill/>
            <a:miter lim="800000"/>
            <a:headEnd/>
            <a:tailEnd/>
          </a:ln>
        </p:spPr>
        <p:txBody>
          <a:bodyPr lIns="91405" tIns="45704" rIns="91405" bIns="45704" anchor="b"/>
          <a:lstStyle/>
          <a:p>
            <a:pPr algn="r" defTabSz="912813" eaLnBrk="0" hangingPunct="0"/>
            <a:fld id="{1D9D51F2-8E38-4B75-8984-65D1C6858ECE}" type="slidenum">
              <a:rPr lang="en-US" sz="1200">
                <a:latin typeface="Times New Roman" pitchFamily="18" charset="0"/>
              </a:rPr>
              <a:pPr algn="r" defTabSz="912813" eaLnBrk="0" hangingPunct="0"/>
              <a:t>65</a:t>
            </a:fld>
            <a:endParaRPr lang="en-US" sz="1200">
              <a:latin typeface="Times New Roman" pitchFamily="18" charset="0"/>
            </a:endParaRPr>
          </a:p>
        </p:txBody>
      </p:sp>
      <p:sp>
        <p:nvSpPr>
          <p:cNvPr id="67587" name="Rectangle 2"/>
          <p:cNvSpPr>
            <a:spLocks noGrp="1" noRot="1" noChangeAspect="1" noChangeArrowheads="1" noTextEdit="1"/>
          </p:cNvSpPr>
          <p:nvPr>
            <p:ph type="sldImg"/>
          </p:nvPr>
        </p:nvSpPr>
        <p:spPr bwMode="auto">
          <a:xfrm>
            <a:off x="947738" y="746125"/>
            <a:ext cx="4967287" cy="3727450"/>
          </a:xfrm>
          <a:noFill/>
          <a:ln>
            <a:solidFill>
              <a:srgbClr val="000000"/>
            </a:solidFill>
            <a:miter lim="800000"/>
            <a:headEnd/>
            <a:tailEnd/>
          </a:ln>
        </p:spPr>
      </p:sp>
      <p:sp>
        <p:nvSpPr>
          <p:cNvPr id="67588" name="Rectangle 3"/>
          <p:cNvSpPr>
            <a:spLocks noGrp="1"/>
          </p:cNvSpPr>
          <p:nvPr>
            <p:ph type="body" idx="1"/>
          </p:nvPr>
        </p:nvSpPr>
        <p:spPr bwMode="auto">
          <a:xfrm>
            <a:off x="912814" y="4722476"/>
            <a:ext cx="5032375" cy="4477286"/>
          </a:xfrm>
          <a:noFill/>
        </p:spPr>
        <p:txBody>
          <a:bodyPr wrap="square" lIns="91405" tIns="45704" rIns="91405" bIns="45704" numCol="1" anchor="t" anchorCtr="0" compatLnSpc="1">
            <a:prstTxWarp prst="textNoShape">
              <a:avLst/>
            </a:prstTxWarp>
          </a:bodyPr>
          <a:lstStyle/>
          <a:p>
            <a:pPr eaLnBrk="1" hangingPunct="1"/>
            <a:endParaRPr lang="id-ID"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txBox="1">
            <a:spLocks noGrp="1"/>
          </p:cNvSpPr>
          <p:nvPr/>
        </p:nvSpPr>
        <p:spPr bwMode="auto">
          <a:xfrm>
            <a:off x="3887788" y="9448404"/>
            <a:ext cx="2970212" cy="497284"/>
          </a:xfrm>
          <a:prstGeom prst="rect">
            <a:avLst/>
          </a:prstGeom>
          <a:noFill/>
          <a:ln w="9525">
            <a:noFill/>
            <a:miter lim="800000"/>
            <a:headEnd/>
            <a:tailEnd/>
          </a:ln>
        </p:spPr>
        <p:txBody>
          <a:bodyPr lIns="91405" tIns="45704" rIns="91405" bIns="45704" anchor="b"/>
          <a:lstStyle/>
          <a:p>
            <a:pPr algn="r" defTabSz="912813" eaLnBrk="0" hangingPunct="0"/>
            <a:fld id="{5D14D13C-309D-46A8-9961-3B27A90B89F3}" type="slidenum">
              <a:rPr lang="en-US" sz="1200">
                <a:latin typeface="Times New Roman" pitchFamily="18" charset="0"/>
              </a:rPr>
              <a:pPr algn="r" defTabSz="912813" eaLnBrk="0" hangingPunct="0"/>
              <a:t>66</a:t>
            </a:fld>
            <a:endParaRPr lang="en-US" sz="1200">
              <a:latin typeface="Times New Roman" pitchFamily="18" charset="0"/>
            </a:endParaRPr>
          </a:p>
        </p:txBody>
      </p:sp>
      <p:sp>
        <p:nvSpPr>
          <p:cNvPr id="68611" name="Rectangle 2"/>
          <p:cNvSpPr>
            <a:spLocks noGrp="1" noRot="1" noChangeAspect="1" noChangeArrowheads="1" noTextEdit="1"/>
          </p:cNvSpPr>
          <p:nvPr>
            <p:ph type="sldImg"/>
          </p:nvPr>
        </p:nvSpPr>
        <p:spPr bwMode="auto">
          <a:xfrm>
            <a:off x="947738" y="746125"/>
            <a:ext cx="4967287" cy="3727450"/>
          </a:xfrm>
          <a:noFill/>
          <a:ln>
            <a:solidFill>
              <a:srgbClr val="000000"/>
            </a:solidFill>
            <a:miter lim="800000"/>
            <a:headEnd/>
            <a:tailEnd/>
          </a:ln>
        </p:spPr>
      </p:sp>
      <p:sp>
        <p:nvSpPr>
          <p:cNvPr id="68612" name="Rectangle 3"/>
          <p:cNvSpPr>
            <a:spLocks noGrp="1"/>
          </p:cNvSpPr>
          <p:nvPr>
            <p:ph type="body" idx="1"/>
          </p:nvPr>
        </p:nvSpPr>
        <p:spPr bwMode="auto">
          <a:xfrm>
            <a:off x="912814" y="4722476"/>
            <a:ext cx="5032375" cy="4477286"/>
          </a:xfrm>
          <a:noFill/>
        </p:spPr>
        <p:txBody>
          <a:bodyPr wrap="square" lIns="91405" tIns="45704" rIns="91405" bIns="45704" numCol="1" anchor="t" anchorCtr="0" compatLnSpc="1">
            <a:prstTxWarp prst="textNoShape">
              <a:avLst/>
            </a:prstTxWarp>
          </a:bodyPr>
          <a:lstStyle/>
          <a:p>
            <a:pPr eaLnBrk="1" hangingPunct="1"/>
            <a:endParaRPr lang="id-ID"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txBox="1">
            <a:spLocks noGrp="1"/>
          </p:cNvSpPr>
          <p:nvPr/>
        </p:nvSpPr>
        <p:spPr bwMode="auto">
          <a:xfrm>
            <a:off x="3887788" y="9448404"/>
            <a:ext cx="2970212" cy="497284"/>
          </a:xfrm>
          <a:prstGeom prst="rect">
            <a:avLst/>
          </a:prstGeom>
          <a:noFill/>
          <a:ln w="9525">
            <a:noFill/>
            <a:miter lim="800000"/>
            <a:headEnd/>
            <a:tailEnd/>
          </a:ln>
        </p:spPr>
        <p:txBody>
          <a:bodyPr lIns="91405" tIns="45704" rIns="91405" bIns="45704" anchor="b"/>
          <a:lstStyle/>
          <a:p>
            <a:pPr algn="r" defTabSz="912813" eaLnBrk="0" hangingPunct="0"/>
            <a:fld id="{37C8767D-635C-4DBB-B979-9037BBA88040}" type="slidenum">
              <a:rPr lang="en-US" sz="1200">
                <a:latin typeface="Times New Roman" pitchFamily="18" charset="0"/>
              </a:rPr>
              <a:pPr algn="r" defTabSz="912813" eaLnBrk="0" hangingPunct="0"/>
              <a:t>67</a:t>
            </a:fld>
            <a:endParaRPr lang="en-US" sz="1200">
              <a:latin typeface="Times New Roman" pitchFamily="18" charset="0"/>
            </a:endParaRPr>
          </a:p>
        </p:txBody>
      </p:sp>
      <p:sp>
        <p:nvSpPr>
          <p:cNvPr id="69635" name="Rectangle 2"/>
          <p:cNvSpPr>
            <a:spLocks noGrp="1" noRot="1" noChangeAspect="1" noChangeArrowheads="1" noTextEdit="1"/>
          </p:cNvSpPr>
          <p:nvPr>
            <p:ph type="sldImg"/>
          </p:nvPr>
        </p:nvSpPr>
        <p:spPr bwMode="auto">
          <a:xfrm>
            <a:off x="947738" y="746125"/>
            <a:ext cx="4967287" cy="3727450"/>
          </a:xfrm>
          <a:noFill/>
          <a:ln>
            <a:solidFill>
              <a:srgbClr val="000000"/>
            </a:solidFill>
            <a:miter lim="800000"/>
            <a:headEnd/>
            <a:tailEnd/>
          </a:ln>
        </p:spPr>
      </p:sp>
      <p:sp>
        <p:nvSpPr>
          <p:cNvPr id="69636" name="Rectangle 3"/>
          <p:cNvSpPr>
            <a:spLocks noGrp="1"/>
          </p:cNvSpPr>
          <p:nvPr>
            <p:ph type="body" idx="1"/>
          </p:nvPr>
        </p:nvSpPr>
        <p:spPr bwMode="auto">
          <a:xfrm>
            <a:off x="912814" y="4722476"/>
            <a:ext cx="5032375" cy="4477286"/>
          </a:xfrm>
          <a:noFill/>
        </p:spPr>
        <p:txBody>
          <a:bodyPr wrap="square" lIns="91405" tIns="45704" rIns="91405" bIns="45704" numCol="1" anchor="t" anchorCtr="0" compatLnSpc="1">
            <a:prstTxWarp prst="textNoShape">
              <a:avLst/>
            </a:prstTxWarp>
          </a:bodyPr>
          <a:lstStyle/>
          <a:p>
            <a:pPr eaLnBrk="1" hangingPunct="1"/>
            <a:endParaRPr lang="id-ID"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txBox="1">
            <a:spLocks noGrp="1"/>
          </p:cNvSpPr>
          <p:nvPr/>
        </p:nvSpPr>
        <p:spPr bwMode="auto">
          <a:xfrm>
            <a:off x="3887788" y="9448404"/>
            <a:ext cx="2970212" cy="497284"/>
          </a:xfrm>
          <a:prstGeom prst="rect">
            <a:avLst/>
          </a:prstGeom>
          <a:noFill/>
          <a:ln w="9525">
            <a:noFill/>
            <a:miter lim="800000"/>
            <a:headEnd/>
            <a:tailEnd/>
          </a:ln>
        </p:spPr>
        <p:txBody>
          <a:bodyPr lIns="91405" tIns="45704" rIns="91405" bIns="45704" anchor="b"/>
          <a:lstStyle/>
          <a:p>
            <a:pPr algn="r" defTabSz="912813" eaLnBrk="0" hangingPunct="0"/>
            <a:fld id="{D9D6FA37-5A15-48C5-9FE4-7350FB897764}" type="slidenum">
              <a:rPr lang="en-US" sz="1200">
                <a:latin typeface="Times New Roman" pitchFamily="18" charset="0"/>
              </a:rPr>
              <a:pPr algn="r" defTabSz="912813" eaLnBrk="0" hangingPunct="0"/>
              <a:t>68</a:t>
            </a:fld>
            <a:endParaRPr lang="en-US" sz="1200">
              <a:latin typeface="Times New Roman" pitchFamily="18" charset="0"/>
            </a:endParaRPr>
          </a:p>
        </p:txBody>
      </p:sp>
      <p:sp>
        <p:nvSpPr>
          <p:cNvPr id="70659" name="Rectangle 2"/>
          <p:cNvSpPr>
            <a:spLocks noGrp="1" noRot="1" noChangeAspect="1" noChangeArrowheads="1" noTextEdit="1"/>
          </p:cNvSpPr>
          <p:nvPr>
            <p:ph type="sldImg"/>
          </p:nvPr>
        </p:nvSpPr>
        <p:spPr bwMode="auto">
          <a:xfrm>
            <a:off x="947738" y="746125"/>
            <a:ext cx="4967287" cy="3727450"/>
          </a:xfrm>
          <a:noFill/>
          <a:ln>
            <a:solidFill>
              <a:srgbClr val="000000"/>
            </a:solidFill>
            <a:miter lim="800000"/>
            <a:headEnd/>
            <a:tailEnd/>
          </a:ln>
        </p:spPr>
      </p:sp>
      <p:sp>
        <p:nvSpPr>
          <p:cNvPr id="70660" name="Rectangle 3"/>
          <p:cNvSpPr>
            <a:spLocks noGrp="1"/>
          </p:cNvSpPr>
          <p:nvPr>
            <p:ph type="body" idx="1"/>
          </p:nvPr>
        </p:nvSpPr>
        <p:spPr bwMode="auto">
          <a:xfrm>
            <a:off x="912814" y="4722476"/>
            <a:ext cx="5032375" cy="4477286"/>
          </a:xfrm>
          <a:noFill/>
        </p:spPr>
        <p:txBody>
          <a:bodyPr wrap="square" lIns="91405" tIns="45704" rIns="91405" bIns="45704" numCol="1" anchor="t" anchorCtr="0" compatLnSpc="1">
            <a:prstTxWarp prst="textNoShape">
              <a:avLst/>
            </a:prstTxWarp>
          </a:bodyPr>
          <a:lstStyle/>
          <a:p>
            <a:pPr eaLnBrk="1" hangingPunct="1"/>
            <a:endParaRPr lang="id-ID"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txBox="1">
            <a:spLocks noGrp="1"/>
          </p:cNvSpPr>
          <p:nvPr/>
        </p:nvSpPr>
        <p:spPr bwMode="auto">
          <a:xfrm>
            <a:off x="3887788" y="9448404"/>
            <a:ext cx="2970212" cy="497284"/>
          </a:xfrm>
          <a:prstGeom prst="rect">
            <a:avLst/>
          </a:prstGeom>
          <a:noFill/>
          <a:ln w="9525">
            <a:noFill/>
            <a:miter lim="800000"/>
            <a:headEnd/>
            <a:tailEnd/>
          </a:ln>
        </p:spPr>
        <p:txBody>
          <a:bodyPr lIns="91405" tIns="45704" rIns="91405" bIns="45704" anchor="b"/>
          <a:lstStyle/>
          <a:p>
            <a:pPr algn="r" defTabSz="912813" eaLnBrk="0" hangingPunct="0"/>
            <a:fld id="{5F2D26C3-A607-41E4-BB22-68C867CFD4F7}" type="slidenum">
              <a:rPr lang="en-US" sz="1200">
                <a:latin typeface="Times New Roman" pitchFamily="18" charset="0"/>
              </a:rPr>
              <a:pPr algn="r" defTabSz="912813" eaLnBrk="0" hangingPunct="0"/>
              <a:t>69</a:t>
            </a:fld>
            <a:endParaRPr lang="en-US" sz="1200">
              <a:latin typeface="Times New Roman" pitchFamily="18" charset="0"/>
            </a:endParaRPr>
          </a:p>
        </p:txBody>
      </p:sp>
      <p:sp>
        <p:nvSpPr>
          <p:cNvPr id="71683" name="Rectangle 2"/>
          <p:cNvSpPr>
            <a:spLocks noGrp="1" noRot="1" noChangeAspect="1" noChangeArrowheads="1" noTextEdit="1"/>
          </p:cNvSpPr>
          <p:nvPr>
            <p:ph type="sldImg"/>
          </p:nvPr>
        </p:nvSpPr>
        <p:spPr bwMode="auto">
          <a:xfrm>
            <a:off x="947738" y="746125"/>
            <a:ext cx="4967287" cy="3727450"/>
          </a:xfrm>
          <a:noFill/>
          <a:ln>
            <a:solidFill>
              <a:srgbClr val="000000"/>
            </a:solidFill>
            <a:miter lim="800000"/>
            <a:headEnd/>
            <a:tailEnd/>
          </a:ln>
        </p:spPr>
      </p:sp>
      <p:sp>
        <p:nvSpPr>
          <p:cNvPr id="71684" name="Rectangle 3"/>
          <p:cNvSpPr>
            <a:spLocks noGrp="1"/>
          </p:cNvSpPr>
          <p:nvPr>
            <p:ph type="body" idx="1"/>
          </p:nvPr>
        </p:nvSpPr>
        <p:spPr bwMode="auto">
          <a:xfrm>
            <a:off x="912814" y="4722476"/>
            <a:ext cx="5032375" cy="4477286"/>
          </a:xfrm>
          <a:noFill/>
        </p:spPr>
        <p:txBody>
          <a:bodyPr wrap="square" lIns="91405" tIns="45704" rIns="91405" bIns="45704" numCol="1" anchor="t" anchorCtr="0" compatLnSpc="1">
            <a:prstTxWarp prst="textNoShape">
              <a:avLst/>
            </a:prstTxWarp>
          </a:bodyPr>
          <a:lstStyle/>
          <a:p>
            <a:pPr eaLnBrk="1" hangingPunct="1"/>
            <a:endParaRPr lang="id-ID"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229100" y="304802"/>
            <a:ext cx="4114800" cy="2514599"/>
          </a:xfrm>
        </p:spPr>
        <p:txBody>
          <a:bodyPr anchor="b">
            <a:normAutofit/>
          </a:bodyPr>
          <a:lstStyle>
            <a:lvl1pPr algn="l">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4229100" y="2895600"/>
            <a:ext cx="4114800" cy="914400"/>
          </a:xfrm>
        </p:spPr>
        <p:txBody>
          <a:bodyPr/>
          <a:lstStyle>
            <a:lvl1pPr marL="0" indent="0" algn="l">
              <a:spcBef>
                <a:spcPts val="1200"/>
              </a:spcBef>
              <a:buNone/>
              <a:defRPr sz="2400">
                <a:solidFill>
                  <a:schemeClr val="bg2">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820533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91B0D5-AF01-4EA4-BB66-6EF952CF0705}" type="datetimeFigureOut">
              <a:rPr lang="id-ID" smtClean="0"/>
              <a:pPr/>
              <a:t>21/03/2021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3B57147-978E-4147-9584-0F96ACAB0CD5}" type="slidenum">
              <a:rPr lang="id-ID" smtClean="0"/>
              <a:pPr/>
              <a:t>‹#›</a:t>
            </a:fld>
            <a:endParaRPr lang="id-ID"/>
          </a:p>
        </p:txBody>
      </p:sp>
    </p:spTree>
    <p:extLst>
      <p:ext uri="{BB962C8B-B14F-4D97-AF65-F5344CB8AC3E}">
        <p14:creationId xmlns:p14="http://schemas.microsoft.com/office/powerpoint/2010/main" val="3273009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5338" y="1676401"/>
            <a:ext cx="7543800" cy="1752600"/>
          </a:xfrm>
        </p:spPr>
        <p:txBody>
          <a:bodyPr anchor="b">
            <a:normAutofit/>
          </a:bodyPr>
          <a:lstStyle>
            <a:lvl1pPr>
              <a:defRPr sz="4800"/>
            </a:lvl1pPr>
          </a:lstStyle>
          <a:p>
            <a:r>
              <a:rPr lang="en-US" smtClean="0"/>
              <a:t>Click to edit Master title style</a:t>
            </a:r>
            <a:endParaRPr lang="en-US"/>
          </a:p>
        </p:txBody>
      </p:sp>
      <p:sp>
        <p:nvSpPr>
          <p:cNvPr id="3" name="Text Placeholder 2"/>
          <p:cNvSpPr>
            <a:spLocks noGrp="1"/>
          </p:cNvSpPr>
          <p:nvPr>
            <p:ph type="body" idx="1"/>
          </p:nvPr>
        </p:nvSpPr>
        <p:spPr>
          <a:xfrm>
            <a:off x="795338" y="3581400"/>
            <a:ext cx="7543800" cy="1143000"/>
          </a:xfrm>
        </p:spPr>
        <p:txBody>
          <a:bodyPr/>
          <a:lstStyle>
            <a:lvl1pPr marL="0" indent="0">
              <a:spcBef>
                <a:spcPts val="1200"/>
              </a:spcBef>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91B0D5-AF01-4EA4-BB66-6EF952CF0705}" type="datetimeFigureOut">
              <a:rPr lang="id-ID" smtClean="0"/>
              <a:pPr/>
              <a:t>21/03/2021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3B57147-978E-4147-9584-0F96ACAB0CD5}" type="slidenum">
              <a:rPr lang="id-ID" smtClean="0"/>
              <a:pPr/>
              <a:t>‹#›</a:t>
            </a:fld>
            <a:endParaRPr lang="id-ID"/>
          </a:p>
        </p:txBody>
      </p:sp>
    </p:spTree>
    <p:extLst>
      <p:ext uri="{BB962C8B-B14F-4D97-AF65-F5344CB8AC3E}">
        <p14:creationId xmlns:p14="http://schemas.microsoft.com/office/powerpoint/2010/main" val="415665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00100" y="1676401"/>
            <a:ext cx="3634740" cy="4343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09160" y="1676401"/>
            <a:ext cx="3634740" cy="4343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291B0D5-AF01-4EA4-BB66-6EF952CF0705}" type="datetimeFigureOut">
              <a:rPr lang="id-ID" smtClean="0"/>
              <a:pPr/>
              <a:t>21/03/2021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3B57147-978E-4147-9584-0F96ACAB0CD5}" type="slidenum">
              <a:rPr lang="id-ID" smtClean="0"/>
              <a:pPr/>
              <a:t>‹#›</a:t>
            </a:fld>
            <a:endParaRPr lang="id-ID"/>
          </a:p>
        </p:txBody>
      </p:sp>
    </p:spTree>
    <p:extLst>
      <p:ext uri="{BB962C8B-B14F-4D97-AF65-F5344CB8AC3E}">
        <p14:creationId xmlns:p14="http://schemas.microsoft.com/office/powerpoint/2010/main" val="3390256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800100" y="1681163"/>
            <a:ext cx="3634740" cy="823912"/>
          </a:xfrm>
        </p:spPr>
        <p:txBody>
          <a:bodyPr anchor="ctr"/>
          <a:lstStyle>
            <a:lvl1pPr marL="0" indent="0">
              <a:buNone/>
              <a:defRPr sz="2400" b="0">
                <a:solidFill>
                  <a:schemeClr val="bg2">
                    <a:lumMod val="50000"/>
                    <a:lumOff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00100" y="2505076"/>
            <a:ext cx="3634740" cy="3514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709160" y="1681163"/>
            <a:ext cx="3634740" cy="823912"/>
          </a:xfrm>
        </p:spPr>
        <p:txBody>
          <a:bodyPr anchor="ctr"/>
          <a:lstStyle>
            <a:lvl1pPr marL="0" indent="0">
              <a:buNone/>
              <a:defRPr sz="2400" b="0">
                <a:solidFill>
                  <a:schemeClr val="bg2">
                    <a:lumMod val="50000"/>
                    <a:lumOff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09160" y="2505076"/>
            <a:ext cx="3634740" cy="3514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291B0D5-AF01-4EA4-BB66-6EF952CF0705}" type="datetimeFigureOut">
              <a:rPr lang="id-ID" smtClean="0"/>
              <a:pPr/>
              <a:t>21/03/2021</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23B57147-978E-4147-9584-0F96ACAB0CD5}" type="slidenum">
              <a:rPr lang="id-ID" smtClean="0"/>
              <a:pPr/>
              <a:t>‹#›</a:t>
            </a:fld>
            <a:endParaRPr lang="id-ID"/>
          </a:p>
        </p:txBody>
      </p:sp>
    </p:spTree>
    <p:extLst>
      <p:ext uri="{BB962C8B-B14F-4D97-AF65-F5344CB8AC3E}">
        <p14:creationId xmlns:p14="http://schemas.microsoft.com/office/powerpoint/2010/main" val="692426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291B0D5-AF01-4EA4-BB66-6EF952CF0705}" type="datetimeFigureOut">
              <a:rPr lang="id-ID" smtClean="0"/>
              <a:pPr/>
              <a:t>21/03/2021</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23B57147-978E-4147-9584-0F96ACAB0CD5}" type="slidenum">
              <a:rPr lang="id-ID" smtClean="0"/>
              <a:pPr/>
              <a:t>‹#›</a:t>
            </a:fld>
            <a:endParaRPr lang="id-ID"/>
          </a:p>
        </p:txBody>
      </p:sp>
    </p:spTree>
    <p:extLst>
      <p:ext uri="{BB962C8B-B14F-4D97-AF65-F5344CB8AC3E}">
        <p14:creationId xmlns:p14="http://schemas.microsoft.com/office/powerpoint/2010/main" val="3810930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1B0D5-AF01-4EA4-BB66-6EF952CF0705}" type="datetimeFigureOut">
              <a:rPr lang="id-ID" smtClean="0"/>
              <a:pPr/>
              <a:t>21/03/2021</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23B57147-978E-4147-9584-0F96ACAB0CD5}" type="slidenum">
              <a:rPr lang="id-ID" smtClean="0"/>
              <a:pPr/>
              <a:t>‹#›</a:t>
            </a:fld>
            <a:endParaRPr lang="id-ID"/>
          </a:p>
        </p:txBody>
      </p:sp>
    </p:spTree>
    <p:extLst>
      <p:ext uri="{BB962C8B-B14F-4D97-AF65-F5344CB8AC3E}">
        <p14:creationId xmlns:p14="http://schemas.microsoft.com/office/powerpoint/2010/main" val="2351200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5600700" cy="6858000"/>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43600" y="838200"/>
            <a:ext cx="2743200" cy="2133600"/>
          </a:xfrm>
        </p:spPr>
        <p:txBody>
          <a:bodyPr anchor="b">
            <a:normAutofit/>
          </a:bodyPr>
          <a:lstStyle>
            <a:lvl1pPr>
              <a:defRPr sz="3600"/>
            </a:lvl1pPr>
          </a:lstStyle>
          <a:p>
            <a:r>
              <a:rPr lang="en-US" smtClean="0"/>
              <a:t>Click to edit Master title style</a:t>
            </a:r>
            <a:endParaRPr lang="en-US"/>
          </a:p>
        </p:txBody>
      </p:sp>
      <p:sp>
        <p:nvSpPr>
          <p:cNvPr id="3" name="Content Placeholder 2"/>
          <p:cNvSpPr>
            <a:spLocks noGrp="1"/>
          </p:cNvSpPr>
          <p:nvPr>
            <p:ph idx="1"/>
          </p:nvPr>
        </p:nvSpPr>
        <p:spPr>
          <a:xfrm>
            <a:off x="457200" y="838201"/>
            <a:ext cx="4629150" cy="5181601"/>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43601" y="3124200"/>
            <a:ext cx="2743200" cy="2895600"/>
          </a:xfrm>
        </p:spPr>
        <p:txBody>
          <a:bodyPr>
            <a:normAutofit/>
          </a:bodyPr>
          <a:lstStyle>
            <a:lvl1pPr marL="0" indent="0">
              <a:spcBef>
                <a:spcPts val="1200"/>
              </a:spcBef>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3979593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5429250" y="0"/>
            <a:ext cx="171450" cy="6858000"/>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43600" y="838200"/>
            <a:ext cx="2743200" cy="2133600"/>
          </a:xfrm>
        </p:spPr>
        <p:txBody>
          <a:bodyPr anchor="b">
            <a:normAutofit/>
          </a:bodyPr>
          <a:lstStyle>
            <a:lvl1pPr>
              <a:defRPr sz="3600"/>
            </a:lvl1pPr>
          </a:lstStyle>
          <a:p>
            <a:r>
              <a:rPr lang="en-US" smtClean="0"/>
              <a:t>Click to edit Master title style</a:t>
            </a:r>
            <a:endParaRPr lang="en-US"/>
          </a:p>
        </p:txBody>
      </p:sp>
      <p:sp>
        <p:nvSpPr>
          <p:cNvPr id="4" name="Text Placeholder 3"/>
          <p:cNvSpPr>
            <a:spLocks noGrp="1"/>
          </p:cNvSpPr>
          <p:nvPr>
            <p:ph type="body" sz="half" idx="2"/>
          </p:nvPr>
        </p:nvSpPr>
        <p:spPr>
          <a:xfrm>
            <a:off x="5943601" y="3124200"/>
            <a:ext cx="2743200" cy="2895600"/>
          </a:xfrm>
        </p:spPr>
        <p:txBody>
          <a:bodyPr>
            <a:normAutofit/>
          </a:bodyPr>
          <a:lstStyle>
            <a:lvl1pPr marL="0" indent="0">
              <a:spcBef>
                <a:spcPts val="1200"/>
              </a:spcBef>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3" name="Picture Placeholder 2"/>
          <p:cNvSpPr>
            <a:spLocks noGrp="1"/>
          </p:cNvSpPr>
          <p:nvPr>
            <p:ph type="pic" idx="1"/>
          </p:nvPr>
        </p:nvSpPr>
        <p:spPr>
          <a:xfrm>
            <a:off x="0" y="0"/>
            <a:ext cx="5429250" cy="6858000"/>
          </a:xfrm>
          <a:solidFill>
            <a:schemeClr val="bg1"/>
          </a:solidFill>
        </p:spPr>
        <p:txBody>
          <a:bodyPr tIns="36576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Tree>
    <p:extLst>
      <p:ext uri="{BB962C8B-B14F-4D97-AF65-F5344CB8AC3E}">
        <p14:creationId xmlns:p14="http://schemas.microsoft.com/office/powerpoint/2010/main" val="194411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91B0D5-AF01-4EA4-BB66-6EF952CF0705}" type="datetimeFigureOut">
              <a:rPr lang="id-ID" smtClean="0"/>
              <a:pPr/>
              <a:t>21/03/2021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3B57147-978E-4147-9584-0F96ACAB0CD5}" type="slidenum">
              <a:rPr lang="id-ID" smtClean="0"/>
              <a:pPr/>
              <a:t>‹#›</a:t>
            </a:fld>
            <a:endParaRPr lang="id-ID"/>
          </a:p>
        </p:txBody>
      </p:sp>
    </p:spTree>
    <p:extLst>
      <p:ext uri="{BB962C8B-B14F-4D97-AF65-F5344CB8AC3E}">
        <p14:creationId xmlns:p14="http://schemas.microsoft.com/office/powerpoint/2010/main" val="3174512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365126"/>
            <a:ext cx="1371600" cy="56546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00100" y="365126"/>
            <a:ext cx="6000750" cy="5654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91B0D5-AF01-4EA4-BB66-6EF952CF0705}" type="datetimeFigureOut">
              <a:rPr lang="id-ID" smtClean="0"/>
              <a:pPr/>
              <a:t>21/03/2021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3B57147-978E-4147-9584-0F96ACAB0CD5}" type="slidenum">
              <a:rPr lang="id-ID" smtClean="0"/>
              <a:pPr/>
              <a:t>‹#›</a:t>
            </a:fld>
            <a:endParaRPr lang="id-ID"/>
          </a:p>
        </p:txBody>
      </p:sp>
    </p:spTree>
    <p:extLst>
      <p:ext uri="{BB962C8B-B14F-4D97-AF65-F5344CB8AC3E}">
        <p14:creationId xmlns:p14="http://schemas.microsoft.com/office/powerpoint/2010/main" val="447379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00100" y="304800"/>
            <a:ext cx="7543800" cy="1143000"/>
          </a:xfrm>
          <a:prstGeom prst="rect">
            <a:avLst/>
          </a:prstGeom>
        </p:spPr>
        <p:txBody>
          <a:bodyPr vert="horz" lIns="91440" tIns="45720" rIns="91440" bIns="45720" rtlCol="0" anchor="b">
            <a:normAutofit/>
          </a:bodyPr>
          <a:lstStyle/>
          <a:p>
            <a:r>
              <a:rPr lang="en-US" smtClean="0"/>
              <a:t>Click to edit Master title style</a:t>
            </a:r>
            <a:endParaRPr lang="en-US"/>
          </a:p>
        </p:txBody>
      </p:sp>
      <p:sp>
        <p:nvSpPr>
          <p:cNvPr id="3" name="Text Placeholder 2"/>
          <p:cNvSpPr>
            <a:spLocks noGrp="1"/>
          </p:cNvSpPr>
          <p:nvPr>
            <p:ph type="body" idx="1"/>
          </p:nvPr>
        </p:nvSpPr>
        <p:spPr>
          <a:xfrm>
            <a:off x="800100" y="1676400"/>
            <a:ext cx="7543800"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400800" y="6392562"/>
            <a:ext cx="971550" cy="180976"/>
          </a:xfrm>
          <a:prstGeom prst="rect">
            <a:avLst/>
          </a:prstGeom>
        </p:spPr>
        <p:txBody>
          <a:bodyPr vert="horz" lIns="91440" tIns="45720" rIns="91440" bIns="45720" rtlCol="0" anchor="ctr"/>
          <a:lstStyle>
            <a:lvl1pPr algn="r">
              <a:defRPr sz="800">
                <a:solidFill>
                  <a:schemeClr val="tx1">
                    <a:tint val="75000"/>
                  </a:schemeClr>
                </a:solidFill>
              </a:defRPr>
            </a:lvl1pPr>
          </a:lstStyle>
          <a:p>
            <a:fld id="{9291B0D5-AF01-4EA4-BB66-6EF952CF0705}" type="datetimeFigureOut">
              <a:rPr lang="id-ID" smtClean="0"/>
              <a:pPr/>
              <a:t>21/03/2021</a:t>
            </a:fld>
            <a:endParaRPr lang="id-ID"/>
          </a:p>
        </p:txBody>
      </p:sp>
      <p:sp>
        <p:nvSpPr>
          <p:cNvPr id="5" name="Footer Placeholder 4"/>
          <p:cNvSpPr>
            <a:spLocks noGrp="1"/>
          </p:cNvSpPr>
          <p:nvPr>
            <p:ph type="ftr" sz="quarter" idx="3"/>
          </p:nvPr>
        </p:nvSpPr>
        <p:spPr>
          <a:xfrm>
            <a:off x="803189" y="6392562"/>
            <a:ext cx="5311861" cy="180976"/>
          </a:xfrm>
          <a:prstGeom prst="rect">
            <a:avLst/>
          </a:prstGeom>
        </p:spPr>
        <p:txBody>
          <a:bodyPr vert="horz" lIns="91440" tIns="45720" rIns="91440" bIns="45720" rtlCol="0" anchor="ctr"/>
          <a:lstStyle>
            <a:lvl1pPr algn="l">
              <a:defRPr sz="8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7543800" y="6392562"/>
            <a:ext cx="800100" cy="180976"/>
          </a:xfrm>
          <a:prstGeom prst="rect">
            <a:avLst/>
          </a:prstGeom>
        </p:spPr>
        <p:txBody>
          <a:bodyPr vert="horz" lIns="91440" tIns="45720" rIns="91440" bIns="45720" rtlCol="0" anchor="ctr"/>
          <a:lstStyle>
            <a:lvl1pPr algn="r">
              <a:defRPr sz="800">
                <a:solidFill>
                  <a:schemeClr val="tx1">
                    <a:tint val="75000"/>
                  </a:schemeClr>
                </a:solidFill>
              </a:defRPr>
            </a:lvl1pPr>
          </a:lstStyle>
          <a:p>
            <a:fld id="{23B57147-978E-4147-9584-0F96ACAB0CD5}" type="slidenum">
              <a:rPr lang="id-ID" smtClean="0"/>
              <a:pPr/>
              <a:t>‹#›</a:t>
            </a:fld>
            <a:endParaRPr lang="id-ID"/>
          </a:p>
        </p:txBody>
      </p:sp>
    </p:spTree>
    <p:extLst>
      <p:ext uri="{BB962C8B-B14F-4D97-AF65-F5344CB8AC3E}">
        <p14:creationId xmlns:p14="http://schemas.microsoft.com/office/powerpoint/2010/main" val="256920951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Arial" panose="020B0604020202020204"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1200"/>
        </a:spcBef>
        <a:buFont typeface="Arial" panose="020B0604020202020204"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5pPr>
      <a:lvl6pPr marL="16002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187452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214884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8pPr>
      <a:lvl9pPr marL="242316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40"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hyperlink" Target="http://www.cs.jhu.edu/~nasmith/erm"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hyperlink" Target="http://www.ecs.soton.ac.uk/syllabus/elec6021.html" TargetMode="External"/><Relationship Id="rId5" Type="http://schemas.openxmlformats.org/officeDocument/2006/relationships/hyperlink" Target="http://www.cs.umd.edu/~vibha/634.html" TargetMode="External"/><Relationship Id="rId4" Type="http://schemas.openxmlformats.org/officeDocument/2006/relationships/hyperlink" Target="http://www.csc.liv.ac.uk/research.html"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4.w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5.wm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395536" y="590551"/>
            <a:ext cx="8256094" cy="5685558"/>
          </a:xfrm>
          <a:ln w="25400"/>
        </p:spPr>
        <p:txBody>
          <a:bodyPr/>
          <a:lstStyle/>
          <a:p>
            <a:pPr fontAlgn="auto">
              <a:spcAft>
                <a:spcPts val="0"/>
              </a:spcAft>
              <a:defRPr/>
            </a:pPr>
            <a:r>
              <a:rPr lang="en-IE" dirty="0" smtClean="0">
                <a:solidFill>
                  <a:srgbClr val="FFFF00"/>
                </a:solidFill>
              </a:rPr>
              <a:t>METODE PENELITIAN DAN PENULISAN ILMIAH</a:t>
            </a:r>
            <a:r>
              <a:rPr lang="en-IE" dirty="0" smtClean="0">
                <a:solidFill>
                  <a:srgbClr val="FFFF00"/>
                </a:solidFill>
              </a:rPr>
              <a:t/>
            </a:r>
            <a:br>
              <a:rPr lang="en-IE" dirty="0" smtClean="0">
                <a:solidFill>
                  <a:srgbClr val="FFFF00"/>
                </a:solidFill>
              </a:rPr>
            </a:br>
            <a:r>
              <a:rPr lang="en-US" dirty="0" smtClean="0">
                <a:solidFill>
                  <a:srgbClr val="FFFF00"/>
                </a:solidFill>
              </a:rPr>
              <a:t/>
            </a:r>
            <a:br>
              <a:rPr lang="en-US" dirty="0" smtClean="0">
                <a:solidFill>
                  <a:srgbClr val="FFFF00"/>
                </a:solidFill>
              </a:rPr>
            </a:br>
            <a:r>
              <a:rPr lang="en-US" sz="2400" i="1" dirty="0" smtClean="0">
                <a:solidFill>
                  <a:srgbClr val="FFFF00"/>
                </a:solidFill>
                <a:latin typeface="Arial Narrow" pitchFamily="34" charset="0"/>
              </a:rPr>
              <a:t> </a:t>
            </a:r>
            <a:r>
              <a:rPr lang="en-US" sz="2400" i="1" dirty="0" err="1" smtClean="0">
                <a:solidFill>
                  <a:srgbClr val="FFFF00"/>
                </a:solidFill>
                <a:latin typeface="Arial Narrow" pitchFamily="34" charset="0"/>
              </a:rPr>
              <a:t>Dosen</a:t>
            </a:r>
            <a:r>
              <a:rPr lang="en-US" sz="2400" i="1" dirty="0" smtClean="0">
                <a:solidFill>
                  <a:srgbClr val="FFFF00"/>
                </a:solidFill>
                <a:latin typeface="Arial Narrow" pitchFamily="34" charset="0"/>
              </a:rPr>
              <a:t/>
            </a:r>
            <a:br>
              <a:rPr lang="en-US" sz="2400" i="1" dirty="0" smtClean="0">
                <a:solidFill>
                  <a:srgbClr val="FFFF00"/>
                </a:solidFill>
                <a:latin typeface="Arial Narrow" pitchFamily="34" charset="0"/>
              </a:rPr>
            </a:br>
            <a:r>
              <a:rPr lang="en-US" sz="2400" i="1" dirty="0" err="1" smtClean="0">
                <a:solidFill>
                  <a:srgbClr val="FFFF00"/>
                </a:solidFill>
                <a:latin typeface="Arial Narrow" pitchFamily="34" charset="0"/>
              </a:rPr>
              <a:t>Suhendro</a:t>
            </a:r>
            <a:r>
              <a:rPr lang="en-US" sz="2400" i="1" dirty="0" smtClean="0">
                <a:solidFill>
                  <a:srgbClr val="FFFF00"/>
                </a:solidFill>
                <a:latin typeface="Arial Narrow" pitchFamily="34" charset="0"/>
              </a:rPr>
              <a:t> Y. </a:t>
            </a:r>
            <a:r>
              <a:rPr lang="en-US" sz="2400" i="1" dirty="0" err="1" smtClean="0">
                <a:solidFill>
                  <a:srgbClr val="FFFF00"/>
                </a:solidFill>
                <a:latin typeface="Arial Narrow" pitchFamily="34" charset="0"/>
              </a:rPr>
              <a:t>Irianto</a:t>
            </a:r>
            <a:r>
              <a:rPr lang="en-US" sz="2400" i="1" dirty="0" smtClean="0">
                <a:solidFill>
                  <a:srgbClr val="FFFF00"/>
                </a:solidFill>
                <a:latin typeface="Arial Narrow" pitchFamily="34" charset="0"/>
              </a:rPr>
              <a:t>, </a:t>
            </a:r>
            <a:r>
              <a:rPr lang="en-US" sz="2400" i="1" dirty="0" err="1" smtClean="0">
                <a:solidFill>
                  <a:srgbClr val="FFFF00"/>
                </a:solidFill>
                <a:latin typeface="Arial Narrow" pitchFamily="34" charset="0"/>
              </a:rPr>
              <a:t>Ph.D</a:t>
            </a:r>
            <a:r>
              <a:rPr lang="en-US" sz="2400" i="1" dirty="0" smtClean="0">
                <a:solidFill>
                  <a:srgbClr val="FFFF00"/>
                </a:solidFill>
                <a:latin typeface="Arial Narrow" pitchFamily="34" charset="0"/>
              </a:rPr>
              <a:t/>
            </a:r>
            <a:br>
              <a:rPr lang="en-US" sz="2400" i="1" dirty="0" smtClean="0">
                <a:solidFill>
                  <a:srgbClr val="FFFF00"/>
                </a:solidFill>
                <a:latin typeface="Arial Narrow" pitchFamily="34" charset="0"/>
              </a:rPr>
            </a:br>
            <a:r>
              <a:rPr lang="en-US" sz="2400" i="1" dirty="0" smtClean="0">
                <a:solidFill>
                  <a:srgbClr val="FFFF00"/>
                </a:solidFill>
                <a:latin typeface="Arial Narrow" pitchFamily="34" charset="0"/>
              </a:rPr>
              <a:t> </a:t>
            </a: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5"/>
          <p:cNvSpPr>
            <a:spLocks noGrp="1" noChangeArrowheads="1"/>
          </p:cNvSpPr>
          <p:nvPr>
            <p:ph type="ctrTitle" idx="4294967295"/>
          </p:nvPr>
        </p:nvSpPr>
        <p:spPr>
          <a:xfrm>
            <a:off x="0" y="500063"/>
            <a:ext cx="8929718" cy="4967514"/>
          </a:xfrm>
        </p:spPr>
        <p:txBody>
          <a:bodyPr wrap="square" rtlCol="0">
            <a:spAutoFit/>
          </a:bodyPr>
          <a:lstStyle/>
          <a:p>
            <a:pPr algn="ctr" fontAlgn="auto">
              <a:spcAft>
                <a:spcPts val="0"/>
              </a:spcAft>
              <a:defRPr/>
            </a:pPr>
            <a:r>
              <a:rPr lang="en-US" sz="3200" b="1" i="1" dirty="0" smtClean="0">
                <a:cs typeface="Times New Roman" pitchFamily="18" charset="0"/>
              </a:rPr>
              <a:t>METODOLOGY PENELITIAN </a:t>
            </a:r>
            <a:br>
              <a:rPr lang="en-US" sz="3200" b="1" i="1" dirty="0" smtClean="0">
                <a:cs typeface="Times New Roman" pitchFamily="18" charset="0"/>
              </a:rPr>
            </a:br>
            <a:r>
              <a:rPr lang="en-US" sz="3200" b="1" i="1" dirty="0" smtClean="0">
                <a:cs typeface="Times New Roman" pitchFamily="18" charset="0"/>
              </a:rPr>
              <a:t>(Research Methodology)</a:t>
            </a:r>
            <a:r>
              <a:rPr lang="id-ID" sz="3200" b="1" i="1" dirty="0" smtClean="0">
                <a:cs typeface="Times New Roman" pitchFamily="18" charset="0"/>
              </a:rPr>
              <a:t/>
            </a:r>
            <a:br>
              <a:rPr lang="id-ID" sz="3200" b="1" i="1" dirty="0" smtClean="0">
                <a:cs typeface="Times New Roman" pitchFamily="18" charset="0"/>
              </a:rPr>
            </a:br>
            <a:r>
              <a:rPr lang="id-ID" sz="3200" b="1" i="1" dirty="0" smtClean="0">
                <a:cs typeface="Times New Roman" pitchFamily="18" charset="0"/>
              </a:rPr>
              <a:t/>
            </a:r>
            <a:br>
              <a:rPr lang="id-ID" sz="3200" b="1" i="1" dirty="0" smtClean="0">
                <a:cs typeface="Times New Roman" pitchFamily="18" charset="0"/>
              </a:rPr>
            </a:br>
            <a:r>
              <a:rPr lang="en-US" sz="3200" dirty="0" smtClean="0">
                <a:solidFill>
                  <a:srgbClr val="7030A0"/>
                </a:solidFill>
                <a:hlinkClick r:id="rId4"/>
              </a:rPr>
              <a:t> http://www.csc.liv.ac.uk/research.html</a:t>
            </a:r>
            <a:r>
              <a:rPr lang="en-US" sz="3200" dirty="0" smtClean="0">
                <a:solidFill>
                  <a:srgbClr val="7030A0"/>
                </a:solidFill>
              </a:rPr>
              <a:t/>
            </a:r>
            <a:br>
              <a:rPr lang="en-US" sz="3200" dirty="0" smtClean="0">
                <a:solidFill>
                  <a:srgbClr val="7030A0"/>
                </a:solidFill>
              </a:rPr>
            </a:br>
            <a:r>
              <a:rPr lang="en-US" sz="3200" dirty="0" smtClean="0">
                <a:solidFill>
                  <a:srgbClr val="7030A0"/>
                </a:solidFill>
              </a:rPr>
              <a:t>h</a:t>
            </a:r>
            <a:r>
              <a:rPr lang="en-US" sz="3200" dirty="0" smtClean="0">
                <a:solidFill>
                  <a:srgbClr val="7030A0"/>
                </a:solidFill>
                <a:hlinkClick r:id="rId5"/>
              </a:rPr>
              <a:t>ttp://www.cs.umd.edu/~vibha/634.html</a:t>
            </a:r>
            <a:r>
              <a:rPr lang="en-US" sz="3200" dirty="0" smtClean="0">
                <a:solidFill>
                  <a:srgbClr val="7030A0"/>
                </a:solidFill>
              </a:rPr>
              <a:t/>
            </a:r>
            <a:br>
              <a:rPr lang="en-US" sz="3200" dirty="0" smtClean="0">
                <a:solidFill>
                  <a:srgbClr val="7030A0"/>
                </a:solidFill>
              </a:rPr>
            </a:br>
            <a:r>
              <a:rPr lang="en-US" sz="3200" dirty="0" smtClean="0">
                <a:solidFill>
                  <a:srgbClr val="7030A0"/>
                </a:solidFill>
                <a:hlinkClick r:id="rId6"/>
              </a:rPr>
              <a:t>http://www.ecs.soton.ac.uk/syllabus/elec6021.html</a:t>
            </a:r>
            <a:r>
              <a:rPr lang="en-US" sz="3200" dirty="0" smtClean="0">
                <a:solidFill>
                  <a:srgbClr val="7030A0"/>
                </a:solidFill>
              </a:rPr>
              <a:t/>
            </a:r>
            <a:br>
              <a:rPr lang="en-US" sz="3200" dirty="0" smtClean="0">
                <a:solidFill>
                  <a:srgbClr val="7030A0"/>
                </a:solidFill>
              </a:rPr>
            </a:br>
            <a:r>
              <a:rPr lang="en-US" sz="3200" dirty="0" smtClean="0">
                <a:solidFill>
                  <a:srgbClr val="7030A0"/>
                </a:solidFill>
                <a:hlinkClick r:id="rId7"/>
              </a:rPr>
              <a:t>http://www.cs.jhu.edu/~nasmith/erm </a:t>
            </a:r>
            <a:r>
              <a:rPr lang="en-US" sz="3200" dirty="0" smtClean="0">
                <a:solidFill>
                  <a:srgbClr val="7030A0"/>
                </a:solidFill>
              </a:rPr>
              <a:t/>
            </a:r>
            <a:br>
              <a:rPr lang="en-US" sz="3200" dirty="0" smtClean="0">
                <a:solidFill>
                  <a:srgbClr val="7030A0"/>
                </a:solidFill>
              </a:rPr>
            </a:br>
            <a:r>
              <a:rPr lang="en-US" sz="3200" dirty="0" smtClean="0"/>
              <a:t/>
            </a:r>
            <a:br>
              <a:rPr lang="en-US" sz="3200" dirty="0" smtClean="0"/>
            </a:br>
            <a:r>
              <a:rPr lang="en-US" sz="3200" b="1" i="1" dirty="0" smtClean="0">
                <a:cs typeface="Times New Roman" pitchFamily="18" charset="0"/>
              </a:rPr>
              <a:t/>
            </a:r>
            <a:br>
              <a:rPr lang="en-US" sz="3200" b="1" i="1" dirty="0" smtClean="0">
                <a:cs typeface="Times New Roman" pitchFamily="18" charset="0"/>
              </a:rPr>
            </a:br>
            <a:r>
              <a:rPr lang="id-ID" sz="2800" b="1" i="1" dirty="0" smtClean="0">
                <a:cs typeface="Times New Roman" pitchFamily="18" charset="0"/>
              </a:rPr>
              <a:t>Suhendro Yusuf I, Ph.D</a:t>
            </a:r>
            <a:r>
              <a:rPr lang="id-ID" sz="3200" b="1" i="1" dirty="0" smtClean="0">
                <a:cs typeface="Times New Roman" pitchFamily="18" charset="0"/>
              </a:rPr>
              <a:t/>
            </a:r>
            <a:br>
              <a:rPr lang="id-ID" sz="3200" b="1" i="1" dirty="0" smtClean="0">
                <a:cs typeface="Times New Roman" pitchFamily="18" charset="0"/>
              </a:rPr>
            </a:br>
            <a:r>
              <a:rPr lang="id-ID" sz="1800" b="1" i="1" dirty="0" smtClean="0">
                <a:cs typeface="Times New Roman" pitchFamily="18" charset="0"/>
              </a:rPr>
              <a:t>School of Computer Sciences, </a:t>
            </a:r>
            <a:r>
              <a:rPr lang="en-US" sz="1800" b="1" i="1" dirty="0" smtClean="0">
                <a:cs typeface="Times New Roman" pitchFamily="18" charset="0"/>
              </a:rPr>
              <a:t>IIB </a:t>
            </a:r>
            <a:r>
              <a:rPr lang="id-ID" sz="1800" b="1" i="1" smtClean="0">
                <a:cs typeface="Times New Roman" pitchFamily="18" charset="0"/>
              </a:rPr>
              <a:t>Darmajaya </a:t>
            </a:r>
            <a:r>
              <a:rPr lang="id-ID" sz="1800" b="1" i="1" dirty="0" smtClean="0">
                <a:cs typeface="Times New Roman" pitchFamily="18" charset="0"/>
              </a:rPr>
              <a:t/>
            </a:r>
            <a:br>
              <a:rPr lang="id-ID" sz="1800" b="1" i="1" dirty="0" smtClean="0">
                <a:cs typeface="Times New Roman" pitchFamily="18" charset="0"/>
              </a:rPr>
            </a:br>
            <a:r>
              <a:rPr lang="en-US" sz="1800" b="1" i="1" dirty="0" smtClean="0">
                <a:cs typeface="Times New Roman" pitchFamily="18" charset="0"/>
              </a:rPr>
              <a:t>suhendroirianto@ymail.com</a:t>
            </a:r>
            <a:endParaRPr lang="en-US" sz="3200" i="1" dirty="0" smtClean="0">
              <a:latin typeface="Times" charset="0"/>
            </a:endParaRPr>
          </a:p>
        </p:txBody>
      </p:sp>
    </p:spTree>
  </p:cSld>
  <p:clrMapOvr>
    <a:masterClrMapping/>
  </p:clrMapOvr>
  <p:transition>
    <p:wedge/>
    <p:sndAc>
      <p:stSnd>
        <p:snd r:embed="rId3" name="camera.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5"/>
          <p:cNvSpPr>
            <a:spLocks noGrp="1" noChangeArrowheads="1"/>
          </p:cNvSpPr>
          <p:nvPr>
            <p:ph type="ctrTitle" idx="4294967295"/>
          </p:nvPr>
        </p:nvSpPr>
        <p:spPr>
          <a:xfrm>
            <a:off x="0" y="285728"/>
            <a:ext cx="8001000" cy="6124754"/>
          </a:xfrm>
        </p:spPr>
        <p:txBody>
          <a:bodyPr rtlCol="0">
            <a:spAutoFit/>
          </a:bodyPr>
          <a:lstStyle/>
          <a:p>
            <a:pPr algn="l" fontAlgn="auto">
              <a:spcAft>
                <a:spcPts val="0"/>
              </a:spcAft>
              <a:defRPr/>
            </a:pPr>
            <a:r>
              <a:rPr lang="id-ID" sz="3200" b="1" dirty="0" smtClean="0"/>
              <a:t>Description</a:t>
            </a:r>
            <a:br>
              <a:rPr lang="id-ID" sz="3200" b="1" dirty="0" smtClean="0"/>
            </a:br>
            <a:r>
              <a:rPr lang="id-ID" sz="3200" b="1" dirty="0" smtClean="0"/>
              <a:t/>
            </a:r>
            <a:br>
              <a:rPr lang="id-ID" sz="3200" b="1" dirty="0" smtClean="0"/>
            </a:br>
            <a:r>
              <a:rPr lang="en-US" sz="2400" b="1" dirty="0" smtClean="0"/>
              <a:t>The study and application of research methods appropriate to professional studies</a:t>
            </a:r>
            <a:br>
              <a:rPr lang="en-US" sz="2400" b="1" dirty="0" smtClean="0"/>
            </a:br>
            <a:r>
              <a:rPr lang="en-US" sz="2400" b="1" dirty="0" smtClean="0"/>
              <a:t> </a:t>
            </a:r>
            <a:br>
              <a:rPr lang="en-US" sz="2400" b="1" dirty="0" smtClean="0"/>
            </a:br>
            <a:r>
              <a:rPr lang="en-US" sz="2400" b="1" dirty="0" smtClean="0"/>
              <a:t/>
            </a:r>
            <a:br>
              <a:rPr lang="en-US" sz="2400" b="1" dirty="0" smtClean="0"/>
            </a:br>
            <a:r>
              <a:rPr lang="en-US" sz="2400" b="1" dirty="0" smtClean="0"/>
              <a:t>The course will provide a general introduction to research methods, as well as providing practical exposure to problem statements, Literature Reviews, Writing the Research Proposal, and Organization of the Research Report.  </a:t>
            </a:r>
            <a:br>
              <a:rPr lang="en-US" sz="2400" b="1" dirty="0" smtClean="0"/>
            </a:br>
            <a:r>
              <a:rPr lang="en-US" sz="2400" b="1" dirty="0" smtClean="0"/>
              <a:t/>
            </a:r>
            <a:br>
              <a:rPr lang="en-US" sz="2400" b="1" dirty="0" smtClean="0"/>
            </a:br>
            <a:r>
              <a:rPr lang="en-US" sz="2400" b="1" dirty="0" smtClean="0"/>
              <a:t>How to generate ideas to do research in computer sciences   </a:t>
            </a:r>
            <a:r>
              <a:rPr lang="id-ID" sz="2400" b="1" dirty="0" smtClean="0"/>
              <a:t/>
            </a:r>
            <a:br>
              <a:rPr lang="id-ID" sz="2400" b="1" dirty="0" smtClean="0"/>
            </a:br>
            <a:r>
              <a:rPr lang="en-US" sz="2400" b="1" dirty="0" smtClean="0"/>
              <a:t> and ho to </a:t>
            </a:r>
            <a:r>
              <a:rPr lang="en-US" sz="2400" b="1" dirty="0" err="1" smtClean="0"/>
              <a:t>wirte</a:t>
            </a:r>
            <a:r>
              <a:rPr lang="en-US" sz="2400" b="1" dirty="0" smtClean="0"/>
              <a:t> good proposal  </a:t>
            </a:r>
            <a:r>
              <a:rPr lang="en-US" sz="2400" b="1" dirty="0" err="1" smtClean="0"/>
              <a:t>Postgraduated</a:t>
            </a:r>
            <a:r>
              <a:rPr lang="en-US" sz="2400" b="1" dirty="0" smtClean="0"/>
              <a:t> thesis (S2</a:t>
            </a:r>
            <a:r>
              <a:rPr lang="en-US" sz="2400" dirty="0" smtClean="0"/>
              <a:t>)</a:t>
            </a:r>
            <a:br>
              <a:rPr lang="en-US" sz="2400" dirty="0" smtClean="0"/>
            </a:br>
            <a:r>
              <a:rPr lang="id-ID" sz="3200" b="1" dirty="0" smtClean="0">
                <a:solidFill>
                  <a:schemeClr val="tx2">
                    <a:satMod val="200000"/>
                  </a:schemeClr>
                </a:solidFill>
              </a:rPr>
              <a:t/>
            </a:r>
            <a:br>
              <a:rPr lang="id-ID" sz="3200" b="1" dirty="0" smtClean="0">
                <a:solidFill>
                  <a:schemeClr val="tx2">
                    <a:satMod val="200000"/>
                  </a:schemeClr>
                </a:solidFill>
              </a:rPr>
            </a:br>
            <a:endParaRPr lang="en-US" sz="3200" i="1" dirty="0" smtClean="0">
              <a:solidFill>
                <a:schemeClr val="tx2">
                  <a:satMod val="200000"/>
                </a:schemeClr>
              </a:solidFill>
              <a:latin typeface="Times"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385"/>
                                        </p:tgtEl>
                                        <p:attrNameLst>
                                          <p:attrName>style.visibility</p:attrName>
                                        </p:attrNameLst>
                                      </p:cBhvr>
                                      <p:to>
                                        <p:strVal val="visible"/>
                                      </p:to>
                                    </p:set>
                                    <p:animEffect transition="in" filter="blinds(horizontal)">
                                      <p:cBhvr>
                                        <p:cTn id="7" dur="500"/>
                                        <p:tgtEl>
                                          <p:spTgt spid="163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5"/>
          <p:cNvSpPr>
            <a:spLocks noGrp="1" noChangeArrowheads="1"/>
          </p:cNvSpPr>
          <p:nvPr>
            <p:ph type="ctrTitle" idx="4294967295"/>
          </p:nvPr>
        </p:nvSpPr>
        <p:spPr>
          <a:xfrm>
            <a:off x="1785938" y="854075"/>
            <a:ext cx="7358062" cy="6432530"/>
          </a:xfrm>
        </p:spPr>
        <p:txBody>
          <a:bodyPr rtlCol="0">
            <a:spAutoFit/>
          </a:bodyPr>
          <a:lstStyle/>
          <a:p>
            <a:pPr algn="l" fontAlgn="auto">
              <a:spcAft>
                <a:spcPts val="0"/>
              </a:spcAft>
              <a:defRPr/>
            </a:pPr>
            <a:r>
              <a:rPr lang="en-US" sz="3200" b="1" dirty="0" smtClean="0">
                <a:solidFill>
                  <a:schemeClr val="tx2">
                    <a:satMod val="200000"/>
                  </a:schemeClr>
                </a:solidFill>
              </a:rPr>
              <a:t>Aims</a:t>
            </a:r>
            <a:r>
              <a:rPr lang="id-ID" sz="3200" b="1" dirty="0" smtClean="0">
                <a:solidFill>
                  <a:schemeClr val="tx2">
                    <a:satMod val="200000"/>
                  </a:schemeClr>
                </a:solidFill>
              </a:rPr>
              <a:t/>
            </a:r>
            <a:br>
              <a:rPr lang="id-ID" sz="3200" b="1" dirty="0" smtClean="0">
                <a:solidFill>
                  <a:schemeClr val="tx2">
                    <a:satMod val="200000"/>
                  </a:schemeClr>
                </a:solidFill>
              </a:rPr>
            </a:br>
            <a:r>
              <a:rPr lang="id-ID" sz="3200" dirty="0" smtClean="0">
                <a:solidFill>
                  <a:srgbClr val="7030A0"/>
                </a:solidFill>
              </a:rPr>
              <a:t>- </a:t>
            </a:r>
            <a:r>
              <a:rPr lang="en-US" sz="2800" dirty="0" smtClean="0"/>
              <a:t>To provide a deep and systematic </a:t>
            </a:r>
            <a:r>
              <a:rPr lang="id-ID" sz="2800" dirty="0" smtClean="0"/>
              <a:t>u</a:t>
            </a:r>
            <a:r>
              <a:rPr lang="en-US" sz="2800" dirty="0" err="1" smtClean="0"/>
              <a:t>nderstanding</a:t>
            </a:r>
            <a:r>
              <a:rPr lang="en-US" sz="2800" dirty="0" smtClean="0"/>
              <a:t> of the nature and conduct of CS research.</a:t>
            </a:r>
            <a:br>
              <a:rPr lang="en-US" sz="2800" dirty="0" smtClean="0"/>
            </a:br>
            <a:r>
              <a:rPr lang="id-ID" sz="2800" dirty="0" smtClean="0"/>
              <a:t>- </a:t>
            </a:r>
            <a:r>
              <a:rPr lang="en-US" sz="2800" dirty="0" smtClean="0"/>
              <a:t>To develop high order transferable key skills. </a:t>
            </a:r>
            <a:br>
              <a:rPr lang="en-US" sz="2800" dirty="0" smtClean="0"/>
            </a:br>
            <a:r>
              <a:rPr lang="id-ID" sz="2800" dirty="0" smtClean="0"/>
              <a:t>- </a:t>
            </a:r>
            <a:r>
              <a:rPr lang="en-US" sz="2800" dirty="0" smtClean="0"/>
              <a:t>To equip students with the ability to undertake independent research. </a:t>
            </a:r>
            <a:br>
              <a:rPr lang="en-US" sz="2800" dirty="0" smtClean="0"/>
            </a:br>
            <a:r>
              <a:rPr lang="id-ID" sz="2800" dirty="0" smtClean="0"/>
              <a:t>- </a:t>
            </a:r>
            <a:r>
              <a:rPr lang="en-US" sz="2800" dirty="0" smtClean="0"/>
              <a:t>To remind students of the Legal, Social, Ethical and Professional (LSEP) issues applicable to the computer industry. </a:t>
            </a:r>
            <a:r>
              <a:rPr lang="en-US" sz="3200" dirty="0" smtClean="0"/>
              <a:t/>
            </a:r>
            <a:br>
              <a:rPr lang="en-US" sz="3200" dirty="0" smtClean="0"/>
            </a:br>
            <a:r>
              <a:rPr lang="id-ID" sz="3200" b="1" dirty="0" smtClean="0">
                <a:solidFill>
                  <a:schemeClr val="tx2">
                    <a:satMod val="200000"/>
                  </a:schemeClr>
                </a:solidFill>
              </a:rPr>
              <a:t/>
            </a:r>
            <a:br>
              <a:rPr lang="id-ID" sz="3200" b="1" dirty="0" smtClean="0">
                <a:solidFill>
                  <a:schemeClr val="tx2">
                    <a:satMod val="200000"/>
                  </a:schemeClr>
                </a:solidFill>
              </a:rPr>
            </a:br>
            <a:r>
              <a:rPr lang="id-ID" sz="3200" b="1" dirty="0" smtClean="0">
                <a:solidFill>
                  <a:schemeClr val="tx2">
                    <a:satMod val="200000"/>
                  </a:schemeClr>
                </a:solidFill>
              </a:rPr>
              <a:t/>
            </a:r>
            <a:br>
              <a:rPr lang="id-ID" sz="3200" b="1" dirty="0" smtClean="0">
                <a:solidFill>
                  <a:schemeClr val="tx2">
                    <a:satMod val="200000"/>
                  </a:schemeClr>
                </a:solidFill>
              </a:rPr>
            </a:br>
            <a:r>
              <a:rPr lang="en-US" sz="2400" dirty="0" smtClean="0">
                <a:solidFill>
                  <a:schemeClr val="tx2">
                    <a:satMod val="200000"/>
                  </a:schemeClr>
                </a:solidFill>
              </a:rPr>
              <a:t> </a:t>
            </a:r>
            <a:br>
              <a:rPr lang="en-US" sz="2400" dirty="0" smtClean="0">
                <a:solidFill>
                  <a:schemeClr val="tx2">
                    <a:satMod val="200000"/>
                  </a:schemeClr>
                </a:solidFill>
              </a:rPr>
            </a:br>
            <a:r>
              <a:rPr lang="id-ID" sz="3200" b="1" dirty="0" smtClean="0">
                <a:solidFill>
                  <a:schemeClr val="tx2">
                    <a:satMod val="200000"/>
                  </a:schemeClr>
                </a:solidFill>
              </a:rPr>
              <a:t/>
            </a:r>
            <a:br>
              <a:rPr lang="id-ID" sz="3200" b="1" dirty="0" smtClean="0">
                <a:solidFill>
                  <a:schemeClr val="tx2">
                    <a:satMod val="200000"/>
                  </a:schemeClr>
                </a:solidFill>
              </a:rPr>
            </a:br>
            <a:endParaRPr lang="en-US" sz="3200" i="1" dirty="0" smtClean="0">
              <a:solidFill>
                <a:schemeClr val="tx2">
                  <a:satMod val="200000"/>
                </a:schemeClr>
              </a:solidFill>
              <a:latin typeface="Times" charset="0"/>
            </a:endParaRPr>
          </a:p>
        </p:txBody>
      </p:sp>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Grp="1" noChangeArrowheads="1"/>
          </p:cNvSpPr>
          <p:nvPr>
            <p:ph type="ctrTitle" idx="4294967295"/>
          </p:nvPr>
        </p:nvSpPr>
        <p:spPr>
          <a:xfrm>
            <a:off x="428596" y="180975"/>
            <a:ext cx="8715404" cy="7294305"/>
          </a:xfrm>
        </p:spPr>
        <p:txBody>
          <a:bodyPr wrap="square" rtlCol="0">
            <a:spAutoFit/>
          </a:bodyPr>
          <a:lstStyle/>
          <a:p>
            <a:pPr algn="l" fontAlgn="auto">
              <a:spcAft>
                <a:spcPts val="0"/>
              </a:spcAft>
              <a:defRPr/>
            </a:pPr>
            <a:r>
              <a:rPr lang="en-US" sz="3200" b="1" dirty="0" smtClean="0">
                <a:solidFill>
                  <a:schemeClr val="tx2">
                    <a:satMod val="200000"/>
                  </a:schemeClr>
                </a:solidFill>
              </a:rPr>
              <a:t>Learning outcomes</a:t>
            </a:r>
            <a:br>
              <a:rPr lang="en-US" sz="3200" b="1" dirty="0" smtClean="0">
                <a:solidFill>
                  <a:schemeClr val="tx2">
                    <a:satMod val="200000"/>
                  </a:schemeClr>
                </a:solidFill>
              </a:rPr>
            </a:br>
            <a:r>
              <a:rPr lang="id-ID" sz="3200" b="1" dirty="0" smtClean="0">
                <a:solidFill>
                  <a:schemeClr val="tx2">
                    <a:satMod val="200000"/>
                  </a:schemeClr>
                </a:solidFill>
              </a:rPr>
              <a:t/>
            </a:r>
            <a:br>
              <a:rPr lang="id-ID" sz="3200" b="1" dirty="0" smtClean="0">
                <a:solidFill>
                  <a:schemeClr val="tx2">
                    <a:satMod val="200000"/>
                  </a:schemeClr>
                </a:solidFill>
              </a:rPr>
            </a:br>
            <a:r>
              <a:rPr lang="en-US" sz="2000" b="1" dirty="0" smtClean="0"/>
              <a:t>At the end of the module students will be expected to:</a:t>
            </a:r>
            <a:r>
              <a:rPr lang="id-ID" sz="2000" b="1" dirty="0" smtClean="0"/>
              <a:t/>
            </a:r>
            <a:br>
              <a:rPr lang="id-ID" sz="2000" b="1" dirty="0" smtClean="0"/>
            </a:br>
            <a:r>
              <a:rPr lang="en-US" sz="2000" dirty="0" smtClean="0"/>
              <a:t/>
            </a:r>
            <a:br>
              <a:rPr lang="en-US" sz="2000" dirty="0" smtClean="0"/>
            </a:br>
            <a:r>
              <a:rPr lang="en-US" sz="2000" b="1" dirty="0" smtClean="0"/>
              <a:t>Have an understanding of how established techniques of research and enquiry are used to extend, create and interpret knowledge in Computer Science. </a:t>
            </a:r>
            <a:r>
              <a:rPr lang="id-ID" sz="2000" b="1" dirty="0" smtClean="0"/>
              <a:t/>
            </a:r>
            <a:br>
              <a:rPr lang="id-ID" sz="2000" b="1" dirty="0" smtClean="0"/>
            </a:br>
            <a:r>
              <a:rPr lang="id-ID" sz="2000" b="1" dirty="0" smtClean="0"/>
              <a:t/>
            </a:r>
            <a:br>
              <a:rPr lang="id-ID" sz="2000" b="1" dirty="0" smtClean="0"/>
            </a:br>
            <a:r>
              <a:rPr lang="en-US" sz="2000" b="1" dirty="0" smtClean="0"/>
              <a:t>Have a conceptual understanding sufficient to:</a:t>
            </a:r>
            <a:br>
              <a:rPr lang="en-US" sz="2000" b="1" dirty="0" smtClean="0"/>
            </a:br>
            <a:r>
              <a:rPr lang="en-US" sz="2000" b="1" dirty="0" smtClean="0"/>
              <a:t>	 (</a:t>
            </a:r>
            <a:r>
              <a:rPr lang="en-US" sz="2000" b="1" dirty="0" err="1" smtClean="0"/>
              <a:t>i</a:t>
            </a:r>
            <a:r>
              <a:rPr lang="en-US" sz="2000" b="1" dirty="0" smtClean="0"/>
              <a:t>) evaluate critically current research , and </a:t>
            </a:r>
            <a:br>
              <a:rPr lang="en-US" sz="2000" b="1" dirty="0" smtClean="0"/>
            </a:br>
            <a:r>
              <a:rPr lang="en-US" sz="2000" b="1" dirty="0" smtClean="0"/>
              <a:t>	 (ii) propose possible alternative directions for further 	  work.</a:t>
            </a:r>
            <a:br>
              <a:rPr lang="en-US" sz="2000" b="1" dirty="0" smtClean="0"/>
            </a:br>
            <a:r>
              <a:rPr lang="id-ID" sz="2000" b="1" dirty="0" smtClean="0"/>
              <a:t/>
            </a:r>
            <a:br>
              <a:rPr lang="id-ID" sz="2000" b="1" dirty="0" smtClean="0"/>
            </a:br>
            <a:r>
              <a:rPr lang="en-US" sz="2000" b="1" dirty="0" smtClean="0"/>
              <a:t/>
            </a:r>
            <a:br>
              <a:rPr lang="en-US" sz="2000" b="1" dirty="0" smtClean="0"/>
            </a:br>
            <a:r>
              <a:rPr lang="en-US" sz="2000" b="1" dirty="0" smtClean="0"/>
              <a:t>Be able to deal with complex issues at the forefront of the academic discipline of Computer Science in a manner, based on sound judgments, that is both systematic and creative; and be able to communicate conclusions clearly to both specialists and non-specialists. </a:t>
            </a:r>
            <a:r>
              <a:rPr lang="en-US" sz="2000" dirty="0" smtClean="0">
                <a:solidFill>
                  <a:schemeClr val="tx2">
                    <a:satMod val="200000"/>
                  </a:schemeClr>
                </a:solidFill>
              </a:rPr>
              <a:t/>
            </a:r>
            <a:br>
              <a:rPr lang="en-US" sz="2000" dirty="0" smtClean="0">
                <a:solidFill>
                  <a:schemeClr val="tx2">
                    <a:satMod val="200000"/>
                  </a:schemeClr>
                </a:solidFill>
              </a:rPr>
            </a:br>
            <a:r>
              <a:rPr lang="id-ID" sz="2000" b="1" dirty="0" smtClean="0">
                <a:solidFill>
                  <a:schemeClr val="tx2">
                    <a:satMod val="200000"/>
                  </a:schemeClr>
                </a:solidFill>
              </a:rPr>
              <a:t/>
            </a:r>
            <a:br>
              <a:rPr lang="id-ID" sz="2000" b="1" dirty="0" smtClean="0">
                <a:solidFill>
                  <a:schemeClr val="tx2">
                    <a:satMod val="200000"/>
                  </a:schemeClr>
                </a:solidFill>
              </a:rPr>
            </a:br>
            <a:r>
              <a:rPr lang="id-ID" sz="2000" b="1" dirty="0" smtClean="0">
                <a:solidFill>
                  <a:schemeClr val="tx2">
                    <a:satMod val="200000"/>
                  </a:schemeClr>
                </a:solidFill>
              </a:rPr>
              <a:t/>
            </a:r>
            <a:br>
              <a:rPr lang="id-ID" sz="2000" b="1" dirty="0" smtClean="0">
                <a:solidFill>
                  <a:schemeClr val="tx2">
                    <a:satMod val="200000"/>
                  </a:schemeClr>
                </a:solidFill>
              </a:rPr>
            </a:br>
            <a:r>
              <a:rPr lang="en-US" sz="2000" dirty="0" smtClean="0">
                <a:solidFill>
                  <a:schemeClr val="tx2">
                    <a:satMod val="200000"/>
                  </a:schemeClr>
                </a:solidFill>
              </a:rPr>
              <a:t> </a:t>
            </a:r>
            <a:br>
              <a:rPr lang="en-US" sz="2000" dirty="0" smtClean="0">
                <a:solidFill>
                  <a:schemeClr val="tx2">
                    <a:satMod val="200000"/>
                  </a:schemeClr>
                </a:solidFill>
              </a:rPr>
            </a:br>
            <a:r>
              <a:rPr lang="id-ID" sz="3200" b="1" dirty="0" smtClean="0">
                <a:solidFill>
                  <a:schemeClr val="tx2">
                    <a:satMod val="200000"/>
                  </a:schemeClr>
                </a:solidFill>
              </a:rPr>
              <a:t/>
            </a:r>
            <a:br>
              <a:rPr lang="id-ID" sz="3200" b="1" dirty="0" smtClean="0">
                <a:solidFill>
                  <a:schemeClr val="tx2">
                    <a:satMod val="200000"/>
                  </a:schemeClr>
                </a:solidFill>
              </a:rPr>
            </a:br>
            <a:endParaRPr lang="en-US" sz="3200" i="1" dirty="0" smtClean="0">
              <a:solidFill>
                <a:schemeClr val="tx2">
                  <a:satMod val="200000"/>
                </a:schemeClr>
              </a:solidFill>
              <a:latin typeface="Times" charset="0"/>
            </a:endParaRPr>
          </a:p>
        </p:txBody>
      </p:sp>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5"/>
          <p:cNvSpPr>
            <a:spLocks noGrp="1" noChangeArrowheads="1"/>
          </p:cNvSpPr>
          <p:nvPr>
            <p:ph type="ctrTitle" idx="4294967295"/>
          </p:nvPr>
        </p:nvSpPr>
        <p:spPr>
          <a:xfrm>
            <a:off x="1785938" y="25400"/>
            <a:ext cx="7358062" cy="5754688"/>
          </a:xfrm>
        </p:spPr>
        <p:txBody>
          <a:bodyPr rtlCol="0">
            <a:spAutoFit/>
          </a:bodyPr>
          <a:lstStyle/>
          <a:p>
            <a:pPr algn="l" fontAlgn="auto">
              <a:spcAft>
                <a:spcPts val="0"/>
              </a:spcAft>
              <a:defRPr/>
            </a:pPr>
            <a:r>
              <a:rPr lang="en-US" sz="3200" b="1" dirty="0" smtClean="0">
                <a:solidFill>
                  <a:schemeClr val="tx2">
                    <a:satMod val="200000"/>
                  </a:schemeClr>
                </a:solidFill>
              </a:rPr>
              <a:t>Teaching and learning strategies</a:t>
            </a:r>
            <a:br>
              <a:rPr lang="en-US" sz="3200" b="1" dirty="0" smtClean="0">
                <a:solidFill>
                  <a:schemeClr val="tx2">
                    <a:satMod val="200000"/>
                  </a:schemeClr>
                </a:solidFill>
              </a:rPr>
            </a:br>
            <a:r>
              <a:rPr lang="en-US" sz="3200" b="1" dirty="0" smtClean="0">
                <a:solidFill>
                  <a:schemeClr val="tx2">
                    <a:satMod val="200000"/>
                  </a:schemeClr>
                </a:solidFill>
              </a:rPr>
              <a:t/>
            </a:r>
            <a:br>
              <a:rPr lang="en-US" sz="3200" b="1" dirty="0" smtClean="0">
                <a:solidFill>
                  <a:schemeClr val="tx2">
                    <a:satMod val="200000"/>
                  </a:schemeClr>
                </a:solidFill>
              </a:rPr>
            </a:br>
            <a:r>
              <a:rPr lang="en-US" sz="2000" b="1" u="sng" dirty="0" smtClean="0"/>
              <a:t>Formal Lectures </a:t>
            </a:r>
            <a:r>
              <a:rPr lang="en-US" sz="2000" b="1" dirty="0" smtClean="0"/>
              <a:t>and Seminars: Students will be expected to attend one and half  hours of formal lectures and seminars in a typical week. Formal lectures will be used to introduce students to the concept and methods covered by the module.  </a:t>
            </a:r>
            <a:r>
              <a:rPr lang="id-ID" sz="2000" b="1" dirty="0" smtClean="0"/>
              <a:t/>
            </a:r>
            <a:br>
              <a:rPr lang="id-ID" sz="2000" b="1" dirty="0" smtClean="0"/>
            </a:br>
            <a:r>
              <a:rPr lang="en-US" sz="2000" b="1" dirty="0" smtClean="0"/>
              <a:t/>
            </a:r>
            <a:br>
              <a:rPr lang="en-US" sz="2000" b="1" dirty="0" smtClean="0"/>
            </a:br>
            <a:r>
              <a:rPr lang="en-US" sz="2000" b="1" u="sng" dirty="0" smtClean="0"/>
              <a:t>Private study</a:t>
            </a:r>
            <a:r>
              <a:rPr lang="en-US" sz="2000" b="1" dirty="0" smtClean="0"/>
              <a:t>: In a typical week students will be expected to devote 9 hours of unsupervised time to private study. The time allowed per week for private study will typically include 2.5 hours of time for reflection and consideration of lecture material and background reading, and 6.5 hours for completion of the assessment exercise. </a:t>
            </a:r>
            <a:br>
              <a:rPr lang="en-US" sz="2000" b="1" dirty="0" smtClean="0"/>
            </a:br>
            <a:r>
              <a:rPr lang="id-ID" sz="2000" b="1" dirty="0" smtClean="0"/>
              <a:t/>
            </a:r>
            <a:br>
              <a:rPr lang="id-ID" sz="2000" b="1" dirty="0" smtClean="0"/>
            </a:br>
            <a:r>
              <a:rPr lang="en-US" sz="2000" dirty="0" smtClean="0"/>
              <a:t> </a:t>
            </a:r>
            <a:br>
              <a:rPr lang="en-US" sz="2000" dirty="0" smtClean="0"/>
            </a:br>
            <a:r>
              <a:rPr lang="id-ID" sz="3200" b="1" dirty="0" smtClean="0"/>
              <a:t/>
            </a:r>
            <a:br>
              <a:rPr lang="id-ID" sz="3200" b="1" dirty="0" smtClean="0"/>
            </a:br>
            <a:endParaRPr lang="en-US" sz="3200" i="1" dirty="0" smtClean="0">
              <a:latin typeface="Times" charset="0"/>
            </a:endParaRPr>
          </a:p>
        </p:txBody>
      </p:sp>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5"/>
          <p:cNvSpPr>
            <a:spLocks noGrp="1" noChangeArrowheads="1"/>
          </p:cNvSpPr>
          <p:nvPr>
            <p:ph type="ctrTitle" idx="4294967295"/>
          </p:nvPr>
        </p:nvSpPr>
        <p:spPr>
          <a:xfrm>
            <a:off x="0" y="-1074405"/>
            <a:ext cx="8402638" cy="9288697"/>
          </a:xfrm>
        </p:spPr>
        <p:txBody>
          <a:bodyPr rtlCol="0">
            <a:spAutoFit/>
          </a:bodyPr>
          <a:lstStyle/>
          <a:p>
            <a:pPr fontAlgn="auto">
              <a:spcAft>
                <a:spcPts val="0"/>
              </a:spcAft>
              <a:defRPr/>
            </a:pPr>
            <a:r>
              <a:rPr lang="id-ID" sz="3200" dirty="0" smtClean="0">
                <a:solidFill>
                  <a:schemeClr val="tx2">
                    <a:satMod val="200000"/>
                  </a:schemeClr>
                </a:solidFill>
              </a:rPr>
              <a:t>Rules and regulations</a:t>
            </a:r>
            <a:r>
              <a:rPr lang="en-US" sz="3200" dirty="0" smtClean="0">
                <a:solidFill>
                  <a:schemeClr val="tx2">
                    <a:satMod val="200000"/>
                  </a:schemeClr>
                </a:solidFill>
              </a:rPr>
              <a:t>:</a:t>
            </a:r>
            <a:r>
              <a:rPr lang="id-ID" sz="3200" dirty="0" smtClean="0">
                <a:solidFill>
                  <a:schemeClr val="tx2">
                    <a:satMod val="200000"/>
                  </a:schemeClr>
                </a:solidFill>
              </a:rPr>
              <a:t/>
            </a:r>
            <a:br>
              <a:rPr lang="id-ID" sz="3200" dirty="0" smtClean="0">
                <a:solidFill>
                  <a:schemeClr val="tx2">
                    <a:satMod val="200000"/>
                  </a:schemeClr>
                </a:solidFill>
              </a:rPr>
            </a:br>
            <a:r>
              <a:rPr lang="id-ID" sz="3200" dirty="0" smtClean="0">
                <a:solidFill>
                  <a:schemeClr val="tx2">
                    <a:satMod val="200000"/>
                  </a:schemeClr>
                </a:solidFill>
              </a:rPr>
              <a:t/>
            </a:r>
            <a:br>
              <a:rPr lang="id-ID" sz="3200" dirty="0" smtClean="0">
                <a:solidFill>
                  <a:schemeClr val="tx2">
                    <a:satMod val="200000"/>
                  </a:schemeClr>
                </a:solidFill>
              </a:rPr>
            </a:br>
            <a:r>
              <a:rPr lang="id-ID" sz="3200" dirty="0" smtClean="0">
                <a:solidFill>
                  <a:schemeClr val="tx2">
                    <a:satMod val="200000"/>
                  </a:schemeClr>
                </a:solidFill>
              </a:rPr>
              <a:t/>
            </a:r>
            <a:br>
              <a:rPr lang="id-ID" sz="3200" dirty="0" smtClean="0">
                <a:solidFill>
                  <a:schemeClr val="tx2">
                    <a:satMod val="200000"/>
                  </a:schemeClr>
                </a:solidFill>
              </a:rPr>
            </a:br>
            <a:r>
              <a:rPr lang="en-US" sz="3200" dirty="0" smtClean="0">
                <a:solidFill>
                  <a:schemeClr val="tx2">
                    <a:satMod val="200000"/>
                  </a:schemeClr>
                </a:solidFill>
              </a:rPr>
              <a:t/>
            </a:r>
            <a:br>
              <a:rPr lang="en-US" sz="3200" dirty="0" smtClean="0">
                <a:solidFill>
                  <a:schemeClr val="tx2">
                    <a:satMod val="200000"/>
                  </a:schemeClr>
                </a:solidFill>
              </a:rPr>
            </a:br>
            <a:r>
              <a:rPr lang="en-US" sz="3200" dirty="0">
                <a:solidFill>
                  <a:schemeClr val="tx2">
                    <a:satMod val="200000"/>
                  </a:schemeClr>
                </a:solidFill>
              </a:rPr>
              <a:t/>
            </a:r>
            <a:br>
              <a:rPr lang="en-US" sz="3200" dirty="0">
                <a:solidFill>
                  <a:schemeClr val="tx2">
                    <a:satMod val="200000"/>
                  </a:schemeClr>
                </a:solidFill>
              </a:rPr>
            </a:br>
            <a:r>
              <a:rPr lang="id-ID" sz="2400" b="1" dirty="0" smtClean="0">
                <a:solidFill>
                  <a:schemeClr val="tx2">
                    <a:satMod val="200000"/>
                  </a:schemeClr>
                </a:solidFill>
              </a:rPr>
              <a:t>Mobile </a:t>
            </a:r>
            <a:r>
              <a:rPr lang="id-ID" sz="2400" b="1" dirty="0" smtClean="0">
                <a:solidFill>
                  <a:schemeClr val="tx2">
                    <a:satMod val="200000"/>
                  </a:schemeClr>
                </a:solidFill>
              </a:rPr>
              <a:t>phone </a:t>
            </a:r>
            <a:r>
              <a:rPr lang="id-ID" sz="2400" dirty="0" smtClean="0">
                <a:solidFill>
                  <a:schemeClr val="tx2">
                    <a:satMod val="200000"/>
                  </a:schemeClr>
                </a:solidFill>
              </a:rPr>
              <a:t>in silent mode during class session</a:t>
            </a:r>
            <a:br>
              <a:rPr lang="id-ID" sz="2400" dirty="0" smtClean="0">
                <a:solidFill>
                  <a:schemeClr val="tx2">
                    <a:satMod val="200000"/>
                  </a:schemeClr>
                </a:solidFill>
              </a:rPr>
            </a:br>
            <a:r>
              <a:rPr lang="id-ID" sz="2400" dirty="0" smtClean="0">
                <a:solidFill>
                  <a:schemeClr val="tx2">
                    <a:satMod val="200000"/>
                  </a:schemeClr>
                </a:solidFill>
              </a:rPr>
              <a:t/>
            </a:r>
            <a:br>
              <a:rPr lang="id-ID" sz="2400" dirty="0" smtClean="0">
                <a:solidFill>
                  <a:schemeClr val="tx2">
                    <a:satMod val="200000"/>
                  </a:schemeClr>
                </a:solidFill>
              </a:rPr>
            </a:br>
            <a:r>
              <a:rPr lang="id-ID" sz="2400" b="1" dirty="0" smtClean="0">
                <a:solidFill>
                  <a:schemeClr val="tx2">
                    <a:satMod val="200000"/>
                  </a:schemeClr>
                </a:solidFill>
              </a:rPr>
              <a:t>15 minutes </a:t>
            </a:r>
            <a:r>
              <a:rPr lang="id-ID" sz="2400" dirty="0" smtClean="0">
                <a:solidFill>
                  <a:schemeClr val="tx2">
                    <a:satMod val="200000"/>
                  </a:schemeClr>
                </a:solidFill>
              </a:rPr>
              <a:t>late tolerant </a:t>
            </a:r>
            <a:br>
              <a:rPr lang="id-ID" sz="2400" dirty="0" smtClean="0">
                <a:solidFill>
                  <a:schemeClr val="tx2">
                    <a:satMod val="200000"/>
                  </a:schemeClr>
                </a:solidFill>
              </a:rPr>
            </a:br>
            <a:r>
              <a:rPr lang="id-ID" sz="2400" dirty="0" smtClean="0">
                <a:solidFill>
                  <a:schemeClr val="tx2">
                    <a:satMod val="200000"/>
                  </a:schemeClr>
                </a:solidFill>
              </a:rPr>
              <a:t/>
            </a:r>
            <a:br>
              <a:rPr lang="id-ID" sz="2400" dirty="0" smtClean="0">
                <a:solidFill>
                  <a:schemeClr val="tx2">
                    <a:satMod val="200000"/>
                  </a:schemeClr>
                </a:solidFill>
              </a:rPr>
            </a:br>
            <a:r>
              <a:rPr lang="en-US" sz="2400" b="1" dirty="0" smtClean="0">
                <a:solidFill>
                  <a:schemeClr val="tx2">
                    <a:satMod val="200000"/>
                  </a:schemeClr>
                </a:solidFill>
              </a:rPr>
              <a:t>65</a:t>
            </a:r>
            <a:r>
              <a:rPr lang="id-ID" sz="2400" b="1" dirty="0" smtClean="0">
                <a:solidFill>
                  <a:schemeClr val="tx2">
                    <a:satMod val="200000"/>
                  </a:schemeClr>
                </a:solidFill>
              </a:rPr>
              <a:t> </a:t>
            </a:r>
            <a:r>
              <a:rPr lang="id-ID" sz="2400" b="1" dirty="0" smtClean="0">
                <a:solidFill>
                  <a:schemeClr val="tx2">
                    <a:satMod val="200000"/>
                  </a:schemeClr>
                </a:solidFill>
              </a:rPr>
              <a:t>% attendence </a:t>
            </a:r>
            <a:r>
              <a:rPr lang="id-ID" sz="2400" dirty="0" smtClean="0">
                <a:solidFill>
                  <a:schemeClr val="tx2">
                    <a:satMod val="200000"/>
                  </a:schemeClr>
                </a:solidFill>
              </a:rPr>
              <a:t>required to participate in Final exam.</a:t>
            </a:r>
            <a:br>
              <a:rPr lang="id-ID" sz="2400" dirty="0" smtClean="0">
                <a:solidFill>
                  <a:schemeClr val="tx2">
                    <a:satMod val="200000"/>
                  </a:schemeClr>
                </a:solidFill>
              </a:rPr>
            </a:br>
            <a:r>
              <a:rPr lang="id-ID" sz="2400" dirty="0" smtClean="0">
                <a:solidFill>
                  <a:schemeClr val="tx2">
                    <a:satMod val="200000"/>
                  </a:schemeClr>
                </a:solidFill>
              </a:rPr>
              <a:t/>
            </a:r>
            <a:br>
              <a:rPr lang="id-ID" sz="2400" dirty="0" smtClean="0">
                <a:solidFill>
                  <a:schemeClr val="tx2">
                    <a:satMod val="200000"/>
                  </a:schemeClr>
                </a:solidFill>
              </a:rPr>
            </a:br>
            <a:r>
              <a:rPr lang="id-ID" sz="2400" b="1" dirty="0" smtClean="0">
                <a:solidFill>
                  <a:schemeClr val="tx2">
                    <a:satMod val="200000"/>
                  </a:schemeClr>
                </a:solidFill>
              </a:rPr>
              <a:t>Institution rules and regulations </a:t>
            </a:r>
            <a:r>
              <a:rPr lang="id-ID" sz="2400" dirty="0" smtClean="0">
                <a:solidFill>
                  <a:schemeClr val="tx2">
                    <a:satMod val="200000"/>
                  </a:schemeClr>
                </a:solidFill>
              </a:rPr>
              <a:t>should be </a:t>
            </a:r>
            <a:r>
              <a:rPr lang="id-ID" sz="2400" dirty="0" smtClean="0">
                <a:solidFill>
                  <a:schemeClr val="tx2">
                    <a:satMod val="200000"/>
                  </a:schemeClr>
                </a:solidFill>
              </a:rPr>
              <a:t>obeyed</a:t>
            </a:r>
            <a:r>
              <a:rPr lang="en-US" sz="2400" dirty="0" smtClean="0">
                <a:solidFill>
                  <a:schemeClr val="tx2">
                    <a:satMod val="200000"/>
                  </a:schemeClr>
                </a:solidFill>
              </a:rPr>
              <a:t/>
            </a:r>
            <a:br>
              <a:rPr lang="en-US" sz="2400" dirty="0" smtClean="0">
                <a:solidFill>
                  <a:schemeClr val="tx2">
                    <a:satMod val="200000"/>
                  </a:schemeClr>
                </a:solidFill>
              </a:rPr>
            </a:br>
            <a:r>
              <a:rPr lang="en-US" sz="2400" dirty="0">
                <a:solidFill>
                  <a:schemeClr val="tx2">
                    <a:satMod val="200000"/>
                  </a:schemeClr>
                </a:solidFill>
              </a:rPr>
              <a:t/>
            </a:r>
            <a:br>
              <a:rPr lang="en-US" sz="2400" dirty="0">
                <a:solidFill>
                  <a:schemeClr val="tx2">
                    <a:satMod val="200000"/>
                  </a:schemeClr>
                </a:solidFill>
              </a:rPr>
            </a:br>
            <a:r>
              <a:rPr lang="en-US" dirty="0" smtClean="0">
                <a:solidFill>
                  <a:srgbClr val="FFFF00"/>
                </a:solidFill>
              </a:rPr>
              <a:t>PATUHI PROTOKOL KESEHATAN, JIKA TIDAK SILAHKAN KELUAR </a:t>
            </a:r>
            <a:r>
              <a:rPr lang="id-ID" dirty="0" smtClean="0">
                <a:solidFill>
                  <a:srgbClr val="FFFF00"/>
                </a:solidFill>
              </a:rPr>
              <a:t/>
            </a:r>
            <a:br>
              <a:rPr lang="id-ID" dirty="0" smtClean="0">
                <a:solidFill>
                  <a:srgbClr val="FFFF00"/>
                </a:solidFill>
              </a:rPr>
            </a:br>
            <a:r>
              <a:rPr lang="id-ID" dirty="0" smtClean="0">
                <a:solidFill>
                  <a:srgbClr val="FFFF00"/>
                </a:solidFill>
              </a:rPr>
              <a:t/>
            </a:r>
            <a:br>
              <a:rPr lang="id-ID" dirty="0" smtClean="0">
                <a:solidFill>
                  <a:srgbClr val="FFFF00"/>
                </a:solidFill>
              </a:rPr>
            </a:br>
            <a:r>
              <a:rPr lang="id-ID" sz="2400" dirty="0" smtClean="0">
                <a:solidFill>
                  <a:schemeClr val="tx2">
                    <a:satMod val="200000"/>
                  </a:schemeClr>
                </a:solidFill>
              </a:rPr>
              <a:t/>
            </a:r>
            <a:br>
              <a:rPr lang="id-ID" sz="2400" dirty="0" smtClean="0">
                <a:solidFill>
                  <a:schemeClr val="tx2">
                    <a:satMod val="200000"/>
                  </a:schemeClr>
                </a:solidFill>
              </a:rPr>
            </a:br>
            <a:r>
              <a:rPr lang="en-US" sz="3200" dirty="0" smtClean="0">
                <a:solidFill>
                  <a:schemeClr val="tx2">
                    <a:satMod val="200000"/>
                  </a:schemeClr>
                </a:solidFill>
              </a:rPr>
              <a:t/>
            </a:r>
            <a:br>
              <a:rPr lang="en-US" sz="3200" dirty="0" smtClean="0">
                <a:solidFill>
                  <a:schemeClr val="tx2">
                    <a:satMod val="200000"/>
                  </a:schemeClr>
                </a:solidFill>
              </a:rPr>
            </a:br>
            <a:r>
              <a:rPr lang="en-US" sz="3200" b="1" dirty="0" smtClean="0">
                <a:solidFill>
                  <a:schemeClr val="tx2">
                    <a:satMod val="200000"/>
                  </a:schemeClr>
                </a:solidFill>
              </a:rPr>
              <a:t/>
            </a:r>
            <a:br>
              <a:rPr lang="en-US" sz="3200" b="1" dirty="0" smtClean="0">
                <a:solidFill>
                  <a:schemeClr val="tx2">
                    <a:satMod val="200000"/>
                  </a:schemeClr>
                </a:solidFill>
              </a:rPr>
            </a:br>
            <a:r>
              <a:rPr lang="en-US" sz="3200" b="1" dirty="0" smtClean="0">
                <a:solidFill>
                  <a:schemeClr val="tx2">
                    <a:satMod val="200000"/>
                  </a:schemeClr>
                </a:solidFill>
              </a:rPr>
              <a:t/>
            </a:r>
            <a:br>
              <a:rPr lang="en-US" sz="3200" b="1" dirty="0" smtClean="0">
                <a:solidFill>
                  <a:schemeClr val="tx2">
                    <a:satMod val="200000"/>
                  </a:schemeClr>
                </a:solidFill>
              </a:rPr>
            </a:br>
            <a:r>
              <a:rPr lang="en-US" sz="2000" b="1" dirty="0" smtClean="0">
                <a:solidFill>
                  <a:schemeClr val="tx2">
                    <a:satMod val="200000"/>
                  </a:schemeClr>
                </a:solidFill>
              </a:rPr>
              <a:t> </a:t>
            </a:r>
            <a:r>
              <a:rPr lang="en-US" sz="2000" dirty="0" smtClean="0">
                <a:solidFill>
                  <a:schemeClr val="tx2">
                    <a:satMod val="200000"/>
                  </a:schemeClr>
                </a:solidFill>
              </a:rPr>
              <a:t/>
            </a:r>
            <a:br>
              <a:rPr lang="en-US" sz="2000" dirty="0" smtClean="0">
                <a:solidFill>
                  <a:schemeClr val="tx2">
                    <a:satMod val="200000"/>
                  </a:schemeClr>
                </a:solidFill>
              </a:rPr>
            </a:br>
            <a:r>
              <a:rPr lang="id-ID" sz="3200" b="1" dirty="0" smtClean="0">
                <a:solidFill>
                  <a:schemeClr val="tx2">
                    <a:satMod val="200000"/>
                  </a:schemeClr>
                </a:solidFill>
              </a:rPr>
              <a:t/>
            </a:r>
            <a:br>
              <a:rPr lang="id-ID" sz="3200" b="1" dirty="0" smtClean="0">
                <a:solidFill>
                  <a:schemeClr val="tx2">
                    <a:satMod val="200000"/>
                  </a:schemeClr>
                </a:solidFill>
              </a:rPr>
            </a:br>
            <a:endParaRPr lang="en-US" sz="3200" i="1" dirty="0" smtClean="0">
              <a:solidFill>
                <a:schemeClr val="tx2">
                  <a:satMod val="200000"/>
                </a:schemeClr>
              </a:solidFill>
              <a:latin typeface="Times" charset="0"/>
            </a:endParaRPr>
          </a:p>
        </p:txBody>
      </p:sp>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5"/>
          <p:cNvSpPr>
            <a:spLocks noGrp="1" noChangeArrowheads="1"/>
          </p:cNvSpPr>
          <p:nvPr>
            <p:ph type="ctrTitle" idx="4294967295"/>
          </p:nvPr>
        </p:nvSpPr>
        <p:spPr>
          <a:xfrm>
            <a:off x="0" y="1964199"/>
            <a:ext cx="7358063" cy="7903702"/>
          </a:xfrm>
        </p:spPr>
        <p:txBody>
          <a:bodyPr rtlCol="0">
            <a:spAutoFit/>
          </a:bodyPr>
          <a:lstStyle/>
          <a:p>
            <a:pPr fontAlgn="auto">
              <a:spcAft>
                <a:spcPts val="0"/>
              </a:spcAft>
              <a:defRPr/>
            </a:pPr>
            <a:r>
              <a:rPr lang="en-GB" sz="3200" dirty="0" smtClean="0">
                <a:solidFill>
                  <a:srgbClr val="FFFF00"/>
                </a:solidFill>
              </a:rPr>
              <a:t>Assessments </a:t>
            </a:r>
            <a:r>
              <a:rPr lang="id-ID" sz="3200" dirty="0" smtClean="0">
                <a:solidFill>
                  <a:srgbClr val="FFFF00"/>
                </a:solidFill>
              </a:rPr>
              <a:t/>
            </a:r>
            <a:br>
              <a:rPr lang="id-ID" sz="3200" dirty="0" smtClean="0">
                <a:solidFill>
                  <a:srgbClr val="FFFF00"/>
                </a:solidFill>
              </a:rPr>
            </a:br>
            <a:r>
              <a:rPr lang="id-ID" sz="3200" dirty="0" smtClean="0">
                <a:solidFill>
                  <a:srgbClr val="FFFF00"/>
                </a:solidFill>
              </a:rPr>
              <a:t/>
            </a:r>
            <a:br>
              <a:rPr lang="id-ID" sz="3200" dirty="0" smtClean="0">
                <a:solidFill>
                  <a:srgbClr val="FFFF00"/>
                </a:solidFill>
              </a:rPr>
            </a:br>
            <a:r>
              <a:rPr lang="id-ID" sz="3200" dirty="0" smtClean="0">
                <a:solidFill>
                  <a:srgbClr val="FFFF00"/>
                </a:solidFill>
              </a:rPr>
              <a:t/>
            </a:r>
            <a:br>
              <a:rPr lang="id-ID" sz="3200" dirty="0" smtClean="0">
                <a:solidFill>
                  <a:srgbClr val="FFFF00"/>
                </a:solidFill>
              </a:rPr>
            </a:br>
            <a:r>
              <a:rPr lang="en-US" sz="2400" b="1" dirty="0" smtClean="0">
                <a:solidFill>
                  <a:srgbClr val="FFFF00"/>
                </a:solidFill>
              </a:rPr>
              <a:t>Final Exam (UAS):</a:t>
            </a:r>
            <a:r>
              <a:rPr lang="id-ID" sz="2400" b="1" dirty="0" smtClean="0">
                <a:solidFill>
                  <a:srgbClr val="FFFF00"/>
                </a:solidFill>
              </a:rPr>
              <a:t>	 </a:t>
            </a:r>
            <a:r>
              <a:rPr lang="en-US" sz="2400" b="1" dirty="0" smtClean="0">
                <a:solidFill>
                  <a:srgbClr val="FFFF00"/>
                </a:solidFill>
              </a:rPr>
              <a:t>25%</a:t>
            </a:r>
            <a:r>
              <a:rPr lang="id-ID" sz="2400" b="1" dirty="0" smtClean="0">
                <a:solidFill>
                  <a:srgbClr val="FFFF00"/>
                </a:solidFill>
              </a:rPr>
              <a:t/>
            </a:r>
            <a:br>
              <a:rPr lang="id-ID" sz="2400" b="1" dirty="0" smtClean="0">
                <a:solidFill>
                  <a:srgbClr val="FFFF00"/>
                </a:solidFill>
              </a:rPr>
            </a:br>
            <a:r>
              <a:rPr lang="en-US" sz="2400" b="1" dirty="0" smtClean="0">
                <a:solidFill>
                  <a:srgbClr val="FFFF00"/>
                </a:solidFill>
              </a:rPr>
              <a:t/>
            </a:r>
            <a:br>
              <a:rPr lang="en-US" sz="2400" b="1" dirty="0" smtClean="0">
                <a:solidFill>
                  <a:srgbClr val="FFFF00"/>
                </a:solidFill>
              </a:rPr>
            </a:br>
            <a:r>
              <a:rPr lang="en-US" sz="2400" b="1" dirty="0" err="1" smtClean="0">
                <a:solidFill>
                  <a:srgbClr val="FFFF00"/>
                </a:solidFill>
              </a:rPr>
              <a:t>MidTerm</a:t>
            </a:r>
            <a:r>
              <a:rPr lang="en-US" sz="2400" b="1" dirty="0" smtClean="0">
                <a:solidFill>
                  <a:srgbClr val="FFFF00"/>
                </a:solidFill>
              </a:rPr>
              <a:t> Exam:</a:t>
            </a:r>
            <a:r>
              <a:rPr lang="id-ID" sz="2400" b="1" dirty="0" smtClean="0">
                <a:solidFill>
                  <a:srgbClr val="FFFF00"/>
                </a:solidFill>
              </a:rPr>
              <a:t>	</a:t>
            </a:r>
            <a:r>
              <a:rPr lang="en-US" sz="2400" b="1" dirty="0" smtClean="0">
                <a:solidFill>
                  <a:srgbClr val="FFFF00"/>
                </a:solidFill>
              </a:rPr>
              <a:t>25%</a:t>
            </a:r>
            <a:r>
              <a:rPr lang="id-ID" sz="2400" b="1" dirty="0" smtClean="0">
                <a:solidFill>
                  <a:srgbClr val="FFFF00"/>
                </a:solidFill>
              </a:rPr>
              <a:t/>
            </a:r>
            <a:br>
              <a:rPr lang="id-ID" sz="2400" b="1" dirty="0" smtClean="0">
                <a:solidFill>
                  <a:srgbClr val="FFFF00"/>
                </a:solidFill>
              </a:rPr>
            </a:br>
            <a:r>
              <a:rPr lang="en-US" sz="2400" b="1" dirty="0" smtClean="0">
                <a:solidFill>
                  <a:srgbClr val="FFFF00"/>
                </a:solidFill>
              </a:rPr>
              <a:t/>
            </a:r>
            <a:br>
              <a:rPr lang="en-US" sz="2400" b="1" dirty="0" smtClean="0">
                <a:solidFill>
                  <a:srgbClr val="FFFF00"/>
                </a:solidFill>
              </a:rPr>
            </a:br>
            <a:r>
              <a:rPr lang="en-US" sz="2400" b="1" dirty="0" err="1" smtClean="0">
                <a:solidFill>
                  <a:srgbClr val="FFFF00"/>
                </a:solidFill>
              </a:rPr>
              <a:t>Assigment</a:t>
            </a:r>
            <a:r>
              <a:rPr lang="en-US" sz="2400" b="1" dirty="0" smtClean="0">
                <a:solidFill>
                  <a:srgbClr val="FFFF00"/>
                </a:solidFill>
              </a:rPr>
              <a:t> #1:</a:t>
            </a:r>
            <a:r>
              <a:rPr lang="id-ID" sz="2400" b="1" dirty="0" smtClean="0">
                <a:solidFill>
                  <a:srgbClr val="FFFF00"/>
                </a:solidFill>
              </a:rPr>
              <a:t>		</a:t>
            </a:r>
            <a:r>
              <a:rPr lang="en-US" sz="2400" b="1" dirty="0" smtClean="0">
                <a:solidFill>
                  <a:srgbClr val="FFFF00"/>
                </a:solidFill>
              </a:rPr>
              <a:t>25%</a:t>
            </a:r>
            <a:r>
              <a:rPr lang="id-ID" sz="2400" b="1" dirty="0" smtClean="0">
                <a:solidFill>
                  <a:srgbClr val="FFFF00"/>
                </a:solidFill>
              </a:rPr>
              <a:t/>
            </a:r>
            <a:br>
              <a:rPr lang="id-ID" sz="2400" b="1" dirty="0" smtClean="0">
                <a:solidFill>
                  <a:srgbClr val="FFFF00"/>
                </a:solidFill>
              </a:rPr>
            </a:br>
            <a:r>
              <a:rPr lang="en-US" sz="2400" b="1" dirty="0" smtClean="0">
                <a:solidFill>
                  <a:srgbClr val="FFFF00"/>
                </a:solidFill>
              </a:rPr>
              <a:t/>
            </a:r>
            <a:br>
              <a:rPr lang="en-US" sz="2400" b="1" dirty="0" smtClean="0">
                <a:solidFill>
                  <a:srgbClr val="FFFF00"/>
                </a:solidFill>
              </a:rPr>
            </a:br>
            <a:r>
              <a:rPr lang="en-US" sz="2400" b="1" dirty="0" err="1" smtClean="0">
                <a:solidFill>
                  <a:srgbClr val="FFFF00"/>
                </a:solidFill>
              </a:rPr>
              <a:t>Etika</a:t>
            </a:r>
            <a:r>
              <a:rPr lang="en-US" sz="2400" b="1" dirty="0" smtClean="0">
                <a:solidFill>
                  <a:srgbClr val="FFFF00"/>
                </a:solidFill>
              </a:rPr>
              <a:t>		</a:t>
            </a:r>
            <a:r>
              <a:rPr lang="id-ID" sz="2400" b="1" dirty="0" smtClean="0">
                <a:solidFill>
                  <a:srgbClr val="FFFF00"/>
                </a:solidFill>
              </a:rPr>
              <a:t>	</a:t>
            </a:r>
            <a:r>
              <a:rPr lang="en-US" sz="2400" b="1" dirty="0" smtClean="0">
                <a:solidFill>
                  <a:srgbClr val="FFFF00"/>
                </a:solidFill>
              </a:rPr>
              <a:t>15%</a:t>
            </a:r>
            <a:r>
              <a:rPr lang="id-ID" sz="2400" b="1" dirty="0" smtClean="0">
                <a:solidFill>
                  <a:srgbClr val="FFFF00"/>
                </a:solidFill>
              </a:rPr>
              <a:t/>
            </a:r>
            <a:br>
              <a:rPr lang="id-ID" sz="2400" b="1" dirty="0" smtClean="0">
                <a:solidFill>
                  <a:srgbClr val="FFFF00"/>
                </a:solidFill>
              </a:rPr>
            </a:br>
            <a:r>
              <a:rPr lang="en-US" sz="2400" b="1" dirty="0" smtClean="0">
                <a:solidFill>
                  <a:srgbClr val="FFFF00"/>
                </a:solidFill>
              </a:rPr>
              <a:t/>
            </a:r>
            <a:br>
              <a:rPr lang="en-US" sz="2400" b="1" dirty="0" smtClean="0">
                <a:solidFill>
                  <a:srgbClr val="FFFF00"/>
                </a:solidFill>
              </a:rPr>
            </a:br>
            <a:r>
              <a:rPr lang="en-US" sz="2400" b="1" dirty="0" smtClean="0">
                <a:solidFill>
                  <a:srgbClr val="FFFF00"/>
                </a:solidFill>
              </a:rPr>
              <a:t> </a:t>
            </a:r>
            <a:r>
              <a:rPr lang="en-US" sz="2400" b="1" dirty="0" err="1" smtClean="0">
                <a:solidFill>
                  <a:srgbClr val="FFFF00"/>
                </a:solidFill>
              </a:rPr>
              <a:t>Presensi</a:t>
            </a:r>
            <a:r>
              <a:rPr lang="en-US" sz="2400" b="1" dirty="0" smtClean="0">
                <a:solidFill>
                  <a:srgbClr val="FFFF00"/>
                </a:solidFill>
              </a:rPr>
              <a:t>:</a:t>
            </a:r>
            <a:r>
              <a:rPr lang="id-ID" sz="2400" b="1" dirty="0" smtClean="0">
                <a:solidFill>
                  <a:srgbClr val="FFFF00"/>
                </a:solidFill>
              </a:rPr>
              <a:t>		</a:t>
            </a:r>
            <a:r>
              <a:rPr lang="en-US" sz="2400" b="1" dirty="0" smtClean="0">
                <a:solidFill>
                  <a:srgbClr val="FFFF00"/>
                </a:solidFill>
              </a:rPr>
              <a:t>10</a:t>
            </a:r>
            <a:r>
              <a:rPr lang="en-US" sz="2400" b="1" dirty="0" smtClean="0">
                <a:solidFill>
                  <a:srgbClr val="FFFF00"/>
                </a:solidFill>
              </a:rPr>
              <a:t>%</a:t>
            </a:r>
            <a:r>
              <a:rPr lang="en-US" sz="2400" b="1" dirty="0" smtClean="0">
                <a:solidFill>
                  <a:srgbClr val="FFFF00"/>
                </a:solidFill>
              </a:rPr>
              <a:t/>
            </a:r>
            <a:br>
              <a:rPr lang="en-US" sz="2400" b="1" dirty="0" smtClean="0">
                <a:solidFill>
                  <a:srgbClr val="FFFF00"/>
                </a:solidFill>
              </a:rPr>
            </a:br>
            <a:r>
              <a:rPr lang="id-ID" sz="2400" dirty="0" smtClean="0">
                <a:solidFill>
                  <a:srgbClr val="FFFF00"/>
                </a:solidFill>
              </a:rPr>
              <a:t/>
            </a:r>
            <a:br>
              <a:rPr lang="id-ID" sz="2400" dirty="0" smtClean="0">
                <a:solidFill>
                  <a:srgbClr val="FFFF00"/>
                </a:solidFill>
              </a:rPr>
            </a:br>
            <a:r>
              <a:rPr lang="id-ID" sz="2400" dirty="0" smtClean="0">
                <a:solidFill>
                  <a:schemeClr val="tx2">
                    <a:satMod val="200000"/>
                  </a:schemeClr>
                </a:solidFill>
              </a:rPr>
              <a:t/>
            </a:r>
            <a:br>
              <a:rPr lang="id-ID" sz="2400" dirty="0" smtClean="0">
                <a:solidFill>
                  <a:schemeClr val="tx2">
                    <a:satMod val="200000"/>
                  </a:schemeClr>
                </a:solidFill>
              </a:rPr>
            </a:br>
            <a:r>
              <a:rPr lang="id-ID" sz="2400" dirty="0" smtClean="0">
                <a:solidFill>
                  <a:schemeClr val="tx2">
                    <a:satMod val="200000"/>
                  </a:schemeClr>
                </a:solidFill>
              </a:rPr>
              <a:t/>
            </a:r>
            <a:br>
              <a:rPr lang="id-ID" sz="2400" dirty="0" smtClean="0">
                <a:solidFill>
                  <a:schemeClr val="tx2">
                    <a:satMod val="200000"/>
                  </a:schemeClr>
                </a:solidFill>
              </a:rPr>
            </a:br>
            <a:r>
              <a:rPr lang="en-US" sz="3200" dirty="0" smtClean="0">
                <a:solidFill>
                  <a:schemeClr val="tx2">
                    <a:satMod val="200000"/>
                  </a:schemeClr>
                </a:solidFill>
              </a:rPr>
              <a:t/>
            </a:r>
            <a:br>
              <a:rPr lang="en-US" sz="3200" dirty="0" smtClean="0">
                <a:solidFill>
                  <a:schemeClr val="tx2">
                    <a:satMod val="200000"/>
                  </a:schemeClr>
                </a:solidFill>
              </a:rPr>
            </a:br>
            <a:r>
              <a:rPr lang="en-US" sz="3200" b="1" dirty="0" smtClean="0">
                <a:solidFill>
                  <a:schemeClr val="tx2">
                    <a:satMod val="200000"/>
                  </a:schemeClr>
                </a:solidFill>
              </a:rPr>
              <a:t/>
            </a:r>
            <a:br>
              <a:rPr lang="en-US" sz="3200" b="1" dirty="0" smtClean="0">
                <a:solidFill>
                  <a:schemeClr val="tx2">
                    <a:satMod val="200000"/>
                  </a:schemeClr>
                </a:solidFill>
              </a:rPr>
            </a:br>
            <a:r>
              <a:rPr lang="en-US" sz="3200" b="1" dirty="0" smtClean="0">
                <a:solidFill>
                  <a:schemeClr val="tx2">
                    <a:satMod val="200000"/>
                  </a:schemeClr>
                </a:solidFill>
              </a:rPr>
              <a:t/>
            </a:r>
            <a:br>
              <a:rPr lang="en-US" sz="3200" b="1" dirty="0" smtClean="0">
                <a:solidFill>
                  <a:schemeClr val="tx2">
                    <a:satMod val="200000"/>
                  </a:schemeClr>
                </a:solidFill>
              </a:rPr>
            </a:br>
            <a:r>
              <a:rPr lang="en-US" sz="2000" b="1" dirty="0" smtClean="0">
                <a:solidFill>
                  <a:schemeClr val="tx2">
                    <a:satMod val="200000"/>
                  </a:schemeClr>
                </a:solidFill>
              </a:rPr>
              <a:t> </a:t>
            </a:r>
            <a:r>
              <a:rPr lang="en-US" sz="2000" dirty="0" smtClean="0">
                <a:solidFill>
                  <a:schemeClr val="tx2">
                    <a:satMod val="200000"/>
                  </a:schemeClr>
                </a:solidFill>
              </a:rPr>
              <a:t/>
            </a:r>
            <a:br>
              <a:rPr lang="en-US" sz="2000" dirty="0" smtClean="0">
                <a:solidFill>
                  <a:schemeClr val="tx2">
                    <a:satMod val="200000"/>
                  </a:schemeClr>
                </a:solidFill>
              </a:rPr>
            </a:br>
            <a:r>
              <a:rPr lang="id-ID" sz="3200" b="1" dirty="0" smtClean="0">
                <a:solidFill>
                  <a:schemeClr val="tx2">
                    <a:satMod val="200000"/>
                  </a:schemeClr>
                </a:solidFill>
              </a:rPr>
              <a:t/>
            </a:r>
            <a:br>
              <a:rPr lang="id-ID" sz="3200" b="1" dirty="0" smtClean="0">
                <a:solidFill>
                  <a:schemeClr val="tx2">
                    <a:satMod val="200000"/>
                  </a:schemeClr>
                </a:solidFill>
              </a:rPr>
            </a:br>
            <a:endParaRPr lang="en-US" sz="3200" i="1" dirty="0" smtClean="0">
              <a:solidFill>
                <a:schemeClr val="tx2">
                  <a:satMod val="200000"/>
                </a:schemeClr>
              </a:solidFill>
              <a:latin typeface="Times" charset="0"/>
            </a:endParaRPr>
          </a:p>
        </p:txBody>
      </p:sp>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18435"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18436"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861F2519-2663-423F-9B3A-C437717A6335}" type="slidenum">
              <a:rPr lang="en-US"/>
              <a:pPr>
                <a:defRPr/>
              </a:pPr>
              <a:t>9</a:t>
            </a:fld>
            <a:endParaRPr lang="en-US"/>
          </a:p>
        </p:txBody>
      </p:sp>
      <p:sp>
        <p:nvSpPr>
          <p:cNvPr id="12293" name="Rectangle 2"/>
          <p:cNvSpPr>
            <a:spLocks noGrp="1" noChangeArrowheads="1"/>
          </p:cNvSpPr>
          <p:nvPr>
            <p:ph type="ctrTitle" idx="4294967295"/>
          </p:nvPr>
        </p:nvSpPr>
        <p:spPr>
          <a:xfrm>
            <a:off x="0" y="2286000"/>
            <a:ext cx="7772400" cy="1143000"/>
          </a:xfrm>
        </p:spPr>
        <p:txBody>
          <a:bodyPr/>
          <a:lstStyle/>
          <a:p>
            <a:r>
              <a:rPr lang="en-GB" altLang="en-GB" sz="3200" dirty="0" smtClean="0">
                <a:latin typeface="Comic Sans MS" pitchFamily="66" charset="0"/>
              </a:rPr>
              <a:t>WHAT IS RESEARCH</a:t>
            </a:r>
            <a:endParaRPr lang="en-GB" altLang="en-GB" dirty="0" smtClean="0">
              <a:latin typeface="Comic Sans MS" pitchFamily="66" charset="0"/>
            </a:endParaRPr>
          </a:p>
        </p:txBody>
      </p:sp>
      <p:pic>
        <p:nvPicPr>
          <p:cNvPr id="12294" name="Picture 2" descr="D:\Picture\logo ibi small.gif"/>
          <p:cNvPicPr>
            <a:picLocks noChangeAspect="1" noChangeArrowheads="1"/>
          </p:cNvPicPr>
          <p:nvPr/>
        </p:nvPicPr>
        <p:blipFill>
          <a:blip r:embed="rId2"/>
          <a:srcRect/>
          <a:stretch>
            <a:fillRect/>
          </a:stretch>
        </p:blipFill>
        <p:spPr bwMode="auto">
          <a:xfrm>
            <a:off x="7715250" y="142875"/>
            <a:ext cx="1244600" cy="124460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19459"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19460"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B464FB4E-11FC-4B8D-803C-844B66D962B1}" type="slidenum">
              <a:rPr lang="en-US"/>
              <a:pPr>
                <a:defRPr/>
              </a:pPr>
              <a:t>10</a:t>
            </a:fld>
            <a:endParaRPr lang="en-US"/>
          </a:p>
        </p:txBody>
      </p:sp>
      <p:sp>
        <p:nvSpPr>
          <p:cNvPr id="7173" name="Rectangle 2"/>
          <p:cNvSpPr>
            <a:spLocks noGrp="1" noChangeArrowheads="1"/>
          </p:cNvSpPr>
          <p:nvPr>
            <p:ph type="title" idx="4294967295"/>
          </p:nvPr>
        </p:nvSpPr>
        <p:spPr>
          <a:xfrm>
            <a:off x="0" y="274638"/>
            <a:ext cx="8229600" cy="1143000"/>
          </a:xfrm>
        </p:spPr>
        <p:txBody>
          <a:bodyPr rtlCol="0">
            <a:normAutofit/>
          </a:bodyPr>
          <a:lstStyle/>
          <a:p>
            <a:pPr fontAlgn="auto">
              <a:spcAft>
                <a:spcPts val="0"/>
              </a:spcAft>
              <a:defRPr/>
            </a:pPr>
            <a:r>
              <a:rPr lang="en-GB" altLang="en-GB" smtClean="0">
                <a:solidFill>
                  <a:schemeClr val="tx2">
                    <a:satMod val="200000"/>
                  </a:schemeClr>
                </a:solidFill>
              </a:rPr>
              <a:t>research?</a:t>
            </a:r>
          </a:p>
        </p:txBody>
      </p:sp>
      <p:sp>
        <p:nvSpPr>
          <p:cNvPr id="13318" name="Rectangle 3"/>
          <p:cNvSpPr>
            <a:spLocks noGrp="1" noChangeArrowheads="1"/>
          </p:cNvSpPr>
          <p:nvPr>
            <p:ph type="body" idx="4294967295"/>
          </p:nvPr>
        </p:nvSpPr>
        <p:spPr>
          <a:xfrm>
            <a:off x="0" y="1600200"/>
            <a:ext cx="8229600" cy="4525963"/>
          </a:xfrm>
        </p:spPr>
        <p:txBody>
          <a:bodyPr/>
          <a:lstStyle/>
          <a:p>
            <a:pPr>
              <a:spcAft>
                <a:spcPts val="600"/>
              </a:spcAft>
            </a:pPr>
            <a:r>
              <a:rPr lang="en-GB" altLang="en-GB" dirty="0" smtClean="0"/>
              <a:t>what is it?</a:t>
            </a:r>
          </a:p>
          <a:p>
            <a:pPr>
              <a:spcAft>
                <a:spcPts val="600"/>
              </a:spcAft>
            </a:pPr>
            <a:r>
              <a:rPr lang="en-GB" altLang="en-GB" dirty="0" smtClean="0"/>
              <a:t>should you be doing it?</a:t>
            </a:r>
          </a:p>
          <a:p>
            <a:pPr>
              <a:spcAft>
                <a:spcPts val="600"/>
              </a:spcAft>
            </a:pPr>
            <a:r>
              <a:rPr lang="en-GB" altLang="en-GB" dirty="0" smtClean="0"/>
              <a:t>how do you do it?</a:t>
            </a:r>
          </a:p>
        </p:txBody>
      </p:sp>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20483"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20484"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CB08B21C-B13D-456C-8DB1-56C27EE3C05C}" type="slidenum">
              <a:rPr lang="en-US"/>
              <a:pPr>
                <a:defRPr/>
              </a:pPr>
              <a:t>11</a:t>
            </a:fld>
            <a:endParaRPr lang="en-US"/>
          </a:p>
        </p:txBody>
      </p:sp>
      <p:sp>
        <p:nvSpPr>
          <p:cNvPr id="8197" name="Rectangle 2"/>
          <p:cNvSpPr>
            <a:spLocks noGrp="1" noChangeArrowheads="1"/>
          </p:cNvSpPr>
          <p:nvPr>
            <p:ph type="title" idx="4294967295"/>
          </p:nvPr>
        </p:nvSpPr>
        <p:spPr>
          <a:xfrm>
            <a:off x="0" y="274638"/>
            <a:ext cx="8229600" cy="1143000"/>
          </a:xfrm>
        </p:spPr>
        <p:txBody>
          <a:bodyPr rtlCol="0">
            <a:normAutofit/>
          </a:bodyPr>
          <a:lstStyle/>
          <a:p>
            <a:pPr fontAlgn="auto">
              <a:spcAft>
                <a:spcPts val="0"/>
              </a:spcAft>
              <a:defRPr/>
            </a:pPr>
            <a:r>
              <a:rPr lang="en-GB" altLang="en-GB" smtClean="0">
                <a:solidFill>
                  <a:schemeClr val="tx2">
                    <a:satMod val="200000"/>
                  </a:schemeClr>
                </a:solidFill>
              </a:rPr>
              <a:t>definitions of research</a:t>
            </a:r>
          </a:p>
        </p:txBody>
      </p:sp>
      <p:sp>
        <p:nvSpPr>
          <p:cNvPr id="14342" name="Rectangle 3"/>
          <p:cNvSpPr>
            <a:spLocks noGrp="1" noChangeArrowheads="1"/>
          </p:cNvSpPr>
          <p:nvPr>
            <p:ph type="body" idx="4294967295"/>
          </p:nvPr>
        </p:nvSpPr>
        <p:spPr>
          <a:xfrm>
            <a:off x="0" y="1600200"/>
            <a:ext cx="8229600" cy="4525963"/>
          </a:xfrm>
        </p:spPr>
        <p:txBody>
          <a:bodyPr/>
          <a:lstStyle/>
          <a:p>
            <a:pPr marL="381000" lvl="1" indent="-95250">
              <a:spcAft>
                <a:spcPts val="600"/>
              </a:spcAft>
              <a:buFont typeface="Arial" pitchFamily="34" charset="0"/>
              <a:buNone/>
            </a:pPr>
            <a:r>
              <a:rPr lang="en-GB" altLang="en-GB" sz="2000" dirty="0" smtClean="0"/>
              <a:t>“Systematic investigation towards increasing the sum of knowledge”</a:t>
            </a:r>
          </a:p>
          <a:p>
            <a:pPr marL="0" indent="0" algn="r">
              <a:buFont typeface="Arial" pitchFamily="34" charset="0"/>
              <a:buNone/>
            </a:pPr>
            <a:r>
              <a:rPr lang="en-GB" altLang="en-GB" sz="2000" dirty="0" smtClean="0"/>
              <a:t>	(Chambers 20th Century Dictionary)</a:t>
            </a:r>
          </a:p>
          <a:p>
            <a:pPr marL="2609850" lvl="2">
              <a:buFont typeface="Arial" pitchFamily="34" charset="0"/>
              <a:buNone/>
            </a:pPr>
            <a:endParaRPr lang="en-GB" altLang="en-GB" sz="1800" dirty="0" smtClean="0"/>
          </a:p>
          <a:p>
            <a:pPr marL="3028950" lvl="3">
              <a:spcAft>
                <a:spcPts val="600"/>
              </a:spcAft>
              <a:buFont typeface="Arial" pitchFamily="34" charset="0"/>
              <a:buNone/>
            </a:pPr>
            <a:endParaRPr lang="en-GB" altLang="en-GB" sz="1600" dirty="0" smtClean="0"/>
          </a:p>
          <a:p>
            <a:pPr marL="381000" lvl="1" indent="-95250">
              <a:spcAft>
                <a:spcPts val="600"/>
              </a:spcAft>
              <a:buFont typeface="Arial" pitchFamily="34" charset="0"/>
              <a:buNone/>
            </a:pPr>
            <a:r>
              <a:rPr lang="en-GB" altLang="en-GB" sz="2000" dirty="0" smtClean="0"/>
              <a:t>“an endeavour to discover new or </a:t>
            </a:r>
            <a:r>
              <a:rPr lang="en-GB" altLang="en-GB" sz="2000" u="sng" dirty="0" smtClean="0"/>
              <a:t>collate old</a:t>
            </a:r>
            <a:r>
              <a:rPr lang="en-GB" altLang="en-GB" sz="2000" dirty="0" smtClean="0"/>
              <a:t> facts etc. by the scientific study of a subject or by a course of critical investigation.”</a:t>
            </a:r>
          </a:p>
          <a:p>
            <a:pPr marL="0" indent="0" algn="r">
              <a:buFont typeface="Arial" pitchFamily="34" charset="0"/>
              <a:buNone/>
            </a:pPr>
            <a:r>
              <a:rPr lang="en-GB" altLang="en-GB" sz="2000" dirty="0" smtClean="0"/>
              <a:t>(The Concise Oxford Dictionary)</a:t>
            </a:r>
            <a:endParaRPr lang="en-GB" altLang="en-GB" sz="2400" dirty="0" smtClean="0"/>
          </a:p>
        </p:txBody>
      </p:sp>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21507"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21508"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F43AAC3E-0C7B-4796-ACC6-F977671A31A0}" type="slidenum">
              <a:rPr lang="en-US"/>
              <a:pPr>
                <a:defRPr/>
              </a:pPr>
              <a:t>12</a:t>
            </a:fld>
            <a:endParaRPr lang="en-US"/>
          </a:p>
        </p:txBody>
      </p:sp>
      <p:sp>
        <p:nvSpPr>
          <p:cNvPr id="2053" name="Rectangle 2"/>
          <p:cNvSpPr>
            <a:spLocks noGrp="1" noChangeArrowheads="1"/>
          </p:cNvSpPr>
          <p:nvPr>
            <p:ph type="title" idx="4294967295"/>
          </p:nvPr>
        </p:nvSpPr>
        <p:spPr>
          <a:xfrm>
            <a:off x="0" y="2286000"/>
            <a:ext cx="7772400" cy="1143000"/>
          </a:xfrm>
        </p:spPr>
        <p:txBody>
          <a:bodyPr rtlCol="0">
            <a:normAutofit/>
          </a:bodyPr>
          <a:lstStyle/>
          <a:p>
            <a:pPr fontAlgn="auto">
              <a:spcAft>
                <a:spcPts val="0"/>
              </a:spcAft>
              <a:defRPr/>
            </a:pPr>
            <a:r>
              <a:rPr lang="en-AU" sz="3600" smtClean="0">
                <a:solidFill>
                  <a:schemeClr val="tx2">
                    <a:satMod val="200000"/>
                  </a:schemeClr>
                </a:solidFill>
              </a:rPr>
              <a:t>Identifying a research topic</a:t>
            </a:r>
          </a:p>
        </p:txBody>
      </p:sp>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22531"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22532"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72D0801B-DAD7-42E9-8A0B-78A3156C0146}" type="slidenum">
              <a:rPr lang="en-US"/>
              <a:pPr>
                <a:defRPr/>
              </a:pPr>
              <a:t>13</a:t>
            </a:fld>
            <a:endParaRPr lang="en-US"/>
          </a:p>
        </p:txBody>
      </p:sp>
      <p:sp>
        <p:nvSpPr>
          <p:cNvPr id="3077" name="Rectangle 2"/>
          <p:cNvSpPr>
            <a:spLocks noGrp="1" noChangeArrowheads="1"/>
          </p:cNvSpPr>
          <p:nvPr>
            <p:ph type="title" idx="4294967295"/>
          </p:nvPr>
        </p:nvSpPr>
        <p:spPr>
          <a:xfrm>
            <a:off x="0" y="274638"/>
            <a:ext cx="8229600" cy="1143000"/>
          </a:xfrm>
        </p:spPr>
        <p:txBody>
          <a:bodyPr rtlCol="0">
            <a:normAutofit/>
          </a:bodyPr>
          <a:lstStyle/>
          <a:p>
            <a:pPr fontAlgn="auto">
              <a:spcAft>
                <a:spcPts val="0"/>
              </a:spcAft>
              <a:defRPr/>
            </a:pPr>
            <a:r>
              <a:rPr lang="en-AU" sz="3600" smtClean="0">
                <a:solidFill>
                  <a:schemeClr val="tx2">
                    <a:satMod val="200000"/>
                  </a:schemeClr>
                </a:solidFill>
              </a:rPr>
              <a:t>Identifying your research topic</a:t>
            </a:r>
          </a:p>
        </p:txBody>
      </p:sp>
      <p:sp>
        <p:nvSpPr>
          <p:cNvPr id="16390" name="Text Box 3"/>
          <p:cNvSpPr txBox="1">
            <a:spLocks noChangeArrowheads="1"/>
          </p:cNvSpPr>
          <p:nvPr/>
        </p:nvSpPr>
        <p:spPr bwMode="auto">
          <a:xfrm>
            <a:off x="1676400" y="1981200"/>
            <a:ext cx="5859463" cy="3867150"/>
          </a:xfrm>
          <a:prstGeom prst="rect">
            <a:avLst/>
          </a:prstGeom>
          <a:noFill/>
          <a:ln w="9525">
            <a:noFill/>
            <a:miter lim="800000"/>
            <a:headEnd/>
            <a:tailEnd/>
          </a:ln>
        </p:spPr>
        <p:txBody>
          <a:bodyPr wrap="none">
            <a:spAutoFit/>
          </a:bodyPr>
          <a:lstStyle/>
          <a:p>
            <a:pPr eaLnBrk="0" hangingPunct="0">
              <a:buFontTx/>
              <a:buChar char="•"/>
            </a:pPr>
            <a:r>
              <a:rPr lang="en-AU" sz="2800">
                <a:latin typeface="Times New Roman" pitchFamily="18" charset="0"/>
              </a:rPr>
              <a:t>  identify academic research issue</a:t>
            </a:r>
          </a:p>
          <a:p>
            <a:pPr lvl="1" eaLnBrk="0" hangingPunct="0"/>
            <a:r>
              <a:rPr lang="en-AU" sz="2400">
                <a:latin typeface="Times New Roman" pitchFamily="18" charset="0"/>
              </a:rPr>
              <a:t>- research suggestions in published articles</a:t>
            </a:r>
          </a:p>
          <a:p>
            <a:pPr lvl="1" eaLnBrk="0" hangingPunct="0"/>
            <a:r>
              <a:rPr lang="en-AU" sz="2400">
                <a:latin typeface="Times New Roman" pitchFamily="18" charset="0"/>
              </a:rPr>
              <a:t>- past dissertations/dissertation abstracts</a:t>
            </a:r>
          </a:p>
          <a:p>
            <a:pPr lvl="1" eaLnBrk="0" hangingPunct="0"/>
            <a:r>
              <a:rPr lang="en-AU" sz="2400">
                <a:latin typeface="Times New Roman" pitchFamily="18" charset="0"/>
              </a:rPr>
              <a:t>- discussions with academics</a:t>
            </a:r>
          </a:p>
          <a:p>
            <a:pPr lvl="1" eaLnBrk="0" hangingPunct="0"/>
            <a:r>
              <a:rPr lang="en-AU" sz="2400">
                <a:latin typeface="Times New Roman" pitchFamily="18" charset="0"/>
              </a:rPr>
              <a:t>- participate in funded research</a:t>
            </a:r>
          </a:p>
          <a:p>
            <a:pPr lvl="1" eaLnBrk="0" hangingPunct="0"/>
            <a:endParaRPr lang="en-AU" sz="2400">
              <a:latin typeface="Times New Roman" pitchFamily="18" charset="0"/>
            </a:endParaRPr>
          </a:p>
          <a:p>
            <a:pPr eaLnBrk="0" hangingPunct="0">
              <a:buFontTx/>
              <a:buChar char="•"/>
            </a:pPr>
            <a:r>
              <a:rPr lang="en-AU" sz="2800">
                <a:latin typeface="Times New Roman" pitchFamily="18" charset="0"/>
              </a:rPr>
              <a:t>  identify practical problem</a:t>
            </a:r>
          </a:p>
          <a:p>
            <a:pPr lvl="1" eaLnBrk="0" hangingPunct="0"/>
            <a:r>
              <a:rPr lang="en-AU" sz="2400">
                <a:latin typeface="Times New Roman" pitchFamily="18" charset="0"/>
              </a:rPr>
              <a:t>- your own experience/knowledge</a:t>
            </a:r>
          </a:p>
          <a:p>
            <a:pPr lvl="1" eaLnBrk="0" hangingPunct="0"/>
            <a:r>
              <a:rPr lang="en-AU" sz="2400">
                <a:latin typeface="Times New Roman" pitchFamily="18" charset="0"/>
              </a:rPr>
              <a:t>- trade or professional organisations</a:t>
            </a:r>
          </a:p>
          <a:p>
            <a:pPr lvl="1" eaLnBrk="0" hangingPunct="0"/>
            <a:r>
              <a:rPr lang="en-AU" sz="2400">
                <a:latin typeface="Times New Roman" pitchFamily="18" charset="0"/>
              </a:rPr>
              <a:t>- professional and executive seminars</a:t>
            </a:r>
          </a:p>
        </p:txBody>
      </p:sp>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23555"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23556"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83FE9FF0-CAA3-4142-9ED4-470F870F66E7}" type="slidenum">
              <a:rPr lang="en-US"/>
              <a:pPr>
                <a:defRPr/>
              </a:pPr>
              <a:t>14</a:t>
            </a:fld>
            <a:endParaRPr lang="en-US"/>
          </a:p>
        </p:txBody>
      </p:sp>
      <p:sp>
        <p:nvSpPr>
          <p:cNvPr id="4101" name="Rectangle 2"/>
          <p:cNvSpPr>
            <a:spLocks noGrp="1" noChangeArrowheads="1"/>
          </p:cNvSpPr>
          <p:nvPr>
            <p:ph type="title" idx="4294967295"/>
          </p:nvPr>
        </p:nvSpPr>
        <p:spPr>
          <a:xfrm>
            <a:off x="0" y="274638"/>
            <a:ext cx="8229600" cy="1143000"/>
          </a:xfrm>
        </p:spPr>
        <p:txBody>
          <a:bodyPr rtlCol="0">
            <a:normAutofit/>
          </a:bodyPr>
          <a:lstStyle/>
          <a:p>
            <a:pPr fontAlgn="auto">
              <a:spcAft>
                <a:spcPts val="0"/>
              </a:spcAft>
              <a:defRPr/>
            </a:pPr>
            <a:r>
              <a:rPr lang="en-AU" sz="3600" smtClean="0">
                <a:solidFill>
                  <a:schemeClr val="tx2">
                    <a:satMod val="200000"/>
                  </a:schemeClr>
                </a:solidFill>
              </a:rPr>
              <a:t>Finalising your research topic</a:t>
            </a:r>
          </a:p>
        </p:txBody>
      </p:sp>
      <p:sp>
        <p:nvSpPr>
          <p:cNvPr id="17414" name="Text Box 3"/>
          <p:cNvSpPr txBox="1">
            <a:spLocks noChangeArrowheads="1"/>
          </p:cNvSpPr>
          <p:nvPr/>
        </p:nvSpPr>
        <p:spPr bwMode="auto">
          <a:xfrm>
            <a:off x="1143000" y="2057400"/>
            <a:ext cx="6434138" cy="3384550"/>
          </a:xfrm>
          <a:prstGeom prst="rect">
            <a:avLst/>
          </a:prstGeom>
          <a:noFill/>
          <a:ln w="9525">
            <a:noFill/>
            <a:miter lim="800000"/>
            <a:headEnd/>
            <a:tailEnd/>
          </a:ln>
        </p:spPr>
        <p:txBody>
          <a:bodyPr wrap="none">
            <a:spAutoFit/>
          </a:bodyPr>
          <a:lstStyle/>
          <a:p>
            <a:pPr eaLnBrk="0" hangingPunct="0"/>
            <a:r>
              <a:rPr lang="en-AU" sz="2800">
                <a:latin typeface="Times New Roman" pitchFamily="18" charset="0"/>
              </a:rPr>
              <a:t>		</a:t>
            </a:r>
            <a:r>
              <a:rPr lang="en-AU" sz="2800" i="1">
                <a:latin typeface="Times New Roman" pitchFamily="18" charset="0"/>
              </a:rPr>
              <a:t>What is a ‘good’ topic</a:t>
            </a:r>
            <a:r>
              <a:rPr lang="en-AU" sz="2800">
                <a:latin typeface="Times New Roman" pitchFamily="18" charset="0"/>
              </a:rPr>
              <a:t>?   </a:t>
            </a:r>
          </a:p>
          <a:p>
            <a:pPr eaLnBrk="0" hangingPunct="0">
              <a:buFontTx/>
              <a:buChar char="•"/>
            </a:pPr>
            <a:endParaRPr lang="en-AU" sz="2800">
              <a:latin typeface="Times New Roman" pitchFamily="18" charset="0"/>
            </a:endParaRPr>
          </a:p>
          <a:p>
            <a:pPr eaLnBrk="0" hangingPunct="0">
              <a:buFontTx/>
              <a:buChar char="•"/>
            </a:pPr>
            <a:r>
              <a:rPr lang="en-AU" sz="2800">
                <a:latin typeface="Times New Roman" pitchFamily="18" charset="0"/>
              </a:rPr>
              <a:t>  of interest to you</a:t>
            </a:r>
          </a:p>
          <a:p>
            <a:pPr eaLnBrk="0" hangingPunct="0">
              <a:buFontTx/>
              <a:buChar char="•"/>
            </a:pPr>
            <a:r>
              <a:rPr lang="en-AU" sz="2800">
                <a:latin typeface="Times New Roman" pitchFamily="18" charset="0"/>
              </a:rPr>
              <a:t>  with an existing body of knowledge</a:t>
            </a:r>
          </a:p>
          <a:p>
            <a:pPr lvl="1" eaLnBrk="0" hangingPunct="0"/>
            <a:r>
              <a:rPr lang="en-AU" sz="2400">
                <a:latin typeface="Times New Roman" pitchFamily="18" charset="0"/>
              </a:rPr>
              <a:t>- this helps when working on Literature chapter</a:t>
            </a:r>
          </a:p>
          <a:p>
            <a:pPr lvl="1" eaLnBrk="0" hangingPunct="0"/>
            <a:r>
              <a:rPr lang="en-AU" sz="2400">
                <a:latin typeface="Times New Roman" pitchFamily="18" charset="0"/>
              </a:rPr>
              <a:t>- serves as foundation for your study</a:t>
            </a:r>
            <a:endParaRPr lang="en-AU" sz="2800">
              <a:latin typeface="Times New Roman" pitchFamily="18" charset="0"/>
            </a:endParaRPr>
          </a:p>
          <a:p>
            <a:pPr eaLnBrk="0" hangingPunct="0">
              <a:buFontTx/>
              <a:buChar char="•"/>
            </a:pPr>
            <a:r>
              <a:rPr lang="en-AU" sz="2800">
                <a:latin typeface="Times New Roman" pitchFamily="18" charset="0"/>
              </a:rPr>
              <a:t>  a sustainable topic (i.e. avoid ‘hot topic’)</a:t>
            </a:r>
          </a:p>
          <a:p>
            <a:pPr eaLnBrk="0" hangingPunct="0">
              <a:buFontTx/>
              <a:buChar char="•"/>
            </a:pPr>
            <a:r>
              <a:rPr lang="en-AU" sz="2800">
                <a:latin typeface="Times New Roman" pitchFamily="18" charset="0"/>
              </a:rPr>
              <a:t>  builds on your existing knowledge/skills</a:t>
            </a:r>
          </a:p>
        </p:txBody>
      </p:sp>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24579"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24580"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2D2B7191-2BB0-4007-8226-BF2BA914FF39}" type="slidenum">
              <a:rPr lang="en-US"/>
              <a:pPr>
                <a:defRPr/>
              </a:pPr>
              <a:t>15</a:t>
            </a:fld>
            <a:endParaRPr lang="en-US"/>
          </a:p>
        </p:txBody>
      </p:sp>
      <p:sp>
        <p:nvSpPr>
          <p:cNvPr id="5125" name="Rectangle 2"/>
          <p:cNvSpPr>
            <a:spLocks noGrp="1" noChangeArrowheads="1"/>
          </p:cNvSpPr>
          <p:nvPr>
            <p:ph type="title" idx="4294967295"/>
          </p:nvPr>
        </p:nvSpPr>
        <p:spPr>
          <a:xfrm>
            <a:off x="0" y="2286000"/>
            <a:ext cx="7772400" cy="1143000"/>
          </a:xfrm>
        </p:spPr>
        <p:txBody>
          <a:bodyPr rtlCol="0">
            <a:normAutofit/>
          </a:bodyPr>
          <a:lstStyle/>
          <a:p>
            <a:pPr fontAlgn="auto">
              <a:spcAft>
                <a:spcPts val="0"/>
              </a:spcAft>
              <a:defRPr/>
            </a:pPr>
            <a:r>
              <a:rPr lang="en-AU" sz="3600" smtClean="0">
                <a:solidFill>
                  <a:schemeClr val="tx2">
                    <a:satMod val="200000"/>
                  </a:schemeClr>
                </a:solidFill>
              </a:rPr>
              <a:t>Refining the research topic</a:t>
            </a:r>
          </a:p>
        </p:txBody>
      </p:sp>
    </p:spTree>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25603"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25604"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C90CA134-ABEB-44F2-8DDE-3F01FF3B007B}" type="slidenum">
              <a:rPr lang="en-US"/>
              <a:pPr>
                <a:defRPr/>
              </a:pPr>
              <a:t>16</a:t>
            </a:fld>
            <a:endParaRPr lang="en-US"/>
          </a:p>
        </p:txBody>
      </p:sp>
      <p:sp>
        <p:nvSpPr>
          <p:cNvPr id="6149" name="Rectangle 2"/>
          <p:cNvSpPr>
            <a:spLocks noGrp="1" noChangeArrowheads="1"/>
          </p:cNvSpPr>
          <p:nvPr>
            <p:ph type="title" idx="4294967295"/>
          </p:nvPr>
        </p:nvSpPr>
        <p:spPr>
          <a:xfrm>
            <a:off x="1143000" y="609600"/>
            <a:ext cx="8001000" cy="1143000"/>
          </a:xfrm>
        </p:spPr>
        <p:txBody>
          <a:bodyPr rtlCol="0">
            <a:normAutofit/>
          </a:bodyPr>
          <a:lstStyle/>
          <a:p>
            <a:pPr fontAlgn="auto">
              <a:spcAft>
                <a:spcPts val="0"/>
              </a:spcAft>
              <a:defRPr/>
            </a:pPr>
            <a:r>
              <a:rPr lang="en-AU" sz="3600" smtClean="0">
                <a:solidFill>
                  <a:schemeClr val="tx2">
                    <a:satMod val="200000"/>
                  </a:schemeClr>
                </a:solidFill>
              </a:rPr>
              <a:t>From research area to research questions</a:t>
            </a:r>
          </a:p>
        </p:txBody>
      </p:sp>
      <p:sp>
        <p:nvSpPr>
          <p:cNvPr id="19462" name="Text Box 3"/>
          <p:cNvSpPr txBox="1">
            <a:spLocks noChangeArrowheads="1"/>
          </p:cNvSpPr>
          <p:nvPr/>
        </p:nvSpPr>
        <p:spPr bwMode="auto">
          <a:xfrm>
            <a:off x="3200400" y="2286000"/>
            <a:ext cx="2797175" cy="3081338"/>
          </a:xfrm>
          <a:prstGeom prst="rect">
            <a:avLst/>
          </a:prstGeom>
          <a:noFill/>
          <a:ln w="9525">
            <a:noFill/>
            <a:miter lim="800000"/>
            <a:headEnd/>
            <a:tailEnd/>
          </a:ln>
        </p:spPr>
        <p:txBody>
          <a:bodyPr wrap="none">
            <a:spAutoFit/>
          </a:bodyPr>
          <a:lstStyle/>
          <a:p>
            <a:pPr algn="ctr" eaLnBrk="0" hangingPunct="0"/>
            <a:r>
              <a:rPr lang="en-AU" sz="2800">
                <a:latin typeface="Times New Roman" pitchFamily="18" charset="0"/>
              </a:rPr>
              <a:t>research area</a:t>
            </a:r>
          </a:p>
          <a:p>
            <a:pPr algn="ctr" eaLnBrk="0" hangingPunct="0"/>
            <a:endParaRPr lang="en-AU" sz="2800">
              <a:latin typeface="Times New Roman" pitchFamily="18" charset="0"/>
            </a:endParaRPr>
          </a:p>
          <a:p>
            <a:pPr algn="ctr" eaLnBrk="0" hangingPunct="0"/>
            <a:r>
              <a:rPr lang="en-AU" sz="2800">
                <a:latin typeface="Times New Roman" pitchFamily="18" charset="0"/>
              </a:rPr>
              <a:t>research problem</a:t>
            </a:r>
          </a:p>
          <a:p>
            <a:pPr algn="ctr" eaLnBrk="0" hangingPunct="0"/>
            <a:endParaRPr lang="en-AU" sz="2800">
              <a:latin typeface="Times New Roman" pitchFamily="18" charset="0"/>
            </a:endParaRPr>
          </a:p>
          <a:p>
            <a:pPr algn="ctr" eaLnBrk="0" hangingPunct="0"/>
            <a:r>
              <a:rPr lang="en-AU" sz="2800">
                <a:latin typeface="Times New Roman" pitchFamily="18" charset="0"/>
              </a:rPr>
              <a:t>research questions</a:t>
            </a:r>
          </a:p>
          <a:p>
            <a:pPr algn="ctr" eaLnBrk="0" hangingPunct="0"/>
            <a:r>
              <a:rPr lang="en-AU" sz="2800">
                <a:latin typeface="Times New Roman" pitchFamily="18" charset="0"/>
              </a:rPr>
              <a:t>or</a:t>
            </a:r>
          </a:p>
          <a:p>
            <a:pPr algn="ctr" eaLnBrk="0" hangingPunct="0"/>
            <a:r>
              <a:rPr lang="en-AU" sz="2800">
                <a:latin typeface="Times New Roman" pitchFamily="18" charset="0"/>
              </a:rPr>
              <a:t>hypotheses</a:t>
            </a:r>
          </a:p>
        </p:txBody>
      </p:sp>
      <p:sp>
        <p:nvSpPr>
          <p:cNvPr id="19463" name="Line 4"/>
          <p:cNvSpPr>
            <a:spLocks noChangeShapeType="1"/>
          </p:cNvSpPr>
          <p:nvPr/>
        </p:nvSpPr>
        <p:spPr bwMode="auto">
          <a:xfrm>
            <a:off x="1828800" y="2362200"/>
            <a:ext cx="1905000" cy="3352800"/>
          </a:xfrm>
          <a:prstGeom prst="line">
            <a:avLst/>
          </a:prstGeom>
          <a:noFill/>
          <a:ln w="25400">
            <a:solidFill>
              <a:schemeClr val="tx1"/>
            </a:solidFill>
            <a:round/>
            <a:headEnd/>
            <a:tailEnd type="triangle" w="lg" len="med"/>
          </a:ln>
        </p:spPr>
        <p:txBody>
          <a:bodyPr wrap="none" anchor="ctr"/>
          <a:lstStyle/>
          <a:p>
            <a:endParaRPr lang="id-ID"/>
          </a:p>
        </p:txBody>
      </p:sp>
      <p:sp>
        <p:nvSpPr>
          <p:cNvPr id="19464" name="Line 5"/>
          <p:cNvSpPr>
            <a:spLocks noChangeShapeType="1"/>
          </p:cNvSpPr>
          <p:nvPr/>
        </p:nvSpPr>
        <p:spPr bwMode="auto">
          <a:xfrm flipH="1">
            <a:off x="5334000" y="2362200"/>
            <a:ext cx="1981200" cy="3352800"/>
          </a:xfrm>
          <a:prstGeom prst="line">
            <a:avLst/>
          </a:prstGeom>
          <a:noFill/>
          <a:ln w="25400">
            <a:solidFill>
              <a:schemeClr val="tx1"/>
            </a:solidFill>
            <a:round/>
            <a:headEnd/>
            <a:tailEnd type="triangle" w="lg" len="med"/>
          </a:ln>
        </p:spPr>
        <p:txBody>
          <a:bodyPr wrap="none" anchor="ctr"/>
          <a:lstStyle/>
          <a:p>
            <a:endParaRPr lang="id-ID"/>
          </a:p>
        </p:txBody>
      </p:sp>
      <p:sp>
        <p:nvSpPr>
          <p:cNvPr id="19465" name="Line 9"/>
          <p:cNvSpPr>
            <a:spLocks noChangeShapeType="1"/>
          </p:cNvSpPr>
          <p:nvPr/>
        </p:nvSpPr>
        <p:spPr bwMode="auto">
          <a:xfrm>
            <a:off x="2209800" y="3048000"/>
            <a:ext cx="4648200" cy="0"/>
          </a:xfrm>
          <a:prstGeom prst="line">
            <a:avLst/>
          </a:prstGeom>
          <a:noFill/>
          <a:ln w="9525">
            <a:solidFill>
              <a:schemeClr val="tx1"/>
            </a:solidFill>
            <a:prstDash val="sysDot"/>
            <a:round/>
            <a:headEnd/>
            <a:tailEnd/>
          </a:ln>
        </p:spPr>
        <p:txBody>
          <a:bodyPr wrap="none" anchor="ctr"/>
          <a:lstStyle/>
          <a:p>
            <a:endParaRPr lang="id-ID"/>
          </a:p>
        </p:txBody>
      </p:sp>
      <p:sp>
        <p:nvSpPr>
          <p:cNvPr id="19466" name="Line 10"/>
          <p:cNvSpPr>
            <a:spLocks noChangeShapeType="1"/>
          </p:cNvSpPr>
          <p:nvPr/>
        </p:nvSpPr>
        <p:spPr bwMode="auto">
          <a:xfrm>
            <a:off x="2743200" y="3962400"/>
            <a:ext cx="3581400" cy="0"/>
          </a:xfrm>
          <a:prstGeom prst="line">
            <a:avLst/>
          </a:prstGeom>
          <a:noFill/>
          <a:ln w="9525">
            <a:solidFill>
              <a:schemeClr val="tx1"/>
            </a:solidFill>
            <a:prstDash val="sysDot"/>
            <a:round/>
            <a:headEnd/>
            <a:tailEnd/>
          </a:ln>
        </p:spPr>
        <p:txBody>
          <a:bodyPr wrap="none" anchor="ctr"/>
          <a:lstStyle/>
          <a:p>
            <a:endParaRPr lang="id-ID"/>
          </a:p>
        </p:txBody>
      </p:sp>
      <p:sp>
        <p:nvSpPr>
          <p:cNvPr id="19467" name="Text Box 11"/>
          <p:cNvSpPr txBox="1">
            <a:spLocks noChangeArrowheads="1"/>
          </p:cNvSpPr>
          <p:nvPr/>
        </p:nvSpPr>
        <p:spPr bwMode="auto">
          <a:xfrm>
            <a:off x="1143000" y="4343400"/>
            <a:ext cx="1684338" cy="946150"/>
          </a:xfrm>
          <a:prstGeom prst="rect">
            <a:avLst/>
          </a:prstGeom>
          <a:noFill/>
          <a:ln w="9525">
            <a:noFill/>
            <a:miter lim="800000"/>
            <a:headEnd/>
            <a:tailEnd/>
          </a:ln>
        </p:spPr>
        <p:txBody>
          <a:bodyPr wrap="none">
            <a:spAutoFit/>
          </a:bodyPr>
          <a:lstStyle/>
          <a:p>
            <a:pPr eaLnBrk="0" hangingPunct="0"/>
            <a:r>
              <a:rPr lang="en-AU" sz="2800" i="1">
                <a:latin typeface="Times New Roman" pitchFamily="18" charset="0"/>
              </a:rPr>
              <a:t>narrowing</a:t>
            </a:r>
          </a:p>
          <a:p>
            <a:pPr eaLnBrk="0" hangingPunct="0"/>
            <a:r>
              <a:rPr lang="en-AU" sz="2800" i="1">
                <a:latin typeface="Times New Roman" pitchFamily="18" charset="0"/>
              </a:rPr>
              <a:t>    down</a:t>
            </a:r>
          </a:p>
        </p:txBody>
      </p:sp>
      <p:sp>
        <p:nvSpPr>
          <p:cNvPr id="19468" name="Text Box 12"/>
          <p:cNvSpPr txBox="1">
            <a:spLocks noChangeArrowheads="1"/>
          </p:cNvSpPr>
          <p:nvPr/>
        </p:nvSpPr>
        <p:spPr bwMode="auto">
          <a:xfrm>
            <a:off x="6400800" y="4343400"/>
            <a:ext cx="1563688" cy="946150"/>
          </a:xfrm>
          <a:prstGeom prst="rect">
            <a:avLst/>
          </a:prstGeom>
          <a:noFill/>
          <a:ln w="9525">
            <a:noFill/>
            <a:miter lim="800000"/>
            <a:headEnd/>
            <a:tailEnd/>
          </a:ln>
        </p:spPr>
        <p:txBody>
          <a:bodyPr wrap="none">
            <a:spAutoFit/>
          </a:bodyPr>
          <a:lstStyle/>
          <a:p>
            <a:pPr eaLnBrk="0" hangingPunct="0"/>
            <a:r>
              <a:rPr lang="en-AU" sz="2800" i="1">
                <a:latin typeface="Times New Roman" pitchFamily="18" charset="0"/>
              </a:rPr>
              <a:t>increased</a:t>
            </a:r>
          </a:p>
          <a:p>
            <a:pPr eaLnBrk="0" hangingPunct="0"/>
            <a:r>
              <a:rPr lang="en-AU" sz="2800" i="1">
                <a:latin typeface="Times New Roman" pitchFamily="18" charset="0"/>
              </a:rPr>
              <a:t>   focus</a:t>
            </a:r>
          </a:p>
        </p:txBody>
      </p:sp>
    </p:spTree>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26627"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26628"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B740B890-82F9-4219-B55B-D0495FE76156}" type="slidenum">
              <a:rPr lang="en-US"/>
              <a:pPr>
                <a:defRPr/>
              </a:pPr>
              <a:t>17</a:t>
            </a:fld>
            <a:endParaRPr lang="en-US"/>
          </a:p>
        </p:txBody>
      </p:sp>
      <p:sp>
        <p:nvSpPr>
          <p:cNvPr id="7173" name="Rectangle 2"/>
          <p:cNvSpPr>
            <a:spLocks noGrp="1" noChangeArrowheads="1"/>
          </p:cNvSpPr>
          <p:nvPr>
            <p:ph type="title" idx="4294967295"/>
          </p:nvPr>
        </p:nvSpPr>
        <p:spPr>
          <a:xfrm>
            <a:off x="0" y="274638"/>
            <a:ext cx="8229600" cy="1143000"/>
          </a:xfrm>
        </p:spPr>
        <p:txBody>
          <a:bodyPr rtlCol="0">
            <a:normAutofit/>
          </a:bodyPr>
          <a:lstStyle/>
          <a:p>
            <a:pPr fontAlgn="auto">
              <a:spcAft>
                <a:spcPts val="0"/>
              </a:spcAft>
              <a:defRPr/>
            </a:pPr>
            <a:r>
              <a:rPr lang="en-AU" sz="3600" smtClean="0">
                <a:solidFill>
                  <a:schemeClr val="tx2">
                    <a:satMod val="200000"/>
                  </a:schemeClr>
                </a:solidFill>
              </a:rPr>
              <a:t>Research area, problem, question</a:t>
            </a:r>
          </a:p>
        </p:txBody>
      </p:sp>
      <p:sp>
        <p:nvSpPr>
          <p:cNvPr id="20486" name="Text Box 3"/>
          <p:cNvSpPr txBox="1">
            <a:spLocks noChangeArrowheads="1"/>
          </p:cNvSpPr>
          <p:nvPr/>
        </p:nvSpPr>
        <p:spPr bwMode="auto">
          <a:xfrm>
            <a:off x="685800" y="2057400"/>
            <a:ext cx="7869238" cy="3935413"/>
          </a:xfrm>
          <a:prstGeom prst="rect">
            <a:avLst/>
          </a:prstGeom>
          <a:noFill/>
          <a:ln w="9525">
            <a:noFill/>
            <a:miter lim="800000"/>
            <a:headEnd/>
            <a:tailEnd/>
          </a:ln>
        </p:spPr>
        <p:txBody>
          <a:bodyPr wrap="none">
            <a:spAutoFit/>
          </a:bodyPr>
          <a:lstStyle/>
          <a:p>
            <a:pPr eaLnBrk="0" hangingPunct="0"/>
            <a:r>
              <a:rPr lang="en-AU" sz="2800" i="1">
                <a:latin typeface="Times New Roman" pitchFamily="18" charset="0"/>
              </a:rPr>
              <a:t>Research area =</a:t>
            </a:r>
            <a:endParaRPr lang="en-AU" sz="2800">
              <a:latin typeface="Times New Roman" pitchFamily="18" charset="0"/>
            </a:endParaRPr>
          </a:p>
          <a:p>
            <a:pPr lvl="1" eaLnBrk="0" hangingPunct="0"/>
            <a:r>
              <a:rPr lang="en-AU" sz="2800">
                <a:latin typeface="Times New Roman" pitchFamily="18" charset="0"/>
              </a:rPr>
              <a:t>-  general research area which you are interested in</a:t>
            </a:r>
          </a:p>
          <a:p>
            <a:pPr lvl="1" eaLnBrk="0" hangingPunct="0"/>
            <a:endParaRPr lang="en-AU" sz="2800">
              <a:latin typeface="Times New Roman" pitchFamily="18" charset="0"/>
            </a:endParaRPr>
          </a:p>
          <a:p>
            <a:pPr eaLnBrk="0" hangingPunct="0"/>
            <a:r>
              <a:rPr lang="en-AU" sz="2800" i="1">
                <a:latin typeface="Times New Roman" pitchFamily="18" charset="0"/>
              </a:rPr>
              <a:t>Research problem =</a:t>
            </a:r>
            <a:endParaRPr lang="en-AU" sz="2800">
              <a:latin typeface="Times New Roman" pitchFamily="18" charset="0"/>
            </a:endParaRPr>
          </a:p>
          <a:p>
            <a:pPr lvl="1" eaLnBrk="0" hangingPunct="0"/>
            <a:r>
              <a:rPr lang="en-AU" sz="2800">
                <a:latin typeface="Times New Roman" pitchFamily="18" charset="0"/>
              </a:rPr>
              <a:t>- specific issue which you are investigating</a:t>
            </a:r>
          </a:p>
          <a:p>
            <a:pPr lvl="1" eaLnBrk="0" hangingPunct="0"/>
            <a:endParaRPr lang="en-AU" sz="2800">
              <a:latin typeface="Times New Roman" pitchFamily="18" charset="0"/>
            </a:endParaRPr>
          </a:p>
          <a:p>
            <a:pPr eaLnBrk="0" hangingPunct="0"/>
            <a:r>
              <a:rPr lang="en-AU" sz="2800" i="1">
                <a:latin typeface="Times New Roman" pitchFamily="18" charset="0"/>
              </a:rPr>
              <a:t>Research questions/hypotheses</a:t>
            </a:r>
            <a:r>
              <a:rPr lang="en-AU" sz="2800">
                <a:latin typeface="Times New Roman" pitchFamily="18" charset="0"/>
              </a:rPr>
              <a:t> =</a:t>
            </a:r>
          </a:p>
          <a:p>
            <a:pPr lvl="1" eaLnBrk="0" hangingPunct="0"/>
            <a:r>
              <a:rPr lang="en-AU" sz="2800">
                <a:latin typeface="Times New Roman" pitchFamily="18" charset="0"/>
              </a:rPr>
              <a:t>- actual questions you try to answer</a:t>
            </a:r>
          </a:p>
          <a:p>
            <a:pPr lvl="1" eaLnBrk="0" hangingPunct="0"/>
            <a:r>
              <a:rPr lang="en-AU" sz="2800">
                <a:latin typeface="Times New Roman" pitchFamily="18" charset="0"/>
              </a:rPr>
              <a:t>- specific hypotheses you plan to test</a:t>
            </a:r>
          </a:p>
        </p:txBody>
      </p:sp>
    </p:spTree>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27651"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27652"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7FBC5BC8-5DCD-47FF-AD04-34BF3B359ECC}" type="slidenum">
              <a:rPr lang="en-US"/>
              <a:pPr>
                <a:defRPr/>
              </a:pPr>
              <a:t>18</a:t>
            </a:fld>
            <a:endParaRPr lang="en-US"/>
          </a:p>
        </p:txBody>
      </p:sp>
      <p:sp>
        <p:nvSpPr>
          <p:cNvPr id="8197" name="Rectangle 2"/>
          <p:cNvSpPr>
            <a:spLocks noGrp="1" noChangeArrowheads="1"/>
          </p:cNvSpPr>
          <p:nvPr>
            <p:ph type="title" idx="4294967295"/>
          </p:nvPr>
        </p:nvSpPr>
        <p:spPr>
          <a:xfrm>
            <a:off x="1143000" y="609600"/>
            <a:ext cx="8001000" cy="1143000"/>
          </a:xfrm>
        </p:spPr>
        <p:txBody>
          <a:bodyPr rtlCol="0">
            <a:normAutofit/>
          </a:bodyPr>
          <a:lstStyle/>
          <a:p>
            <a:pPr fontAlgn="auto">
              <a:spcAft>
                <a:spcPts val="0"/>
              </a:spcAft>
              <a:defRPr/>
            </a:pPr>
            <a:r>
              <a:rPr lang="en-AU" sz="3600" smtClean="0">
                <a:solidFill>
                  <a:schemeClr val="tx2">
                    <a:satMod val="200000"/>
                  </a:schemeClr>
                </a:solidFill>
              </a:rPr>
              <a:t>From research area to research questions</a:t>
            </a:r>
          </a:p>
        </p:txBody>
      </p:sp>
      <p:sp>
        <p:nvSpPr>
          <p:cNvPr id="21510" name="Rectangle 3"/>
          <p:cNvSpPr>
            <a:spLocks noChangeArrowheads="1"/>
          </p:cNvSpPr>
          <p:nvPr/>
        </p:nvSpPr>
        <p:spPr bwMode="auto">
          <a:xfrm>
            <a:off x="1143000" y="2057400"/>
            <a:ext cx="6400800" cy="3276600"/>
          </a:xfrm>
          <a:prstGeom prst="rect">
            <a:avLst/>
          </a:prstGeom>
          <a:noFill/>
          <a:ln w="9525">
            <a:solidFill>
              <a:schemeClr val="tx1"/>
            </a:solidFill>
            <a:miter lim="800000"/>
            <a:headEnd/>
            <a:tailEnd/>
          </a:ln>
        </p:spPr>
        <p:txBody>
          <a:bodyPr wrap="none" anchor="ctr"/>
          <a:lstStyle/>
          <a:p>
            <a:pPr eaLnBrk="0" hangingPunct="0"/>
            <a:endParaRPr lang="id-ID" sz="3600">
              <a:latin typeface="Times New Roman" pitchFamily="18" charset="0"/>
            </a:endParaRPr>
          </a:p>
        </p:txBody>
      </p:sp>
      <p:sp>
        <p:nvSpPr>
          <p:cNvPr id="21511" name="Rectangle 4"/>
          <p:cNvSpPr>
            <a:spLocks noChangeArrowheads="1"/>
          </p:cNvSpPr>
          <p:nvPr/>
        </p:nvSpPr>
        <p:spPr bwMode="auto">
          <a:xfrm>
            <a:off x="1371600" y="2971800"/>
            <a:ext cx="4495800" cy="2133600"/>
          </a:xfrm>
          <a:prstGeom prst="rect">
            <a:avLst/>
          </a:prstGeom>
          <a:noFill/>
          <a:ln w="9525">
            <a:solidFill>
              <a:schemeClr val="tx1"/>
            </a:solidFill>
            <a:miter lim="800000"/>
            <a:headEnd/>
            <a:tailEnd/>
          </a:ln>
        </p:spPr>
        <p:txBody>
          <a:bodyPr wrap="none" anchor="ctr"/>
          <a:lstStyle/>
          <a:p>
            <a:pPr eaLnBrk="0" hangingPunct="0"/>
            <a:endParaRPr lang="id-ID" sz="3600">
              <a:latin typeface="Times New Roman" pitchFamily="18" charset="0"/>
            </a:endParaRPr>
          </a:p>
        </p:txBody>
      </p:sp>
      <p:sp>
        <p:nvSpPr>
          <p:cNvPr id="21512" name="Rectangle 5"/>
          <p:cNvSpPr>
            <a:spLocks noChangeArrowheads="1"/>
          </p:cNvSpPr>
          <p:nvPr/>
        </p:nvSpPr>
        <p:spPr bwMode="auto">
          <a:xfrm>
            <a:off x="1524000" y="3810000"/>
            <a:ext cx="2438400" cy="1066800"/>
          </a:xfrm>
          <a:prstGeom prst="rect">
            <a:avLst/>
          </a:prstGeom>
          <a:noFill/>
          <a:ln w="9525">
            <a:solidFill>
              <a:schemeClr val="tx1"/>
            </a:solidFill>
            <a:miter lim="800000"/>
            <a:headEnd/>
            <a:tailEnd/>
          </a:ln>
        </p:spPr>
        <p:txBody>
          <a:bodyPr wrap="none" anchor="ctr"/>
          <a:lstStyle/>
          <a:p>
            <a:pPr eaLnBrk="0" hangingPunct="0"/>
            <a:endParaRPr lang="id-ID" sz="3600">
              <a:latin typeface="Times New Roman" pitchFamily="18" charset="0"/>
            </a:endParaRPr>
          </a:p>
        </p:txBody>
      </p:sp>
      <p:sp>
        <p:nvSpPr>
          <p:cNvPr id="21513" name="Text Box 6"/>
          <p:cNvSpPr txBox="1">
            <a:spLocks noChangeArrowheads="1"/>
          </p:cNvSpPr>
          <p:nvPr/>
        </p:nvSpPr>
        <p:spPr bwMode="auto">
          <a:xfrm>
            <a:off x="4953000" y="2133600"/>
            <a:ext cx="2163763" cy="519113"/>
          </a:xfrm>
          <a:prstGeom prst="rect">
            <a:avLst/>
          </a:prstGeom>
          <a:noFill/>
          <a:ln w="9525">
            <a:noFill/>
            <a:miter lim="800000"/>
            <a:headEnd/>
            <a:tailEnd/>
          </a:ln>
        </p:spPr>
        <p:txBody>
          <a:bodyPr wrap="none">
            <a:spAutoFit/>
          </a:bodyPr>
          <a:lstStyle/>
          <a:p>
            <a:pPr eaLnBrk="0" hangingPunct="0"/>
            <a:r>
              <a:rPr lang="en-AU" sz="2800">
                <a:latin typeface="Times New Roman" pitchFamily="18" charset="0"/>
              </a:rPr>
              <a:t>Research area</a:t>
            </a:r>
          </a:p>
        </p:txBody>
      </p:sp>
      <p:sp>
        <p:nvSpPr>
          <p:cNvPr id="21514" name="Text Box 7"/>
          <p:cNvSpPr txBox="1">
            <a:spLocks noChangeArrowheads="1"/>
          </p:cNvSpPr>
          <p:nvPr/>
        </p:nvSpPr>
        <p:spPr bwMode="auto">
          <a:xfrm>
            <a:off x="3505200" y="2971800"/>
            <a:ext cx="2390775" cy="457200"/>
          </a:xfrm>
          <a:prstGeom prst="rect">
            <a:avLst/>
          </a:prstGeom>
          <a:noFill/>
          <a:ln w="9525">
            <a:noFill/>
            <a:miter lim="800000"/>
            <a:headEnd/>
            <a:tailEnd/>
          </a:ln>
        </p:spPr>
        <p:txBody>
          <a:bodyPr wrap="none">
            <a:spAutoFit/>
          </a:bodyPr>
          <a:lstStyle/>
          <a:p>
            <a:pPr eaLnBrk="0" hangingPunct="0"/>
            <a:r>
              <a:rPr lang="en-AU" sz="2400">
                <a:latin typeface="Times New Roman" pitchFamily="18" charset="0"/>
              </a:rPr>
              <a:t>Research problem</a:t>
            </a:r>
          </a:p>
        </p:txBody>
      </p:sp>
      <p:sp>
        <p:nvSpPr>
          <p:cNvPr id="21515" name="Text Box 8"/>
          <p:cNvSpPr txBox="1">
            <a:spLocks noChangeArrowheads="1"/>
          </p:cNvSpPr>
          <p:nvPr/>
        </p:nvSpPr>
        <p:spPr bwMode="auto">
          <a:xfrm>
            <a:off x="1676400" y="3962400"/>
            <a:ext cx="2135188" cy="701675"/>
          </a:xfrm>
          <a:prstGeom prst="rect">
            <a:avLst/>
          </a:prstGeom>
          <a:noFill/>
          <a:ln w="9525">
            <a:noFill/>
            <a:miter lim="800000"/>
            <a:headEnd/>
            <a:tailEnd/>
          </a:ln>
        </p:spPr>
        <p:txBody>
          <a:bodyPr wrap="none">
            <a:spAutoFit/>
          </a:bodyPr>
          <a:lstStyle/>
          <a:p>
            <a:pPr algn="ctr" eaLnBrk="0" hangingPunct="0"/>
            <a:r>
              <a:rPr lang="en-AU" sz="2000">
                <a:latin typeface="Times New Roman" pitchFamily="18" charset="0"/>
              </a:rPr>
              <a:t>Research questions</a:t>
            </a:r>
          </a:p>
          <a:p>
            <a:pPr algn="ctr" eaLnBrk="0" hangingPunct="0"/>
            <a:r>
              <a:rPr lang="en-AU" sz="2000">
                <a:latin typeface="Times New Roman" pitchFamily="18" charset="0"/>
              </a:rPr>
              <a:t>or hypotheses</a:t>
            </a:r>
          </a:p>
        </p:txBody>
      </p:sp>
    </p:spTree>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28675"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28676"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409C179D-833F-4FA0-A5FB-8E1B575523D6}" type="slidenum">
              <a:rPr lang="en-US"/>
              <a:pPr>
                <a:defRPr/>
              </a:pPr>
              <a:t>19</a:t>
            </a:fld>
            <a:endParaRPr lang="en-US"/>
          </a:p>
        </p:txBody>
      </p:sp>
      <p:sp>
        <p:nvSpPr>
          <p:cNvPr id="9221" name="Rectangle 2"/>
          <p:cNvSpPr>
            <a:spLocks noGrp="1" noChangeArrowheads="1"/>
          </p:cNvSpPr>
          <p:nvPr>
            <p:ph type="title" idx="4294967295"/>
          </p:nvPr>
        </p:nvSpPr>
        <p:spPr>
          <a:xfrm>
            <a:off x="0" y="274638"/>
            <a:ext cx="8229600" cy="1143000"/>
          </a:xfrm>
        </p:spPr>
        <p:txBody>
          <a:bodyPr rtlCol="0">
            <a:normAutofit/>
          </a:bodyPr>
          <a:lstStyle/>
          <a:p>
            <a:pPr fontAlgn="auto">
              <a:spcAft>
                <a:spcPts val="0"/>
              </a:spcAft>
              <a:defRPr/>
            </a:pPr>
            <a:r>
              <a:rPr lang="en-AU" sz="3600" smtClean="0">
                <a:solidFill>
                  <a:schemeClr val="tx2">
                    <a:satMod val="200000"/>
                  </a:schemeClr>
                </a:solidFill>
              </a:rPr>
              <a:t>Research area, problem, question</a:t>
            </a:r>
            <a:br>
              <a:rPr lang="en-AU" sz="3600" smtClean="0">
                <a:solidFill>
                  <a:schemeClr val="tx2">
                    <a:satMod val="200000"/>
                  </a:schemeClr>
                </a:solidFill>
              </a:rPr>
            </a:br>
            <a:r>
              <a:rPr lang="en-AU" sz="3600" smtClean="0">
                <a:solidFill>
                  <a:schemeClr val="tx2">
                    <a:satMod val="200000"/>
                  </a:schemeClr>
                </a:solidFill>
              </a:rPr>
              <a:t>- an example</a:t>
            </a:r>
          </a:p>
        </p:txBody>
      </p:sp>
      <p:sp>
        <p:nvSpPr>
          <p:cNvPr id="22534" name="Text Box 3"/>
          <p:cNvSpPr txBox="1">
            <a:spLocks noChangeArrowheads="1"/>
          </p:cNvSpPr>
          <p:nvPr/>
        </p:nvSpPr>
        <p:spPr bwMode="auto">
          <a:xfrm>
            <a:off x="762000" y="1981200"/>
            <a:ext cx="7942263" cy="3935413"/>
          </a:xfrm>
          <a:prstGeom prst="rect">
            <a:avLst/>
          </a:prstGeom>
          <a:noFill/>
          <a:ln w="9525">
            <a:noFill/>
            <a:miter lim="800000"/>
            <a:headEnd/>
            <a:tailEnd/>
          </a:ln>
        </p:spPr>
        <p:txBody>
          <a:bodyPr wrap="none">
            <a:spAutoFit/>
          </a:bodyPr>
          <a:lstStyle/>
          <a:p>
            <a:pPr eaLnBrk="0" hangingPunct="0"/>
            <a:r>
              <a:rPr lang="en-AU" sz="2800" i="1">
                <a:latin typeface="Times New Roman" pitchFamily="18" charset="0"/>
              </a:rPr>
              <a:t>Research area =</a:t>
            </a:r>
            <a:endParaRPr lang="en-AU" sz="2800">
              <a:latin typeface="Times New Roman" pitchFamily="18" charset="0"/>
            </a:endParaRPr>
          </a:p>
          <a:p>
            <a:pPr lvl="1" eaLnBrk="0" hangingPunct="0"/>
            <a:r>
              <a:rPr lang="en-AU" sz="2800">
                <a:latin typeface="Times New Roman" pitchFamily="18" charset="0"/>
              </a:rPr>
              <a:t>electronic commerce</a:t>
            </a:r>
          </a:p>
          <a:p>
            <a:pPr lvl="1" eaLnBrk="0" hangingPunct="0"/>
            <a:endParaRPr lang="en-AU" sz="2800">
              <a:latin typeface="Times New Roman" pitchFamily="18" charset="0"/>
            </a:endParaRPr>
          </a:p>
          <a:p>
            <a:pPr eaLnBrk="0" hangingPunct="0"/>
            <a:r>
              <a:rPr lang="en-AU" sz="2800" i="1">
                <a:latin typeface="Times New Roman" pitchFamily="18" charset="0"/>
              </a:rPr>
              <a:t>Research topic/problem =</a:t>
            </a:r>
            <a:endParaRPr lang="en-AU" sz="2800">
              <a:latin typeface="Times New Roman" pitchFamily="18" charset="0"/>
            </a:endParaRPr>
          </a:p>
          <a:p>
            <a:pPr lvl="1" eaLnBrk="0" hangingPunct="0"/>
            <a:r>
              <a:rPr lang="en-AU" sz="2800">
                <a:latin typeface="Times New Roman" pitchFamily="18" charset="0"/>
              </a:rPr>
              <a:t>design of effective e-commerce web sites </a:t>
            </a:r>
          </a:p>
          <a:p>
            <a:pPr lvl="1" eaLnBrk="0" hangingPunct="0"/>
            <a:endParaRPr lang="en-AU" sz="2800">
              <a:latin typeface="Times New Roman" pitchFamily="18" charset="0"/>
            </a:endParaRPr>
          </a:p>
          <a:p>
            <a:pPr eaLnBrk="0" hangingPunct="0"/>
            <a:r>
              <a:rPr lang="en-AU" sz="2800" i="1">
                <a:latin typeface="Times New Roman" pitchFamily="18" charset="0"/>
              </a:rPr>
              <a:t>Research question/hypotheses</a:t>
            </a:r>
            <a:r>
              <a:rPr lang="en-AU" sz="2800">
                <a:latin typeface="Times New Roman" pitchFamily="18" charset="0"/>
              </a:rPr>
              <a:t> =</a:t>
            </a:r>
          </a:p>
          <a:p>
            <a:pPr lvl="1" eaLnBrk="0" hangingPunct="0"/>
            <a:r>
              <a:rPr lang="en-AU" sz="2800">
                <a:latin typeface="Times New Roman" pitchFamily="18" charset="0"/>
              </a:rPr>
              <a:t>how does web designer training affect performance</a:t>
            </a:r>
          </a:p>
          <a:p>
            <a:pPr lvl="1" eaLnBrk="0" hangingPunct="0"/>
            <a:r>
              <a:rPr lang="en-AU" sz="2800">
                <a:latin typeface="Times New Roman" pitchFamily="18" charset="0"/>
              </a:rPr>
              <a:t>of web sites?</a:t>
            </a:r>
          </a:p>
        </p:txBody>
      </p:sp>
    </p:spTree>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29699"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29700"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358E82F7-A8D0-4A2E-A894-35719BA02694}" type="slidenum">
              <a:rPr lang="en-US"/>
              <a:pPr>
                <a:defRPr/>
              </a:pPr>
              <a:t>20</a:t>
            </a:fld>
            <a:endParaRPr lang="en-US"/>
          </a:p>
        </p:txBody>
      </p:sp>
      <p:sp>
        <p:nvSpPr>
          <p:cNvPr id="10245" name="Rectangle 2"/>
          <p:cNvSpPr>
            <a:spLocks noGrp="1" noChangeArrowheads="1"/>
          </p:cNvSpPr>
          <p:nvPr>
            <p:ph type="title" idx="4294967295"/>
          </p:nvPr>
        </p:nvSpPr>
        <p:spPr>
          <a:xfrm>
            <a:off x="0" y="274638"/>
            <a:ext cx="8229600" cy="1143000"/>
          </a:xfrm>
        </p:spPr>
        <p:txBody>
          <a:bodyPr rtlCol="0">
            <a:normAutofit/>
          </a:bodyPr>
          <a:lstStyle/>
          <a:p>
            <a:pPr fontAlgn="auto">
              <a:spcAft>
                <a:spcPts val="0"/>
              </a:spcAft>
              <a:defRPr/>
            </a:pPr>
            <a:r>
              <a:rPr lang="en-AU" sz="3600" smtClean="0">
                <a:solidFill>
                  <a:schemeClr val="tx2">
                    <a:satMod val="200000"/>
                  </a:schemeClr>
                </a:solidFill>
              </a:rPr>
              <a:t>Getting from general research area to more specific research problem</a:t>
            </a:r>
          </a:p>
        </p:txBody>
      </p:sp>
      <p:sp>
        <p:nvSpPr>
          <p:cNvPr id="23558" name="Text Box 3"/>
          <p:cNvSpPr txBox="1">
            <a:spLocks noChangeArrowheads="1"/>
          </p:cNvSpPr>
          <p:nvPr/>
        </p:nvSpPr>
        <p:spPr bwMode="auto">
          <a:xfrm>
            <a:off x="1524000" y="2590800"/>
            <a:ext cx="6451600" cy="1800225"/>
          </a:xfrm>
          <a:prstGeom prst="rect">
            <a:avLst/>
          </a:prstGeom>
          <a:noFill/>
          <a:ln w="9525">
            <a:noFill/>
            <a:miter lim="800000"/>
            <a:headEnd/>
            <a:tailEnd/>
          </a:ln>
        </p:spPr>
        <p:txBody>
          <a:bodyPr wrap="none">
            <a:spAutoFit/>
          </a:bodyPr>
          <a:lstStyle/>
          <a:p>
            <a:pPr eaLnBrk="0" hangingPunct="0">
              <a:buFontTx/>
              <a:buChar char="•"/>
            </a:pPr>
            <a:r>
              <a:rPr lang="en-AU" sz="2800">
                <a:latin typeface="Times New Roman" pitchFamily="18" charset="0"/>
              </a:rPr>
              <a:t>  immerse yourself in the relevant literature</a:t>
            </a:r>
          </a:p>
          <a:p>
            <a:pPr eaLnBrk="0" hangingPunct="0">
              <a:buFontTx/>
              <a:buChar char="•"/>
            </a:pPr>
            <a:r>
              <a:rPr lang="en-AU" sz="2800">
                <a:latin typeface="Times New Roman" pitchFamily="18" charset="0"/>
              </a:rPr>
              <a:t>  discuss with supervisor</a:t>
            </a:r>
          </a:p>
          <a:p>
            <a:pPr eaLnBrk="0" hangingPunct="0">
              <a:buFontTx/>
              <a:buChar char="•"/>
            </a:pPr>
            <a:r>
              <a:rPr lang="en-AU" sz="2800">
                <a:latin typeface="Times New Roman" pitchFamily="18" charset="0"/>
              </a:rPr>
              <a:t>  talk with other research students</a:t>
            </a:r>
          </a:p>
          <a:p>
            <a:pPr eaLnBrk="0" hangingPunct="0">
              <a:buFontTx/>
              <a:buChar char="•"/>
            </a:pPr>
            <a:r>
              <a:rPr lang="en-AU" sz="2800">
                <a:latin typeface="Times New Roman" pitchFamily="18" charset="0"/>
              </a:rPr>
              <a:t>  carry out a preliminary study</a:t>
            </a:r>
          </a:p>
        </p:txBody>
      </p:sp>
    </p:spTree>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a:t>
            </a:r>
            <a:endParaRPr lang="id-ID"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TULIS TOPIK/RESEARCH AREA ANDA</a:t>
            </a:r>
          </a:p>
          <a:p>
            <a:pPr marL="514350" indent="-514350">
              <a:buFont typeface="+mj-lt"/>
              <a:buAutoNum type="arabicPeriod"/>
            </a:pPr>
            <a:r>
              <a:rPr lang="en-US" dirty="0" smtClean="0"/>
              <a:t>TULIS  MASALAH YANG ADA DALAM TOPIK ANDA(RESEARCH PROBLEM)</a:t>
            </a:r>
          </a:p>
          <a:p>
            <a:pPr marL="514350" indent="-514350">
              <a:buFont typeface="+mj-lt"/>
              <a:buAutoNum type="arabicPeriod"/>
            </a:pPr>
            <a:r>
              <a:rPr lang="en-US" dirty="0" smtClean="0"/>
              <a:t>TULIS RUMUSAN MASALAH (RESEARCH QUESTION)</a:t>
            </a:r>
          </a:p>
          <a:p>
            <a:pPr marL="514350" indent="-514350">
              <a:buNone/>
            </a:pPr>
            <a:endParaRPr lang="id-ID" dirty="0"/>
          </a:p>
        </p:txBody>
      </p:sp>
      <p:sp>
        <p:nvSpPr>
          <p:cNvPr id="4" name="Date Placeholder 3"/>
          <p:cNvSpPr>
            <a:spLocks noGrp="1"/>
          </p:cNvSpPr>
          <p:nvPr>
            <p:ph type="dt" sz="half" idx="10"/>
          </p:nvPr>
        </p:nvSpPr>
        <p:spPr/>
        <p:txBody>
          <a:bodyPr/>
          <a:lstStyle/>
          <a:p>
            <a:pPr>
              <a:defRPr/>
            </a:pPr>
            <a:r>
              <a:rPr lang="en-US" smtClean="0"/>
              <a:t>5/4/2010</a:t>
            </a:r>
            <a:endParaRPr lang="en-US"/>
          </a:p>
        </p:txBody>
      </p:sp>
      <p:sp>
        <p:nvSpPr>
          <p:cNvPr id="5" name="Footer Placeholder 4"/>
          <p:cNvSpPr>
            <a:spLocks noGrp="1"/>
          </p:cNvSpPr>
          <p:nvPr>
            <p:ph type="ftr" sz="quarter" idx="11"/>
          </p:nvPr>
        </p:nvSpPr>
        <p:spPr/>
        <p:txBody>
          <a:bodyPr/>
          <a:lstStyle/>
          <a:p>
            <a:pPr>
              <a:defRPr/>
            </a:pPr>
            <a:r>
              <a:rPr lang="en-US" dirty="0" err="1" smtClean="0"/>
              <a:t>Revisi</a:t>
            </a:r>
            <a:r>
              <a:rPr lang="en-US" dirty="0" smtClean="0"/>
              <a:t> 01 </a:t>
            </a:r>
            <a:r>
              <a:rPr lang="en-US" dirty="0" err="1" smtClean="0"/>
              <a:t>Bahasa</a:t>
            </a:r>
            <a:r>
              <a:rPr lang="en-US" dirty="0" smtClean="0"/>
              <a:t> Indonesia</a:t>
            </a:r>
            <a:endParaRPr lang="en-US" dirty="0"/>
          </a:p>
        </p:txBody>
      </p:sp>
      <p:sp>
        <p:nvSpPr>
          <p:cNvPr id="6" name="Slide Number Placeholder 5"/>
          <p:cNvSpPr>
            <a:spLocks noGrp="1"/>
          </p:cNvSpPr>
          <p:nvPr>
            <p:ph type="sldNum" sz="quarter" idx="12"/>
          </p:nvPr>
        </p:nvSpPr>
        <p:spPr/>
        <p:txBody>
          <a:bodyPr/>
          <a:lstStyle/>
          <a:p>
            <a:pPr>
              <a:defRPr/>
            </a:pPr>
            <a:fld id="{CEAC7D4B-70D8-4F8D-B258-AF5721B784DC}" type="slidenum">
              <a:rPr lang="en-US" smtClean="0"/>
              <a:pPr>
                <a:defRPr/>
              </a:pPr>
              <a:t>21</a:t>
            </a:fld>
            <a:endParaRPr lang="en-US"/>
          </a:p>
        </p:txBody>
      </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30723"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30724"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04FECE8C-5AA3-49F9-816C-DF6B9A85CB94}" type="slidenum">
              <a:rPr lang="en-US"/>
              <a:pPr>
                <a:defRPr/>
              </a:pPr>
              <a:t>22</a:t>
            </a:fld>
            <a:endParaRPr lang="en-US"/>
          </a:p>
        </p:txBody>
      </p:sp>
      <p:sp>
        <p:nvSpPr>
          <p:cNvPr id="11269" name="Rectangle 2"/>
          <p:cNvSpPr>
            <a:spLocks noGrp="1" noChangeArrowheads="1"/>
          </p:cNvSpPr>
          <p:nvPr>
            <p:ph type="title" idx="4294967295"/>
          </p:nvPr>
        </p:nvSpPr>
        <p:spPr>
          <a:xfrm>
            <a:off x="0" y="274638"/>
            <a:ext cx="8229600" cy="1143000"/>
          </a:xfrm>
        </p:spPr>
        <p:txBody>
          <a:bodyPr rtlCol="0">
            <a:normAutofit/>
          </a:bodyPr>
          <a:lstStyle/>
          <a:p>
            <a:pPr fontAlgn="auto">
              <a:spcAft>
                <a:spcPts val="0"/>
              </a:spcAft>
              <a:defRPr/>
            </a:pPr>
            <a:r>
              <a:rPr lang="en-AU" sz="3600" smtClean="0">
                <a:solidFill>
                  <a:schemeClr val="tx2">
                    <a:satMod val="200000"/>
                  </a:schemeClr>
                </a:solidFill>
              </a:rPr>
              <a:t>Getting from research problem to research questions or hypotheses</a:t>
            </a:r>
          </a:p>
        </p:txBody>
      </p:sp>
      <p:sp>
        <p:nvSpPr>
          <p:cNvPr id="24582" name="Text Box 3"/>
          <p:cNvSpPr txBox="1">
            <a:spLocks noChangeArrowheads="1"/>
          </p:cNvSpPr>
          <p:nvPr/>
        </p:nvSpPr>
        <p:spPr bwMode="auto">
          <a:xfrm>
            <a:off x="1143000" y="2590800"/>
            <a:ext cx="6623050" cy="2530475"/>
          </a:xfrm>
          <a:prstGeom prst="rect">
            <a:avLst/>
          </a:prstGeom>
          <a:noFill/>
          <a:ln w="9525">
            <a:noFill/>
            <a:miter lim="800000"/>
            <a:headEnd/>
            <a:tailEnd/>
          </a:ln>
        </p:spPr>
        <p:txBody>
          <a:bodyPr wrap="none">
            <a:spAutoFit/>
          </a:bodyPr>
          <a:lstStyle/>
          <a:p>
            <a:pPr eaLnBrk="0" hangingPunct="0">
              <a:buFontTx/>
              <a:buChar char="•"/>
            </a:pPr>
            <a:r>
              <a:rPr lang="en-AU" sz="2800">
                <a:latin typeface="Times New Roman" pitchFamily="18" charset="0"/>
              </a:rPr>
              <a:t>  identify sub-issues within the problem and </a:t>
            </a:r>
          </a:p>
          <a:p>
            <a:pPr lvl="1" eaLnBrk="0" hangingPunct="0"/>
            <a:r>
              <a:rPr lang="en-AU" sz="2800">
                <a:latin typeface="Times New Roman" pitchFamily="18" charset="0"/>
              </a:rPr>
              <a:t>phrase a question or hypothesis for each</a:t>
            </a:r>
          </a:p>
          <a:p>
            <a:pPr lvl="1" eaLnBrk="0" hangingPunct="0"/>
            <a:endParaRPr lang="en-AU" sz="2800">
              <a:latin typeface="Times New Roman" pitchFamily="18" charset="0"/>
            </a:endParaRPr>
          </a:p>
          <a:p>
            <a:pPr eaLnBrk="0" hangingPunct="0">
              <a:buFontTx/>
              <a:buChar char="•"/>
            </a:pPr>
            <a:r>
              <a:rPr lang="en-AU" sz="2800">
                <a:latin typeface="Times New Roman" pitchFamily="18" charset="0"/>
              </a:rPr>
              <a:t>  how to identify sub-issues?</a:t>
            </a:r>
          </a:p>
          <a:p>
            <a:pPr lvl="1" eaLnBrk="0" hangingPunct="0"/>
            <a:r>
              <a:rPr lang="en-AU" sz="2400">
                <a:latin typeface="Times New Roman" pitchFamily="18" charset="0"/>
              </a:rPr>
              <a:t>- use the literature </a:t>
            </a:r>
          </a:p>
          <a:p>
            <a:pPr lvl="1" eaLnBrk="0" hangingPunct="0"/>
            <a:r>
              <a:rPr lang="en-AU" sz="2400">
                <a:latin typeface="Times New Roman" pitchFamily="18" charset="0"/>
              </a:rPr>
              <a:t>- discuss with supervisor</a:t>
            </a:r>
            <a:endParaRPr lang="en-AU" sz="2800">
              <a:latin typeface="Times New Roman" pitchFamily="18" charset="0"/>
            </a:endParaRPr>
          </a:p>
        </p:txBody>
      </p:sp>
    </p:spTree>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31747"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31748"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CF764134-0A08-4ED0-88E0-C94D83DB728C}" type="slidenum">
              <a:rPr lang="en-US"/>
              <a:pPr>
                <a:defRPr/>
              </a:pPr>
              <a:t>23</a:t>
            </a:fld>
            <a:endParaRPr lang="en-US"/>
          </a:p>
        </p:txBody>
      </p:sp>
      <p:sp>
        <p:nvSpPr>
          <p:cNvPr id="12293" name="Rectangle 2"/>
          <p:cNvSpPr>
            <a:spLocks noGrp="1" noChangeArrowheads="1"/>
          </p:cNvSpPr>
          <p:nvPr>
            <p:ph type="title" idx="4294967295"/>
          </p:nvPr>
        </p:nvSpPr>
        <p:spPr>
          <a:xfrm>
            <a:off x="0" y="2286000"/>
            <a:ext cx="7772400" cy="1143000"/>
          </a:xfrm>
        </p:spPr>
        <p:txBody>
          <a:bodyPr rtlCol="0">
            <a:normAutofit fontScale="90000"/>
          </a:bodyPr>
          <a:lstStyle/>
          <a:p>
            <a:pPr fontAlgn="auto">
              <a:spcAft>
                <a:spcPts val="0"/>
              </a:spcAft>
              <a:defRPr/>
            </a:pPr>
            <a:r>
              <a:rPr lang="en-AU" sz="3600" smtClean="0">
                <a:solidFill>
                  <a:schemeClr val="tx2">
                    <a:satMod val="200000"/>
                  </a:schemeClr>
                </a:solidFill>
              </a:rPr>
              <a:t>Research topic/problem</a:t>
            </a:r>
            <a:br>
              <a:rPr lang="en-AU" sz="3600" smtClean="0">
                <a:solidFill>
                  <a:schemeClr val="tx2">
                    <a:satMod val="200000"/>
                  </a:schemeClr>
                </a:solidFill>
              </a:rPr>
            </a:br>
            <a:r>
              <a:rPr lang="en-AU" sz="3600" smtClean="0">
                <a:solidFill>
                  <a:schemeClr val="tx2">
                    <a:satMod val="200000"/>
                  </a:schemeClr>
                </a:solidFill>
              </a:rPr>
              <a:t>and research question/hypotheses</a:t>
            </a:r>
            <a:br>
              <a:rPr lang="en-AU" sz="3600" smtClean="0">
                <a:solidFill>
                  <a:schemeClr val="tx2">
                    <a:satMod val="200000"/>
                  </a:schemeClr>
                </a:solidFill>
              </a:rPr>
            </a:br>
            <a:r>
              <a:rPr lang="en-AU" sz="3600" smtClean="0">
                <a:solidFill>
                  <a:schemeClr val="tx2">
                    <a:satMod val="200000"/>
                  </a:schemeClr>
                </a:solidFill>
              </a:rPr>
              <a:t/>
            </a:r>
            <a:br>
              <a:rPr lang="en-AU" sz="3600" smtClean="0">
                <a:solidFill>
                  <a:schemeClr val="tx2">
                    <a:satMod val="200000"/>
                  </a:schemeClr>
                </a:solidFill>
              </a:rPr>
            </a:br>
            <a:endParaRPr lang="en-AU" sz="3600" smtClean="0">
              <a:solidFill>
                <a:schemeClr val="tx2">
                  <a:satMod val="200000"/>
                </a:schemeClr>
              </a:solidFill>
            </a:endParaRPr>
          </a:p>
        </p:txBody>
      </p:sp>
    </p:spTree>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32771"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32772"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FEAC65C2-EF4A-459A-8617-5FDE60D8B6F6}" type="slidenum">
              <a:rPr lang="en-US"/>
              <a:pPr>
                <a:defRPr/>
              </a:pPr>
              <a:t>24</a:t>
            </a:fld>
            <a:endParaRPr lang="en-US"/>
          </a:p>
        </p:txBody>
      </p:sp>
      <p:sp>
        <p:nvSpPr>
          <p:cNvPr id="13317" name="Rectangle 2"/>
          <p:cNvSpPr>
            <a:spLocks noGrp="1" noChangeArrowheads="1"/>
          </p:cNvSpPr>
          <p:nvPr>
            <p:ph type="title" idx="4294967295"/>
          </p:nvPr>
        </p:nvSpPr>
        <p:spPr>
          <a:xfrm>
            <a:off x="0" y="274638"/>
            <a:ext cx="8229600" cy="1143000"/>
          </a:xfrm>
        </p:spPr>
        <p:txBody>
          <a:bodyPr rtlCol="0">
            <a:normAutofit/>
          </a:bodyPr>
          <a:lstStyle/>
          <a:p>
            <a:pPr fontAlgn="auto">
              <a:spcAft>
                <a:spcPts val="0"/>
              </a:spcAft>
              <a:defRPr/>
            </a:pPr>
            <a:r>
              <a:rPr lang="en-AU" sz="3600" smtClean="0">
                <a:solidFill>
                  <a:schemeClr val="tx2">
                    <a:satMod val="200000"/>
                  </a:schemeClr>
                </a:solidFill>
              </a:rPr>
              <a:t>Problem, questions and the thesis</a:t>
            </a:r>
          </a:p>
        </p:txBody>
      </p:sp>
      <p:sp>
        <p:nvSpPr>
          <p:cNvPr id="26630" name="Text Box 3"/>
          <p:cNvSpPr txBox="1">
            <a:spLocks noChangeArrowheads="1"/>
          </p:cNvSpPr>
          <p:nvPr/>
        </p:nvSpPr>
        <p:spPr bwMode="auto">
          <a:xfrm>
            <a:off x="838200" y="1905000"/>
            <a:ext cx="7543800" cy="3935413"/>
          </a:xfrm>
          <a:prstGeom prst="rect">
            <a:avLst/>
          </a:prstGeom>
          <a:noFill/>
          <a:ln w="9525">
            <a:noFill/>
            <a:miter lim="800000"/>
            <a:headEnd/>
            <a:tailEnd/>
          </a:ln>
        </p:spPr>
        <p:txBody>
          <a:bodyPr>
            <a:spAutoFit/>
          </a:bodyPr>
          <a:lstStyle/>
          <a:p>
            <a:pPr eaLnBrk="0" hangingPunct="0"/>
            <a:r>
              <a:rPr lang="en-AU" sz="2800" i="1">
                <a:latin typeface="Times New Roman" pitchFamily="18" charset="0"/>
              </a:rPr>
              <a:t>The research problem</a:t>
            </a:r>
            <a:r>
              <a:rPr lang="en-AU" sz="2800">
                <a:latin typeface="Times New Roman" pitchFamily="18" charset="0"/>
              </a:rPr>
              <a:t> - </a:t>
            </a:r>
          </a:p>
          <a:p>
            <a:pPr lvl="1" eaLnBrk="0" hangingPunct="0">
              <a:buFontTx/>
              <a:buChar char="•"/>
            </a:pPr>
            <a:r>
              <a:rPr lang="en-AU" sz="2800">
                <a:latin typeface="Times New Roman" pitchFamily="18" charset="0"/>
              </a:rPr>
              <a:t>  identifies the relevant literature (Literature chapter)</a:t>
            </a:r>
          </a:p>
          <a:p>
            <a:pPr eaLnBrk="0" hangingPunct="0">
              <a:buFontTx/>
              <a:buChar char="•"/>
            </a:pPr>
            <a:endParaRPr lang="en-AU" sz="2800">
              <a:latin typeface="Times New Roman" pitchFamily="18" charset="0"/>
            </a:endParaRPr>
          </a:p>
          <a:p>
            <a:pPr eaLnBrk="0" hangingPunct="0"/>
            <a:r>
              <a:rPr lang="en-AU" sz="2800" i="1">
                <a:latin typeface="Times New Roman" pitchFamily="18" charset="0"/>
              </a:rPr>
              <a:t>The research questions/hypotheses</a:t>
            </a:r>
            <a:r>
              <a:rPr lang="en-AU" sz="2800">
                <a:latin typeface="Times New Roman" pitchFamily="18" charset="0"/>
              </a:rPr>
              <a:t> -</a:t>
            </a:r>
          </a:p>
          <a:p>
            <a:pPr lvl="1" eaLnBrk="0" hangingPunct="0">
              <a:buFontTx/>
              <a:buChar char="•"/>
            </a:pPr>
            <a:r>
              <a:rPr lang="en-AU" sz="2800">
                <a:latin typeface="Times New Roman" pitchFamily="18" charset="0"/>
              </a:rPr>
              <a:t>  indicate appropriate method of investigation</a:t>
            </a:r>
          </a:p>
          <a:p>
            <a:pPr lvl="2" eaLnBrk="0" hangingPunct="0"/>
            <a:r>
              <a:rPr lang="en-AU" sz="2800">
                <a:latin typeface="Times New Roman" pitchFamily="18" charset="0"/>
              </a:rPr>
              <a:t> (Method chapter)</a:t>
            </a:r>
          </a:p>
          <a:p>
            <a:pPr lvl="1" eaLnBrk="0" hangingPunct="0">
              <a:buFontTx/>
              <a:buChar char="•"/>
            </a:pPr>
            <a:r>
              <a:rPr lang="en-AU" sz="2800">
                <a:latin typeface="Times New Roman" pitchFamily="18" charset="0"/>
              </a:rPr>
              <a:t>  identify data to be collected, analysed and </a:t>
            </a:r>
          </a:p>
          <a:p>
            <a:pPr lvl="2" eaLnBrk="0" hangingPunct="0"/>
            <a:r>
              <a:rPr lang="en-AU" sz="2800">
                <a:latin typeface="Times New Roman" pitchFamily="18" charset="0"/>
              </a:rPr>
              <a:t>discussed (Findings chapter)</a:t>
            </a:r>
          </a:p>
        </p:txBody>
      </p:sp>
    </p:spTree>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33795"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33796"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C494BB1B-2B88-4ED0-9620-5C17C1590131}" type="slidenum">
              <a:rPr lang="en-US"/>
              <a:pPr>
                <a:defRPr/>
              </a:pPr>
              <a:t>25</a:t>
            </a:fld>
            <a:endParaRPr lang="en-US"/>
          </a:p>
        </p:txBody>
      </p:sp>
      <p:sp>
        <p:nvSpPr>
          <p:cNvPr id="14341" name="Rectangle 2"/>
          <p:cNvSpPr>
            <a:spLocks noGrp="1" noChangeArrowheads="1"/>
          </p:cNvSpPr>
          <p:nvPr>
            <p:ph type="title" idx="4294967295"/>
          </p:nvPr>
        </p:nvSpPr>
        <p:spPr>
          <a:xfrm>
            <a:off x="0" y="274638"/>
            <a:ext cx="8229600" cy="1143000"/>
          </a:xfrm>
        </p:spPr>
        <p:txBody>
          <a:bodyPr rtlCol="0">
            <a:normAutofit/>
          </a:bodyPr>
          <a:lstStyle/>
          <a:p>
            <a:pPr fontAlgn="auto">
              <a:spcAft>
                <a:spcPts val="0"/>
              </a:spcAft>
              <a:defRPr/>
            </a:pPr>
            <a:r>
              <a:rPr lang="en-AU" sz="3600" smtClean="0">
                <a:solidFill>
                  <a:schemeClr val="tx2">
                    <a:satMod val="200000"/>
                  </a:schemeClr>
                </a:solidFill>
              </a:rPr>
              <a:t>When is case research appropriate?</a:t>
            </a:r>
          </a:p>
        </p:txBody>
      </p:sp>
      <p:sp>
        <p:nvSpPr>
          <p:cNvPr id="27654" name="Text Box 3"/>
          <p:cNvSpPr txBox="1">
            <a:spLocks noChangeArrowheads="1"/>
          </p:cNvSpPr>
          <p:nvPr/>
        </p:nvSpPr>
        <p:spPr bwMode="auto">
          <a:xfrm>
            <a:off x="838200" y="1828800"/>
            <a:ext cx="7927975" cy="4052888"/>
          </a:xfrm>
          <a:prstGeom prst="rect">
            <a:avLst/>
          </a:prstGeom>
          <a:noFill/>
          <a:ln w="9525">
            <a:noFill/>
            <a:miter lim="800000"/>
            <a:headEnd/>
            <a:tailEnd/>
          </a:ln>
        </p:spPr>
        <p:txBody>
          <a:bodyPr wrap="none">
            <a:spAutoFit/>
          </a:bodyPr>
          <a:lstStyle/>
          <a:p>
            <a:pPr eaLnBrk="0" hangingPunct="0">
              <a:buFontTx/>
              <a:buChar char="•"/>
            </a:pPr>
            <a:r>
              <a:rPr lang="en-AU" sz="2800">
                <a:latin typeface="Times New Roman" pitchFamily="18" charset="0"/>
              </a:rPr>
              <a:t>  lack of current knowledge about the issue</a:t>
            </a:r>
          </a:p>
          <a:p>
            <a:pPr lvl="1" eaLnBrk="0" hangingPunct="0"/>
            <a:r>
              <a:rPr lang="en-AU" sz="2400">
                <a:latin typeface="Times New Roman" pitchFamily="18" charset="0"/>
              </a:rPr>
              <a:t>- literature review shows current knowledge has gaps</a:t>
            </a:r>
          </a:p>
          <a:p>
            <a:pPr lvl="1" eaLnBrk="0" hangingPunct="0"/>
            <a:r>
              <a:rPr lang="en-AU" sz="2400">
                <a:latin typeface="Times New Roman" pitchFamily="18" charset="0"/>
              </a:rPr>
              <a:t>- hence: need for theory building</a:t>
            </a:r>
            <a:r>
              <a:rPr lang="en-AU" sz="2800">
                <a:latin typeface="Times New Roman" pitchFamily="18" charset="0"/>
              </a:rPr>
              <a:t> </a:t>
            </a:r>
          </a:p>
          <a:p>
            <a:pPr lvl="1" eaLnBrk="0" hangingPunct="0"/>
            <a:r>
              <a:rPr lang="en-AU" sz="2400">
                <a:latin typeface="Times New Roman" pitchFamily="18" charset="0"/>
              </a:rPr>
              <a:t>- case research accepted as theory building research method</a:t>
            </a:r>
          </a:p>
          <a:p>
            <a:pPr lvl="1" eaLnBrk="0" hangingPunct="0"/>
            <a:endParaRPr lang="en-AU" sz="2400">
              <a:latin typeface="Times New Roman" pitchFamily="18" charset="0"/>
            </a:endParaRPr>
          </a:p>
          <a:p>
            <a:pPr eaLnBrk="0" hangingPunct="0">
              <a:buFontTx/>
              <a:buChar char="•"/>
            </a:pPr>
            <a:r>
              <a:rPr lang="en-AU" sz="2800">
                <a:latin typeface="Times New Roman" pitchFamily="18" charset="0"/>
              </a:rPr>
              <a:t>  complexity of phenomenon studied</a:t>
            </a:r>
          </a:p>
          <a:p>
            <a:pPr lvl="1" eaLnBrk="0" hangingPunct="0"/>
            <a:r>
              <a:rPr lang="en-AU" sz="2400">
                <a:latin typeface="Times New Roman" pitchFamily="18" charset="0"/>
              </a:rPr>
              <a:t>- need to understand full context</a:t>
            </a:r>
          </a:p>
          <a:p>
            <a:pPr lvl="1" eaLnBrk="0" hangingPunct="0"/>
            <a:r>
              <a:rPr lang="en-AU" sz="2400">
                <a:latin typeface="Times New Roman" pitchFamily="18" charset="0"/>
              </a:rPr>
              <a:t>- need for rich understanding of the issues</a:t>
            </a:r>
          </a:p>
          <a:p>
            <a:pPr lvl="1" eaLnBrk="0" hangingPunct="0"/>
            <a:endParaRPr lang="en-AU" sz="2800">
              <a:latin typeface="Times New Roman" pitchFamily="18" charset="0"/>
            </a:endParaRPr>
          </a:p>
          <a:p>
            <a:pPr eaLnBrk="0" hangingPunct="0">
              <a:buFontTx/>
              <a:buChar char="•"/>
            </a:pPr>
            <a:r>
              <a:rPr lang="en-AU" sz="2800">
                <a:latin typeface="Times New Roman" pitchFamily="18" charset="0"/>
              </a:rPr>
              <a:t>  phenomenon is contemporary and dynamic</a:t>
            </a:r>
          </a:p>
        </p:txBody>
      </p:sp>
      <p:sp>
        <p:nvSpPr>
          <p:cNvPr id="27655" name="Rectangle 4"/>
          <p:cNvSpPr>
            <a:spLocks noChangeArrowheads="1"/>
          </p:cNvSpPr>
          <p:nvPr/>
        </p:nvSpPr>
        <p:spPr bwMode="auto">
          <a:xfrm>
            <a:off x="381000" y="609600"/>
            <a:ext cx="8305800" cy="1066800"/>
          </a:xfrm>
          <a:prstGeom prst="rect">
            <a:avLst/>
          </a:prstGeom>
          <a:noFill/>
          <a:ln w="9525">
            <a:solidFill>
              <a:schemeClr val="tx1"/>
            </a:solidFill>
            <a:miter lim="800000"/>
            <a:headEnd/>
            <a:tailEnd/>
          </a:ln>
        </p:spPr>
        <p:txBody>
          <a:bodyPr wrap="none" anchor="ctr"/>
          <a:lstStyle/>
          <a:p>
            <a:pPr eaLnBrk="0" hangingPunct="0"/>
            <a:endParaRPr lang="id-ID" sz="3600">
              <a:latin typeface="Times New Roman" pitchFamily="18" charset="0"/>
            </a:endParaRPr>
          </a:p>
        </p:txBody>
      </p:sp>
    </p:spTree>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34819"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34820"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236A7062-34AD-4921-AC1E-94C0A0ACEBC5}" type="slidenum">
              <a:rPr lang="en-US"/>
              <a:pPr>
                <a:defRPr/>
              </a:pPr>
              <a:t>26</a:t>
            </a:fld>
            <a:endParaRPr lang="en-US"/>
          </a:p>
        </p:txBody>
      </p:sp>
      <p:sp>
        <p:nvSpPr>
          <p:cNvPr id="15365" name="Rectangle 2"/>
          <p:cNvSpPr>
            <a:spLocks noGrp="1" noChangeArrowheads="1"/>
          </p:cNvSpPr>
          <p:nvPr>
            <p:ph type="title" idx="4294967295"/>
          </p:nvPr>
        </p:nvSpPr>
        <p:spPr>
          <a:xfrm>
            <a:off x="0" y="274638"/>
            <a:ext cx="8229600" cy="1143000"/>
          </a:xfrm>
        </p:spPr>
        <p:txBody>
          <a:bodyPr rtlCol="0">
            <a:normAutofit/>
          </a:bodyPr>
          <a:lstStyle/>
          <a:p>
            <a:pPr fontAlgn="auto">
              <a:spcAft>
                <a:spcPts val="0"/>
              </a:spcAft>
              <a:defRPr/>
            </a:pPr>
            <a:r>
              <a:rPr lang="en-AU" sz="3600" smtClean="0">
                <a:solidFill>
                  <a:schemeClr val="tx2">
                    <a:satMod val="200000"/>
                  </a:schemeClr>
                </a:solidFill>
              </a:rPr>
              <a:t>Skills required for case research</a:t>
            </a:r>
          </a:p>
        </p:txBody>
      </p:sp>
      <p:sp>
        <p:nvSpPr>
          <p:cNvPr id="28678" name="Rectangle 3"/>
          <p:cNvSpPr>
            <a:spLocks noChangeArrowheads="1"/>
          </p:cNvSpPr>
          <p:nvPr/>
        </p:nvSpPr>
        <p:spPr bwMode="auto">
          <a:xfrm>
            <a:off x="304800" y="1447800"/>
            <a:ext cx="7772400" cy="1143000"/>
          </a:xfrm>
          <a:prstGeom prst="rect">
            <a:avLst/>
          </a:prstGeom>
          <a:noFill/>
          <a:ln w="9525">
            <a:noFill/>
            <a:miter lim="800000"/>
            <a:headEnd/>
            <a:tailEnd/>
          </a:ln>
        </p:spPr>
        <p:txBody>
          <a:bodyPr anchor="ctr"/>
          <a:lstStyle/>
          <a:p>
            <a:pPr algn="ctr" eaLnBrk="0" hangingPunct="0"/>
            <a:endParaRPr lang="id-ID" sz="3600">
              <a:solidFill>
                <a:schemeClr val="tx2"/>
              </a:solidFill>
              <a:latin typeface="Times New Roman" pitchFamily="18" charset="0"/>
            </a:endParaRPr>
          </a:p>
        </p:txBody>
      </p:sp>
      <p:sp>
        <p:nvSpPr>
          <p:cNvPr id="28679" name="Text Box 4"/>
          <p:cNvSpPr txBox="1">
            <a:spLocks noChangeArrowheads="1"/>
          </p:cNvSpPr>
          <p:nvPr/>
        </p:nvSpPr>
        <p:spPr bwMode="auto">
          <a:xfrm>
            <a:off x="1066800" y="2286000"/>
            <a:ext cx="7354888" cy="2654300"/>
          </a:xfrm>
          <a:prstGeom prst="rect">
            <a:avLst/>
          </a:prstGeom>
          <a:noFill/>
          <a:ln w="9525">
            <a:noFill/>
            <a:miter lim="800000"/>
            <a:headEnd/>
            <a:tailEnd/>
          </a:ln>
        </p:spPr>
        <p:txBody>
          <a:bodyPr wrap="none">
            <a:spAutoFit/>
          </a:bodyPr>
          <a:lstStyle/>
          <a:p>
            <a:pPr eaLnBrk="0" hangingPunct="0"/>
            <a:r>
              <a:rPr lang="en-AU" sz="2800">
                <a:latin typeface="Times New Roman" pitchFamily="18" charset="0"/>
              </a:rPr>
              <a:t> A case researcher should</a:t>
            </a:r>
          </a:p>
          <a:p>
            <a:pPr lvl="1" eaLnBrk="0" hangingPunct="0">
              <a:buFontTx/>
              <a:buChar char="•"/>
            </a:pPr>
            <a:r>
              <a:rPr lang="en-AU" sz="2800">
                <a:latin typeface="Times New Roman" pitchFamily="18" charset="0"/>
              </a:rPr>
              <a:t>  be able to ask good questions</a:t>
            </a:r>
          </a:p>
          <a:p>
            <a:pPr lvl="1" eaLnBrk="0" hangingPunct="0">
              <a:buFontTx/>
              <a:buChar char="•"/>
            </a:pPr>
            <a:r>
              <a:rPr lang="en-AU" sz="2800">
                <a:latin typeface="Times New Roman" pitchFamily="18" charset="0"/>
              </a:rPr>
              <a:t>  be a good ‘listener’</a:t>
            </a:r>
          </a:p>
          <a:p>
            <a:pPr lvl="1" eaLnBrk="0" hangingPunct="0">
              <a:buFontTx/>
              <a:buChar char="•"/>
            </a:pPr>
            <a:r>
              <a:rPr lang="en-AU" sz="2800">
                <a:latin typeface="Times New Roman" pitchFamily="18" charset="0"/>
              </a:rPr>
              <a:t>  be adaptive and flexible</a:t>
            </a:r>
          </a:p>
          <a:p>
            <a:pPr lvl="1" eaLnBrk="0" hangingPunct="0">
              <a:buFontTx/>
              <a:buChar char="•"/>
            </a:pPr>
            <a:r>
              <a:rPr lang="en-AU" sz="2800">
                <a:latin typeface="Times New Roman" pitchFamily="18" charset="0"/>
              </a:rPr>
              <a:t>  have a good grasp of the issues being studied</a:t>
            </a:r>
          </a:p>
          <a:p>
            <a:pPr lvl="1" eaLnBrk="0" hangingPunct="0">
              <a:buFontTx/>
              <a:buChar char="•"/>
            </a:pPr>
            <a:r>
              <a:rPr lang="en-AU" sz="2800">
                <a:latin typeface="Times New Roman" pitchFamily="18" charset="0"/>
              </a:rPr>
              <a:t>  be unbiased by preconceived notions</a:t>
            </a:r>
          </a:p>
        </p:txBody>
      </p:sp>
      <p:sp>
        <p:nvSpPr>
          <p:cNvPr id="28680" name="Rectangle 5"/>
          <p:cNvSpPr>
            <a:spLocks noChangeArrowheads="1"/>
          </p:cNvSpPr>
          <p:nvPr/>
        </p:nvSpPr>
        <p:spPr bwMode="auto">
          <a:xfrm>
            <a:off x="381000" y="609600"/>
            <a:ext cx="8305800" cy="1066800"/>
          </a:xfrm>
          <a:prstGeom prst="rect">
            <a:avLst/>
          </a:prstGeom>
          <a:noFill/>
          <a:ln w="9525">
            <a:solidFill>
              <a:schemeClr val="tx1"/>
            </a:solidFill>
            <a:miter lim="800000"/>
            <a:headEnd/>
            <a:tailEnd/>
          </a:ln>
        </p:spPr>
        <p:txBody>
          <a:bodyPr wrap="none" anchor="ctr"/>
          <a:lstStyle/>
          <a:p>
            <a:pPr eaLnBrk="0" hangingPunct="0"/>
            <a:endParaRPr lang="id-ID" sz="3600">
              <a:latin typeface="Times New Roman" pitchFamily="18" charset="0"/>
            </a:endParaRPr>
          </a:p>
        </p:txBody>
      </p:sp>
    </p:spTree>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35843"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35844"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12F42B2B-5B13-42D2-B652-CD23824B8A14}" type="slidenum">
              <a:rPr lang="en-US"/>
              <a:pPr>
                <a:defRPr/>
              </a:pPr>
              <a:t>27</a:t>
            </a:fld>
            <a:endParaRPr lang="en-US"/>
          </a:p>
        </p:txBody>
      </p:sp>
      <p:sp>
        <p:nvSpPr>
          <p:cNvPr id="16389" name="Rectangle 2"/>
          <p:cNvSpPr>
            <a:spLocks noGrp="1" noChangeArrowheads="1"/>
          </p:cNvSpPr>
          <p:nvPr>
            <p:ph type="title" idx="4294967295"/>
          </p:nvPr>
        </p:nvSpPr>
        <p:spPr>
          <a:xfrm>
            <a:off x="0" y="2286000"/>
            <a:ext cx="8610600" cy="1143000"/>
          </a:xfrm>
        </p:spPr>
        <p:txBody>
          <a:bodyPr rtlCol="0">
            <a:normAutofit/>
          </a:bodyPr>
          <a:lstStyle/>
          <a:p>
            <a:pPr fontAlgn="auto">
              <a:spcAft>
                <a:spcPts val="0"/>
              </a:spcAft>
              <a:defRPr/>
            </a:pPr>
            <a:r>
              <a:rPr lang="en-AU" smtClean="0">
                <a:solidFill>
                  <a:schemeClr val="tx2">
                    <a:satMod val="200000"/>
                  </a:schemeClr>
                </a:solidFill>
              </a:rPr>
              <a:t>Carrying out effective case research</a:t>
            </a:r>
          </a:p>
        </p:txBody>
      </p:sp>
    </p:spTree>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36867"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36868"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29B9DDE1-3EB0-458A-9CD0-5A4CA07D9221}" type="slidenum">
              <a:rPr lang="en-US"/>
              <a:pPr>
                <a:defRPr/>
              </a:pPr>
              <a:t>28</a:t>
            </a:fld>
            <a:endParaRPr lang="en-US"/>
          </a:p>
        </p:txBody>
      </p:sp>
      <p:sp>
        <p:nvSpPr>
          <p:cNvPr id="17413" name="Rectangle 2"/>
          <p:cNvSpPr>
            <a:spLocks noGrp="1" noChangeArrowheads="1"/>
          </p:cNvSpPr>
          <p:nvPr>
            <p:ph type="title" idx="4294967295"/>
          </p:nvPr>
        </p:nvSpPr>
        <p:spPr>
          <a:xfrm>
            <a:off x="990600" y="609600"/>
            <a:ext cx="8153400" cy="1143000"/>
          </a:xfrm>
        </p:spPr>
        <p:txBody>
          <a:bodyPr rtlCol="0">
            <a:normAutofit/>
          </a:bodyPr>
          <a:lstStyle/>
          <a:p>
            <a:pPr fontAlgn="auto">
              <a:spcAft>
                <a:spcPts val="0"/>
              </a:spcAft>
              <a:defRPr/>
            </a:pPr>
            <a:r>
              <a:rPr lang="en-AU" sz="3600" smtClean="0">
                <a:solidFill>
                  <a:schemeClr val="tx2">
                    <a:satMod val="200000"/>
                  </a:schemeClr>
                </a:solidFill>
              </a:rPr>
              <a:t>Sequential steps in case study research</a:t>
            </a:r>
            <a:br>
              <a:rPr lang="en-AU" sz="3600" smtClean="0">
                <a:solidFill>
                  <a:schemeClr val="tx2">
                    <a:satMod val="200000"/>
                  </a:schemeClr>
                </a:solidFill>
              </a:rPr>
            </a:br>
            <a:r>
              <a:rPr lang="en-AU" sz="3600" smtClean="0">
                <a:solidFill>
                  <a:schemeClr val="tx2">
                    <a:satMod val="200000"/>
                  </a:schemeClr>
                </a:solidFill>
              </a:rPr>
              <a:t> </a:t>
            </a:r>
          </a:p>
        </p:txBody>
      </p:sp>
      <p:sp>
        <p:nvSpPr>
          <p:cNvPr id="30726" name="Text Box 4"/>
          <p:cNvSpPr txBox="1">
            <a:spLocks noChangeArrowheads="1"/>
          </p:cNvSpPr>
          <p:nvPr/>
        </p:nvSpPr>
        <p:spPr bwMode="auto">
          <a:xfrm>
            <a:off x="1371600" y="2514600"/>
            <a:ext cx="6702425" cy="3013075"/>
          </a:xfrm>
          <a:prstGeom prst="rect">
            <a:avLst/>
          </a:prstGeom>
          <a:noFill/>
          <a:ln w="9525">
            <a:noFill/>
            <a:miter lim="800000"/>
            <a:headEnd/>
            <a:tailEnd/>
          </a:ln>
        </p:spPr>
        <p:txBody>
          <a:bodyPr wrap="none">
            <a:spAutoFit/>
          </a:bodyPr>
          <a:lstStyle/>
          <a:p>
            <a:pPr eaLnBrk="0" hangingPunct="0"/>
            <a:r>
              <a:rPr lang="en-AU" sz="2400">
                <a:latin typeface="Times New Roman" pitchFamily="18" charset="0"/>
              </a:rPr>
              <a:t>1.  Conduct lit review and Develop theory</a:t>
            </a:r>
          </a:p>
          <a:p>
            <a:pPr eaLnBrk="0" hangingPunct="0"/>
            <a:r>
              <a:rPr lang="en-AU" sz="2400">
                <a:latin typeface="Times New Roman" pitchFamily="18" charset="0"/>
              </a:rPr>
              <a:t>2.  Design case research</a:t>
            </a:r>
          </a:p>
          <a:p>
            <a:pPr eaLnBrk="0" hangingPunct="0"/>
            <a:r>
              <a:rPr lang="en-AU" sz="2400">
                <a:latin typeface="Times New Roman" pitchFamily="18" charset="0"/>
              </a:rPr>
              <a:t>3.  Prepare the case research</a:t>
            </a:r>
          </a:p>
          <a:p>
            <a:pPr eaLnBrk="0" hangingPunct="0"/>
            <a:r>
              <a:rPr lang="en-AU" sz="2400">
                <a:latin typeface="Times New Roman" pitchFamily="18" charset="0"/>
              </a:rPr>
              <a:t>4.  Conduct multiple cases</a:t>
            </a:r>
          </a:p>
          <a:p>
            <a:pPr eaLnBrk="0" hangingPunct="0"/>
            <a:r>
              <a:rPr lang="en-AU" sz="2400">
                <a:latin typeface="Times New Roman" pitchFamily="18" charset="0"/>
              </a:rPr>
              <a:t>5.  Write individual case reports (indiv case analyses)</a:t>
            </a:r>
          </a:p>
          <a:p>
            <a:pPr eaLnBrk="0" hangingPunct="0"/>
            <a:r>
              <a:rPr lang="en-AU" sz="2400">
                <a:latin typeface="Times New Roman" pitchFamily="18" charset="0"/>
              </a:rPr>
              <a:t>6.  Work on cross-case analysis</a:t>
            </a:r>
          </a:p>
          <a:p>
            <a:pPr eaLnBrk="0" hangingPunct="0"/>
            <a:r>
              <a:rPr lang="en-AU" sz="2400">
                <a:latin typeface="Times New Roman" pitchFamily="18" charset="0"/>
              </a:rPr>
              <a:t>7.  Modify theory (in line with case findings)</a:t>
            </a:r>
          </a:p>
          <a:p>
            <a:pPr eaLnBrk="0" hangingPunct="0"/>
            <a:r>
              <a:rPr lang="en-AU" sz="2400">
                <a:latin typeface="Times New Roman" pitchFamily="18" charset="0"/>
              </a:rPr>
              <a:t>8.  Identify policy implications</a:t>
            </a:r>
          </a:p>
        </p:txBody>
      </p:sp>
      <p:sp>
        <p:nvSpPr>
          <p:cNvPr id="30727" name="Text Box 5"/>
          <p:cNvSpPr txBox="1">
            <a:spLocks noChangeArrowheads="1"/>
          </p:cNvSpPr>
          <p:nvPr/>
        </p:nvSpPr>
        <p:spPr bwMode="auto">
          <a:xfrm>
            <a:off x="4937125" y="5653088"/>
            <a:ext cx="3257550" cy="396875"/>
          </a:xfrm>
          <a:prstGeom prst="rect">
            <a:avLst/>
          </a:prstGeom>
          <a:noFill/>
          <a:ln w="9525">
            <a:noFill/>
            <a:miter lim="800000"/>
            <a:headEnd/>
            <a:tailEnd/>
          </a:ln>
        </p:spPr>
        <p:txBody>
          <a:bodyPr wrap="none">
            <a:spAutoFit/>
          </a:bodyPr>
          <a:lstStyle/>
          <a:p>
            <a:pPr eaLnBrk="0" hangingPunct="0"/>
            <a:r>
              <a:rPr lang="en-AU" sz="2000" i="1">
                <a:latin typeface="Times New Roman" pitchFamily="18" charset="0"/>
              </a:rPr>
              <a:t>(adapted from Yin, 1994, p49)</a:t>
            </a:r>
          </a:p>
        </p:txBody>
      </p:sp>
    </p:spTree>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37891"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37892"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D34CC2E7-C12B-41CE-B94A-0C089C3139F0}" type="slidenum">
              <a:rPr lang="en-US"/>
              <a:pPr>
                <a:defRPr/>
              </a:pPr>
              <a:t>29</a:t>
            </a:fld>
            <a:endParaRPr lang="en-US"/>
          </a:p>
        </p:txBody>
      </p:sp>
      <p:sp>
        <p:nvSpPr>
          <p:cNvPr id="18437" name="Rectangle 2"/>
          <p:cNvSpPr>
            <a:spLocks noGrp="1" noChangeArrowheads="1"/>
          </p:cNvSpPr>
          <p:nvPr>
            <p:ph type="title" idx="4294967295"/>
          </p:nvPr>
        </p:nvSpPr>
        <p:spPr>
          <a:xfrm>
            <a:off x="0" y="274638"/>
            <a:ext cx="8229600" cy="1143000"/>
          </a:xfrm>
        </p:spPr>
        <p:txBody>
          <a:bodyPr rtlCol="0">
            <a:normAutofit/>
          </a:bodyPr>
          <a:lstStyle/>
          <a:p>
            <a:pPr fontAlgn="auto">
              <a:spcAft>
                <a:spcPts val="0"/>
              </a:spcAft>
              <a:defRPr/>
            </a:pPr>
            <a:r>
              <a:rPr lang="en-AU" sz="3600" smtClean="0">
                <a:solidFill>
                  <a:schemeClr val="tx2">
                    <a:satMod val="200000"/>
                  </a:schemeClr>
                </a:solidFill>
              </a:rPr>
              <a:t>Step 1. Conduct lit review </a:t>
            </a:r>
          </a:p>
        </p:txBody>
      </p:sp>
      <p:sp>
        <p:nvSpPr>
          <p:cNvPr id="31750" name="Text Box 3"/>
          <p:cNvSpPr txBox="1">
            <a:spLocks noChangeArrowheads="1"/>
          </p:cNvSpPr>
          <p:nvPr/>
        </p:nvSpPr>
        <p:spPr bwMode="auto">
          <a:xfrm>
            <a:off x="1066800" y="2057400"/>
            <a:ext cx="7918450" cy="3935413"/>
          </a:xfrm>
          <a:prstGeom prst="rect">
            <a:avLst/>
          </a:prstGeom>
          <a:noFill/>
          <a:ln w="9525">
            <a:noFill/>
            <a:miter lim="800000"/>
            <a:headEnd/>
            <a:tailEnd/>
          </a:ln>
        </p:spPr>
        <p:txBody>
          <a:bodyPr wrap="none">
            <a:spAutoFit/>
          </a:bodyPr>
          <a:lstStyle/>
          <a:p>
            <a:pPr eaLnBrk="0" hangingPunct="0">
              <a:buFontTx/>
              <a:buChar char="•"/>
            </a:pPr>
            <a:r>
              <a:rPr lang="en-AU" sz="2800">
                <a:latin typeface="Times New Roman" pitchFamily="18" charset="0"/>
              </a:rPr>
              <a:t>  identify relevant parent literature</a:t>
            </a:r>
          </a:p>
          <a:p>
            <a:pPr eaLnBrk="0" hangingPunct="0">
              <a:buFontTx/>
              <a:buChar char="•"/>
            </a:pPr>
            <a:endParaRPr lang="en-AU" sz="2800">
              <a:latin typeface="Times New Roman" pitchFamily="18" charset="0"/>
            </a:endParaRPr>
          </a:p>
          <a:p>
            <a:pPr eaLnBrk="0" hangingPunct="0">
              <a:buFontTx/>
              <a:buChar char="•"/>
            </a:pPr>
            <a:r>
              <a:rPr lang="en-AU" sz="2800">
                <a:latin typeface="Times New Roman" pitchFamily="18" charset="0"/>
              </a:rPr>
              <a:t>  identify specific findings already known </a:t>
            </a:r>
          </a:p>
          <a:p>
            <a:pPr eaLnBrk="0" hangingPunct="0"/>
            <a:r>
              <a:rPr lang="en-AU" sz="2800">
                <a:latin typeface="Times New Roman" pitchFamily="18" charset="0"/>
              </a:rPr>
              <a:t>   about your research problem and research questions </a:t>
            </a:r>
          </a:p>
          <a:p>
            <a:pPr eaLnBrk="0" hangingPunct="0"/>
            <a:endParaRPr lang="en-AU" sz="2800">
              <a:latin typeface="Times New Roman" pitchFamily="18" charset="0"/>
            </a:endParaRPr>
          </a:p>
          <a:p>
            <a:pPr eaLnBrk="0" hangingPunct="0">
              <a:buFontTx/>
              <a:buChar char="•"/>
            </a:pPr>
            <a:r>
              <a:rPr lang="en-AU" sz="2800">
                <a:latin typeface="Times New Roman" pitchFamily="18" charset="0"/>
              </a:rPr>
              <a:t>  develop the theoretical framework or the </a:t>
            </a:r>
          </a:p>
          <a:p>
            <a:pPr eaLnBrk="0" hangingPunct="0"/>
            <a:r>
              <a:rPr lang="en-AU" sz="2800">
                <a:latin typeface="Times New Roman" pitchFamily="18" charset="0"/>
              </a:rPr>
              <a:t>   research model for your study</a:t>
            </a:r>
          </a:p>
          <a:p>
            <a:pPr eaLnBrk="0" hangingPunct="0"/>
            <a:endParaRPr lang="en-AU" sz="2800">
              <a:latin typeface="Times New Roman" pitchFamily="18" charset="0"/>
            </a:endParaRPr>
          </a:p>
          <a:p>
            <a:pPr eaLnBrk="0" hangingPunct="0"/>
            <a:r>
              <a:rPr lang="en-AU" sz="2800">
                <a:latin typeface="Times New Roman" pitchFamily="18" charset="0"/>
              </a:rPr>
              <a:t>	     </a:t>
            </a:r>
            <a:r>
              <a:rPr lang="en-AU" sz="2800" i="1">
                <a:latin typeface="Times New Roman" pitchFamily="18" charset="0"/>
              </a:rPr>
              <a:t>(All this is written up in Literature chapter)</a:t>
            </a:r>
          </a:p>
        </p:txBody>
      </p:sp>
      <p:sp>
        <p:nvSpPr>
          <p:cNvPr id="31751" name="Rectangle 4"/>
          <p:cNvSpPr>
            <a:spLocks noChangeArrowheads="1"/>
          </p:cNvSpPr>
          <p:nvPr/>
        </p:nvSpPr>
        <p:spPr bwMode="auto">
          <a:xfrm>
            <a:off x="990600" y="609600"/>
            <a:ext cx="7391400" cy="1219200"/>
          </a:xfrm>
          <a:prstGeom prst="rect">
            <a:avLst/>
          </a:prstGeom>
          <a:noFill/>
          <a:ln w="9525">
            <a:solidFill>
              <a:schemeClr val="tx1"/>
            </a:solidFill>
            <a:miter lim="800000"/>
            <a:headEnd/>
            <a:tailEnd/>
          </a:ln>
        </p:spPr>
        <p:txBody>
          <a:bodyPr wrap="none" anchor="ctr"/>
          <a:lstStyle/>
          <a:p>
            <a:pPr eaLnBrk="0" hangingPunct="0"/>
            <a:endParaRPr lang="id-ID" sz="3600">
              <a:latin typeface="Times New Roman" pitchFamily="18" charset="0"/>
            </a:endParaRPr>
          </a:p>
        </p:txBody>
      </p:sp>
    </p:spTree>
  </p:cSld>
  <p:clrMapOvr>
    <a:masterClrMapping/>
  </p:clrMapOvr>
  <p:transition spd="med">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38915"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38916"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8BB5A976-3B59-4817-AB83-ABA2780CF8E6}" type="slidenum">
              <a:rPr lang="en-US"/>
              <a:pPr>
                <a:defRPr/>
              </a:pPr>
              <a:t>30</a:t>
            </a:fld>
            <a:endParaRPr lang="en-US"/>
          </a:p>
        </p:txBody>
      </p:sp>
      <p:sp>
        <p:nvSpPr>
          <p:cNvPr id="19461" name="Rectangle 2"/>
          <p:cNvSpPr>
            <a:spLocks noGrp="1" noChangeArrowheads="1"/>
          </p:cNvSpPr>
          <p:nvPr>
            <p:ph type="title" idx="4294967295"/>
          </p:nvPr>
        </p:nvSpPr>
        <p:spPr>
          <a:xfrm>
            <a:off x="0" y="1828800"/>
            <a:ext cx="7772400" cy="1143000"/>
          </a:xfrm>
        </p:spPr>
        <p:txBody>
          <a:bodyPr rtlCol="0">
            <a:normAutofit/>
          </a:bodyPr>
          <a:lstStyle/>
          <a:p>
            <a:pPr fontAlgn="auto">
              <a:spcAft>
                <a:spcPts val="0"/>
              </a:spcAft>
              <a:defRPr/>
            </a:pPr>
            <a:r>
              <a:rPr lang="en-AU" sz="3600" smtClean="0">
                <a:solidFill>
                  <a:schemeClr val="tx2">
                    <a:satMod val="200000"/>
                  </a:schemeClr>
                </a:solidFill>
              </a:rPr>
              <a:t>Step 2.  Case research design</a:t>
            </a:r>
          </a:p>
        </p:txBody>
      </p:sp>
      <p:sp>
        <p:nvSpPr>
          <p:cNvPr id="32774" name="Text Box 3"/>
          <p:cNvSpPr txBox="1">
            <a:spLocks noChangeArrowheads="1"/>
          </p:cNvSpPr>
          <p:nvPr/>
        </p:nvSpPr>
        <p:spPr bwMode="auto">
          <a:xfrm>
            <a:off x="2362200" y="3759200"/>
            <a:ext cx="4713288" cy="1373188"/>
          </a:xfrm>
          <a:prstGeom prst="rect">
            <a:avLst/>
          </a:prstGeom>
          <a:noFill/>
          <a:ln w="9525">
            <a:noFill/>
            <a:miter lim="800000"/>
            <a:headEnd/>
            <a:tailEnd/>
          </a:ln>
        </p:spPr>
        <p:txBody>
          <a:bodyPr wrap="none">
            <a:spAutoFit/>
          </a:bodyPr>
          <a:lstStyle/>
          <a:p>
            <a:pPr eaLnBrk="0" hangingPunct="0">
              <a:buFontTx/>
              <a:buChar char="•"/>
            </a:pPr>
            <a:r>
              <a:rPr lang="en-AU" sz="2800">
                <a:latin typeface="Times New Roman" pitchFamily="18" charset="0"/>
              </a:rPr>
              <a:t>  identify unit of analysis</a:t>
            </a:r>
          </a:p>
          <a:p>
            <a:pPr eaLnBrk="0" hangingPunct="0">
              <a:buFontTx/>
              <a:buChar char="•"/>
            </a:pPr>
            <a:endParaRPr lang="en-AU" sz="2800">
              <a:latin typeface="Times New Roman" pitchFamily="18" charset="0"/>
            </a:endParaRPr>
          </a:p>
          <a:p>
            <a:pPr eaLnBrk="0" hangingPunct="0">
              <a:buFontTx/>
              <a:buChar char="•"/>
            </a:pPr>
            <a:r>
              <a:rPr lang="en-AU" sz="2800">
                <a:latin typeface="Times New Roman" pitchFamily="18" charset="0"/>
              </a:rPr>
              <a:t>  select appropriate case design</a:t>
            </a:r>
          </a:p>
        </p:txBody>
      </p:sp>
      <p:sp>
        <p:nvSpPr>
          <p:cNvPr id="32775" name="Rectangle 4"/>
          <p:cNvSpPr>
            <a:spLocks noChangeArrowheads="1"/>
          </p:cNvSpPr>
          <p:nvPr/>
        </p:nvSpPr>
        <p:spPr bwMode="auto">
          <a:xfrm>
            <a:off x="914400" y="1828800"/>
            <a:ext cx="7162800" cy="1143000"/>
          </a:xfrm>
          <a:prstGeom prst="rect">
            <a:avLst/>
          </a:prstGeom>
          <a:noFill/>
          <a:ln w="9525">
            <a:solidFill>
              <a:schemeClr val="tx1"/>
            </a:solidFill>
            <a:miter lim="800000"/>
            <a:headEnd/>
            <a:tailEnd/>
          </a:ln>
        </p:spPr>
        <p:txBody>
          <a:bodyPr wrap="none" anchor="ctr"/>
          <a:lstStyle/>
          <a:p>
            <a:pPr eaLnBrk="0" hangingPunct="0"/>
            <a:endParaRPr lang="id-ID" sz="3600">
              <a:latin typeface="Times New Roman" pitchFamily="18" charset="0"/>
            </a:endParaRPr>
          </a:p>
        </p:txBody>
      </p:sp>
    </p:spTree>
  </p:cSld>
  <p:clrMapOvr>
    <a:masterClrMapping/>
  </p:clrMapOvr>
  <p:transition spd="med">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39939"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39940"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E77B4074-BA42-4EE8-914C-4906F695D360}" type="slidenum">
              <a:rPr lang="en-US"/>
              <a:pPr>
                <a:defRPr/>
              </a:pPr>
              <a:t>31</a:t>
            </a:fld>
            <a:endParaRPr lang="en-US"/>
          </a:p>
        </p:txBody>
      </p:sp>
      <p:sp>
        <p:nvSpPr>
          <p:cNvPr id="20485" name="Rectangle 2"/>
          <p:cNvSpPr>
            <a:spLocks noGrp="1" noChangeArrowheads="1"/>
          </p:cNvSpPr>
          <p:nvPr>
            <p:ph type="title" idx="4294967295"/>
          </p:nvPr>
        </p:nvSpPr>
        <p:spPr>
          <a:xfrm>
            <a:off x="0" y="274638"/>
            <a:ext cx="8229600" cy="1143000"/>
          </a:xfrm>
        </p:spPr>
        <p:txBody>
          <a:bodyPr rtlCol="0">
            <a:normAutofit/>
          </a:bodyPr>
          <a:lstStyle/>
          <a:p>
            <a:pPr fontAlgn="auto">
              <a:spcAft>
                <a:spcPts val="0"/>
              </a:spcAft>
              <a:defRPr/>
            </a:pPr>
            <a:r>
              <a:rPr lang="en-AU" sz="3600" smtClean="0">
                <a:solidFill>
                  <a:schemeClr val="tx2">
                    <a:satMod val="200000"/>
                  </a:schemeClr>
                </a:solidFill>
              </a:rPr>
              <a:t>Collecting data - various methods</a:t>
            </a:r>
          </a:p>
        </p:txBody>
      </p:sp>
      <p:sp>
        <p:nvSpPr>
          <p:cNvPr id="33798" name="Text Box 3"/>
          <p:cNvSpPr txBox="1">
            <a:spLocks noChangeArrowheads="1"/>
          </p:cNvSpPr>
          <p:nvPr/>
        </p:nvSpPr>
        <p:spPr bwMode="auto">
          <a:xfrm>
            <a:off x="2362200" y="2554288"/>
            <a:ext cx="5186363" cy="2486025"/>
          </a:xfrm>
          <a:prstGeom prst="rect">
            <a:avLst/>
          </a:prstGeom>
          <a:noFill/>
          <a:ln w="9525">
            <a:noFill/>
            <a:miter lim="800000"/>
            <a:headEnd/>
            <a:tailEnd/>
          </a:ln>
        </p:spPr>
        <p:txBody>
          <a:bodyPr wrap="none">
            <a:spAutoFit/>
          </a:bodyPr>
          <a:lstStyle/>
          <a:p>
            <a:pPr eaLnBrk="0" hangingPunct="0">
              <a:lnSpc>
                <a:spcPct val="140000"/>
              </a:lnSpc>
              <a:buFontTx/>
              <a:buChar char="•"/>
            </a:pPr>
            <a:r>
              <a:rPr lang="en-AU" sz="2800">
                <a:latin typeface="Times New Roman" pitchFamily="18" charset="0"/>
              </a:rPr>
              <a:t>  in-depth interviews</a:t>
            </a:r>
          </a:p>
          <a:p>
            <a:pPr eaLnBrk="0" hangingPunct="0">
              <a:lnSpc>
                <a:spcPct val="140000"/>
              </a:lnSpc>
              <a:buFontTx/>
              <a:buChar char="•"/>
            </a:pPr>
            <a:r>
              <a:rPr lang="en-AU" sz="2800">
                <a:latin typeface="Times New Roman" pitchFamily="18" charset="0"/>
              </a:rPr>
              <a:t>  group interviews or focus groups</a:t>
            </a:r>
          </a:p>
          <a:p>
            <a:pPr eaLnBrk="0" hangingPunct="0">
              <a:lnSpc>
                <a:spcPct val="140000"/>
              </a:lnSpc>
              <a:buFontTx/>
              <a:buChar char="•"/>
            </a:pPr>
            <a:r>
              <a:rPr lang="en-AU" sz="2800">
                <a:latin typeface="Times New Roman" pitchFamily="18" charset="0"/>
              </a:rPr>
              <a:t>  documentation</a:t>
            </a:r>
          </a:p>
          <a:p>
            <a:pPr eaLnBrk="0" hangingPunct="0">
              <a:lnSpc>
                <a:spcPct val="140000"/>
              </a:lnSpc>
              <a:buFontTx/>
              <a:buChar char="•"/>
            </a:pPr>
            <a:r>
              <a:rPr lang="en-AU" sz="2800">
                <a:latin typeface="Times New Roman" pitchFamily="18" charset="0"/>
              </a:rPr>
              <a:t>  participant observation </a:t>
            </a:r>
          </a:p>
        </p:txBody>
      </p:sp>
    </p:spTree>
  </p:cSld>
  <p:clrMapOvr>
    <a:masterClrMapping/>
  </p:clrMapOvr>
  <p:transition spd="med">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40963"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40964"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E1AB91ED-6474-420F-918A-EB2926D19386}" type="slidenum">
              <a:rPr lang="en-US"/>
              <a:pPr>
                <a:defRPr/>
              </a:pPr>
              <a:t>32</a:t>
            </a:fld>
            <a:endParaRPr lang="en-US"/>
          </a:p>
        </p:txBody>
      </p:sp>
      <p:sp>
        <p:nvSpPr>
          <p:cNvPr id="21509" name="Rectangle 2"/>
          <p:cNvSpPr>
            <a:spLocks noGrp="1" noChangeArrowheads="1"/>
          </p:cNvSpPr>
          <p:nvPr>
            <p:ph type="title" idx="4294967295"/>
          </p:nvPr>
        </p:nvSpPr>
        <p:spPr>
          <a:xfrm>
            <a:off x="0" y="274638"/>
            <a:ext cx="8229600" cy="1143000"/>
          </a:xfrm>
        </p:spPr>
        <p:txBody>
          <a:bodyPr rtlCol="0">
            <a:normAutofit/>
          </a:bodyPr>
          <a:lstStyle/>
          <a:p>
            <a:pPr fontAlgn="auto">
              <a:spcAft>
                <a:spcPts val="0"/>
              </a:spcAft>
              <a:defRPr/>
            </a:pPr>
            <a:r>
              <a:rPr lang="en-AU" sz="3600" smtClean="0">
                <a:solidFill>
                  <a:schemeClr val="tx2">
                    <a:satMod val="200000"/>
                  </a:schemeClr>
                </a:solidFill>
              </a:rPr>
              <a:t>Collecting data - triangulation</a:t>
            </a:r>
          </a:p>
        </p:txBody>
      </p:sp>
      <p:sp>
        <p:nvSpPr>
          <p:cNvPr id="34822" name="Text Box 3"/>
          <p:cNvSpPr txBox="1">
            <a:spLocks noChangeArrowheads="1"/>
          </p:cNvSpPr>
          <p:nvPr/>
        </p:nvSpPr>
        <p:spPr bwMode="auto">
          <a:xfrm>
            <a:off x="1066800" y="2209800"/>
            <a:ext cx="7472363" cy="1917700"/>
          </a:xfrm>
          <a:prstGeom prst="rect">
            <a:avLst/>
          </a:prstGeom>
          <a:noFill/>
          <a:ln w="9525">
            <a:noFill/>
            <a:miter lim="800000"/>
            <a:headEnd/>
            <a:tailEnd/>
          </a:ln>
        </p:spPr>
        <p:txBody>
          <a:bodyPr wrap="none">
            <a:spAutoFit/>
          </a:bodyPr>
          <a:lstStyle/>
          <a:p>
            <a:pPr eaLnBrk="0" hangingPunct="0"/>
            <a:r>
              <a:rPr lang="en-AU" sz="2400">
                <a:latin typeface="Times New Roman" pitchFamily="18" charset="0"/>
              </a:rPr>
              <a:t>Triangulation = use of multiple data sources for verification</a:t>
            </a:r>
          </a:p>
          <a:p>
            <a:pPr eaLnBrk="0" hangingPunct="0"/>
            <a:endParaRPr lang="en-AU" sz="2400">
              <a:latin typeface="Times New Roman" pitchFamily="18" charset="0"/>
            </a:endParaRPr>
          </a:p>
          <a:p>
            <a:pPr lvl="2" eaLnBrk="0" hangingPunct="0"/>
            <a:r>
              <a:rPr lang="en-AU" sz="2400">
                <a:latin typeface="Times New Roman" pitchFamily="18" charset="0"/>
              </a:rPr>
              <a:t>- multiple data collection techniques</a:t>
            </a:r>
          </a:p>
          <a:p>
            <a:pPr lvl="2" eaLnBrk="0" hangingPunct="0"/>
            <a:r>
              <a:rPr lang="en-AU" sz="2400">
                <a:latin typeface="Times New Roman" pitchFamily="18" charset="0"/>
              </a:rPr>
              <a:t>- multiple informants (from same group)</a:t>
            </a:r>
          </a:p>
          <a:p>
            <a:pPr lvl="2" eaLnBrk="0" hangingPunct="0"/>
            <a:r>
              <a:rPr lang="en-AU" sz="2400">
                <a:latin typeface="Times New Roman" pitchFamily="18" charset="0"/>
              </a:rPr>
              <a:t>- multiple questions (about same issue)</a:t>
            </a:r>
          </a:p>
        </p:txBody>
      </p:sp>
      <p:sp>
        <p:nvSpPr>
          <p:cNvPr id="34823" name="Text Box 4"/>
          <p:cNvSpPr txBox="1">
            <a:spLocks noChangeArrowheads="1"/>
          </p:cNvSpPr>
          <p:nvPr/>
        </p:nvSpPr>
        <p:spPr bwMode="auto">
          <a:xfrm>
            <a:off x="3657600" y="5105400"/>
            <a:ext cx="1757363" cy="457200"/>
          </a:xfrm>
          <a:prstGeom prst="rect">
            <a:avLst/>
          </a:prstGeom>
          <a:noFill/>
          <a:ln w="9525">
            <a:noFill/>
            <a:miter lim="800000"/>
            <a:headEnd/>
            <a:tailEnd/>
          </a:ln>
        </p:spPr>
        <p:txBody>
          <a:bodyPr wrap="none">
            <a:spAutoFit/>
          </a:bodyPr>
          <a:lstStyle/>
          <a:p>
            <a:pPr eaLnBrk="0" hangingPunct="0"/>
            <a:r>
              <a:rPr lang="en-AU" sz="2400">
                <a:latin typeface="Times New Roman" pitchFamily="18" charset="0"/>
              </a:rPr>
              <a:t>phenomenon</a:t>
            </a:r>
          </a:p>
        </p:txBody>
      </p:sp>
      <p:sp>
        <p:nvSpPr>
          <p:cNvPr id="34824" name="Rectangle 5"/>
          <p:cNvSpPr>
            <a:spLocks noChangeArrowheads="1"/>
          </p:cNvSpPr>
          <p:nvPr/>
        </p:nvSpPr>
        <p:spPr bwMode="auto">
          <a:xfrm>
            <a:off x="3124200" y="4953000"/>
            <a:ext cx="2895600" cy="762000"/>
          </a:xfrm>
          <a:prstGeom prst="rect">
            <a:avLst/>
          </a:prstGeom>
          <a:noFill/>
          <a:ln w="9525">
            <a:solidFill>
              <a:schemeClr val="tx1"/>
            </a:solidFill>
            <a:miter lim="800000"/>
            <a:headEnd/>
            <a:tailEnd/>
          </a:ln>
        </p:spPr>
        <p:txBody>
          <a:bodyPr wrap="none" anchor="ctr"/>
          <a:lstStyle/>
          <a:p>
            <a:pPr eaLnBrk="0" hangingPunct="0"/>
            <a:endParaRPr lang="id-ID" sz="3600">
              <a:latin typeface="Times New Roman" pitchFamily="18" charset="0"/>
            </a:endParaRPr>
          </a:p>
        </p:txBody>
      </p:sp>
      <p:sp>
        <p:nvSpPr>
          <p:cNvPr id="34825" name="Line 6"/>
          <p:cNvSpPr>
            <a:spLocks noChangeShapeType="1"/>
          </p:cNvSpPr>
          <p:nvPr/>
        </p:nvSpPr>
        <p:spPr bwMode="auto">
          <a:xfrm>
            <a:off x="3352800" y="4572000"/>
            <a:ext cx="304800" cy="381000"/>
          </a:xfrm>
          <a:prstGeom prst="line">
            <a:avLst/>
          </a:prstGeom>
          <a:noFill/>
          <a:ln w="9525">
            <a:solidFill>
              <a:schemeClr val="tx1"/>
            </a:solidFill>
            <a:round/>
            <a:headEnd/>
            <a:tailEnd type="triangle" w="med" len="med"/>
          </a:ln>
        </p:spPr>
        <p:txBody>
          <a:bodyPr wrap="none" anchor="ctr"/>
          <a:lstStyle/>
          <a:p>
            <a:endParaRPr lang="id-ID"/>
          </a:p>
        </p:txBody>
      </p:sp>
      <p:sp>
        <p:nvSpPr>
          <p:cNvPr id="34826" name="Line 7"/>
          <p:cNvSpPr>
            <a:spLocks noChangeShapeType="1"/>
          </p:cNvSpPr>
          <p:nvPr/>
        </p:nvSpPr>
        <p:spPr bwMode="auto">
          <a:xfrm flipH="1">
            <a:off x="5181600" y="4419600"/>
            <a:ext cx="304800" cy="533400"/>
          </a:xfrm>
          <a:prstGeom prst="line">
            <a:avLst/>
          </a:prstGeom>
          <a:noFill/>
          <a:ln w="9525">
            <a:solidFill>
              <a:schemeClr val="tx1"/>
            </a:solidFill>
            <a:round/>
            <a:headEnd/>
            <a:tailEnd type="triangle" w="med" len="med"/>
          </a:ln>
        </p:spPr>
        <p:txBody>
          <a:bodyPr wrap="none" anchor="ctr"/>
          <a:lstStyle/>
          <a:p>
            <a:endParaRPr lang="id-ID"/>
          </a:p>
        </p:txBody>
      </p:sp>
      <p:sp>
        <p:nvSpPr>
          <p:cNvPr id="34827" name="Line 8"/>
          <p:cNvSpPr>
            <a:spLocks noChangeShapeType="1"/>
          </p:cNvSpPr>
          <p:nvPr/>
        </p:nvSpPr>
        <p:spPr bwMode="auto">
          <a:xfrm>
            <a:off x="2590800" y="5257800"/>
            <a:ext cx="533400" cy="0"/>
          </a:xfrm>
          <a:prstGeom prst="line">
            <a:avLst/>
          </a:prstGeom>
          <a:noFill/>
          <a:ln w="9525">
            <a:solidFill>
              <a:schemeClr val="tx1"/>
            </a:solidFill>
            <a:round/>
            <a:headEnd/>
            <a:tailEnd type="triangle" w="med" len="med"/>
          </a:ln>
        </p:spPr>
        <p:txBody>
          <a:bodyPr wrap="none" anchor="ctr"/>
          <a:lstStyle/>
          <a:p>
            <a:endParaRPr lang="id-ID"/>
          </a:p>
        </p:txBody>
      </p:sp>
    </p:spTree>
  </p:cSld>
  <p:clrMapOvr>
    <a:masterClrMapping/>
  </p:clrMapOvr>
  <p:transition spd="med">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41987"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41988"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A18BA1B4-EB66-4AFA-B805-B7820446E4A9}" type="slidenum">
              <a:rPr lang="en-US"/>
              <a:pPr>
                <a:defRPr/>
              </a:pPr>
              <a:t>33</a:t>
            </a:fld>
            <a:endParaRPr lang="en-US"/>
          </a:p>
        </p:txBody>
      </p:sp>
      <p:sp>
        <p:nvSpPr>
          <p:cNvPr id="22533" name="Rectangle 2"/>
          <p:cNvSpPr>
            <a:spLocks noGrp="1" noChangeArrowheads="1"/>
          </p:cNvSpPr>
          <p:nvPr>
            <p:ph type="title" idx="4294967295"/>
          </p:nvPr>
        </p:nvSpPr>
        <p:spPr>
          <a:xfrm>
            <a:off x="0" y="274638"/>
            <a:ext cx="8229600" cy="1143000"/>
          </a:xfrm>
        </p:spPr>
        <p:txBody>
          <a:bodyPr rtlCol="0">
            <a:normAutofit/>
          </a:bodyPr>
          <a:lstStyle/>
          <a:p>
            <a:pPr fontAlgn="auto">
              <a:spcAft>
                <a:spcPts val="0"/>
              </a:spcAft>
              <a:defRPr/>
            </a:pPr>
            <a:r>
              <a:rPr lang="en-AU" sz="3600" smtClean="0">
                <a:solidFill>
                  <a:schemeClr val="tx2">
                    <a:satMod val="200000"/>
                  </a:schemeClr>
                </a:solidFill>
              </a:rPr>
              <a:t>Start to analyse data</a:t>
            </a:r>
          </a:p>
        </p:txBody>
      </p:sp>
      <p:sp>
        <p:nvSpPr>
          <p:cNvPr id="35846" name="Text Box 3"/>
          <p:cNvSpPr txBox="1">
            <a:spLocks noChangeArrowheads="1"/>
          </p:cNvSpPr>
          <p:nvPr/>
        </p:nvSpPr>
        <p:spPr bwMode="auto">
          <a:xfrm>
            <a:off x="2133600" y="1930400"/>
            <a:ext cx="5662613" cy="3990975"/>
          </a:xfrm>
          <a:prstGeom prst="rect">
            <a:avLst/>
          </a:prstGeom>
          <a:noFill/>
          <a:ln w="9525">
            <a:noFill/>
            <a:miter lim="800000"/>
            <a:headEnd/>
            <a:tailEnd/>
          </a:ln>
        </p:spPr>
        <p:txBody>
          <a:bodyPr wrap="none">
            <a:spAutoFit/>
          </a:bodyPr>
          <a:lstStyle/>
          <a:p>
            <a:pPr eaLnBrk="0" hangingPunct="0"/>
            <a:r>
              <a:rPr lang="en-AU" sz="2800">
                <a:latin typeface="Times New Roman" pitchFamily="18" charset="0"/>
              </a:rPr>
              <a:t>Steps in data analysis process:</a:t>
            </a:r>
          </a:p>
          <a:p>
            <a:pPr lvl="1" eaLnBrk="0" hangingPunct="0"/>
            <a:r>
              <a:rPr lang="en-AU" sz="2800">
                <a:latin typeface="Times New Roman" pitchFamily="18" charset="0"/>
              </a:rPr>
              <a:t>1.  Data reduction</a:t>
            </a:r>
            <a:endParaRPr lang="en-AU" sz="2400" i="1">
              <a:latin typeface="Times New Roman" pitchFamily="18" charset="0"/>
            </a:endParaRPr>
          </a:p>
          <a:p>
            <a:pPr lvl="3" eaLnBrk="0" hangingPunct="0"/>
            <a:r>
              <a:rPr lang="en-AU" sz="2400">
                <a:latin typeface="Times New Roman" pitchFamily="18" charset="0"/>
              </a:rPr>
              <a:t>- transcribe tapes</a:t>
            </a:r>
          </a:p>
          <a:p>
            <a:pPr lvl="3" eaLnBrk="0" hangingPunct="0"/>
            <a:r>
              <a:rPr lang="en-AU" sz="2400">
                <a:latin typeface="Times New Roman" pitchFamily="18" charset="0"/>
              </a:rPr>
              <a:t>- collate data</a:t>
            </a:r>
          </a:p>
          <a:p>
            <a:pPr lvl="1" eaLnBrk="0" hangingPunct="0"/>
            <a:r>
              <a:rPr lang="en-AU" sz="2800">
                <a:latin typeface="Times New Roman" pitchFamily="18" charset="0"/>
              </a:rPr>
              <a:t>2.  Data display</a:t>
            </a:r>
            <a:endParaRPr lang="en-AU" sz="2400">
              <a:latin typeface="Times New Roman" pitchFamily="18" charset="0"/>
            </a:endParaRPr>
          </a:p>
          <a:p>
            <a:pPr lvl="3" eaLnBrk="0" hangingPunct="0"/>
            <a:r>
              <a:rPr lang="en-AU" sz="2400">
                <a:latin typeface="Times New Roman" pitchFamily="18" charset="0"/>
              </a:rPr>
              <a:t>- reduce, manipulate, display data</a:t>
            </a:r>
          </a:p>
          <a:p>
            <a:pPr lvl="1" eaLnBrk="0" hangingPunct="0"/>
            <a:r>
              <a:rPr lang="en-AU" sz="2800">
                <a:latin typeface="Times New Roman" pitchFamily="18" charset="0"/>
              </a:rPr>
              <a:t>3.  Drawing conclusions</a:t>
            </a:r>
            <a:endParaRPr lang="en-AU" sz="2400">
              <a:latin typeface="Times New Roman" pitchFamily="18" charset="0"/>
            </a:endParaRPr>
          </a:p>
          <a:p>
            <a:pPr lvl="3" eaLnBrk="0" hangingPunct="0"/>
            <a:r>
              <a:rPr lang="en-AU" sz="2400">
                <a:latin typeface="Times New Roman" pitchFamily="18" charset="0"/>
              </a:rPr>
              <a:t>- compare data</a:t>
            </a:r>
          </a:p>
          <a:p>
            <a:pPr lvl="3" eaLnBrk="0" hangingPunct="0"/>
            <a:r>
              <a:rPr lang="en-AU" sz="2400">
                <a:latin typeface="Times New Roman" pitchFamily="18" charset="0"/>
              </a:rPr>
              <a:t>- discuss findings</a:t>
            </a:r>
          </a:p>
          <a:p>
            <a:pPr lvl="3" eaLnBrk="0" hangingPunct="0"/>
            <a:r>
              <a:rPr lang="en-AU" sz="2400">
                <a:latin typeface="Times New Roman" pitchFamily="18" charset="0"/>
              </a:rPr>
              <a:t>- relate findings to theory</a:t>
            </a:r>
          </a:p>
        </p:txBody>
      </p:sp>
    </p:spTree>
  </p:cSld>
  <p:clrMapOvr>
    <a:masterClrMapping/>
  </p:clrMapOvr>
  <p:transition spd="med">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44035"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44036"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111A2E5E-74B6-43BA-AA4C-EA941501811E}" type="slidenum">
              <a:rPr lang="en-US"/>
              <a:pPr>
                <a:defRPr/>
              </a:pPr>
              <a:t>34</a:t>
            </a:fld>
            <a:endParaRPr lang="en-US"/>
          </a:p>
        </p:txBody>
      </p:sp>
      <p:sp>
        <p:nvSpPr>
          <p:cNvPr id="24581" name="Rectangle 2"/>
          <p:cNvSpPr>
            <a:spLocks noGrp="1" noChangeArrowheads="1"/>
          </p:cNvSpPr>
          <p:nvPr>
            <p:ph type="title" idx="4294967295"/>
          </p:nvPr>
        </p:nvSpPr>
        <p:spPr>
          <a:xfrm>
            <a:off x="609600" y="2286000"/>
            <a:ext cx="8534400" cy="1143000"/>
          </a:xfrm>
        </p:spPr>
        <p:txBody>
          <a:bodyPr rtlCol="0">
            <a:normAutofit/>
          </a:bodyPr>
          <a:lstStyle/>
          <a:p>
            <a:pPr fontAlgn="auto">
              <a:spcAft>
                <a:spcPts val="0"/>
              </a:spcAft>
              <a:defRPr/>
            </a:pPr>
            <a:r>
              <a:rPr lang="en-AU" smtClean="0">
                <a:solidFill>
                  <a:schemeClr val="tx2">
                    <a:satMod val="200000"/>
                  </a:schemeClr>
                </a:solidFill>
              </a:rPr>
              <a:t>How to structure the Method chapter when using case research method</a:t>
            </a:r>
          </a:p>
        </p:txBody>
      </p:sp>
    </p:spTree>
  </p:cSld>
  <p:clrMapOvr>
    <a:masterClrMapping/>
  </p:clrMapOvr>
  <p:transition spd="med">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45059"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45060"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A25407C4-A67C-4FA8-9656-1FE5F0E0A91E}" type="slidenum">
              <a:rPr lang="en-US"/>
              <a:pPr>
                <a:defRPr/>
              </a:pPr>
              <a:t>35</a:t>
            </a:fld>
            <a:endParaRPr lang="en-US"/>
          </a:p>
        </p:txBody>
      </p:sp>
      <p:sp>
        <p:nvSpPr>
          <p:cNvPr id="25605" name="Rectangle 2"/>
          <p:cNvSpPr>
            <a:spLocks noGrp="1" noChangeArrowheads="1"/>
          </p:cNvSpPr>
          <p:nvPr>
            <p:ph type="title" idx="4294967295"/>
          </p:nvPr>
        </p:nvSpPr>
        <p:spPr>
          <a:xfrm>
            <a:off x="0" y="274638"/>
            <a:ext cx="8229600" cy="1143000"/>
          </a:xfrm>
        </p:spPr>
        <p:txBody>
          <a:bodyPr rtlCol="0">
            <a:normAutofit/>
          </a:bodyPr>
          <a:lstStyle/>
          <a:p>
            <a:pPr fontAlgn="auto">
              <a:spcAft>
                <a:spcPts val="0"/>
              </a:spcAft>
              <a:defRPr/>
            </a:pPr>
            <a:r>
              <a:rPr lang="en-AU" sz="3600" smtClean="0">
                <a:solidFill>
                  <a:schemeClr val="tx2">
                    <a:satMod val="200000"/>
                  </a:schemeClr>
                </a:solidFill>
              </a:rPr>
              <a:t>Contents of Methods chapter</a:t>
            </a:r>
          </a:p>
        </p:txBody>
      </p:sp>
      <p:sp>
        <p:nvSpPr>
          <p:cNvPr id="38918" name="Text Box 3"/>
          <p:cNvSpPr txBox="1">
            <a:spLocks noChangeArrowheads="1"/>
          </p:cNvSpPr>
          <p:nvPr/>
        </p:nvSpPr>
        <p:spPr bwMode="auto">
          <a:xfrm>
            <a:off x="1447800" y="2133600"/>
            <a:ext cx="7224713" cy="3508375"/>
          </a:xfrm>
          <a:prstGeom prst="rect">
            <a:avLst/>
          </a:prstGeom>
          <a:noFill/>
          <a:ln w="9525">
            <a:noFill/>
            <a:miter lim="800000"/>
            <a:headEnd/>
            <a:tailEnd/>
          </a:ln>
        </p:spPr>
        <p:txBody>
          <a:bodyPr wrap="none">
            <a:spAutoFit/>
          </a:bodyPr>
          <a:lstStyle/>
          <a:p>
            <a:pPr eaLnBrk="0" hangingPunct="0">
              <a:buFontTx/>
              <a:buChar char="•"/>
            </a:pPr>
            <a:r>
              <a:rPr lang="en-AU" sz="2800">
                <a:latin typeface="Times New Roman" pitchFamily="18" charset="0"/>
              </a:rPr>
              <a:t>  selection and justification of case method</a:t>
            </a:r>
          </a:p>
          <a:p>
            <a:pPr eaLnBrk="0" hangingPunct="0">
              <a:buFontTx/>
              <a:buChar char="•"/>
            </a:pPr>
            <a:r>
              <a:rPr lang="en-AU" sz="2800">
                <a:latin typeface="Times New Roman" pitchFamily="18" charset="0"/>
              </a:rPr>
              <a:t>  selection and justification of case design</a:t>
            </a:r>
          </a:p>
          <a:p>
            <a:pPr eaLnBrk="0" hangingPunct="0">
              <a:buFontTx/>
              <a:buChar char="•"/>
            </a:pPr>
            <a:r>
              <a:rPr lang="en-AU" sz="2800">
                <a:latin typeface="Times New Roman" pitchFamily="18" charset="0"/>
              </a:rPr>
              <a:t>  selection of cases</a:t>
            </a:r>
          </a:p>
          <a:p>
            <a:pPr eaLnBrk="0" hangingPunct="0">
              <a:buFontTx/>
              <a:buChar char="•"/>
            </a:pPr>
            <a:r>
              <a:rPr lang="en-AU" sz="2800">
                <a:latin typeface="Times New Roman" pitchFamily="18" charset="0"/>
              </a:rPr>
              <a:t>  design of interview guide (research instrument)</a:t>
            </a:r>
          </a:p>
          <a:p>
            <a:pPr eaLnBrk="0" hangingPunct="0">
              <a:buFontTx/>
              <a:buChar char="•"/>
            </a:pPr>
            <a:r>
              <a:rPr lang="en-AU" sz="2800">
                <a:latin typeface="Times New Roman" pitchFamily="18" charset="0"/>
              </a:rPr>
              <a:t>  collection of data</a:t>
            </a:r>
          </a:p>
          <a:p>
            <a:pPr eaLnBrk="0" hangingPunct="0">
              <a:buFontTx/>
              <a:buChar char="•"/>
            </a:pPr>
            <a:r>
              <a:rPr lang="en-AU" sz="2800">
                <a:latin typeface="Times New Roman" pitchFamily="18" charset="0"/>
              </a:rPr>
              <a:t>  analysis of data</a:t>
            </a:r>
          </a:p>
          <a:p>
            <a:pPr eaLnBrk="0" hangingPunct="0">
              <a:buFontTx/>
              <a:buChar char="•"/>
            </a:pPr>
            <a:r>
              <a:rPr lang="en-AU" sz="2800">
                <a:latin typeface="Times New Roman" pitchFamily="18" charset="0"/>
              </a:rPr>
              <a:t>  quality of research</a:t>
            </a:r>
          </a:p>
          <a:p>
            <a:pPr eaLnBrk="0" hangingPunct="0">
              <a:buFontTx/>
              <a:buChar char="•"/>
            </a:pPr>
            <a:r>
              <a:rPr lang="en-AU" sz="2800">
                <a:latin typeface="Times New Roman" pitchFamily="18" charset="0"/>
              </a:rPr>
              <a:t>  ethical considerations</a:t>
            </a:r>
          </a:p>
        </p:txBody>
      </p:sp>
    </p:spTree>
  </p:cSld>
  <p:clrMapOvr>
    <a:masterClrMapping/>
  </p:clrMapOvr>
  <p:transition spd="med">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46083"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46084"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DC0D3E6B-CCDE-42DE-AA24-D1D68708BA88}" type="slidenum">
              <a:rPr lang="en-US"/>
              <a:pPr>
                <a:defRPr/>
              </a:pPr>
              <a:t>36</a:t>
            </a:fld>
            <a:endParaRPr lang="en-US"/>
          </a:p>
        </p:txBody>
      </p:sp>
      <p:sp>
        <p:nvSpPr>
          <p:cNvPr id="26629" name="Rectangle 2"/>
          <p:cNvSpPr>
            <a:spLocks noGrp="1" noChangeArrowheads="1"/>
          </p:cNvSpPr>
          <p:nvPr>
            <p:ph type="title" idx="4294967295"/>
          </p:nvPr>
        </p:nvSpPr>
        <p:spPr>
          <a:xfrm>
            <a:off x="0" y="274638"/>
            <a:ext cx="8229600" cy="1143000"/>
          </a:xfrm>
        </p:spPr>
        <p:txBody>
          <a:bodyPr rtlCol="0">
            <a:normAutofit/>
          </a:bodyPr>
          <a:lstStyle/>
          <a:p>
            <a:pPr fontAlgn="auto">
              <a:spcAft>
                <a:spcPts val="0"/>
              </a:spcAft>
              <a:defRPr/>
            </a:pPr>
            <a:r>
              <a:rPr lang="en-AU" sz="3600" smtClean="0">
                <a:solidFill>
                  <a:schemeClr val="tx2">
                    <a:satMod val="200000"/>
                  </a:schemeClr>
                </a:solidFill>
              </a:rPr>
              <a:t>Selection and justification of case research method</a:t>
            </a:r>
          </a:p>
        </p:txBody>
      </p:sp>
      <p:sp>
        <p:nvSpPr>
          <p:cNvPr id="39942" name="Text Box 4"/>
          <p:cNvSpPr txBox="1">
            <a:spLocks noChangeArrowheads="1"/>
          </p:cNvSpPr>
          <p:nvPr/>
        </p:nvSpPr>
        <p:spPr bwMode="auto">
          <a:xfrm>
            <a:off x="838200" y="2438400"/>
            <a:ext cx="7923213" cy="2833688"/>
          </a:xfrm>
          <a:prstGeom prst="rect">
            <a:avLst/>
          </a:prstGeom>
          <a:noFill/>
          <a:ln w="9525">
            <a:noFill/>
            <a:miter lim="800000"/>
            <a:headEnd/>
            <a:tailEnd/>
          </a:ln>
        </p:spPr>
        <p:txBody>
          <a:bodyPr wrap="none">
            <a:spAutoFit/>
          </a:bodyPr>
          <a:lstStyle/>
          <a:p>
            <a:pPr eaLnBrk="0" hangingPunct="0">
              <a:buFontTx/>
              <a:buChar char="•"/>
            </a:pPr>
            <a:r>
              <a:rPr lang="en-AU" sz="2800">
                <a:latin typeface="Times New Roman" pitchFamily="18" charset="0"/>
              </a:rPr>
              <a:t>  use arguments of ‘contingency approach’</a:t>
            </a:r>
          </a:p>
          <a:p>
            <a:pPr lvl="1" eaLnBrk="0" hangingPunct="0"/>
            <a:r>
              <a:rPr lang="en-AU" sz="2400">
                <a:latin typeface="Times New Roman" pitchFamily="18" charset="0"/>
              </a:rPr>
              <a:t>- there are several well-known research methods</a:t>
            </a:r>
          </a:p>
          <a:p>
            <a:pPr lvl="1" eaLnBrk="0" hangingPunct="0"/>
            <a:r>
              <a:rPr lang="en-AU" sz="2400">
                <a:latin typeface="Times New Roman" pitchFamily="18" charset="0"/>
              </a:rPr>
              <a:t>- list and briefly describe each</a:t>
            </a:r>
          </a:p>
          <a:p>
            <a:pPr lvl="1" eaLnBrk="0" hangingPunct="0"/>
            <a:r>
              <a:rPr lang="en-AU" sz="2400">
                <a:latin typeface="Times New Roman" pitchFamily="18" charset="0"/>
              </a:rPr>
              <a:t>- identify case research as ‘most appropriate’ for your study</a:t>
            </a:r>
            <a:endParaRPr lang="en-AU" sz="2800">
              <a:latin typeface="Times New Roman" pitchFamily="18" charset="0"/>
            </a:endParaRPr>
          </a:p>
          <a:p>
            <a:pPr eaLnBrk="0" hangingPunct="0"/>
            <a:r>
              <a:rPr lang="en-AU" sz="2800">
                <a:latin typeface="Times New Roman" pitchFamily="18" charset="0"/>
              </a:rPr>
              <a:t>	</a:t>
            </a:r>
          </a:p>
          <a:p>
            <a:pPr eaLnBrk="0" hangingPunct="0">
              <a:buFontTx/>
              <a:buChar char="•"/>
            </a:pPr>
            <a:r>
              <a:rPr lang="en-AU" sz="2800">
                <a:latin typeface="Times New Roman" pitchFamily="18" charset="0"/>
              </a:rPr>
              <a:t>  how to argue appropriateness of case research</a:t>
            </a:r>
          </a:p>
          <a:p>
            <a:pPr lvl="1" eaLnBrk="0" hangingPunct="0"/>
            <a:r>
              <a:rPr lang="en-AU" sz="2400">
                <a:latin typeface="Times New Roman" pitchFamily="18" charset="0"/>
              </a:rPr>
              <a:t>- use Yin 1994, p4-9</a:t>
            </a:r>
          </a:p>
        </p:txBody>
      </p:sp>
    </p:spTree>
  </p:cSld>
  <p:clrMapOvr>
    <a:masterClrMapping/>
  </p:clrMapOvr>
  <p:transition spd="med">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47107"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47108"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4C7A44B4-C0A3-4320-A43A-BF8C68942582}" type="slidenum">
              <a:rPr lang="en-US"/>
              <a:pPr>
                <a:defRPr/>
              </a:pPr>
              <a:t>37</a:t>
            </a:fld>
            <a:endParaRPr lang="en-US"/>
          </a:p>
        </p:txBody>
      </p:sp>
      <p:sp>
        <p:nvSpPr>
          <p:cNvPr id="27653" name="Rectangle 2"/>
          <p:cNvSpPr>
            <a:spLocks noGrp="1" noChangeArrowheads="1"/>
          </p:cNvSpPr>
          <p:nvPr>
            <p:ph type="title" idx="4294967295"/>
          </p:nvPr>
        </p:nvSpPr>
        <p:spPr>
          <a:xfrm>
            <a:off x="0" y="274638"/>
            <a:ext cx="8229600" cy="1143000"/>
          </a:xfrm>
        </p:spPr>
        <p:txBody>
          <a:bodyPr rtlCol="0">
            <a:normAutofit/>
          </a:bodyPr>
          <a:lstStyle/>
          <a:p>
            <a:pPr fontAlgn="auto">
              <a:spcAft>
                <a:spcPts val="0"/>
              </a:spcAft>
              <a:defRPr/>
            </a:pPr>
            <a:r>
              <a:rPr lang="en-AU" sz="3600" smtClean="0">
                <a:solidFill>
                  <a:schemeClr val="tx2">
                    <a:satMod val="200000"/>
                  </a:schemeClr>
                </a:solidFill>
              </a:rPr>
              <a:t>Selection and description of case design</a:t>
            </a:r>
          </a:p>
        </p:txBody>
      </p:sp>
      <p:sp>
        <p:nvSpPr>
          <p:cNvPr id="40966" name="Text Box 3"/>
          <p:cNvSpPr txBox="1">
            <a:spLocks noChangeArrowheads="1"/>
          </p:cNvSpPr>
          <p:nvPr/>
        </p:nvSpPr>
        <p:spPr bwMode="auto">
          <a:xfrm>
            <a:off x="914400" y="2514600"/>
            <a:ext cx="7750175" cy="2227263"/>
          </a:xfrm>
          <a:prstGeom prst="rect">
            <a:avLst/>
          </a:prstGeom>
          <a:noFill/>
          <a:ln w="9525">
            <a:noFill/>
            <a:miter lim="800000"/>
            <a:headEnd/>
            <a:tailEnd/>
          </a:ln>
        </p:spPr>
        <p:txBody>
          <a:bodyPr wrap="none">
            <a:spAutoFit/>
          </a:bodyPr>
          <a:lstStyle/>
          <a:p>
            <a:pPr eaLnBrk="0" hangingPunct="0">
              <a:buFontTx/>
              <a:buChar char="•"/>
            </a:pPr>
            <a:r>
              <a:rPr lang="en-AU" sz="2800">
                <a:latin typeface="Times New Roman" pitchFamily="18" charset="0"/>
              </a:rPr>
              <a:t> describe the options</a:t>
            </a:r>
          </a:p>
          <a:p>
            <a:pPr eaLnBrk="0" hangingPunct="0">
              <a:buFontTx/>
              <a:buChar char="•"/>
            </a:pPr>
            <a:endParaRPr lang="en-AU" sz="2800">
              <a:latin typeface="Times New Roman" pitchFamily="18" charset="0"/>
            </a:endParaRPr>
          </a:p>
          <a:p>
            <a:pPr eaLnBrk="0" hangingPunct="0">
              <a:buFontTx/>
              <a:buChar char="•"/>
            </a:pPr>
            <a:r>
              <a:rPr lang="en-AU" sz="2800">
                <a:latin typeface="Times New Roman" pitchFamily="18" charset="0"/>
              </a:rPr>
              <a:t> explain why one is most appropriate for your study </a:t>
            </a:r>
          </a:p>
          <a:p>
            <a:pPr eaLnBrk="0" hangingPunct="0">
              <a:buFontTx/>
              <a:buChar char="•"/>
            </a:pPr>
            <a:endParaRPr lang="en-AU" sz="2800">
              <a:latin typeface="Times New Roman" pitchFamily="18" charset="0"/>
            </a:endParaRPr>
          </a:p>
          <a:p>
            <a:pPr eaLnBrk="0" hangingPunct="0">
              <a:buFontTx/>
              <a:buChar char="•"/>
            </a:pPr>
            <a:r>
              <a:rPr lang="en-AU" sz="2800">
                <a:latin typeface="Times New Roman" pitchFamily="18" charset="0"/>
              </a:rPr>
              <a:t> explain the use of literal/theoretical replication</a:t>
            </a:r>
          </a:p>
        </p:txBody>
      </p:sp>
    </p:spTree>
  </p:cSld>
  <p:clrMapOvr>
    <a:masterClrMapping/>
  </p:clrMapOvr>
  <p:transition spd="med">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48131"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48132"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3EB1C199-9FF3-42CC-98E0-D44CECE800EE}" type="slidenum">
              <a:rPr lang="en-US"/>
              <a:pPr>
                <a:defRPr/>
              </a:pPr>
              <a:t>38</a:t>
            </a:fld>
            <a:endParaRPr lang="en-US"/>
          </a:p>
        </p:txBody>
      </p:sp>
      <p:sp>
        <p:nvSpPr>
          <p:cNvPr id="28677" name="Rectangle 2"/>
          <p:cNvSpPr>
            <a:spLocks noGrp="1" noChangeArrowheads="1"/>
          </p:cNvSpPr>
          <p:nvPr>
            <p:ph type="title" idx="4294967295"/>
          </p:nvPr>
        </p:nvSpPr>
        <p:spPr>
          <a:xfrm>
            <a:off x="0" y="274638"/>
            <a:ext cx="8229600" cy="1143000"/>
          </a:xfrm>
        </p:spPr>
        <p:txBody>
          <a:bodyPr rtlCol="0">
            <a:normAutofit/>
          </a:bodyPr>
          <a:lstStyle/>
          <a:p>
            <a:pPr fontAlgn="auto">
              <a:spcAft>
                <a:spcPts val="0"/>
              </a:spcAft>
              <a:defRPr/>
            </a:pPr>
            <a:r>
              <a:rPr lang="en-AU" sz="3600" smtClean="0">
                <a:solidFill>
                  <a:schemeClr val="tx2">
                    <a:satMod val="200000"/>
                  </a:schemeClr>
                </a:solidFill>
              </a:rPr>
              <a:t>Collection of data </a:t>
            </a:r>
          </a:p>
        </p:txBody>
      </p:sp>
      <p:sp>
        <p:nvSpPr>
          <p:cNvPr id="41990" name="Text Box 4"/>
          <p:cNvSpPr txBox="1">
            <a:spLocks noChangeArrowheads="1"/>
          </p:cNvSpPr>
          <p:nvPr/>
        </p:nvSpPr>
        <p:spPr bwMode="auto">
          <a:xfrm>
            <a:off x="609600" y="1905000"/>
            <a:ext cx="8242300" cy="4232275"/>
          </a:xfrm>
          <a:prstGeom prst="rect">
            <a:avLst/>
          </a:prstGeom>
          <a:noFill/>
          <a:ln w="9525">
            <a:noFill/>
            <a:miter lim="800000"/>
            <a:headEnd/>
            <a:tailEnd/>
          </a:ln>
        </p:spPr>
        <p:txBody>
          <a:bodyPr wrap="none">
            <a:spAutoFit/>
          </a:bodyPr>
          <a:lstStyle/>
          <a:p>
            <a:pPr eaLnBrk="0" hangingPunct="0">
              <a:buFontTx/>
              <a:buChar char="•"/>
            </a:pPr>
            <a:r>
              <a:rPr lang="en-AU" sz="2800">
                <a:latin typeface="Times New Roman" pitchFamily="18" charset="0"/>
              </a:rPr>
              <a:t>  Informants</a:t>
            </a:r>
          </a:p>
          <a:p>
            <a:pPr lvl="1" eaLnBrk="0" hangingPunct="0"/>
            <a:r>
              <a:rPr lang="en-AU" sz="2400">
                <a:latin typeface="Times New Roman" pitchFamily="18" charset="0"/>
              </a:rPr>
              <a:t>- explain what informants were used and why </a:t>
            </a:r>
          </a:p>
          <a:p>
            <a:pPr lvl="1" eaLnBrk="0" hangingPunct="0"/>
            <a:r>
              <a:rPr lang="en-AU" sz="2400">
                <a:latin typeface="Times New Roman" pitchFamily="18" charset="0"/>
              </a:rPr>
              <a:t>- link to need for information (perhaps different informants</a:t>
            </a:r>
          </a:p>
          <a:p>
            <a:pPr lvl="1" eaLnBrk="0" hangingPunct="0"/>
            <a:r>
              <a:rPr lang="en-AU" sz="2400">
                <a:latin typeface="Times New Roman" pitchFamily="18" charset="0"/>
              </a:rPr>
              <a:t>   for different types/areas of information)</a:t>
            </a:r>
          </a:p>
          <a:p>
            <a:pPr lvl="1" eaLnBrk="0" hangingPunct="0"/>
            <a:r>
              <a:rPr lang="en-AU" sz="2400">
                <a:latin typeface="Times New Roman" pitchFamily="18" charset="0"/>
              </a:rPr>
              <a:t>- procedure used to contact informants, to gain permission, etc</a:t>
            </a:r>
          </a:p>
          <a:p>
            <a:pPr lvl="1" eaLnBrk="0" hangingPunct="0"/>
            <a:endParaRPr lang="en-AU" sz="2400">
              <a:latin typeface="Times New Roman" pitchFamily="18" charset="0"/>
            </a:endParaRPr>
          </a:p>
          <a:p>
            <a:pPr eaLnBrk="0" hangingPunct="0">
              <a:buFontTx/>
              <a:buChar char="•"/>
            </a:pPr>
            <a:r>
              <a:rPr lang="en-AU" sz="2800">
                <a:latin typeface="Times New Roman" pitchFamily="18" charset="0"/>
              </a:rPr>
              <a:t>  Data/information</a:t>
            </a:r>
          </a:p>
          <a:p>
            <a:pPr lvl="1" eaLnBrk="0" hangingPunct="0"/>
            <a:r>
              <a:rPr lang="en-AU" sz="2400">
                <a:latin typeface="Times New Roman" pitchFamily="18" charset="0"/>
              </a:rPr>
              <a:t>- when was data collected  </a:t>
            </a:r>
          </a:p>
          <a:p>
            <a:pPr lvl="1" eaLnBrk="0" hangingPunct="0"/>
            <a:r>
              <a:rPr lang="en-AU" sz="2400">
                <a:latin typeface="Times New Roman" pitchFamily="18" charset="0"/>
              </a:rPr>
              <a:t>- how was data was collected </a:t>
            </a:r>
          </a:p>
          <a:p>
            <a:pPr lvl="1" eaLnBrk="0" hangingPunct="0"/>
            <a:r>
              <a:rPr lang="en-AU" sz="2400">
                <a:latin typeface="Times New Roman" pitchFamily="18" charset="0"/>
              </a:rPr>
              <a:t>   (type/number of researchers involved; use of tape recorder;</a:t>
            </a:r>
          </a:p>
          <a:p>
            <a:pPr lvl="1" eaLnBrk="0" hangingPunct="0"/>
            <a:r>
              <a:rPr lang="en-AU" sz="2400">
                <a:latin typeface="Times New Roman" pitchFamily="18" charset="0"/>
              </a:rPr>
              <a:t>    documentation obtained; etc)</a:t>
            </a:r>
          </a:p>
        </p:txBody>
      </p:sp>
    </p:spTree>
  </p:cSld>
  <p:clrMapOvr>
    <a:masterClrMapping/>
  </p:clrMapOvr>
  <p:transition spd="med">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49155"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49156"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91ED71F2-822E-4684-8138-79DD6659E1EF}" type="slidenum">
              <a:rPr lang="en-US"/>
              <a:pPr>
                <a:defRPr/>
              </a:pPr>
              <a:t>39</a:t>
            </a:fld>
            <a:endParaRPr lang="en-US"/>
          </a:p>
        </p:txBody>
      </p:sp>
      <p:sp>
        <p:nvSpPr>
          <p:cNvPr id="29701" name="Rectangle 2"/>
          <p:cNvSpPr>
            <a:spLocks noGrp="1" noChangeArrowheads="1"/>
          </p:cNvSpPr>
          <p:nvPr>
            <p:ph type="title" idx="4294967295"/>
          </p:nvPr>
        </p:nvSpPr>
        <p:spPr>
          <a:xfrm>
            <a:off x="0" y="274638"/>
            <a:ext cx="8229600" cy="1143000"/>
          </a:xfrm>
        </p:spPr>
        <p:txBody>
          <a:bodyPr rtlCol="0">
            <a:normAutofit/>
          </a:bodyPr>
          <a:lstStyle/>
          <a:p>
            <a:pPr fontAlgn="auto">
              <a:spcAft>
                <a:spcPts val="0"/>
              </a:spcAft>
              <a:defRPr/>
            </a:pPr>
            <a:r>
              <a:rPr lang="en-AU" sz="3600" smtClean="0">
                <a:solidFill>
                  <a:schemeClr val="tx2">
                    <a:satMod val="200000"/>
                  </a:schemeClr>
                </a:solidFill>
              </a:rPr>
              <a:t>Analysis of data</a:t>
            </a:r>
          </a:p>
        </p:txBody>
      </p:sp>
      <p:sp>
        <p:nvSpPr>
          <p:cNvPr id="43014" name="Text Box 3"/>
          <p:cNvSpPr txBox="1">
            <a:spLocks noChangeArrowheads="1"/>
          </p:cNvSpPr>
          <p:nvPr/>
        </p:nvSpPr>
        <p:spPr bwMode="auto">
          <a:xfrm>
            <a:off x="1219200" y="2209800"/>
            <a:ext cx="6992938" cy="3081338"/>
          </a:xfrm>
          <a:prstGeom prst="rect">
            <a:avLst/>
          </a:prstGeom>
          <a:noFill/>
          <a:ln w="9525">
            <a:noFill/>
            <a:miter lim="800000"/>
            <a:headEnd/>
            <a:tailEnd/>
          </a:ln>
        </p:spPr>
        <p:txBody>
          <a:bodyPr wrap="none">
            <a:spAutoFit/>
          </a:bodyPr>
          <a:lstStyle/>
          <a:p>
            <a:pPr eaLnBrk="0" hangingPunct="0">
              <a:buFontTx/>
              <a:buChar char="•"/>
            </a:pPr>
            <a:r>
              <a:rPr lang="en-AU" sz="2800">
                <a:latin typeface="Times New Roman" pitchFamily="18" charset="0"/>
              </a:rPr>
              <a:t>  describe process of single case description</a:t>
            </a:r>
          </a:p>
          <a:p>
            <a:pPr lvl="1" eaLnBrk="0" hangingPunct="0"/>
            <a:r>
              <a:rPr lang="en-AU" sz="2800">
                <a:latin typeface="Times New Roman" pitchFamily="18" charset="0"/>
              </a:rPr>
              <a:t>and subsequent multiple case comparison</a:t>
            </a:r>
          </a:p>
          <a:p>
            <a:pPr lvl="1" eaLnBrk="0" hangingPunct="0"/>
            <a:endParaRPr lang="en-AU" sz="2800">
              <a:latin typeface="Times New Roman" pitchFamily="18" charset="0"/>
            </a:endParaRPr>
          </a:p>
          <a:p>
            <a:pPr eaLnBrk="0" hangingPunct="0">
              <a:buFontTx/>
              <a:buChar char="•"/>
            </a:pPr>
            <a:r>
              <a:rPr lang="en-AU" sz="2800">
                <a:latin typeface="Times New Roman" pitchFamily="18" charset="0"/>
              </a:rPr>
              <a:t>  highlight use of case analysis to address each </a:t>
            </a:r>
          </a:p>
          <a:p>
            <a:pPr lvl="1" eaLnBrk="0" hangingPunct="0"/>
            <a:r>
              <a:rPr lang="en-AU" sz="2800">
                <a:latin typeface="Times New Roman" pitchFamily="18" charset="0"/>
              </a:rPr>
              <a:t>of your research questions in turn</a:t>
            </a:r>
          </a:p>
          <a:p>
            <a:pPr lvl="1" eaLnBrk="0" hangingPunct="0"/>
            <a:endParaRPr lang="en-AU" sz="2800">
              <a:latin typeface="Times New Roman" pitchFamily="18" charset="0"/>
            </a:endParaRPr>
          </a:p>
          <a:p>
            <a:pPr eaLnBrk="0" hangingPunct="0">
              <a:buFontTx/>
              <a:buChar char="•"/>
            </a:pPr>
            <a:r>
              <a:rPr lang="en-AU" sz="2800">
                <a:latin typeface="Times New Roman" pitchFamily="18" charset="0"/>
              </a:rPr>
              <a:t>  describe main techniques used in analysis</a:t>
            </a:r>
          </a:p>
        </p:txBody>
      </p:sp>
    </p:spTree>
  </p:cSld>
  <p:clrMapOvr>
    <a:masterClrMapping/>
  </p:clrMapOvr>
  <p:transition spd="med">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50179"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50180"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E1071817-FEC8-42ED-B477-DFA9D99618EB}" type="slidenum">
              <a:rPr lang="en-US"/>
              <a:pPr>
                <a:defRPr/>
              </a:pPr>
              <a:t>40</a:t>
            </a:fld>
            <a:endParaRPr lang="en-US"/>
          </a:p>
        </p:txBody>
      </p:sp>
      <p:sp>
        <p:nvSpPr>
          <p:cNvPr id="30725" name="Rectangle 2"/>
          <p:cNvSpPr>
            <a:spLocks noGrp="1" noChangeArrowheads="1"/>
          </p:cNvSpPr>
          <p:nvPr>
            <p:ph type="title" idx="4294967295"/>
          </p:nvPr>
        </p:nvSpPr>
        <p:spPr>
          <a:xfrm>
            <a:off x="0" y="274638"/>
            <a:ext cx="8229600" cy="1143000"/>
          </a:xfrm>
        </p:spPr>
        <p:txBody>
          <a:bodyPr rtlCol="0">
            <a:normAutofit/>
          </a:bodyPr>
          <a:lstStyle/>
          <a:p>
            <a:pPr fontAlgn="auto">
              <a:spcAft>
                <a:spcPts val="0"/>
              </a:spcAft>
              <a:defRPr/>
            </a:pPr>
            <a:r>
              <a:rPr lang="en-AU" sz="3600" smtClean="0">
                <a:solidFill>
                  <a:schemeClr val="tx2">
                    <a:satMod val="200000"/>
                  </a:schemeClr>
                </a:solidFill>
              </a:rPr>
              <a:t>Quality of the research</a:t>
            </a:r>
          </a:p>
        </p:txBody>
      </p:sp>
      <p:sp>
        <p:nvSpPr>
          <p:cNvPr id="44038" name="Text Box 3"/>
          <p:cNvSpPr txBox="1">
            <a:spLocks noChangeArrowheads="1"/>
          </p:cNvSpPr>
          <p:nvPr/>
        </p:nvSpPr>
        <p:spPr bwMode="auto">
          <a:xfrm>
            <a:off x="1295400" y="2590800"/>
            <a:ext cx="7234238" cy="2771775"/>
          </a:xfrm>
          <a:prstGeom prst="rect">
            <a:avLst/>
          </a:prstGeom>
          <a:noFill/>
          <a:ln w="9525">
            <a:noFill/>
            <a:miter lim="800000"/>
            <a:headEnd/>
            <a:tailEnd/>
          </a:ln>
        </p:spPr>
        <p:txBody>
          <a:bodyPr wrap="none">
            <a:spAutoFit/>
          </a:bodyPr>
          <a:lstStyle/>
          <a:p>
            <a:pPr eaLnBrk="0" hangingPunct="0">
              <a:buFontTx/>
              <a:buChar char="•"/>
            </a:pPr>
            <a:r>
              <a:rPr lang="en-AU" sz="2800">
                <a:latin typeface="Times New Roman" pitchFamily="18" charset="0"/>
              </a:rPr>
              <a:t>  discuss the issues </a:t>
            </a:r>
          </a:p>
          <a:p>
            <a:pPr lvl="1" eaLnBrk="0" hangingPunct="0"/>
            <a:r>
              <a:rPr lang="en-AU" sz="2400">
                <a:latin typeface="Times New Roman" pitchFamily="18" charset="0"/>
              </a:rPr>
              <a:t>- define validity, reliability, generalisability</a:t>
            </a:r>
          </a:p>
          <a:p>
            <a:pPr lvl="1" eaLnBrk="0" hangingPunct="0"/>
            <a:r>
              <a:rPr lang="en-AU" sz="2400">
                <a:latin typeface="Times New Roman" pitchFamily="18" charset="0"/>
              </a:rPr>
              <a:t>- explain what it means in the context of case research</a:t>
            </a:r>
          </a:p>
          <a:p>
            <a:pPr lvl="1" eaLnBrk="0" hangingPunct="0"/>
            <a:r>
              <a:rPr lang="en-AU" sz="2400">
                <a:latin typeface="Times New Roman" pitchFamily="18" charset="0"/>
              </a:rPr>
              <a:t>- explain how each is addressed in your study</a:t>
            </a:r>
          </a:p>
          <a:p>
            <a:pPr lvl="1" eaLnBrk="0" hangingPunct="0"/>
            <a:endParaRPr lang="en-AU" sz="2400">
              <a:latin typeface="Times New Roman" pitchFamily="18" charset="0"/>
            </a:endParaRPr>
          </a:p>
          <a:p>
            <a:pPr eaLnBrk="0" hangingPunct="0">
              <a:buFontTx/>
              <a:buChar char="•"/>
            </a:pPr>
            <a:r>
              <a:rPr lang="en-AU" sz="2800">
                <a:latin typeface="Times New Roman" pitchFamily="18" charset="0"/>
              </a:rPr>
              <a:t>  use references</a:t>
            </a:r>
          </a:p>
          <a:p>
            <a:pPr lvl="1" eaLnBrk="0" hangingPunct="0"/>
            <a:r>
              <a:rPr lang="en-AU" sz="2400">
                <a:latin typeface="Times New Roman" pitchFamily="18" charset="0"/>
              </a:rPr>
              <a:t>- for specific case quality issues: Yin, 1994, p33</a:t>
            </a:r>
            <a:endParaRPr lang="en-AU" sz="2800">
              <a:latin typeface="Times New Roman" pitchFamily="18" charset="0"/>
            </a:endParaRPr>
          </a:p>
        </p:txBody>
      </p:sp>
    </p:spTree>
  </p:cSld>
  <p:clrMapOvr>
    <a:masterClrMapping/>
  </p:clrMapOvr>
  <p:transition spd="med">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51203"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51204"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0B5C6184-7D05-40F6-ACFE-3E0472AAB9B3}" type="slidenum">
              <a:rPr lang="en-US"/>
              <a:pPr>
                <a:defRPr/>
              </a:pPr>
              <a:t>41</a:t>
            </a:fld>
            <a:endParaRPr lang="en-US"/>
          </a:p>
        </p:txBody>
      </p:sp>
      <p:sp>
        <p:nvSpPr>
          <p:cNvPr id="31749" name="Rectangle 2"/>
          <p:cNvSpPr>
            <a:spLocks noGrp="1" noChangeArrowheads="1"/>
          </p:cNvSpPr>
          <p:nvPr>
            <p:ph type="title" idx="4294967295"/>
          </p:nvPr>
        </p:nvSpPr>
        <p:spPr>
          <a:xfrm>
            <a:off x="0" y="274638"/>
            <a:ext cx="8229600" cy="1143000"/>
          </a:xfrm>
        </p:spPr>
        <p:txBody>
          <a:bodyPr rtlCol="0">
            <a:normAutofit/>
          </a:bodyPr>
          <a:lstStyle/>
          <a:p>
            <a:pPr fontAlgn="auto">
              <a:spcAft>
                <a:spcPts val="0"/>
              </a:spcAft>
              <a:defRPr/>
            </a:pPr>
            <a:r>
              <a:rPr lang="en-AU" sz="3600" smtClean="0">
                <a:solidFill>
                  <a:schemeClr val="tx2">
                    <a:satMod val="200000"/>
                  </a:schemeClr>
                </a:solidFill>
              </a:rPr>
              <a:t>Quality of research - the four issues</a:t>
            </a:r>
          </a:p>
        </p:txBody>
      </p:sp>
      <p:sp>
        <p:nvSpPr>
          <p:cNvPr id="45062" name="Rectangle 3"/>
          <p:cNvSpPr>
            <a:spLocks noChangeArrowheads="1"/>
          </p:cNvSpPr>
          <p:nvPr/>
        </p:nvSpPr>
        <p:spPr bwMode="auto">
          <a:xfrm>
            <a:off x="762000" y="2286000"/>
            <a:ext cx="7810500" cy="3013075"/>
          </a:xfrm>
          <a:prstGeom prst="rect">
            <a:avLst/>
          </a:prstGeom>
          <a:noFill/>
          <a:ln w="9525">
            <a:noFill/>
            <a:miter lim="800000"/>
            <a:headEnd/>
            <a:tailEnd/>
          </a:ln>
        </p:spPr>
        <p:txBody>
          <a:bodyPr wrap="none">
            <a:spAutoFit/>
          </a:bodyPr>
          <a:lstStyle/>
          <a:p>
            <a:pPr eaLnBrk="0" hangingPunct="0">
              <a:buFontTx/>
              <a:buChar char="•"/>
            </a:pPr>
            <a:r>
              <a:rPr lang="en-AU" sz="2400">
                <a:latin typeface="Times New Roman" pitchFamily="18" charset="0"/>
              </a:rPr>
              <a:t>  </a:t>
            </a:r>
            <a:r>
              <a:rPr lang="en-AU" sz="2400" i="1">
                <a:latin typeface="Times New Roman" pitchFamily="18" charset="0"/>
              </a:rPr>
              <a:t>construct validity </a:t>
            </a:r>
          </a:p>
          <a:p>
            <a:pPr lvl="1" eaLnBrk="0" hangingPunct="0"/>
            <a:r>
              <a:rPr lang="en-AU" sz="2400">
                <a:latin typeface="Times New Roman" pitchFamily="18" charset="0"/>
              </a:rPr>
              <a:t>using correct measures to study the research concepts</a:t>
            </a:r>
          </a:p>
          <a:p>
            <a:pPr eaLnBrk="0" hangingPunct="0">
              <a:buFontTx/>
              <a:buChar char="•"/>
            </a:pPr>
            <a:r>
              <a:rPr lang="en-AU" sz="2400">
                <a:latin typeface="Times New Roman" pitchFamily="18" charset="0"/>
              </a:rPr>
              <a:t>  </a:t>
            </a:r>
            <a:r>
              <a:rPr lang="en-AU" sz="2400" i="1">
                <a:latin typeface="Times New Roman" pitchFamily="18" charset="0"/>
              </a:rPr>
              <a:t>internal validity</a:t>
            </a:r>
            <a:endParaRPr lang="en-AU" sz="2400">
              <a:latin typeface="Times New Roman" pitchFamily="18" charset="0"/>
            </a:endParaRPr>
          </a:p>
          <a:p>
            <a:pPr lvl="1" eaLnBrk="0" hangingPunct="0"/>
            <a:r>
              <a:rPr lang="en-AU" sz="2400">
                <a:latin typeface="Times New Roman" pitchFamily="18" charset="0"/>
              </a:rPr>
              <a:t>establishing causal relationships </a:t>
            </a:r>
          </a:p>
          <a:p>
            <a:pPr eaLnBrk="0" hangingPunct="0">
              <a:buFontTx/>
              <a:buChar char="•"/>
            </a:pPr>
            <a:r>
              <a:rPr lang="en-AU" sz="2400">
                <a:latin typeface="Times New Roman" pitchFamily="18" charset="0"/>
              </a:rPr>
              <a:t>  </a:t>
            </a:r>
            <a:r>
              <a:rPr lang="en-AU" sz="2400" i="1">
                <a:latin typeface="Times New Roman" pitchFamily="18" charset="0"/>
              </a:rPr>
              <a:t>external validity</a:t>
            </a:r>
            <a:endParaRPr lang="en-AU" sz="2400">
              <a:latin typeface="Times New Roman" pitchFamily="18" charset="0"/>
            </a:endParaRPr>
          </a:p>
          <a:p>
            <a:pPr lvl="1" eaLnBrk="0" hangingPunct="0"/>
            <a:r>
              <a:rPr lang="en-AU" sz="2400">
                <a:latin typeface="Times New Roman" pitchFamily="18" charset="0"/>
              </a:rPr>
              <a:t>generalising to larger domain</a:t>
            </a:r>
          </a:p>
          <a:p>
            <a:pPr eaLnBrk="0" hangingPunct="0">
              <a:buFontTx/>
              <a:buChar char="•"/>
            </a:pPr>
            <a:r>
              <a:rPr lang="en-AU" sz="2400">
                <a:latin typeface="Times New Roman" pitchFamily="18" charset="0"/>
              </a:rPr>
              <a:t>  </a:t>
            </a:r>
            <a:r>
              <a:rPr lang="en-AU" sz="2400" i="1">
                <a:latin typeface="Times New Roman" pitchFamily="18" charset="0"/>
              </a:rPr>
              <a:t>reliability</a:t>
            </a:r>
          </a:p>
          <a:p>
            <a:pPr lvl="1" eaLnBrk="0" hangingPunct="0"/>
            <a:r>
              <a:rPr lang="en-AU" sz="2400">
                <a:latin typeface="Times New Roman" pitchFamily="18" charset="0"/>
              </a:rPr>
              <a:t>demonstrating that study can be repeated with same results</a:t>
            </a:r>
          </a:p>
        </p:txBody>
      </p:sp>
    </p:spTree>
  </p:cSld>
  <p:clrMapOvr>
    <a:masterClrMapping/>
  </p:clrMapOvr>
  <p:transition spd="med">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52227"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52228"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6BE0741E-74FF-40FB-96F1-DE2754C6D5CA}" type="slidenum">
              <a:rPr lang="en-US"/>
              <a:pPr>
                <a:defRPr/>
              </a:pPr>
              <a:t>42</a:t>
            </a:fld>
            <a:endParaRPr lang="en-US"/>
          </a:p>
        </p:txBody>
      </p:sp>
      <p:sp>
        <p:nvSpPr>
          <p:cNvPr id="32773" name="Rectangle 2"/>
          <p:cNvSpPr>
            <a:spLocks noGrp="1" noChangeArrowheads="1"/>
          </p:cNvSpPr>
          <p:nvPr>
            <p:ph type="title" idx="4294967295"/>
          </p:nvPr>
        </p:nvSpPr>
        <p:spPr>
          <a:xfrm>
            <a:off x="0" y="609600"/>
            <a:ext cx="8534400" cy="1143000"/>
          </a:xfrm>
        </p:spPr>
        <p:txBody>
          <a:bodyPr rtlCol="0">
            <a:normAutofit fontScale="90000"/>
          </a:bodyPr>
          <a:lstStyle/>
          <a:p>
            <a:pPr fontAlgn="auto">
              <a:spcAft>
                <a:spcPts val="0"/>
              </a:spcAft>
              <a:defRPr/>
            </a:pPr>
            <a:r>
              <a:rPr lang="en-AU" sz="3600" smtClean="0">
                <a:solidFill>
                  <a:schemeClr val="tx2">
                    <a:satMod val="200000"/>
                  </a:schemeClr>
                </a:solidFill>
              </a:rPr>
              <a:t>Quality of the research - </a:t>
            </a:r>
            <a:br>
              <a:rPr lang="en-AU" sz="3600" smtClean="0">
                <a:solidFill>
                  <a:schemeClr val="tx2">
                    <a:satMod val="200000"/>
                  </a:schemeClr>
                </a:solidFill>
              </a:rPr>
            </a:br>
            <a:r>
              <a:rPr lang="en-AU" sz="3200" smtClean="0">
                <a:solidFill>
                  <a:schemeClr val="tx2">
                    <a:satMod val="200000"/>
                  </a:schemeClr>
                </a:solidFill>
              </a:rPr>
              <a:t>methods of enhancing case study research quality</a:t>
            </a:r>
          </a:p>
        </p:txBody>
      </p:sp>
      <p:sp>
        <p:nvSpPr>
          <p:cNvPr id="46086" name="Text Box 3"/>
          <p:cNvSpPr txBox="1">
            <a:spLocks noChangeArrowheads="1"/>
          </p:cNvSpPr>
          <p:nvPr/>
        </p:nvSpPr>
        <p:spPr bwMode="auto">
          <a:xfrm>
            <a:off x="1295400" y="2438400"/>
            <a:ext cx="7113588" cy="3013075"/>
          </a:xfrm>
          <a:prstGeom prst="rect">
            <a:avLst/>
          </a:prstGeom>
          <a:noFill/>
          <a:ln w="9525">
            <a:noFill/>
            <a:miter lim="800000"/>
            <a:headEnd/>
            <a:tailEnd/>
          </a:ln>
        </p:spPr>
        <p:txBody>
          <a:bodyPr wrap="none">
            <a:spAutoFit/>
          </a:bodyPr>
          <a:lstStyle/>
          <a:p>
            <a:pPr eaLnBrk="0" hangingPunct="0"/>
            <a:r>
              <a:rPr lang="en-AU" sz="2400">
                <a:latin typeface="Times New Roman" pitchFamily="18" charset="0"/>
              </a:rPr>
              <a:t>Construct validity	- use multiple sources of evidence</a:t>
            </a:r>
          </a:p>
          <a:p>
            <a:pPr eaLnBrk="0" hangingPunct="0"/>
            <a:r>
              <a:rPr lang="en-AU" sz="2400">
                <a:latin typeface="Times New Roman" pitchFamily="18" charset="0"/>
              </a:rPr>
              <a:t>			- establish chain of evidence</a:t>
            </a:r>
          </a:p>
          <a:p>
            <a:pPr eaLnBrk="0" hangingPunct="0"/>
            <a:r>
              <a:rPr lang="en-AU" sz="2400">
                <a:latin typeface="Times New Roman" pitchFamily="18" charset="0"/>
              </a:rPr>
              <a:t>			- informants review draft of report</a:t>
            </a:r>
          </a:p>
          <a:p>
            <a:pPr eaLnBrk="0" hangingPunct="0"/>
            <a:r>
              <a:rPr lang="en-AU" sz="2400">
                <a:latin typeface="Times New Roman" pitchFamily="18" charset="0"/>
              </a:rPr>
              <a:t>Internal validity	- pattern matching</a:t>
            </a:r>
          </a:p>
          <a:p>
            <a:pPr eaLnBrk="0" hangingPunct="0"/>
            <a:r>
              <a:rPr lang="en-AU" sz="2400">
                <a:latin typeface="Times New Roman" pitchFamily="18" charset="0"/>
              </a:rPr>
              <a:t>			- explanation building</a:t>
            </a:r>
          </a:p>
          <a:p>
            <a:pPr eaLnBrk="0" hangingPunct="0"/>
            <a:r>
              <a:rPr lang="en-AU" sz="2400">
                <a:latin typeface="Times New Roman" pitchFamily="18" charset="0"/>
              </a:rPr>
              <a:t>External validity	- use replication logic </a:t>
            </a:r>
          </a:p>
          <a:p>
            <a:pPr eaLnBrk="0" hangingPunct="0"/>
            <a:r>
              <a:rPr lang="en-AU" sz="2400">
                <a:latin typeface="Times New Roman" pitchFamily="18" charset="0"/>
              </a:rPr>
              <a:t>Reliability		- use protocol</a:t>
            </a:r>
          </a:p>
          <a:p>
            <a:pPr eaLnBrk="0" hangingPunct="0"/>
            <a:r>
              <a:rPr lang="en-AU" sz="2400">
                <a:latin typeface="Times New Roman" pitchFamily="18" charset="0"/>
              </a:rPr>
              <a:t>			- develop and maintain data base</a:t>
            </a:r>
          </a:p>
        </p:txBody>
      </p:sp>
      <p:sp>
        <p:nvSpPr>
          <p:cNvPr id="46087" name="Text Box 4"/>
          <p:cNvSpPr txBox="1">
            <a:spLocks noChangeArrowheads="1"/>
          </p:cNvSpPr>
          <p:nvPr/>
        </p:nvSpPr>
        <p:spPr bwMode="auto">
          <a:xfrm>
            <a:off x="5334000" y="5486400"/>
            <a:ext cx="3257550" cy="396875"/>
          </a:xfrm>
          <a:prstGeom prst="rect">
            <a:avLst/>
          </a:prstGeom>
          <a:noFill/>
          <a:ln w="9525">
            <a:noFill/>
            <a:miter lim="800000"/>
            <a:headEnd/>
            <a:tailEnd/>
          </a:ln>
        </p:spPr>
        <p:txBody>
          <a:bodyPr wrap="none">
            <a:spAutoFit/>
          </a:bodyPr>
          <a:lstStyle/>
          <a:p>
            <a:pPr eaLnBrk="0" hangingPunct="0"/>
            <a:r>
              <a:rPr lang="en-AU" sz="2000" i="1">
                <a:latin typeface="Times New Roman" pitchFamily="18" charset="0"/>
              </a:rPr>
              <a:t>(adapted from Yin, 1994, p33)</a:t>
            </a:r>
          </a:p>
        </p:txBody>
      </p:sp>
    </p:spTree>
  </p:cSld>
  <p:clrMapOvr>
    <a:masterClrMapping/>
  </p:clrMapOvr>
  <p:transition spd="med">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53251"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53252"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BC4F2B91-32F2-4843-B4A8-CED6A15B5308}" type="slidenum">
              <a:rPr lang="en-US"/>
              <a:pPr>
                <a:defRPr/>
              </a:pPr>
              <a:t>43</a:t>
            </a:fld>
            <a:endParaRPr lang="en-US"/>
          </a:p>
        </p:txBody>
      </p:sp>
      <p:sp>
        <p:nvSpPr>
          <p:cNvPr id="33797" name="Rectangle 2"/>
          <p:cNvSpPr>
            <a:spLocks noGrp="1" noChangeArrowheads="1"/>
          </p:cNvSpPr>
          <p:nvPr>
            <p:ph type="title" idx="4294967295"/>
          </p:nvPr>
        </p:nvSpPr>
        <p:spPr>
          <a:xfrm>
            <a:off x="0" y="274638"/>
            <a:ext cx="8229600" cy="1143000"/>
          </a:xfrm>
        </p:spPr>
        <p:txBody>
          <a:bodyPr rtlCol="0">
            <a:normAutofit/>
          </a:bodyPr>
          <a:lstStyle/>
          <a:p>
            <a:pPr fontAlgn="auto">
              <a:spcAft>
                <a:spcPts val="0"/>
              </a:spcAft>
              <a:defRPr/>
            </a:pPr>
            <a:r>
              <a:rPr lang="en-AU" sz="3200" smtClean="0">
                <a:solidFill>
                  <a:schemeClr val="tx2">
                    <a:satMod val="200000"/>
                  </a:schemeClr>
                </a:solidFill>
              </a:rPr>
              <a:t>Ethical considerations</a:t>
            </a:r>
          </a:p>
        </p:txBody>
      </p:sp>
      <p:sp>
        <p:nvSpPr>
          <p:cNvPr id="47110" name="Text Box 3"/>
          <p:cNvSpPr txBox="1">
            <a:spLocks noChangeArrowheads="1"/>
          </p:cNvSpPr>
          <p:nvPr/>
        </p:nvSpPr>
        <p:spPr bwMode="auto">
          <a:xfrm>
            <a:off x="838200" y="2133600"/>
            <a:ext cx="7856538" cy="3081338"/>
          </a:xfrm>
          <a:prstGeom prst="rect">
            <a:avLst/>
          </a:prstGeom>
          <a:noFill/>
          <a:ln w="9525">
            <a:noFill/>
            <a:miter lim="800000"/>
            <a:headEnd/>
            <a:tailEnd/>
          </a:ln>
        </p:spPr>
        <p:txBody>
          <a:bodyPr wrap="none">
            <a:spAutoFit/>
          </a:bodyPr>
          <a:lstStyle/>
          <a:p>
            <a:pPr eaLnBrk="0" hangingPunct="0"/>
            <a:r>
              <a:rPr lang="en-AU" sz="2800">
                <a:latin typeface="Times New Roman" pitchFamily="18" charset="0"/>
              </a:rPr>
              <a:t>Identify the issues and explain how each is addressed:</a:t>
            </a:r>
          </a:p>
          <a:p>
            <a:pPr eaLnBrk="0" hangingPunct="0"/>
            <a:endParaRPr lang="en-AU" sz="2800">
              <a:latin typeface="Times New Roman" pitchFamily="18" charset="0"/>
            </a:endParaRPr>
          </a:p>
          <a:p>
            <a:pPr lvl="1" eaLnBrk="0" hangingPunct="0">
              <a:buFontTx/>
              <a:buChar char="•"/>
            </a:pPr>
            <a:r>
              <a:rPr lang="en-AU" sz="2800">
                <a:latin typeface="Times New Roman" pitchFamily="18" charset="0"/>
              </a:rPr>
              <a:t>  confidentiality of information</a:t>
            </a:r>
          </a:p>
          <a:p>
            <a:pPr lvl="2" eaLnBrk="0" hangingPunct="0"/>
            <a:endParaRPr lang="en-AU" sz="2800">
              <a:latin typeface="Times New Roman" pitchFamily="18" charset="0"/>
            </a:endParaRPr>
          </a:p>
          <a:p>
            <a:pPr lvl="1" eaLnBrk="0" hangingPunct="0">
              <a:buFontTx/>
              <a:buChar char="•"/>
            </a:pPr>
            <a:r>
              <a:rPr lang="en-AU" sz="2800">
                <a:latin typeface="Times New Roman" pitchFamily="18" charset="0"/>
              </a:rPr>
              <a:t>  privacy of informants</a:t>
            </a:r>
          </a:p>
          <a:p>
            <a:pPr lvl="1" eaLnBrk="0" hangingPunct="0">
              <a:buFontTx/>
              <a:buChar char="•"/>
            </a:pPr>
            <a:endParaRPr lang="en-AU" sz="2800">
              <a:latin typeface="Times New Roman" pitchFamily="18" charset="0"/>
            </a:endParaRPr>
          </a:p>
          <a:p>
            <a:pPr lvl="1" eaLnBrk="0" hangingPunct="0">
              <a:buFontTx/>
              <a:buChar char="•"/>
            </a:pPr>
            <a:r>
              <a:rPr lang="en-AU" sz="2800">
                <a:latin typeface="Times New Roman" pitchFamily="18" charset="0"/>
              </a:rPr>
              <a:t>  etc</a:t>
            </a:r>
          </a:p>
        </p:txBody>
      </p:sp>
    </p:spTree>
  </p:cSld>
  <p:clrMapOvr>
    <a:masterClrMapping/>
  </p:clrMapOvr>
  <p:transition spd="med">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9" name="Rectangle 2"/>
          <p:cNvSpPr>
            <a:spLocks noGrp="1"/>
          </p:cNvSpPr>
          <p:nvPr>
            <p:ph type="title"/>
          </p:nvPr>
        </p:nvSpPr>
        <p:spPr/>
        <p:txBody>
          <a:bodyPr rtlCol="0">
            <a:normAutofit/>
          </a:bodyPr>
          <a:lstStyle/>
          <a:p>
            <a:pPr fontAlgn="auto">
              <a:spcAft>
                <a:spcPts val="0"/>
              </a:spcAft>
              <a:defRPr/>
            </a:pPr>
            <a:r>
              <a:rPr lang="en-US" smtClean="0">
                <a:solidFill>
                  <a:schemeClr val="tx2">
                    <a:satMod val="200000"/>
                  </a:schemeClr>
                </a:solidFill>
              </a:rPr>
              <a:t>Figuring out your study</a:t>
            </a:r>
          </a:p>
        </p:txBody>
      </p:sp>
      <p:sp>
        <p:nvSpPr>
          <p:cNvPr id="48131" name="Rectangle 3"/>
          <p:cNvSpPr>
            <a:spLocks noGrp="1"/>
          </p:cNvSpPr>
          <p:nvPr>
            <p:ph idx="1"/>
          </p:nvPr>
        </p:nvSpPr>
        <p:spPr/>
        <p:txBody>
          <a:bodyPr/>
          <a:lstStyle/>
          <a:p>
            <a:r>
              <a:rPr lang="en-US" smtClean="0"/>
              <a:t>What?</a:t>
            </a:r>
          </a:p>
          <a:p>
            <a:r>
              <a:rPr lang="en-US" smtClean="0"/>
              <a:t>Who?</a:t>
            </a:r>
          </a:p>
          <a:p>
            <a:r>
              <a:rPr lang="en-US" smtClean="0"/>
              <a:t>When?</a:t>
            </a:r>
          </a:p>
          <a:p>
            <a:r>
              <a:rPr lang="en-US" smtClean="0"/>
              <a:t>Why? </a:t>
            </a:r>
          </a:p>
          <a:p>
            <a:r>
              <a:rPr lang="en-US" smtClean="0"/>
              <a:t>And How?</a:t>
            </a:r>
          </a:p>
        </p:txBody>
      </p:sp>
      <p:sp>
        <p:nvSpPr>
          <p:cNvPr id="54276"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54277"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54278"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B7827C7C-240E-46CA-B463-B175FB457225}" type="slidenum">
              <a:rPr lang="en-US"/>
              <a:pPr>
                <a:defRPr/>
              </a:pPr>
              <a:t>44</a:t>
            </a:fld>
            <a:endParaRPr lang="en-US"/>
          </a:p>
        </p:txBody>
      </p:sp>
    </p:spTree>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Rectangle 2"/>
          <p:cNvSpPr>
            <a:spLocks noGrp="1"/>
          </p:cNvSpPr>
          <p:nvPr>
            <p:ph type="title"/>
          </p:nvPr>
        </p:nvSpPr>
        <p:spPr/>
        <p:txBody>
          <a:bodyPr rtlCol="0">
            <a:normAutofit/>
          </a:bodyPr>
          <a:lstStyle/>
          <a:p>
            <a:pPr fontAlgn="auto">
              <a:spcAft>
                <a:spcPts val="0"/>
              </a:spcAft>
              <a:defRPr/>
            </a:pPr>
            <a:r>
              <a:rPr lang="en-US" smtClean="0">
                <a:solidFill>
                  <a:schemeClr val="tx2">
                    <a:satMod val="200000"/>
                  </a:schemeClr>
                </a:solidFill>
              </a:rPr>
              <a:t>Topic ideas</a:t>
            </a:r>
          </a:p>
        </p:txBody>
      </p:sp>
      <p:sp>
        <p:nvSpPr>
          <p:cNvPr id="49155" name="Rectangle 3"/>
          <p:cNvSpPr>
            <a:spLocks noGrp="1"/>
          </p:cNvSpPr>
          <p:nvPr>
            <p:ph idx="1"/>
          </p:nvPr>
        </p:nvSpPr>
        <p:spPr/>
        <p:txBody>
          <a:bodyPr/>
          <a:lstStyle/>
          <a:p>
            <a:r>
              <a:rPr lang="en-US" b="1" smtClean="0"/>
              <a:t>Online chat reference</a:t>
            </a:r>
          </a:p>
          <a:p>
            <a:pPr lvl="1"/>
            <a:r>
              <a:rPr lang="en-US" smtClean="0"/>
              <a:t>Types of questions</a:t>
            </a:r>
          </a:p>
          <a:p>
            <a:pPr lvl="2"/>
            <a:r>
              <a:rPr lang="en-US" smtClean="0"/>
              <a:t>Subject? Type?</a:t>
            </a:r>
          </a:p>
          <a:p>
            <a:pPr lvl="2"/>
            <a:r>
              <a:rPr lang="en-US" smtClean="0"/>
              <a:t># of turnaways*</a:t>
            </a:r>
          </a:p>
          <a:p>
            <a:pPr lvl="1"/>
            <a:r>
              <a:rPr lang="en-US" smtClean="0"/>
              <a:t>Difference in discourse </a:t>
            </a:r>
          </a:p>
          <a:p>
            <a:pPr lvl="2"/>
            <a:r>
              <a:rPr lang="en-US" smtClean="0"/>
              <a:t>In-person vs. chat</a:t>
            </a:r>
          </a:p>
          <a:p>
            <a:pPr lvl="1"/>
            <a:r>
              <a:rPr lang="en-US" smtClean="0"/>
              <a:t>Partnership studies </a:t>
            </a:r>
          </a:p>
          <a:p>
            <a:pPr lvl="2"/>
            <a:r>
              <a:rPr lang="en-US" smtClean="0"/>
              <a:t>Similar libraries with same software</a:t>
            </a:r>
          </a:p>
          <a:p>
            <a:pPr>
              <a:buFont typeface="Arial" pitchFamily="34" charset="0"/>
              <a:buNone/>
            </a:pPr>
            <a:endParaRPr lang="en-US" smtClean="0"/>
          </a:p>
        </p:txBody>
      </p:sp>
      <p:sp>
        <p:nvSpPr>
          <p:cNvPr id="55300"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55301"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55302"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1BC198CC-F868-47FF-9D5C-D87E9B9899B2}" type="slidenum">
              <a:rPr lang="en-US"/>
              <a:pPr>
                <a:defRPr/>
              </a:pPr>
              <a:t>45</a:t>
            </a:fld>
            <a:endParaRPr lang="en-US"/>
          </a:p>
        </p:txBody>
      </p:sp>
    </p:spTree>
  </p:cSld>
  <p:clrMapOvr>
    <a:masterClrMapping/>
  </p:clrMapOvr>
  <p:transition spd="med">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Rectangle 2"/>
          <p:cNvSpPr>
            <a:spLocks noGrp="1"/>
          </p:cNvSpPr>
          <p:nvPr>
            <p:ph type="title"/>
          </p:nvPr>
        </p:nvSpPr>
        <p:spPr/>
        <p:txBody>
          <a:bodyPr rtlCol="0">
            <a:normAutofit/>
          </a:bodyPr>
          <a:lstStyle/>
          <a:p>
            <a:pPr fontAlgn="auto">
              <a:spcAft>
                <a:spcPts val="0"/>
              </a:spcAft>
              <a:defRPr/>
            </a:pPr>
            <a:r>
              <a:rPr lang="en-US" smtClean="0">
                <a:solidFill>
                  <a:schemeClr val="tx2">
                    <a:satMod val="200000"/>
                  </a:schemeClr>
                </a:solidFill>
              </a:rPr>
              <a:t>Topic Ideas	</a:t>
            </a:r>
          </a:p>
        </p:txBody>
      </p:sp>
      <p:sp>
        <p:nvSpPr>
          <p:cNvPr id="50179" name="Rectangle 3"/>
          <p:cNvSpPr>
            <a:spLocks noGrp="1"/>
          </p:cNvSpPr>
          <p:nvPr>
            <p:ph idx="1"/>
          </p:nvPr>
        </p:nvSpPr>
        <p:spPr>
          <a:xfrm>
            <a:off x="1752600" y="1143000"/>
            <a:ext cx="7010400" cy="4953000"/>
          </a:xfrm>
        </p:spPr>
        <p:txBody>
          <a:bodyPr/>
          <a:lstStyle/>
          <a:p>
            <a:r>
              <a:rPr lang="en-US" smtClean="0"/>
              <a:t>E-book usage</a:t>
            </a:r>
          </a:p>
          <a:p>
            <a:r>
              <a:rPr lang="en-US" smtClean="0"/>
              <a:t>Usability studies of </a:t>
            </a:r>
          </a:p>
          <a:p>
            <a:pPr lvl="1"/>
            <a:r>
              <a:rPr lang="en-US" smtClean="0"/>
              <a:t>Online tutorial(s)</a:t>
            </a:r>
          </a:p>
          <a:p>
            <a:pPr lvl="1"/>
            <a:r>
              <a:rPr lang="en-US" smtClean="0"/>
              <a:t>‘My Library” portals</a:t>
            </a:r>
          </a:p>
          <a:p>
            <a:r>
              <a:rPr lang="en-US" smtClean="0"/>
              <a:t>Analysis of library web sites or library instruction sites or pathfinders by best practices</a:t>
            </a:r>
          </a:p>
          <a:p>
            <a:r>
              <a:rPr lang="en-US" smtClean="0"/>
              <a:t>Student learning outcomes in LI programs</a:t>
            </a:r>
          </a:p>
          <a:p>
            <a:pPr>
              <a:buFont typeface="Arial" pitchFamily="34" charset="0"/>
              <a:buNone/>
            </a:pPr>
            <a:endParaRPr lang="en-US" smtClean="0"/>
          </a:p>
        </p:txBody>
      </p:sp>
      <p:sp>
        <p:nvSpPr>
          <p:cNvPr id="56324"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56325"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56326"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26B00F4B-1B4D-4B86-894C-8E0FB7A551FB}" type="slidenum">
              <a:rPr lang="en-US"/>
              <a:pPr>
                <a:defRPr/>
              </a:pPr>
              <a:t>46</a:t>
            </a:fld>
            <a:endParaRPr lang="en-US"/>
          </a:p>
        </p:txBody>
      </p:sp>
    </p:spTree>
  </p:cSld>
  <p:clrMapOvr>
    <a:masterClrMapping/>
  </p:clrMapOvr>
  <p:transition spd="med">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tangle 2"/>
          <p:cNvSpPr>
            <a:spLocks noGrp="1"/>
          </p:cNvSpPr>
          <p:nvPr>
            <p:ph type="title"/>
          </p:nvPr>
        </p:nvSpPr>
        <p:spPr/>
        <p:txBody>
          <a:bodyPr rtlCol="0">
            <a:normAutofit/>
          </a:bodyPr>
          <a:lstStyle/>
          <a:p>
            <a:pPr fontAlgn="auto">
              <a:spcAft>
                <a:spcPts val="0"/>
              </a:spcAft>
              <a:defRPr/>
            </a:pPr>
            <a:r>
              <a:rPr lang="en-US" smtClean="0">
                <a:solidFill>
                  <a:schemeClr val="tx2">
                    <a:satMod val="200000"/>
                  </a:schemeClr>
                </a:solidFill>
              </a:rPr>
              <a:t>Types of methodologies</a:t>
            </a:r>
          </a:p>
        </p:txBody>
      </p:sp>
      <p:sp>
        <p:nvSpPr>
          <p:cNvPr id="51203" name="Rectangle 3"/>
          <p:cNvSpPr>
            <a:spLocks noGrp="1"/>
          </p:cNvSpPr>
          <p:nvPr>
            <p:ph idx="1"/>
          </p:nvPr>
        </p:nvSpPr>
        <p:spPr>
          <a:xfrm>
            <a:off x="1752600" y="1143000"/>
            <a:ext cx="7010400" cy="5257800"/>
          </a:xfrm>
        </p:spPr>
        <p:txBody>
          <a:bodyPr/>
          <a:lstStyle/>
          <a:p>
            <a:r>
              <a:rPr lang="en-US" smtClean="0"/>
              <a:t>Qua</a:t>
            </a:r>
            <a:r>
              <a:rPr lang="en-US" sz="4400" smtClean="0"/>
              <a:t>L</a:t>
            </a:r>
            <a:r>
              <a:rPr lang="en-US" smtClean="0"/>
              <a:t>itative Measures</a:t>
            </a:r>
          </a:p>
          <a:p>
            <a:pPr lvl="1"/>
            <a:r>
              <a:rPr lang="en-US" smtClean="0"/>
              <a:t>Descriptive</a:t>
            </a:r>
          </a:p>
          <a:p>
            <a:pPr lvl="1"/>
            <a:r>
              <a:rPr lang="en-US" smtClean="0"/>
              <a:t>Numbers not the primary focus</a:t>
            </a:r>
          </a:p>
          <a:p>
            <a:pPr lvl="1"/>
            <a:r>
              <a:rPr lang="en-US" smtClean="0"/>
              <a:t>Interpretive, ethnographic, naturalistic</a:t>
            </a:r>
          </a:p>
          <a:p>
            <a:r>
              <a:rPr lang="en-US" smtClean="0"/>
              <a:t>Qua</a:t>
            </a:r>
            <a:r>
              <a:rPr lang="en-US" sz="4400" smtClean="0"/>
              <a:t>N</a:t>
            </a:r>
            <a:r>
              <a:rPr lang="en-US" smtClean="0"/>
              <a:t>titative Measures</a:t>
            </a:r>
          </a:p>
          <a:p>
            <a:pPr lvl="1"/>
            <a:r>
              <a:rPr lang="en-US" smtClean="0"/>
              <a:t>N for numbers</a:t>
            </a:r>
          </a:p>
          <a:p>
            <a:pPr lvl="1"/>
            <a:r>
              <a:rPr lang="en-US" smtClean="0"/>
              <a:t>Statistical</a:t>
            </a:r>
          </a:p>
          <a:p>
            <a:pPr lvl="1"/>
            <a:r>
              <a:rPr lang="en-US" smtClean="0"/>
              <a:t>Quantifiable</a:t>
            </a:r>
          </a:p>
        </p:txBody>
      </p:sp>
      <p:sp>
        <p:nvSpPr>
          <p:cNvPr id="57348"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57349"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57350"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581582F4-2724-40D0-91A7-3D9FF2EF93A2}" type="slidenum">
              <a:rPr lang="en-US"/>
              <a:pPr>
                <a:defRPr/>
              </a:pPr>
              <a:t>47</a:t>
            </a:fld>
            <a:endParaRPr lang="en-US"/>
          </a:p>
        </p:txBody>
      </p:sp>
    </p:spTree>
  </p:cSld>
  <p:clrMapOvr>
    <a:masterClrMapping/>
  </p:clrMapOvr>
  <p:transition spd="med">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2"/>
          <p:cNvSpPr>
            <a:spLocks noGrp="1"/>
          </p:cNvSpPr>
          <p:nvPr>
            <p:ph type="title"/>
          </p:nvPr>
        </p:nvSpPr>
        <p:spPr/>
        <p:txBody>
          <a:bodyPr rtlCol="0">
            <a:normAutofit/>
          </a:bodyPr>
          <a:lstStyle/>
          <a:p>
            <a:pPr fontAlgn="auto">
              <a:spcAft>
                <a:spcPts val="0"/>
              </a:spcAft>
              <a:defRPr/>
            </a:pPr>
            <a:r>
              <a:rPr lang="en-US" smtClean="0">
                <a:solidFill>
                  <a:schemeClr val="tx2">
                    <a:satMod val="200000"/>
                  </a:schemeClr>
                </a:solidFill>
              </a:rPr>
              <a:t>Keep In Mind That</a:t>
            </a:r>
          </a:p>
        </p:txBody>
      </p:sp>
      <p:sp>
        <p:nvSpPr>
          <p:cNvPr id="62467" name="Rectangle 3"/>
          <p:cNvSpPr>
            <a:spLocks noGrp="1"/>
          </p:cNvSpPr>
          <p:nvPr>
            <p:ph idx="1"/>
          </p:nvPr>
        </p:nvSpPr>
        <p:spPr/>
        <p:txBody>
          <a:bodyPr/>
          <a:lstStyle/>
          <a:p>
            <a:r>
              <a:rPr lang="en-US" smtClean="0"/>
              <a:t>No study is perfect</a:t>
            </a:r>
          </a:p>
          <a:p>
            <a:r>
              <a:rPr lang="en-US" smtClean="0"/>
              <a:t>“All data is dirty is some way or another; research is what you do with that dirty data” (</a:t>
            </a:r>
            <a:r>
              <a:rPr lang="en-US" sz="2400" b="1" smtClean="0">
                <a:solidFill>
                  <a:srgbClr val="FF66CC"/>
                </a:solidFill>
              </a:rPr>
              <a:t>Manuel</a:t>
            </a:r>
            <a:r>
              <a:rPr lang="en-US" smtClean="0"/>
              <a:t>)</a:t>
            </a:r>
          </a:p>
          <a:p>
            <a:r>
              <a:rPr lang="en-US" smtClean="0"/>
              <a:t>Measurement involves making choices</a:t>
            </a:r>
          </a:p>
        </p:txBody>
      </p:sp>
      <p:sp>
        <p:nvSpPr>
          <p:cNvPr id="68612"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68613"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68614"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1B72C0E6-26E9-4A7C-ACAE-BE1095512E5A}" type="slidenum">
              <a:rPr lang="en-US"/>
              <a:pPr>
                <a:defRPr/>
              </a:pPr>
              <a:t>48</a:t>
            </a:fld>
            <a:endParaRPr lang="en-US"/>
          </a:p>
        </p:txBody>
      </p:sp>
    </p:spTree>
  </p:cSld>
  <p:clrMapOvr>
    <a:masterClrMapping/>
  </p:clrMapOvr>
  <p:transition spd="med">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1028"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1029"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95D1AD8D-823E-4D76-9C37-BD3B6C0C7770}" type="slidenum">
              <a:rPr lang="en-US"/>
              <a:pPr>
                <a:defRPr/>
              </a:pPr>
              <a:t>49</a:t>
            </a:fld>
            <a:endParaRPr lang="en-US"/>
          </a:p>
        </p:txBody>
      </p:sp>
      <p:sp>
        <p:nvSpPr>
          <p:cNvPr id="1031" name="Rectangle 1026"/>
          <p:cNvSpPr>
            <a:spLocks noGrp="1" noChangeArrowheads="1"/>
          </p:cNvSpPr>
          <p:nvPr>
            <p:ph type="title" idx="4294967295"/>
          </p:nvPr>
        </p:nvSpPr>
        <p:spPr>
          <a:xfrm>
            <a:off x="0" y="274638"/>
            <a:ext cx="8229600" cy="1143000"/>
          </a:xfrm>
        </p:spPr>
        <p:txBody>
          <a:bodyPr rtlCol="0" anchor="b">
            <a:normAutofit/>
          </a:bodyPr>
          <a:lstStyle/>
          <a:p>
            <a:pPr fontAlgn="auto">
              <a:spcAft>
                <a:spcPts val="0"/>
              </a:spcAft>
              <a:defRPr/>
            </a:pPr>
            <a:r>
              <a:rPr lang="en-AU" sz="3200" smtClean="0">
                <a:solidFill>
                  <a:schemeClr val="tx2">
                    <a:satMod val="200000"/>
                  </a:schemeClr>
                </a:solidFill>
              </a:rPr>
              <a:t>We need both, though not necessarily in the one research project</a:t>
            </a:r>
            <a:endParaRPr lang="en-AU" smtClean="0">
              <a:solidFill>
                <a:schemeClr val="tx2">
                  <a:satMod val="200000"/>
                </a:schemeClr>
              </a:solidFill>
            </a:endParaRPr>
          </a:p>
        </p:txBody>
      </p:sp>
      <p:sp>
        <p:nvSpPr>
          <p:cNvPr id="2" name="Rectangle 1027"/>
          <p:cNvSpPr>
            <a:spLocks noGrp="1" noChangeArrowheads="1"/>
          </p:cNvSpPr>
          <p:nvPr>
            <p:ph type="body" idx="4294967295"/>
          </p:nvPr>
        </p:nvSpPr>
        <p:spPr>
          <a:xfrm>
            <a:off x="0" y="1600200"/>
            <a:ext cx="8229600" cy="4525963"/>
          </a:xfrm>
        </p:spPr>
        <p:txBody>
          <a:bodyPr/>
          <a:lstStyle/>
          <a:p>
            <a:r>
              <a:rPr lang="en-AU" sz="2800" b="1" smtClean="0"/>
              <a:t>Quant.</a:t>
            </a:r>
            <a:r>
              <a:rPr lang="en-AU" sz="2800" smtClean="0"/>
              <a:t> If you were studying </a:t>
            </a:r>
            <a:r>
              <a:rPr lang="en-AU" sz="2800" b="1" i="1" smtClean="0"/>
              <a:t>‘who’</a:t>
            </a:r>
            <a:r>
              <a:rPr lang="en-AU" sz="2800" smtClean="0"/>
              <a:t> participated in riots, and </a:t>
            </a:r>
            <a:r>
              <a:rPr lang="en-AU" sz="2800" b="1" i="1" smtClean="0"/>
              <a:t>‘how much’</a:t>
            </a:r>
            <a:r>
              <a:rPr lang="en-AU" sz="2800" smtClean="0"/>
              <a:t> damage had been done, you might </a:t>
            </a:r>
            <a:r>
              <a:rPr lang="en-AU" sz="2800" i="1" smtClean="0"/>
              <a:t>survey</a:t>
            </a:r>
            <a:r>
              <a:rPr lang="en-AU" sz="2800" smtClean="0"/>
              <a:t> residents, examine business records (an archival analysis), or conduct a ‘windshield survey’ of the riot area. </a:t>
            </a:r>
          </a:p>
          <a:p>
            <a:r>
              <a:rPr lang="en-AU" sz="2800" b="1" smtClean="0"/>
              <a:t>Qual.</a:t>
            </a:r>
            <a:r>
              <a:rPr lang="en-AU" sz="2800" smtClean="0"/>
              <a:t> In contrast, if you wanted to know </a:t>
            </a:r>
            <a:r>
              <a:rPr lang="en-AU" sz="2800" b="1" i="1" smtClean="0"/>
              <a:t>‘why’</a:t>
            </a:r>
            <a:r>
              <a:rPr lang="en-AU" sz="2800" smtClean="0"/>
              <a:t> riots occurred, you would have to conduct interviews and draw upon a wider array of documentary information.              (Yin 1994)</a:t>
            </a:r>
            <a:endParaRPr lang="en-AU" sz="2000" smtClean="0"/>
          </a:p>
        </p:txBody>
      </p:sp>
      <p:sp>
        <p:nvSpPr>
          <p:cNvPr id="1032" name="Slide Number Placeholder 5"/>
          <p:cNvSpPr txBox="1">
            <a:spLocks noGrp="1"/>
          </p:cNvSpPr>
          <p:nvPr/>
        </p:nvSpPr>
        <p:spPr bwMode="auto">
          <a:xfrm>
            <a:off x="6731000" y="6229350"/>
            <a:ext cx="1905000" cy="457200"/>
          </a:xfrm>
          <a:prstGeom prst="rect">
            <a:avLst/>
          </a:prstGeom>
          <a:noFill/>
          <a:ln w="9525">
            <a:noFill/>
            <a:miter lim="800000"/>
            <a:headEnd/>
            <a:tailEnd/>
          </a:ln>
        </p:spPr>
        <p:txBody>
          <a:bodyPr anchor="b"/>
          <a:lstStyle/>
          <a:p>
            <a:pPr algn="r" eaLnBrk="0" hangingPunct="0">
              <a:spcBef>
                <a:spcPct val="50000"/>
              </a:spcBef>
            </a:pPr>
            <a:fld id="{45AAB3BD-884A-4AB1-B70E-35CB2C37E8F5}" type="slidenum">
              <a:rPr lang="en-US" sz="1400">
                <a:solidFill>
                  <a:schemeClr val="bg2"/>
                </a:solidFill>
              </a:rPr>
              <a:pPr algn="r" eaLnBrk="0" hangingPunct="0">
                <a:spcBef>
                  <a:spcPct val="50000"/>
                </a:spcBef>
              </a:pPr>
              <a:t>49</a:t>
            </a:fld>
            <a:endParaRPr lang="en-US" sz="1400">
              <a:solidFill>
                <a:schemeClr val="bg2"/>
              </a:solidFill>
            </a:endParaRPr>
          </a:p>
        </p:txBody>
      </p:sp>
      <p:graphicFrame>
        <p:nvGraphicFramePr>
          <p:cNvPr id="1026" name="Object 1028"/>
          <p:cNvGraphicFramePr>
            <a:graphicFrameLocks noChangeAspect="1"/>
          </p:cNvGraphicFramePr>
          <p:nvPr/>
        </p:nvGraphicFramePr>
        <p:xfrm>
          <a:off x="7874000" y="457200"/>
          <a:ext cx="676275" cy="685800"/>
        </p:xfrm>
        <a:graphic>
          <a:graphicData uri="http://schemas.openxmlformats.org/presentationml/2006/ole">
            <mc:AlternateContent xmlns:mc="http://schemas.openxmlformats.org/markup-compatibility/2006">
              <mc:Choice xmlns:v="urn:schemas-microsoft-com:vml" Requires="v">
                <p:oleObj spid="_x0000_s109576" name="Clip" r:id="rId3" imgW="3885840" imgH="3944520" progId="">
                  <p:embed/>
                </p:oleObj>
              </mc:Choice>
              <mc:Fallback>
                <p:oleObj name="Clip" r:id="rId3" imgW="3885840" imgH="3944520" progId="">
                  <p:embed/>
                  <p:pic>
                    <p:nvPicPr>
                      <p:cNvPr id="0" name="Object 10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74000" y="457200"/>
                        <a:ext cx="676275" cy="68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70659"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70660"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D3F2F286-8BE9-4521-8256-387D1EEB5FAF}" type="slidenum">
              <a:rPr lang="en-US"/>
              <a:pPr>
                <a:defRPr/>
              </a:pPr>
              <a:t>50</a:t>
            </a:fld>
            <a:endParaRPr lang="en-US"/>
          </a:p>
        </p:txBody>
      </p:sp>
      <p:sp>
        <p:nvSpPr>
          <p:cNvPr id="32774" name="Rectangle 2"/>
          <p:cNvSpPr>
            <a:spLocks noGrp="1" noChangeArrowheads="1"/>
          </p:cNvSpPr>
          <p:nvPr>
            <p:ph type="title" idx="4294967295"/>
          </p:nvPr>
        </p:nvSpPr>
        <p:spPr>
          <a:xfrm>
            <a:off x="0" y="274638"/>
            <a:ext cx="8229600" cy="1143000"/>
          </a:xfrm>
        </p:spPr>
        <p:txBody>
          <a:bodyPr rtlCol="0" anchor="b">
            <a:normAutofit/>
          </a:bodyPr>
          <a:lstStyle/>
          <a:p>
            <a:pPr fontAlgn="auto">
              <a:spcAft>
                <a:spcPts val="0"/>
              </a:spcAft>
              <a:defRPr/>
            </a:pPr>
            <a:r>
              <a:rPr lang="en-AU" smtClean="0">
                <a:solidFill>
                  <a:schemeClr val="tx2">
                    <a:satMod val="200000"/>
                  </a:schemeClr>
                </a:solidFill>
              </a:rPr>
              <a:t>Core issue and agenda</a:t>
            </a:r>
          </a:p>
        </p:txBody>
      </p:sp>
      <p:sp>
        <p:nvSpPr>
          <p:cNvPr id="32775" name="Rectangle 3"/>
          <p:cNvSpPr>
            <a:spLocks noGrp="1" noChangeArrowheads="1"/>
          </p:cNvSpPr>
          <p:nvPr>
            <p:ph type="body" idx="4294967295"/>
          </p:nvPr>
        </p:nvSpPr>
        <p:spPr>
          <a:xfrm>
            <a:off x="0" y="1600200"/>
            <a:ext cx="8229600" cy="4525963"/>
          </a:xfrm>
        </p:spPr>
        <p:txBody>
          <a:bodyPr rtlCol="0">
            <a:normAutofit/>
          </a:bodyPr>
          <a:lstStyle/>
          <a:p>
            <a:pPr marL="411480" fontAlgn="auto">
              <a:spcAft>
                <a:spcPts val="0"/>
              </a:spcAft>
              <a:buFont typeface="Wingdings"/>
              <a:buChar char=""/>
              <a:defRPr/>
            </a:pPr>
            <a:r>
              <a:rPr lang="en-AU" sz="2600" b="1" smtClean="0"/>
              <a:t>Core issue:</a:t>
            </a:r>
            <a:r>
              <a:rPr lang="en-AU" sz="2600" smtClean="0"/>
              <a:t> Should I use a quantitative or a qualitative methodology? The answer depends on your research problem.  </a:t>
            </a:r>
          </a:p>
          <a:p>
            <a:pPr marL="411480" fontAlgn="auto">
              <a:spcAft>
                <a:spcPts val="0"/>
              </a:spcAft>
              <a:buFont typeface="Wingdings"/>
              <a:buChar char=""/>
              <a:defRPr/>
            </a:pPr>
            <a:r>
              <a:rPr lang="en-AU" sz="2600" b="1" smtClean="0"/>
              <a:t>Agenda:</a:t>
            </a:r>
            <a:endParaRPr lang="en-AU" sz="2600" smtClean="0"/>
          </a:p>
          <a:p>
            <a:pPr marL="740664" lvl="1" fontAlgn="auto">
              <a:spcAft>
                <a:spcPts val="0"/>
              </a:spcAft>
              <a:buFont typeface="Wingdings"/>
              <a:buChar char=""/>
              <a:defRPr/>
            </a:pPr>
            <a:r>
              <a:rPr lang="en-AU" b="1" smtClean="0"/>
              <a:t>what is a methodology?</a:t>
            </a:r>
          </a:p>
          <a:p>
            <a:pPr marL="740664" lvl="1" fontAlgn="auto">
              <a:spcAft>
                <a:spcPts val="0"/>
              </a:spcAft>
              <a:buFont typeface="Wingdings"/>
              <a:buChar char=""/>
              <a:defRPr/>
            </a:pPr>
            <a:r>
              <a:rPr lang="en-AU" b="1" smtClean="0"/>
              <a:t>differences between quant and qual methods</a:t>
            </a:r>
          </a:p>
          <a:p>
            <a:pPr marL="740664" lvl="1" fontAlgn="auto">
              <a:spcAft>
                <a:spcPts val="0"/>
              </a:spcAft>
              <a:buFont typeface="Wingdings"/>
              <a:buChar char=""/>
              <a:defRPr/>
            </a:pPr>
            <a:r>
              <a:rPr lang="en-AU" b="1" smtClean="0"/>
              <a:t>matching your research problem and the methodology</a:t>
            </a:r>
          </a:p>
          <a:p>
            <a:pPr marL="740664" lvl="1" fontAlgn="auto">
              <a:spcAft>
                <a:spcPts val="0"/>
              </a:spcAft>
              <a:buFont typeface="Wingdings"/>
              <a:buChar char=""/>
              <a:defRPr/>
            </a:pPr>
            <a:r>
              <a:rPr lang="en-AU" smtClean="0"/>
              <a:t>data collection and analysis</a:t>
            </a:r>
          </a:p>
          <a:p>
            <a:pPr marL="740664" lvl="1" fontAlgn="auto">
              <a:spcAft>
                <a:spcPts val="0"/>
              </a:spcAft>
              <a:buFont typeface="Wingdings"/>
              <a:buChar char=""/>
              <a:defRPr/>
            </a:pPr>
            <a:r>
              <a:rPr lang="en-AU" smtClean="0"/>
              <a:t>research blueprint</a:t>
            </a:r>
          </a:p>
        </p:txBody>
      </p:sp>
      <p:sp>
        <p:nvSpPr>
          <p:cNvPr id="64519" name="Slide Number Placeholder 5"/>
          <p:cNvSpPr txBox="1">
            <a:spLocks noGrp="1"/>
          </p:cNvSpPr>
          <p:nvPr/>
        </p:nvSpPr>
        <p:spPr bwMode="auto">
          <a:xfrm>
            <a:off x="6731000" y="6229350"/>
            <a:ext cx="1905000" cy="457200"/>
          </a:xfrm>
          <a:prstGeom prst="rect">
            <a:avLst/>
          </a:prstGeom>
          <a:noFill/>
          <a:ln w="9525">
            <a:noFill/>
            <a:miter lim="800000"/>
            <a:headEnd/>
            <a:tailEnd/>
          </a:ln>
        </p:spPr>
        <p:txBody>
          <a:bodyPr anchor="b"/>
          <a:lstStyle/>
          <a:p>
            <a:pPr algn="r" eaLnBrk="0" hangingPunct="0">
              <a:spcBef>
                <a:spcPct val="50000"/>
              </a:spcBef>
            </a:pPr>
            <a:fld id="{0FB773EA-6958-4655-828A-B43B2883A526}" type="slidenum">
              <a:rPr lang="en-US" sz="1400">
                <a:solidFill>
                  <a:schemeClr val="bg2"/>
                </a:solidFill>
              </a:rPr>
              <a:pPr algn="r" eaLnBrk="0" hangingPunct="0">
                <a:spcBef>
                  <a:spcPct val="50000"/>
                </a:spcBef>
              </a:pPr>
              <a:t>50</a:t>
            </a:fld>
            <a:endParaRPr lang="en-US" sz="1400">
              <a:solidFill>
                <a:schemeClr val="bg2"/>
              </a:solidFill>
            </a:endParaRPr>
          </a:p>
        </p:txBody>
      </p:sp>
    </p:spTree>
  </p:cSld>
  <p:clrMapOvr>
    <a:masterClrMapping/>
  </p:clrMapOvr>
  <p:transition spd="med">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71683"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71684"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792E5159-E8C3-4584-98F3-9A6673EA94C3}" type="slidenum">
              <a:rPr lang="en-US"/>
              <a:pPr>
                <a:defRPr/>
              </a:pPr>
              <a:t>51</a:t>
            </a:fld>
            <a:endParaRPr lang="en-US"/>
          </a:p>
        </p:txBody>
      </p:sp>
      <p:sp>
        <p:nvSpPr>
          <p:cNvPr id="33798" name="Rectangle 2"/>
          <p:cNvSpPr>
            <a:spLocks noGrp="1" noChangeArrowheads="1"/>
          </p:cNvSpPr>
          <p:nvPr>
            <p:ph type="title" idx="4294967295"/>
          </p:nvPr>
        </p:nvSpPr>
        <p:spPr>
          <a:xfrm>
            <a:off x="0" y="274638"/>
            <a:ext cx="8229600" cy="1143000"/>
          </a:xfrm>
        </p:spPr>
        <p:txBody>
          <a:bodyPr rtlCol="0" anchor="b">
            <a:normAutofit/>
          </a:bodyPr>
          <a:lstStyle/>
          <a:p>
            <a:pPr fontAlgn="auto">
              <a:spcAft>
                <a:spcPts val="0"/>
              </a:spcAft>
              <a:defRPr/>
            </a:pPr>
            <a:r>
              <a:rPr lang="en-AU" smtClean="0">
                <a:solidFill>
                  <a:schemeClr val="tx2">
                    <a:satMod val="200000"/>
                  </a:schemeClr>
                </a:solidFill>
              </a:rPr>
              <a:t>What is a methodology?</a:t>
            </a:r>
          </a:p>
        </p:txBody>
      </p:sp>
      <p:sp>
        <p:nvSpPr>
          <p:cNvPr id="65542" name="Rectangle 3"/>
          <p:cNvSpPr>
            <a:spLocks noGrp="1" noChangeArrowheads="1"/>
          </p:cNvSpPr>
          <p:nvPr>
            <p:ph type="body" idx="4294967295"/>
          </p:nvPr>
        </p:nvSpPr>
        <p:spPr>
          <a:xfrm>
            <a:off x="0" y="1600200"/>
            <a:ext cx="8229600" cy="4525963"/>
          </a:xfrm>
        </p:spPr>
        <p:txBody>
          <a:bodyPr/>
          <a:lstStyle/>
          <a:p>
            <a:r>
              <a:rPr lang="en-AU" i="1" smtClean="0"/>
              <a:t>How to collect and analyse data/information about your topic (that is, how to carry out the </a:t>
            </a:r>
            <a:r>
              <a:rPr lang="en-AU" b="1" i="1" smtClean="0"/>
              <a:t>empirical</a:t>
            </a:r>
            <a:r>
              <a:rPr lang="en-AU" i="1" smtClean="0"/>
              <a:t> part of a research project)</a:t>
            </a:r>
            <a:endParaRPr lang="en-AU" smtClean="0"/>
          </a:p>
          <a:p>
            <a:pPr lvl="1"/>
            <a:r>
              <a:rPr lang="en-AU" sz="2400" smtClean="0"/>
              <a:t>What </a:t>
            </a:r>
            <a:r>
              <a:rPr lang="en-AU" sz="2400" i="1" smtClean="0"/>
              <a:t>sort of data</a:t>
            </a:r>
            <a:r>
              <a:rPr lang="en-AU" sz="2400" smtClean="0"/>
              <a:t> do I need, eg, quant or qual?</a:t>
            </a:r>
          </a:p>
          <a:p>
            <a:pPr lvl="1"/>
            <a:r>
              <a:rPr lang="en-AU" sz="2400" smtClean="0"/>
              <a:t>Where is it </a:t>
            </a:r>
            <a:r>
              <a:rPr lang="en-AU" sz="2400" i="1" smtClean="0"/>
              <a:t>located</a:t>
            </a:r>
            <a:r>
              <a:rPr lang="en-AU" sz="2400" smtClean="0"/>
              <a:t>, eg, my firm or overseas?</a:t>
            </a:r>
          </a:p>
          <a:p>
            <a:pPr lvl="1"/>
            <a:r>
              <a:rPr lang="en-AU" sz="2400" smtClean="0"/>
              <a:t>How do I </a:t>
            </a:r>
            <a:r>
              <a:rPr lang="en-AU" sz="2400" i="1" smtClean="0"/>
              <a:t>collect</a:t>
            </a:r>
            <a:r>
              <a:rPr lang="en-AU" sz="2400" smtClean="0"/>
              <a:t> it, eg, survey or a company case?</a:t>
            </a:r>
          </a:p>
          <a:p>
            <a:pPr lvl="1"/>
            <a:r>
              <a:rPr lang="en-AU" sz="2400" smtClean="0"/>
              <a:t>What will I do with the data, that is, how will I </a:t>
            </a:r>
            <a:r>
              <a:rPr lang="en-AU" sz="2400" i="1" smtClean="0"/>
              <a:t>analyse</a:t>
            </a:r>
            <a:r>
              <a:rPr lang="en-AU" sz="2400" smtClean="0"/>
              <a:t> it?</a:t>
            </a:r>
          </a:p>
        </p:txBody>
      </p:sp>
      <p:sp>
        <p:nvSpPr>
          <p:cNvPr id="65543" name="Slide Number Placeholder 5"/>
          <p:cNvSpPr txBox="1">
            <a:spLocks noGrp="1"/>
          </p:cNvSpPr>
          <p:nvPr/>
        </p:nvSpPr>
        <p:spPr bwMode="auto">
          <a:xfrm>
            <a:off x="6731000" y="6229350"/>
            <a:ext cx="1905000" cy="457200"/>
          </a:xfrm>
          <a:prstGeom prst="rect">
            <a:avLst/>
          </a:prstGeom>
          <a:noFill/>
          <a:ln w="9525">
            <a:noFill/>
            <a:miter lim="800000"/>
            <a:headEnd/>
            <a:tailEnd/>
          </a:ln>
        </p:spPr>
        <p:txBody>
          <a:bodyPr anchor="b"/>
          <a:lstStyle/>
          <a:p>
            <a:pPr algn="r" eaLnBrk="0" hangingPunct="0">
              <a:spcBef>
                <a:spcPct val="50000"/>
              </a:spcBef>
            </a:pPr>
            <a:fld id="{B9887AEE-A723-4BE3-80A3-20F057C7B2E6}" type="slidenum">
              <a:rPr lang="en-US" sz="1400">
                <a:solidFill>
                  <a:schemeClr val="bg2"/>
                </a:solidFill>
              </a:rPr>
              <a:pPr algn="r" eaLnBrk="0" hangingPunct="0">
                <a:spcBef>
                  <a:spcPct val="50000"/>
                </a:spcBef>
              </a:pPr>
              <a:t>51</a:t>
            </a:fld>
            <a:endParaRPr lang="en-US" sz="1400">
              <a:solidFill>
                <a:schemeClr val="bg2"/>
              </a:solidFill>
            </a:endParaRPr>
          </a:p>
        </p:txBody>
      </p:sp>
    </p:spTree>
  </p:cSld>
  <p:clrMapOvr>
    <a:masterClrMapping/>
  </p:clrMapOvr>
  <p:transition spd="med">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72707"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72708"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7CF4E263-7707-43A7-987C-F6C0494A3A65}" type="slidenum">
              <a:rPr lang="en-US"/>
              <a:pPr>
                <a:defRPr/>
              </a:pPr>
              <a:t>52</a:t>
            </a:fld>
            <a:endParaRPr lang="en-US"/>
          </a:p>
        </p:txBody>
      </p:sp>
      <p:sp>
        <p:nvSpPr>
          <p:cNvPr id="34822" name="Rectangle 2"/>
          <p:cNvSpPr>
            <a:spLocks noGrp="1" noChangeArrowheads="1"/>
          </p:cNvSpPr>
          <p:nvPr>
            <p:ph type="title" idx="4294967295"/>
          </p:nvPr>
        </p:nvSpPr>
        <p:spPr>
          <a:xfrm>
            <a:off x="0" y="274638"/>
            <a:ext cx="8229600" cy="1143000"/>
          </a:xfrm>
        </p:spPr>
        <p:txBody>
          <a:bodyPr rtlCol="0" anchor="b">
            <a:normAutofit/>
          </a:bodyPr>
          <a:lstStyle/>
          <a:p>
            <a:pPr fontAlgn="auto">
              <a:spcAft>
                <a:spcPts val="0"/>
              </a:spcAft>
              <a:defRPr/>
            </a:pPr>
            <a:r>
              <a:rPr lang="en-AU" sz="3600" smtClean="0">
                <a:solidFill>
                  <a:schemeClr val="tx2">
                    <a:satMod val="200000"/>
                  </a:schemeClr>
                </a:solidFill>
              </a:rPr>
              <a:t>Some common research methods</a:t>
            </a:r>
          </a:p>
        </p:txBody>
      </p:sp>
      <p:sp>
        <p:nvSpPr>
          <p:cNvPr id="66566" name="Slide Number Placeholder 4"/>
          <p:cNvSpPr txBox="1">
            <a:spLocks noGrp="1"/>
          </p:cNvSpPr>
          <p:nvPr/>
        </p:nvSpPr>
        <p:spPr bwMode="auto">
          <a:xfrm>
            <a:off x="6731000" y="6229350"/>
            <a:ext cx="1905000" cy="457200"/>
          </a:xfrm>
          <a:prstGeom prst="rect">
            <a:avLst/>
          </a:prstGeom>
          <a:noFill/>
          <a:ln w="9525">
            <a:noFill/>
            <a:miter lim="800000"/>
            <a:headEnd/>
            <a:tailEnd/>
          </a:ln>
        </p:spPr>
        <p:txBody>
          <a:bodyPr anchor="b"/>
          <a:lstStyle/>
          <a:p>
            <a:pPr algn="r" eaLnBrk="0" hangingPunct="0">
              <a:spcBef>
                <a:spcPct val="50000"/>
              </a:spcBef>
            </a:pPr>
            <a:fld id="{FD8689D8-437A-4C71-B386-05E833B34E23}" type="slidenum">
              <a:rPr lang="en-US" sz="1400">
                <a:solidFill>
                  <a:schemeClr val="bg2"/>
                </a:solidFill>
              </a:rPr>
              <a:pPr algn="r" eaLnBrk="0" hangingPunct="0">
                <a:spcBef>
                  <a:spcPct val="50000"/>
                </a:spcBef>
              </a:pPr>
              <a:t>52</a:t>
            </a:fld>
            <a:endParaRPr lang="en-US" sz="1400">
              <a:solidFill>
                <a:schemeClr val="bg2"/>
              </a:solidFill>
            </a:endParaRPr>
          </a:p>
        </p:txBody>
      </p:sp>
      <p:sp>
        <p:nvSpPr>
          <p:cNvPr id="66567" name="Text Box 3"/>
          <p:cNvSpPr txBox="1">
            <a:spLocks noChangeArrowheads="1"/>
          </p:cNvSpPr>
          <p:nvPr/>
        </p:nvSpPr>
        <p:spPr bwMode="auto">
          <a:xfrm>
            <a:off x="914400" y="1905000"/>
            <a:ext cx="6078538" cy="3930650"/>
          </a:xfrm>
          <a:prstGeom prst="rect">
            <a:avLst/>
          </a:prstGeom>
          <a:noFill/>
          <a:ln w="9525">
            <a:noFill/>
            <a:miter lim="800000"/>
            <a:headEnd/>
            <a:tailEnd/>
          </a:ln>
        </p:spPr>
        <p:txBody>
          <a:bodyPr wrap="none">
            <a:spAutoFit/>
          </a:bodyPr>
          <a:lstStyle/>
          <a:p>
            <a:pPr eaLnBrk="0" hangingPunct="0"/>
            <a:endParaRPr lang="en-AU" sz="2800">
              <a:latin typeface="Times New Roman" pitchFamily="18" charset="0"/>
            </a:endParaRPr>
          </a:p>
          <a:p>
            <a:pPr lvl="1" eaLnBrk="0" hangingPunct="0">
              <a:buFontTx/>
              <a:buChar char="•"/>
            </a:pPr>
            <a:r>
              <a:rPr lang="en-AU" sz="2800">
                <a:latin typeface="Times New Roman" pitchFamily="18" charset="0"/>
              </a:rPr>
              <a:t>  </a:t>
            </a:r>
            <a:r>
              <a:rPr lang="en-AU" sz="3200" b="1">
                <a:latin typeface="Times New Roman" pitchFamily="18" charset="0"/>
              </a:rPr>
              <a:t>quant</a:t>
            </a:r>
            <a:r>
              <a:rPr lang="en-AU" sz="3200">
                <a:latin typeface="Times New Roman" pitchFamily="18" charset="0"/>
              </a:rPr>
              <a:t>itative approach </a:t>
            </a:r>
          </a:p>
          <a:p>
            <a:pPr lvl="2" eaLnBrk="0" hangingPunct="0"/>
            <a:r>
              <a:rPr lang="en-AU" sz="3200">
                <a:latin typeface="Times New Roman" pitchFamily="18" charset="0"/>
              </a:rPr>
              <a:t>- surveys</a:t>
            </a:r>
          </a:p>
          <a:p>
            <a:pPr lvl="1" eaLnBrk="0" hangingPunct="0">
              <a:buFontTx/>
              <a:buChar char="•"/>
            </a:pPr>
            <a:r>
              <a:rPr lang="en-AU" sz="3200">
                <a:latin typeface="Times New Roman" pitchFamily="18" charset="0"/>
              </a:rPr>
              <a:t>  </a:t>
            </a:r>
            <a:r>
              <a:rPr lang="en-AU" sz="3200" b="1">
                <a:latin typeface="Times New Roman" pitchFamily="18" charset="0"/>
              </a:rPr>
              <a:t>qual</a:t>
            </a:r>
            <a:r>
              <a:rPr lang="en-AU" sz="3200">
                <a:latin typeface="Times New Roman" pitchFamily="18" charset="0"/>
              </a:rPr>
              <a:t>itative methods</a:t>
            </a:r>
          </a:p>
          <a:p>
            <a:pPr lvl="2" eaLnBrk="0" hangingPunct="0"/>
            <a:r>
              <a:rPr lang="en-AU" sz="3200">
                <a:latin typeface="Times New Roman" pitchFamily="18" charset="0"/>
              </a:rPr>
              <a:t>- case studies (single/multiple)</a:t>
            </a:r>
          </a:p>
          <a:p>
            <a:pPr lvl="2" eaLnBrk="0" hangingPunct="0"/>
            <a:r>
              <a:rPr lang="en-AU" sz="3200">
                <a:latin typeface="Times New Roman" pitchFamily="18" charset="0"/>
              </a:rPr>
              <a:t>- action research</a:t>
            </a:r>
          </a:p>
          <a:p>
            <a:pPr lvl="1" eaLnBrk="0" hangingPunct="0">
              <a:buFontTx/>
              <a:buChar char="•"/>
            </a:pPr>
            <a:r>
              <a:rPr lang="en-AU" sz="3200">
                <a:latin typeface="Times New Roman" pitchFamily="18" charset="0"/>
              </a:rPr>
              <a:t>  </a:t>
            </a:r>
            <a:r>
              <a:rPr lang="en-AU" sz="3200" b="1">
                <a:latin typeface="Times New Roman" pitchFamily="18" charset="0"/>
              </a:rPr>
              <a:t>mix</a:t>
            </a:r>
            <a:r>
              <a:rPr lang="en-AU" sz="3200">
                <a:latin typeface="Times New Roman" pitchFamily="18" charset="0"/>
              </a:rPr>
              <a:t> of quant and qual (but is </a:t>
            </a:r>
          </a:p>
          <a:p>
            <a:pPr lvl="1" eaLnBrk="0" hangingPunct="0"/>
            <a:r>
              <a:rPr lang="en-AU" sz="3200">
                <a:latin typeface="Times New Roman" pitchFamily="18" charset="0"/>
              </a:rPr>
              <a:t>   this recommended?)</a:t>
            </a:r>
          </a:p>
        </p:txBody>
      </p:sp>
    </p:spTree>
  </p:cSld>
  <p:clrMapOvr>
    <a:masterClrMapping/>
  </p:clrMapOvr>
  <p:transition spd="med">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73731"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73732"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C919FEC1-EEDE-46A6-BC42-5FA236D4C5FB}" type="slidenum">
              <a:rPr lang="en-US"/>
              <a:pPr>
                <a:defRPr/>
              </a:pPr>
              <a:t>53</a:t>
            </a:fld>
            <a:endParaRPr lang="en-US"/>
          </a:p>
        </p:txBody>
      </p:sp>
      <p:sp>
        <p:nvSpPr>
          <p:cNvPr id="35846" name="Rectangle 1026"/>
          <p:cNvSpPr>
            <a:spLocks noGrp="1" noChangeArrowheads="1"/>
          </p:cNvSpPr>
          <p:nvPr>
            <p:ph type="title" idx="4294967295"/>
          </p:nvPr>
        </p:nvSpPr>
        <p:spPr>
          <a:xfrm>
            <a:off x="0" y="274638"/>
            <a:ext cx="8229600" cy="1143000"/>
          </a:xfrm>
        </p:spPr>
        <p:txBody>
          <a:bodyPr rtlCol="0" anchor="b">
            <a:normAutofit/>
          </a:bodyPr>
          <a:lstStyle/>
          <a:p>
            <a:pPr fontAlgn="auto">
              <a:spcAft>
                <a:spcPts val="0"/>
              </a:spcAft>
              <a:defRPr/>
            </a:pPr>
            <a:r>
              <a:rPr lang="en-AU" smtClean="0">
                <a:solidFill>
                  <a:schemeClr val="tx2">
                    <a:satMod val="200000"/>
                  </a:schemeClr>
                </a:solidFill>
              </a:rPr>
              <a:t>Quant vs qual</a:t>
            </a:r>
          </a:p>
        </p:txBody>
      </p:sp>
      <p:sp>
        <p:nvSpPr>
          <p:cNvPr id="67590" name="Rectangle 1027"/>
          <p:cNvSpPr>
            <a:spLocks noGrp="1" noChangeArrowheads="1"/>
          </p:cNvSpPr>
          <p:nvPr>
            <p:ph type="body" sz="half" idx="4294967295"/>
          </p:nvPr>
        </p:nvSpPr>
        <p:spPr>
          <a:xfrm>
            <a:off x="0" y="1600200"/>
            <a:ext cx="4033838" cy="4525963"/>
          </a:xfrm>
        </p:spPr>
        <p:txBody>
          <a:bodyPr/>
          <a:lstStyle/>
          <a:p>
            <a:r>
              <a:rPr lang="en-AU" sz="3600" i="1" smtClean="0"/>
              <a:t>numbers</a:t>
            </a:r>
            <a:endParaRPr lang="en-AU" sz="3600" smtClean="0"/>
          </a:p>
          <a:p>
            <a:r>
              <a:rPr lang="en-AU" sz="3600" smtClean="0"/>
              <a:t>big sample</a:t>
            </a:r>
          </a:p>
          <a:p>
            <a:r>
              <a:rPr lang="en-AU" sz="3600" smtClean="0"/>
              <a:t>theory </a:t>
            </a:r>
            <a:r>
              <a:rPr lang="en-AU" sz="3600" i="1" smtClean="0"/>
              <a:t>testing</a:t>
            </a:r>
            <a:endParaRPr lang="en-AU" sz="3600" smtClean="0"/>
          </a:p>
        </p:txBody>
      </p:sp>
      <p:sp>
        <p:nvSpPr>
          <p:cNvPr id="67591" name="Rectangle 1028"/>
          <p:cNvSpPr>
            <a:spLocks noGrp="1" noChangeArrowheads="1"/>
          </p:cNvSpPr>
          <p:nvPr>
            <p:ph type="body" sz="half" idx="4294967295"/>
          </p:nvPr>
        </p:nvSpPr>
        <p:spPr>
          <a:xfrm>
            <a:off x="5110163" y="1600200"/>
            <a:ext cx="4033837" cy="4525963"/>
          </a:xfrm>
        </p:spPr>
        <p:txBody>
          <a:bodyPr/>
          <a:lstStyle/>
          <a:p>
            <a:r>
              <a:rPr lang="en-AU" sz="3600" i="1" smtClean="0"/>
              <a:t>words</a:t>
            </a:r>
          </a:p>
          <a:p>
            <a:r>
              <a:rPr lang="en-AU" sz="3600" smtClean="0"/>
              <a:t>small sample</a:t>
            </a:r>
          </a:p>
          <a:p>
            <a:r>
              <a:rPr lang="en-AU" sz="3600" smtClean="0"/>
              <a:t>theory </a:t>
            </a:r>
            <a:r>
              <a:rPr lang="en-AU" sz="3600" i="1" smtClean="0"/>
              <a:t>building</a:t>
            </a:r>
            <a:endParaRPr lang="en-AU" sz="3600" smtClean="0"/>
          </a:p>
        </p:txBody>
      </p:sp>
      <p:sp>
        <p:nvSpPr>
          <p:cNvPr id="67592" name="Slide Number Placeholder 6"/>
          <p:cNvSpPr txBox="1">
            <a:spLocks noGrp="1"/>
          </p:cNvSpPr>
          <p:nvPr/>
        </p:nvSpPr>
        <p:spPr bwMode="auto">
          <a:xfrm>
            <a:off x="6731000" y="6229350"/>
            <a:ext cx="1905000" cy="457200"/>
          </a:xfrm>
          <a:prstGeom prst="rect">
            <a:avLst/>
          </a:prstGeom>
          <a:noFill/>
          <a:ln w="9525">
            <a:noFill/>
            <a:miter lim="800000"/>
            <a:headEnd/>
            <a:tailEnd/>
          </a:ln>
        </p:spPr>
        <p:txBody>
          <a:bodyPr anchor="b"/>
          <a:lstStyle/>
          <a:p>
            <a:pPr algn="r" eaLnBrk="0" hangingPunct="0">
              <a:spcBef>
                <a:spcPct val="50000"/>
              </a:spcBef>
            </a:pPr>
            <a:fld id="{813E7570-55D6-413E-B8D2-204CAC510BC6}" type="slidenum">
              <a:rPr lang="en-US" sz="1400">
                <a:solidFill>
                  <a:schemeClr val="bg2"/>
                </a:solidFill>
              </a:rPr>
              <a:pPr algn="r" eaLnBrk="0" hangingPunct="0">
                <a:spcBef>
                  <a:spcPct val="50000"/>
                </a:spcBef>
              </a:pPr>
              <a:t>53</a:t>
            </a:fld>
            <a:endParaRPr lang="en-US" sz="1400">
              <a:solidFill>
                <a:schemeClr val="bg2"/>
              </a:solidFill>
            </a:endParaRPr>
          </a:p>
        </p:txBody>
      </p:sp>
    </p:spTree>
  </p:cSld>
  <p:clrMapOvr>
    <a:masterClrMapping/>
  </p:clrMapOvr>
  <p:transition spd="med">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74755"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74756"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EC4B0893-7DC4-400F-8558-02EA0801FD05}" type="slidenum">
              <a:rPr lang="en-US"/>
              <a:pPr>
                <a:defRPr/>
              </a:pPr>
              <a:t>54</a:t>
            </a:fld>
            <a:endParaRPr lang="en-US"/>
          </a:p>
        </p:txBody>
      </p:sp>
      <p:sp>
        <p:nvSpPr>
          <p:cNvPr id="36870" name="Rectangle 2"/>
          <p:cNvSpPr>
            <a:spLocks noGrp="1" noChangeArrowheads="1"/>
          </p:cNvSpPr>
          <p:nvPr>
            <p:ph type="title" idx="4294967295"/>
          </p:nvPr>
        </p:nvSpPr>
        <p:spPr>
          <a:xfrm>
            <a:off x="0" y="274638"/>
            <a:ext cx="8229600" cy="1143000"/>
          </a:xfrm>
        </p:spPr>
        <p:txBody>
          <a:bodyPr rtlCol="0" anchor="b">
            <a:normAutofit/>
          </a:bodyPr>
          <a:lstStyle/>
          <a:p>
            <a:pPr fontAlgn="auto">
              <a:spcAft>
                <a:spcPts val="0"/>
              </a:spcAft>
              <a:defRPr/>
            </a:pPr>
            <a:r>
              <a:rPr lang="en-AU" sz="3600" smtClean="0">
                <a:solidFill>
                  <a:schemeClr val="tx2">
                    <a:satMod val="200000"/>
                  </a:schemeClr>
                </a:solidFill>
              </a:rPr>
              <a:t>Range of methodologies (usually feasible to emphasise only one)</a:t>
            </a:r>
            <a:endParaRPr lang="en-AU" smtClean="0">
              <a:solidFill>
                <a:schemeClr val="tx2">
                  <a:satMod val="200000"/>
                </a:schemeClr>
              </a:solidFill>
            </a:endParaRPr>
          </a:p>
        </p:txBody>
      </p:sp>
      <p:sp>
        <p:nvSpPr>
          <p:cNvPr id="68614" name="Slide Number Placeholder 5"/>
          <p:cNvSpPr txBox="1">
            <a:spLocks noGrp="1"/>
          </p:cNvSpPr>
          <p:nvPr/>
        </p:nvSpPr>
        <p:spPr bwMode="auto">
          <a:xfrm>
            <a:off x="6731000" y="6229350"/>
            <a:ext cx="1905000" cy="457200"/>
          </a:xfrm>
          <a:prstGeom prst="rect">
            <a:avLst/>
          </a:prstGeom>
          <a:noFill/>
          <a:ln w="9525">
            <a:noFill/>
            <a:miter lim="800000"/>
            <a:headEnd/>
            <a:tailEnd/>
          </a:ln>
        </p:spPr>
        <p:txBody>
          <a:bodyPr anchor="b"/>
          <a:lstStyle/>
          <a:p>
            <a:pPr algn="r" eaLnBrk="0" hangingPunct="0">
              <a:spcBef>
                <a:spcPct val="50000"/>
              </a:spcBef>
            </a:pPr>
            <a:fld id="{BC9B5DB7-631A-4986-AE06-EB9219BFA30D}" type="slidenum">
              <a:rPr lang="en-US" sz="1400">
                <a:solidFill>
                  <a:schemeClr val="bg2"/>
                </a:solidFill>
              </a:rPr>
              <a:pPr algn="r" eaLnBrk="0" hangingPunct="0">
                <a:spcBef>
                  <a:spcPct val="50000"/>
                </a:spcBef>
              </a:pPr>
              <a:t>54</a:t>
            </a:fld>
            <a:endParaRPr lang="en-US" sz="1400">
              <a:solidFill>
                <a:schemeClr val="bg2"/>
              </a:solidFill>
            </a:endParaRPr>
          </a:p>
        </p:txBody>
      </p:sp>
      <p:sp>
        <p:nvSpPr>
          <p:cNvPr id="68615" name="Line 4"/>
          <p:cNvSpPr>
            <a:spLocks noChangeShapeType="1"/>
          </p:cNvSpPr>
          <p:nvPr/>
        </p:nvSpPr>
        <p:spPr bwMode="auto">
          <a:xfrm>
            <a:off x="2286000" y="3124200"/>
            <a:ext cx="3886200" cy="1981200"/>
          </a:xfrm>
          <a:prstGeom prst="line">
            <a:avLst/>
          </a:prstGeom>
          <a:noFill/>
          <a:ln w="12700">
            <a:solidFill>
              <a:schemeClr val="tx1"/>
            </a:solidFill>
            <a:round/>
            <a:headEnd type="none" w="sm" len="sm"/>
            <a:tailEnd type="triangle" w="sm" len="sm"/>
          </a:ln>
        </p:spPr>
        <p:txBody>
          <a:bodyPr wrap="none" anchor="ctr"/>
          <a:lstStyle/>
          <a:p>
            <a:endParaRPr lang="id-ID"/>
          </a:p>
        </p:txBody>
      </p:sp>
      <p:sp>
        <p:nvSpPr>
          <p:cNvPr id="68616" name="Line 5"/>
          <p:cNvSpPr>
            <a:spLocks noChangeShapeType="1"/>
          </p:cNvSpPr>
          <p:nvPr/>
        </p:nvSpPr>
        <p:spPr bwMode="auto">
          <a:xfrm flipH="1" flipV="1">
            <a:off x="2209800" y="2971800"/>
            <a:ext cx="0" cy="2286000"/>
          </a:xfrm>
          <a:prstGeom prst="line">
            <a:avLst/>
          </a:prstGeom>
          <a:noFill/>
          <a:ln w="12700">
            <a:solidFill>
              <a:schemeClr val="tx1"/>
            </a:solidFill>
            <a:round/>
            <a:headEnd type="none" w="sm" len="sm"/>
            <a:tailEnd type="triangle" w="sm" len="sm"/>
          </a:ln>
        </p:spPr>
        <p:txBody>
          <a:bodyPr wrap="none" anchor="ctr"/>
          <a:lstStyle/>
          <a:p>
            <a:endParaRPr lang="id-ID"/>
          </a:p>
        </p:txBody>
      </p:sp>
      <p:sp>
        <p:nvSpPr>
          <p:cNvPr id="68617" name="Line 6"/>
          <p:cNvSpPr>
            <a:spLocks noChangeShapeType="1"/>
          </p:cNvSpPr>
          <p:nvPr/>
        </p:nvSpPr>
        <p:spPr bwMode="auto">
          <a:xfrm flipV="1">
            <a:off x="2209800" y="5257800"/>
            <a:ext cx="5562600" cy="0"/>
          </a:xfrm>
          <a:prstGeom prst="line">
            <a:avLst/>
          </a:prstGeom>
          <a:noFill/>
          <a:ln w="12700">
            <a:solidFill>
              <a:schemeClr val="tx1"/>
            </a:solidFill>
            <a:round/>
            <a:headEnd type="none" w="sm" len="sm"/>
            <a:tailEnd type="triangle" w="sm" len="sm"/>
          </a:ln>
        </p:spPr>
        <p:txBody>
          <a:bodyPr wrap="none" anchor="ctr"/>
          <a:lstStyle/>
          <a:p>
            <a:endParaRPr lang="id-ID"/>
          </a:p>
        </p:txBody>
      </p:sp>
      <p:sp>
        <p:nvSpPr>
          <p:cNvPr id="68618" name="Text Box 7"/>
          <p:cNvSpPr txBox="1">
            <a:spLocks noChangeArrowheads="1"/>
          </p:cNvSpPr>
          <p:nvPr/>
        </p:nvSpPr>
        <p:spPr bwMode="auto">
          <a:xfrm>
            <a:off x="4403725" y="5299075"/>
            <a:ext cx="3733800" cy="457200"/>
          </a:xfrm>
          <a:prstGeom prst="rect">
            <a:avLst/>
          </a:prstGeom>
          <a:noFill/>
          <a:ln w="12700">
            <a:noFill/>
            <a:miter lim="800000"/>
            <a:headEnd type="none" w="sm" len="sm"/>
            <a:tailEnd type="none" w="sm" len="sm"/>
          </a:ln>
        </p:spPr>
        <p:txBody>
          <a:bodyPr wrap="none">
            <a:spAutoFit/>
          </a:bodyPr>
          <a:lstStyle/>
          <a:p>
            <a:pPr eaLnBrk="0" hangingPunct="0"/>
            <a:r>
              <a:rPr lang="en-AU" sz="2400">
                <a:latin typeface="Times New Roman" pitchFamily="18" charset="0"/>
              </a:rPr>
              <a:t>Theory testing: measurement</a:t>
            </a:r>
          </a:p>
        </p:txBody>
      </p:sp>
      <p:sp>
        <p:nvSpPr>
          <p:cNvPr id="68619" name="Text Box 8"/>
          <p:cNvSpPr txBox="1">
            <a:spLocks noChangeArrowheads="1"/>
          </p:cNvSpPr>
          <p:nvPr/>
        </p:nvSpPr>
        <p:spPr bwMode="auto">
          <a:xfrm>
            <a:off x="784225" y="3116263"/>
            <a:ext cx="1349375" cy="1187450"/>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AU" sz="2400">
                <a:latin typeface="Times New Roman" pitchFamily="18" charset="0"/>
              </a:rPr>
              <a:t>Theory building:meaning</a:t>
            </a:r>
          </a:p>
        </p:txBody>
      </p:sp>
      <p:sp>
        <p:nvSpPr>
          <p:cNvPr id="68620" name="Text Box 9"/>
          <p:cNvSpPr txBox="1">
            <a:spLocks noChangeArrowheads="1"/>
          </p:cNvSpPr>
          <p:nvPr/>
        </p:nvSpPr>
        <p:spPr bwMode="auto">
          <a:xfrm>
            <a:off x="2286000" y="2590800"/>
            <a:ext cx="6096000" cy="2170113"/>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AU" sz="1600">
                <a:latin typeface="Times New Roman" pitchFamily="18" charset="0"/>
              </a:rPr>
              <a:t>Grounded theory                                                                               </a:t>
            </a:r>
          </a:p>
          <a:p>
            <a:pPr eaLnBrk="0" hangingPunct="0">
              <a:spcBef>
                <a:spcPct val="50000"/>
              </a:spcBef>
            </a:pPr>
            <a:r>
              <a:rPr lang="en-AU" sz="1600">
                <a:latin typeface="Times New Roman" pitchFamily="18" charset="0"/>
              </a:rPr>
              <a:t>          </a:t>
            </a:r>
            <a:r>
              <a:rPr lang="en-AU" sz="1600" b="1">
                <a:latin typeface="Times New Roman" pitchFamily="18" charset="0"/>
              </a:rPr>
              <a:t>Action research</a:t>
            </a:r>
            <a:endParaRPr lang="en-AU" sz="1600">
              <a:latin typeface="Times New Roman" pitchFamily="18" charset="0"/>
            </a:endParaRPr>
          </a:p>
          <a:p>
            <a:pPr eaLnBrk="0" hangingPunct="0">
              <a:spcBef>
                <a:spcPct val="50000"/>
              </a:spcBef>
            </a:pPr>
            <a:r>
              <a:rPr lang="en-AU" sz="1600">
                <a:latin typeface="Times New Roman" pitchFamily="18" charset="0"/>
              </a:rPr>
              <a:t>                          Focus groups</a:t>
            </a:r>
          </a:p>
          <a:p>
            <a:pPr eaLnBrk="0" hangingPunct="0">
              <a:spcBef>
                <a:spcPct val="50000"/>
              </a:spcBef>
            </a:pPr>
            <a:r>
              <a:rPr lang="en-AU" sz="1600">
                <a:latin typeface="Times New Roman" pitchFamily="18" charset="0"/>
              </a:rPr>
              <a:t>                                          </a:t>
            </a:r>
            <a:r>
              <a:rPr lang="en-AU" sz="1600" b="1">
                <a:latin typeface="Times New Roman" pitchFamily="18" charset="0"/>
              </a:rPr>
              <a:t>Case-based research</a:t>
            </a:r>
            <a:endParaRPr lang="en-AU" sz="1600">
              <a:latin typeface="Times New Roman" pitchFamily="18" charset="0"/>
            </a:endParaRPr>
          </a:p>
          <a:p>
            <a:pPr eaLnBrk="0" hangingPunct="0">
              <a:spcBef>
                <a:spcPct val="50000"/>
              </a:spcBef>
            </a:pPr>
            <a:r>
              <a:rPr lang="en-AU" sz="1600">
                <a:latin typeface="Times New Roman" pitchFamily="18" charset="0"/>
              </a:rPr>
              <a:t>                                                        </a:t>
            </a:r>
            <a:r>
              <a:rPr lang="en-AU" sz="1600" b="1">
                <a:latin typeface="Times New Roman" pitchFamily="18" charset="0"/>
              </a:rPr>
              <a:t>Survey</a:t>
            </a:r>
            <a:endParaRPr lang="en-AU" sz="1600">
              <a:latin typeface="Times New Roman" pitchFamily="18" charset="0"/>
            </a:endParaRPr>
          </a:p>
          <a:p>
            <a:pPr eaLnBrk="0" hangingPunct="0">
              <a:spcBef>
                <a:spcPct val="50000"/>
              </a:spcBef>
            </a:pPr>
            <a:r>
              <a:rPr lang="en-AU" sz="1600" b="1" i="1">
                <a:latin typeface="Times New Roman" pitchFamily="18" charset="0"/>
              </a:rPr>
              <a:t>Feasible region</a:t>
            </a:r>
            <a:r>
              <a:rPr lang="en-AU" sz="1600">
                <a:latin typeface="Times New Roman" pitchFamily="18" charset="0"/>
              </a:rPr>
              <a:t>                                        Experiment</a:t>
            </a:r>
          </a:p>
        </p:txBody>
      </p:sp>
    </p:spTree>
  </p:cSld>
  <p:clrMapOvr>
    <a:masterClrMapping/>
  </p:clrMapOvr>
  <p:transition spd="med">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2052"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2053"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660E2566-0259-451E-9D94-3F4D3F78CD35}" type="slidenum">
              <a:rPr lang="en-US"/>
              <a:pPr>
                <a:defRPr/>
              </a:pPr>
              <a:t>55</a:t>
            </a:fld>
            <a:endParaRPr lang="en-US"/>
          </a:p>
        </p:txBody>
      </p:sp>
      <p:sp>
        <p:nvSpPr>
          <p:cNvPr id="2055" name="Rectangle 2"/>
          <p:cNvSpPr>
            <a:spLocks noGrp="1" noChangeArrowheads="1"/>
          </p:cNvSpPr>
          <p:nvPr>
            <p:ph type="title" idx="4294967295"/>
          </p:nvPr>
        </p:nvSpPr>
        <p:spPr>
          <a:xfrm>
            <a:off x="990600" y="304800"/>
            <a:ext cx="8153400" cy="914400"/>
          </a:xfrm>
        </p:spPr>
        <p:txBody>
          <a:bodyPr rtlCol="0" anchor="b">
            <a:normAutofit fontScale="90000"/>
          </a:bodyPr>
          <a:lstStyle/>
          <a:p>
            <a:pPr fontAlgn="auto">
              <a:spcAft>
                <a:spcPts val="0"/>
              </a:spcAft>
              <a:defRPr/>
            </a:pPr>
            <a:r>
              <a:rPr lang="en-AU" sz="3200" smtClean="0">
                <a:solidFill>
                  <a:schemeClr val="tx2">
                    <a:satMod val="200000"/>
                  </a:schemeClr>
                </a:solidFill>
              </a:rPr>
              <a:t>Direct link between research problem and method, data collection, analysis</a:t>
            </a:r>
            <a:endParaRPr lang="en-AU" sz="3600" smtClean="0">
              <a:solidFill>
                <a:schemeClr val="tx2">
                  <a:satMod val="200000"/>
                </a:schemeClr>
              </a:solidFill>
            </a:endParaRPr>
          </a:p>
        </p:txBody>
      </p:sp>
      <p:sp>
        <p:nvSpPr>
          <p:cNvPr id="2" name="Slide Number Placeholder 4"/>
          <p:cNvSpPr txBox="1">
            <a:spLocks noGrp="1"/>
          </p:cNvSpPr>
          <p:nvPr/>
        </p:nvSpPr>
        <p:spPr bwMode="auto">
          <a:xfrm>
            <a:off x="6731000" y="6229350"/>
            <a:ext cx="1905000" cy="457200"/>
          </a:xfrm>
          <a:prstGeom prst="rect">
            <a:avLst/>
          </a:prstGeom>
          <a:noFill/>
          <a:ln w="9525">
            <a:noFill/>
            <a:miter lim="800000"/>
            <a:headEnd/>
            <a:tailEnd/>
          </a:ln>
        </p:spPr>
        <p:txBody>
          <a:bodyPr anchor="b"/>
          <a:lstStyle/>
          <a:p>
            <a:pPr algn="r" eaLnBrk="0" hangingPunct="0">
              <a:spcBef>
                <a:spcPct val="50000"/>
              </a:spcBef>
            </a:pPr>
            <a:fld id="{48202D76-73C7-4FE7-8AC3-CD63474E47BD}" type="slidenum">
              <a:rPr lang="en-US" sz="1400">
                <a:solidFill>
                  <a:schemeClr val="bg2"/>
                </a:solidFill>
              </a:rPr>
              <a:pPr algn="r" eaLnBrk="0" hangingPunct="0">
                <a:spcBef>
                  <a:spcPct val="50000"/>
                </a:spcBef>
              </a:pPr>
              <a:t>55</a:t>
            </a:fld>
            <a:endParaRPr lang="en-US" sz="1400">
              <a:solidFill>
                <a:schemeClr val="bg2"/>
              </a:solidFill>
            </a:endParaRPr>
          </a:p>
        </p:txBody>
      </p:sp>
      <p:sp>
        <p:nvSpPr>
          <p:cNvPr id="2056" name="Text Box 3"/>
          <p:cNvSpPr txBox="1">
            <a:spLocks noChangeArrowheads="1"/>
          </p:cNvSpPr>
          <p:nvPr/>
        </p:nvSpPr>
        <p:spPr bwMode="auto">
          <a:xfrm>
            <a:off x="762000" y="2187575"/>
            <a:ext cx="7010400" cy="3937000"/>
          </a:xfrm>
          <a:prstGeom prst="rect">
            <a:avLst/>
          </a:prstGeom>
          <a:noFill/>
          <a:ln w="9525">
            <a:noFill/>
            <a:miter lim="800000"/>
            <a:headEnd/>
            <a:tailEnd/>
          </a:ln>
        </p:spPr>
        <p:txBody>
          <a:bodyPr>
            <a:spAutoFit/>
          </a:bodyPr>
          <a:lstStyle/>
          <a:p>
            <a:pPr eaLnBrk="0" hangingPunct="0"/>
            <a:r>
              <a:rPr lang="en-AU" sz="3600">
                <a:latin typeface="Times New Roman" pitchFamily="18" charset="0"/>
              </a:rPr>
              <a:t>Your research must show a clear link between your </a:t>
            </a:r>
            <a:r>
              <a:rPr lang="en-AU" sz="3600" i="1">
                <a:latin typeface="Times New Roman" pitchFamily="18" charset="0"/>
              </a:rPr>
              <a:t>research problem</a:t>
            </a:r>
            <a:r>
              <a:rPr lang="en-AU" sz="3600">
                <a:latin typeface="Times New Roman" pitchFamily="18" charset="0"/>
              </a:rPr>
              <a:t> and</a:t>
            </a:r>
          </a:p>
          <a:p>
            <a:pPr eaLnBrk="0" hangingPunct="0">
              <a:buFontTx/>
              <a:buChar char="•"/>
            </a:pPr>
            <a:r>
              <a:rPr lang="en-AU" sz="3600">
                <a:latin typeface="Times New Roman" pitchFamily="18" charset="0"/>
              </a:rPr>
              <a:t>  research method to be used</a:t>
            </a:r>
          </a:p>
          <a:p>
            <a:pPr eaLnBrk="0" hangingPunct="0"/>
            <a:r>
              <a:rPr lang="en-AU" sz="3600">
                <a:latin typeface="Times New Roman" pitchFamily="18" charset="0"/>
              </a:rPr>
              <a:t>    (survey/case/action research)</a:t>
            </a:r>
          </a:p>
          <a:p>
            <a:pPr eaLnBrk="0" hangingPunct="0">
              <a:buFontTx/>
              <a:buChar char="•"/>
            </a:pPr>
            <a:r>
              <a:rPr lang="en-AU" sz="3600">
                <a:latin typeface="Times New Roman" pitchFamily="18" charset="0"/>
              </a:rPr>
              <a:t>  actual data to be collected (how,</a:t>
            </a:r>
          </a:p>
          <a:p>
            <a:pPr eaLnBrk="0" hangingPunct="0"/>
            <a:r>
              <a:rPr lang="en-AU" sz="3600">
                <a:latin typeface="Times New Roman" pitchFamily="18" charset="0"/>
              </a:rPr>
              <a:t>   when, where, what kind)</a:t>
            </a:r>
          </a:p>
          <a:p>
            <a:pPr eaLnBrk="0" hangingPunct="0">
              <a:buFontTx/>
              <a:buChar char="•"/>
            </a:pPr>
            <a:r>
              <a:rPr lang="en-AU" sz="3600">
                <a:latin typeface="Times New Roman" pitchFamily="18" charset="0"/>
              </a:rPr>
              <a:t>  analysis of data (how, what)</a:t>
            </a:r>
          </a:p>
        </p:txBody>
      </p:sp>
      <p:graphicFrame>
        <p:nvGraphicFramePr>
          <p:cNvPr id="2050" name="Object 4"/>
          <p:cNvGraphicFramePr>
            <a:graphicFrameLocks noChangeAspect="1"/>
          </p:cNvGraphicFramePr>
          <p:nvPr/>
        </p:nvGraphicFramePr>
        <p:xfrm>
          <a:off x="8143875" y="457200"/>
          <a:ext cx="947738" cy="990600"/>
        </p:xfrm>
        <a:graphic>
          <a:graphicData uri="http://schemas.openxmlformats.org/presentationml/2006/ole">
            <mc:AlternateContent xmlns:mc="http://schemas.openxmlformats.org/markup-compatibility/2006">
              <mc:Choice xmlns:v="urn:schemas-microsoft-com:vml" Requires="v">
                <p:oleObj spid="_x0000_s110600" name="Clip" r:id="rId3" imgW="3244320" imgH="3390840" progId="">
                  <p:embed/>
                </p:oleObj>
              </mc:Choice>
              <mc:Fallback>
                <p:oleObj name="Clip" r:id="rId3" imgW="3244320" imgH="3390840" progId="">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43875" y="457200"/>
                        <a:ext cx="947738" cy="990600"/>
                      </a:xfrm>
                      <a:prstGeom prst="rect">
                        <a:avLst/>
                      </a:prstGeom>
                      <a:solidFill>
                        <a:schemeClr val="tx2"/>
                      </a:solidFill>
                    </p:spPr>
                  </p:pic>
                </p:oleObj>
              </mc:Fallback>
            </mc:AlternateContent>
          </a:graphicData>
        </a:graphic>
      </p:graphicFrame>
    </p:spTree>
  </p:cSld>
  <p:clrMapOvr>
    <a:masterClrMapping/>
  </p:clrMapOvr>
  <p:transition spd="med">
    <p:fad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75779"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75780"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9DF4B57E-AB39-41A3-BDB5-9CD4B8F8AC6D}" type="slidenum">
              <a:rPr lang="en-US"/>
              <a:pPr>
                <a:defRPr/>
              </a:pPr>
              <a:t>56</a:t>
            </a:fld>
            <a:endParaRPr lang="en-US"/>
          </a:p>
        </p:txBody>
      </p:sp>
      <p:sp>
        <p:nvSpPr>
          <p:cNvPr id="37894" name="Rectangle 2"/>
          <p:cNvSpPr>
            <a:spLocks noGrp="1" noChangeArrowheads="1"/>
          </p:cNvSpPr>
          <p:nvPr>
            <p:ph type="title" idx="4294967295"/>
          </p:nvPr>
        </p:nvSpPr>
        <p:spPr>
          <a:xfrm>
            <a:off x="0" y="274638"/>
            <a:ext cx="8229600" cy="1143000"/>
          </a:xfrm>
        </p:spPr>
        <p:txBody>
          <a:bodyPr rtlCol="0" anchor="b">
            <a:normAutofit/>
          </a:bodyPr>
          <a:lstStyle/>
          <a:p>
            <a:pPr fontAlgn="auto">
              <a:spcAft>
                <a:spcPts val="0"/>
              </a:spcAft>
              <a:defRPr/>
            </a:pPr>
            <a:r>
              <a:rPr lang="en-AU" sz="3600" smtClean="0">
                <a:solidFill>
                  <a:schemeClr val="tx2">
                    <a:satMod val="200000"/>
                  </a:schemeClr>
                </a:solidFill>
              </a:rPr>
              <a:t>So, to justify a research method</a:t>
            </a:r>
          </a:p>
        </p:txBody>
      </p:sp>
      <p:sp>
        <p:nvSpPr>
          <p:cNvPr id="69638" name="Slide Number Placeholder 4"/>
          <p:cNvSpPr txBox="1">
            <a:spLocks noGrp="1"/>
          </p:cNvSpPr>
          <p:nvPr/>
        </p:nvSpPr>
        <p:spPr bwMode="auto">
          <a:xfrm>
            <a:off x="6731000" y="6229350"/>
            <a:ext cx="1905000" cy="457200"/>
          </a:xfrm>
          <a:prstGeom prst="rect">
            <a:avLst/>
          </a:prstGeom>
          <a:noFill/>
          <a:ln w="9525">
            <a:noFill/>
            <a:miter lim="800000"/>
            <a:headEnd/>
            <a:tailEnd/>
          </a:ln>
        </p:spPr>
        <p:txBody>
          <a:bodyPr anchor="b"/>
          <a:lstStyle/>
          <a:p>
            <a:pPr algn="r" eaLnBrk="0" hangingPunct="0">
              <a:spcBef>
                <a:spcPct val="50000"/>
              </a:spcBef>
            </a:pPr>
            <a:fld id="{37D62012-ED60-4ADF-B0E5-3A8191F01EB6}" type="slidenum">
              <a:rPr lang="en-US" sz="1400">
                <a:solidFill>
                  <a:schemeClr val="bg2"/>
                </a:solidFill>
              </a:rPr>
              <a:pPr algn="r" eaLnBrk="0" hangingPunct="0">
                <a:spcBef>
                  <a:spcPct val="50000"/>
                </a:spcBef>
              </a:pPr>
              <a:t>56</a:t>
            </a:fld>
            <a:endParaRPr lang="en-US" sz="1400">
              <a:solidFill>
                <a:schemeClr val="bg2"/>
              </a:solidFill>
            </a:endParaRPr>
          </a:p>
        </p:txBody>
      </p:sp>
      <p:sp>
        <p:nvSpPr>
          <p:cNvPr id="69639" name="Text Box 3"/>
          <p:cNvSpPr txBox="1">
            <a:spLocks noChangeArrowheads="1"/>
          </p:cNvSpPr>
          <p:nvPr/>
        </p:nvSpPr>
        <p:spPr bwMode="auto">
          <a:xfrm>
            <a:off x="838200" y="1981200"/>
            <a:ext cx="6999288" cy="2282825"/>
          </a:xfrm>
          <a:prstGeom prst="rect">
            <a:avLst/>
          </a:prstGeom>
          <a:noFill/>
          <a:ln w="9525">
            <a:noFill/>
            <a:miter lim="800000"/>
            <a:headEnd/>
            <a:tailEnd/>
          </a:ln>
        </p:spPr>
        <p:txBody>
          <a:bodyPr>
            <a:spAutoFit/>
          </a:bodyPr>
          <a:lstStyle/>
          <a:p>
            <a:pPr eaLnBrk="0" hangingPunct="0"/>
            <a:r>
              <a:rPr lang="en-AU" sz="2400">
                <a:latin typeface="Times New Roman" pitchFamily="18" charset="0"/>
              </a:rPr>
              <a:t>The researcher must use an ‘appropriate’ methodology</a:t>
            </a:r>
          </a:p>
          <a:p>
            <a:pPr eaLnBrk="0" hangingPunct="0"/>
            <a:r>
              <a:rPr lang="en-AU" sz="2400">
                <a:latin typeface="Times New Roman" pitchFamily="18" charset="0"/>
              </a:rPr>
              <a:t>for his or her research problem  </a:t>
            </a:r>
          </a:p>
          <a:p>
            <a:pPr eaLnBrk="0" hangingPunct="0"/>
            <a:r>
              <a:rPr lang="en-AU" sz="2400" i="1">
                <a:latin typeface="Times New Roman" pitchFamily="18" charset="0"/>
              </a:rPr>
              <a:t>Argument</a:t>
            </a:r>
            <a:r>
              <a:rPr lang="en-AU" sz="2400">
                <a:latin typeface="Times New Roman" pitchFamily="18" charset="0"/>
              </a:rPr>
              <a:t>:</a:t>
            </a:r>
          </a:p>
          <a:p>
            <a:pPr eaLnBrk="0" hangingPunct="0">
              <a:buFontTx/>
              <a:buChar char="•"/>
            </a:pPr>
            <a:r>
              <a:rPr lang="en-AU" sz="2400">
                <a:latin typeface="Times New Roman" pitchFamily="18" charset="0"/>
              </a:rPr>
              <a:t>  each method has inherent weaknesses and strengths</a:t>
            </a:r>
          </a:p>
          <a:p>
            <a:pPr eaLnBrk="0" hangingPunct="0">
              <a:buFontTx/>
              <a:buChar char="•"/>
            </a:pPr>
            <a:r>
              <a:rPr lang="en-AU" sz="2400">
                <a:latin typeface="Times New Roman" pitchFamily="18" charset="0"/>
              </a:rPr>
              <a:t>  any research problem has </a:t>
            </a:r>
            <a:r>
              <a:rPr lang="en-AU" sz="2400" i="1">
                <a:latin typeface="Times New Roman" pitchFamily="18" charset="0"/>
              </a:rPr>
              <a:t>particular</a:t>
            </a:r>
            <a:r>
              <a:rPr lang="en-AU" sz="2400">
                <a:latin typeface="Times New Roman" pitchFamily="18" charset="0"/>
              </a:rPr>
              <a:t> features</a:t>
            </a:r>
          </a:p>
          <a:p>
            <a:pPr eaLnBrk="0" hangingPunct="0">
              <a:buFontTx/>
              <a:buChar char="•"/>
            </a:pPr>
            <a:r>
              <a:rPr lang="en-AU" sz="2400">
                <a:latin typeface="Times New Roman" pitchFamily="18" charset="0"/>
              </a:rPr>
              <a:t>  thus choice of method depends on </a:t>
            </a:r>
            <a:r>
              <a:rPr lang="en-AU" sz="2400" b="1" i="1">
                <a:latin typeface="Times New Roman" pitchFamily="18" charset="0"/>
              </a:rPr>
              <a:t>research problem</a:t>
            </a:r>
            <a:endParaRPr lang="en-AU" sz="2400" b="1">
              <a:latin typeface="Times New Roman" pitchFamily="18" charset="0"/>
            </a:endParaRPr>
          </a:p>
        </p:txBody>
      </p:sp>
      <p:sp>
        <p:nvSpPr>
          <p:cNvPr id="69640" name="Text Box 4"/>
          <p:cNvSpPr txBox="1">
            <a:spLocks noChangeArrowheads="1"/>
          </p:cNvSpPr>
          <p:nvPr/>
        </p:nvSpPr>
        <p:spPr bwMode="auto">
          <a:xfrm>
            <a:off x="990600" y="4953000"/>
            <a:ext cx="6616700" cy="822325"/>
          </a:xfrm>
          <a:prstGeom prst="rect">
            <a:avLst/>
          </a:prstGeom>
          <a:noFill/>
          <a:ln w="9525">
            <a:noFill/>
            <a:miter lim="800000"/>
            <a:headEnd/>
            <a:tailEnd/>
          </a:ln>
        </p:spPr>
        <p:txBody>
          <a:bodyPr>
            <a:spAutoFit/>
          </a:bodyPr>
          <a:lstStyle/>
          <a:p>
            <a:pPr algn="ctr" eaLnBrk="0" hangingPunct="0"/>
            <a:r>
              <a:rPr lang="en-AU" sz="2400">
                <a:latin typeface="Times New Roman" pitchFamily="18" charset="0"/>
              </a:rPr>
              <a:t>This is the most common way </a:t>
            </a:r>
          </a:p>
          <a:p>
            <a:pPr algn="ctr" eaLnBrk="0" hangingPunct="0"/>
            <a:r>
              <a:rPr lang="en-AU" sz="2400">
                <a:latin typeface="Times New Roman" pitchFamily="18" charset="0"/>
              </a:rPr>
              <a:t>of justifying a research method in academic research</a:t>
            </a:r>
          </a:p>
        </p:txBody>
      </p:sp>
      <p:sp>
        <p:nvSpPr>
          <p:cNvPr id="69641" name="Rectangle 5"/>
          <p:cNvSpPr>
            <a:spLocks noChangeArrowheads="1"/>
          </p:cNvSpPr>
          <p:nvPr/>
        </p:nvSpPr>
        <p:spPr bwMode="auto">
          <a:xfrm>
            <a:off x="914400" y="4876800"/>
            <a:ext cx="7086600" cy="1066800"/>
          </a:xfrm>
          <a:prstGeom prst="rect">
            <a:avLst/>
          </a:prstGeom>
          <a:noFill/>
          <a:ln w="9525">
            <a:solidFill>
              <a:schemeClr val="tx1"/>
            </a:solidFill>
            <a:miter lim="800000"/>
            <a:headEnd/>
            <a:tailEnd/>
          </a:ln>
        </p:spPr>
        <p:txBody>
          <a:bodyPr wrap="none" anchor="ctr"/>
          <a:lstStyle/>
          <a:p>
            <a:pPr eaLnBrk="0" hangingPunct="0"/>
            <a:endParaRPr lang="id-ID" sz="2400">
              <a:latin typeface="Times New Roman" pitchFamily="18" charset="0"/>
            </a:endParaRPr>
          </a:p>
        </p:txBody>
      </p:sp>
    </p:spTree>
  </p:cSld>
  <p:clrMapOvr>
    <a:masterClrMapping/>
  </p:clrMapOvr>
  <p:transition spd="med">
    <p:fad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76803"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76804"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3EF4C8C2-60E1-44B9-81F8-D00140845219}" type="slidenum">
              <a:rPr lang="en-US"/>
              <a:pPr>
                <a:defRPr/>
              </a:pPr>
              <a:t>57</a:t>
            </a:fld>
            <a:endParaRPr lang="en-US"/>
          </a:p>
        </p:txBody>
      </p:sp>
      <p:sp>
        <p:nvSpPr>
          <p:cNvPr id="38918" name="Rectangle 2"/>
          <p:cNvSpPr>
            <a:spLocks noGrp="1" noChangeArrowheads="1"/>
          </p:cNvSpPr>
          <p:nvPr>
            <p:ph type="title" idx="4294967295"/>
          </p:nvPr>
        </p:nvSpPr>
        <p:spPr>
          <a:xfrm>
            <a:off x="0" y="274638"/>
            <a:ext cx="8229600" cy="1143000"/>
          </a:xfrm>
        </p:spPr>
        <p:txBody>
          <a:bodyPr rtlCol="0" anchor="b">
            <a:normAutofit/>
          </a:bodyPr>
          <a:lstStyle/>
          <a:p>
            <a:pPr fontAlgn="auto">
              <a:spcAft>
                <a:spcPts val="0"/>
              </a:spcAft>
              <a:defRPr/>
            </a:pPr>
            <a:r>
              <a:rPr lang="en-AU" sz="3200" smtClean="0">
                <a:solidFill>
                  <a:schemeClr val="tx2">
                    <a:satMod val="200000"/>
                  </a:schemeClr>
                </a:solidFill>
              </a:rPr>
              <a:t>Identifying the appropriate method</a:t>
            </a:r>
            <a:br>
              <a:rPr lang="en-AU" sz="3200" smtClean="0">
                <a:solidFill>
                  <a:schemeClr val="tx2">
                    <a:satMod val="200000"/>
                  </a:schemeClr>
                </a:solidFill>
              </a:rPr>
            </a:br>
            <a:r>
              <a:rPr lang="en-AU" sz="3200" smtClean="0">
                <a:solidFill>
                  <a:schemeClr val="tx2">
                    <a:satMod val="200000"/>
                  </a:schemeClr>
                </a:solidFill>
              </a:rPr>
              <a:t>for addressing your research problem</a:t>
            </a:r>
            <a:endParaRPr lang="en-AU" sz="3600" smtClean="0">
              <a:solidFill>
                <a:schemeClr val="tx2">
                  <a:satMod val="200000"/>
                </a:schemeClr>
              </a:solidFill>
            </a:endParaRPr>
          </a:p>
        </p:txBody>
      </p:sp>
      <p:sp>
        <p:nvSpPr>
          <p:cNvPr id="70662" name="Slide Number Placeholder 4"/>
          <p:cNvSpPr txBox="1">
            <a:spLocks noGrp="1"/>
          </p:cNvSpPr>
          <p:nvPr/>
        </p:nvSpPr>
        <p:spPr bwMode="auto">
          <a:xfrm>
            <a:off x="6731000" y="6229350"/>
            <a:ext cx="1905000" cy="457200"/>
          </a:xfrm>
          <a:prstGeom prst="rect">
            <a:avLst/>
          </a:prstGeom>
          <a:noFill/>
          <a:ln w="9525">
            <a:noFill/>
            <a:miter lim="800000"/>
            <a:headEnd/>
            <a:tailEnd/>
          </a:ln>
        </p:spPr>
        <p:txBody>
          <a:bodyPr anchor="b"/>
          <a:lstStyle/>
          <a:p>
            <a:pPr algn="r" eaLnBrk="0" hangingPunct="0">
              <a:spcBef>
                <a:spcPct val="50000"/>
              </a:spcBef>
            </a:pPr>
            <a:fld id="{AD9C6605-773D-46BC-A5AD-3DBDDA7DD71A}" type="slidenum">
              <a:rPr lang="en-US" sz="1400">
                <a:solidFill>
                  <a:schemeClr val="bg2"/>
                </a:solidFill>
              </a:rPr>
              <a:pPr algn="r" eaLnBrk="0" hangingPunct="0">
                <a:spcBef>
                  <a:spcPct val="50000"/>
                </a:spcBef>
              </a:pPr>
              <a:t>57</a:t>
            </a:fld>
            <a:endParaRPr lang="en-US" sz="1400">
              <a:solidFill>
                <a:schemeClr val="bg2"/>
              </a:solidFill>
            </a:endParaRPr>
          </a:p>
        </p:txBody>
      </p:sp>
      <p:sp>
        <p:nvSpPr>
          <p:cNvPr id="70663" name="Text Box 3"/>
          <p:cNvSpPr txBox="1">
            <a:spLocks noChangeArrowheads="1"/>
          </p:cNvSpPr>
          <p:nvPr/>
        </p:nvSpPr>
        <p:spPr bwMode="auto">
          <a:xfrm>
            <a:off x="1143000" y="2743200"/>
            <a:ext cx="7658100" cy="2838450"/>
          </a:xfrm>
          <a:prstGeom prst="rect">
            <a:avLst/>
          </a:prstGeom>
          <a:noFill/>
          <a:ln w="9525">
            <a:noFill/>
            <a:miter lim="800000"/>
            <a:headEnd/>
            <a:tailEnd/>
          </a:ln>
        </p:spPr>
        <p:txBody>
          <a:bodyPr>
            <a:spAutoFit/>
          </a:bodyPr>
          <a:lstStyle/>
          <a:p>
            <a:pPr eaLnBrk="0" hangingPunct="0">
              <a:buFontTx/>
              <a:buChar char="•"/>
            </a:pPr>
            <a:r>
              <a:rPr lang="en-AU" sz="2800">
                <a:latin typeface="Times New Roman" pitchFamily="18" charset="0"/>
              </a:rPr>
              <a:t>  </a:t>
            </a:r>
            <a:r>
              <a:rPr lang="en-AU" sz="3600">
                <a:latin typeface="Times New Roman" pitchFamily="18" charset="0"/>
              </a:rPr>
              <a:t>study the methods used in studies</a:t>
            </a:r>
          </a:p>
          <a:p>
            <a:pPr eaLnBrk="0" hangingPunct="0"/>
            <a:r>
              <a:rPr lang="en-AU" sz="3600">
                <a:latin typeface="Times New Roman" pitchFamily="18" charset="0"/>
              </a:rPr>
              <a:t>   similar to yours </a:t>
            </a:r>
          </a:p>
          <a:p>
            <a:pPr eaLnBrk="0" hangingPunct="0">
              <a:buFontTx/>
              <a:buChar char="•"/>
            </a:pPr>
            <a:r>
              <a:rPr lang="en-AU" sz="3600">
                <a:latin typeface="Times New Roman" pitchFamily="18" charset="0"/>
              </a:rPr>
              <a:t>  discuss with supervisor</a:t>
            </a:r>
          </a:p>
          <a:p>
            <a:pPr eaLnBrk="0" hangingPunct="0">
              <a:buFontTx/>
              <a:buChar char="•"/>
            </a:pPr>
            <a:r>
              <a:rPr lang="en-AU" sz="3600">
                <a:latin typeface="Times New Roman" pitchFamily="18" charset="0"/>
              </a:rPr>
              <a:t>  learn about research methods</a:t>
            </a:r>
          </a:p>
          <a:p>
            <a:pPr eaLnBrk="0" hangingPunct="0"/>
            <a:r>
              <a:rPr lang="en-AU" sz="3600">
                <a:latin typeface="Times New Roman" pitchFamily="18" charset="0"/>
              </a:rPr>
              <a:t>  </a:t>
            </a:r>
          </a:p>
        </p:txBody>
      </p:sp>
    </p:spTree>
  </p:cSld>
  <p:clrMapOvr>
    <a:masterClrMapping/>
  </p:clrMapOvr>
  <p:transition spd="med">
    <p:fad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77827"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77828"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B5BD221F-FBF3-4A11-B66E-9FEF4ED71148}" type="slidenum">
              <a:rPr lang="en-US"/>
              <a:pPr>
                <a:defRPr/>
              </a:pPr>
              <a:t>58</a:t>
            </a:fld>
            <a:endParaRPr lang="en-US"/>
          </a:p>
        </p:txBody>
      </p:sp>
      <p:sp>
        <p:nvSpPr>
          <p:cNvPr id="39942" name="Rectangle 2"/>
          <p:cNvSpPr>
            <a:spLocks noGrp="1" noChangeArrowheads="1"/>
          </p:cNvSpPr>
          <p:nvPr>
            <p:ph type="title" idx="4294967295"/>
          </p:nvPr>
        </p:nvSpPr>
        <p:spPr>
          <a:xfrm>
            <a:off x="0" y="274638"/>
            <a:ext cx="8229600" cy="1143000"/>
          </a:xfrm>
        </p:spPr>
        <p:txBody>
          <a:bodyPr rtlCol="0" anchor="b">
            <a:normAutofit/>
          </a:bodyPr>
          <a:lstStyle/>
          <a:p>
            <a:pPr fontAlgn="auto">
              <a:spcAft>
                <a:spcPts val="0"/>
              </a:spcAft>
              <a:defRPr/>
            </a:pPr>
            <a:r>
              <a:rPr lang="en-AU" sz="3600" smtClean="0">
                <a:solidFill>
                  <a:schemeClr val="tx2">
                    <a:satMod val="200000"/>
                  </a:schemeClr>
                </a:solidFill>
              </a:rPr>
              <a:t>Data collection</a:t>
            </a:r>
          </a:p>
        </p:txBody>
      </p:sp>
      <p:sp>
        <p:nvSpPr>
          <p:cNvPr id="71686" name="Slide Number Placeholder 4"/>
          <p:cNvSpPr txBox="1">
            <a:spLocks noGrp="1"/>
          </p:cNvSpPr>
          <p:nvPr/>
        </p:nvSpPr>
        <p:spPr bwMode="auto">
          <a:xfrm>
            <a:off x="6731000" y="6229350"/>
            <a:ext cx="1905000" cy="457200"/>
          </a:xfrm>
          <a:prstGeom prst="rect">
            <a:avLst/>
          </a:prstGeom>
          <a:noFill/>
          <a:ln w="9525">
            <a:noFill/>
            <a:miter lim="800000"/>
            <a:headEnd/>
            <a:tailEnd/>
          </a:ln>
        </p:spPr>
        <p:txBody>
          <a:bodyPr anchor="b"/>
          <a:lstStyle/>
          <a:p>
            <a:pPr algn="r" eaLnBrk="0" hangingPunct="0">
              <a:spcBef>
                <a:spcPct val="50000"/>
              </a:spcBef>
            </a:pPr>
            <a:fld id="{D62D1E05-D4D5-4FD2-ACC6-C2C7EA053552}" type="slidenum">
              <a:rPr lang="en-US" sz="1400">
                <a:solidFill>
                  <a:schemeClr val="bg2"/>
                </a:solidFill>
              </a:rPr>
              <a:pPr algn="r" eaLnBrk="0" hangingPunct="0">
                <a:spcBef>
                  <a:spcPct val="50000"/>
                </a:spcBef>
              </a:pPr>
              <a:t>58</a:t>
            </a:fld>
            <a:endParaRPr lang="en-US" sz="1400">
              <a:solidFill>
                <a:schemeClr val="bg2"/>
              </a:solidFill>
            </a:endParaRPr>
          </a:p>
        </p:txBody>
      </p:sp>
      <p:sp>
        <p:nvSpPr>
          <p:cNvPr id="71687" name="Text Box 3"/>
          <p:cNvSpPr txBox="1">
            <a:spLocks noChangeArrowheads="1"/>
          </p:cNvSpPr>
          <p:nvPr/>
        </p:nvSpPr>
        <p:spPr bwMode="auto">
          <a:xfrm>
            <a:off x="1219200" y="2438400"/>
            <a:ext cx="7092950" cy="3081338"/>
          </a:xfrm>
          <a:prstGeom prst="rect">
            <a:avLst/>
          </a:prstGeom>
          <a:noFill/>
          <a:ln w="9525">
            <a:noFill/>
            <a:miter lim="800000"/>
            <a:headEnd/>
            <a:tailEnd/>
          </a:ln>
        </p:spPr>
        <p:txBody>
          <a:bodyPr wrap="none">
            <a:spAutoFit/>
          </a:bodyPr>
          <a:lstStyle/>
          <a:p>
            <a:pPr eaLnBrk="0" hangingPunct="0">
              <a:buFontTx/>
              <a:buChar char="•"/>
            </a:pPr>
            <a:r>
              <a:rPr lang="en-AU" sz="2800">
                <a:latin typeface="Times New Roman" pitchFamily="18" charset="0"/>
              </a:rPr>
              <a:t>  it may be possible to use existing data</a:t>
            </a:r>
          </a:p>
          <a:p>
            <a:pPr eaLnBrk="0" hangingPunct="0">
              <a:buFontTx/>
              <a:buChar char="•"/>
            </a:pPr>
            <a:r>
              <a:rPr lang="en-AU" sz="2800">
                <a:latin typeface="Times New Roman" pitchFamily="18" charset="0"/>
              </a:rPr>
              <a:t>  evaluate sources of new data, for example, </a:t>
            </a:r>
          </a:p>
          <a:p>
            <a:pPr eaLnBrk="0" hangingPunct="0"/>
            <a:r>
              <a:rPr lang="en-AU" sz="2800">
                <a:latin typeface="Times New Roman" pitchFamily="18" charset="0"/>
              </a:rPr>
              <a:t>    is it </a:t>
            </a:r>
            <a:r>
              <a:rPr lang="en-AU" sz="2800" i="1">
                <a:latin typeface="Times New Roman" pitchFamily="18" charset="0"/>
              </a:rPr>
              <a:t>accessible</a:t>
            </a:r>
            <a:r>
              <a:rPr lang="en-AU" sz="2800">
                <a:latin typeface="Times New Roman" pitchFamily="18" charset="0"/>
              </a:rPr>
              <a:t> </a:t>
            </a:r>
            <a:r>
              <a:rPr lang="en-AU" sz="2400">
                <a:latin typeface="Times New Roman" pitchFamily="18" charset="0"/>
              </a:rPr>
              <a:t>(contacts, databases, field samples)</a:t>
            </a:r>
            <a:endParaRPr lang="en-AU" sz="2800">
              <a:latin typeface="Times New Roman" pitchFamily="18" charset="0"/>
            </a:endParaRPr>
          </a:p>
          <a:p>
            <a:pPr eaLnBrk="0" hangingPunct="0">
              <a:buFontTx/>
              <a:buChar char="•"/>
            </a:pPr>
            <a:r>
              <a:rPr lang="en-AU" sz="2800">
                <a:latin typeface="Times New Roman" pitchFamily="18" charset="0"/>
              </a:rPr>
              <a:t>  consider </a:t>
            </a:r>
            <a:r>
              <a:rPr lang="en-AU" sz="2800" i="1">
                <a:latin typeface="Times New Roman" pitchFamily="18" charset="0"/>
              </a:rPr>
              <a:t>time</a:t>
            </a:r>
            <a:r>
              <a:rPr lang="en-AU" sz="2800">
                <a:latin typeface="Times New Roman" pitchFamily="18" charset="0"/>
              </a:rPr>
              <a:t> available and </a:t>
            </a:r>
            <a:r>
              <a:rPr lang="en-AU" sz="2800" i="1">
                <a:latin typeface="Times New Roman" pitchFamily="18" charset="0"/>
              </a:rPr>
              <a:t>costs</a:t>
            </a:r>
            <a:endParaRPr lang="en-AU" sz="2800">
              <a:latin typeface="Times New Roman" pitchFamily="18" charset="0"/>
            </a:endParaRPr>
          </a:p>
          <a:p>
            <a:pPr eaLnBrk="0" hangingPunct="0">
              <a:buFontTx/>
              <a:buChar char="•"/>
            </a:pPr>
            <a:r>
              <a:rPr lang="en-AU" sz="2800">
                <a:latin typeface="Times New Roman" pitchFamily="18" charset="0"/>
              </a:rPr>
              <a:t>  consider your </a:t>
            </a:r>
            <a:r>
              <a:rPr lang="en-AU" sz="2800" i="1">
                <a:latin typeface="Times New Roman" pitchFamily="18" charset="0"/>
              </a:rPr>
              <a:t>skills</a:t>
            </a:r>
            <a:r>
              <a:rPr lang="en-AU" sz="2800">
                <a:latin typeface="Times New Roman" pitchFamily="18" charset="0"/>
              </a:rPr>
              <a:t> and time to learn new data</a:t>
            </a:r>
          </a:p>
          <a:p>
            <a:pPr eaLnBrk="0" hangingPunct="0"/>
            <a:r>
              <a:rPr lang="en-AU" sz="2800">
                <a:latin typeface="Times New Roman" pitchFamily="18" charset="0"/>
              </a:rPr>
              <a:t>    collection and analysis skills</a:t>
            </a:r>
          </a:p>
          <a:p>
            <a:pPr eaLnBrk="0" hangingPunct="0">
              <a:buFontTx/>
              <a:buChar char="•"/>
            </a:pPr>
            <a:r>
              <a:rPr lang="en-AU" sz="2800">
                <a:latin typeface="Times New Roman" pitchFamily="18" charset="0"/>
              </a:rPr>
              <a:t>  focus on </a:t>
            </a:r>
            <a:r>
              <a:rPr lang="en-AU" sz="2800" i="1">
                <a:latin typeface="Times New Roman" pitchFamily="18" charset="0"/>
              </a:rPr>
              <a:t>relevant</a:t>
            </a:r>
            <a:r>
              <a:rPr lang="en-AU" sz="2800">
                <a:latin typeface="Times New Roman" pitchFamily="18" charset="0"/>
              </a:rPr>
              <a:t> data </a:t>
            </a:r>
            <a:r>
              <a:rPr lang="en-AU" sz="2400">
                <a:latin typeface="Times New Roman" pitchFamily="18" charset="0"/>
              </a:rPr>
              <a:t>(do I really need this?)</a:t>
            </a:r>
            <a:endParaRPr lang="en-AU" sz="2800">
              <a:latin typeface="Times New Roman" pitchFamily="18" charset="0"/>
            </a:endParaRPr>
          </a:p>
        </p:txBody>
      </p:sp>
    </p:spTree>
  </p:cSld>
  <p:clrMapOvr>
    <a:masterClrMapping/>
  </p:clrMapOvr>
  <p:transition spd="med">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78851"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78852"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0AF6EEBD-1B22-4D1F-B766-A6E92AFF40F4}" type="slidenum">
              <a:rPr lang="en-US"/>
              <a:pPr>
                <a:defRPr/>
              </a:pPr>
              <a:t>59</a:t>
            </a:fld>
            <a:endParaRPr lang="en-US"/>
          </a:p>
        </p:txBody>
      </p:sp>
      <p:sp>
        <p:nvSpPr>
          <p:cNvPr id="40966" name="Rectangle 2"/>
          <p:cNvSpPr>
            <a:spLocks noGrp="1" noChangeArrowheads="1"/>
          </p:cNvSpPr>
          <p:nvPr>
            <p:ph type="title" idx="4294967295"/>
          </p:nvPr>
        </p:nvSpPr>
        <p:spPr>
          <a:xfrm>
            <a:off x="0" y="274638"/>
            <a:ext cx="8229600" cy="1143000"/>
          </a:xfrm>
        </p:spPr>
        <p:txBody>
          <a:bodyPr rtlCol="0" anchor="b">
            <a:normAutofit/>
          </a:bodyPr>
          <a:lstStyle/>
          <a:p>
            <a:pPr fontAlgn="auto">
              <a:spcAft>
                <a:spcPts val="0"/>
              </a:spcAft>
              <a:defRPr/>
            </a:pPr>
            <a:r>
              <a:rPr lang="en-AU" sz="3600" smtClean="0">
                <a:solidFill>
                  <a:schemeClr val="tx2">
                    <a:satMod val="200000"/>
                  </a:schemeClr>
                </a:solidFill>
              </a:rPr>
              <a:t>Data analysis</a:t>
            </a:r>
          </a:p>
        </p:txBody>
      </p:sp>
      <p:sp>
        <p:nvSpPr>
          <p:cNvPr id="72710" name="Slide Number Placeholder 4"/>
          <p:cNvSpPr txBox="1">
            <a:spLocks noGrp="1"/>
          </p:cNvSpPr>
          <p:nvPr/>
        </p:nvSpPr>
        <p:spPr bwMode="auto">
          <a:xfrm>
            <a:off x="6731000" y="6229350"/>
            <a:ext cx="1905000" cy="457200"/>
          </a:xfrm>
          <a:prstGeom prst="rect">
            <a:avLst/>
          </a:prstGeom>
          <a:noFill/>
          <a:ln w="9525">
            <a:noFill/>
            <a:miter lim="800000"/>
            <a:headEnd/>
            <a:tailEnd/>
          </a:ln>
        </p:spPr>
        <p:txBody>
          <a:bodyPr anchor="b"/>
          <a:lstStyle/>
          <a:p>
            <a:pPr algn="r" eaLnBrk="0" hangingPunct="0">
              <a:spcBef>
                <a:spcPct val="50000"/>
              </a:spcBef>
            </a:pPr>
            <a:fld id="{F865A4AF-BF2D-49AB-B543-59B9297414F1}" type="slidenum">
              <a:rPr lang="en-US" sz="1400">
                <a:solidFill>
                  <a:schemeClr val="bg2"/>
                </a:solidFill>
              </a:rPr>
              <a:pPr algn="r" eaLnBrk="0" hangingPunct="0">
                <a:spcBef>
                  <a:spcPct val="50000"/>
                </a:spcBef>
              </a:pPr>
              <a:t>59</a:t>
            </a:fld>
            <a:endParaRPr lang="en-US" sz="1400">
              <a:solidFill>
                <a:schemeClr val="bg2"/>
              </a:solidFill>
            </a:endParaRPr>
          </a:p>
        </p:txBody>
      </p:sp>
      <p:sp>
        <p:nvSpPr>
          <p:cNvPr id="72711" name="Text Box 3"/>
          <p:cNvSpPr txBox="1">
            <a:spLocks noChangeArrowheads="1"/>
          </p:cNvSpPr>
          <p:nvPr/>
        </p:nvSpPr>
        <p:spPr bwMode="auto">
          <a:xfrm>
            <a:off x="609600" y="2286000"/>
            <a:ext cx="8305800" cy="4176713"/>
          </a:xfrm>
          <a:prstGeom prst="rect">
            <a:avLst/>
          </a:prstGeom>
          <a:noFill/>
          <a:ln w="9525">
            <a:noFill/>
            <a:miter lim="800000"/>
            <a:headEnd/>
            <a:tailEnd/>
          </a:ln>
        </p:spPr>
        <p:txBody>
          <a:bodyPr>
            <a:spAutoFit/>
          </a:bodyPr>
          <a:lstStyle/>
          <a:p>
            <a:pPr eaLnBrk="0" hangingPunct="0">
              <a:buFontTx/>
              <a:buChar char="•"/>
            </a:pPr>
            <a:r>
              <a:rPr lang="en-AU" sz="2800">
                <a:latin typeface="Times New Roman" pitchFamily="18" charset="0"/>
              </a:rPr>
              <a:t>  read about data analysis</a:t>
            </a:r>
          </a:p>
          <a:p>
            <a:pPr eaLnBrk="0" hangingPunct="0">
              <a:buFontTx/>
              <a:buChar char="•"/>
            </a:pPr>
            <a:r>
              <a:rPr lang="en-AU" sz="2800">
                <a:latin typeface="Times New Roman" pitchFamily="18" charset="0"/>
              </a:rPr>
              <a:t> familiarise yourself with appropriate analysis methods </a:t>
            </a:r>
          </a:p>
          <a:p>
            <a:pPr eaLnBrk="0" hangingPunct="0">
              <a:buFontTx/>
              <a:buChar char="•"/>
            </a:pPr>
            <a:r>
              <a:rPr lang="en-AU" sz="2800">
                <a:latin typeface="Times New Roman" pitchFamily="18" charset="0"/>
              </a:rPr>
              <a:t>  identify the relevant tools/techniques </a:t>
            </a:r>
          </a:p>
          <a:p>
            <a:pPr eaLnBrk="0" hangingPunct="0">
              <a:buFontTx/>
              <a:buChar char="•"/>
            </a:pPr>
            <a:r>
              <a:rPr lang="en-AU" sz="2800">
                <a:latin typeface="Times New Roman" pitchFamily="18" charset="0"/>
              </a:rPr>
              <a:t>  formulate comprehensive strategy for analysis </a:t>
            </a:r>
          </a:p>
          <a:p>
            <a:pPr lvl="1" eaLnBrk="0" hangingPunct="0"/>
            <a:r>
              <a:rPr lang="en-AU" sz="2800">
                <a:latin typeface="Times New Roman" pitchFamily="18" charset="0"/>
              </a:rPr>
              <a:t>of your data </a:t>
            </a:r>
            <a:r>
              <a:rPr lang="en-AU" sz="2400">
                <a:latin typeface="Times New Roman" pitchFamily="18" charset="0"/>
              </a:rPr>
              <a:t>(prioritise, </a:t>
            </a:r>
            <a:r>
              <a:rPr lang="en-AU" sz="2400" i="1">
                <a:latin typeface="Times New Roman" pitchFamily="18" charset="0"/>
              </a:rPr>
              <a:t>plan, </a:t>
            </a:r>
            <a:r>
              <a:rPr lang="en-AU" sz="2400" b="1" i="1">
                <a:latin typeface="Times New Roman" pitchFamily="18" charset="0"/>
              </a:rPr>
              <a:t>link analysis with research </a:t>
            </a:r>
          </a:p>
          <a:p>
            <a:pPr lvl="1" eaLnBrk="0" hangingPunct="0"/>
            <a:r>
              <a:rPr lang="en-AU" sz="2400" b="1" i="1">
                <a:latin typeface="Times New Roman" pitchFamily="18" charset="0"/>
              </a:rPr>
              <a:t>questions or issues/hypotheses or propositions developed in the lit review</a:t>
            </a:r>
            <a:r>
              <a:rPr lang="en-AU" sz="2400" b="1">
                <a:latin typeface="Times New Roman" pitchFamily="18" charset="0"/>
              </a:rPr>
              <a:t>)</a:t>
            </a:r>
            <a:endParaRPr lang="en-AU" sz="2800" b="1">
              <a:latin typeface="Times New Roman" pitchFamily="18" charset="0"/>
            </a:endParaRPr>
          </a:p>
          <a:p>
            <a:pPr eaLnBrk="0" hangingPunct="0">
              <a:buFontTx/>
              <a:buChar char="•"/>
            </a:pPr>
            <a:r>
              <a:rPr lang="en-AU" sz="2800">
                <a:latin typeface="Times New Roman" pitchFamily="18" charset="0"/>
              </a:rPr>
              <a:t>  keep analysis relevant </a:t>
            </a:r>
            <a:r>
              <a:rPr lang="en-AU" sz="2400">
                <a:latin typeface="Times New Roman" pitchFamily="18" charset="0"/>
              </a:rPr>
              <a:t>(avoid analysis paralysis and </a:t>
            </a:r>
          </a:p>
          <a:p>
            <a:pPr eaLnBrk="0" hangingPunct="0"/>
            <a:r>
              <a:rPr lang="en-AU" sz="2400">
                <a:latin typeface="Times New Roman" pitchFamily="18" charset="0"/>
              </a:rPr>
              <a:t>    falling   in love with your data)</a:t>
            </a:r>
          </a:p>
          <a:p>
            <a:pPr eaLnBrk="0" hangingPunct="0">
              <a:buFontTx/>
              <a:buChar char="•"/>
            </a:pPr>
            <a:r>
              <a:rPr lang="en-AU" sz="2800">
                <a:latin typeface="Times New Roman" pitchFamily="18" charset="0"/>
              </a:rPr>
              <a:t>  be thorough and methodical</a:t>
            </a:r>
          </a:p>
        </p:txBody>
      </p:sp>
    </p:spTree>
  </p:cSld>
  <p:clrMapOvr>
    <a:masterClrMapping/>
  </p:clrMapOvr>
  <p:transition spd="med">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79875"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79876"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6967E55E-1A04-45CA-BBE5-E13C60F6FD7C}" type="slidenum">
              <a:rPr lang="en-US"/>
              <a:pPr>
                <a:defRPr/>
              </a:pPr>
              <a:t>60</a:t>
            </a:fld>
            <a:endParaRPr lang="en-US"/>
          </a:p>
        </p:txBody>
      </p:sp>
      <p:sp>
        <p:nvSpPr>
          <p:cNvPr id="41990" name="Rectangle 2"/>
          <p:cNvSpPr>
            <a:spLocks noGrp="1" noChangeArrowheads="1"/>
          </p:cNvSpPr>
          <p:nvPr>
            <p:ph type="title" idx="4294967295"/>
          </p:nvPr>
        </p:nvSpPr>
        <p:spPr>
          <a:xfrm>
            <a:off x="0" y="274638"/>
            <a:ext cx="8229600" cy="1143000"/>
          </a:xfrm>
        </p:spPr>
        <p:txBody>
          <a:bodyPr rtlCol="0" anchor="b">
            <a:normAutofit/>
          </a:bodyPr>
          <a:lstStyle/>
          <a:p>
            <a:pPr fontAlgn="auto">
              <a:spcAft>
                <a:spcPts val="0"/>
              </a:spcAft>
              <a:defRPr/>
            </a:pPr>
            <a:r>
              <a:rPr lang="en-AU" sz="3200" smtClean="0">
                <a:solidFill>
                  <a:schemeClr val="tx2">
                    <a:satMod val="200000"/>
                  </a:schemeClr>
                </a:solidFill>
              </a:rPr>
              <a:t>In brief, while selecting your research method for your research blueprint...</a:t>
            </a:r>
            <a:endParaRPr lang="en-AU" sz="3600" smtClean="0">
              <a:solidFill>
                <a:schemeClr val="tx2">
                  <a:satMod val="200000"/>
                </a:schemeClr>
              </a:solidFill>
            </a:endParaRPr>
          </a:p>
        </p:txBody>
      </p:sp>
      <p:sp>
        <p:nvSpPr>
          <p:cNvPr id="73734" name="Slide Number Placeholder 4"/>
          <p:cNvSpPr txBox="1">
            <a:spLocks noGrp="1"/>
          </p:cNvSpPr>
          <p:nvPr/>
        </p:nvSpPr>
        <p:spPr bwMode="auto">
          <a:xfrm>
            <a:off x="6731000" y="6229350"/>
            <a:ext cx="1905000" cy="457200"/>
          </a:xfrm>
          <a:prstGeom prst="rect">
            <a:avLst/>
          </a:prstGeom>
          <a:noFill/>
          <a:ln w="9525">
            <a:noFill/>
            <a:miter lim="800000"/>
            <a:headEnd/>
            <a:tailEnd/>
          </a:ln>
        </p:spPr>
        <p:txBody>
          <a:bodyPr anchor="b"/>
          <a:lstStyle/>
          <a:p>
            <a:pPr algn="r" eaLnBrk="0" hangingPunct="0">
              <a:spcBef>
                <a:spcPct val="50000"/>
              </a:spcBef>
            </a:pPr>
            <a:fld id="{DCB853A0-0041-4E60-8B48-FDC0B8273107}" type="slidenum">
              <a:rPr lang="en-US" sz="1400">
                <a:solidFill>
                  <a:schemeClr val="bg2"/>
                </a:solidFill>
              </a:rPr>
              <a:pPr algn="r" eaLnBrk="0" hangingPunct="0">
                <a:spcBef>
                  <a:spcPct val="50000"/>
                </a:spcBef>
              </a:pPr>
              <a:t>60</a:t>
            </a:fld>
            <a:endParaRPr lang="en-US" sz="1400">
              <a:solidFill>
                <a:schemeClr val="bg2"/>
              </a:solidFill>
            </a:endParaRPr>
          </a:p>
        </p:txBody>
      </p:sp>
      <p:sp>
        <p:nvSpPr>
          <p:cNvPr id="73735" name="Text Box 3"/>
          <p:cNvSpPr txBox="1">
            <a:spLocks noChangeArrowheads="1"/>
          </p:cNvSpPr>
          <p:nvPr/>
        </p:nvSpPr>
        <p:spPr bwMode="auto">
          <a:xfrm>
            <a:off x="838200" y="2082800"/>
            <a:ext cx="8305800" cy="3867150"/>
          </a:xfrm>
          <a:prstGeom prst="rect">
            <a:avLst/>
          </a:prstGeom>
          <a:noFill/>
          <a:ln w="9525">
            <a:noFill/>
            <a:miter lim="800000"/>
            <a:headEnd/>
            <a:tailEnd/>
          </a:ln>
        </p:spPr>
        <p:txBody>
          <a:bodyPr>
            <a:spAutoFit/>
          </a:bodyPr>
          <a:lstStyle/>
          <a:p>
            <a:pPr eaLnBrk="0" hangingPunct="0">
              <a:buFontTx/>
              <a:buChar char="•"/>
            </a:pPr>
            <a:r>
              <a:rPr lang="en-AU" sz="2800" b="1">
                <a:latin typeface="Times New Roman" pitchFamily="18" charset="0"/>
              </a:rPr>
              <a:t>  Yourself</a:t>
            </a:r>
            <a:endParaRPr lang="en-AU" sz="2800">
              <a:latin typeface="Times New Roman" pitchFamily="18" charset="0"/>
            </a:endParaRPr>
          </a:p>
          <a:p>
            <a:pPr lvl="1" eaLnBrk="0" hangingPunct="0"/>
            <a:r>
              <a:rPr lang="en-AU" sz="2400">
                <a:latin typeface="Times New Roman" pitchFamily="18" charset="0"/>
              </a:rPr>
              <a:t>-  what is my philosophical outlook?</a:t>
            </a:r>
          </a:p>
          <a:p>
            <a:pPr lvl="1" eaLnBrk="0" hangingPunct="0"/>
            <a:r>
              <a:rPr lang="en-AU" sz="2400">
                <a:latin typeface="Times New Roman" pitchFamily="18" charset="0"/>
              </a:rPr>
              <a:t>-  what are my existing skills?</a:t>
            </a:r>
          </a:p>
          <a:p>
            <a:pPr lvl="1" eaLnBrk="0" hangingPunct="0"/>
            <a:r>
              <a:rPr lang="en-AU" sz="2400">
                <a:latin typeface="Times New Roman" pitchFamily="18" charset="0"/>
              </a:rPr>
              <a:t>-  do I have the time/want to branch out and</a:t>
            </a:r>
          </a:p>
          <a:p>
            <a:pPr lvl="1" eaLnBrk="0" hangingPunct="0"/>
            <a:r>
              <a:rPr lang="en-AU" sz="2400">
                <a:latin typeface="Times New Roman" pitchFamily="18" charset="0"/>
              </a:rPr>
              <a:t>    learn something new?</a:t>
            </a:r>
          </a:p>
          <a:p>
            <a:pPr eaLnBrk="0" hangingPunct="0">
              <a:buFontTx/>
              <a:buChar char="•"/>
            </a:pPr>
            <a:r>
              <a:rPr lang="en-AU" sz="2800">
                <a:latin typeface="Times New Roman" pitchFamily="18" charset="0"/>
              </a:rPr>
              <a:t>  </a:t>
            </a:r>
            <a:r>
              <a:rPr lang="en-AU" sz="2800" b="1">
                <a:latin typeface="Times New Roman" pitchFamily="18" charset="0"/>
              </a:rPr>
              <a:t>Research problem</a:t>
            </a:r>
            <a:r>
              <a:rPr lang="en-AU" sz="2800">
                <a:latin typeface="Times New Roman" pitchFamily="18" charset="0"/>
              </a:rPr>
              <a:t> </a:t>
            </a:r>
            <a:r>
              <a:rPr lang="en-AU" sz="2400">
                <a:latin typeface="Times New Roman" pitchFamily="18" charset="0"/>
              </a:rPr>
              <a:t>(questions/hypotheses/propositions)</a:t>
            </a:r>
          </a:p>
          <a:p>
            <a:pPr lvl="1" eaLnBrk="0" hangingPunct="0"/>
            <a:r>
              <a:rPr lang="en-AU" sz="2400">
                <a:latin typeface="Times New Roman" pitchFamily="18" charset="0"/>
              </a:rPr>
              <a:t>- does my problem lend itself to this approach?</a:t>
            </a:r>
          </a:p>
          <a:p>
            <a:pPr lvl="1" eaLnBrk="0" hangingPunct="0"/>
            <a:r>
              <a:rPr lang="en-AU" sz="2400">
                <a:latin typeface="Times New Roman" pitchFamily="18" charset="0"/>
              </a:rPr>
              <a:t>- can I get access to people/organisations/respondents?</a:t>
            </a:r>
          </a:p>
          <a:p>
            <a:pPr lvl="1" eaLnBrk="0" hangingPunct="0"/>
            <a:r>
              <a:rPr lang="en-AU" sz="2400">
                <a:latin typeface="Times New Roman" pitchFamily="18" charset="0"/>
              </a:rPr>
              <a:t>- will the data collected in this way provide meaningful </a:t>
            </a:r>
          </a:p>
          <a:p>
            <a:pPr lvl="1" eaLnBrk="0" hangingPunct="0"/>
            <a:r>
              <a:rPr lang="en-AU" sz="2400">
                <a:latin typeface="Times New Roman" pitchFamily="18" charset="0"/>
              </a:rPr>
              <a:t>   findings?</a:t>
            </a:r>
          </a:p>
        </p:txBody>
      </p:sp>
    </p:spTree>
  </p:cSld>
  <p:clrMapOvr>
    <a:masterClrMapping/>
  </p:clrMapOvr>
  <p:transition spd="med">
    <p:fad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80899"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80900"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D0B3BBCD-54BD-4AD0-99A2-6631359F7187}" type="slidenum">
              <a:rPr lang="en-US"/>
              <a:pPr>
                <a:defRPr/>
              </a:pPr>
              <a:t>61</a:t>
            </a:fld>
            <a:endParaRPr lang="en-US"/>
          </a:p>
        </p:txBody>
      </p:sp>
      <p:sp>
        <p:nvSpPr>
          <p:cNvPr id="43014" name="Rectangle 2"/>
          <p:cNvSpPr>
            <a:spLocks noGrp="1" noChangeArrowheads="1"/>
          </p:cNvSpPr>
          <p:nvPr>
            <p:ph type="title" idx="4294967295"/>
          </p:nvPr>
        </p:nvSpPr>
        <p:spPr>
          <a:xfrm>
            <a:off x="0" y="228600"/>
            <a:ext cx="7772400" cy="1066800"/>
          </a:xfrm>
        </p:spPr>
        <p:txBody>
          <a:bodyPr rtlCol="0" anchor="b">
            <a:normAutofit/>
          </a:bodyPr>
          <a:lstStyle/>
          <a:p>
            <a:pPr fontAlgn="auto">
              <a:spcAft>
                <a:spcPts val="0"/>
              </a:spcAft>
              <a:defRPr/>
            </a:pPr>
            <a:r>
              <a:rPr lang="en-AU" smtClean="0">
                <a:solidFill>
                  <a:schemeClr val="tx2">
                    <a:satMod val="200000"/>
                  </a:schemeClr>
                </a:solidFill>
              </a:rPr>
              <a:t>The research proposal </a:t>
            </a:r>
            <a:endParaRPr lang="en-AU" sz="3600" smtClean="0">
              <a:solidFill>
                <a:schemeClr val="tx2">
                  <a:satMod val="200000"/>
                </a:schemeClr>
              </a:solidFill>
            </a:endParaRPr>
          </a:p>
        </p:txBody>
      </p:sp>
      <p:sp>
        <p:nvSpPr>
          <p:cNvPr id="74758" name="Slide Number Placeholder 4"/>
          <p:cNvSpPr txBox="1">
            <a:spLocks noGrp="1"/>
          </p:cNvSpPr>
          <p:nvPr/>
        </p:nvSpPr>
        <p:spPr bwMode="auto">
          <a:xfrm>
            <a:off x="6731000" y="6229350"/>
            <a:ext cx="1905000" cy="457200"/>
          </a:xfrm>
          <a:prstGeom prst="rect">
            <a:avLst/>
          </a:prstGeom>
          <a:noFill/>
          <a:ln w="9525">
            <a:noFill/>
            <a:miter lim="800000"/>
            <a:headEnd/>
            <a:tailEnd/>
          </a:ln>
        </p:spPr>
        <p:txBody>
          <a:bodyPr anchor="b"/>
          <a:lstStyle/>
          <a:p>
            <a:pPr algn="r" eaLnBrk="0" hangingPunct="0">
              <a:spcBef>
                <a:spcPct val="50000"/>
              </a:spcBef>
            </a:pPr>
            <a:fld id="{9400DCB9-29A7-4380-97E5-814E619CBC22}" type="slidenum">
              <a:rPr lang="en-US" sz="1400">
                <a:solidFill>
                  <a:schemeClr val="bg2"/>
                </a:solidFill>
              </a:rPr>
              <a:pPr algn="r" eaLnBrk="0" hangingPunct="0">
                <a:spcBef>
                  <a:spcPct val="50000"/>
                </a:spcBef>
              </a:pPr>
              <a:t>61</a:t>
            </a:fld>
            <a:endParaRPr lang="en-US" sz="1400">
              <a:solidFill>
                <a:schemeClr val="bg2"/>
              </a:solidFill>
            </a:endParaRPr>
          </a:p>
        </p:txBody>
      </p:sp>
      <p:sp>
        <p:nvSpPr>
          <p:cNvPr id="74759" name="Rectangle 3"/>
          <p:cNvSpPr>
            <a:spLocks noChangeArrowheads="1"/>
          </p:cNvSpPr>
          <p:nvPr/>
        </p:nvSpPr>
        <p:spPr bwMode="auto">
          <a:xfrm>
            <a:off x="533400" y="533400"/>
            <a:ext cx="7772400" cy="1143000"/>
          </a:xfrm>
          <a:prstGeom prst="rect">
            <a:avLst/>
          </a:prstGeom>
          <a:noFill/>
          <a:ln w="9525">
            <a:noFill/>
            <a:miter lim="800000"/>
            <a:headEnd/>
            <a:tailEnd/>
          </a:ln>
        </p:spPr>
        <p:txBody>
          <a:bodyPr anchor="ctr"/>
          <a:lstStyle/>
          <a:p>
            <a:pPr eaLnBrk="0" hangingPunct="0"/>
            <a:endParaRPr lang="en-AU" sz="3600">
              <a:latin typeface="Times New Roman" pitchFamily="18" charset="0"/>
            </a:endParaRPr>
          </a:p>
        </p:txBody>
      </p:sp>
      <p:sp>
        <p:nvSpPr>
          <p:cNvPr id="74760" name="Text Box 4"/>
          <p:cNvSpPr txBox="1">
            <a:spLocks noChangeArrowheads="1"/>
          </p:cNvSpPr>
          <p:nvPr/>
        </p:nvSpPr>
        <p:spPr bwMode="auto">
          <a:xfrm>
            <a:off x="465138" y="1674813"/>
            <a:ext cx="3706812" cy="1800225"/>
          </a:xfrm>
          <a:prstGeom prst="rect">
            <a:avLst/>
          </a:prstGeom>
          <a:noFill/>
          <a:ln w="9525">
            <a:noFill/>
            <a:miter lim="800000"/>
            <a:headEnd/>
            <a:tailEnd/>
          </a:ln>
        </p:spPr>
        <p:txBody>
          <a:bodyPr>
            <a:spAutoFit/>
          </a:bodyPr>
          <a:lstStyle/>
          <a:p>
            <a:pPr algn="ctr" eaLnBrk="0" hangingPunct="0"/>
            <a:r>
              <a:rPr lang="en-AU" sz="2800">
                <a:latin typeface="Times New Roman" pitchFamily="18" charset="0"/>
              </a:rPr>
              <a:t>research problem/topic</a:t>
            </a:r>
          </a:p>
          <a:p>
            <a:pPr algn="ctr" eaLnBrk="0" hangingPunct="0"/>
            <a:r>
              <a:rPr lang="en-AU" sz="2800">
                <a:latin typeface="Times New Roman" pitchFamily="18" charset="0"/>
              </a:rPr>
              <a:t>with </a:t>
            </a:r>
          </a:p>
          <a:p>
            <a:pPr algn="ctr" eaLnBrk="0" hangingPunct="0"/>
            <a:r>
              <a:rPr lang="en-AU" sz="2800">
                <a:latin typeface="Times New Roman" pitchFamily="18" charset="0"/>
              </a:rPr>
              <a:t>questions or </a:t>
            </a:r>
          </a:p>
          <a:p>
            <a:pPr algn="ctr" eaLnBrk="0" hangingPunct="0"/>
            <a:r>
              <a:rPr lang="en-AU" sz="2800">
                <a:latin typeface="Times New Roman" pitchFamily="18" charset="0"/>
              </a:rPr>
              <a:t>hypotheses/propositions </a:t>
            </a:r>
          </a:p>
        </p:txBody>
      </p:sp>
      <p:sp>
        <p:nvSpPr>
          <p:cNvPr id="74761" name="Text Box 5"/>
          <p:cNvSpPr txBox="1">
            <a:spLocks noChangeArrowheads="1"/>
          </p:cNvSpPr>
          <p:nvPr/>
        </p:nvSpPr>
        <p:spPr bwMode="auto">
          <a:xfrm>
            <a:off x="1127125" y="4105275"/>
            <a:ext cx="2520950" cy="519113"/>
          </a:xfrm>
          <a:prstGeom prst="rect">
            <a:avLst/>
          </a:prstGeom>
          <a:noFill/>
          <a:ln w="9525">
            <a:noFill/>
            <a:miter lim="800000"/>
            <a:headEnd/>
            <a:tailEnd/>
          </a:ln>
        </p:spPr>
        <p:txBody>
          <a:bodyPr wrap="none">
            <a:spAutoFit/>
          </a:bodyPr>
          <a:lstStyle/>
          <a:p>
            <a:pPr eaLnBrk="0" hangingPunct="0"/>
            <a:r>
              <a:rPr lang="en-AU" sz="2800">
                <a:latin typeface="Times New Roman" pitchFamily="18" charset="0"/>
              </a:rPr>
              <a:t>research method</a:t>
            </a:r>
          </a:p>
        </p:txBody>
      </p:sp>
      <p:sp>
        <p:nvSpPr>
          <p:cNvPr id="74762" name="Text Box 6"/>
          <p:cNvSpPr txBox="1">
            <a:spLocks noChangeArrowheads="1"/>
          </p:cNvSpPr>
          <p:nvPr/>
        </p:nvSpPr>
        <p:spPr bwMode="auto">
          <a:xfrm>
            <a:off x="5334000" y="2482850"/>
            <a:ext cx="2827338" cy="946150"/>
          </a:xfrm>
          <a:prstGeom prst="rect">
            <a:avLst/>
          </a:prstGeom>
          <a:noFill/>
          <a:ln w="9525">
            <a:noFill/>
            <a:miter lim="800000"/>
            <a:headEnd/>
            <a:tailEnd/>
          </a:ln>
        </p:spPr>
        <p:txBody>
          <a:bodyPr wrap="none">
            <a:spAutoFit/>
          </a:bodyPr>
          <a:lstStyle/>
          <a:p>
            <a:pPr algn="ctr" eaLnBrk="0" hangingPunct="0"/>
            <a:r>
              <a:rPr lang="en-AU" sz="2800">
                <a:latin typeface="Times New Roman" pitchFamily="18" charset="0"/>
              </a:rPr>
              <a:t>research blueprint </a:t>
            </a:r>
          </a:p>
          <a:p>
            <a:pPr algn="ctr" eaLnBrk="0" hangingPunct="0"/>
            <a:r>
              <a:rPr lang="en-AU" sz="2800">
                <a:latin typeface="Times New Roman" pitchFamily="18" charset="0"/>
              </a:rPr>
              <a:t>= basis for Chap 1</a:t>
            </a:r>
          </a:p>
        </p:txBody>
      </p:sp>
      <p:sp>
        <p:nvSpPr>
          <p:cNvPr id="74763" name="Rectangle 7"/>
          <p:cNvSpPr>
            <a:spLocks noChangeArrowheads="1"/>
          </p:cNvSpPr>
          <p:nvPr/>
        </p:nvSpPr>
        <p:spPr bwMode="auto">
          <a:xfrm>
            <a:off x="609600" y="3962400"/>
            <a:ext cx="3429000" cy="990600"/>
          </a:xfrm>
          <a:prstGeom prst="rect">
            <a:avLst/>
          </a:prstGeom>
          <a:noFill/>
          <a:ln w="9525">
            <a:solidFill>
              <a:schemeClr val="tx1"/>
            </a:solidFill>
            <a:miter lim="800000"/>
            <a:headEnd/>
            <a:tailEnd/>
          </a:ln>
        </p:spPr>
        <p:txBody>
          <a:bodyPr wrap="none" anchor="ctr"/>
          <a:lstStyle/>
          <a:p>
            <a:pPr eaLnBrk="0" hangingPunct="0"/>
            <a:endParaRPr lang="id-ID" sz="2400">
              <a:latin typeface="Times New Roman" pitchFamily="18" charset="0"/>
            </a:endParaRPr>
          </a:p>
        </p:txBody>
      </p:sp>
      <p:sp>
        <p:nvSpPr>
          <p:cNvPr id="74764" name="Rectangle 8"/>
          <p:cNvSpPr>
            <a:spLocks noChangeArrowheads="1"/>
          </p:cNvSpPr>
          <p:nvPr/>
        </p:nvSpPr>
        <p:spPr bwMode="auto">
          <a:xfrm>
            <a:off x="533400" y="1676400"/>
            <a:ext cx="3505200" cy="1905000"/>
          </a:xfrm>
          <a:prstGeom prst="rect">
            <a:avLst/>
          </a:prstGeom>
          <a:noFill/>
          <a:ln w="9525">
            <a:solidFill>
              <a:schemeClr val="tx1"/>
            </a:solidFill>
            <a:miter lim="800000"/>
            <a:headEnd/>
            <a:tailEnd/>
          </a:ln>
        </p:spPr>
        <p:txBody>
          <a:bodyPr wrap="none" anchor="ctr"/>
          <a:lstStyle/>
          <a:p>
            <a:pPr eaLnBrk="0" hangingPunct="0"/>
            <a:endParaRPr lang="id-ID" sz="2400">
              <a:latin typeface="Times New Roman" pitchFamily="18" charset="0"/>
            </a:endParaRPr>
          </a:p>
        </p:txBody>
      </p:sp>
      <p:sp>
        <p:nvSpPr>
          <p:cNvPr id="74765" name="Oval 9"/>
          <p:cNvSpPr>
            <a:spLocks noChangeArrowheads="1"/>
          </p:cNvSpPr>
          <p:nvPr/>
        </p:nvSpPr>
        <p:spPr bwMode="auto">
          <a:xfrm>
            <a:off x="4876800" y="2133600"/>
            <a:ext cx="3657600" cy="1752600"/>
          </a:xfrm>
          <a:prstGeom prst="ellipse">
            <a:avLst/>
          </a:prstGeom>
          <a:noFill/>
          <a:ln w="9525">
            <a:solidFill>
              <a:schemeClr val="tx1"/>
            </a:solidFill>
            <a:round/>
            <a:headEnd/>
            <a:tailEnd/>
          </a:ln>
        </p:spPr>
        <p:txBody>
          <a:bodyPr wrap="none" anchor="ctr"/>
          <a:lstStyle/>
          <a:p>
            <a:pPr eaLnBrk="0" hangingPunct="0"/>
            <a:endParaRPr lang="id-ID" sz="2400">
              <a:latin typeface="Times New Roman" pitchFamily="18" charset="0"/>
            </a:endParaRPr>
          </a:p>
        </p:txBody>
      </p:sp>
      <p:sp>
        <p:nvSpPr>
          <p:cNvPr id="74766" name="Text Box 10"/>
          <p:cNvSpPr txBox="1">
            <a:spLocks noChangeArrowheads="1"/>
          </p:cNvSpPr>
          <p:nvPr/>
        </p:nvSpPr>
        <p:spPr bwMode="auto">
          <a:xfrm>
            <a:off x="5334000" y="3886200"/>
            <a:ext cx="3937000" cy="2270125"/>
          </a:xfrm>
          <a:prstGeom prst="rect">
            <a:avLst/>
          </a:prstGeom>
          <a:noFill/>
          <a:ln w="9525">
            <a:noFill/>
            <a:miter lim="800000"/>
            <a:headEnd/>
            <a:tailEnd/>
          </a:ln>
        </p:spPr>
        <p:txBody>
          <a:bodyPr wrap="none">
            <a:spAutoFit/>
          </a:bodyPr>
          <a:lstStyle/>
          <a:p>
            <a:pPr eaLnBrk="0" hangingPunct="0">
              <a:lnSpc>
                <a:spcPct val="85000"/>
              </a:lnSpc>
              <a:buFontTx/>
              <a:buChar char="•"/>
            </a:pPr>
            <a:r>
              <a:rPr lang="en-AU" sz="2400">
                <a:latin typeface="Times New Roman" pitchFamily="18" charset="0"/>
              </a:rPr>
              <a:t> research problem/topic </a:t>
            </a:r>
          </a:p>
          <a:p>
            <a:pPr eaLnBrk="0" hangingPunct="0">
              <a:lnSpc>
                <a:spcPct val="85000"/>
              </a:lnSpc>
              <a:buFontTx/>
              <a:buChar char="•"/>
            </a:pPr>
            <a:r>
              <a:rPr lang="en-AU" sz="2400">
                <a:latin typeface="Times New Roman" pitchFamily="18" charset="0"/>
              </a:rPr>
              <a:t> justification for topic</a:t>
            </a:r>
          </a:p>
          <a:p>
            <a:pPr eaLnBrk="0" hangingPunct="0">
              <a:lnSpc>
                <a:spcPct val="85000"/>
              </a:lnSpc>
              <a:buFontTx/>
              <a:buChar char="•"/>
            </a:pPr>
            <a:r>
              <a:rPr lang="en-AU" sz="2400">
                <a:latin typeface="Times New Roman" pitchFamily="18" charset="0"/>
              </a:rPr>
              <a:t> evidence of lit. search</a:t>
            </a:r>
          </a:p>
          <a:p>
            <a:pPr eaLnBrk="0" hangingPunct="0">
              <a:lnSpc>
                <a:spcPct val="85000"/>
              </a:lnSpc>
              <a:buFontTx/>
              <a:buChar char="•"/>
            </a:pPr>
            <a:r>
              <a:rPr lang="en-AU" sz="2400">
                <a:latin typeface="Times New Roman" pitchFamily="18" charset="0"/>
              </a:rPr>
              <a:t>  res. questions/hypotheses</a:t>
            </a:r>
          </a:p>
          <a:p>
            <a:pPr eaLnBrk="0" hangingPunct="0">
              <a:lnSpc>
                <a:spcPct val="85000"/>
              </a:lnSpc>
              <a:buFontTx/>
              <a:buChar char="•"/>
            </a:pPr>
            <a:r>
              <a:rPr lang="en-AU" sz="2400">
                <a:latin typeface="Times New Roman" pitchFamily="18" charset="0"/>
              </a:rPr>
              <a:t>  proposed method and design</a:t>
            </a:r>
          </a:p>
          <a:p>
            <a:pPr eaLnBrk="0" hangingPunct="0">
              <a:lnSpc>
                <a:spcPct val="85000"/>
              </a:lnSpc>
              <a:buFontTx/>
              <a:buChar char="•"/>
            </a:pPr>
            <a:r>
              <a:rPr lang="en-AU" sz="2400">
                <a:latin typeface="Times New Roman" pitchFamily="18" charset="0"/>
              </a:rPr>
              <a:t>  timetable</a:t>
            </a:r>
          </a:p>
          <a:p>
            <a:pPr eaLnBrk="0" hangingPunct="0">
              <a:lnSpc>
                <a:spcPct val="85000"/>
              </a:lnSpc>
              <a:buFontTx/>
              <a:buChar char="•"/>
            </a:pPr>
            <a:r>
              <a:rPr lang="en-AU" sz="2400">
                <a:latin typeface="Times New Roman" pitchFamily="18" charset="0"/>
              </a:rPr>
              <a:t>  budget</a:t>
            </a:r>
          </a:p>
        </p:txBody>
      </p:sp>
      <p:sp>
        <p:nvSpPr>
          <p:cNvPr id="74767" name="Line 11"/>
          <p:cNvSpPr>
            <a:spLocks noChangeShapeType="1"/>
          </p:cNvSpPr>
          <p:nvPr/>
        </p:nvSpPr>
        <p:spPr bwMode="auto">
          <a:xfrm>
            <a:off x="4038600" y="2438400"/>
            <a:ext cx="914400" cy="533400"/>
          </a:xfrm>
          <a:prstGeom prst="line">
            <a:avLst/>
          </a:prstGeom>
          <a:noFill/>
          <a:ln w="25400">
            <a:solidFill>
              <a:schemeClr val="tx1"/>
            </a:solidFill>
            <a:round/>
            <a:headEnd/>
            <a:tailEnd type="triangle" w="lg" len="med"/>
          </a:ln>
        </p:spPr>
        <p:txBody>
          <a:bodyPr wrap="none" anchor="ctr"/>
          <a:lstStyle/>
          <a:p>
            <a:endParaRPr lang="id-ID"/>
          </a:p>
        </p:txBody>
      </p:sp>
      <p:sp>
        <p:nvSpPr>
          <p:cNvPr id="74768" name="Line 12"/>
          <p:cNvSpPr>
            <a:spLocks noChangeShapeType="1"/>
          </p:cNvSpPr>
          <p:nvPr/>
        </p:nvSpPr>
        <p:spPr bwMode="auto">
          <a:xfrm flipV="1">
            <a:off x="4038600" y="3200400"/>
            <a:ext cx="914400" cy="990600"/>
          </a:xfrm>
          <a:prstGeom prst="line">
            <a:avLst/>
          </a:prstGeom>
          <a:noFill/>
          <a:ln w="25400">
            <a:solidFill>
              <a:schemeClr val="tx1"/>
            </a:solidFill>
            <a:round/>
            <a:headEnd/>
            <a:tailEnd type="triangle" w="lg" len="med"/>
          </a:ln>
        </p:spPr>
        <p:txBody>
          <a:bodyPr wrap="none" anchor="ctr"/>
          <a:lstStyle/>
          <a:p>
            <a:endParaRPr lang="id-ID"/>
          </a:p>
        </p:txBody>
      </p:sp>
    </p:spTree>
  </p:cSld>
  <p:clrMapOvr>
    <a:masterClrMapping/>
  </p:clrMapOvr>
  <p:transition spd="med">
    <p:fad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Date Placeholder 3"/>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a:defRPr/>
            </a:pPr>
            <a:r>
              <a:rPr lang="en-US"/>
              <a:t>06/20/2010</a:t>
            </a:r>
          </a:p>
        </p:txBody>
      </p:sp>
      <p:sp>
        <p:nvSpPr>
          <p:cNvPr id="81923" name="Footer Placeholder 4"/>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US"/>
              <a:t>Version 1.0</a:t>
            </a:r>
          </a:p>
        </p:txBody>
      </p:sp>
      <p:sp>
        <p:nvSpPr>
          <p:cNvPr id="81924"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63B06AE3-EC31-4C61-9D99-0F6B2472D275}" type="slidenum">
              <a:rPr lang="en-US"/>
              <a:pPr>
                <a:defRPr/>
              </a:pPr>
              <a:t>62</a:t>
            </a:fld>
            <a:endParaRPr lang="en-US"/>
          </a:p>
        </p:txBody>
      </p:sp>
      <p:sp>
        <p:nvSpPr>
          <p:cNvPr id="45062" name="Rectangle 2"/>
          <p:cNvSpPr>
            <a:spLocks noGrp="1" noChangeArrowheads="1"/>
          </p:cNvSpPr>
          <p:nvPr>
            <p:ph type="title" idx="4294967295"/>
          </p:nvPr>
        </p:nvSpPr>
        <p:spPr>
          <a:xfrm>
            <a:off x="0" y="274638"/>
            <a:ext cx="8229600" cy="1143000"/>
          </a:xfrm>
        </p:spPr>
        <p:txBody>
          <a:bodyPr rtlCol="0" anchor="b">
            <a:normAutofit/>
          </a:bodyPr>
          <a:lstStyle/>
          <a:p>
            <a:pPr fontAlgn="auto">
              <a:spcAft>
                <a:spcPts val="0"/>
              </a:spcAft>
              <a:defRPr/>
            </a:pPr>
            <a:r>
              <a:rPr lang="en-AU" smtClean="0">
                <a:solidFill>
                  <a:schemeClr val="tx2">
                    <a:satMod val="200000"/>
                  </a:schemeClr>
                </a:solidFill>
              </a:rPr>
              <a:t>Conclusions</a:t>
            </a:r>
          </a:p>
        </p:txBody>
      </p:sp>
      <p:sp>
        <p:nvSpPr>
          <p:cNvPr id="75782" name="Rectangle 3"/>
          <p:cNvSpPr>
            <a:spLocks noGrp="1" noChangeArrowheads="1"/>
          </p:cNvSpPr>
          <p:nvPr>
            <p:ph type="body" idx="4294967295"/>
          </p:nvPr>
        </p:nvSpPr>
        <p:spPr>
          <a:xfrm>
            <a:off x="0" y="1600200"/>
            <a:ext cx="8229600" cy="4525963"/>
          </a:xfrm>
        </p:spPr>
        <p:txBody>
          <a:bodyPr/>
          <a:lstStyle/>
          <a:p>
            <a:r>
              <a:rPr lang="en-AU" smtClean="0"/>
              <a:t>There are many ways to skin a cat. Your main decision is to select the type of cat you want to skin, that is, your research </a:t>
            </a:r>
            <a:r>
              <a:rPr lang="en-AU" i="1" smtClean="0"/>
              <a:t>problem</a:t>
            </a:r>
            <a:endParaRPr lang="en-AU" smtClean="0"/>
          </a:p>
          <a:p>
            <a:r>
              <a:rPr lang="en-AU" smtClean="0"/>
              <a:t>Match your research problem/topic with your methodology</a:t>
            </a:r>
          </a:p>
          <a:p>
            <a:r>
              <a:rPr lang="en-AU" smtClean="0"/>
              <a:t>Then check if you can collect and analyse the data of that methodology</a:t>
            </a:r>
          </a:p>
        </p:txBody>
      </p:sp>
      <p:sp>
        <p:nvSpPr>
          <p:cNvPr id="75783" name="Slide Number Placeholder 5"/>
          <p:cNvSpPr txBox="1">
            <a:spLocks noGrp="1"/>
          </p:cNvSpPr>
          <p:nvPr/>
        </p:nvSpPr>
        <p:spPr bwMode="auto">
          <a:xfrm>
            <a:off x="6731000" y="6229350"/>
            <a:ext cx="1905000" cy="457200"/>
          </a:xfrm>
          <a:prstGeom prst="rect">
            <a:avLst/>
          </a:prstGeom>
          <a:noFill/>
          <a:ln w="9525">
            <a:noFill/>
            <a:miter lim="800000"/>
            <a:headEnd/>
            <a:tailEnd/>
          </a:ln>
        </p:spPr>
        <p:txBody>
          <a:bodyPr anchor="b"/>
          <a:lstStyle/>
          <a:p>
            <a:pPr algn="r" eaLnBrk="0" hangingPunct="0">
              <a:spcBef>
                <a:spcPct val="50000"/>
              </a:spcBef>
            </a:pPr>
            <a:fld id="{DC8C1072-91D1-40B4-92ED-91497C4DD55A}" type="slidenum">
              <a:rPr lang="en-US" sz="1400">
                <a:solidFill>
                  <a:schemeClr val="bg2"/>
                </a:solidFill>
              </a:rPr>
              <a:pPr algn="r" eaLnBrk="0" hangingPunct="0">
                <a:spcBef>
                  <a:spcPct val="50000"/>
                </a:spcBef>
              </a:pPr>
              <a:t>62</a:t>
            </a:fld>
            <a:endParaRPr lang="en-US" sz="1400">
              <a:solidFill>
                <a:schemeClr val="bg2"/>
              </a:solidFill>
            </a:endParaRPr>
          </a:p>
        </p:txBody>
      </p:sp>
    </p:spTree>
  </p:cSld>
  <p:clrMapOvr>
    <a:masterClrMapping/>
  </p:clrMapOvr>
  <p:transition spd="med">
    <p:fad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6"/>
          <p:cNvSpPr>
            <a:spLocks noGrp="1" noChangeArrowheads="1"/>
          </p:cNvSpPr>
          <p:nvPr>
            <p:ph type="ctrTitle" idx="4294967295"/>
          </p:nvPr>
        </p:nvSpPr>
        <p:spPr>
          <a:xfrm>
            <a:off x="609600" y="1066800"/>
            <a:ext cx="7721600" cy="1600200"/>
          </a:xfrm>
        </p:spPr>
        <p:txBody>
          <a:bodyPr anchor="b"/>
          <a:lstStyle/>
          <a:p>
            <a:pPr eaLnBrk="1" hangingPunct="1"/>
            <a:r>
              <a:rPr lang="en-US" sz="5400" smtClean="0">
                <a:latin typeface="Arial" pitchFamily="34" charset="0"/>
              </a:rPr>
              <a:t>How To Read a</a:t>
            </a:r>
            <a:br>
              <a:rPr lang="en-US" sz="5400" smtClean="0">
                <a:latin typeface="Arial" pitchFamily="34" charset="0"/>
              </a:rPr>
            </a:br>
            <a:r>
              <a:rPr lang="en-US" sz="5400" smtClean="0">
                <a:latin typeface="Arial" pitchFamily="34" charset="0"/>
              </a:rPr>
              <a:t>Research Paper</a:t>
            </a:r>
            <a:endParaRPr lang="en-US" sz="2800" smtClean="0">
              <a:latin typeface="Arial" pitchFamily="34" charset="0"/>
            </a:endParaRPr>
          </a:p>
        </p:txBody>
      </p:sp>
    </p:spTree>
  </p:cSld>
  <p:clrMapOvr>
    <a:masterClrMapping/>
  </p:clrMapOvr>
  <p:transition spd="med">
    <p:fade/>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
          <p:cNvSpPr>
            <a:spLocks noGrp="1" noChangeArrowheads="1"/>
          </p:cNvSpPr>
          <p:nvPr>
            <p:ph type="title" idx="4294967295"/>
          </p:nvPr>
        </p:nvSpPr>
        <p:spPr/>
        <p:txBody>
          <a:bodyPr anchor="b"/>
          <a:lstStyle/>
          <a:p>
            <a:pPr eaLnBrk="1" hangingPunct="1"/>
            <a:r>
              <a:rPr lang="en-US" smtClean="0"/>
              <a:t>Research Papers</a:t>
            </a:r>
          </a:p>
        </p:txBody>
      </p:sp>
      <p:sp>
        <p:nvSpPr>
          <p:cNvPr id="41987" name="Content Placeholder 3"/>
          <p:cNvSpPr>
            <a:spLocks noGrp="1"/>
          </p:cNvSpPr>
          <p:nvPr>
            <p:ph idx="4294967295"/>
          </p:nvPr>
        </p:nvSpPr>
        <p:spPr/>
        <p:txBody>
          <a:bodyPr/>
          <a:lstStyle/>
          <a:p>
            <a:pPr eaLnBrk="1" hangingPunct="1"/>
            <a:r>
              <a:rPr lang="en-US" smtClean="0"/>
              <a:t>Primary form in which research results are disseminated in computer science</a:t>
            </a:r>
          </a:p>
          <a:p>
            <a:pPr eaLnBrk="1" hangingPunct="1"/>
            <a:r>
              <a:rPr lang="en-US" smtClean="0"/>
              <a:t>Conference papers (shorter)</a:t>
            </a:r>
          </a:p>
          <a:p>
            <a:pPr eaLnBrk="1" hangingPunct="1"/>
            <a:r>
              <a:rPr lang="en-US" smtClean="0"/>
              <a:t>Journal papers (longer)</a:t>
            </a:r>
          </a:p>
          <a:p>
            <a:pPr lvl="1" eaLnBrk="1" hangingPunct="1"/>
            <a:r>
              <a:rPr lang="en-US" smtClean="0"/>
              <a:t>Often the complete version of a conference paper</a:t>
            </a:r>
          </a:p>
          <a:p>
            <a:pPr lvl="1" eaLnBrk="1" hangingPunct="1"/>
            <a:r>
              <a:rPr lang="en-US" smtClean="0"/>
              <a:t>May come out several years after the conference paper</a:t>
            </a:r>
          </a:p>
          <a:p>
            <a:pPr eaLnBrk="1" hangingPunct="1"/>
            <a:endParaRPr lang="en-US" smtClean="0"/>
          </a:p>
        </p:txBody>
      </p:sp>
    </p:spTree>
  </p:cSld>
  <p:clrMapOvr>
    <a:masterClrMapping/>
  </p:clrMapOvr>
  <p:transition spd="med">
    <p:fade/>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idx="4294967295"/>
          </p:nvPr>
        </p:nvSpPr>
        <p:spPr/>
        <p:txBody>
          <a:bodyPr anchor="b"/>
          <a:lstStyle/>
          <a:p>
            <a:pPr eaLnBrk="1" hangingPunct="1"/>
            <a:r>
              <a:rPr lang="en-US" smtClean="0"/>
              <a:t>Reading a Paper </a:t>
            </a:r>
            <a:r>
              <a:rPr lang="en-US" u="sng" smtClean="0"/>
              <a:t>Critically</a:t>
            </a:r>
          </a:p>
        </p:txBody>
      </p:sp>
      <p:sp>
        <p:nvSpPr>
          <p:cNvPr id="43011" name="Content Placeholder 3"/>
          <p:cNvSpPr>
            <a:spLocks noGrp="1"/>
          </p:cNvSpPr>
          <p:nvPr>
            <p:ph idx="4294967295"/>
          </p:nvPr>
        </p:nvSpPr>
        <p:spPr>
          <a:xfrm>
            <a:off x="457200" y="1600200"/>
            <a:ext cx="8178800" cy="4953000"/>
          </a:xfrm>
        </p:spPr>
        <p:txBody>
          <a:bodyPr/>
          <a:lstStyle/>
          <a:p>
            <a:pPr eaLnBrk="1" hangingPunct="1"/>
            <a:r>
              <a:rPr lang="en-US" smtClean="0"/>
              <a:t>Understand the problem</a:t>
            </a:r>
          </a:p>
          <a:p>
            <a:pPr eaLnBrk="1" hangingPunct="1"/>
            <a:r>
              <a:rPr lang="en-US" smtClean="0"/>
              <a:t>Understand the proposed solution</a:t>
            </a:r>
          </a:p>
          <a:p>
            <a:pPr eaLnBrk="1" hangingPunct="1"/>
            <a:r>
              <a:rPr lang="en-US" smtClean="0"/>
              <a:t>Understand competing approaches / designs</a:t>
            </a:r>
          </a:p>
          <a:p>
            <a:pPr eaLnBrk="1" hangingPunct="1"/>
            <a:r>
              <a:rPr lang="en-US" smtClean="0"/>
              <a:t>Evaluate the paper</a:t>
            </a:r>
          </a:p>
          <a:p>
            <a:pPr eaLnBrk="1" hangingPunct="1"/>
            <a:endParaRPr lang="en-US" smtClean="0"/>
          </a:p>
          <a:p>
            <a:pPr eaLnBrk="1" hangingPunct="1"/>
            <a:r>
              <a:rPr lang="en-US" smtClean="0">
                <a:solidFill>
                  <a:srgbClr val="C00000"/>
                </a:solidFill>
              </a:rPr>
              <a:t>Peer review </a:t>
            </a:r>
            <a:r>
              <a:rPr lang="en-US" smtClean="0"/>
              <a:t>is the cornerstone of the scientific publishing process</a:t>
            </a:r>
          </a:p>
          <a:p>
            <a:pPr eaLnBrk="1" hangingPunct="1"/>
            <a:endParaRPr lang="en-US" smtClean="0"/>
          </a:p>
        </p:txBody>
      </p:sp>
    </p:spTree>
  </p:cSld>
  <p:clrMapOvr>
    <a:masterClrMapping/>
  </p:clrMapOvr>
  <p:transition spd="med">
    <p:fad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idx="4294967295"/>
          </p:nvPr>
        </p:nvSpPr>
        <p:spPr/>
        <p:txBody>
          <a:bodyPr anchor="b"/>
          <a:lstStyle/>
          <a:p>
            <a:pPr eaLnBrk="1" hangingPunct="1"/>
            <a:r>
              <a:rPr lang="en-US" smtClean="0"/>
              <a:t>Why?</a:t>
            </a:r>
          </a:p>
        </p:txBody>
      </p:sp>
      <p:sp>
        <p:nvSpPr>
          <p:cNvPr id="44035" name="Content Placeholder 3"/>
          <p:cNvSpPr>
            <a:spLocks noGrp="1"/>
          </p:cNvSpPr>
          <p:nvPr>
            <p:ph idx="4294967295"/>
          </p:nvPr>
        </p:nvSpPr>
        <p:spPr/>
        <p:txBody>
          <a:bodyPr/>
          <a:lstStyle/>
          <a:p>
            <a:pPr eaLnBrk="1" hangingPunct="1"/>
            <a:r>
              <a:rPr lang="en-US" sz="2000" smtClean="0"/>
              <a:t>Learn to do research</a:t>
            </a:r>
          </a:p>
          <a:p>
            <a:pPr eaLnBrk="1" hangingPunct="1"/>
            <a:r>
              <a:rPr lang="en-US" sz="2000" smtClean="0"/>
              <a:t>Learn to think critically about quality of research papers</a:t>
            </a:r>
          </a:p>
          <a:p>
            <a:pPr lvl="1" eaLnBrk="1" hangingPunct="1"/>
            <a:r>
              <a:rPr lang="en-US" sz="2000" smtClean="0"/>
              <a:t>Someone will be thinking critically about your own work!</a:t>
            </a:r>
          </a:p>
          <a:p>
            <a:pPr lvl="1" eaLnBrk="1" hangingPunct="1"/>
            <a:r>
              <a:rPr lang="en-US" sz="2000" smtClean="0"/>
              <a:t>In any discipline, there are fad and there are lasting ideas… learn to tell the difference!</a:t>
            </a:r>
          </a:p>
          <a:p>
            <a:pPr eaLnBrk="1" hangingPunct="1"/>
            <a:r>
              <a:rPr lang="en-US" sz="2000" smtClean="0"/>
              <a:t>Gain perspective</a:t>
            </a:r>
          </a:p>
          <a:p>
            <a:pPr eaLnBrk="1" hangingPunct="1"/>
            <a:r>
              <a:rPr lang="en-US" sz="2000" smtClean="0"/>
              <a:t>Key issue: </a:t>
            </a:r>
            <a:r>
              <a:rPr lang="en-US" sz="2000" smtClean="0">
                <a:solidFill>
                  <a:srgbClr val="C00000"/>
                </a:solidFill>
              </a:rPr>
              <a:t>what are the questions to ask?</a:t>
            </a:r>
          </a:p>
          <a:p>
            <a:pPr eaLnBrk="1" hangingPunct="1"/>
            <a:endParaRPr lang="en-US" sz="2000" smtClean="0"/>
          </a:p>
        </p:txBody>
      </p:sp>
    </p:spTree>
  </p:cSld>
  <p:clrMapOvr>
    <a:masterClrMapping/>
  </p:clrMapOvr>
  <p:transition spd="med">
    <p:fad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p:txBody>
          <a:bodyPr anchor="b"/>
          <a:lstStyle/>
          <a:p>
            <a:pPr eaLnBrk="1" hangingPunct="1"/>
            <a:r>
              <a:rPr lang="en-US" smtClean="0"/>
              <a:t>Evaluating a Paper</a:t>
            </a:r>
          </a:p>
        </p:txBody>
      </p:sp>
      <p:sp>
        <p:nvSpPr>
          <p:cNvPr id="45059" name="Content Placeholder 3"/>
          <p:cNvSpPr>
            <a:spLocks noGrp="1"/>
          </p:cNvSpPr>
          <p:nvPr>
            <p:ph idx="4294967295"/>
          </p:nvPr>
        </p:nvSpPr>
        <p:spPr>
          <a:xfrm>
            <a:off x="457200" y="1600200"/>
            <a:ext cx="8178800" cy="4724400"/>
          </a:xfrm>
        </p:spPr>
        <p:txBody>
          <a:bodyPr/>
          <a:lstStyle/>
          <a:p>
            <a:pPr eaLnBrk="1" hangingPunct="1"/>
            <a:r>
              <a:rPr lang="en-US" sz="2000" smtClean="0"/>
              <a:t>What is the problem being solved?</a:t>
            </a:r>
          </a:p>
          <a:p>
            <a:pPr lvl="1" eaLnBrk="1" hangingPunct="1"/>
            <a:r>
              <a:rPr lang="en-US" sz="2000" smtClean="0"/>
              <a:t>Is it important? Relevant? Why? </a:t>
            </a:r>
          </a:p>
          <a:p>
            <a:pPr lvl="1" eaLnBrk="1" hangingPunct="1"/>
            <a:r>
              <a:rPr lang="en-US" sz="2000" smtClean="0"/>
              <a:t>What is the prior work in this area?</a:t>
            </a:r>
          </a:p>
          <a:p>
            <a:pPr eaLnBrk="1" hangingPunct="1"/>
            <a:r>
              <a:rPr lang="en-US" sz="2000" smtClean="0"/>
              <a:t>Is the proposed solution clever?</a:t>
            </a:r>
          </a:p>
          <a:p>
            <a:pPr lvl="1" eaLnBrk="1" hangingPunct="1"/>
            <a:r>
              <a:rPr lang="en-US" sz="2000" smtClean="0"/>
              <a:t>Cleverness is orthogonal to importance!</a:t>
            </a:r>
          </a:p>
          <a:p>
            <a:pPr eaLnBrk="1" hangingPunct="1"/>
            <a:r>
              <a:rPr lang="en-US" sz="2000" smtClean="0"/>
              <a:t>Are the assumptions and model reasonable?</a:t>
            </a:r>
          </a:p>
          <a:p>
            <a:pPr eaLnBrk="1" hangingPunct="1"/>
            <a:r>
              <a:rPr lang="en-US" sz="2000" smtClean="0">
                <a:solidFill>
                  <a:srgbClr val="C00000"/>
                </a:solidFill>
              </a:rPr>
              <a:t>Impact</a:t>
            </a:r>
          </a:p>
          <a:p>
            <a:pPr lvl="1" eaLnBrk="1" hangingPunct="1"/>
            <a:r>
              <a:rPr lang="en-US" sz="2000" smtClean="0"/>
              <a:t>Easier to evaluate for older papers</a:t>
            </a:r>
          </a:p>
          <a:p>
            <a:pPr lvl="1" eaLnBrk="1" hangingPunct="1"/>
            <a:r>
              <a:rPr lang="en-US" sz="2000" smtClean="0"/>
              <a:t>Does other work build on it? Do other papers uses techniques and solutions proposed in this paper?</a:t>
            </a:r>
          </a:p>
        </p:txBody>
      </p:sp>
    </p:spTree>
  </p:cSld>
  <p:clrMapOvr>
    <a:masterClrMapping/>
  </p:clrMapOvr>
  <p:transition spd="med">
    <p:fad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p:txBody>
          <a:bodyPr anchor="b"/>
          <a:lstStyle/>
          <a:p>
            <a:pPr eaLnBrk="1" hangingPunct="1"/>
            <a:r>
              <a:rPr lang="en-US" smtClean="0"/>
              <a:t>Evaluation Process</a:t>
            </a:r>
          </a:p>
        </p:txBody>
      </p:sp>
      <p:sp>
        <p:nvSpPr>
          <p:cNvPr id="46083" name="Content Placeholder 3"/>
          <p:cNvSpPr>
            <a:spLocks noGrp="1"/>
          </p:cNvSpPr>
          <p:nvPr>
            <p:ph idx="4294967295"/>
          </p:nvPr>
        </p:nvSpPr>
        <p:spPr>
          <a:xfrm>
            <a:off x="457200" y="1600200"/>
            <a:ext cx="8178800" cy="4724400"/>
          </a:xfrm>
        </p:spPr>
        <p:txBody>
          <a:bodyPr/>
          <a:lstStyle/>
          <a:p>
            <a:pPr eaLnBrk="1" hangingPunct="1"/>
            <a:r>
              <a:rPr lang="en-US" sz="2000" smtClean="0"/>
              <a:t>Read </a:t>
            </a:r>
            <a:r>
              <a:rPr lang="en-US" sz="2000" u="sng" smtClean="0"/>
              <a:t>slowly</a:t>
            </a:r>
            <a:r>
              <a:rPr lang="en-US" sz="2000" smtClean="0"/>
              <a:t>, take notes as you read</a:t>
            </a:r>
          </a:p>
          <a:p>
            <a:pPr lvl="1" eaLnBrk="1" hangingPunct="1"/>
            <a:r>
              <a:rPr lang="en-US" sz="2000" smtClean="0"/>
              <a:t>Question assumptions, importance of the problem</a:t>
            </a:r>
          </a:p>
          <a:p>
            <a:pPr lvl="1" eaLnBrk="1" hangingPunct="1"/>
            <a:r>
              <a:rPr lang="en-US" sz="2000" smtClean="0"/>
              <a:t>Write questions to track what you don’t understand</a:t>
            </a:r>
          </a:p>
          <a:p>
            <a:pPr eaLnBrk="1" hangingPunct="1"/>
            <a:r>
              <a:rPr lang="en-US" sz="2000" smtClean="0"/>
              <a:t>Sometimes what is </a:t>
            </a:r>
            <a:r>
              <a:rPr lang="en-US" sz="2000" u="sng" smtClean="0"/>
              <a:t>not</a:t>
            </a:r>
            <a:r>
              <a:rPr lang="en-US" sz="2000" smtClean="0"/>
              <a:t> in the paper is more important than what is in it</a:t>
            </a:r>
          </a:p>
          <a:p>
            <a:pPr lvl="1" eaLnBrk="1" hangingPunct="1"/>
            <a:r>
              <a:rPr lang="en-US" sz="2000" smtClean="0"/>
              <a:t>Is there something the authors have overlooked? </a:t>
            </a:r>
          </a:p>
          <a:p>
            <a:pPr eaLnBrk="1" hangingPunct="1"/>
            <a:r>
              <a:rPr lang="en-US" sz="2000" smtClean="0">
                <a:solidFill>
                  <a:srgbClr val="C00000"/>
                </a:solidFill>
              </a:rPr>
              <a:t>Don’t let ideas or design details pass until you understand them!</a:t>
            </a:r>
          </a:p>
          <a:p>
            <a:pPr eaLnBrk="1" hangingPunct="1"/>
            <a:r>
              <a:rPr lang="en-US" sz="2000" smtClean="0"/>
              <a:t>Do not assume the paper is correct, even if published in a prestigious peer-reviewed venue</a:t>
            </a:r>
          </a:p>
        </p:txBody>
      </p:sp>
    </p:spTree>
  </p:cSld>
  <p:clrMapOvr>
    <a:masterClrMapping/>
  </p:clrMapOvr>
  <p:transition spd="med">
    <p:fad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p:txBody>
          <a:bodyPr anchor="b"/>
          <a:lstStyle/>
          <a:p>
            <a:pPr eaLnBrk="1" hangingPunct="1"/>
            <a:r>
              <a:rPr lang="en-US" smtClean="0"/>
              <a:t>Ground Rules</a:t>
            </a:r>
          </a:p>
        </p:txBody>
      </p:sp>
      <p:sp>
        <p:nvSpPr>
          <p:cNvPr id="47107" name="Content Placeholder 3"/>
          <p:cNvSpPr>
            <a:spLocks noGrp="1"/>
          </p:cNvSpPr>
          <p:nvPr>
            <p:ph idx="4294967295"/>
          </p:nvPr>
        </p:nvSpPr>
        <p:spPr/>
        <p:txBody>
          <a:bodyPr/>
          <a:lstStyle/>
          <a:p>
            <a:pPr eaLnBrk="1" hangingPunct="1"/>
            <a:r>
              <a:rPr lang="en-US" smtClean="0"/>
              <a:t>Try to understand</a:t>
            </a:r>
          </a:p>
          <a:p>
            <a:pPr eaLnBrk="1" hangingPunct="1"/>
            <a:r>
              <a:rPr lang="en-US" smtClean="0"/>
              <a:t>Don’t be afraid to ask</a:t>
            </a:r>
          </a:p>
          <a:p>
            <a:pPr eaLnBrk="1" hangingPunct="1"/>
            <a:r>
              <a:rPr lang="en-US" smtClean="0"/>
              <a:t>Be constructive</a:t>
            </a:r>
          </a:p>
          <a:p>
            <a:pPr eaLnBrk="1" hangingPunct="1"/>
            <a:r>
              <a:rPr lang="en-US" smtClean="0"/>
              <a:t>Be polite</a:t>
            </a:r>
          </a:p>
          <a:p>
            <a:pPr eaLnBrk="1" hangingPunct="1"/>
            <a:r>
              <a:rPr lang="en-US" smtClean="0"/>
              <a:t>Don’t be afraid to criticize (constructively!)</a:t>
            </a:r>
          </a:p>
        </p:txBody>
      </p:sp>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BASKET">
  <a:themeElements>
    <a:clrScheme name="Basketball">
      <a:dk1>
        <a:sysClr val="windowText" lastClr="000000"/>
      </a:dk1>
      <a:lt1>
        <a:sysClr val="window" lastClr="FFFFFF"/>
      </a:lt1>
      <a:dk2>
        <a:srgbClr val="51270B"/>
      </a:dk2>
      <a:lt2>
        <a:srgbClr val="CAAF92"/>
      </a:lt2>
      <a:accent1>
        <a:srgbClr val="8C061E"/>
      </a:accent1>
      <a:accent2>
        <a:srgbClr val="CD0205"/>
      </a:accent2>
      <a:accent3>
        <a:srgbClr val="D05002"/>
      </a:accent3>
      <a:accent4>
        <a:srgbClr val="052A5E"/>
      </a:accent4>
      <a:accent5>
        <a:srgbClr val="1A559C"/>
      </a:accent5>
      <a:accent6>
        <a:srgbClr val="156645"/>
      </a:accent6>
      <a:hlink>
        <a:srgbClr val="D05002"/>
      </a:hlink>
      <a:folHlink>
        <a:srgbClr val="808080"/>
      </a:folHlink>
    </a:clrScheme>
    <a:fontScheme name="Impact - Franklin Gothic Medium">
      <a:majorFont>
        <a:latin typeface="Impact"/>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sketball_16x9.potx" id="{DCF2C791-EE76-41C3-9BB0-21CE31E0B312}" vid="{AA4094CD-6F6C-4074-B677-74FA5D2823E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BASKET</Template>
  <TotalTime>326</TotalTime>
  <Words>3508</Words>
  <Application>Microsoft Office PowerPoint</Application>
  <PresentationFormat>On-screen Show (4:3)</PresentationFormat>
  <Paragraphs>655</Paragraphs>
  <Slides>69</Slides>
  <Notes>18</Notes>
  <HiddenSlides>1</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69</vt:i4>
      </vt:variant>
    </vt:vector>
  </HeadingPairs>
  <TitlesOfParts>
    <vt:vector size="80" baseType="lpstr">
      <vt:lpstr>Arial</vt:lpstr>
      <vt:lpstr>Arial Narrow</vt:lpstr>
      <vt:lpstr>Calibri</vt:lpstr>
      <vt:lpstr>Comic Sans MS</vt:lpstr>
      <vt:lpstr>Franklin Gothic Medium</vt:lpstr>
      <vt:lpstr>Impact</vt:lpstr>
      <vt:lpstr>Times</vt:lpstr>
      <vt:lpstr>Times New Roman</vt:lpstr>
      <vt:lpstr>Wingdings</vt:lpstr>
      <vt:lpstr>BASKET</vt:lpstr>
      <vt:lpstr>Clip</vt:lpstr>
      <vt:lpstr>METODE PENELITIAN DAN PENULISAN ILMIAH   Dosen Suhendro Y. Irianto, Ph.D  </vt:lpstr>
      <vt:lpstr>METODOLOGY PENELITIAN  (Research Methodology)   http://www.csc.liv.ac.uk/research.html http://www.cs.umd.edu/~vibha/634.html http://www.ecs.soton.ac.uk/syllabus/elec6021.html http://www.cs.jhu.edu/~nasmith/erm    Suhendro Yusuf I, Ph.D School of Computer Sciences, IIB Darmajaya  suhendroirianto@ymail.com</vt:lpstr>
      <vt:lpstr>Description  The study and application of research methods appropriate to professional studies    The course will provide a general introduction to research methods, as well as providing practical exposure to problem statements, Literature Reviews, Writing the Research Proposal, and Organization of the Research Report.    How to generate ideas to do research in computer sciences     and ho to wirte good proposal  Postgraduated thesis (S2)  </vt:lpstr>
      <vt:lpstr>Aims - To provide a deep and systematic understanding of the nature and conduct of CS research. - To develop high order transferable key skills.  - To equip students with the ability to undertake independent research.  - To remind students of the Legal, Social, Ethical and Professional (LSEP) issues applicable to the computer industry.       </vt:lpstr>
      <vt:lpstr>Learning outcomes  At the end of the module students will be expected to:  Have an understanding of how established techniques of research and enquiry are used to extend, create and interpret knowledge in Computer Science.   Have a conceptual understanding sufficient to:   (i) evaluate critically current research , and    (ii) propose possible alternative directions for further    work.   Be able to deal with complex issues at the forefront of the academic discipline of Computer Science in a manner, based on sound judgments, that is both systematic and creative; and be able to communicate conclusions clearly to both specialists and non-specialists.       </vt:lpstr>
      <vt:lpstr>Teaching and learning strategies  Formal Lectures and Seminars: Students will be expected to attend one and half  hours of formal lectures and seminars in a typical week. Formal lectures will be used to introduce students to the concept and methods covered by the module.    Private study: In a typical week students will be expected to devote 9 hours of unsupervised time to private study. The time allowed per week for private study will typically include 2.5 hours of time for reflection and consideration of lecture material and background reading, and 6.5 hours for completion of the assessment exercise.      </vt:lpstr>
      <vt:lpstr>Rules and regulations:     Mobile phone in silent mode during class session  15 minutes late tolerant   65 % attendence required to participate in Final exam.  Institution rules and regulations should be obeyed  PATUHI PROTOKOL KESEHATAN, JIKA TIDAK SILAHKAN KELUAR          </vt:lpstr>
      <vt:lpstr>Assessments    Final Exam (UAS):  25%  MidTerm Exam: 25%  Assigment #1:  25%  Etika   15%   Presensi:  10%          </vt:lpstr>
      <vt:lpstr>WHAT IS RESEARCH</vt:lpstr>
      <vt:lpstr>research?</vt:lpstr>
      <vt:lpstr>definitions of research</vt:lpstr>
      <vt:lpstr>Identifying a research topic</vt:lpstr>
      <vt:lpstr>Identifying your research topic</vt:lpstr>
      <vt:lpstr>Finalising your research topic</vt:lpstr>
      <vt:lpstr>Refining the research topic</vt:lpstr>
      <vt:lpstr>From research area to research questions</vt:lpstr>
      <vt:lpstr>Research area, problem, question</vt:lpstr>
      <vt:lpstr>From research area to research questions</vt:lpstr>
      <vt:lpstr>Research area, problem, question - an example</vt:lpstr>
      <vt:lpstr>Getting from general research area to more specific research problem</vt:lpstr>
      <vt:lpstr>EXERCISE</vt:lpstr>
      <vt:lpstr>Getting from research problem to research questions or hypotheses</vt:lpstr>
      <vt:lpstr>Research topic/problem and research question/hypotheses  </vt:lpstr>
      <vt:lpstr>Problem, questions and the thesis</vt:lpstr>
      <vt:lpstr>When is case research appropriate?</vt:lpstr>
      <vt:lpstr>Skills required for case research</vt:lpstr>
      <vt:lpstr>Carrying out effective case research</vt:lpstr>
      <vt:lpstr>Sequential steps in case study research  </vt:lpstr>
      <vt:lpstr>Step 1. Conduct lit review </vt:lpstr>
      <vt:lpstr>Step 2.  Case research design</vt:lpstr>
      <vt:lpstr>Collecting data - various methods</vt:lpstr>
      <vt:lpstr>Collecting data - triangulation</vt:lpstr>
      <vt:lpstr>Start to analyse data</vt:lpstr>
      <vt:lpstr>How to structure the Method chapter when using case research method</vt:lpstr>
      <vt:lpstr>Contents of Methods chapter</vt:lpstr>
      <vt:lpstr>Selection and justification of case research method</vt:lpstr>
      <vt:lpstr>Selection and description of case design</vt:lpstr>
      <vt:lpstr>Collection of data </vt:lpstr>
      <vt:lpstr>Analysis of data</vt:lpstr>
      <vt:lpstr>Quality of the research</vt:lpstr>
      <vt:lpstr>Quality of research - the four issues</vt:lpstr>
      <vt:lpstr>Quality of the research -  methods of enhancing case study research quality</vt:lpstr>
      <vt:lpstr>Ethical considerations</vt:lpstr>
      <vt:lpstr>Figuring out your study</vt:lpstr>
      <vt:lpstr>Topic ideas</vt:lpstr>
      <vt:lpstr>Topic Ideas </vt:lpstr>
      <vt:lpstr>Types of methodologies</vt:lpstr>
      <vt:lpstr>Keep In Mind That</vt:lpstr>
      <vt:lpstr>We need both, though not necessarily in the one research project</vt:lpstr>
      <vt:lpstr>Core issue and agenda</vt:lpstr>
      <vt:lpstr>What is a methodology?</vt:lpstr>
      <vt:lpstr>Some common research methods</vt:lpstr>
      <vt:lpstr>Quant vs qual</vt:lpstr>
      <vt:lpstr>Range of methodologies (usually feasible to emphasise only one)</vt:lpstr>
      <vt:lpstr>Direct link between research problem and method, data collection, analysis</vt:lpstr>
      <vt:lpstr>So, to justify a research method</vt:lpstr>
      <vt:lpstr>Identifying the appropriate method for addressing your research problem</vt:lpstr>
      <vt:lpstr>Data collection</vt:lpstr>
      <vt:lpstr>Data analysis</vt:lpstr>
      <vt:lpstr>In brief, while selecting your research method for your research blueprint...</vt:lpstr>
      <vt:lpstr>The research proposal </vt:lpstr>
      <vt:lpstr>Conclusions</vt:lpstr>
      <vt:lpstr>How To Read a Research Paper</vt:lpstr>
      <vt:lpstr>Research Papers</vt:lpstr>
      <vt:lpstr>Reading a Paper Critically</vt:lpstr>
      <vt:lpstr>Why?</vt:lpstr>
      <vt:lpstr>Evaluating a Paper</vt:lpstr>
      <vt:lpstr>Evaluation Process</vt:lpstr>
      <vt:lpstr>Ground Rules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acer</dc:creator>
  <cp:lastModifiedBy>user</cp:lastModifiedBy>
  <cp:revision>14</cp:revision>
  <dcterms:created xsi:type="dcterms:W3CDTF">2013-05-15T09:34:24Z</dcterms:created>
  <dcterms:modified xsi:type="dcterms:W3CDTF">2021-03-21T13:29:15Z</dcterms:modified>
</cp:coreProperties>
</file>