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7" r:id="rId1"/>
  </p:sldMasterIdLst>
  <p:notesMasterIdLst>
    <p:notesMasterId r:id="rId23"/>
  </p:notesMasterIdLst>
  <p:handoutMasterIdLst>
    <p:handoutMasterId r:id="rId24"/>
  </p:handoutMasterIdLst>
  <p:sldIdLst>
    <p:sldId id="324" r:id="rId2"/>
    <p:sldId id="325" r:id="rId3"/>
    <p:sldId id="326" r:id="rId4"/>
    <p:sldId id="367" r:id="rId5"/>
    <p:sldId id="360" r:id="rId6"/>
    <p:sldId id="339" r:id="rId7"/>
    <p:sldId id="340" r:id="rId8"/>
    <p:sldId id="341" r:id="rId9"/>
    <p:sldId id="342" r:id="rId10"/>
    <p:sldId id="359" r:id="rId11"/>
    <p:sldId id="356" r:id="rId12"/>
    <p:sldId id="366" r:id="rId13"/>
    <p:sldId id="372" r:id="rId14"/>
    <p:sldId id="369" r:id="rId15"/>
    <p:sldId id="370" r:id="rId16"/>
    <p:sldId id="303" r:id="rId17"/>
    <p:sldId id="358" r:id="rId18"/>
    <p:sldId id="333" r:id="rId19"/>
    <p:sldId id="334" r:id="rId20"/>
    <p:sldId id="371" r:id="rId21"/>
    <p:sldId id="357" r:id="rId22"/>
  </p:sldIdLst>
  <p:sldSz cx="9144000" cy="6858000" type="screen4x3"/>
  <p:notesSz cx="7315200" cy="9601200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66"/>
    <a:srgbClr val="FFFF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91" autoAdjust="0"/>
    <p:restoredTop sz="94664" autoAdjust="0"/>
  </p:normalViewPr>
  <p:slideViewPr>
    <p:cSldViewPr>
      <p:cViewPr varScale="1">
        <p:scale>
          <a:sx n="74" d="100"/>
          <a:sy n="74" d="100"/>
        </p:scale>
        <p:origin x="104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332311CE-C1CA-4F28-9921-EF88DDF992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6512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44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44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08105C2-0BA1-4D39-B4AF-B55CD93EAD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554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F1D7D43-D30B-4F6F-BFB2-6162B29D951A}" type="slidenum">
              <a:rPr kumimoji="0" lang="en-US" altLang="en-US" smtClean="0"/>
              <a:pPr eaLnBrk="1" hangingPunct="1">
                <a:spcBef>
                  <a:spcPct val="0"/>
                </a:spcBef>
              </a:pPr>
              <a:t>1</a:t>
            </a:fld>
            <a:endParaRPr kumimoji="0" lang="en-US" alt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6EA471-36DE-421C-80AC-193B250712DE}" type="slidenum">
              <a:rPr kumimoji="0" lang="en-US" altLang="en-US" smtClean="0"/>
              <a:pPr eaLnBrk="1" hangingPunct="1">
                <a:spcBef>
                  <a:spcPct val="0"/>
                </a:spcBef>
              </a:pPr>
              <a:t>11</a:t>
            </a:fld>
            <a:endParaRPr kumimoji="0" lang="en-US" alt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F1D7D43-D30B-4F6F-BFB2-6162B29D951A}" type="slidenum">
              <a:rPr kumimoji="0" lang="en-US" altLang="en-US" smtClean="0"/>
              <a:pPr eaLnBrk="1" hangingPunct="1">
                <a:spcBef>
                  <a:spcPct val="0"/>
                </a:spcBef>
              </a:pPr>
              <a:t>14</a:t>
            </a:fld>
            <a:endParaRPr kumimoji="0" lang="en-US" alt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5E58F05-E1C8-4001-994A-D7E95D3818C3}" type="slidenum">
              <a:rPr kumimoji="0" lang="en-US" altLang="en-US" smtClean="0"/>
              <a:pPr eaLnBrk="1" hangingPunct="1">
                <a:spcBef>
                  <a:spcPct val="0"/>
                </a:spcBef>
              </a:pPr>
              <a:t>15</a:t>
            </a:fld>
            <a:endParaRPr kumimoji="0" lang="en-US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BDD4A92-AAC5-4CD2-89EE-247FC37EF1E9}" type="slidenum">
              <a:rPr kumimoji="0" lang="en-US" altLang="en-US" smtClean="0"/>
              <a:pPr eaLnBrk="1" hangingPunct="1">
                <a:spcBef>
                  <a:spcPct val="0"/>
                </a:spcBef>
              </a:pPr>
              <a:t>18</a:t>
            </a:fld>
            <a:endParaRPr kumimoji="0" lang="en-US" alt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A420C1A-4F3E-4C30-9322-6EEA8E9D3814}" type="slidenum">
              <a:rPr kumimoji="0" lang="en-US" altLang="en-US" smtClean="0"/>
              <a:pPr eaLnBrk="1" hangingPunct="1">
                <a:spcBef>
                  <a:spcPct val="0"/>
                </a:spcBef>
              </a:pPr>
              <a:t>19</a:t>
            </a:fld>
            <a:endParaRPr kumimoji="0" lang="en-US" alt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CE015EC-FD03-41EC-93DA-FC24E8661E10}" type="slidenum">
              <a:rPr kumimoji="0" lang="en-US" altLang="en-US" smtClean="0"/>
              <a:pPr eaLnBrk="1" hangingPunct="1">
                <a:spcBef>
                  <a:spcPct val="0"/>
                </a:spcBef>
              </a:pPr>
              <a:t>20</a:t>
            </a:fld>
            <a:endParaRPr kumimoji="0" lang="en-US" alt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CC9A5A6-5778-47F1-A903-AC5764BC2A4E}" type="slidenum">
              <a:rPr kumimoji="0" lang="en-US" altLang="en-US" smtClean="0"/>
              <a:pPr eaLnBrk="1" hangingPunct="1">
                <a:spcBef>
                  <a:spcPct val="0"/>
                </a:spcBef>
              </a:pPr>
              <a:t>21</a:t>
            </a:fld>
            <a:endParaRPr kumimoji="0" lang="en-US" alt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5E58F05-E1C8-4001-994A-D7E95D3818C3}" type="slidenum">
              <a:rPr kumimoji="0" lang="en-US" altLang="en-US" smtClean="0"/>
              <a:pPr eaLnBrk="1" hangingPunct="1">
                <a:spcBef>
                  <a:spcPct val="0"/>
                </a:spcBef>
              </a:pPr>
              <a:t>2</a:t>
            </a:fld>
            <a:endParaRPr kumimoji="0" lang="en-US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B86FDA5-F086-4222-B71C-9799ABAEB155}" type="slidenum">
              <a:rPr kumimoji="0" lang="en-US" altLang="en-US" smtClean="0"/>
              <a:pPr eaLnBrk="1" hangingPunct="1">
                <a:spcBef>
                  <a:spcPct val="0"/>
                </a:spcBef>
              </a:pPr>
              <a:t>3</a:t>
            </a:fld>
            <a:endParaRPr kumimoji="0" lang="en-US" alt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0B76C83-2B23-47A7-BB7B-2F1D64174D67}" type="slidenum">
              <a:rPr kumimoji="0" lang="en-US" altLang="en-US" smtClean="0"/>
              <a:pPr eaLnBrk="1" hangingPunct="1">
                <a:spcBef>
                  <a:spcPct val="0"/>
                </a:spcBef>
              </a:pPr>
              <a:t>5</a:t>
            </a:fld>
            <a:endParaRPr kumimoji="0" lang="en-US" alt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FFE761F-590A-47BE-8753-D186CC53D41B}" type="slidenum">
              <a:rPr kumimoji="0" lang="en-US" altLang="en-US" smtClean="0"/>
              <a:pPr eaLnBrk="1" hangingPunct="1">
                <a:spcBef>
                  <a:spcPct val="0"/>
                </a:spcBef>
              </a:pPr>
              <a:t>6</a:t>
            </a:fld>
            <a:endParaRPr kumimoji="0" lang="en-US" alt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CE015EC-FD03-41EC-93DA-FC24E8661E10}" type="slidenum">
              <a:rPr kumimoji="0" lang="en-US" altLang="en-US" smtClean="0"/>
              <a:pPr eaLnBrk="1" hangingPunct="1">
                <a:spcBef>
                  <a:spcPct val="0"/>
                </a:spcBef>
              </a:pPr>
              <a:t>7</a:t>
            </a:fld>
            <a:endParaRPr kumimoji="0" lang="en-US" alt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FC242B1-D871-4E8E-AEF3-C5178BAA79CA}" type="slidenum">
              <a:rPr kumimoji="0" lang="en-US" altLang="en-US" smtClean="0"/>
              <a:pPr eaLnBrk="1" hangingPunct="1">
                <a:spcBef>
                  <a:spcPct val="0"/>
                </a:spcBef>
              </a:pPr>
              <a:t>8</a:t>
            </a:fld>
            <a:endParaRPr kumimoji="0" lang="en-US" alt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F57F83B-5C87-49B9-A264-88F5AC247948}" type="slidenum">
              <a:rPr kumimoji="0" lang="en-US" altLang="en-US" smtClean="0"/>
              <a:pPr eaLnBrk="1" hangingPunct="1">
                <a:spcBef>
                  <a:spcPct val="0"/>
                </a:spcBef>
              </a:pPr>
              <a:t>9</a:t>
            </a:fld>
            <a:endParaRPr kumimoji="0" lang="en-US" alt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C8AB064-AC47-4A3E-8444-088551A674F5}" type="slidenum">
              <a:rPr kumimoji="0" lang="en-US" altLang="en-US" smtClean="0"/>
              <a:pPr eaLnBrk="1" hangingPunct="1">
                <a:spcBef>
                  <a:spcPct val="0"/>
                </a:spcBef>
              </a:pPr>
              <a:t>10</a:t>
            </a:fld>
            <a:endParaRPr kumimoji="0" lang="en-US" alt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0119C7-258A-4A88-88BF-EC0C8C46F0C8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D5BAD5-D850-4EB6-A73A-E5523B12B262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F1749-C69B-4CAF-A0BF-4C7BF5937F54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64DEE-BA84-4AE9-9DD9-530EB179F255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9720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1CB4B4-E461-48D8-B86C-1B92DCB56E25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3178F1-2C65-469B-ABAF-752ED6C698F9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C8EDD-704E-4F20-B2D0-27DAD65B7E00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244C70-0BB2-46F3-B769-918D07BA90D6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7B486A-D103-488F-83F3-F9E2D11B1D0B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C95BEC-C2B6-49F3-A26C-B1F569072771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538EE-7D07-4CC3-888E-D479EB16EA3F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8AEFE3-48F9-410E-B018-B32C0E7E6A00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E8D57C8-938D-49F3-9828-ED0595259081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hyperlink" Target="http://www.vodafone.com/content/annualreport/annual_report12/downloads/additional_information_vodafone_ar2012_sections/definition_of_terms_vodafone_ar2012.pdf" TargetMode="External"/><Relationship Id="rId4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77813"/>
            <a:ext cx="8219256" cy="865187"/>
          </a:xfrm>
        </p:spPr>
        <p:txBody>
          <a:bodyPr/>
          <a:lstStyle/>
          <a:p>
            <a:pPr algn="ctr">
              <a:defRPr/>
            </a:pPr>
            <a:r>
              <a:rPr lang="en-US" sz="3600" dirty="0"/>
              <a:t>Tata Cara </a:t>
            </a:r>
            <a:r>
              <a:rPr lang="en-US" sz="3600" dirty="0" err="1"/>
              <a:t>Penulisan</a:t>
            </a:r>
            <a:r>
              <a:rPr lang="en-US" sz="3600" dirty="0"/>
              <a:t> </a:t>
            </a:r>
            <a:r>
              <a:rPr lang="en-US" sz="3600" dirty="0" err="1"/>
              <a:t>Pustaka</a:t>
            </a:r>
            <a:endParaRPr lang="en-US" sz="3600" dirty="0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683568" y="1628800"/>
            <a:ext cx="7298382" cy="345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tx1"/>
              </a:buClr>
              <a:buSzPct val="90000"/>
              <a:defRPr/>
            </a:pPr>
            <a:r>
              <a:rPr lang="en-US" sz="3200" dirty="0"/>
              <a:t>Tata </a:t>
            </a:r>
            <a:r>
              <a:rPr lang="en-US" sz="3200" dirty="0" err="1"/>
              <a:t>cara</a:t>
            </a:r>
            <a:r>
              <a:rPr lang="en-US" sz="3200" dirty="0"/>
              <a:t> / </a:t>
            </a:r>
            <a:r>
              <a:rPr lang="en-US" sz="3200" dirty="0" err="1"/>
              <a:t>aturan</a:t>
            </a:r>
            <a:r>
              <a:rPr lang="en-US" sz="3200" dirty="0"/>
              <a:t> </a:t>
            </a:r>
            <a:r>
              <a:rPr lang="en-US" sz="3200" dirty="0" err="1"/>
              <a:t>penulisan</a:t>
            </a:r>
            <a:r>
              <a:rPr lang="en-US" sz="3200" dirty="0"/>
              <a:t> yang </a:t>
            </a:r>
            <a:r>
              <a:rPr lang="en-US" sz="3200" dirty="0" err="1"/>
              <a:t>sering</a:t>
            </a:r>
            <a:r>
              <a:rPr lang="en-US" sz="3200" dirty="0"/>
              <a:t> </a:t>
            </a:r>
            <a:r>
              <a:rPr lang="en-US" sz="3200" dirty="0" err="1"/>
              <a:t>digunakan</a:t>
            </a:r>
            <a:r>
              <a:rPr lang="en-US" sz="3200" dirty="0"/>
              <a:t> </a:t>
            </a:r>
            <a:r>
              <a:rPr lang="en-US" sz="3200" dirty="0" err="1"/>
              <a:t>adalah</a:t>
            </a:r>
            <a:r>
              <a:rPr lang="en-US" sz="3200" dirty="0"/>
              <a:t> :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spcBef>
                <a:spcPct val="20000"/>
              </a:spcBef>
              <a:buClr>
                <a:schemeClr val="tx1"/>
              </a:buClr>
              <a:buSzPct val="90000"/>
              <a:buFont typeface="Wingdings" pitchFamily="2" charset="2"/>
              <a:buChar char="v"/>
              <a:defRPr/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Harvard Style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spcBef>
                <a:spcPct val="20000"/>
              </a:spcBef>
              <a:buClr>
                <a:schemeClr val="tx1"/>
              </a:buClr>
              <a:buSzPct val="90000"/>
              <a:buFont typeface="Wingdings" pitchFamily="2" charset="2"/>
              <a:buChar char="v"/>
              <a:defRPr/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Vancouver Style /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 style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v"/>
              <a:defRPr/>
            </a:pP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F8FDE20-393C-4D62-B471-44987DF38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15"/>
    </mc:Choice>
    <mc:Fallback xmlns="">
      <p:transition spd="slow" advTm="24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10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76250"/>
            <a:ext cx="7245350" cy="864518"/>
          </a:xfrm>
        </p:spPr>
        <p:txBody>
          <a:bodyPr/>
          <a:lstStyle/>
          <a:p>
            <a:pPr>
              <a:defRPr/>
            </a:pPr>
            <a:r>
              <a:rPr lang="en-US" sz="3600" dirty="0" err="1"/>
              <a:t>contoh</a:t>
            </a:r>
            <a:r>
              <a:rPr lang="en-US" sz="3600" dirty="0"/>
              <a:t> 1 :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Smartphone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adalah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telephone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selular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menawarkan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kemampuan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lebih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daripada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telpon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tradisional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seperti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mampu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mengakses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email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internet</a:t>
            </a:r>
            <a:r>
              <a:rPr lang="en-US" sz="3200" baseline="30000" dirty="0"/>
              <a:t>1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Adapun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untuk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mengakses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fitur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tersebut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diperlukan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suatu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aplikasi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disebut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juga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Apps.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1D37675-6F05-454B-94E4-EEE37FAFC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60"/>
    </mc:Choice>
    <mc:Fallback>
      <p:transition spd="slow" advTm="26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32656"/>
            <a:ext cx="7245350" cy="648494"/>
          </a:xfrm>
        </p:spPr>
        <p:txBody>
          <a:bodyPr/>
          <a:lstStyle/>
          <a:p>
            <a:pPr>
              <a:defRPr/>
            </a:pPr>
            <a:r>
              <a:rPr lang="en-US" sz="3600" b="1" dirty="0" err="1"/>
              <a:t>Contoh</a:t>
            </a:r>
            <a:r>
              <a:rPr lang="en-US" sz="3600" b="1" dirty="0"/>
              <a:t>  2 :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11560" y="1340768"/>
            <a:ext cx="7924800" cy="4114800"/>
          </a:xfrm>
        </p:spPr>
        <p:txBody>
          <a:bodyPr>
            <a:noAutofit/>
          </a:bodyPr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Smartphone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adalah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telephone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selular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menawarkan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kemampuan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lebih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daripada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telpon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tradisional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seperti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mampu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mengakses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email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internet [1].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Adapun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untuk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mengakses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fitur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tersebut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diperlukan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suatu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aplikasi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disebut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juga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Apps.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Menurut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Muppala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[2] smartphone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merupakan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perangkat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mudah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dipergunakan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memiliki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mesin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baik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dalam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komputasi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kemampuan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berkomunikasi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multi-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protokol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memiliki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beberapa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perangkat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sensor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untuk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interaksi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dengan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dunia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nyata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39F9EBC-4763-4272-8867-2981BAB81E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69"/>
    </mc:Choice>
    <mc:Fallback>
      <p:transition spd="slow" advTm="29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E3110-FBB6-4C23-A86E-A845BA819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564" y="-13394"/>
            <a:ext cx="7924800" cy="706090"/>
          </a:xfrm>
        </p:spPr>
        <p:txBody>
          <a:bodyPr/>
          <a:lstStyle/>
          <a:p>
            <a:r>
              <a:rPr lang="en-US" dirty="0" err="1"/>
              <a:t>contoh</a:t>
            </a:r>
            <a:r>
              <a:rPr lang="en-US" dirty="0"/>
              <a:t> 3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D3E78-B61D-41A8-9A7C-048959C60FE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1520" y="692696"/>
            <a:ext cx="8210872" cy="5688632"/>
          </a:xfrm>
        </p:spPr>
        <p:txBody>
          <a:bodyPr>
            <a:noAutofit/>
          </a:bodyPr>
          <a:lstStyle/>
          <a:p>
            <a:r>
              <a:rPr lang="en-US" sz="2400" dirty="0" err="1"/>
              <a:t>Penelitian</a:t>
            </a:r>
            <a:r>
              <a:rPr lang="en-US" sz="2400" dirty="0"/>
              <a:t> </a:t>
            </a:r>
            <a:r>
              <a:rPr lang="en-US" sz="2400" dirty="0" err="1"/>
              <a:t>mengenai</a:t>
            </a:r>
            <a:r>
              <a:rPr lang="en-US" sz="2400" dirty="0"/>
              <a:t> </a:t>
            </a:r>
            <a:r>
              <a:rPr lang="en-US" sz="2400" dirty="0" err="1"/>
              <a:t>perancangan</a:t>
            </a:r>
            <a:r>
              <a:rPr lang="en-US" sz="2400" dirty="0"/>
              <a:t> tata </a:t>
            </a:r>
            <a:r>
              <a:rPr lang="en-US" sz="2400" dirty="0" err="1"/>
              <a:t>kelola</a:t>
            </a:r>
            <a:r>
              <a:rPr lang="en-US" sz="2400" dirty="0"/>
              <a:t> </a:t>
            </a:r>
            <a:r>
              <a:rPr lang="en-US" sz="2400" dirty="0" err="1"/>
              <a:t>teknologi</a:t>
            </a:r>
            <a:r>
              <a:rPr lang="en-US" sz="2400" dirty="0"/>
              <a:t> </a:t>
            </a:r>
            <a:r>
              <a:rPr lang="en-US" sz="2400" dirty="0" err="1"/>
              <a:t>informasi</a:t>
            </a:r>
            <a:r>
              <a:rPr lang="en-US" sz="2400" dirty="0"/>
              <a:t> </a:t>
            </a:r>
            <a:r>
              <a:rPr lang="en-US" sz="2400" dirty="0" err="1"/>
              <a:t>pernah</a:t>
            </a:r>
            <a:r>
              <a:rPr lang="en-US" sz="2400" dirty="0"/>
              <a:t> </a:t>
            </a:r>
            <a:r>
              <a:rPr lang="en-US" sz="2400" dirty="0" err="1"/>
              <a:t>dilakukan</a:t>
            </a:r>
            <a:r>
              <a:rPr lang="en-US" sz="2400" dirty="0"/>
              <a:t> oleh </a:t>
            </a:r>
            <a:r>
              <a:rPr lang="en-US" sz="2400" dirty="0" err="1"/>
              <a:t>Agus</a:t>
            </a:r>
            <a:r>
              <a:rPr lang="en-US" sz="2400" dirty="0"/>
              <a:t> </a:t>
            </a:r>
            <a:r>
              <a:rPr lang="en-US" sz="2400" dirty="0" err="1"/>
              <a:t>Rianto</a:t>
            </a:r>
            <a:r>
              <a:rPr lang="en-US" sz="2400" dirty="0"/>
              <a:t> [5]. </a:t>
            </a:r>
            <a:r>
              <a:rPr lang="en-US" sz="2400" dirty="0" err="1"/>
              <a:t>Penelitian</a:t>
            </a:r>
            <a:r>
              <a:rPr lang="en-US" sz="2400" dirty="0"/>
              <a:t> </a:t>
            </a:r>
            <a:r>
              <a:rPr lang="en-US" sz="2400" dirty="0" err="1"/>
              <a:t>tersebut</a:t>
            </a:r>
            <a:r>
              <a:rPr lang="en-US" sz="2400" dirty="0"/>
              <a:t> </a:t>
            </a:r>
            <a:r>
              <a:rPr lang="en-US" sz="2400" dirty="0" err="1"/>
              <a:t>menguraikan</a:t>
            </a:r>
            <a:r>
              <a:rPr lang="en-US" sz="2400" dirty="0"/>
              <a:t> </a:t>
            </a:r>
            <a:r>
              <a:rPr lang="en-US" sz="2400" dirty="0" err="1"/>
              <a:t>mengenai</a:t>
            </a:r>
            <a:r>
              <a:rPr lang="en-US" sz="2400" dirty="0"/>
              <a:t> </a:t>
            </a:r>
            <a:r>
              <a:rPr lang="en-US" sz="2400" dirty="0" err="1"/>
              <a:t>bagaimana</a:t>
            </a:r>
            <a:r>
              <a:rPr lang="en-US" sz="2400" dirty="0"/>
              <a:t> </a:t>
            </a:r>
            <a:r>
              <a:rPr lang="en-US" sz="2400" dirty="0" err="1"/>
              <a:t>melakukan</a:t>
            </a:r>
            <a:r>
              <a:rPr lang="en-US" sz="2400" dirty="0"/>
              <a:t> </a:t>
            </a:r>
            <a:r>
              <a:rPr lang="en-US" sz="2400" dirty="0" err="1"/>
              <a:t>analisa</a:t>
            </a:r>
            <a:r>
              <a:rPr lang="en-US" sz="2400" dirty="0"/>
              <a:t> </a:t>
            </a:r>
            <a:r>
              <a:rPr lang="en-US" sz="2400" dirty="0" err="1"/>
              <a:t>kondisi</a:t>
            </a:r>
            <a:r>
              <a:rPr lang="en-US" sz="2400" dirty="0"/>
              <a:t> </a:t>
            </a:r>
            <a:r>
              <a:rPr lang="en-US" sz="2400" dirty="0" err="1"/>
              <a:t>tingkat</a:t>
            </a:r>
            <a:r>
              <a:rPr lang="en-US" sz="2400" dirty="0"/>
              <a:t> </a:t>
            </a:r>
            <a:r>
              <a:rPr lang="en-US" sz="2400" dirty="0" err="1"/>
              <a:t>kematangan</a:t>
            </a:r>
            <a:r>
              <a:rPr lang="en-US" sz="2400" dirty="0"/>
              <a:t> proses </a:t>
            </a:r>
            <a:r>
              <a:rPr lang="en-US" sz="2400" dirty="0" err="1"/>
              <a:t>teknologi</a:t>
            </a:r>
            <a:r>
              <a:rPr lang="en-US" sz="2400" dirty="0"/>
              <a:t> </a:t>
            </a:r>
            <a:r>
              <a:rPr lang="en-US" sz="2400" dirty="0" err="1"/>
              <a:t>informasi</a:t>
            </a:r>
            <a:r>
              <a:rPr lang="en-US" sz="2400" dirty="0"/>
              <a:t> </a:t>
            </a:r>
            <a:r>
              <a:rPr lang="en-US" sz="2400" dirty="0" err="1"/>
              <a:t>saat</a:t>
            </a:r>
            <a:r>
              <a:rPr lang="en-US" sz="2400" dirty="0"/>
              <a:t> </a:t>
            </a:r>
            <a:r>
              <a:rPr lang="en-US" sz="2400" dirty="0" err="1"/>
              <a:t>ini</a:t>
            </a:r>
            <a:r>
              <a:rPr lang="en-US" sz="2400" dirty="0"/>
              <a:t> dan </a:t>
            </a:r>
            <a:r>
              <a:rPr lang="en-US" sz="2400" dirty="0" err="1"/>
              <a:t>analisa</a:t>
            </a:r>
            <a:r>
              <a:rPr lang="en-US" sz="2400" dirty="0"/>
              <a:t> </a:t>
            </a:r>
            <a:r>
              <a:rPr lang="en-US" sz="2400" dirty="0" err="1"/>
              <a:t>kondisi</a:t>
            </a:r>
            <a:r>
              <a:rPr lang="en-US" sz="2400" dirty="0"/>
              <a:t> </a:t>
            </a:r>
            <a:r>
              <a:rPr lang="en-US" sz="2400" dirty="0" err="1"/>
              <a:t>tingkat</a:t>
            </a:r>
            <a:r>
              <a:rPr lang="en-US" sz="2400" dirty="0"/>
              <a:t> </a:t>
            </a:r>
            <a:r>
              <a:rPr lang="en-US" sz="2400" dirty="0" err="1"/>
              <a:t>kematangan</a:t>
            </a:r>
            <a:r>
              <a:rPr lang="en-US" sz="2400" dirty="0"/>
              <a:t> yang </a:t>
            </a:r>
            <a:r>
              <a:rPr lang="en-US" sz="2400" dirty="0" err="1"/>
              <a:t>diharapkan</a:t>
            </a:r>
            <a:r>
              <a:rPr lang="en-US" sz="2400" dirty="0"/>
              <a:t>. Kesimpulan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penelitian</a:t>
            </a:r>
            <a:r>
              <a:rPr lang="en-US" sz="2400" dirty="0"/>
              <a:t> </a:t>
            </a:r>
            <a:r>
              <a:rPr lang="en-US" sz="2400" dirty="0" err="1"/>
              <a:t>tersebut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capaian</a:t>
            </a:r>
            <a:r>
              <a:rPr lang="en-US" sz="2400" dirty="0"/>
              <a:t> </a:t>
            </a:r>
            <a:r>
              <a:rPr lang="en-US" sz="2400" dirty="0" err="1"/>
              <a:t>tingkat</a:t>
            </a:r>
            <a:r>
              <a:rPr lang="en-US" sz="2400" dirty="0"/>
              <a:t> </a:t>
            </a:r>
            <a:r>
              <a:rPr lang="en-US" sz="2400" dirty="0" err="1"/>
              <a:t>kematangan</a:t>
            </a:r>
            <a:r>
              <a:rPr lang="en-US" sz="2400" dirty="0"/>
              <a:t> proses </a:t>
            </a:r>
            <a:r>
              <a:rPr lang="en-US" sz="2400" dirty="0" err="1"/>
              <a:t>teknologi</a:t>
            </a:r>
            <a:r>
              <a:rPr lang="en-US" sz="2400" dirty="0"/>
              <a:t> </a:t>
            </a:r>
            <a:r>
              <a:rPr lang="en-US" sz="2400" dirty="0" err="1"/>
              <a:t>informasi</a:t>
            </a:r>
            <a:r>
              <a:rPr lang="en-US" sz="2400" dirty="0"/>
              <a:t> pada PT. Perkebunan Nusantara XII.</a:t>
            </a:r>
          </a:p>
          <a:p>
            <a:r>
              <a:rPr lang="en-US" sz="2400" dirty="0" err="1"/>
              <a:t>Penelitian</a:t>
            </a:r>
            <a:r>
              <a:rPr lang="en-US" sz="2400" dirty="0"/>
              <a:t> </a:t>
            </a:r>
            <a:r>
              <a:rPr lang="en-US" sz="2400" dirty="0" err="1"/>
              <a:t>mengenai</a:t>
            </a:r>
            <a:r>
              <a:rPr lang="en-US" sz="2400" dirty="0"/>
              <a:t> </a:t>
            </a:r>
            <a:r>
              <a:rPr lang="en-US" sz="2400" dirty="0" err="1"/>
              <a:t>pengukuran</a:t>
            </a:r>
            <a:r>
              <a:rPr lang="en-US" sz="2400" dirty="0"/>
              <a:t> </a:t>
            </a:r>
            <a:r>
              <a:rPr lang="en-US" sz="2400" dirty="0" err="1"/>
              <a:t>tingkat</a:t>
            </a:r>
            <a:r>
              <a:rPr lang="en-US" sz="2400" dirty="0"/>
              <a:t> </a:t>
            </a:r>
            <a:r>
              <a:rPr lang="en-US" sz="2400" dirty="0" err="1"/>
              <a:t>kematangan</a:t>
            </a:r>
            <a:r>
              <a:rPr lang="en-US" sz="2400" dirty="0"/>
              <a:t> proses </a:t>
            </a:r>
            <a:r>
              <a:rPr lang="en-US" sz="2400" dirty="0" err="1"/>
              <a:t>teknologi</a:t>
            </a:r>
            <a:r>
              <a:rPr lang="en-US" sz="2400" dirty="0"/>
              <a:t> </a:t>
            </a:r>
            <a:r>
              <a:rPr lang="en-US" sz="2400" dirty="0" err="1"/>
              <a:t>informasi</a:t>
            </a:r>
            <a:r>
              <a:rPr lang="en-US" sz="2400" dirty="0"/>
              <a:t> </a:t>
            </a:r>
            <a:r>
              <a:rPr lang="en-US" sz="2400" dirty="0" err="1"/>
              <a:t>pernah</a:t>
            </a:r>
            <a:r>
              <a:rPr lang="en-US" sz="2400" dirty="0"/>
              <a:t> </a:t>
            </a:r>
            <a:r>
              <a:rPr lang="en-US" sz="2400" dirty="0" err="1"/>
              <a:t>dilakukan</a:t>
            </a:r>
            <a:r>
              <a:rPr lang="en-US" sz="2400" dirty="0"/>
              <a:t> oleh Hendra </a:t>
            </a:r>
            <a:r>
              <a:rPr lang="en-US" sz="2400" dirty="0" err="1"/>
              <a:t>Purnama</a:t>
            </a:r>
            <a:r>
              <a:rPr lang="en-US" sz="2400" dirty="0"/>
              <a:t> [6].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penelitian</a:t>
            </a:r>
            <a:r>
              <a:rPr lang="en-US" sz="2400" dirty="0"/>
              <a:t> </a:t>
            </a:r>
            <a:r>
              <a:rPr lang="en-US" sz="2400" dirty="0" err="1"/>
              <a:t>tersebut</a:t>
            </a:r>
            <a:r>
              <a:rPr lang="en-US" sz="2400" dirty="0"/>
              <a:t>, </a:t>
            </a:r>
            <a:r>
              <a:rPr lang="en-US" sz="2400" dirty="0" err="1"/>
              <a:t>penulis</a:t>
            </a:r>
            <a:r>
              <a:rPr lang="en-US" sz="2400" dirty="0"/>
              <a:t> </a:t>
            </a:r>
            <a:r>
              <a:rPr lang="en-US" sz="2400" dirty="0" err="1"/>
              <a:t>menjelaskan</a:t>
            </a:r>
            <a:r>
              <a:rPr lang="en-US" sz="2400" dirty="0"/>
              <a:t> </a:t>
            </a:r>
            <a:r>
              <a:rPr lang="en-US" sz="2400" dirty="0" err="1"/>
              <a:t>cara</a:t>
            </a:r>
            <a:r>
              <a:rPr lang="en-US" sz="2400" dirty="0"/>
              <a:t> </a:t>
            </a:r>
            <a:r>
              <a:rPr lang="en-US" sz="2400" dirty="0" err="1"/>
              <a:t>mengukur</a:t>
            </a:r>
            <a:r>
              <a:rPr lang="en-US" sz="2400" dirty="0"/>
              <a:t> </a:t>
            </a:r>
            <a:r>
              <a:rPr lang="en-US" sz="2400" dirty="0" err="1"/>
              <a:t>tingkat</a:t>
            </a:r>
            <a:r>
              <a:rPr lang="en-US" sz="2400" dirty="0"/>
              <a:t> </a:t>
            </a:r>
            <a:r>
              <a:rPr lang="en-US" sz="2400" dirty="0" err="1"/>
              <a:t>kematangan</a:t>
            </a:r>
            <a:r>
              <a:rPr lang="en-US" sz="2400" dirty="0"/>
              <a:t> masing-masing </a:t>
            </a:r>
            <a:r>
              <a:rPr lang="en-US" sz="2400" dirty="0" err="1"/>
              <a:t>atribut</a:t>
            </a:r>
            <a:r>
              <a:rPr lang="en-US" sz="2400" dirty="0"/>
              <a:t> </a:t>
            </a:r>
            <a:r>
              <a:rPr lang="en-US" sz="2400" dirty="0" err="1"/>
              <a:t>tingkat</a:t>
            </a:r>
            <a:r>
              <a:rPr lang="en-US" sz="2400" dirty="0"/>
              <a:t> </a:t>
            </a:r>
            <a:r>
              <a:rPr lang="en-US" sz="2400" dirty="0" err="1"/>
              <a:t>kematangan</a:t>
            </a:r>
            <a:r>
              <a:rPr lang="en-US" sz="2400" dirty="0"/>
              <a:t> yang </a:t>
            </a:r>
            <a:r>
              <a:rPr lang="en-US" sz="2400" dirty="0" err="1"/>
              <a:t>terdiri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awareness and communication (AC), policies, plans, and procedures (PPP), tools and automation (TA), skill and expertise (SE), responsibility and accountability (RA), dan goal setting and measurement (GSM).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B84FDFA-E1A4-4A9C-9FBD-C2DA6003CD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22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118"/>
    </mc:Choice>
    <mc:Fallback>
      <p:transition spd="slow" advTm="69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F1463-43E3-4906-8B90-2171418DE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78098"/>
          </a:xfrm>
        </p:spPr>
        <p:txBody>
          <a:bodyPr/>
          <a:lstStyle/>
          <a:p>
            <a:r>
              <a:rPr lang="en-US" dirty="0"/>
              <a:t>Daftar </a:t>
            </a:r>
            <a:r>
              <a:rPr lang="en-US" dirty="0" err="1"/>
              <a:t>pustaka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CDBAA-0394-4360-BCCA-C9B9B0FDBD7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124744"/>
            <a:ext cx="7924800" cy="4590256"/>
          </a:xfrm>
        </p:spPr>
        <p:txBody>
          <a:bodyPr/>
          <a:lstStyle/>
          <a:p>
            <a:r>
              <a:rPr lang="en-US" sz="2000" b="1" i="0" dirty="0" err="1">
                <a:effectLst/>
                <a:latin typeface="arial" panose="020B0604020202020204" pitchFamily="34" charset="0"/>
              </a:rPr>
              <a:t>Menurut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 </a:t>
            </a:r>
            <a:r>
              <a:rPr lang="en-US" sz="2000" b="0" i="0" dirty="0" err="1">
                <a:effectLst/>
                <a:latin typeface="arial" panose="020B0604020202020204" pitchFamily="34" charset="0"/>
              </a:rPr>
              <a:t>Gorys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</a:rPr>
              <a:t>Keraf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sz="2000" b="0" i="0" dirty="0" err="1">
                <a:effectLst/>
                <a:latin typeface="arial" panose="020B0604020202020204" pitchFamily="34" charset="0"/>
              </a:rPr>
              <a:t>seorang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 </a:t>
            </a:r>
            <a:r>
              <a:rPr lang="en-US" sz="2000" b="1" i="0" dirty="0" err="1">
                <a:effectLst/>
                <a:latin typeface="arial" panose="020B0604020202020204" pitchFamily="34" charset="0"/>
              </a:rPr>
              <a:t>ahli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 </a:t>
            </a:r>
            <a:r>
              <a:rPr lang="en-US" sz="2000" b="0" i="0" dirty="0" err="1">
                <a:effectLst/>
                <a:latin typeface="arial" panose="020B0604020202020204" pitchFamily="34" charset="0"/>
              </a:rPr>
              <a:t>bahasa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</a:rPr>
              <a:t>ternama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 Indonesia, </a:t>
            </a:r>
            <a:r>
              <a:rPr lang="en-US" sz="2000" b="0" i="0" dirty="0" err="1">
                <a:effectLst/>
                <a:latin typeface="arial" panose="020B0604020202020204" pitchFamily="34" charset="0"/>
              </a:rPr>
              <a:t>mengatakan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</a:rPr>
              <a:t>bahwa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 </a:t>
            </a:r>
            <a:r>
              <a:rPr lang="en-US" sz="2000" b="1" i="0" dirty="0">
                <a:effectLst/>
                <a:latin typeface="arial" panose="020B0604020202020204" pitchFamily="34" charset="0"/>
              </a:rPr>
              <a:t>daftar </a:t>
            </a:r>
            <a:r>
              <a:rPr lang="en-US" sz="2000" b="1" i="0" dirty="0" err="1">
                <a:effectLst/>
                <a:latin typeface="arial" panose="020B0604020202020204" pitchFamily="34" charset="0"/>
              </a:rPr>
              <a:t>kepustakaan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 </a:t>
            </a:r>
            <a:r>
              <a:rPr lang="en-US" sz="2000" b="0" i="0" dirty="0" err="1">
                <a:effectLst/>
                <a:latin typeface="arial" panose="020B0604020202020204" pitchFamily="34" charset="0"/>
              </a:rPr>
              <a:t>atau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</a:rPr>
              <a:t>bibliografi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</a:rPr>
              <a:t>adalah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</a:rPr>
              <a:t>sebuah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 </a:t>
            </a:r>
            <a:r>
              <a:rPr lang="en-US" sz="2000" b="1" i="0" dirty="0">
                <a:effectLst/>
                <a:latin typeface="arial" panose="020B0604020202020204" pitchFamily="34" charset="0"/>
              </a:rPr>
              <a:t>daftar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 yang </a:t>
            </a:r>
            <a:r>
              <a:rPr lang="en-US" sz="2000" b="0" i="0" dirty="0" err="1">
                <a:effectLst/>
                <a:latin typeface="arial" panose="020B0604020202020204" pitchFamily="34" charset="0"/>
              </a:rPr>
              <a:t>berisi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</a:rPr>
              <a:t>judul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</a:rPr>
              <a:t>buku-buku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sz="2000" b="0" i="0" dirty="0" err="1">
                <a:effectLst/>
                <a:latin typeface="arial" panose="020B0604020202020204" pitchFamily="34" charset="0"/>
              </a:rPr>
              <a:t>artikel-artikel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sz="2000" b="0" i="0" dirty="0" err="1">
                <a:effectLst/>
                <a:latin typeface="arial" panose="020B0604020202020204" pitchFamily="34" charset="0"/>
              </a:rPr>
              <a:t>maupun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</a:rPr>
              <a:t>bahan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</a:rPr>
              <a:t>penerbitan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</a:rPr>
              <a:t>lainnya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 yang </a:t>
            </a:r>
            <a:r>
              <a:rPr lang="en-US" sz="2000" b="0" i="0" dirty="0" err="1">
                <a:effectLst/>
                <a:latin typeface="arial" panose="020B0604020202020204" pitchFamily="34" charset="0"/>
              </a:rPr>
              <a:t>mempunyai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</a:rPr>
              <a:t>hubungan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</a:rPr>
              <a:t>dengan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</a:rPr>
              <a:t>sebuah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</a:rPr>
              <a:t>karangan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 yang </a:t>
            </a:r>
            <a:r>
              <a:rPr lang="en-US" sz="2000" b="0" i="0" dirty="0" err="1">
                <a:effectLst/>
                <a:latin typeface="arial" panose="020B0604020202020204" pitchFamily="34" charset="0"/>
              </a:rPr>
              <a:t>sedang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</a:rPr>
              <a:t>digarap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. </a:t>
            </a:r>
          </a:p>
          <a:p>
            <a:pPr algn="just"/>
            <a:r>
              <a:rPr lang="en-US" sz="2000" b="0" i="0" dirty="0">
                <a:effectLst/>
                <a:latin typeface="Helvetica Neue"/>
              </a:rPr>
              <a:t>Daftar </a:t>
            </a:r>
            <a:r>
              <a:rPr lang="en-US" sz="2000" b="0" i="0" dirty="0" err="1">
                <a:effectLst/>
                <a:latin typeface="Helvetica Neue"/>
              </a:rPr>
              <a:t>pustaka</a:t>
            </a:r>
            <a:r>
              <a:rPr lang="en-US" sz="2000" b="0" i="0" dirty="0">
                <a:effectLst/>
                <a:latin typeface="Helvetica Neue"/>
              </a:rPr>
              <a:t> </a:t>
            </a:r>
            <a:r>
              <a:rPr lang="en-US" sz="2000" b="0" i="0" dirty="0" err="1">
                <a:effectLst/>
                <a:latin typeface="Helvetica Neue"/>
              </a:rPr>
              <a:t>atau</a:t>
            </a:r>
            <a:r>
              <a:rPr lang="en-US" sz="2000" b="0" i="0" dirty="0">
                <a:effectLst/>
                <a:latin typeface="Helvetica Neue"/>
              </a:rPr>
              <a:t> </a:t>
            </a:r>
            <a:r>
              <a:rPr lang="en-US" sz="2000" b="0" i="0" dirty="0" err="1">
                <a:effectLst/>
                <a:latin typeface="Helvetica Neue"/>
              </a:rPr>
              <a:t>bibliografi</a:t>
            </a:r>
            <a:r>
              <a:rPr lang="en-US" sz="2000" b="0" i="0" dirty="0">
                <a:effectLst/>
                <a:latin typeface="Helvetica Neue"/>
              </a:rPr>
              <a:t> </a:t>
            </a:r>
            <a:r>
              <a:rPr lang="en-US" sz="2000" b="0" i="0" dirty="0" err="1">
                <a:effectLst/>
                <a:latin typeface="Helvetica Neue"/>
              </a:rPr>
              <a:t>adalah</a:t>
            </a:r>
            <a:r>
              <a:rPr lang="en-US" sz="2000" b="0" i="0" dirty="0">
                <a:effectLst/>
                <a:latin typeface="Helvetica Neue"/>
              </a:rPr>
              <a:t> daftar </a:t>
            </a:r>
            <a:r>
              <a:rPr lang="en-US" sz="2000" b="0" i="0" dirty="0" err="1">
                <a:effectLst/>
                <a:latin typeface="Helvetica Neue"/>
              </a:rPr>
              <a:t>sumber</a:t>
            </a:r>
            <a:r>
              <a:rPr lang="en-US" sz="2000" b="0" i="0" dirty="0">
                <a:effectLst/>
                <a:latin typeface="Helvetica Neue"/>
              </a:rPr>
              <a:t> yang </a:t>
            </a:r>
            <a:r>
              <a:rPr lang="en-US" sz="2000" b="0" i="0" dirty="0" err="1">
                <a:effectLst/>
                <a:latin typeface="Helvetica Neue"/>
              </a:rPr>
              <a:t>digunakan</a:t>
            </a:r>
            <a:r>
              <a:rPr lang="en-US" sz="2000" b="0" i="0" dirty="0">
                <a:effectLst/>
                <a:latin typeface="Helvetica Neue"/>
              </a:rPr>
              <a:t> </a:t>
            </a:r>
            <a:r>
              <a:rPr lang="en-US" sz="2000" b="0" i="0" dirty="0" err="1">
                <a:effectLst/>
                <a:latin typeface="Helvetica Neue"/>
              </a:rPr>
              <a:t>penulis</a:t>
            </a:r>
            <a:r>
              <a:rPr lang="en-US" sz="2000" b="0" i="0" dirty="0">
                <a:effectLst/>
                <a:latin typeface="Helvetica Neue"/>
              </a:rPr>
              <a:t> </a:t>
            </a:r>
            <a:r>
              <a:rPr lang="en-US" sz="2000" b="0" i="0" dirty="0" err="1">
                <a:effectLst/>
                <a:latin typeface="Helvetica Neue"/>
              </a:rPr>
              <a:t>ketika</a:t>
            </a:r>
            <a:r>
              <a:rPr lang="en-US" sz="2000" b="0" i="0" dirty="0">
                <a:effectLst/>
                <a:latin typeface="Helvetica Neue"/>
              </a:rPr>
              <a:t> </a:t>
            </a:r>
            <a:r>
              <a:rPr lang="en-US" sz="2000" b="0" i="0" dirty="0" err="1">
                <a:effectLst/>
                <a:latin typeface="Helvetica Neue"/>
              </a:rPr>
              <a:t>menulis</a:t>
            </a:r>
            <a:r>
              <a:rPr lang="en-US" sz="2000" b="0" i="0" dirty="0">
                <a:effectLst/>
                <a:latin typeface="Helvetica Neue"/>
              </a:rPr>
              <a:t> </a:t>
            </a:r>
            <a:r>
              <a:rPr lang="en-US" sz="2000" b="0" i="0" dirty="0" err="1">
                <a:effectLst/>
                <a:latin typeface="Helvetica Neue"/>
              </a:rPr>
              <a:t>karya</a:t>
            </a:r>
            <a:r>
              <a:rPr lang="en-US" sz="2000" b="0" i="0" dirty="0">
                <a:effectLst/>
                <a:latin typeface="Helvetica Neue"/>
              </a:rPr>
              <a:t>. </a:t>
            </a:r>
            <a:r>
              <a:rPr lang="en-US" sz="2000" b="0" i="0" dirty="0" err="1">
                <a:effectLst/>
                <a:latin typeface="Helvetica Neue"/>
              </a:rPr>
              <a:t>Biasanya</a:t>
            </a:r>
            <a:r>
              <a:rPr lang="en-US" sz="2000" b="0" i="0" dirty="0">
                <a:effectLst/>
                <a:latin typeface="Helvetica Neue"/>
              </a:rPr>
              <a:t> </a:t>
            </a:r>
            <a:r>
              <a:rPr lang="en-US" sz="2000" b="0" i="0" dirty="0" err="1">
                <a:effectLst/>
                <a:latin typeface="Helvetica Neue"/>
              </a:rPr>
              <a:t>disertakan</a:t>
            </a:r>
            <a:r>
              <a:rPr lang="en-US" sz="2000" b="0" i="0" dirty="0">
                <a:effectLst/>
                <a:latin typeface="Helvetica Neue"/>
              </a:rPr>
              <a:t> pada </a:t>
            </a:r>
            <a:r>
              <a:rPr lang="en-US" sz="2000" b="0" i="0" dirty="0" err="1">
                <a:effectLst/>
                <a:latin typeface="Helvetica Neue"/>
              </a:rPr>
              <a:t>akhir</a:t>
            </a:r>
            <a:r>
              <a:rPr lang="en-US" sz="2000" b="0" i="0" dirty="0">
                <a:effectLst/>
                <a:latin typeface="Helvetica Neue"/>
              </a:rPr>
              <a:t> </a:t>
            </a:r>
            <a:r>
              <a:rPr lang="en-US" sz="2000" b="0" i="0" dirty="0" err="1">
                <a:effectLst/>
                <a:latin typeface="Helvetica Neue"/>
              </a:rPr>
              <a:t>penulisan</a:t>
            </a:r>
            <a:r>
              <a:rPr lang="en-US" sz="2000" b="0" i="0" dirty="0">
                <a:effectLst/>
                <a:latin typeface="Helvetica Neue"/>
              </a:rPr>
              <a:t>. </a:t>
            </a:r>
          </a:p>
          <a:p>
            <a:pPr algn="just"/>
            <a:r>
              <a:rPr lang="en-US" sz="2000" b="0" i="0" dirty="0">
                <a:effectLst/>
                <a:latin typeface="Helvetica Neue"/>
              </a:rPr>
              <a:t>Daftar </a:t>
            </a:r>
            <a:r>
              <a:rPr lang="en-US" sz="2000" b="0" i="0" dirty="0" err="1">
                <a:effectLst/>
                <a:latin typeface="Helvetica Neue"/>
              </a:rPr>
              <a:t>rujukan</a:t>
            </a:r>
            <a:r>
              <a:rPr lang="en-US" sz="2000" b="0" i="0" dirty="0">
                <a:effectLst/>
                <a:latin typeface="Helvetica Neue"/>
              </a:rPr>
              <a:t> </a:t>
            </a:r>
            <a:r>
              <a:rPr lang="en-US" sz="2000" b="0" i="0" dirty="0" err="1">
                <a:effectLst/>
                <a:latin typeface="Helvetica Neue"/>
              </a:rPr>
              <a:t>atau</a:t>
            </a:r>
            <a:r>
              <a:rPr lang="en-US" sz="2000" b="0" i="0" dirty="0">
                <a:effectLst/>
                <a:latin typeface="Helvetica Neue"/>
              </a:rPr>
              <a:t> </a:t>
            </a:r>
            <a:r>
              <a:rPr lang="en-US" sz="2000" b="0" i="0" dirty="0" err="1">
                <a:effectLst/>
                <a:latin typeface="Helvetica Neue"/>
              </a:rPr>
              <a:t>pustaka</a:t>
            </a:r>
            <a:r>
              <a:rPr lang="en-US" sz="2000" b="0" i="0" dirty="0">
                <a:effectLst/>
                <a:latin typeface="Helvetica Neue"/>
              </a:rPr>
              <a:t> </a:t>
            </a:r>
            <a:r>
              <a:rPr lang="en-US" sz="2000" b="0" i="0" dirty="0" err="1">
                <a:effectLst/>
                <a:latin typeface="Helvetica Neue"/>
              </a:rPr>
              <a:t>adalah</a:t>
            </a:r>
            <a:r>
              <a:rPr lang="en-US" sz="2000" b="0" i="0" dirty="0">
                <a:effectLst/>
                <a:latin typeface="Helvetica Neue"/>
              </a:rPr>
              <a:t> daftar </a:t>
            </a:r>
            <a:r>
              <a:rPr lang="en-US" sz="2000" b="0" i="0" dirty="0" err="1">
                <a:effectLst/>
                <a:latin typeface="Helvetica Neue"/>
              </a:rPr>
              <a:t>buku-buku</a:t>
            </a:r>
            <a:r>
              <a:rPr lang="en-US" sz="2000" b="0" i="0" dirty="0">
                <a:effectLst/>
                <a:latin typeface="Helvetica Neue"/>
              </a:rPr>
              <a:t> dan </a:t>
            </a:r>
            <a:r>
              <a:rPr lang="en-US" sz="2000" b="0" i="0" dirty="0" err="1">
                <a:effectLst/>
                <a:latin typeface="Helvetica Neue"/>
              </a:rPr>
              <a:t>sumber-sumber</a:t>
            </a:r>
            <a:r>
              <a:rPr lang="en-US" sz="2000" b="0" i="0" dirty="0">
                <a:effectLst/>
                <a:latin typeface="Helvetica Neue"/>
              </a:rPr>
              <a:t> lain yang </a:t>
            </a:r>
            <a:r>
              <a:rPr lang="en-US" sz="2000" b="0" i="0" dirty="0" err="1">
                <a:effectLst/>
                <a:latin typeface="Helvetica Neue"/>
              </a:rPr>
              <a:t>dirujuk</a:t>
            </a:r>
            <a:r>
              <a:rPr lang="en-US" sz="2000" b="0" i="0" dirty="0">
                <a:effectLst/>
                <a:latin typeface="Helvetica Neue"/>
              </a:rPr>
              <a:t> </a:t>
            </a:r>
            <a:r>
              <a:rPr lang="en-US" sz="2000" b="0" i="0" dirty="0" err="1">
                <a:effectLst/>
                <a:latin typeface="Helvetica Neue"/>
              </a:rPr>
              <a:t>dalam</a:t>
            </a:r>
            <a:r>
              <a:rPr lang="en-US" sz="2000" b="0" i="0" dirty="0">
                <a:effectLst/>
                <a:latin typeface="Helvetica Neue"/>
              </a:rPr>
              <a:t> </a:t>
            </a:r>
            <a:r>
              <a:rPr lang="en-US" sz="2000" b="0" i="0" dirty="0" err="1">
                <a:effectLst/>
                <a:latin typeface="Helvetica Neue"/>
              </a:rPr>
              <a:t>karya</a:t>
            </a:r>
            <a:r>
              <a:rPr lang="en-US" sz="2000" b="0" i="0" dirty="0">
                <a:effectLst/>
                <a:latin typeface="Helvetica Neue"/>
              </a:rPr>
              <a:t> </a:t>
            </a:r>
            <a:r>
              <a:rPr lang="en-US" sz="2000" b="0" i="0" dirty="0" err="1">
                <a:effectLst/>
                <a:latin typeface="Helvetica Neue"/>
              </a:rPr>
              <a:t>ilmiah</a:t>
            </a:r>
            <a:r>
              <a:rPr lang="en-US" sz="2000" b="0" i="0" dirty="0">
                <a:effectLst/>
                <a:latin typeface="Helvetica Neue"/>
              </a:rPr>
              <a:t> – </a:t>
            </a:r>
            <a:r>
              <a:rPr lang="en-US" sz="2000" b="0" i="0" dirty="0" err="1">
                <a:effectLst/>
                <a:latin typeface="Helvetica Neue"/>
              </a:rPr>
              <a:t>seperti</a:t>
            </a:r>
            <a:r>
              <a:rPr lang="en-US" sz="2000" b="0" i="0" dirty="0">
                <a:effectLst/>
                <a:latin typeface="Helvetica Neue"/>
              </a:rPr>
              <a:t> </a:t>
            </a:r>
            <a:r>
              <a:rPr lang="en-US" sz="2000" b="0" i="0" dirty="0" err="1">
                <a:effectLst/>
                <a:latin typeface="Helvetica Neue"/>
              </a:rPr>
              <a:t>esai</a:t>
            </a:r>
            <a:r>
              <a:rPr lang="en-US" sz="2000" b="0" i="0" dirty="0">
                <a:effectLst/>
                <a:latin typeface="Helvetica Neue"/>
              </a:rPr>
              <a:t>, </a:t>
            </a:r>
            <a:r>
              <a:rPr lang="en-US" sz="2000" b="0" i="0" dirty="0" err="1">
                <a:effectLst/>
                <a:latin typeface="Helvetica Neue"/>
              </a:rPr>
              <a:t>makalah</a:t>
            </a:r>
            <a:r>
              <a:rPr lang="en-US" sz="2000" b="0" i="0" dirty="0">
                <a:effectLst/>
                <a:latin typeface="Helvetica Neue"/>
              </a:rPr>
              <a:t>, </a:t>
            </a:r>
            <a:r>
              <a:rPr lang="en-US" sz="2000" b="0" i="0" dirty="0" err="1">
                <a:effectLst/>
                <a:latin typeface="Helvetica Neue"/>
              </a:rPr>
              <a:t>disertasi</a:t>
            </a:r>
            <a:r>
              <a:rPr lang="en-US" sz="2000" b="0" i="0" dirty="0">
                <a:effectLst/>
                <a:latin typeface="Helvetica Neue"/>
              </a:rPr>
              <a:t>, </a:t>
            </a:r>
            <a:r>
              <a:rPr lang="en-US" sz="2000" b="0" i="0" dirty="0" err="1">
                <a:effectLst/>
                <a:latin typeface="Helvetica Neue"/>
              </a:rPr>
              <a:t>atau</a:t>
            </a:r>
            <a:r>
              <a:rPr lang="en-US" sz="2000" b="0" i="0" dirty="0">
                <a:effectLst/>
                <a:latin typeface="Helvetica Neue"/>
              </a:rPr>
              <a:t> </a:t>
            </a:r>
            <a:r>
              <a:rPr lang="en-US" sz="2000" b="0" i="0" dirty="0" err="1">
                <a:effectLst/>
                <a:latin typeface="Helvetica Neue"/>
              </a:rPr>
              <a:t>buku</a:t>
            </a:r>
            <a:r>
              <a:rPr lang="en-US" sz="2000" b="0" i="0" dirty="0">
                <a:effectLst/>
                <a:latin typeface="Helvetica Neue"/>
              </a:rPr>
              <a:t>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1D71A55-16DC-4BE0-8B23-6C7B1C3203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213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13"/>
    </mc:Choice>
    <mc:Fallback>
      <p:transition spd="slow" advTm="31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77813"/>
            <a:ext cx="8219256" cy="865187"/>
          </a:xfrm>
        </p:spPr>
        <p:txBody>
          <a:bodyPr/>
          <a:lstStyle/>
          <a:p>
            <a:pPr algn="ctr">
              <a:defRPr/>
            </a:pPr>
            <a:r>
              <a:rPr lang="en-US" sz="3600" dirty="0"/>
              <a:t>Tata Cara </a:t>
            </a:r>
            <a:r>
              <a:rPr lang="en-US" sz="3600" dirty="0" err="1"/>
              <a:t>Penulisan</a:t>
            </a:r>
            <a:r>
              <a:rPr lang="en-US" sz="3600" dirty="0"/>
              <a:t> daftar Pustaka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683568" y="1628800"/>
            <a:ext cx="7298382" cy="345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tx1"/>
              </a:buClr>
              <a:buSzPct val="90000"/>
              <a:defRPr/>
            </a:pPr>
            <a:r>
              <a:rPr lang="en-US" sz="3200" dirty="0"/>
              <a:t>Tata </a:t>
            </a:r>
            <a:r>
              <a:rPr lang="en-US" sz="3200" dirty="0" err="1"/>
              <a:t>cara</a:t>
            </a:r>
            <a:r>
              <a:rPr lang="en-US" sz="3200" dirty="0"/>
              <a:t> / </a:t>
            </a:r>
            <a:r>
              <a:rPr lang="en-US" sz="3200" dirty="0" err="1"/>
              <a:t>aturan</a:t>
            </a:r>
            <a:r>
              <a:rPr lang="en-US" sz="3200" dirty="0"/>
              <a:t> </a:t>
            </a:r>
            <a:r>
              <a:rPr lang="en-US" sz="3200" dirty="0" err="1"/>
              <a:t>penulisan</a:t>
            </a:r>
            <a:r>
              <a:rPr lang="en-US" sz="3200" dirty="0"/>
              <a:t> yang </a:t>
            </a:r>
            <a:r>
              <a:rPr lang="en-US" sz="3200" dirty="0" err="1"/>
              <a:t>sering</a:t>
            </a:r>
            <a:r>
              <a:rPr lang="en-US" sz="3200" dirty="0"/>
              <a:t> </a:t>
            </a:r>
            <a:r>
              <a:rPr lang="en-US" sz="3200" dirty="0" err="1"/>
              <a:t>digunakan</a:t>
            </a:r>
            <a:r>
              <a:rPr lang="en-US" sz="3200" dirty="0"/>
              <a:t> </a:t>
            </a:r>
            <a:r>
              <a:rPr lang="en-US" sz="3200" dirty="0" err="1"/>
              <a:t>adalah</a:t>
            </a:r>
            <a:r>
              <a:rPr lang="en-US" sz="3200" dirty="0"/>
              <a:t> :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spcBef>
                <a:spcPct val="20000"/>
              </a:spcBef>
              <a:buClr>
                <a:schemeClr val="tx1"/>
              </a:buClr>
              <a:buSzPct val="90000"/>
              <a:buFont typeface="Wingdings" pitchFamily="2" charset="2"/>
              <a:buChar char="v"/>
              <a:defRPr/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Harvard Style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spcBef>
                <a:spcPct val="20000"/>
              </a:spcBef>
              <a:buClr>
                <a:schemeClr val="tx1"/>
              </a:buClr>
              <a:buSzPct val="90000"/>
              <a:buFont typeface="Wingdings" pitchFamily="2" charset="2"/>
              <a:buChar char="v"/>
              <a:defRPr/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Vancouver Style /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 style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v"/>
              <a:defRPr/>
            </a:pP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3D73DEA-9DA6-43F5-8799-FB71A3FB28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45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77"/>
    </mc:Choice>
    <mc:Fallback>
      <p:transition spd="slow" advTm="25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0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71600" y="2132856"/>
            <a:ext cx="7467600" cy="1332483"/>
          </a:xfrm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en-US" sz="3600" b="1" dirty="0"/>
              <a:t>Harvard Style </a:t>
            </a:r>
          </a:p>
        </p:txBody>
      </p:sp>
      <p:sp>
        <p:nvSpPr>
          <p:cNvPr id="3" name="Subtitle 1">
            <a:extLst>
              <a:ext uri="{FF2B5EF4-FFF2-40B4-BE49-F238E27FC236}">
                <a16:creationId xmlns:a16="http://schemas.microsoft.com/office/drawing/2014/main" id="{58A99A4C-E5C4-4A23-8746-F594076DEC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9592" y="4149080"/>
            <a:ext cx="7632848" cy="1152128"/>
          </a:xfrm>
        </p:spPr>
        <p:txBody>
          <a:bodyPr>
            <a:noAutofit/>
          </a:bodyPr>
          <a:lstStyle/>
          <a:p>
            <a:r>
              <a:rPr lang="en-US" sz="4400" dirty="0" err="1">
                <a:solidFill>
                  <a:schemeClr val="tx1"/>
                </a:solidFill>
              </a:rPr>
              <a:t>Disusun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berdasarkan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urutan</a:t>
            </a:r>
            <a:r>
              <a:rPr lang="en-US" sz="4400" dirty="0">
                <a:solidFill>
                  <a:schemeClr val="tx1"/>
                </a:solidFill>
              </a:rPr>
              <a:t> abjad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E338100-6C33-4DAD-A20E-DBA9E7ECE3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5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22"/>
    </mc:Choice>
    <mc:Fallback>
      <p:transition spd="slow" advTm="16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250825" y="1916113"/>
            <a:ext cx="8675688" cy="4608512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571500" lvl="1" indent="-457200" eaLnBrk="1" hangingPunct="1">
              <a:buFont typeface="Wingdings" pitchFamily="2" charset="2"/>
              <a:buNone/>
              <a:defRPr/>
            </a:pPr>
            <a:r>
              <a:rPr lang="en-ID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Jogiyanto</a:t>
            </a:r>
            <a:r>
              <a:rPr lang="en-ID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, H.M. (2005) </a:t>
            </a:r>
            <a:r>
              <a:rPr lang="en-ID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Analisis</a:t>
            </a:r>
            <a:r>
              <a:rPr lang="en-ID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ID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dan</a:t>
            </a:r>
            <a:r>
              <a:rPr lang="en-ID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ID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Desain</a:t>
            </a:r>
            <a:r>
              <a:rPr lang="en-ID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ID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Sistem</a:t>
            </a:r>
            <a:r>
              <a:rPr lang="en-ID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ID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Informasi</a:t>
            </a:r>
            <a:r>
              <a:rPr lang="en-ID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 </a:t>
            </a:r>
            <a:r>
              <a:rPr lang="en-ID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Pendekatan</a:t>
            </a:r>
            <a:r>
              <a:rPr lang="en-ID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ID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Terstruktur</a:t>
            </a:r>
            <a:r>
              <a:rPr lang="en-ID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, </a:t>
            </a:r>
            <a:r>
              <a:rPr lang="en-ID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Teori</a:t>
            </a:r>
            <a:r>
              <a:rPr lang="en-ID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ID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dan</a:t>
            </a:r>
            <a:r>
              <a:rPr lang="en-ID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ID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Praktik</a:t>
            </a:r>
            <a:r>
              <a:rPr lang="en-ID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, </a:t>
            </a:r>
            <a:r>
              <a:rPr lang="en-ID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Penerbit</a:t>
            </a:r>
            <a:r>
              <a:rPr lang="en-ID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Andi, Yogyakarta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571500" lvl="1" indent="-457200" eaLnBrk="1" hangingPunct="1">
              <a:buFont typeface="Wingdings" pitchFamily="2" charset="2"/>
              <a:buNone/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Kadir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A. (2009) </a:t>
            </a:r>
            <a:r>
              <a:rPr lang="en-US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Dasar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Perancangan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Implementasi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Database </a:t>
            </a:r>
            <a:r>
              <a:rPr lang="en-US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Relasional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Penerbit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Andi, Yogyakarta</a:t>
            </a:r>
          </a:p>
          <a:p>
            <a:pPr marL="571500" lvl="1" indent="-457200" eaLnBrk="1" hangingPunct="1">
              <a:buFont typeface="Wingdings" pitchFamily="2" charset="2"/>
              <a:buNone/>
              <a:defRPr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179388" y="381000"/>
            <a:ext cx="8964612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>
              <a:defRPr/>
            </a:pPr>
            <a:r>
              <a:rPr lang="en-AU" sz="3600" dirty="0" err="1">
                <a:latin typeface="Tahoma" pitchFamily="34" charset="0"/>
              </a:rPr>
              <a:t>Contoh</a:t>
            </a:r>
            <a:r>
              <a:rPr lang="en-AU" sz="3600" dirty="0">
                <a:latin typeface="Tahoma" pitchFamily="34" charset="0"/>
              </a:rPr>
              <a:t> </a:t>
            </a:r>
            <a:r>
              <a:rPr lang="en-AU" sz="3600" dirty="0" err="1">
                <a:latin typeface="Tahoma" pitchFamily="34" charset="0"/>
              </a:rPr>
              <a:t>Penulisan</a:t>
            </a:r>
            <a:r>
              <a:rPr lang="en-AU" sz="3600" dirty="0">
                <a:latin typeface="Tahoma" pitchFamily="34" charset="0"/>
              </a:rPr>
              <a:t> </a:t>
            </a:r>
            <a:r>
              <a:rPr lang="en-AU" sz="3600" dirty="0" err="1">
                <a:latin typeface="Tahoma" pitchFamily="34" charset="0"/>
              </a:rPr>
              <a:t>Daftar</a:t>
            </a:r>
            <a:r>
              <a:rPr lang="en-AU" sz="3600" dirty="0">
                <a:latin typeface="Tahoma" pitchFamily="34" charset="0"/>
              </a:rPr>
              <a:t> </a:t>
            </a:r>
            <a:r>
              <a:rPr lang="en-AU" sz="3600" dirty="0" err="1">
                <a:latin typeface="Tahoma" pitchFamily="34" charset="0"/>
              </a:rPr>
              <a:t>Pustaka</a:t>
            </a:r>
            <a:r>
              <a:rPr lang="en-AU" sz="3600" dirty="0">
                <a:latin typeface="Tahoma" pitchFamily="34" charset="0"/>
              </a:rPr>
              <a:t> </a:t>
            </a:r>
          </a:p>
          <a:p>
            <a:pPr algn="ctr">
              <a:defRPr/>
            </a:pPr>
            <a:r>
              <a:rPr lang="en-AU" sz="3600" dirty="0">
                <a:latin typeface="Tahoma" pitchFamily="34" charset="0"/>
              </a:rPr>
              <a:t>#</a:t>
            </a:r>
            <a:r>
              <a:rPr lang="en-AU" sz="3600" dirty="0" err="1">
                <a:latin typeface="Tahoma" pitchFamily="34" charset="0"/>
              </a:rPr>
              <a:t>Berupa</a:t>
            </a:r>
            <a:r>
              <a:rPr lang="en-AU" sz="3600" dirty="0">
                <a:latin typeface="Tahoma" pitchFamily="34" charset="0"/>
              </a:rPr>
              <a:t> </a:t>
            </a:r>
            <a:r>
              <a:rPr lang="en-AU" sz="3600" dirty="0" err="1">
                <a:latin typeface="Tahoma" pitchFamily="34" charset="0"/>
              </a:rPr>
              <a:t>Buku</a:t>
            </a:r>
            <a:endParaRPr lang="en-AU" sz="3600" dirty="0">
              <a:latin typeface="Tahoma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DE51CAD-77BD-47FB-ACB6-92BB5F8AE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Click="0" advTm="20615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468313" y="381001"/>
            <a:ext cx="8316912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>
              <a:defRPr/>
            </a:pPr>
            <a:r>
              <a:rPr lang="en-AU" sz="3600" dirty="0" err="1">
                <a:latin typeface="Tahoma" pitchFamily="34" charset="0"/>
              </a:rPr>
              <a:t>Penulisan</a:t>
            </a:r>
            <a:r>
              <a:rPr lang="en-AU" sz="3600" dirty="0">
                <a:latin typeface="Tahoma" pitchFamily="34" charset="0"/>
              </a:rPr>
              <a:t> </a:t>
            </a:r>
            <a:r>
              <a:rPr lang="en-AU" sz="3600" dirty="0" err="1">
                <a:latin typeface="Tahoma" pitchFamily="34" charset="0"/>
              </a:rPr>
              <a:t>Daftar</a:t>
            </a:r>
            <a:r>
              <a:rPr lang="en-AU" sz="3600" dirty="0">
                <a:latin typeface="Tahoma" pitchFamily="34" charset="0"/>
              </a:rPr>
              <a:t> </a:t>
            </a:r>
            <a:r>
              <a:rPr lang="en-AU" sz="3600" dirty="0" err="1">
                <a:latin typeface="Tahoma" pitchFamily="34" charset="0"/>
              </a:rPr>
              <a:t>Pustaka</a:t>
            </a:r>
            <a:r>
              <a:rPr lang="en-AU" sz="3600" dirty="0">
                <a:latin typeface="Tahoma" pitchFamily="34" charset="0"/>
              </a:rPr>
              <a:t> </a:t>
            </a:r>
          </a:p>
          <a:p>
            <a:pPr algn="ctr">
              <a:defRPr/>
            </a:pPr>
            <a:r>
              <a:rPr lang="en-AU" sz="3600" dirty="0">
                <a:latin typeface="Tahoma" pitchFamily="34" charset="0"/>
              </a:rPr>
              <a:t>#</a:t>
            </a:r>
            <a:r>
              <a:rPr lang="en-AU" sz="3600" dirty="0" err="1">
                <a:latin typeface="Tahoma" pitchFamily="34" charset="0"/>
              </a:rPr>
              <a:t>Berupa</a:t>
            </a:r>
            <a:r>
              <a:rPr lang="en-AU" sz="3600" dirty="0">
                <a:latin typeface="Tahoma" pitchFamily="34" charset="0"/>
              </a:rPr>
              <a:t> </a:t>
            </a:r>
            <a:r>
              <a:rPr lang="en-AU" sz="3600" dirty="0" err="1">
                <a:latin typeface="Tahoma" pitchFamily="34" charset="0"/>
              </a:rPr>
              <a:t>Jurnal</a:t>
            </a:r>
            <a:r>
              <a:rPr lang="en-AU" sz="3600" dirty="0">
                <a:latin typeface="Tahoma" pitchFamily="34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11188" y="1989138"/>
            <a:ext cx="7705725" cy="37846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Du, Y., Han, C., Yang, H.,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Duan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W. (2011),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–round Evaluation Method for Multimedia Teaching.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Journal of Software, Vol. 8 No. 3</a:t>
            </a:r>
          </a:p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Noori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R.,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Karbassi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A.R., A.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Moghaddamnia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Han, D.,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Zokaei-ashtiani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M.H., and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Farokhnia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A., (2011), “Assessment of input variables determination on the SVM model performance using PCA , Gamma test , and forward selection techniques for monthly stream flow prediction,”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Journal of Hydrology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vol. 401, no. 3–4, pp. 177–189.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7001B91-2A9A-4AF6-932A-36D4C8A7C7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Click="0" advTm="26271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76250"/>
            <a:ext cx="8077200" cy="1080542"/>
          </a:xfrm>
        </p:spPr>
        <p:txBody>
          <a:bodyPr/>
          <a:lstStyle/>
          <a:p>
            <a:pPr algn="ctr">
              <a:defRPr/>
            </a:pPr>
            <a:r>
              <a:rPr lang="en-AU" sz="3600" cap="none" dirty="0" err="1">
                <a:latin typeface="Tahoma" pitchFamily="34" charset="0"/>
              </a:rPr>
              <a:t>Penulisan</a:t>
            </a:r>
            <a:r>
              <a:rPr lang="en-AU" sz="3600" cap="none" dirty="0">
                <a:latin typeface="Tahoma" pitchFamily="34" charset="0"/>
              </a:rPr>
              <a:t> </a:t>
            </a:r>
            <a:r>
              <a:rPr lang="en-AU" sz="3600" cap="none" dirty="0" err="1">
                <a:latin typeface="Tahoma" pitchFamily="34" charset="0"/>
              </a:rPr>
              <a:t>Daftar</a:t>
            </a:r>
            <a:r>
              <a:rPr lang="en-AU" sz="3600" cap="none" dirty="0">
                <a:latin typeface="Tahoma" pitchFamily="34" charset="0"/>
              </a:rPr>
              <a:t> </a:t>
            </a:r>
            <a:r>
              <a:rPr lang="en-AU" sz="3600" cap="none" dirty="0" err="1">
                <a:latin typeface="Tahoma" pitchFamily="34" charset="0"/>
              </a:rPr>
              <a:t>Pustaka</a:t>
            </a:r>
            <a:br>
              <a:rPr lang="en-US" sz="3600" cap="none" dirty="0"/>
            </a:br>
            <a:r>
              <a:rPr lang="en-US" sz="3600" cap="none" dirty="0"/>
              <a:t> #</a:t>
            </a:r>
            <a:r>
              <a:rPr lang="en-US" sz="3600" cap="none" dirty="0" err="1"/>
              <a:t>berupa</a:t>
            </a:r>
            <a:r>
              <a:rPr lang="en-US" sz="3600" cap="none" dirty="0"/>
              <a:t> </a:t>
            </a:r>
            <a:r>
              <a:rPr lang="en-US" sz="3600" cap="none" dirty="0" err="1"/>
              <a:t>surat</a:t>
            </a:r>
            <a:r>
              <a:rPr lang="en-US" sz="3600" cap="none" dirty="0"/>
              <a:t> </a:t>
            </a:r>
            <a:r>
              <a:rPr lang="en-US" sz="3600" cap="none" dirty="0" err="1"/>
              <a:t>kabar</a:t>
            </a:r>
            <a:r>
              <a:rPr lang="en-US" sz="3600" cap="none" dirty="0"/>
              <a:t> 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755576" y="1772816"/>
            <a:ext cx="7916863" cy="3600450"/>
          </a:xfrm>
        </p:spPr>
        <p:txBody>
          <a:bodyPr>
            <a:noAutofit/>
          </a:bodyPr>
          <a:lstStyle/>
          <a:p>
            <a:pPr marL="398463" indent="-398463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800" dirty="0"/>
              <a:t>1. </a:t>
            </a:r>
            <a:r>
              <a:rPr lang="en-US" sz="2800" dirty="0" err="1"/>
              <a:t>Bila</a:t>
            </a:r>
            <a:r>
              <a:rPr lang="en-US" sz="2800" dirty="0"/>
              <a:t> </a:t>
            </a:r>
            <a:r>
              <a:rPr lang="en-US" sz="2800" dirty="0" err="1"/>
              <a:t>tidak</a:t>
            </a:r>
            <a:r>
              <a:rPr lang="en-US" sz="2800" dirty="0"/>
              <a:t> </a:t>
            </a:r>
            <a:r>
              <a:rPr lang="en-US" sz="2800" dirty="0" err="1"/>
              <a:t>dicantumkan</a:t>
            </a:r>
            <a:r>
              <a:rPr lang="en-US" sz="2800" dirty="0"/>
              <a:t> </a:t>
            </a:r>
            <a:r>
              <a:rPr lang="en-US" sz="2800" dirty="0" err="1"/>
              <a:t>nama</a:t>
            </a:r>
            <a:r>
              <a:rPr lang="en-US" sz="2800" dirty="0"/>
              <a:t> </a:t>
            </a:r>
            <a:r>
              <a:rPr lang="en-US" sz="2800" dirty="0" err="1"/>
              <a:t>penulisnya</a:t>
            </a:r>
            <a:r>
              <a:rPr lang="en-US" sz="2800" dirty="0"/>
              <a:t> </a:t>
            </a:r>
            <a:r>
              <a:rPr lang="en-US" sz="2800" dirty="0" err="1"/>
              <a:t>dapat</a:t>
            </a:r>
            <a:r>
              <a:rPr lang="en-US" sz="2800" dirty="0"/>
              <a:t> </a:t>
            </a:r>
            <a:r>
              <a:rPr lang="en-US" sz="2800" dirty="0" err="1"/>
              <a:t>dituliskan</a:t>
            </a:r>
            <a:r>
              <a:rPr lang="en-US" sz="2800" dirty="0"/>
              <a:t> </a:t>
            </a:r>
            <a:r>
              <a:rPr lang="en-US" sz="2800" dirty="0" err="1"/>
              <a:t>nama</a:t>
            </a:r>
            <a:r>
              <a:rPr lang="en-US" sz="2800" dirty="0"/>
              <a:t> </a:t>
            </a:r>
            <a:r>
              <a:rPr lang="en-US" sz="2800" dirty="0" err="1"/>
              <a:t>surat</a:t>
            </a:r>
            <a:r>
              <a:rPr lang="en-US" sz="2800" dirty="0"/>
              <a:t> </a:t>
            </a:r>
            <a:r>
              <a:rPr lang="en-US" sz="2800" dirty="0" err="1"/>
              <a:t>kabar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tanggal</a:t>
            </a:r>
            <a:r>
              <a:rPr lang="en-US" sz="2800" dirty="0"/>
              <a:t> </a:t>
            </a:r>
            <a:r>
              <a:rPr lang="en-US" sz="2800" dirty="0" err="1"/>
              <a:t>penerbitannya</a:t>
            </a:r>
            <a:r>
              <a:rPr lang="en-US" sz="2800" dirty="0"/>
              <a:t>.</a:t>
            </a:r>
          </a:p>
          <a:p>
            <a:pPr marL="457200" indent="-457200">
              <a:lnSpc>
                <a:spcPct val="80000"/>
              </a:lnSpc>
              <a:buFont typeface="Wingdings" pitchFamily="2" charset="2"/>
              <a:buAutoNum type="arabicPeriod"/>
              <a:defRPr/>
            </a:pPr>
            <a:endParaRPr lang="en-US" sz="2800" dirty="0"/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800" dirty="0" err="1"/>
              <a:t>Contoh</a:t>
            </a:r>
            <a:r>
              <a:rPr lang="en-US" sz="2800" dirty="0"/>
              <a:t> :</a:t>
            </a:r>
          </a:p>
          <a:p>
            <a:pPr marL="398463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800" dirty="0"/>
              <a:t>Radar Lampung (Lampung), 22 April 2005</a:t>
            </a:r>
          </a:p>
          <a:p>
            <a:pPr marL="398463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800" dirty="0" err="1"/>
              <a:t>Kompas</a:t>
            </a:r>
            <a:r>
              <a:rPr lang="en-US" sz="2800" dirty="0"/>
              <a:t> (Jakarta), 11 September 2010</a:t>
            </a:r>
          </a:p>
          <a:p>
            <a:pPr marL="398463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800" dirty="0"/>
              <a:t>Lampung Post (Lampung), </a:t>
            </a:r>
            <a:r>
              <a:rPr lang="en-US" sz="2800" dirty="0" err="1"/>
              <a:t>Juli</a:t>
            </a:r>
            <a:r>
              <a:rPr lang="en-US" sz="2800" dirty="0"/>
              <a:t> 2012</a:t>
            </a:r>
          </a:p>
          <a:p>
            <a:pPr marL="398463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800" dirty="0" err="1"/>
              <a:t>Republika</a:t>
            </a:r>
            <a:r>
              <a:rPr lang="en-US" sz="2800" dirty="0"/>
              <a:t> (Jakarta), November - </a:t>
            </a:r>
            <a:r>
              <a:rPr lang="en-US" sz="2800" dirty="0" err="1"/>
              <a:t>Desember</a:t>
            </a:r>
            <a:r>
              <a:rPr lang="en-US" sz="2800" dirty="0"/>
              <a:t> 2013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8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107FA29-2A6F-4F77-884A-B12246F528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94"/>
    </mc:Choice>
    <mc:Fallback>
      <p:transition spd="slow" advTm="22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85800" y="2057400"/>
            <a:ext cx="8001000" cy="4073525"/>
          </a:xfrm>
          <a:ln>
            <a:noFill/>
          </a:ln>
        </p:spPr>
        <p:txBody>
          <a:bodyPr>
            <a:normAutofit/>
          </a:bodyPr>
          <a:lstStyle/>
          <a:p>
            <a:pPr marL="1087438" indent="-1087438">
              <a:buFont typeface="Wingdings" pitchFamily="2" charset="2"/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r>
              <a:rPr lang="en-US" sz="2800" dirty="0"/>
              <a:t>2. </a:t>
            </a:r>
            <a:r>
              <a:rPr lang="en-US" sz="2800" dirty="0" err="1"/>
              <a:t>Bila</a:t>
            </a:r>
            <a:r>
              <a:rPr lang="en-US" sz="2800" dirty="0"/>
              <a:t> </a:t>
            </a:r>
            <a:r>
              <a:rPr lang="en-US" sz="2800" dirty="0" err="1"/>
              <a:t>tercantum</a:t>
            </a:r>
            <a:r>
              <a:rPr lang="en-US" sz="2800" dirty="0"/>
              <a:t> </a:t>
            </a:r>
            <a:r>
              <a:rPr lang="en-US" sz="2800" dirty="0" err="1"/>
              <a:t>nama</a:t>
            </a:r>
            <a:r>
              <a:rPr lang="en-US" sz="2800" dirty="0"/>
              <a:t> </a:t>
            </a:r>
            <a:r>
              <a:rPr lang="en-US" sz="2800" dirty="0" err="1"/>
              <a:t>penulisnya</a:t>
            </a:r>
            <a:r>
              <a:rPr lang="en-US" sz="2800" dirty="0"/>
              <a:t> :</a:t>
            </a:r>
          </a:p>
          <a:p>
            <a:pPr marL="1087438" indent="-1087438">
              <a:buFont typeface="Wingdings" pitchFamily="2" charset="2"/>
              <a:buNone/>
              <a:defRPr/>
            </a:pPr>
            <a:r>
              <a:rPr lang="en-US" sz="2800" dirty="0" err="1"/>
              <a:t>Weliarang</a:t>
            </a:r>
            <a:r>
              <a:rPr lang="en-US" sz="2800" dirty="0"/>
              <a:t>, F (2016) “</a:t>
            </a:r>
            <a:r>
              <a:rPr lang="en-US" sz="2800" dirty="0" err="1"/>
              <a:t>Banjiri</a:t>
            </a:r>
            <a:r>
              <a:rPr lang="en-US" sz="2800" dirty="0"/>
              <a:t> </a:t>
            </a:r>
            <a:r>
              <a:rPr lang="en-US" sz="2800" dirty="0" err="1"/>
              <a:t>Pasar</a:t>
            </a:r>
            <a:r>
              <a:rPr lang="en-US" sz="2800" dirty="0"/>
              <a:t> Global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Produk</a:t>
            </a:r>
            <a:r>
              <a:rPr lang="en-US" sz="2800" dirty="0"/>
              <a:t> </a:t>
            </a:r>
            <a:r>
              <a:rPr lang="en-US" sz="2800" dirty="0" err="1"/>
              <a:t>Lokal</a:t>
            </a:r>
            <a:r>
              <a:rPr lang="en-US" sz="2800" dirty="0"/>
              <a:t>”, Radar Lampung, 17 </a:t>
            </a:r>
            <a:r>
              <a:rPr lang="en-US" sz="2800" dirty="0" err="1"/>
              <a:t>Februari</a:t>
            </a:r>
            <a:r>
              <a:rPr lang="en-US" sz="2800" dirty="0"/>
              <a:t>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76250"/>
            <a:ext cx="8077200" cy="1080542"/>
          </a:xfrm>
        </p:spPr>
        <p:txBody>
          <a:bodyPr/>
          <a:lstStyle/>
          <a:p>
            <a:pPr algn="ctr">
              <a:defRPr/>
            </a:pPr>
            <a:r>
              <a:rPr lang="en-AU" sz="3600" cap="none" dirty="0" err="1">
                <a:latin typeface="Tahoma" pitchFamily="34" charset="0"/>
              </a:rPr>
              <a:t>Penulisan</a:t>
            </a:r>
            <a:r>
              <a:rPr lang="en-AU" sz="3600" cap="none" dirty="0">
                <a:latin typeface="Tahoma" pitchFamily="34" charset="0"/>
              </a:rPr>
              <a:t> </a:t>
            </a:r>
            <a:r>
              <a:rPr lang="en-AU" sz="3600" cap="none" dirty="0" err="1">
                <a:latin typeface="Tahoma" pitchFamily="34" charset="0"/>
              </a:rPr>
              <a:t>Daftar</a:t>
            </a:r>
            <a:r>
              <a:rPr lang="en-AU" sz="3600" cap="none" dirty="0">
                <a:latin typeface="Tahoma" pitchFamily="34" charset="0"/>
              </a:rPr>
              <a:t> </a:t>
            </a:r>
            <a:r>
              <a:rPr lang="en-AU" sz="3600" cap="none" dirty="0" err="1">
                <a:latin typeface="Tahoma" pitchFamily="34" charset="0"/>
              </a:rPr>
              <a:t>Pustaka</a:t>
            </a:r>
            <a:br>
              <a:rPr lang="en-US" sz="3600" cap="none" dirty="0"/>
            </a:br>
            <a:r>
              <a:rPr lang="en-US" sz="3600" cap="none" dirty="0"/>
              <a:t> #</a:t>
            </a:r>
            <a:r>
              <a:rPr lang="en-US" sz="3600" cap="none" dirty="0" err="1"/>
              <a:t>berupa</a:t>
            </a:r>
            <a:r>
              <a:rPr lang="en-US" sz="3600" cap="none" dirty="0"/>
              <a:t> </a:t>
            </a:r>
            <a:r>
              <a:rPr lang="en-US" sz="3600" cap="none" dirty="0" err="1"/>
              <a:t>surat</a:t>
            </a:r>
            <a:r>
              <a:rPr lang="en-US" sz="3600" cap="none" dirty="0"/>
              <a:t> </a:t>
            </a:r>
            <a:r>
              <a:rPr lang="en-US" sz="3600" cap="none" dirty="0" err="1"/>
              <a:t>kabar</a:t>
            </a:r>
            <a:r>
              <a:rPr lang="en-US" sz="3600" cap="none" dirty="0"/>
              <a:t>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E74A963-B6B9-4A9D-941D-7F4A31AA55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06"/>
    </mc:Choice>
    <mc:Fallback>
      <p:transition spd="slow" advTm="27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90600" y="2168525"/>
            <a:ext cx="7467600" cy="1332483"/>
          </a:xfrm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en-US" sz="3600" b="1" dirty="0"/>
              <a:t>Harvard Style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F37D323-EA42-4CD4-A673-E9FFFEAAC8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1"/>
    </mc:Choice>
    <mc:Fallback xmlns="">
      <p:transition spd="slow" advTm="6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2636912"/>
            <a:ext cx="7467600" cy="1008112"/>
          </a:xfrm>
        </p:spPr>
        <p:txBody>
          <a:bodyPr/>
          <a:lstStyle/>
          <a:p>
            <a:pPr>
              <a:defRPr/>
            </a:pPr>
            <a:r>
              <a:rPr lang="en-US" sz="4400" b="1" dirty="0"/>
              <a:t>Vancouver  Style </a:t>
            </a:r>
          </a:p>
        </p:txBody>
      </p:sp>
      <p:sp>
        <p:nvSpPr>
          <p:cNvPr id="3" name="Subtitle 1">
            <a:extLst>
              <a:ext uri="{FF2B5EF4-FFF2-40B4-BE49-F238E27FC236}">
                <a16:creationId xmlns:a16="http://schemas.microsoft.com/office/drawing/2014/main" id="{6F6D9936-8A52-49FE-AA15-D64D36452B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9632" y="4293096"/>
            <a:ext cx="6432376" cy="108012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tx1"/>
                </a:solidFill>
              </a:rPr>
              <a:t>Disusun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berdasarkan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nomer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urut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rujukan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137E197-EA8E-4414-B609-57A67EA59E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7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13"/>
    </mc:Choice>
    <mc:Fallback>
      <p:transition spd="slow" advTm="15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7924800" cy="706090"/>
          </a:xfrm>
        </p:spPr>
        <p:txBody>
          <a:bodyPr/>
          <a:lstStyle/>
          <a:p>
            <a:pPr algn="ctr">
              <a:defRPr/>
            </a:pPr>
            <a:r>
              <a:rPr lang="en-US" sz="3600" dirty="0" err="1"/>
              <a:t>Contoh</a:t>
            </a:r>
            <a:r>
              <a:rPr lang="en-US" sz="3600" dirty="0"/>
              <a:t> </a:t>
            </a:r>
            <a:r>
              <a:rPr lang="en-US" sz="3600" dirty="0" err="1"/>
              <a:t>daftar</a:t>
            </a:r>
            <a:r>
              <a:rPr lang="en-US" sz="3600" dirty="0"/>
              <a:t> </a:t>
            </a:r>
            <a:r>
              <a:rPr lang="en-US" sz="3600" dirty="0" err="1"/>
              <a:t>pustaka</a:t>
            </a:r>
            <a:r>
              <a:rPr lang="en-US" sz="36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79512" y="1052736"/>
            <a:ext cx="8964488" cy="5904656"/>
          </a:xfrm>
        </p:spPr>
        <p:txBody>
          <a:bodyPr>
            <a:noAutofit/>
          </a:bodyPr>
          <a:lstStyle/>
          <a:p>
            <a:pPr marL="339725" indent="-339725">
              <a:buFont typeface="Wingdings" pitchFamily="2" charset="2"/>
              <a:buNone/>
              <a:defRPr/>
            </a:pPr>
            <a:r>
              <a:rPr lang="en-US" sz="2400" dirty="0">
                <a:effectLst/>
              </a:rPr>
              <a:t>[1] Definition of term, (</a:t>
            </a:r>
            <a:r>
              <a:rPr lang="en-US" sz="2400" u="sng" dirty="0">
                <a:effectLst/>
                <a:hlinkClick r:id="rId5"/>
              </a:rPr>
              <a:t>http://www.vodafone.com/content/annualreport/annual_report12/downloads/additional_information_vodafone_ar2012_sections/definition_of_terms_vodafone_ar2012.pdf</a:t>
            </a:r>
            <a:r>
              <a:rPr lang="en-US" sz="2400" dirty="0">
                <a:effectLst/>
              </a:rPr>
              <a:t>). Accessed on Dec 30</a:t>
            </a:r>
            <a:r>
              <a:rPr lang="en-US" sz="2400" baseline="30000" dirty="0">
                <a:effectLst/>
              </a:rPr>
              <a:t>th</a:t>
            </a:r>
            <a:r>
              <a:rPr lang="en-US" sz="2400" dirty="0">
                <a:effectLst/>
              </a:rPr>
              <a:t>, 2014</a:t>
            </a:r>
          </a:p>
          <a:p>
            <a:pPr marL="339725" indent="-339725">
              <a:buFont typeface="Wingdings" pitchFamily="2" charset="2"/>
              <a:buNone/>
              <a:defRPr/>
            </a:pPr>
            <a:r>
              <a:rPr lang="en-US" sz="2400" dirty="0">
                <a:effectLst/>
              </a:rPr>
              <a:t>[2] MUPPALA, </a:t>
            </a:r>
            <a:r>
              <a:rPr lang="en-US" sz="2400" dirty="0" err="1">
                <a:effectLst/>
              </a:rPr>
              <a:t>Jogesh</a:t>
            </a:r>
            <a:r>
              <a:rPr lang="en-US" sz="2400" dirty="0">
                <a:effectLst/>
              </a:rPr>
              <a:t> K. Teaching embedded software concepts using Android. In: </a:t>
            </a:r>
            <a:r>
              <a:rPr lang="en-US" sz="2400" i="1" dirty="0">
                <a:effectLst/>
              </a:rPr>
              <a:t>Proceedings of the 6th Workshop on Embedded Systems Education</a:t>
            </a:r>
            <a:r>
              <a:rPr lang="en-US" sz="2400" dirty="0">
                <a:effectLst/>
              </a:rPr>
              <a:t>. ACM, 2011. p. 32-37.</a:t>
            </a:r>
          </a:p>
          <a:p>
            <a:pPr marL="339725" indent="-339725">
              <a:buFont typeface="Wingdings" pitchFamily="2" charset="2"/>
              <a:buNone/>
              <a:defRPr/>
            </a:pPr>
            <a:r>
              <a:rPr lang="en-US" sz="2400" dirty="0">
                <a:effectLst/>
              </a:rPr>
              <a:t>[3] ALSHALABI, Ibrahim </a:t>
            </a:r>
            <a:r>
              <a:rPr lang="en-US" sz="2400" dirty="0" err="1">
                <a:effectLst/>
              </a:rPr>
              <a:t>Alkore</a:t>
            </a:r>
            <a:r>
              <a:rPr lang="en-US" sz="2400" dirty="0">
                <a:effectLst/>
              </a:rPr>
              <a:t>; ELLEITHY, </a:t>
            </a:r>
            <a:r>
              <a:rPr lang="en-US" sz="2400" dirty="0" err="1">
                <a:effectLst/>
              </a:rPr>
              <a:t>Khaled</a:t>
            </a:r>
            <a:r>
              <a:rPr lang="en-US" sz="2400" dirty="0">
                <a:effectLst/>
              </a:rPr>
              <a:t>. Effective M-learning design Strategies for computer science and Engineering courses. </a:t>
            </a:r>
            <a:r>
              <a:rPr lang="en-US" sz="2400" i="1" dirty="0" err="1">
                <a:effectLst/>
              </a:rPr>
              <a:t>arXiv</a:t>
            </a:r>
            <a:r>
              <a:rPr lang="en-US" sz="2400" i="1" dirty="0">
                <a:effectLst/>
              </a:rPr>
              <a:t> preprint arXiv:1203.1897</a:t>
            </a:r>
            <a:r>
              <a:rPr lang="en-US" sz="2400" dirty="0">
                <a:effectLst/>
              </a:rPr>
              <a:t>, 2012.</a:t>
            </a:r>
          </a:p>
          <a:p>
            <a:pPr marL="339725" indent="-339725">
              <a:buFont typeface="Wingdings" pitchFamily="2" charset="2"/>
              <a:buNone/>
              <a:defRPr/>
            </a:pPr>
            <a:r>
              <a:rPr lang="en-US" sz="2400" dirty="0">
                <a:effectLst/>
              </a:rPr>
              <a:t>[4] </a:t>
            </a:r>
            <a:r>
              <a:rPr lang="en-US" sz="2400" dirty="0" err="1">
                <a:effectLst/>
              </a:rPr>
              <a:t>Sakat</a:t>
            </a:r>
            <a:r>
              <a:rPr lang="en-US" sz="2400" dirty="0">
                <a:effectLst/>
              </a:rPr>
              <a:t>, </a:t>
            </a:r>
            <a:r>
              <a:rPr lang="en-US" sz="2400" dirty="0" err="1">
                <a:effectLst/>
              </a:rPr>
              <a:t>Ahamad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Asmadi</a:t>
            </a:r>
            <a:r>
              <a:rPr lang="en-US" sz="2400" dirty="0">
                <a:effectLst/>
              </a:rPr>
              <a:t>., </a:t>
            </a:r>
            <a:r>
              <a:rPr lang="en-US" sz="2400" dirty="0" err="1">
                <a:effectLst/>
              </a:rPr>
              <a:t>Zin</a:t>
            </a:r>
            <a:r>
              <a:rPr lang="en-US" sz="2400" dirty="0">
                <a:effectLst/>
              </a:rPr>
              <a:t>, </a:t>
            </a:r>
            <a:r>
              <a:rPr lang="en-US" sz="2400" dirty="0" err="1">
                <a:effectLst/>
              </a:rPr>
              <a:t>Mohamad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Zaid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Mohd</a:t>
            </a:r>
            <a:r>
              <a:rPr lang="en-US" sz="2400" dirty="0">
                <a:effectLst/>
              </a:rPr>
              <a:t>., </a:t>
            </a:r>
            <a:r>
              <a:rPr lang="en-US" sz="2400" dirty="0" err="1">
                <a:effectLst/>
              </a:rPr>
              <a:t>Muhamad</a:t>
            </a:r>
            <a:r>
              <a:rPr lang="en-US" sz="2400" dirty="0">
                <a:effectLst/>
              </a:rPr>
              <a:t>, </a:t>
            </a:r>
            <a:r>
              <a:rPr lang="en-US" sz="2400" dirty="0" err="1">
                <a:effectLst/>
              </a:rPr>
              <a:t>Rusli</a:t>
            </a:r>
            <a:r>
              <a:rPr lang="en-US" sz="2400" dirty="0">
                <a:effectLst/>
              </a:rPr>
              <a:t>., </a:t>
            </a:r>
            <a:r>
              <a:rPr lang="en-US" sz="2400" dirty="0" err="1">
                <a:effectLst/>
              </a:rPr>
              <a:t>Anzaruddin</a:t>
            </a:r>
            <a:r>
              <a:rPr lang="en-US" sz="2400" dirty="0">
                <a:effectLst/>
              </a:rPr>
              <a:t>, Ahmad., Ahmad, </a:t>
            </a:r>
            <a:r>
              <a:rPr lang="en-US" sz="2400" dirty="0" err="1">
                <a:effectLst/>
              </a:rPr>
              <a:t>Nurfahiratul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Azlina</a:t>
            </a:r>
            <a:r>
              <a:rPr lang="en-US" sz="2400" dirty="0">
                <a:effectLst/>
              </a:rPr>
              <a:t>.,  </a:t>
            </a:r>
            <a:r>
              <a:rPr lang="en-US" sz="2400" dirty="0" err="1">
                <a:effectLst/>
              </a:rPr>
              <a:t>dan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Kasmo</a:t>
            </a:r>
            <a:r>
              <a:rPr lang="en-US" sz="2400" dirty="0">
                <a:effectLst/>
              </a:rPr>
              <a:t>, </a:t>
            </a:r>
            <a:r>
              <a:rPr lang="en-US" sz="2400" dirty="0" err="1">
                <a:effectLst/>
              </a:rPr>
              <a:t>Mohd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Arip</a:t>
            </a:r>
            <a:r>
              <a:rPr lang="en-US" sz="2400" dirty="0">
                <a:effectLst/>
              </a:rPr>
              <a:t>.  </a:t>
            </a:r>
            <a:r>
              <a:rPr lang="en-US" sz="2400" i="1" dirty="0">
                <a:effectLst/>
              </a:rPr>
              <a:t>Educational Technology Media Method in Teaching and Learning Progress, </a:t>
            </a:r>
            <a:r>
              <a:rPr lang="en-US" sz="2400" dirty="0">
                <a:effectLst/>
              </a:rPr>
              <a:t>American Journal of Applied Sciences 9 (6): 874-878, 2012. </a:t>
            </a:r>
          </a:p>
          <a:p>
            <a:pPr>
              <a:buFont typeface="+mj-lt"/>
              <a:buAutoNum type="arabicPeriod"/>
              <a:defRPr/>
            </a:pPr>
            <a:endParaRPr lang="en-US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24F2A27-1CEF-440D-81E3-047CB530CE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151"/>
    </mc:Choice>
    <mc:Fallback>
      <p:transition spd="slow" advTm="38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7772400" cy="792163"/>
          </a:xfrm>
        </p:spPr>
        <p:txBody>
          <a:bodyPr/>
          <a:lstStyle/>
          <a:p>
            <a:pPr>
              <a:defRPr/>
            </a:pPr>
            <a:r>
              <a:rPr lang="en-US" sz="3600" b="1" dirty="0"/>
              <a:t>Harvard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57200" y="1556792"/>
            <a:ext cx="8534400" cy="4824958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dirty="0" err="1"/>
              <a:t>Penulisan</a:t>
            </a:r>
            <a:r>
              <a:rPr lang="en-US" sz="2800" dirty="0"/>
              <a:t> </a:t>
            </a:r>
            <a:r>
              <a:rPr lang="en-US" sz="2800" dirty="0" err="1"/>
              <a:t>referensi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aturan</a:t>
            </a:r>
            <a:r>
              <a:rPr lang="en-US" sz="2800" dirty="0"/>
              <a:t> Harvard paling </a:t>
            </a:r>
            <a:r>
              <a:rPr lang="en-US" sz="2800" dirty="0" err="1"/>
              <a:t>banyak</a:t>
            </a:r>
            <a:r>
              <a:rPr lang="en-US" sz="2800" dirty="0"/>
              <a:t> </a:t>
            </a:r>
            <a:r>
              <a:rPr lang="en-US" sz="2800" dirty="0" err="1"/>
              <a:t>digunakan</a:t>
            </a:r>
            <a:r>
              <a:rPr lang="en-US" sz="2800" dirty="0"/>
              <a:t>, </a:t>
            </a:r>
            <a:r>
              <a:rPr lang="en-US" sz="2800" dirty="0" err="1"/>
              <a:t>karena</a:t>
            </a:r>
            <a:r>
              <a:rPr lang="en-US" sz="2800" dirty="0"/>
              <a:t> </a:t>
            </a:r>
            <a:r>
              <a:rPr lang="en-US" sz="2800" dirty="0" err="1"/>
              <a:t>dianggap</a:t>
            </a:r>
            <a:r>
              <a:rPr lang="en-US" sz="2800" dirty="0"/>
              <a:t> </a:t>
            </a:r>
            <a:r>
              <a:rPr lang="en-US" sz="2800" dirty="0" err="1"/>
              <a:t>lebih</a:t>
            </a:r>
            <a:r>
              <a:rPr lang="en-US" sz="2800" dirty="0"/>
              <a:t> </a:t>
            </a:r>
            <a:r>
              <a:rPr lang="en-US" sz="2800" dirty="0" err="1"/>
              <a:t>mudah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lebih</a:t>
            </a:r>
            <a:r>
              <a:rPr lang="en-US" sz="2800" dirty="0"/>
              <a:t> </a:t>
            </a:r>
            <a:r>
              <a:rPr lang="en-US" sz="2800" dirty="0" err="1"/>
              <a:t>informatif</a:t>
            </a:r>
            <a:r>
              <a:rPr lang="en-US" sz="2800" dirty="0"/>
              <a:t>. </a:t>
            </a:r>
          </a:p>
          <a:p>
            <a:pPr marL="225425" indent="-225425">
              <a:lnSpc>
                <a:spcPct val="90000"/>
              </a:lnSpc>
              <a:buFontTx/>
              <a:buNone/>
              <a:defRPr/>
            </a:pPr>
            <a:r>
              <a:rPr lang="en-US" sz="2800" dirty="0"/>
              <a:t>Cara </a:t>
            </a:r>
            <a:r>
              <a:rPr lang="en-US" sz="2800" dirty="0" err="1"/>
              <a:t>Penulisan</a:t>
            </a:r>
            <a:r>
              <a:rPr lang="en-US" sz="2800" dirty="0"/>
              <a:t>  :</a:t>
            </a:r>
          </a:p>
          <a:p>
            <a:pPr marL="339725" indent="-339725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dirty="0"/>
              <a:t>1. Cara </a:t>
            </a:r>
            <a:r>
              <a:rPr lang="en-US" sz="2800" dirty="0" err="1"/>
              <a:t>penulisan</a:t>
            </a:r>
            <a:r>
              <a:rPr lang="en-US" sz="2800" dirty="0"/>
              <a:t> </a:t>
            </a:r>
            <a:r>
              <a:rPr lang="en-US" sz="2800" i="1" dirty="0"/>
              <a:t>internal referencing</a:t>
            </a:r>
            <a:r>
              <a:rPr lang="en-US" sz="2800" dirty="0"/>
              <a:t> 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sistem</a:t>
            </a:r>
            <a:r>
              <a:rPr lang="en-US" sz="2800" dirty="0"/>
              <a:t> </a:t>
            </a:r>
            <a:r>
              <a:rPr lang="en-US" sz="2800" i="1" dirty="0"/>
              <a:t>Author-date system</a:t>
            </a:r>
            <a:r>
              <a:rPr lang="en-US" sz="2800" dirty="0"/>
              <a:t>,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menuliskan</a:t>
            </a:r>
            <a:r>
              <a:rPr lang="en-US" sz="2800" dirty="0"/>
              <a:t> </a:t>
            </a:r>
            <a:r>
              <a:rPr lang="en-US" sz="2800" dirty="0" err="1"/>
              <a:t>nama</a:t>
            </a:r>
            <a:r>
              <a:rPr lang="en-US" sz="2800" dirty="0"/>
              <a:t> </a:t>
            </a:r>
            <a:r>
              <a:rPr lang="en-US" sz="2800" dirty="0" err="1"/>
              <a:t>belakang</a:t>
            </a:r>
            <a:r>
              <a:rPr lang="en-US" sz="2800" dirty="0"/>
              <a:t> </a:t>
            </a:r>
            <a:r>
              <a:rPr lang="en-US" sz="2800" dirty="0" err="1"/>
              <a:t>penulis</a:t>
            </a:r>
            <a:r>
              <a:rPr lang="en-US" sz="2800" dirty="0"/>
              <a:t>,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diikuti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tahun</a:t>
            </a:r>
            <a:r>
              <a:rPr lang="en-US" sz="2800" dirty="0"/>
              <a:t> </a:t>
            </a:r>
            <a:r>
              <a:rPr lang="en-US" sz="2800" dirty="0" err="1"/>
              <a:t>acuan</a:t>
            </a:r>
            <a:r>
              <a:rPr lang="en-US" sz="2800" dirty="0"/>
              <a:t> </a:t>
            </a:r>
            <a:r>
              <a:rPr lang="en-US" sz="2800" dirty="0" err="1"/>
              <a:t>tersebut</a:t>
            </a:r>
            <a:r>
              <a:rPr lang="en-US" sz="2800" dirty="0"/>
              <a:t> </a:t>
            </a:r>
            <a:r>
              <a:rPr lang="en-US" sz="2800" dirty="0" err="1"/>
              <a:t>ditulis</a:t>
            </a:r>
            <a:r>
              <a:rPr lang="en-US" sz="2800" dirty="0"/>
              <a:t>. </a:t>
            </a:r>
          </a:p>
          <a:p>
            <a:pPr marL="339725" indent="-339725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dirty="0"/>
              <a:t>2. </a:t>
            </a:r>
            <a:r>
              <a:rPr lang="en-US" sz="2800" dirty="0" err="1"/>
              <a:t>Penyajian</a:t>
            </a:r>
            <a:r>
              <a:rPr lang="en-US" sz="2800" dirty="0"/>
              <a:t> </a:t>
            </a:r>
            <a:r>
              <a:rPr lang="en-US" sz="2800" i="1" dirty="0"/>
              <a:t>full referencing</a:t>
            </a:r>
            <a:r>
              <a:rPr lang="en-US" sz="2800" dirty="0"/>
              <a:t> 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cara</a:t>
            </a:r>
            <a:r>
              <a:rPr lang="en-US" sz="2800" dirty="0"/>
              <a:t> </a:t>
            </a:r>
            <a:r>
              <a:rPr lang="en-US" sz="2800" dirty="0" err="1"/>
              <a:t>terurut</a:t>
            </a:r>
            <a:r>
              <a:rPr lang="en-US" sz="2800" dirty="0"/>
              <a:t> </a:t>
            </a:r>
            <a:r>
              <a:rPr lang="en-US" sz="2800" dirty="0" err="1"/>
              <a:t>abjad</a:t>
            </a:r>
            <a:r>
              <a:rPr lang="en-US" sz="2800" dirty="0"/>
              <a:t> </a:t>
            </a:r>
            <a:r>
              <a:rPr lang="en-US" sz="2800" dirty="0" err="1"/>
              <a:t>dari</a:t>
            </a:r>
            <a:r>
              <a:rPr lang="en-US" sz="2800" dirty="0"/>
              <a:t> </a:t>
            </a:r>
            <a:r>
              <a:rPr lang="en-US" sz="2800" dirty="0" err="1"/>
              <a:t>nama</a:t>
            </a:r>
            <a:r>
              <a:rPr lang="en-US" sz="2800" dirty="0"/>
              <a:t> </a:t>
            </a:r>
            <a:r>
              <a:rPr lang="en-US" sz="2800" dirty="0" err="1"/>
              <a:t>belakang</a:t>
            </a:r>
            <a:r>
              <a:rPr lang="en-US" sz="2800" dirty="0"/>
              <a:t> </a:t>
            </a:r>
            <a:r>
              <a:rPr lang="en-US" sz="2800" dirty="0" err="1"/>
              <a:t>pengarangnya</a:t>
            </a:r>
            <a:r>
              <a:rPr lang="en-US" sz="2800" dirty="0"/>
              <a:t>, </a:t>
            </a:r>
            <a:r>
              <a:rPr lang="en-US" sz="2800" dirty="0" err="1"/>
              <a:t>sehingga</a:t>
            </a:r>
            <a:r>
              <a:rPr lang="en-US" sz="2800" dirty="0"/>
              <a:t> </a:t>
            </a:r>
            <a:r>
              <a:rPr lang="en-US" sz="2800" dirty="0" err="1"/>
              <a:t>memudahkan</a:t>
            </a:r>
            <a:r>
              <a:rPr lang="en-US" sz="2800" dirty="0"/>
              <a:t> </a:t>
            </a:r>
            <a:r>
              <a:rPr lang="en-US" sz="2800" dirty="0" err="1"/>
              <a:t>pencariannya</a:t>
            </a:r>
            <a:endParaRPr lang="en-US" sz="28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F1003AB-EA3B-474F-96C7-015BCED808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65"/>
    </mc:Choice>
    <mc:Fallback xmlns="">
      <p:transition spd="slow" advTm="33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1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9544F-6CC2-4714-AA2C-596986D79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911770"/>
          </a:xfrm>
        </p:spPr>
        <p:txBody>
          <a:bodyPr/>
          <a:lstStyle/>
          <a:p>
            <a:r>
              <a:rPr lang="en-ID" sz="3200" dirty="0" err="1"/>
              <a:t>Contoh</a:t>
            </a:r>
            <a:r>
              <a:rPr lang="en-ID" sz="3200" dirty="0"/>
              <a:t> 1 </a:t>
            </a:r>
            <a:r>
              <a:rPr lang="en-ID" sz="3200" dirty="0" err="1"/>
              <a:t>pengutipan</a:t>
            </a:r>
            <a:r>
              <a:rPr lang="en-ID" sz="3200" dirty="0"/>
              <a:t>/</a:t>
            </a:r>
            <a:r>
              <a:rPr lang="en-ID" sz="3200" dirty="0" err="1"/>
              <a:t>sitasi</a:t>
            </a:r>
            <a:r>
              <a:rPr lang="en-ID" sz="3200" dirty="0"/>
              <a:t> </a:t>
            </a:r>
            <a:br>
              <a:rPr lang="en-ID" sz="3200" dirty="0"/>
            </a:br>
            <a:r>
              <a:rPr lang="en-ID" sz="3200" dirty="0" err="1"/>
              <a:t>Berupa</a:t>
            </a:r>
            <a:r>
              <a:rPr lang="en-ID" sz="3200" dirty="0"/>
              <a:t> </a:t>
            </a:r>
            <a:r>
              <a:rPr lang="en-ID" sz="3200" dirty="0" err="1"/>
              <a:t>buku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105BB-6589-4138-9AC2-3BC26809808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3607" y="1556792"/>
            <a:ext cx="7924800" cy="4114800"/>
          </a:xfrm>
        </p:spPr>
        <p:txBody>
          <a:bodyPr>
            <a:normAutofit/>
          </a:bodyPr>
          <a:lstStyle/>
          <a:p>
            <a:r>
              <a:rPr lang="en-US" sz="2000" dirty="0"/>
              <a:t>Classifier </a:t>
            </a:r>
            <a:r>
              <a:rPr lang="en-US" sz="2000" dirty="0" err="1"/>
              <a:t>adalah</a:t>
            </a:r>
            <a:r>
              <a:rPr lang="en-US" sz="2000" dirty="0"/>
              <a:t> </a:t>
            </a:r>
            <a:r>
              <a:rPr lang="en-US" sz="2000" dirty="0" err="1"/>
              <a:t>suatu</a:t>
            </a:r>
            <a:r>
              <a:rPr lang="en-US" sz="2000" dirty="0"/>
              <a:t> model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algoritma</a:t>
            </a:r>
            <a:r>
              <a:rPr lang="en-US" sz="2000" dirty="0"/>
              <a:t> yang </a:t>
            </a:r>
            <a:r>
              <a:rPr lang="en-US" sz="2000" dirty="0" err="1"/>
              <a:t>digunakan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memetakan</a:t>
            </a:r>
            <a:r>
              <a:rPr lang="en-US" sz="2000" dirty="0"/>
              <a:t> data input </a:t>
            </a:r>
            <a:r>
              <a:rPr lang="en-US" sz="2000" dirty="0" err="1"/>
              <a:t>kedalam</a:t>
            </a:r>
            <a:r>
              <a:rPr lang="en-US" sz="2000" dirty="0"/>
              <a:t> </a:t>
            </a:r>
            <a:r>
              <a:rPr lang="en-US" sz="2000" dirty="0" err="1"/>
              <a:t>kategori-kategori</a:t>
            </a:r>
            <a:r>
              <a:rPr lang="en-US" sz="2000" dirty="0"/>
              <a:t> </a:t>
            </a:r>
            <a:r>
              <a:rPr lang="en-US" sz="2000" dirty="0" err="1"/>
              <a:t>tertentu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memprediksi</a:t>
            </a:r>
            <a:r>
              <a:rPr lang="en-US" sz="2000" dirty="0"/>
              <a:t> label </a:t>
            </a:r>
            <a:r>
              <a:rPr lang="en-US" sz="2000" dirty="0" err="1"/>
              <a:t>kelas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data yang </a:t>
            </a:r>
            <a:r>
              <a:rPr lang="en-US" sz="2000" dirty="0" err="1"/>
              <a:t>telah</a:t>
            </a:r>
            <a:r>
              <a:rPr lang="en-US" sz="2000" dirty="0"/>
              <a:t> </a:t>
            </a:r>
            <a:r>
              <a:rPr lang="en-US" sz="2000" dirty="0" err="1"/>
              <a:t>diinput</a:t>
            </a:r>
            <a:r>
              <a:rPr lang="en-US" sz="2000" dirty="0"/>
              <a:t>. Proses </a:t>
            </a:r>
            <a:r>
              <a:rPr lang="en-US" sz="2000" dirty="0" err="1"/>
              <a:t>klasifikasi</a:t>
            </a:r>
            <a:r>
              <a:rPr lang="en-US" sz="2000" dirty="0"/>
              <a:t> </a:t>
            </a:r>
            <a:r>
              <a:rPr lang="en-US" sz="2000" dirty="0" err="1"/>
              <a:t>terdiri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dua</a:t>
            </a:r>
            <a:r>
              <a:rPr lang="en-US" sz="2000" dirty="0"/>
              <a:t> </a:t>
            </a:r>
            <a:r>
              <a:rPr lang="en-US" sz="2000" dirty="0" err="1"/>
              <a:t>langkah</a:t>
            </a:r>
            <a:r>
              <a:rPr lang="en-US" sz="2000" dirty="0"/>
              <a:t> </a:t>
            </a:r>
            <a:r>
              <a:rPr lang="en-US" sz="2000" dirty="0" err="1"/>
              <a:t>yaitu</a:t>
            </a:r>
            <a:r>
              <a:rPr lang="en-US" sz="2000" dirty="0"/>
              <a:t> proses learning (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membangun</a:t>
            </a:r>
            <a:r>
              <a:rPr lang="en-US" sz="2000" dirty="0"/>
              <a:t> proses </a:t>
            </a:r>
            <a:r>
              <a:rPr lang="en-US" sz="2000" dirty="0" err="1"/>
              <a:t>klasifikasi</a:t>
            </a:r>
            <a:r>
              <a:rPr lang="en-US" sz="2000" dirty="0"/>
              <a:t>) dan classification (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memprediksi</a:t>
            </a:r>
            <a:r>
              <a:rPr lang="en-US" sz="2000" dirty="0"/>
              <a:t> label </a:t>
            </a:r>
            <a:r>
              <a:rPr lang="en-US" sz="2000" dirty="0" err="1"/>
              <a:t>kelas</a:t>
            </a:r>
            <a:r>
              <a:rPr lang="en-US" sz="2000" dirty="0"/>
              <a:t> </a:t>
            </a:r>
            <a:r>
              <a:rPr lang="en-US" sz="2000" dirty="0" err="1"/>
              <a:t>berdasarkan</a:t>
            </a:r>
            <a:r>
              <a:rPr lang="en-US" sz="2000" dirty="0"/>
              <a:t> data yang </a:t>
            </a:r>
            <a:r>
              <a:rPr lang="en-US" sz="2000" dirty="0" err="1"/>
              <a:t>telah</a:t>
            </a:r>
            <a:r>
              <a:rPr lang="en-US" sz="2000" dirty="0"/>
              <a:t> </a:t>
            </a:r>
            <a:r>
              <a:rPr lang="en-US" sz="2000" dirty="0" err="1"/>
              <a:t>diinput</a:t>
            </a:r>
            <a:r>
              <a:rPr lang="en-US" sz="2000" dirty="0"/>
              <a:t>) (Jiawei and </a:t>
            </a:r>
            <a:r>
              <a:rPr lang="en-US" sz="2000" dirty="0" err="1"/>
              <a:t>Kamber</a:t>
            </a:r>
            <a:r>
              <a:rPr lang="en-US" sz="2000" dirty="0"/>
              <a:t>, 2001).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Jika </a:t>
            </a:r>
            <a:r>
              <a:rPr lang="en-US" sz="2000" dirty="0" err="1"/>
              <a:t>pengklasifikasi</a:t>
            </a:r>
            <a:r>
              <a:rPr lang="en-US" sz="2000" dirty="0"/>
              <a:t> (classifier) </a:t>
            </a:r>
            <a:r>
              <a:rPr lang="en-US" sz="2000" dirty="0" err="1"/>
              <a:t>telah</a:t>
            </a:r>
            <a:r>
              <a:rPr lang="en-US" sz="2000" dirty="0"/>
              <a:t> </a:t>
            </a:r>
            <a:r>
              <a:rPr lang="en-US" sz="2000" dirty="0" err="1"/>
              <a:t>dilatih</a:t>
            </a:r>
            <a:r>
              <a:rPr lang="en-US" sz="2000" dirty="0"/>
              <a:t> </a:t>
            </a:r>
            <a:r>
              <a:rPr lang="en-US" sz="2000" dirty="0" err="1"/>
              <a:t>sebanyak</a:t>
            </a:r>
            <a:r>
              <a:rPr lang="en-US" sz="2000" dirty="0"/>
              <a:t> yang </a:t>
            </a:r>
            <a:r>
              <a:rPr lang="en-US" sz="2000" dirty="0" err="1"/>
              <a:t>dikehendaki</a:t>
            </a:r>
            <a:r>
              <a:rPr lang="en-US" sz="2000" dirty="0"/>
              <a:t>, </a:t>
            </a:r>
            <a:r>
              <a:rPr lang="en-US" sz="2000" dirty="0" err="1"/>
              <a:t>maka</a:t>
            </a:r>
            <a:r>
              <a:rPr lang="en-US" sz="2000" dirty="0"/>
              <a:t> </a:t>
            </a:r>
            <a:r>
              <a:rPr lang="en-US" sz="2000" dirty="0" err="1"/>
              <a:t>seluruh</a:t>
            </a:r>
            <a:r>
              <a:rPr lang="en-US" sz="2000" dirty="0"/>
              <a:t> </a:t>
            </a:r>
            <a:r>
              <a:rPr lang="en-US" sz="2000" dirty="0" err="1"/>
              <a:t>pengklasifikasi</a:t>
            </a:r>
            <a:r>
              <a:rPr lang="en-US" sz="2000" dirty="0"/>
              <a:t> (classifier) </a:t>
            </a:r>
            <a:r>
              <a:rPr lang="en-US" sz="2000" dirty="0" err="1"/>
              <a:t>tersebut</a:t>
            </a:r>
            <a:r>
              <a:rPr lang="en-US" sz="2000" dirty="0"/>
              <a:t> </a:t>
            </a:r>
            <a:r>
              <a:rPr lang="en-US" sz="2000" dirty="0" err="1"/>
              <a:t>dikombinasikan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membentuk</a:t>
            </a:r>
            <a:r>
              <a:rPr lang="en-US" sz="2000" dirty="0"/>
              <a:t> </a:t>
            </a:r>
            <a:r>
              <a:rPr lang="en-US" sz="2000" dirty="0" err="1"/>
              <a:t>suatu</a:t>
            </a:r>
            <a:r>
              <a:rPr lang="en-US" sz="2000" dirty="0"/>
              <a:t> </a:t>
            </a:r>
            <a:r>
              <a:rPr lang="en-US" sz="2000" dirty="0" err="1"/>
              <a:t>keputusan</a:t>
            </a:r>
            <a:r>
              <a:rPr lang="en-US" sz="2000" dirty="0"/>
              <a:t> </a:t>
            </a:r>
            <a:r>
              <a:rPr lang="en-US" sz="2000" dirty="0" err="1"/>
              <a:t>akhir</a:t>
            </a:r>
            <a:r>
              <a:rPr lang="en-US" sz="2000" dirty="0"/>
              <a:t> </a:t>
            </a:r>
            <a:r>
              <a:rPr lang="en-US" sz="2000" dirty="0" err="1"/>
              <a:t>terhadap</a:t>
            </a:r>
            <a:r>
              <a:rPr lang="en-US" sz="2000" dirty="0"/>
              <a:t> model yang </a:t>
            </a:r>
            <a:r>
              <a:rPr lang="en-US" sz="2000" dirty="0" err="1"/>
              <a:t>menunjukkan</a:t>
            </a:r>
            <a:r>
              <a:rPr lang="en-US" sz="2000" dirty="0"/>
              <a:t> </a:t>
            </a:r>
            <a:r>
              <a:rPr lang="en-US" sz="2000" dirty="0" err="1"/>
              <a:t>performa</a:t>
            </a:r>
            <a:r>
              <a:rPr lang="en-US" sz="2000" dirty="0"/>
              <a:t> </a:t>
            </a:r>
            <a:r>
              <a:rPr lang="en-US" sz="2000" dirty="0" err="1"/>
              <a:t>terbaik</a:t>
            </a:r>
            <a:r>
              <a:rPr lang="en-US" sz="2000" dirty="0"/>
              <a:t> (</a:t>
            </a:r>
            <a:r>
              <a:rPr lang="en-US" sz="2000" dirty="0" err="1"/>
              <a:t>Kégl</a:t>
            </a:r>
            <a:r>
              <a:rPr lang="en-US" sz="2000" dirty="0"/>
              <a:t> and </a:t>
            </a:r>
            <a:r>
              <a:rPr lang="en-US" sz="2000" dirty="0" err="1"/>
              <a:t>Busa</a:t>
            </a:r>
            <a:r>
              <a:rPr lang="en-US" sz="2000" dirty="0"/>
              <a:t>, 2009).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FDF914F-A599-4562-A8FE-F27C352B4F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8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46"/>
    </mc:Choice>
    <mc:Fallback xmlns="">
      <p:transition spd="slow" advTm="54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16632"/>
            <a:ext cx="7917185" cy="1151781"/>
          </a:xfrm>
        </p:spPr>
        <p:txBody>
          <a:bodyPr/>
          <a:lstStyle/>
          <a:p>
            <a:pPr>
              <a:defRPr/>
            </a:pPr>
            <a:r>
              <a:rPr lang="en-ID" sz="3600" dirty="0" err="1"/>
              <a:t>Contoh</a:t>
            </a:r>
            <a:r>
              <a:rPr lang="en-ID" sz="3600" dirty="0"/>
              <a:t> 2 </a:t>
            </a:r>
            <a:r>
              <a:rPr lang="en-ID" sz="3600" dirty="0" err="1"/>
              <a:t>pengutipan</a:t>
            </a:r>
            <a:r>
              <a:rPr lang="en-ID" sz="3600" dirty="0"/>
              <a:t>/</a:t>
            </a:r>
            <a:r>
              <a:rPr lang="en-ID" sz="3600" dirty="0" err="1"/>
              <a:t>sitasi</a:t>
            </a:r>
            <a:r>
              <a:rPr lang="en-ID" sz="3600" dirty="0"/>
              <a:t> </a:t>
            </a:r>
            <a:br>
              <a:rPr lang="en-ID" sz="3600" dirty="0"/>
            </a:br>
            <a:r>
              <a:rPr lang="en-ID" sz="3600" dirty="0" err="1"/>
              <a:t>berupa</a:t>
            </a:r>
            <a:r>
              <a:rPr lang="en-ID" sz="3600" dirty="0"/>
              <a:t> </a:t>
            </a:r>
            <a:r>
              <a:rPr lang="en-ID" sz="3600" dirty="0" err="1"/>
              <a:t>buku</a:t>
            </a:r>
            <a:endParaRPr lang="en-US" sz="3600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539551" y="1628800"/>
            <a:ext cx="8352929" cy="4773588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ID" sz="2800" dirty="0">
                <a:effectLst/>
              </a:rPr>
              <a:t>Basis data </a:t>
            </a:r>
            <a:r>
              <a:rPr lang="en-ID" sz="2800" dirty="0" err="1">
                <a:effectLst/>
              </a:rPr>
              <a:t>merupakan</a:t>
            </a:r>
            <a:r>
              <a:rPr lang="en-ID" sz="2800" dirty="0">
                <a:effectLst/>
              </a:rPr>
              <a:t> </a:t>
            </a:r>
            <a:r>
              <a:rPr lang="en-ID" sz="2800" dirty="0" err="1">
                <a:effectLst/>
              </a:rPr>
              <a:t>suatu</a:t>
            </a:r>
            <a:r>
              <a:rPr lang="en-ID" sz="2800" dirty="0">
                <a:effectLst/>
              </a:rPr>
              <a:t> </a:t>
            </a:r>
            <a:r>
              <a:rPr lang="en-ID" sz="2800" dirty="0" err="1">
                <a:effectLst/>
              </a:rPr>
              <a:t>pengorganisasian</a:t>
            </a:r>
            <a:r>
              <a:rPr lang="en-ID" sz="2800" dirty="0">
                <a:effectLst/>
              </a:rPr>
              <a:t> </a:t>
            </a:r>
            <a:r>
              <a:rPr lang="en-ID" sz="2800" dirty="0" err="1">
                <a:effectLst/>
              </a:rPr>
              <a:t>sekumpulan</a:t>
            </a:r>
            <a:r>
              <a:rPr lang="en-ID" sz="2800" dirty="0">
                <a:effectLst/>
              </a:rPr>
              <a:t> data yang </a:t>
            </a:r>
            <a:r>
              <a:rPr lang="en-ID" sz="2800" dirty="0" err="1">
                <a:effectLst/>
              </a:rPr>
              <a:t>saling</a:t>
            </a:r>
            <a:r>
              <a:rPr lang="en-ID" sz="2800" dirty="0">
                <a:effectLst/>
              </a:rPr>
              <a:t> </a:t>
            </a:r>
            <a:r>
              <a:rPr lang="en-ID" sz="2800" dirty="0" err="1">
                <a:effectLst/>
              </a:rPr>
              <a:t>terkait</a:t>
            </a:r>
            <a:r>
              <a:rPr lang="en-ID" sz="2800" dirty="0">
                <a:effectLst/>
              </a:rPr>
              <a:t> </a:t>
            </a:r>
            <a:r>
              <a:rPr lang="en-ID" sz="2800" dirty="0" err="1">
                <a:effectLst/>
              </a:rPr>
              <a:t>sehingga</a:t>
            </a:r>
            <a:r>
              <a:rPr lang="en-ID" sz="2800" dirty="0">
                <a:effectLst/>
              </a:rPr>
              <a:t> </a:t>
            </a:r>
            <a:r>
              <a:rPr lang="en-ID" sz="2800" dirty="0" err="1">
                <a:effectLst/>
              </a:rPr>
              <a:t>memudahkan</a:t>
            </a:r>
            <a:r>
              <a:rPr lang="en-ID" sz="2800" dirty="0">
                <a:effectLst/>
              </a:rPr>
              <a:t> </a:t>
            </a:r>
            <a:r>
              <a:rPr lang="en-ID" sz="2800" dirty="0" err="1">
                <a:effectLst/>
              </a:rPr>
              <a:t>aktivitas</a:t>
            </a:r>
            <a:r>
              <a:rPr lang="en-ID" sz="2800" dirty="0">
                <a:effectLst/>
              </a:rPr>
              <a:t> </a:t>
            </a:r>
            <a:r>
              <a:rPr lang="en-ID" sz="2800" dirty="0" err="1">
                <a:effectLst/>
              </a:rPr>
              <a:t>untuk</a:t>
            </a:r>
            <a:r>
              <a:rPr lang="en-ID" sz="2800" dirty="0">
                <a:effectLst/>
              </a:rPr>
              <a:t> </a:t>
            </a:r>
            <a:r>
              <a:rPr lang="en-ID" sz="2800" dirty="0" err="1">
                <a:effectLst/>
              </a:rPr>
              <a:t>memperoleh</a:t>
            </a:r>
            <a:r>
              <a:rPr lang="en-ID" sz="2800" dirty="0">
                <a:effectLst/>
              </a:rPr>
              <a:t> </a:t>
            </a:r>
            <a:r>
              <a:rPr lang="en-ID" sz="2800" dirty="0" err="1">
                <a:effectLst/>
              </a:rPr>
              <a:t>informasi</a:t>
            </a:r>
            <a:r>
              <a:rPr lang="en-ID" sz="2800" dirty="0">
                <a:effectLst/>
              </a:rPr>
              <a:t> (Kadir, 2009)</a:t>
            </a:r>
            <a:endParaRPr lang="en-US" sz="2800" dirty="0">
              <a:effectLst/>
            </a:endParaRPr>
          </a:p>
          <a:p>
            <a:pPr marL="225425" indent="-225425">
              <a:lnSpc>
                <a:spcPct val="90000"/>
              </a:lnSpc>
              <a:buFontTx/>
              <a:buNone/>
              <a:defRPr/>
            </a:pPr>
            <a:endParaRPr lang="en-ID" sz="2800" dirty="0">
              <a:effectLst/>
            </a:endParaRPr>
          </a:p>
          <a:p>
            <a:pPr marL="225425" indent="-225425">
              <a:lnSpc>
                <a:spcPct val="90000"/>
              </a:lnSpc>
              <a:buFontTx/>
              <a:buNone/>
              <a:defRPr/>
            </a:pPr>
            <a:r>
              <a:rPr lang="en-ID" sz="2800" dirty="0">
                <a:effectLst/>
              </a:rPr>
              <a:t> </a:t>
            </a:r>
            <a:r>
              <a:rPr lang="en-ID" sz="2800" dirty="0" err="1">
                <a:effectLst/>
              </a:rPr>
              <a:t>Menurut</a:t>
            </a:r>
            <a:r>
              <a:rPr lang="en-ID" sz="2800" dirty="0">
                <a:effectLst/>
              </a:rPr>
              <a:t> </a:t>
            </a:r>
            <a:r>
              <a:rPr lang="en-ID" sz="2800" dirty="0" err="1">
                <a:effectLst/>
              </a:rPr>
              <a:t>Jogiyanto</a:t>
            </a:r>
            <a:r>
              <a:rPr lang="en-ID" sz="2800" dirty="0">
                <a:effectLst/>
              </a:rPr>
              <a:t> (2005), </a:t>
            </a:r>
            <a:r>
              <a:rPr lang="en-ID" sz="2800" dirty="0" err="1">
                <a:effectLst/>
              </a:rPr>
              <a:t>Siklus</a:t>
            </a:r>
            <a:r>
              <a:rPr lang="en-ID" sz="2800" dirty="0">
                <a:effectLst/>
              </a:rPr>
              <a:t> </a:t>
            </a:r>
            <a:r>
              <a:rPr lang="en-ID" sz="2800" dirty="0" err="1">
                <a:effectLst/>
              </a:rPr>
              <a:t>pengembangan</a:t>
            </a:r>
            <a:r>
              <a:rPr lang="en-ID" sz="2800" dirty="0">
                <a:effectLst/>
              </a:rPr>
              <a:t> </a:t>
            </a:r>
            <a:r>
              <a:rPr lang="en-ID" sz="2800" dirty="0" err="1">
                <a:effectLst/>
              </a:rPr>
              <a:t>sistem</a:t>
            </a:r>
            <a:r>
              <a:rPr lang="en-ID" sz="2800" dirty="0">
                <a:effectLst/>
              </a:rPr>
              <a:t> </a:t>
            </a:r>
            <a:r>
              <a:rPr lang="en-ID" sz="2800" dirty="0" err="1">
                <a:effectLst/>
              </a:rPr>
              <a:t>merupakan</a:t>
            </a:r>
            <a:r>
              <a:rPr lang="en-ID" sz="2800" dirty="0">
                <a:effectLst/>
              </a:rPr>
              <a:t> </a:t>
            </a:r>
            <a:r>
              <a:rPr lang="en-ID" sz="2800" dirty="0" err="1">
                <a:effectLst/>
              </a:rPr>
              <a:t>suatu</a:t>
            </a:r>
            <a:r>
              <a:rPr lang="en-ID" sz="2800" dirty="0">
                <a:effectLst/>
              </a:rPr>
              <a:t> </a:t>
            </a:r>
            <a:r>
              <a:rPr lang="en-ID" sz="2800" dirty="0" err="1">
                <a:effectLst/>
              </a:rPr>
              <a:t>bentuk</a:t>
            </a:r>
            <a:r>
              <a:rPr lang="en-ID" sz="2800" dirty="0">
                <a:effectLst/>
              </a:rPr>
              <a:t> yang </a:t>
            </a:r>
            <a:r>
              <a:rPr lang="en-ID" sz="2800" dirty="0" err="1">
                <a:effectLst/>
              </a:rPr>
              <a:t>digunakan</a:t>
            </a:r>
            <a:r>
              <a:rPr lang="en-ID" sz="2800" dirty="0">
                <a:effectLst/>
              </a:rPr>
              <a:t> </a:t>
            </a:r>
            <a:r>
              <a:rPr lang="en-ID" sz="2800" dirty="0" err="1">
                <a:effectLst/>
              </a:rPr>
              <a:t>untuk</a:t>
            </a:r>
            <a:r>
              <a:rPr lang="en-ID" sz="2800" dirty="0">
                <a:effectLst/>
              </a:rPr>
              <a:t> </a:t>
            </a:r>
            <a:r>
              <a:rPr lang="en-ID" sz="2800" dirty="0" err="1">
                <a:effectLst/>
              </a:rPr>
              <a:t>menggambarkan</a:t>
            </a:r>
            <a:r>
              <a:rPr lang="en-ID" sz="2800" dirty="0">
                <a:effectLst/>
              </a:rPr>
              <a:t> </a:t>
            </a:r>
            <a:r>
              <a:rPr lang="en-ID" sz="2800" dirty="0" err="1">
                <a:effectLst/>
              </a:rPr>
              <a:t>tahapan</a:t>
            </a:r>
            <a:r>
              <a:rPr lang="en-ID" sz="2800" dirty="0">
                <a:effectLst/>
              </a:rPr>
              <a:t> </a:t>
            </a:r>
            <a:r>
              <a:rPr lang="en-ID" sz="2800" dirty="0" err="1">
                <a:effectLst/>
              </a:rPr>
              <a:t>utama</a:t>
            </a:r>
            <a:r>
              <a:rPr lang="en-ID" sz="2800" dirty="0">
                <a:effectLst/>
              </a:rPr>
              <a:t> </a:t>
            </a:r>
            <a:r>
              <a:rPr lang="en-ID" sz="2800" dirty="0" err="1">
                <a:effectLst/>
              </a:rPr>
              <a:t>dan</a:t>
            </a:r>
            <a:r>
              <a:rPr lang="en-ID" sz="2800" dirty="0">
                <a:effectLst/>
              </a:rPr>
              <a:t> </a:t>
            </a:r>
            <a:r>
              <a:rPr lang="en-ID" sz="2800" dirty="0" err="1">
                <a:effectLst/>
              </a:rPr>
              <a:t>langakh-langkah</a:t>
            </a:r>
            <a:r>
              <a:rPr lang="en-ID" sz="2800" dirty="0">
                <a:effectLst/>
              </a:rPr>
              <a:t> yang </a:t>
            </a:r>
            <a:r>
              <a:rPr lang="en-ID" sz="2800" dirty="0" err="1">
                <a:effectLst/>
              </a:rPr>
              <a:t>ada</a:t>
            </a:r>
            <a:r>
              <a:rPr lang="en-ID" sz="2800" dirty="0">
                <a:effectLst/>
              </a:rPr>
              <a:t> </a:t>
            </a:r>
            <a:r>
              <a:rPr lang="en-ID" sz="2800" dirty="0" err="1">
                <a:effectLst/>
              </a:rPr>
              <a:t>didalamnya</a:t>
            </a:r>
            <a:r>
              <a:rPr lang="en-ID" sz="2800" dirty="0">
                <a:effectLst/>
              </a:rPr>
              <a:t>.</a:t>
            </a:r>
            <a:endParaRPr lang="en-US" sz="2800" dirty="0">
              <a:effectLst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8096035-D138-4FD2-BBCD-823D59C823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617"/>
    </mc:Choice>
    <mc:Fallback>
      <p:transition spd="slow" advTm="44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60648"/>
            <a:ext cx="5692552" cy="1143000"/>
          </a:xfrm>
        </p:spPr>
        <p:txBody>
          <a:bodyPr/>
          <a:lstStyle/>
          <a:p>
            <a:pPr algn="ctr">
              <a:defRPr/>
            </a:pPr>
            <a:r>
              <a:rPr lang="en-ID" sz="2400" dirty="0" err="1"/>
              <a:t>Contoh</a:t>
            </a:r>
            <a:r>
              <a:rPr lang="en-ID" sz="2400" dirty="0"/>
              <a:t> 3 </a:t>
            </a:r>
            <a:r>
              <a:rPr lang="en-ID" sz="2400" dirty="0" err="1"/>
              <a:t>pengutipan</a:t>
            </a:r>
            <a:r>
              <a:rPr lang="en-ID" sz="2400" dirty="0"/>
              <a:t>/</a:t>
            </a:r>
            <a:r>
              <a:rPr lang="en-ID" sz="2400" dirty="0" err="1"/>
              <a:t>sitasi</a:t>
            </a:r>
            <a:r>
              <a:rPr lang="en-ID" sz="2400" dirty="0"/>
              <a:t> </a:t>
            </a:r>
            <a:br>
              <a:rPr lang="en-ID" sz="2400" dirty="0"/>
            </a:br>
            <a:r>
              <a:rPr lang="en-ID" sz="2400" dirty="0" err="1"/>
              <a:t>dari</a:t>
            </a:r>
            <a:r>
              <a:rPr lang="en-ID" sz="2400" dirty="0"/>
              <a:t> </a:t>
            </a:r>
            <a:r>
              <a:rPr lang="en-US" sz="2400" dirty="0"/>
              <a:t>Internet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23850" y="2514600"/>
            <a:ext cx="8496300" cy="2427288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800" dirty="0" err="1"/>
              <a:t>Thearling</a:t>
            </a:r>
            <a:r>
              <a:rPr lang="en-US" sz="2800" dirty="0"/>
              <a:t>, K. (2012) Introduction to Data Mining, (http://www.thearling.com/text/dmwhite/dmwhite.htm </a:t>
            </a:r>
            <a:r>
              <a:rPr lang="en-US" sz="2800" dirty="0" err="1"/>
              <a:t>dikutip</a:t>
            </a:r>
            <a:r>
              <a:rPr lang="en-US" sz="2800" dirty="0"/>
              <a:t> </a:t>
            </a:r>
            <a:r>
              <a:rPr lang="en-US" sz="2800" dirty="0" err="1"/>
              <a:t>pada</a:t>
            </a:r>
            <a:r>
              <a:rPr lang="en-US" sz="2800" dirty="0"/>
              <a:t> 25 September 2015 jam 20.15 WIB)</a:t>
            </a:r>
          </a:p>
          <a:p>
            <a:pPr marL="795338" indent="-795338">
              <a:buFont typeface="Wingdings" pitchFamily="2" charset="2"/>
              <a:buNone/>
              <a:defRPr/>
            </a:pPr>
            <a:endParaRPr lang="en-US" sz="28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5C2AE09-0A8B-41E3-85FF-8EB8899B3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57"/>
    </mc:Choice>
    <mc:Fallback>
      <p:transition spd="slow" advTm="30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2636912"/>
            <a:ext cx="7467600" cy="1008112"/>
          </a:xfrm>
        </p:spPr>
        <p:txBody>
          <a:bodyPr/>
          <a:lstStyle/>
          <a:p>
            <a:pPr>
              <a:defRPr/>
            </a:pPr>
            <a:r>
              <a:rPr lang="en-US" sz="4400" b="1" dirty="0"/>
              <a:t>Vancouver  Style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19C679F-4625-4171-9F45-49F79EE94E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08"/>
    </mc:Choice>
    <mc:Fallback>
      <p:transition spd="slow" advTm="8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7772400" cy="868363"/>
          </a:xfrm>
        </p:spPr>
        <p:txBody>
          <a:bodyPr/>
          <a:lstStyle/>
          <a:p>
            <a:pPr algn="ctr">
              <a:defRPr/>
            </a:pPr>
            <a:r>
              <a:rPr lang="en-US" sz="3600" b="1" dirty="0"/>
              <a:t>VANCOUVER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57200" y="1752600"/>
            <a:ext cx="8229600" cy="4800600"/>
          </a:xfrm>
        </p:spPr>
        <p:txBody>
          <a:bodyPr/>
          <a:lstStyle/>
          <a:p>
            <a:pPr>
              <a:defRPr/>
            </a:pPr>
            <a:r>
              <a:rPr lang="en-US" sz="2800" dirty="0" err="1"/>
              <a:t>Banyak</a:t>
            </a:r>
            <a:r>
              <a:rPr lang="en-US" sz="2800" dirty="0"/>
              <a:t> </a:t>
            </a:r>
            <a:r>
              <a:rPr lang="en-US" sz="2800" dirty="0" err="1"/>
              <a:t>digunakan</a:t>
            </a:r>
            <a:r>
              <a:rPr lang="en-US" sz="2800" dirty="0"/>
              <a:t> </a:t>
            </a:r>
            <a:r>
              <a:rPr lang="en-US" sz="2800" dirty="0" err="1"/>
              <a:t>dalam</a:t>
            </a:r>
            <a:r>
              <a:rPr lang="en-US" sz="2800" dirty="0"/>
              <a:t> </a:t>
            </a:r>
            <a:r>
              <a:rPr lang="en-US" sz="2800" dirty="0" err="1"/>
              <a:t>dalam</a:t>
            </a:r>
            <a:r>
              <a:rPr lang="en-US" sz="2800" dirty="0"/>
              <a:t> </a:t>
            </a:r>
            <a:r>
              <a:rPr lang="en-US" sz="2800" dirty="0" err="1"/>
              <a:t>penulisan</a:t>
            </a:r>
            <a:r>
              <a:rPr lang="en-US" sz="2800" dirty="0"/>
              <a:t> </a:t>
            </a:r>
            <a:r>
              <a:rPr lang="en-US" sz="2800" dirty="0" err="1"/>
              <a:t>makalah</a:t>
            </a:r>
            <a:r>
              <a:rPr lang="en-US" sz="2800" dirty="0"/>
              <a:t> </a:t>
            </a:r>
            <a:r>
              <a:rPr lang="en-US" sz="2800" dirty="0" err="1"/>
              <a:t>ilmiah</a:t>
            </a:r>
            <a:r>
              <a:rPr lang="en-US" sz="2800" dirty="0"/>
              <a:t> (</a:t>
            </a:r>
            <a:r>
              <a:rPr lang="en-US" sz="2800" dirty="0" err="1"/>
              <a:t>Jurnal</a:t>
            </a:r>
            <a:r>
              <a:rPr lang="en-US" sz="2800" dirty="0"/>
              <a:t>) di </a:t>
            </a:r>
            <a:r>
              <a:rPr lang="en-US" sz="2800" dirty="0" err="1"/>
              <a:t>bidang</a:t>
            </a:r>
            <a:r>
              <a:rPr lang="en-US" sz="2800" dirty="0"/>
              <a:t> Natural science </a:t>
            </a:r>
            <a:r>
              <a:rPr lang="en-US" sz="2800" dirty="0" err="1"/>
              <a:t>dan</a:t>
            </a:r>
            <a:r>
              <a:rPr lang="en-US" sz="2800" dirty="0"/>
              <a:t> engineering. </a:t>
            </a:r>
          </a:p>
          <a:p>
            <a:pPr>
              <a:defRPr/>
            </a:pPr>
            <a:r>
              <a:rPr lang="en-ID" sz="2800" i="1" dirty="0"/>
              <a:t>Internal referencing </a:t>
            </a:r>
            <a:r>
              <a:rPr lang="en-ID" sz="2800" i="1" dirty="0" err="1"/>
              <a:t>dilakukan</a:t>
            </a:r>
            <a:r>
              <a:rPr lang="en-ID" sz="2800" i="1" dirty="0"/>
              <a:t> </a:t>
            </a:r>
            <a:r>
              <a:rPr lang="en-ID" sz="2800" i="1" dirty="0" err="1"/>
              <a:t>dengan</a:t>
            </a:r>
            <a:r>
              <a:rPr lang="en-ID" sz="2800" i="1" dirty="0"/>
              <a:t> </a:t>
            </a:r>
            <a:r>
              <a:rPr lang="en-ID" sz="2800" i="1" dirty="0" err="1"/>
              <a:t>menggunakan</a:t>
            </a:r>
            <a:r>
              <a:rPr lang="en-ID" sz="2800" i="1" dirty="0"/>
              <a:t> </a:t>
            </a:r>
            <a:r>
              <a:rPr lang="en-ID" sz="2800" i="1" dirty="0" err="1"/>
              <a:t>nomor</a:t>
            </a:r>
            <a:r>
              <a:rPr lang="en-ID" sz="2800" i="1" dirty="0"/>
              <a:t>.</a:t>
            </a:r>
            <a:endParaRPr lang="en-US" sz="2800" i="1" dirty="0"/>
          </a:p>
          <a:p>
            <a:pPr>
              <a:defRPr/>
            </a:pPr>
            <a:r>
              <a:rPr lang="en-US" sz="2800" i="1" dirty="0"/>
              <a:t>Full referencing</a:t>
            </a:r>
            <a:r>
              <a:rPr lang="en-US" sz="2800" dirty="0"/>
              <a:t> </a:t>
            </a:r>
            <a:r>
              <a:rPr lang="en-US" sz="2800" dirty="0" err="1"/>
              <a:t>dilakukan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menuliskan</a:t>
            </a:r>
            <a:r>
              <a:rPr lang="en-US" sz="2800" dirty="0"/>
              <a:t> </a:t>
            </a:r>
            <a:r>
              <a:rPr lang="en-US" sz="2800" dirty="0" err="1"/>
              <a:t>daftar</a:t>
            </a:r>
            <a:r>
              <a:rPr lang="en-US" sz="2800" dirty="0"/>
              <a:t> </a:t>
            </a:r>
            <a:r>
              <a:rPr lang="en-US" sz="2800" dirty="0" err="1"/>
              <a:t>semua</a:t>
            </a:r>
            <a:r>
              <a:rPr lang="en-US" sz="2800" dirty="0"/>
              <a:t> </a:t>
            </a:r>
            <a:r>
              <a:rPr lang="en-US" sz="2800" dirty="0" err="1"/>
              <a:t>pustaka</a:t>
            </a:r>
            <a:r>
              <a:rPr lang="en-US" sz="2800" dirty="0"/>
              <a:t> yang </a:t>
            </a:r>
            <a:r>
              <a:rPr lang="en-US" sz="2800" dirty="0" err="1"/>
              <a:t>diacu</a:t>
            </a:r>
            <a:r>
              <a:rPr lang="en-US" sz="2800" dirty="0"/>
              <a:t> </a:t>
            </a:r>
            <a:r>
              <a:rPr lang="en-US" sz="2800" dirty="0" err="1"/>
              <a:t>dalam</a:t>
            </a:r>
            <a:r>
              <a:rPr lang="en-US" sz="2800" dirty="0"/>
              <a:t> </a:t>
            </a:r>
            <a:r>
              <a:rPr lang="en-US" sz="2800" dirty="0" err="1"/>
              <a:t>makalah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dinomori</a:t>
            </a:r>
            <a:r>
              <a:rPr lang="en-US" sz="2800" dirty="0"/>
              <a:t> </a:t>
            </a:r>
            <a:r>
              <a:rPr lang="en-US" sz="2800" dirty="0" err="1"/>
              <a:t>terurut</a:t>
            </a:r>
            <a:r>
              <a:rPr lang="en-US" sz="2800" dirty="0"/>
              <a:t>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BA171C8-860F-4085-90A2-631944E9B8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645"/>
    </mc:Choice>
    <mc:Fallback>
      <p:transition spd="slow" advTm="52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21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57200" y="1916113"/>
            <a:ext cx="8229600" cy="3529012"/>
          </a:xfrm>
        </p:spPr>
        <p:txBody>
          <a:bodyPr>
            <a:normAutofit/>
          </a:bodyPr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800" dirty="0" err="1"/>
              <a:t>Penulisan</a:t>
            </a:r>
            <a:r>
              <a:rPr lang="en-US" sz="2800" dirty="0"/>
              <a:t> </a:t>
            </a:r>
            <a:r>
              <a:rPr lang="en-US" sz="2800" i="1" dirty="0"/>
              <a:t>internal referencing</a:t>
            </a:r>
            <a:r>
              <a:rPr lang="en-US" sz="2800" dirty="0"/>
              <a:t> </a:t>
            </a:r>
            <a:r>
              <a:rPr lang="en-US" sz="2800" dirty="0" err="1"/>
              <a:t>dilakukan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cara</a:t>
            </a:r>
            <a:r>
              <a:rPr lang="en-US" sz="2800" dirty="0"/>
              <a:t> </a:t>
            </a:r>
            <a:r>
              <a:rPr lang="en-US" sz="2800" dirty="0" err="1"/>
              <a:t>menuliskan</a:t>
            </a:r>
            <a:r>
              <a:rPr lang="en-US" sz="2800" dirty="0"/>
              <a:t> </a:t>
            </a:r>
            <a:r>
              <a:rPr lang="en-US" sz="2800" dirty="0" err="1"/>
              <a:t>angka</a:t>
            </a:r>
            <a:r>
              <a:rPr lang="en-US" sz="2800" dirty="0"/>
              <a:t> </a:t>
            </a:r>
            <a:r>
              <a:rPr lang="en-US" sz="2800" dirty="0" err="1"/>
              <a:t>nomor</a:t>
            </a:r>
            <a:r>
              <a:rPr lang="en-US" sz="2800" dirty="0"/>
              <a:t> </a:t>
            </a:r>
            <a:r>
              <a:rPr lang="en-US" sz="2800" dirty="0" err="1"/>
              <a:t>urut</a:t>
            </a:r>
            <a:r>
              <a:rPr lang="en-US" sz="2800" dirty="0"/>
              <a:t> </a:t>
            </a:r>
            <a:r>
              <a:rPr lang="en-US" sz="2800" dirty="0" err="1"/>
              <a:t>penulisan</a:t>
            </a:r>
            <a:r>
              <a:rPr lang="en-US" sz="2800" dirty="0"/>
              <a:t> </a:t>
            </a:r>
            <a:r>
              <a:rPr lang="en-US" sz="2800" dirty="0" err="1"/>
              <a:t>referensi</a:t>
            </a:r>
            <a:r>
              <a:rPr lang="en-US" sz="2800" dirty="0"/>
              <a:t>, </a:t>
            </a:r>
            <a:r>
              <a:rPr lang="en-US" sz="2800" dirty="0" err="1"/>
              <a:t>yaitu</a:t>
            </a:r>
            <a:r>
              <a:rPr lang="en-US" sz="2800" dirty="0"/>
              <a:t>:</a:t>
            </a: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US" sz="2800" dirty="0" err="1"/>
              <a:t>Nomor</a:t>
            </a:r>
            <a:r>
              <a:rPr lang="en-US" sz="2800" dirty="0"/>
              <a:t> </a:t>
            </a:r>
            <a:r>
              <a:rPr lang="en-US" sz="2800" dirty="0" err="1"/>
              <a:t>urut</a:t>
            </a:r>
            <a:r>
              <a:rPr lang="en-US" sz="2800" dirty="0"/>
              <a:t> </a:t>
            </a:r>
            <a:r>
              <a:rPr lang="en-US" sz="2800" dirty="0" err="1"/>
              <a:t>ditulis</a:t>
            </a:r>
            <a:r>
              <a:rPr lang="en-US" sz="2800" dirty="0"/>
              <a:t> </a:t>
            </a:r>
            <a:r>
              <a:rPr lang="en-US" sz="2800" dirty="0" err="1"/>
              <a:t>dalam</a:t>
            </a:r>
            <a:r>
              <a:rPr lang="en-US" sz="2800" dirty="0"/>
              <a:t> </a:t>
            </a:r>
            <a:r>
              <a:rPr lang="en-US" sz="2800" dirty="0" err="1"/>
              <a:t>kurung</a:t>
            </a:r>
            <a:r>
              <a:rPr lang="en-US" sz="2800" dirty="0"/>
              <a:t> </a:t>
            </a:r>
            <a:r>
              <a:rPr lang="en-US" sz="2800" dirty="0" err="1"/>
              <a:t>kotak</a:t>
            </a:r>
            <a:r>
              <a:rPr lang="en-US" sz="2800" dirty="0"/>
              <a:t>, </a:t>
            </a:r>
            <a:r>
              <a:rPr lang="en-US" sz="2800" dirty="0" err="1"/>
              <a:t>seperti</a:t>
            </a:r>
            <a:r>
              <a:rPr lang="en-US" sz="2800" dirty="0"/>
              <a:t> [...] </a:t>
            </a:r>
            <a:r>
              <a:rPr lang="en-US" sz="2800" dirty="0" err="1"/>
              <a:t>atau</a:t>
            </a:r>
            <a:endParaRPr lang="en-US" sz="2800" dirty="0"/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US" sz="2800" dirty="0" err="1"/>
              <a:t>Nomor</a:t>
            </a:r>
            <a:r>
              <a:rPr lang="en-US" sz="2800" dirty="0"/>
              <a:t> </a:t>
            </a:r>
            <a:r>
              <a:rPr lang="en-US" sz="2800" dirty="0" err="1"/>
              <a:t>urut</a:t>
            </a:r>
            <a:r>
              <a:rPr lang="en-US" sz="2800" dirty="0"/>
              <a:t> </a:t>
            </a:r>
            <a:r>
              <a:rPr lang="en-US" sz="2800" dirty="0" err="1"/>
              <a:t>ditulis</a:t>
            </a:r>
            <a:r>
              <a:rPr lang="en-US" sz="2800" dirty="0"/>
              <a:t> </a:t>
            </a:r>
            <a:r>
              <a:rPr lang="en-US" sz="2800" dirty="0" err="1"/>
              <a:t>sebagai</a:t>
            </a:r>
            <a:r>
              <a:rPr lang="en-US" sz="2800" dirty="0"/>
              <a:t> </a:t>
            </a:r>
            <a:r>
              <a:rPr lang="en-US" sz="2800" i="1" dirty="0"/>
              <a:t>superscript</a:t>
            </a:r>
            <a:endParaRPr lang="en-US" sz="2800" baseline="30000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7772400" cy="868363"/>
          </a:xfrm>
        </p:spPr>
        <p:txBody>
          <a:bodyPr/>
          <a:lstStyle/>
          <a:p>
            <a:pPr algn="ctr">
              <a:defRPr/>
            </a:pPr>
            <a:r>
              <a:rPr lang="en-US" sz="3600" b="1" dirty="0"/>
              <a:t>VANCOUVER Style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4F3DB19-C95A-496A-8DF6-5AF6DC240C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68"/>
    </mc:Choice>
    <mc:Fallback>
      <p:transition spd="slow" advTm="29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15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6.1|16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12485</TotalTime>
  <Words>1191</Words>
  <Application>Microsoft Office PowerPoint</Application>
  <PresentationFormat>On-screen Show (4:3)</PresentationFormat>
  <Paragraphs>91</Paragraphs>
  <Slides>21</Slides>
  <Notes>16</Notes>
  <HiddenSlides>0</HiddenSlides>
  <MMClips>21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Arial</vt:lpstr>
      <vt:lpstr>Arial Narrow</vt:lpstr>
      <vt:lpstr>Helvetica Neue</vt:lpstr>
      <vt:lpstr>Tahoma</vt:lpstr>
      <vt:lpstr>Times New Roman</vt:lpstr>
      <vt:lpstr>Wingdings</vt:lpstr>
      <vt:lpstr>Horizon</vt:lpstr>
      <vt:lpstr>Tata Cara Penulisan Pustaka</vt:lpstr>
      <vt:lpstr>Harvard Style </vt:lpstr>
      <vt:lpstr>Harvard Style</vt:lpstr>
      <vt:lpstr>Contoh 1 pengutipan/sitasi  Berupa buku </vt:lpstr>
      <vt:lpstr>Contoh 2 pengutipan/sitasi  berupa buku</vt:lpstr>
      <vt:lpstr>Contoh 3 pengutipan/sitasi  dari Internet</vt:lpstr>
      <vt:lpstr>Vancouver  Style </vt:lpstr>
      <vt:lpstr>VANCOUVER Style</vt:lpstr>
      <vt:lpstr>VANCOUVER Style</vt:lpstr>
      <vt:lpstr>contoh 1 :</vt:lpstr>
      <vt:lpstr>Contoh  2 :</vt:lpstr>
      <vt:lpstr>contoh 3 </vt:lpstr>
      <vt:lpstr>Daftar pustaka</vt:lpstr>
      <vt:lpstr>Tata Cara Penulisan daftar Pustaka</vt:lpstr>
      <vt:lpstr>Harvard Style </vt:lpstr>
      <vt:lpstr>PowerPoint Presentation</vt:lpstr>
      <vt:lpstr>PowerPoint Presentation</vt:lpstr>
      <vt:lpstr>Penulisan Daftar Pustaka  #berupa surat kabar </vt:lpstr>
      <vt:lpstr>Penulisan Daftar Pustaka  #berupa surat kabar </vt:lpstr>
      <vt:lpstr>Vancouver  Style </vt:lpstr>
      <vt:lpstr>Contoh daftar pustaka </vt:lpstr>
    </vt:vector>
  </TitlesOfParts>
  <Company>Deakin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Wireless Network [An Introduction]</dc:title>
  <dc:creator>sriyanto</dc:creator>
  <cp:lastModifiedBy>Microsoft</cp:lastModifiedBy>
  <cp:revision>169</cp:revision>
  <cp:lastPrinted>2017-10-23T06:08:47Z</cp:lastPrinted>
  <dcterms:created xsi:type="dcterms:W3CDTF">2005-12-05T03:26:26Z</dcterms:created>
  <dcterms:modified xsi:type="dcterms:W3CDTF">2021-04-30T03:51:23Z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TC011032991033</vt:lpwstr>
  </property>
</Properties>
</file>