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9" r:id="rId3"/>
    <p:sldId id="270" r:id="rId4"/>
    <p:sldId id="260" r:id="rId5"/>
    <p:sldId id="261" r:id="rId6"/>
    <p:sldId id="262" r:id="rId7"/>
    <p:sldId id="263" r:id="rId8"/>
    <p:sldId id="264" r:id="rId9"/>
    <p:sldId id="271" r:id="rId10"/>
    <p:sldId id="272" r:id="rId11"/>
    <p:sldId id="273" r:id="rId12"/>
    <p:sldId id="265" r:id="rId13"/>
    <p:sldId id="266" r:id="rId14"/>
    <p:sldId id="267" r:id="rId15"/>
    <p:sldId id="268" r:id="rId16"/>
    <p:sldId id="269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752AE-1AE9-4E94-8F09-073AC5EC0949}" type="datetimeFigureOut">
              <a:rPr lang="en-US" smtClean="0"/>
              <a:pPr/>
              <a:t>7/19/2021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3CE88-A7AD-4C08-B76A-E53255AC91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12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678009-DAA7-46E4-8C02-3A390ED3B60A}" type="datetime1">
              <a:rPr lang="en-US" smtClean="0"/>
              <a:pPr/>
              <a:t>7/19/2021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Prepared By : Sri Rahayu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409C9C-35CA-4DF5-8AAD-4159B5B1B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AA3FCB-2035-49EE-AEBD-FCCD1A5D0F84}" type="datetime1">
              <a:rPr lang="en-US" smtClean="0"/>
              <a:pPr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Prepared By : Sri Rahayu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409C9C-35CA-4DF5-8AAD-4159B5B1B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1BF4C-4A60-445E-9618-4C1A953FD3E3}" type="datetime1">
              <a:rPr lang="en-US" smtClean="0"/>
              <a:pPr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Prepared By : Sri Rahayu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409C9C-35CA-4DF5-8AAD-4159B5B1B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768655-D96A-4991-9307-17DEBA87A135}" type="datetime1">
              <a:rPr lang="en-US" smtClean="0"/>
              <a:pPr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Prepared By : Sri Rahayu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409C9C-35CA-4DF5-8AAD-4159B5B1B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404E7A-EE2C-4008-AD24-F3171DCF5D68}" type="datetime1">
              <a:rPr lang="en-US" smtClean="0"/>
              <a:pPr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Prepared By : Sri Rahayu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409C9C-35CA-4DF5-8AAD-4159B5B1B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2BB76C-ABAA-446F-A69E-BC8B3124D5E6}" type="datetime1">
              <a:rPr lang="en-US" smtClean="0"/>
              <a:pPr/>
              <a:t>7/19/2021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Prepared By : Sri Rahayu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409C9C-35CA-4DF5-8AAD-4159B5B1B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611D4-334F-4C1B-B0F6-E1A176764770}" type="datetime1">
              <a:rPr lang="en-US" smtClean="0"/>
              <a:pPr/>
              <a:t>7/19/2021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Prepared By : Sri Rahayu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409C9C-35CA-4DF5-8AAD-4159B5B1B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C69933-4A88-452A-9366-3388D6C2ADD7}" type="datetime1">
              <a:rPr lang="en-US" smtClean="0"/>
              <a:pPr/>
              <a:t>7/19/2021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Prepared By : Sri Rahayu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409C9C-35CA-4DF5-8AAD-4159B5B1B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B2CF0F-7D7B-4112-B7C9-98EA86F46541}" type="datetime1">
              <a:rPr lang="en-US" smtClean="0"/>
              <a:pPr/>
              <a:t>7/19/2021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Prepared By : Sri Rahayu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409C9C-35CA-4DF5-8AAD-4159B5B1B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B7D28B3-AFD6-47C7-84E9-291BDDD13881}" type="datetime1">
              <a:rPr lang="en-US" smtClean="0"/>
              <a:pPr/>
              <a:t>7/19/2021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Prepared By : Sri Rahayu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409C9C-35CA-4DF5-8AAD-4159B5B1B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AC0F51-0DE6-4D60-A9D4-85972FDD235D}" type="datetime1">
              <a:rPr lang="en-US" smtClean="0"/>
              <a:pPr/>
              <a:t>7/19/2021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Prepared By : Sri Rahayu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409C9C-35CA-4DF5-8AAD-4159B5B1B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18F1390-886E-4EC0-969D-6CB6BA12FC59}" type="datetime1">
              <a:rPr lang="en-US" smtClean="0"/>
              <a:pPr/>
              <a:t>7/19/2021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Prepared By : Sri Rahayu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0409C9C-35CA-4DF5-8AAD-4159B5B1B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RESTRUKTURISASI USAHA DAN KEGAGALAN USAHA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aktiva-akivanya</a:t>
            </a:r>
            <a:r>
              <a:rPr lang="en-US" dirty="0" smtClean="0"/>
              <a:t>.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target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aktivanya</a:t>
            </a:r>
            <a:r>
              <a:rPr lang="en-US" dirty="0" smtClean="0"/>
              <a:t>.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usahanya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sahamnya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melepasnya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akuisisi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aktiva-aktiva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.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mahal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AKUISISI AKTIVA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finansial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mengelompokkan</a:t>
            </a:r>
            <a:r>
              <a:rPr lang="en-US" dirty="0" smtClean="0"/>
              <a:t> </a:t>
            </a:r>
            <a:r>
              <a:rPr lang="en-US" dirty="0" err="1" smtClean="0"/>
              <a:t>akuisisi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:</a:t>
            </a:r>
          </a:p>
          <a:p>
            <a:pPr marL="624078" indent="-514350" algn="just">
              <a:buAutoNum type="arabicPeriod"/>
            </a:pPr>
            <a:r>
              <a:rPr lang="en-US" dirty="0" err="1" smtClean="0"/>
              <a:t>Akuisisi</a:t>
            </a:r>
            <a:r>
              <a:rPr lang="en-US" dirty="0" smtClean="0"/>
              <a:t> </a:t>
            </a:r>
            <a:r>
              <a:rPr lang="en-US" dirty="0" err="1" smtClean="0"/>
              <a:t>Horisontal</a:t>
            </a:r>
            <a:r>
              <a:rPr lang="en-US" dirty="0" smtClean="0"/>
              <a:t>,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akuisisi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penawar</a:t>
            </a:r>
            <a:r>
              <a:rPr lang="en-US" dirty="0" smtClean="0"/>
              <a:t>.</a:t>
            </a:r>
          </a:p>
          <a:p>
            <a:pPr marL="624078" indent="-514350" algn="just">
              <a:buAutoNum type="arabicPeriod"/>
            </a:pPr>
            <a:r>
              <a:rPr lang="en-US" dirty="0" err="1" smtClean="0"/>
              <a:t>Akuisisi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,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akuisisi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prosesnya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.</a:t>
            </a:r>
          </a:p>
          <a:p>
            <a:pPr marL="624078" indent="-514350" algn="just">
              <a:buAutoNum type="arabicPeriod"/>
            </a:pPr>
            <a:r>
              <a:rPr lang="en-US" dirty="0" err="1" smtClean="0"/>
              <a:t>Akuisisi</a:t>
            </a:r>
            <a:r>
              <a:rPr lang="en-US" dirty="0" smtClean="0"/>
              <a:t> </a:t>
            </a:r>
            <a:r>
              <a:rPr lang="en-US" dirty="0" err="1" smtClean="0"/>
              <a:t>Konglomerasi</a:t>
            </a:r>
            <a:r>
              <a:rPr lang="en-US" dirty="0" smtClean="0"/>
              <a:t>,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penawar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target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hubungannya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KLASIFIKASI AKUISISI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500" dirty="0" smtClean="0"/>
              <a:t>BELI UTANG (</a:t>
            </a:r>
            <a:r>
              <a:rPr lang="en-US" sz="3500" i="1" dirty="0" smtClean="0"/>
              <a:t>LEVERAGED BUYOUT / </a:t>
            </a:r>
            <a:r>
              <a:rPr lang="en-US" sz="3500" dirty="0" smtClean="0"/>
              <a:t>LBO)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LBO </a:t>
            </a:r>
            <a:r>
              <a:rPr lang="en-US" dirty="0" err="1" smtClean="0"/>
              <a:t>digolongkan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merger </a:t>
            </a:r>
            <a:r>
              <a:rPr lang="en-US" dirty="0" err="1" smtClean="0"/>
              <a:t>finansial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leverage </a:t>
            </a:r>
            <a:r>
              <a:rPr lang="en-US" dirty="0" err="1" smtClean="0"/>
              <a:t>keuangan</a:t>
            </a:r>
            <a:r>
              <a:rPr lang="en-US" dirty="0" smtClean="0"/>
              <a:t> (</a:t>
            </a:r>
            <a:r>
              <a:rPr lang="en-US" dirty="0" err="1" smtClean="0"/>
              <a:t>utang</a:t>
            </a:r>
            <a:r>
              <a:rPr lang="en-US" dirty="0" smtClean="0"/>
              <a:t>) yang </a:t>
            </a:r>
            <a:r>
              <a:rPr lang="en-US" dirty="0" err="1" smtClean="0"/>
              <a:t>tinggi</a:t>
            </a:r>
            <a:r>
              <a:rPr lang="en-US" dirty="0" smtClean="0"/>
              <a:t>. . LBO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akuisisi</a:t>
            </a:r>
            <a:r>
              <a:rPr lang="en-US" dirty="0" smtClean="0"/>
              <a:t> yang </a:t>
            </a:r>
            <a:r>
              <a:rPr lang="en-US" dirty="0" err="1" smtClean="0"/>
              <a:t>didanai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utang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perushaan</a:t>
            </a:r>
            <a:r>
              <a:rPr lang="en-US" dirty="0" smtClean="0"/>
              <a:t> target.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mengakuisisi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melunasi</a:t>
            </a:r>
            <a:r>
              <a:rPr lang="en-US" dirty="0" smtClean="0"/>
              <a:t> </a:t>
            </a:r>
            <a:r>
              <a:rPr lang="en-US" dirty="0" err="1" smtClean="0"/>
              <a:t>utangnya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meraup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agar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target </a:t>
            </a:r>
            <a:r>
              <a:rPr lang="en-US" dirty="0" err="1" smtClean="0"/>
              <a:t>akuisisi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LBO :</a:t>
            </a:r>
          </a:p>
          <a:p>
            <a:pPr algn="just">
              <a:buNone/>
            </a:pPr>
            <a:r>
              <a:rPr lang="en-US" dirty="0" smtClean="0"/>
              <a:t>	1. Perusahaan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unggul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industrinya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industrinya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	2. Perusahaan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proporsi</a:t>
            </a:r>
            <a:r>
              <a:rPr lang="en-US" dirty="0" smtClean="0"/>
              <a:t> </a:t>
            </a:r>
            <a:r>
              <a:rPr lang="en-US" dirty="0" err="1" smtClean="0"/>
              <a:t>utang</a:t>
            </a:r>
            <a:r>
              <a:rPr lang="en-US" dirty="0" smtClean="0"/>
              <a:t> yang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bank.</a:t>
            </a:r>
          </a:p>
          <a:p>
            <a:pPr algn="just">
              <a:buNone/>
            </a:pPr>
            <a:r>
              <a:rPr lang="en-US" dirty="0" smtClean="0"/>
              <a:t>	3.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stabil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diprediksikan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utang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bunganya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modal </a:t>
            </a:r>
            <a:r>
              <a:rPr lang="en-US" dirty="0" err="1" smtClean="0"/>
              <a:t>kerja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500" dirty="0" smtClean="0"/>
              <a:t>BELI UTANG (</a:t>
            </a:r>
            <a:r>
              <a:rPr lang="en-US" sz="3500" i="1" dirty="0" smtClean="0"/>
              <a:t>LEVERAGED BUYOUT / </a:t>
            </a:r>
            <a:r>
              <a:rPr lang="en-US" sz="3500" dirty="0" smtClean="0"/>
              <a:t>LBO)</a:t>
            </a:r>
            <a:endParaRPr lang="en-US" sz="3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DIVESTASI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lain </a:t>
            </a:r>
            <a:r>
              <a:rPr lang="en-US" dirty="0" err="1" smtClean="0"/>
              <a:t>perusahaan</a:t>
            </a:r>
            <a:r>
              <a:rPr lang="en-US" dirty="0" smtClean="0"/>
              <a:t> 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restrukturisasi</a:t>
            </a:r>
            <a:r>
              <a:rPr lang="en-US" dirty="0" smtClean="0"/>
              <a:t> 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kontraktif</a:t>
            </a:r>
            <a:r>
              <a:rPr lang="en-US" dirty="0" smtClean="0"/>
              <a:t> 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divestasi</a:t>
            </a:r>
            <a:r>
              <a:rPr lang="en-US" dirty="0" smtClean="0"/>
              <a:t>,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likuidasi</a:t>
            </a:r>
            <a:r>
              <a:rPr lang="en-US" dirty="0" smtClean="0"/>
              <a:t>,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aktivanya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tunai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melunasi</a:t>
            </a:r>
            <a:r>
              <a:rPr lang="en-US" dirty="0" smtClean="0"/>
              <a:t> </a:t>
            </a:r>
            <a:r>
              <a:rPr lang="en-US" dirty="0" err="1" smtClean="0"/>
              <a:t>kewajibannya</a:t>
            </a:r>
            <a:r>
              <a:rPr lang="en-US" dirty="0" smtClean="0"/>
              <a:t>. </a:t>
            </a:r>
            <a:r>
              <a:rPr lang="en-US" dirty="0" err="1" smtClean="0"/>
              <a:t>Divestasi</a:t>
            </a:r>
            <a:r>
              <a:rPr lang="en-US" dirty="0" smtClean="0"/>
              <a:t>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positif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membiayai</a:t>
            </a:r>
            <a:r>
              <a:rPr lang="en-US" dirty="0" smtClean="0"/>
              <a:t> </a:t>
            </a:r>
            <a:r>
              <a:rPr lang="en-US" dirty="0" err="1" smtClean="0"/>
              <a:t>ekspansi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unit </a:t>
            </a:r>
            <a:r>
              <a:rPr lang="en-US" dirty="0" err="1" smtClean="0"/>
              <a:t>operasi</a:t>
            </a:r>
            <a:r>
              <a:rPr lang="en-US" dirty="0" smtClean="0"/>
              <a:t> yang </a:t>
            </a:r>
            <a:r>
              <a:rPr lang="en-US" dirty="0" err="1" smtClean="0"/>
              <a:t>buruk</a:t>
            </a:r>
            <a:r>
              <a:rPr lang="en-US" dirty="0" smtClean="0"/>
              <a:t>, </a:t>
            </a:r>
            <a:r>
              <a:rPr lang="en-US" dirty="0" err="1" smtClean="0"/>
              <a:t>merampingkan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menyesuaikan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METODE ANALISIS MERGER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Metode-metode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menganalisi</a:t>
            </a:r>
            <a:r>
              <a:rPr lang="en-US" dirty="0" smtClean="0"/>
              <a:t> merger 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target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merger </a:t>
            </a:r>
            <a:r>
              <a:rPr lang="en-US" dirty="0" err="1" smtClean="0"/>
              <a:t>meliputi</a:t>
            </a:r>
            <a:r>
              <a:rPr lang="en-US" dirty="0" smtClean="0"/>
              <a:t> 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Negosiasi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Penawaran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pengambilalihan</a:t>
            </a:r>
            <a:r>
              <a:rPr lang="en-US" dirty="0" smtClean="0"/>
              <a:t> </a:t>
            </a:r>
            <a:r>
              <a:rPr lang="en-US" dirty="0" err="1" smtClean="0"/>
              <a:t>paksa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KEGAGALAN USAHA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9091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Tiga</a:t>
            </a:r>
            <a:r>
              <a:rPr lang="en-US" sz="2000" dirty="0" smtClean="0"/>
              <a:t> </a:t>
            </a:r>
            <a:r>
              <a:rPr lang="en-US" sz="2000" dirty="0" err="1" smtClean="0"/>
              <a:t>situasi</a:t>
            </a:r>
            <a:r>
              <a:rPr lang="en-US" sz="2000" dirty="0" smtClean="0"/>
              <a:t> </a:t>
            </a:r>
            <a:r>
              <a:rPr lang="en-US" sz="2000" dirty="0" err="1" smtClean="0"/>
              <a:t>kegagalan</a:t>
            </a:r>
            <a:r>
              <a:rPr lang="en-US" sz="2000" dirty="0" smtClean="0"/>
              <a:t> </a:t>
            </a:r>
            <a:r>
              <a:rPr lang="en-US" sz="2000" dirty="0" err="1" smtClean="0"/>
              <a:t>usaha</a:t>
            </a:r>
            <a:r>
              <a:rPr lang="en-US" sz="2000" dirty="0" smtClean="0"/>
              <a:t> :</a:t>
            </a:r>
          </a:p>
          <a:p>
            <a:pPr marL="514350" indent="-514350" algn="just">
              <a:buAutoNum type="arabicPeriod"/>
            </a:pPr>
            <a:r>
              <a:rPr lang="en-US" sz="2000" dirty="0" err="1" smtClean="0"/>
              <a:t>Imbal</a:t>
            </a:r>
            <a:r>
              <a:rPr lang="en-US" sz="2000" dirty="0" smtClean="0"/>
              <a:t> </a:t>
            </a:r>
            <a:r>
              <a:rPr lang="en-US" sz="2000" dirty="0" err="1" smtClean="0"/>
              <a:t>hasil</a:t>
            </a:r>
            <a:r>
              <a:rPr lang="en-US" sz="2000" dirty="0" smtClean="0"/>
              <a:t> </a:t>
            </a:r>
            <a:r>
              <a:rPr lang="en-US" sz="2000" dirty="0" err="1" smtClean="0"/>
              <a:t>rendah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negatif</a:t>
            </a:r>
            <a:endParaRPr lang="en-US" sz="2000" dirty="0" smtClean="0"/>
          </a:p>
          <a:p>
            <a:pPr marL="514350" indent="-514350" algn="just">
              <a:buNone/>
            </a:pPr>
            <a:r>
              <a:rPr lang="en-US" sz="2000" dirty="0" smtClean="0"/>
              <a:t>	Perusahaan yang </a:t>
            </a:r>
            <a:r>
              <a:rPr lang="en-US" sz="2000" dirty="0" err="1" smtClean="0"/>
              <a:t>terus</a:t>
            </a:r>
            <a:r>
              <a:rPr lang="en-US" sz="2000" dirty="0" smtClean="0"/>
              <a:t> </a:t>
            </a:r>
            <a:r>
              <a:rPr lang="en-US" sz="2000" dirty="0" err="1" smtClean="0"/>
              <a:t>menerus</a:t>
            </a:r>
            <a:r>
              <a:rPr lang="en-US" sz="2000" dirty="0" smtClean="0"/>
              <a:t> </a:t>
            </a:r>
            <a:r>
              <a:rPr lang="en-US" sz="2000" dirty="0" err="1" smtClean="0"/>
              <a:t>merugi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mengalami</a:t>
            </a:r>
            <a:r>
              <a:rPr lang="en-US" sz="2000" dirty="0" smtClean="0"/>
              <a:t> </a:t>
            </a:r>
            <a:r>
              <a:rPr lang="en-US" sz="2000" dirty="0" err="1" smtClean="0"/>
              <a:t>penurunan</a:t>
            </a:r>
            <a:r>
              <a:rPr lang="en-US" sz="2000" dirty="0" smtClean="0"/>
              <a:t> </a:t>
            </a:r>
            <a:r>
              <a:rPr lang="en-US" sz="2000" dirty="0" err="1" smtClean="0"/>
              <a:t>harga</a:t>
            </a:r>
            <a:r>
              <a:rPr lang="en-US" sz="2000" dirty="0" smtClean="0"/>
              <a:t> </a:t>
            </a:r>
            <a:r>
              <a:rPr lang="en-US" sz="2000" dirty="0" err="1" smtClean="0"/>
              <a:t>saham</a:t>
            </a:r>
            <a:r>
              <a:rPr lang="en-US" sz="2000" dirty="0" smtClean="0"/>
              <a:t>.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lanjut</a:t>
            </a:r>
            <a:r>
              <a:rPr lang="en-US" sz="2000" dirty="0" smtClean="0"/>
              <a:t>, </a:t>
            </a:r>
            <a:r>
              <a:rPr lang="en-US" sz="2000" dirty="0" err="1" smtClean="0"/>
              <a:t>imbal</a:t>
            </a:r>
            <a:r>
              <a:rPr lang="en-US" sz="2000" dirty="0" smtClean="0"/>
              <a:t> </a:t>
            </a:r>
            <a:r>
              <a:rPr lang="en-US" sz="2000" dirty="0" err="1" smtClean="0"/>
              <a:t>hasil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rendah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modal.</a:t>
            </a:r>
          </a:p>
          <a:p>
            <a:pPr marL="514350" indent="-514350" algn="just">
              <a:buAutoNum type="arabicPeriod" startAt="2"/>
            </a:pPr>
            <a:r>
              <a:rPr lang="en-US" sz="2000" dirty="0" err="1" smtClean="0"/>
              <a:t>Insolvensi</a:t>
            </a:r>
            <a:r>
              <a:rPr lang="en-US" sz="2000" dirty="0" smtClean="0"/>
              <a:t> </a:t>
            </a:r>
            <a:r>
              <a:rPr lang="en-US" sz="2000" dirty="0" err="1" smtClean="0"/>
              <a:t>teknis</a:t>
            </a:r>
            <a:endParaRPr lang="en-US" sz="2000" dirty="0" smtClean="0"/>
          </a:p>
          <a:p>
            <a:pPr marL="514350" indent="-514350" algn="just">
              <a:buNone/>
            </a:pPr>
            <a:r>
              <a:rPr lang="en-US" sz="2000" dirty="0" smtClean="0"/>
              <a:t>	Perusahaan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membayar</a:t>
            </a:r>
            <a:r>
              <a:rPr lang="en-US" sz="2000" dirty="0" smtClean="0"/>
              <a:t> </a:t>
            </a:r>
            <a:r>
              <a:rPr lang="en-US" sz="2000" dirty="0" err="1" smtClean="0"/>
              <a:t>kewajibannya</a:t>
            </a:r>
            <a:r>
              <a:rPr lang="en-US" sz="2000" dirty="0" smtClean="0"/>
              <a:t>,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 smtClean="0"/>
              <a:t>aktiva</a:t>
            </a:r>
            <a:r>
              <a:rPr lang="en-US" sz="2000" dirty="0" smtClean="0"/>
              <a:t> </a:t>
            </a:r>
            <a:r>
              <a:rPr lang="en-US" sz="2000" dirty="0" err="1" smtClean="0"/>
              <a:t>masih</a:t>
            </a:r>
            <a:r>
              <a:rPr lang="en-US" sz="2000" dirty="0" smtClean="0"/>
              <a:t> </a:t>
            </a:r>
            <a:r>
              <a:rPr lang="en-US" sz="2000" dirty="0" err="1" smtClean="0"/>
              <a:t>melebihi</a:t>
            </a:r>
            <a:r>
              <a:rPr lang="en-US" sz="2000" dirty="0" smtClean="0"/>
              <a:t>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 smtClean="0"/>
              <a:t>utangnya</a:t>
            </a:r>
            <a:r>
              <a:rPr lang="en-US" sz="2000" dirty="0" smtClean="0"/>
              <a:t>.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situasi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,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dikatakan</a:t>
            </a:r>
            <a:r>
              <a:rPr lang="en-US" sz="2000" dirty="0" smtClean="0"/>
              <a:t> </a:t>
            </a:r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masukke</a:t>
            </a:r>
            <a:r>
              <a:rPr lang="en-US" sz="2000" dirty="0" smtClean="0"/>
              <a:t> </a:t>
            </a: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 smtClean="0"/>
              <a:t>krisis</a:t>
            </a:r>
            <a:r>
              <a:rPr lang="en-US" sz="2000" dirty="0" smtClean="0"/>
              <a:t> </a:t>
            </a:r>
            <a:r>
              <a:rPr lang="en-US" sz="2000" dirty="0" err="1" smtClean="0"/>
              <a:t>likuiditas</a:t>
            </a:r>
            <a:r>
              <a:rPr lang="en-US" sz="2000" dirty="0" smtClean="0"/>
              <a:t>.</a:t>
            </a:r>
          </a:p>
          <a:p>
            <a:pPr marL="514350" indent="-514350" algn="just">
              <a:buAutoNum type="arabicPeriod" startAt="3"/>
            </a:pPr>
            <a:r>
              <a:rPr lang="en-US" sz="2000" dirty="0" err="1" smtClean="0"/>
              <a:t>Kepailitan</a:t>
            </a:r>
            <a:endParaRPr lang="en-US" sz="2000" dirty="0" smtClean="0"/>
          </a:p>
          <a:p>
            <a:pPr marL="514350" indent="-514350" algn="just">
              <a:buNone/>
            </a:pPr>
            <a:r>
              <a:rPr lang="en-US" sz="2000" dirty="0" smtClean="0"/>
              <a:t>	Perusahaan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mampu</a:t>
            </a:r>
            <a:r>
              <a:rPr lang="en-US" sz="2000" dirty="0" smtClean="0"/>
              <a:t> </a:t>
            </a:r>
            <a:r>
              <a:rPr lang="en-US" sz="2000" dirty="0" err="1" smtClean="0"/>
              <a:t>membayar</a:t>
            </a:r>
            <a:r>
              <a:rPr lang="en-US" sz="2000" dirty="0" smtClean="0"/>
              <a:t> </a:t>
            </a:r>
            <a:r>
              <a:rPr lang="en-US" sz="2000" dirty="0" err="1" smtClean="0"/>
              <a:t>kewajibannya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 smtClean="0"/>
              <a:t>aktiva</a:t>
            </a:r>
            <a:r>
              <a:rPr lang="en-US" sz="2000" dirty="0" smtClean="0"/>
              <a:t> </a:t>
            </a:r>
            <a:r>
              <a:rPr lang="en-US" sz="2000" dirty="0" err="1" smtClean="0"/>
              <a:t>kurang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 smtClean="0"/>
              <a:t>utang</a:t>
            </a:r>
            <a:r>
              <a:rPr lang="en-US" sz="2000" dirty="0" smtClean="0"/>
              <a:t>. </a:t>
            </a:r>
            <a:r>
              <a:rPr lang="en-US" sz="2000" dirty="0" err="1" smtClean="0"/>
              <a:t>Artinya</a:t>
            </a:r>
            <a:r>
              <a:rPr lang="en-US" sz="2000" dirty="0" smtClean="0"/>
              <a:t>, </a:t>
            </a:r>
            <a:r>
              <a:rPr lang="en-US" sz="2000" dirty="0" err="1" smtClean="0"/>
              <a:t>sekalipun</a:t>
            </a:r>
            <a:r>
              <a:rPr lang="en-US" sz="2000" dirty="0" smtClean="0"/>
              <a:t> </a:t>
            </a:r>
            <a:r>
              <a:rPr lang="en-US" sz="2000" dirty="0" err="1" smtClean="0"/>
              <a:t>semua</a:t>
            </a:r>
            <a:r>
              <a:rPr lang="en-US" sz="2000" dirty="0" smtClean="0"/>
              <a:t> </a:t>
            </a:r>
            <a:r>
              <a:rPr lang="en-US" sz="2000" dirty="0" err="1" smtClean="0"/>
              <a:t>aktiva</a:t>
            </a:r>
            <a:r>
              <a:rPr lang="en-US" sz="2000" dirty="0" smtClean="0"/>
              <a:t>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dicairkan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, </a:t>
            </a:r>
            <a:r>
              <a:rPr lang="en-US" sz="2000" dirty="0" err="1" smtClean="0"/>
              <a:t>masih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sebagian</a:t>
            </a:r>
            <a:r>
              <a:rPr lang="en-US" sz="2000" dirty="0" smtClean="0"/>
              <a:t> </a:t>
            </a:r>
            <a:r>
              <a:rPr lang="en-US" sz="2000" dirty="0" err="1" smtClean="0"/>
              <a:t>utang</a:t>
            </a:r>
            <a:r>
              <a:rPr lang="en-US" sz="2000" dirty="0" smtClean="0"/>
              <a:t> </a:t>
            </a:r>
            <a:r>
              <a:rPr lang="en-US" sz="2000" dirty="0" err="1" smtClean="0"/>
              <a:t>yg</a:t>
            </a:r>
            <a:r>
              <a:rPr lang="en-US" sz="2000" dirty="0" smtClean="0"/>
              <a:t> </a:t>
            </a:r>
            <a:r>
              <a:rPr lang="en-US" sz="2000" dirty="0" err="1" smtClean="0"/>
              <a:t>belum</a:t>
            </a:r>
            <a:r>
              <a:rPr lang="en-US" sz="2000" dirty="0" smtClean="0"/>
              <a:t> </a:t>
            </a:r>
            <a:r>
              <a:rPr lang="en-US" sz="2000" dirty="0" err="1" smtClean="0"/>
              <a:t>terbayar</a:t>
            </a:r>
            <a:r>
              <a:rPr lang="en-US" sz="2000" dirty="0" smtClean="0"/>
              <a:t>. </a:t>
            </a:r>
            <a:r>
              <a:rPr lang="en-US" sz="2000" dirty="0" err="1" smtClean="0"/>
              <a:t>Inilah</a:t>
            </a:r>
            <a:r>
              <a:rPr lang="en-US" sz="2000" dirty="0" smtClean="0"/>
              <a:t> </a:t>
            </a:r>
            <a:r>
              <a:rPr lang="en-US" sz="2000" dirty="0" err="1" smtClean="0"/>
              <a:t>situasi</a:t>
            </a:r>
            <a:r>
              <a:rPr lang="en-US" sz="2000" dirty="0" smtClean="0"/>
              <a:t> </a:t>
            </a:r>
            <a:r>
              <a:rPr lang="en-US" sz="2000" dirty="0" err="1" smtClean="0"/>
              <a:t>yg</a:t>
            </a:r>
            <a:r>
              <a:rPr lang="en-US" sz="2000" dirty="0" smtClean="0"/>
              <a:t> paling </a:t>
            </a:r>
            <a:r>
              <a:rPr lang="en-US" sz="2000" dirty="0" err="1" smtClean="0"/>
              <a:t>parah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</a:t>
            </a:r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terancam</a:t>
            </a:r>
            <a:r>
              <a:rPr lang="en-US" sz="2000" dirty="0" smtClean="0"/>
              <a:t> </a:t>
            </a:r>
            <a:r>
              <a:rPr lang="en-US" sz="2000" dirty="0" err="1" smtClean="0"/>
              <a:t>pembubaran</a:t>
            </a:r>
            <a:r>
              <a:rPr lang="en-US" sz="2000" dirty="0" smtClean="0"/>
              <a:t> </a:t>
            </a:r>
            <a:r>
              <a:rPr lang="en-US" sz="2000" dirty="0" err="1" smtClean="0"/>
              <a:t>usaha</a:t>
            </a:r>
            <a:r>
              <a:rPr lang="en-US" sz="2000" dirty="0" smtClean="0"/>
              <a:t>.</a:t>
            </a:r>
          </a:p>
          <a:p>
            <a:pPr marL="514350" indent="-514350" algn="just">
              <a:buNone/>
            </a:pPr>
            <a:endParaRPr lang="en-US" sz="2000" dirty="0" smtClean="0"/>
          </a:p>
          <a:p>
            <a:pPr marL="514350" indent="-514350" algn="just">
              <a:buNone/>
            </a:pPr>
            <a:endParaRPr lang="en-US" sz="2000" dirty="0" smtClean="0"/>
          </a:p>
          <a:p>
            <a:pPr marL="514350" indent="-514350" algn="just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Bilamana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memasuki</a:t>
            </a:r>
            <a:r>
              <a:rPr lang="en-US" dirty="0" smtClean="0"/>
              <a:t> </a:t>
            </a:r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kreditor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,,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likuidasi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.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likuidasi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: </a:t>
            </a:r>
            <a:r>
              <a:rPr lang="en-US" dirty="0" err="1" smtClean="0"/>
              <a:t>pelunasan</a:t>
            </a:r>
            <a:r>
              <a:rPr lang="en-US" dirty="0" smtClean="0"/>
              <a:t> </a:t>
            </a:r>
            <a:r>
              <a:rPr lang="en-US" dirty="0" err="1" smtClean="0"/>
              <a:t>utang</a:t>
            </a:r>
            <a:r>
              <a:rPr lang="en-US" dirty="0" smtClean="0"/>
              <a:t> </a:t>
            </a:r>
            <a:r>
              <a:rPr lang="en-US" dirty="0" err="1" smtClean="0"/>
              <a:t>upah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gaji</a:t>
            </a:r>
            <a:r>
              <a:rPr lang="en-US" dirty="0" smtClean="0"/>
              <a:t>,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,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utang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LIKUIDASI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2800" dirty="0" smtClean="0"/>
              <a:t>	PT </a:t>
            </a:r>
            <a:r>
              <a:rPr lang="en-US" sz="2800" dirty="0" err="1" smtClean="0"/>
              <a:t>Kuning</a:t>
            </a:r>
            <a:r>
              <a:rPr lang="en-US" sz="2800" dirty="0" smtClean="0"/>
              <a:t> </a:t>
            </a:r>
            <a:r>
              <a:rPr lang="en-US" sz="2800" dirty="0" err="1" smtClean="0"/>
              <a:t>bermaksud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merger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PT </a:t>
            </a:r>
            <a:r>
              <a:rPr lang="en-US" sz="2800" dirty="0" err="1" smtClean="0"/>
              <a:t>Merah</a:t>
            </a:r>
            <a:r>
              <a:rPr lang="en-US" sz="2800" dirty="0" smtClean="0"/>
              <a:t>.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kesepakatan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kedua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. PT </a:t>
            </a:r>
            <a:r>
              <a:rPr lang="en-US" sz="2800" dirty="0" err="1" smtClean="0"/>
              <a:t>kuning</a:t>
            </a:r>
            <a:r>
              <a:rPr lang="en-US" sz="2800" dirty="0" smtClean="0"/>
              <a:t> </a:t>
            </a:r>
            <a:r>
              <a:rPr lang="en-US" sz="2800" dirty="0" err="1" smtClean="0"/>
              <a:t>Setuju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membeli</a:t>
            </a:r>
            <a:r>
              <a:rPr lang="en-US" sz="2800" dirty="0" smtClean="0"/>
              <a:t> </a:t>
            </a:r>
            <a:r>
              <a:rPr lang="en-US" sz="2800" dirty="0" err="1" smtClean="0"/>
              <a:t>saham</a:t>
            </a:r>
            <a:r>
              <a:rPr lang="en-US" sz="2800" dirty="0" smtClean="0"/>
              <a:t> PT </a:t>
            </a:r>
            <a:r>
              <a:rPr lang="en-US" sz="2800" dirty="0" err="1" smtClean="0"/>
              <a:t>Merah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harga</a:t>
            </a:r>
            <a:r>
              <a:rPr lang="en-US" sz="2800" dirty="0" smtClean="0"/>
              <a:t> </a:t>
            </a:r>
            <a:r>
              <a:rPr lang="en-US" sz="2800" dirty="0" err="1" smtClean="0"/>
              <a:t>Rp</a:t>
            </a:r>
            <a:r>
              <a:rPr lang="en-US" sz="2800" dirty="0" smtClean="0"/>
              <a:t> 22.400 per </a:t>
            </a:r>
            <a:r>
              <a:rPr lang="en-US" sz="2800" dirty="0" err="1" smtClean="0"/>
              <a:t>lembar</a:t>
            </a:r>
            <a:r>
              <a:rPr lang="en-US" sz="2800" dirty="0" smtClean="0"/>
              <a:t>. </a:t>
            </a:r>
            <a:r>
              <a:rPr lang="en-US" sz="2800" dirty="0" err="1" smtClean="0"/>
              <a:t>Berikut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 </a:t>
            </a:r>
            <a:r>
              <a:rPr lang="en-US" sz="2800" dirty="0" err="1" smtClean="0"/>
              <a:t>lainnya</a:t>
            </a:r>
            <a:r>
              <a:rPr lang="en-US" sz="2800" dirty="0" smtClean="0"/>
              <a:t> </a:t>
            </a:r>
            <a:r>
              <a:rPr lang="en-US" sz="2800" dirty="0" err="1" smtClean="0"/>
              <a:t>terkait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akuisisi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:</a:t>
            </a:r>
            <a:endParaRPr lang="en-US" sz="2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CASE STUDY 1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1481138"/>
          <a:ext cx="8305800" cy="3624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4724400"/>
                <a:gridCol w="1447800"/>
                <a:gridCol w="1524000"/>
              </a:tblGrid>
              <a:tr h="10125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Keterangan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PT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Kuning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Rp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PT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Merah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Rp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125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Laba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bersih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pemegang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saham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juta</a:t>
                      </a:r>
                      <a:r>
                        <a:rPr lang="en-US" baseline="0" dirty="0" smtClean="0"/>
                        <a:t> rupiah)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2.000</a:t>
                      </a:r>
                      <a:endParaRPr lang="en-US" dirty="0"/>
                    </a:p>
                  </a:txBody>
                  <a:tcPr/>
                </a:tc>
              </a:tr>
              <a:tr h="10125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saham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biasa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beredar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ribu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lembar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  <a:tr h="5866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Harga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saham</a:t>
                      </a:r>
                      <a:r>
                        <a:rPr lang="en-US" baseline="0" dirty="0" smtClean="0"/>
                        <a:t> per </a:t>
                      </a:r>
                      <a:r>
                        <a:rPr lang="en-US" baseline="0" dirty="0" err="1" smtClean="0"/>
                        <a:t>lembar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16.000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15.000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CASE STUDY 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PENGANTAR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Restrukturisasi</a:t>
            </a:r>
            <a:r>
              <a:rPr lang="en-US" dirty="0" smtClean="0"/>
              <a:t> Perusahaan (</a:t>
            </a:r>
            <a:r>
              <a:rPr lang="en-US" i="1" dirty="0" smtClean="0"/>
              <a:t>corporate restructuring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ekspansi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kontraksi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 </a:t>
            </a:r>
            <a:r>
              <a:rPr lang="en-US" dirty="0" err="1" smtClean="0"/>
              <a:t>Restrukturisasi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pula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neraca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pasiva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Restrukturisasi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merger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akuisisi</a:t>
            </a:r>
            <a:r>
              <a:rPr lang="en-US" dirty="0" smtClean="0"/>
              <a:t>, </a:t>
            </a:r>
            <a:r>
              <a:rPr lang="en-US" dirty="0" err="1" smtClean="0"/>
              <a:t>beli</a:t>
            </a:r>
            <a:r>
              <a:rPr lang="en-US" dirty="0" smtClean="0"/>
              <a:t> </a:t>
            </a:r>
            <a:r>
              <a:rPr lang="en-US" dirty="0" err="1" smtClean="0"/>
              <a:t>utang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divestasi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Diminta</a:t>
            </a:r>
            <a:r>
              <a:rPr lang="en-US" dirty="0" smtClean="0"/>
              <a:t> :</a:t>
            </a:r>
          </a:p>
          <a:p>
            <a:pPr marL="624078" indent="-514350" algn="just">
              <a:buAutoNum type="arabicPeriod"/>
            </a:pPr>
            <a:r>
              <a:rPr lang="en-US" dirty="0" err="1" smtClean="0"/>
              <a:t>Hitung</a:t>
            </a:r>
            <a:r>
              <a:rPr lang="en-US" dirty="0" smtClean="0"/>
              <a:t> EPS </a:t>
            </a:r>
            <a:r>
              <a:rPr lang="en-US" dirty="0" err="1" smtClean="0"/>
              <a:t>dan</a:t>
            </a:r>
            <a:r>
              <a:rPr lang="en-US" dirty="0" smtClean="0"/>
              <a:t> PER </a:t>
            </a:r>
            <a:r>
              <a:rPr lang="en-US" dirty="0" err="1" smtClean="0"/>
              <a:t>tiap-tiap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merger.</a:t>
            </a:r>
          </a:p>
          <a:p>
            <a:pPr marL="624078" indent="-514350" algn="just">
              <a:buAutoNum type="arabicPeriod"/>
            </a:pPr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rasio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.</a:t>
            </a:r>
          </a:p>
          <a:p>
            <a:pPr marL="624078" indent="-514350" algn="just">
              <a:buAutoNum type="arabicPeriod"/>
            </a:pPr>
            <a:r>
              <a:rPr lang="en-US" dirty="0" err="1" smtClean="0"/>
              <a:t>Hitung</a:t>
            </a:r>
            <a:r>
              <a:rPr lang="en-US" dirty="0" smtClean="0"/>
              <a:t> EPS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PT </a:t>
            </a:r>
            <a:r>
              <a:rPr lang="en-US" dirty="0" err="1" smtClean="0"/>
              <a:t>Kuning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merger </a:t>
            </a:r>
            <a:r>
              <a:rPr lang="en-US" dirty="0" err="1" smtClean="0"/>
              <a:t>apabila</a:t>
            </a:r>
            <a:r>
              <a:rPr lang="en-US" dirty="0" smtClean="0"/>
              <a:t> PER </a:t>
            </a:r>
            <a:r>
              <a:rPr lang="en-US" dirty="0" err="1" smtClean="0"/>
              <a:t>tetap</a:t>
            </a:r>
            <a:r>
              <a:rPr lang="en-US" dirty="0" smtClean="0"/>
              <a:t>.</a:t>
            </a:r>
          </a:p>
          <a:p>
            <a:pPr marL="624078" indent="-514350" algn="just">
              <a:buAutoNum type="arabicPeriod"/>
            </a:pPr>
            <a:r>
              <a:rPr lang="en-US" dirty="0" err="1" smtClean="0"/>
              <a:t>Hitung</a:t>
            </a:r>
            <a:r>
              <a:rPr lang="en-US" dirty="0" smtClean="0"/>
              <a:t> EPS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PT </a:t>
            </a: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merger </a:t>
            </a:r>
            <a:r>
              <a:rPr lang="en-US" dirty="0" err="1" smtClean="0"/>
              <a:t>apabila</a:t>
            </a:r>
            <a:r>
              <a:rPr lang="en-US" dirty="0" smtClean="0"/>
              <a:t> PER </a:t>
            </a:r>
            <a:r>
              <a:rPr lang="en-US" dirty="0" err="1" smtClean="0"/>
              <a:t>tetap</a:t>
            </a:r>
            <a:r>
              <a:rPr lang="en-US" dirty="0" smtClean="0"/>
              <a:t>.</a:t>
            </a:r>
          </a:p>
          <a:p>
            <a:pPr marL="624078" indent="-514350" algn="just">
              <a:buAutoNum type="arabicPeriod"/>
            </a:pP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katakan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CASE STUDY 1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merger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PT </a:t>
            </a:r>
            <a:r>
              <a:rPr lang="en-US" dirty="0" err="1" smtClean="0"/>
              <a:t>Kuning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menukarkan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lembar</a:t>
            </a:r>
            <a:r>
              <a:rPr lang="en-US" dirty="0" smtClean="0"/>
              <a:t> PT </a:t>
            </a: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lembar</a:t>
            </a:r>
            <a:r>
              <a:rPr lang="en-US" dirty="0" smtClean="0"/>
              <a:t> PT </a:t>
            </a:r>
            <a:r>
              <a:rPr lang="en-US" dirty="0" err="1" smtClean="0"/>
              <a:t>Kuning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marL="624078" indent="-514350" algn="just">
              <a:buAutoNum type="arabicPeriod"/>
            </a:pPr>
            <a:r>
              <a:rPr lang="en-US" dirty="0" err="1" smtClean="0"/>
              <a:t>Hitung</a:t>
            </a:r>
            <a:r>
              <a:rPr lang="en-US" dirty="0" smtClean="0"/>
              <a:t> EPS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PT </a:t>
            </a:r>
            <a:r>
              <a:rPr lang="en-US" dirty="0" err="1" smtClean="0"/>
              <a:t>Kuning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merger </a:t>
            </a:r>
            <a:r>
              <a:rPr lang="en-US" dirty="0" err="1" smtClean="0"/>
              <a:t>apabila</a:t>
            </a:r>
            <a:r>
              <a:rPr lang="en-US" dirty="0" smtClean="0"/>
              <a:t> PER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.</a:t>
            </a:r>
          </a:p>
          <a:p>
            <a:pPr marL="624078" indent="-514350" algn="just">
              <a:buAutoNum type="arabicPeriod"/>
            </a:pPr>
            <a:r>
              <a:rPr lang="en-US" dirty="0" err="1" smtClean="0"/>
              <a:t>Hitung</a:t>
            </a:r>
            <a:r>
              <a:rPr lang="en-US" dirty="0" smtClean="0"/>
              <a:t> EPS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PT </a:t>
            </a: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merger </a:t>
            </a:r>
            <a:r>
              <a:rPr lang="en-US" dirty="0" err="1" smtClean="0"/>
              <a:t>apabila</a:t>
            </a:r>
            <a:r>
              <a:rPr lang="en-US" dirty="0" smtClean="0"/>
              <a:t> PER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CASE STUDY 2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kenyataannya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selamanya</a:t>
            </a:r>
            <a:r>
              <a:rPr lang="en-US" dirty="0" smtClean="0"/>
              <a:t>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tumbuh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usahanya</a:t>
            </a:r>
            <a:r>
              <a:rPr lang="en-US" dirty="0" smtClean="0"/>
              <a:t>. Perusahaan yang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(</a:t>
            </a:r>
            <a:r>
              <a:rPr lang="en-US" i="1" dirty="0" smtClean="0"/>
              <a:t>business </a:t>
            </a:r>
            <a:r>
              <a:rPr lang="en-US" i="1" dirty="0" err="1" smtClean="0"/>
              <a:t>failurei</a:t>
            </a:r>
            <a:r>
              <a:rPr lang="en-US" i="1" dirty="0" smtClean="0"/>
              <a:t>),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internal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,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penyelamatan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reorganisasi</a:t>
            </a:r>
            <a:r>
              <a:rPr lang="en-US" dirty="0" smtClean="0"/>
              <a:t> (</a:t>
            </a:r>
            <a:r>
              <a:rPr lang="en-US" i="1" dirty="0" smtClean="0"/>
              <a:t>reorganization</a:t>
            </a:r>
            <a:r>
              <a:rPr lang="en-US" dirty="0" smtClean="0"/>
              <a:t>),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pembubaran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likuidasi</a:t>
            </a:r>
            <a:r>
              <a:rPr lang="en-US" dirty="0" smtClean="0"/>
              <a:t> (</a:t>
            </a:r>
            <a:r>
              <a:rPr lang="en-US" i="1" dirty="0" smtClean="0"/>
              <a:t>liquidation</a:t>
            </a:r>
            <a:r>
              <a:rPr lang="en-US" dirty="0" smtClean="0"/>
              <a:t>). 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PENGANTAR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/>
              <a:t>MERGER, KONSOLIDASI, AKUISISI DAN PERUSAHAAN INDUK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algn="just">
              <a:buNone/>
            </a:pPr>
            <a:r>
              <a:rPr lang="en-US" b="1" dirty="0" smtClean="0"/>
              <a:t>Merger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penggabungan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indentitas</a:t>
            </a:r>
            <a:r>
              <a:rPr lang="en-US" dirty="0" smtClean="0"/>
              <a:t> 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bergabung</a:t>
            </a:r>
            <a:r>
              <a:rPr lang="en-US" dirty="0" smtClean="0"/>
              <a:t>.</a:t>
            </a:r>
          </a:p>
          <a:p>
            <a:pPr lvl="1" algn="just">
              <a:buNone/>
            </a:pPr>
            <a:endParaRPr lang="en-US" dirty="0" smtClean="0"/>
          </a:p>
          <a:p>
            <a:pPr lvl="1" algn="just">
              <a:buNone/>
            </a:pPr>
            <a:r>
              <a:rPr lang="en-US" b="1" dirty="0" err="1" smtClean="0"/>
              <a:t>Konsolidasi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penggabungan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 yang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.</a:t>
            </a:r>
          </a:p>
          <a:p>
            <a:pPr lvl="1" algn="just">
              <a:buNone/>
            </a:pPr>
            <a:endParaRPr lang="en-US" dirty="0" smtClean="0"/>
          </a:p>
          <a:p>
            <a:pPr lvl="1" algn="just">
              <a:buNone/>
            </a:pPr>
            <a:r>
              <a:rPr lang="en-US" b="1" dirty="0" err="1" smtClean="0"/>
              <a:t>Akuisisi</a:t>
            </a:r>
            <a:r>
              <a:rPr lang="en-US" b="1" dirty="0" smtClean="0"/>
              <a:t> =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akuisisi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akuisisi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endParaRPr lang="en-US" b="1" dirty="0" smtClean="0"/>
          </a:p>
          <a:p>
            <a:pPr lvl="1" algn="just">
              <a:buNone/>
            </a:pPr>
            <a:endParaRPr lang="en-US" dirty="0" smtClean="0"/>
          </a:p>
          <a:p>
            <a:pPr lvl="1" algn="just">
              <a:buNone/>
            </a:pPr>
            <a:r>
              <a:rPr lang="en-US" b="1" dirty="0" smtClean="0"/>
              <a:t>Perusahaan </a:t>
            </a:r>
            <a:r>
              <a:rPr lang="en-US" b="1" dirty="0" err="1" smtClean="0"/>
              <a:t>Induk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holding company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(</a:t>
            </a:r>
            <a:r>
              <a:rPr lang="en-US" i="1" dirty="0" smtClean="0"/>
              <a:t>subsidiaries</a:t>
            </a:r>
            <a:r>
              <a:rPr lang="en-US" dirty="0" smtClean="0"/>
              <a:t>) yang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induknya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 (</a:t>
            </a:r>
            <a:r>
              <a:rPr lang="en-US" i="1" dirty="0" smtClean="0"/>
              <a:t>voting control</a:t>
            </a:r>
            <a:r>
              <a:rPr lang="en-US" dirty="0" smtClean="0"/>
              <a:t>)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MOTIF MERGER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diversifikasi</a:t>
            </a:r>
            <a:endParaRPr lang="en-US" dirty="0" smtClean="0"/>
          </a:p>
          <a:p>
            <a:pPr algn="just"/>
            <a:r>
              <a:rPr lang="en-US" dirty="0" err="1" smtClean="0"/>
              <a:t>Sinergi</a:t>
            </a:r>
            <a:r>
              <a:rPr lang="en-US" dirty="0" smtClean="0"/>
              <a:t> (</a:t>
            </a:r>
            <a:r>
              <a:rPr lang="en-US" dirty="0" err="1" smtClean="0"/>
              <a:t>beban</a:t>
            </a:r>
            <a:r>
              <a:rPr lang="en-US" dirty="0" smtClean="0"/>
              <a:t> overhead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berkurang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Pencarian</a:t>
            </a:r>
            <a:r>
              <a:rPr lang="en-US" dirty="0" smtClean="0"/>
              <a:t> Dana</a:t>
            </a:r>
          </a:p>
          <a:p>
            <a:pPr algn="just"/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manajerial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endParaRPr lang="en-US" dirty="0" smtClean="0"/>
          </a:p>
          <a:p>
            <a:pPr algn="just"/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endParaRPr lang="en-US" dirty="0" smtClean="0"/>
          </a:p>
          <a:p>
            <a:pPr algn="just"/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likuiditas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endParaRPr lang="en-US" dirty="0" smtClean="0"/>
          </a:p>
          <a:p>
            <a:pPr algn="just"/>
            <a:r>
              <a:rPr lang="en-US" dirty="0" err="1" smtClean="0"/>
              <a:t>Bertahan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pengambilalihan</a:t>
            </a:r>
            <a:r>
              <a:rPr lang="en-US" dirty="0" smtClean="0"/>
              <a:t> </a:t>
            </a:r>
            <a:r>
              <a:rPr lang="en-US" dirty="0" err="1" smtClean="0"/>
              <a:t>paksa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JENIS MERGER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b="1" dirty="0" smtClean="0"/>
              <a:t>Merger Horizontal (</a:t>
            </a:r>
            <a:r>
              <a:rPr lang="en-US" b="1" i="1" dirty="0" smtClean="0"/>
              <a:t>horizontal merger</a:t>
            </a:r>
            <a:r>
              <a:rPr lang="en-US" b="1" dirty="0" smtClean="0"/>
              <a:t>)</a:t>
            </a:r>
          </a:p>
          <a:p>
            <a:pPr algn="just">
              <a:buNone/>
            </a:pPr>
            <a:r>
              <a:rPr lang="en-US" b="1" dirty="0" smtClean="0"/>
              <a:t>	</a:t>
            </a:r>
            <a:r>
              <a:rPr lang="en-US" dirty="0" smtClean="0"/>
              <a:t>Merger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lini</a:t>
            </a:r>
            <a:r>
              <a:rPr lang="en-US" dirty="0" smtClean="0"/>
              <a:t> </a:t>
            </a:r>
            <a:r>
              <a:rPr lang="en-US" dirty="0" err="1" smtClean="0"/>
              <a:t>bisnisnya</a:t>
            </a:r>
            <a:r>
              <a:rPr lang="en-US" dirty="0" smtClean="0"/>
              <a:t>. </a:t>
            </a:r>
            <a:r>
              <a:rPr lang="en-US" dirty="0" err="1" smtClean="0"/>
              <a:t>Misal</a:t>
            </a:r>
            <a:r>
              <a:rPr lang="en-US" dirty="0" smtClean="0"/>
              <a:t>, merger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</a:t>
            </a:r>
            <a:r>
              <a:rPr lang="en-US" dirty="0" err="1" smtClean="0"/>
              <a:t>pabrik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. Merger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, </a:t>
            </a:r>
            <a:r>
              <a:rPr lang="en-US" dirty="0" err="1" smtClean="0"/>
              <a:t>sekalligus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b="1" dirty="0" smtClean="0"/>
              <a:t>Merger Vertical (</a:t>
            </a:r>
            <a:r>
              <a:rPr lang="en-US" b="1" i="1" dirty="0" smtClean="0"/>
              <a:t>vertical merger</a:t>
            </a:r>
            <a:r>
              <a:rPr lang="en-US" b="1" dirty="0" smtClean="0"/>
              <a:t>)</a:t>
            </a:r>
          </a:p>
          <a:p>
            <a:pPr algn="just">
              <a:buNone/>
            </a:pPr>
            <a:r>
              <a:rPr lang="en-US" b="1" dirty="0" smtClean="0"/>
              <a:t>	</a:t>
            </a:r>
            <a:r>
              <a:rPr lang="en-US" dirty="0" smtClean="0"/>
              <a:t>Merger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. </a:t>
            </a:r>
            <a:r>
              <a:rPr lang="en-US" dirty="0" err="1" smtClean="0"/>
              <a:t>Contohnya</a:t>
            </a:r>
            <a:r>
              <a:rPr lang="en-US" dirty="0" smtClean="0"/>
              <a:t> merger 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pabrik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cetakan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. Merger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jadi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b="1" dirty="0" smtClean="0"/>
              <a:t>Merger </a:t>
            </a:r>
            <a:r>
              <a:rPr lang="en-US" b="1" dirty="0" err="1" smtClean="0"/>
              <a:t>kongenerik</a:t>
            </a:r>
            <a:r>
              <a:rPr lang="en-US" b="1" dirty="0" smtClean="0"/>
              <a:t> (</a:t>
            </a:r>
            <a:r>
              <a:rPr lang="en-US" b="1" i="1" dirty="0" err="1" smtClean="0"/>
              <a:t>congeneric</a:t>
            </a:r>
            <a:r>
              <a:rPr lang="en-US" b="1" i="1" dirty="0" smtClean="0"/>
              <a:t> merger</a:t>
            </a:r>
            <a:r>
              <a:rPr lang="en-US" b="1" dirty="0" smtClean="0"/>
              <a:t>)</a:t>
            </a:r>
          </a:p>
          <a:p>
            <a:pPr algn="just">
              <a:buNone/>
            </a:pPr>
            <a:r>
              <a:rPr lang="en-US" b="1" dirty="0" smtClean="0"/>
              <a:t>	</a:t>
            </a:r>
            <a:r>
              <a:rPr lang="en-US" dirty="0" smtClean="0"/>
              <a:t>Merger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lini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, merger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pabrik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pabrik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pembawa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(</a:t>
            </a:r>
            <a:r>
              <a:rPr lang="en-US" i="1" dirty="0" smtClean="0"/>
              <a:t>conveyor). </a:t>
            </a:r>
            <a:r>
              <a:rPr lang="en-US" dirty="0" err="1" smtClean="0"/>
              <a:t>Keuntungan</a:t>
            </a:r>
            <a:r>
              <a:rPr lang="en-US" dirty="0" smtClean="0"/>
              <a:t> merger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mengoptimalkan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JENIS MERGER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</a:p>
          <a:p>
            <a:pPr algn="just">
              <a:buNone/>
            </a:pPr>
            <a:r>
              <a:rPr lang="en-US" b="1" dirty="0" smtClean="0"/>
              <a:t>	Merger </a:t>
            </a:r>
            <a:r>
              <a:rPr lang="en-US" b="1" dirty="0" err="1" smtClean="0"/>
              <a:t>Konglomerat</a:t>
            </a:r>
            <a:r>
              <a:rPr lang="en-US" b="1" dirty="0" smtClean="0"/>
              <a:t> (</a:t>
            </a:r>
            <a:r>
              <a:rPr lang="en-US" b="1" i="1" dirty="0" smtClean="0"/>
              <a:t>conglomerate merger</a:t>
            </a:r>
            <a:r>
              <a:rPr lang="en-US" b="1" dirty="0" smtClean="0"/>
              <a:t>)</a:t>
            </a:r>
          </a:p>
          <a:p>
            <a:pPr algn="just">
              <a:buNone/>
            </a:pPr>
            <a:r>
              <a:rPr lang="en-US" b="1" dirty="0" smtClean="0"/>
              <a:t>	</a:t>
            </a:r>
            <a:r>
              <a:rPr lang="en-US" dirty="0" smtClean="0"/>
              <a:t>Merger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bisnisnya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, merger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pabrik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saji</a:t>
            </a:r>
            <a:r>
              <a:rPr lang="en-US" dirty="0" smtClean="0"/>
              <a:t>. Merger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diversifikasi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(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)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musim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JENIS MERGER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4525963"/>
          </a:xfrm>
        </p:spPr>
        <p:txBody>
          <a:bodyPr>
            <a:noAutofit/>
          </a:bodyPr>
          <a:lstStyle/>
          <a:p>
            <a:pPr lvl="1" algn="just">
              <a:buNone/>
            </a:pPr>
            <a:r>
              <a:rPr lang="en-US" sz="2600" dirty="0" smtClean="0"/>
              <a:t>	</a:t>
            </a:r>
            <a:r>
              <a:rPr lang="en-US" sz="2600" dirty="0" err="1" smtClean="0"/>
              <a:t>Akuisisi</a:t>
            </a:r>
            <a:r>
              <a:rPr lang="en-US" sz="2600" dirty="0" smtClean="0"/>
              <a:t> </a:t>
            </a:r>
            <a:r>
              <a:rPr lang="en-US" sz="2600" dirty="0" err="1" smtClean="0"/>
              <a:t>saham</a:t>
            </a:r>
            <a:r>
              <a:rPr lang="en-US" sz="2600" dirty="0" smtClean="0"/>
              <a:t> (</a:t>
            </a:r>
            <a:r>
              <a:rPr lang="en-US" sz="2600" dirty="0" err="1" smtClean="0"/>
              <a:t>pengambilalihan</a:t>
            </a:r>
            <a:r>
              <a:rPr lang="en-US" sz="2600" dirty="0" smtClean="0"/>
              <a:t> </a:t>
            </a:r>
            <a:r>
              <a:rPr lang="en-US" sz="2600" dirty="0" err="1" smtClean="0"/>
              <a:t>saham</a:t>
            </a:r>
            <a:r>
              <a:rPr lang="en-US" sz="2600" dirty="0" smtClean="0"/>
              <a:t>) </a:t>
            </a:r>
            <a:r>
              <a:rPr lang="en-US" sz="2600" dirty="0" err="1" smtClean="0"/>
              <a:t>adalah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membeli</a:t>
            </a:r>
            <a:r>
              <a:rPr lang="en-US" sz="2600" dirty="0" smtClean="0"/>
              <a:t> </a:t>
            </a:r>
            <a:r>
              <a:rPr lang="en-US" sz="2600" dirty="0" err="1" smtClean="0"/>
              <a:t>hak</a:t>
            </a:r>
            <a:r>
              <a:rPr lang="en-US" sz="2600" dirty="0" smtClean="0"/>
              <a:t> </a:t>
            </a:r>
            <a:r>
              <a:rPr lang="en-US" sz="2600" dirty="0" err="1" smtClean="0"/>
              <a:t>suara</a:t>
            </a:r>
            <a:r>
              <a:rPr lang="en-US" sz="2600" dirty="0" smtClean="0"/>
              <a:t> </a:t>
            </a:r>
            <a:r>
              <a:rPr lang="en-US" sz="2600" dirty="0" err="1" smtClean="0"/>
              <a:t>saham</a:t>
            </a:r>
            <a:r>
              <a:rPr lang="en-US" sz="2600" dirty="0" smtClean="0"/>
              <a:t> </a:t>
            </a:r>
            <a:r>
              <a:rPr lang="en-US" sz="2600" dirty="0" err="1" smtClean="0"/>
              <a:t>secara</a:t>
            </a:r>
            <a:r>
              <a:rPr lang="en-US" sz="2600" dirty="0" smtClean="0"/>
              <a:t> </a:t>
            </a:r>
            <a:r>
              <a:rPr lang="en-US" sz="2600" dirty="0" err="1" smtClean="0"/>
              <a:t>tunai</a:t>
            </a:r>
            <a:r>
              <a:rPr lang="en-US" sz="2600" dirty="0" smtClean="0"/>
              <a:t>, </a:t>
            </a:r>
            <a:r>
              <a:rPr lang="en-US" sz="2600" dirty="0" err="1" smtClean="0"/>
              <a:t>penyertaan</a:t>
            </a:r>
            <a:r>
              <a:rPr lang="en-US" sz="2600" dirty="0" smtClean="0"/>
              <a:t> </a:t>
            </a:r>
            <a:r>
              <a:rPr lang="en-US" sz="2600" dirty="0" err="1" smtClean="0"/>
              <a:t>saham</a:t>
            </a:r>
            <a:r>
              <a:rPr lang="en-US" sz="2600" dirty="0" smtClean="0"/>
              <a:t> </a:t>
            </a:r>
            <a:r>
              <a:rPr lang="en-US" sz="2600" dirty="0" err="1" smtClean="0"/>
              <a:t>atau</a:t>
            </a:r>
            <a:r>
              <a:rPr lang="en-US" sz="2600" dirty="0" smtClean="0"/>
              <a:t> </a:t>
            </a:r>
            <a:r>
              <a:rPr lang="en-US" sz="2600" dirty="0" err="1" smtClean="0"/>
              <a:t>surat</a:t>
            </a:r>
            <a:r>
              <a:rPr lang="en-US" sz="2600" dirty="0" smtClean="0"/>
              <a:t> </a:t>
            </a:r>
            <a:r>
              <a:rPr lang="en-US" sz="2600" dirty="0" err="1" smtClean="0"/>
              <a:t>berharga</a:t>
            </a:r>
            <a:r>
              <a:rPr lang="en-US" sz="2600" dirty="0" smtClean="0"/>
              <a:t> </a:t>
            </a:r>
            <a:r>
              <a:rPr lang="en-US" sz="2600" dirty="0" err="1" smtClean="0"/>
              <a:t>lainnya</a:t>
            </a:r>
            <a:r>
              <a:rPr lang="en-US" sz="2600" dirty="0" smtClean="0"/>
              <a:t>. </a:t>
            </a:r>
            <a:r>
              <a:rPr lang="en-US" sz="2600" dirty="0" err="1" smtClean="0"/>
              <a:t>Proses</a:t>
            </a:r>
            <a:r>
              <a:rPr lang="en-US" sz="2600" dirty="0" smtClean="0"/>
              <a:t> </a:t>
            </a:r>
            <a:r>
              <a:rPr lang="en-US" sz="2600" dirty="0" err="1" smtClean="0"/>
              <a:t>ini</a:t>
            </a:r>
            <a:r>
              <a:rPr lang="en-US" sz="2600" dirty="0" smtClean="0"/>
              <a:t> </a:t>
            </a:r>
            <a:r>
              <a:rPr lang="en-US" sz="2600" dirty="0" err="1" smtClean="0"/>
              <a:t>sering</a:t>
            </a:r>
            <a:r>
              <a:rPr lang="en-US" sz="2600" dirty="0" smtClean="0"/>
              <a:t> </a:t>
            </a:r>
            <a:r>
              <a:rPr lang="en-US" sz="2600" dirty="0" err="1" smtClean="0"/>
              <a:t>memulainya</a:t>
            </a:r>
            <a:r>
              <a:rPr lang="en-US" sz="2600" dirty="0" smtClean="0"/>
              <a:t> </a:t>
            </a:r>
            <a:r>
              <a:rPr lang="en-US" sz="2600" dirty="0" err="1" smtClean="0"/>
              <a:t>sebagai</a:t>
            </a:r>
            <a:r>
              <a:rPr lang="en-US" sz="2600" dirty="0" smtClean="0"/>
              <a:t> </a:t>
            </a:r>
            <a:r>
              <a:rPr lang="en-US" sz="2600" dirty="0" err="1" smtClean="0"/>
              <a:t>suatu</a:t>
            </a:r>
            <a:r>
              <a:rPr lang="en-US" sz="2600" dirty="0" smtClean="0"/>
              <a:t> </a:t>
            </a:r>
            <a:r>
              <a:rPr lang="en-US" sz="2600" dirty="0" err="1" smtClean="0"/>
              <a:t>penawaran</a:t>
            </a:r>
            <a:r>
              <a:rPr lang="en-US" sz="2600" dirty="0" smtClean="0"/>
              <a:t> </a:t>
            </a:r>
            <a:r>
              <a:rPr lang="en-US" sz="2600" dirty="0" err="1" smtClean="0"/>
              <a:t>tersendiri</a:t>
            </a:r>
            <a:r>
              <a:rPr lang="en-US" sz="2600" dirty="0" smtClean="0"/>
              <a:t> </a:t>
            </a:r>
            <a:r>
              <a:rPr lang="en-US" sz="2600" dirty="0" err="1" smtClean="0"/>
              <a:t>dari</a:t>
            </a:r>
            <a:r>
              <a:rPr lang="en-US" sz="2600" dirty="0" smtClean="0"/>
              <a:t> </a:t>
            </a:r>
            <a:r>
              <a:rPr lang="en-US" sz="2600" dirty="0" err="1" smtClean="0"/>
              <a:t>manajemen</a:t>
            </a:r>
            <a:r>
              <a:rPr lang="en-US" sz="2600" dirty="0" smtClean="0"/>
              <a:t> </a:t>
            </a:r>
            <a:r>
              <a:rPr lang="en-US" sz="2600" dirty="0" err="1" smtClean="0"/>
              <a:t>suatu</a:t>
            </a:r>
            <a:r>
              <a:rPr lang="en-US" sz="2600" dirty="0" smtClean="0"/>
              <a:t> </a:t>
            </a:r>
            <a:r>
              <a:rPr lang="en-US" sz="2600" dirty="0" err="1" smtClean="0"/>
              <a:t>perusahaan</a:t>
            </a:r>
            <a:r>
              <a:rPr lang="en-US" sz="2600" dirty="0" smtClean="0"/>
              <a:t> </a:t>
            </a:r>
            <a:r>
              <a:rPr lang="en-US" sz="2600" dirty="0" err="1" smtClean="0"/>
              <a:t>kepada</a:t>
            </a:r>
            <a:r>
              <a:rPr lang="en-US" sz="2600" dirty="0" smtClean="0"/>
              <a:t> </a:t>
            </a:r>
            <a:r>
              <a:rPr lang="en-US" sz="2600" dirty="0" err="1" smtClean="0"/>
              <a:t>perusahaan</a:t>
            </a:r>
            <a:r>
              <a:rPr lang="en-US" sz="2600" dirty="0" smtClean="0"/>
              <a:t> </a:t>
            </a:r>
            <a:r>
              <a:rPr lang="en-US" sz="2600" dirty="0" err="1" smtClean="0"/>
              <a:t>lainnya</a:t>
            </a:r>
            <a:r>
              <a:rPr lang="en-US" sz="2600" dirty="0" smtClean="0"/>
              <a:t>. </a:t>
            </a:r>
            <a:r>
              <a:rPr lang="en-US" sz="2600" dirty="0" err="1" smtClean="0"/>
              <a:t>Ini</a:t>
            </a:r>
            <a:r>
              <a:rPr lang="en-US" sz="2600" dirty="0" smtClean="0"/>
              <a:t> </a:t>
            </a:r>
            <a:r>
              <a:rPr lang="en-US" sz="2600" dirty="0" err="1" smtClean="0"/>
              <a:t>dapat</a:t>
            </a:r>
            <a:r>
              <a:rPr lang="en-US" sz="2600" dirty="0" smtClean="0"/>
              <a:t> </a:t>
            </a:r>
            <a:r>
              <a:rPr lang="en-US" sz="2600" dirty="0" err="1" smtClean="0"/>
              <a:t>dicapai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penawaran</a:t>
            </a:r>
            <a:r>
              <a:rPr lang="en-US" sz="2600" dirty="0" smtClean="0"/>
              <a:t> tender. Tender </a:t>
            </a:r>
            <a:r>
              <a:rPr lang="en-US" sz="2600" dirty="0" err="1" smtClean="0"/>
              <a:t>ini</a:t>
            </a:r>
            <a:r>
              <a:rPr lang="en-US" sz="2600" dirty="0" smtClean="0"/>
              <a:t> </a:t>
            </a:r>
            <a:r>
              <a:rPr lang="en-US" sz="2600" dirty="0" err="1" smtClean="0"/>
              <a:t>dilakukan</a:t>
            </a:r>
            <a:r>
              <a:rPr lang="en-US" sz="2600" dirty="0" smtClean="0"/>
              <a:t> </a:t>
            </a:r>
            <a:r>
              <a:rPr lang="en-US" sz="2600" dirty="0" err="1" smtClean="0"/>
              <a:t>oleh</a:t>
            </a:r>
            <a:r>
              <a:rPr lang="en-US" sz="2600" dirty="0" smtClean="0"/>
              <a:t> </a:t>
            </a:r>
            <a:r>
              <a:rPr lang="en-US" sz="2600" dirty="0" err="1" smtClean="0"/>
              <a:t>sebuah</a:t>
            </a:r>
            <a:r>
              <a:rPr lang="en-US" sz="2600" dirty="0" smtClean="0"/>
              <a:t> </a:t>
            </a:r>
            <a:r>
              <a:rPr lang="en-US" sz="2600" dirty="0" err="1" smtClean="0"/>
              <a:t>perusahaan</a:t>
            </a:r>
            <a:r>
              <a:rPr lang="en-US" sz="2600" dirty="0" smtClean="0"/>
              <a:t> </a:t>
            </a:r>
            <a:r>
              <a:rPr lang="en-US" sz="2600" dirty="0" err="1" smtClean="0"/>
              <a:t>secara</a:t>
            </a:r>
            <a:r>
              <a:rPr lang="en-US" sz="2600" dirty="0" smtClean="0"/>
              <a:t> </a:t>
            </a:r>
            <a:r>
              <a:rPr lang="en-US" sz="2600" dirty="0" err="1" smtClean="0"/>
              <a:t>langsung</a:t>
            </a:r>
            <a:r>
              <a:rPr lang="en-US" sz="2600" dirty="0" smtClean="0"/>
              <a:t> </a:t>
            </a:r>
            <a:r>
              <a:rPr lang="en-US" sz="2600" dirty="0" err="1" smtClean="0"/>
              <a:t>kepada</a:t>
            </a:r>
            <a:r>
              <a:rPr lang="en-US" sz="2600" dirty="0" smtClean="0"/>
              <a:t> </a:t>
            </a:r>
            <a:r>
              <a:rPr lang="en-US" sz="2600" dirty="0" err="1" smtClean="0"/>
              <a:t>para</a:t>
            </a:r>
            <a:r>
              <a:rPr lang="en-US" sz="2600" dirty="0" smtClean="0"/>
              <a:t> </a:t>
            </a:r>
            <a:r>
              <a:rPr lang="en-US" sz="2600" dirty="0" err="1" smtClean="0"/>
              <a:t>pemegang</a:t>
            </a:r>
            <a:r>
              <a:rPr lang="en-US" sz="2600" dirty="0" smtClean="0"/>
              <a:t> </a:t>
            </a:r>
            <a:r>
              <a:rPr lang="en-US" sz="2600" dirty="0" err="1" smtClean="0"/>
              <a:t>saham</a:t>
            </a:r>
            <a:r>
              <a:rPr lang="en-US" sz="2600" dirty="0" smtClean="0"/>
              <a:t> </a:t>
            </a:r>
            <a:r>
              <a:rPr lang="en-US" sz="2600" dirty="0" err="1" smtClean="0"/>
              <a:t>perusahaan</a:t>
            </a:r>
            <a:r>
              <a:rPr lang="en-US" sz="2600" dirty="0" smtClean="0"/>
              <a:t> </a:t>
            </a:r>
            <a:r>
              <a:rPr lang="en-US" sz="2600" dirty="0" err="1" smtClean="0"/>
              <a:t>lainnya</a:t>
            </a:r>
            <a:r>
              <a:rPr lang="en-US" sz="2600" dirty="0" smtClean="0"/>
              <a:t>.</a:t>
            </a:r>
            <a:endParaRPr lang="en-US" sz="26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AKUISISI SAHAM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890</TotalTime>
  <Words>205</Words>
  <Application>Microsoft Office PowerPoint</Application>
  <PresentationFormat>On-screen Show (4:3)</PresentationFormat>
  <Paragraphs>110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Calibri</vt:lpstr>
      <vt:lpstr>Lucida Sans Unicode</vt:lpstr>
      <vt:lpstr>Verdana</vt:lpstr>
      <vt:lpstr>Wingdings 2</vt:lpstr>
      <vt:lpstr>Wingdings 3</vt:lpstr>
      <vt:lpstr>Concourse</vt:lpstr>
      <vt:lpstr>RESTRUKTURISASI USAHA DAN KEGAGALAN USAHA</vt:lpstr>
      <vt:lpstr>PENGANTAR</vt:lpstr>
      <vt:lpstr>PENGANTAR</vt:lpstr>
      <vt:lpstr>MERGER, KONSOLIDASI, AKUISISI DAN PERUSAHAAN INDUK</vt:lpstr>
      <vt:lpstr>MOTIF MERGER</vt:lpstr>
      <vt:lpstr>JENIS MERGER</vt:lpstr>
      <vt:lpstr>JENIS MERGER</vt:lpstr>
      <vt:lpstr>JENIS MERGER</vt:lpstr>
      <vt:lpstr>AKUISISI SAHAM</vt:lpstr>
      <vt:lpstr>AKUISISI AKTIVA</vt:lpstr>
      <vt:lpstr>KLASIFIKASI AKUISISI</vt:lpstr>
      <vt:lpstr>BELI UTANG (LEVERAGED BUYOUT / LBO)</vt:lpstr>
      <vt:lpstr>BELI UTANG (LEVERAGED BUYOUT / LBO)</vt:lpstr>
      <vt:lpstr>DIVESTASI</vt:lpstr>
      <vt:lpstr>METODE ANALISIS MERGER</vt:lpstr>
      <vt:lpstr>KEGAGALAN USAHA</vt:lpstr>
      <vt:lpstr>LIKUIDASI</vt:lpstr>
      <vt:lpstr>CASE STUDY 1</vt:lpstr>
      <vt:lpstr>CASE STUDY 1</vt:lpstr>
      <vt:lpstr>CASE STUDY 1</vt:lpstr>
      <vt:lpstr>CASE STUDY 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RESTRUKTURISASI USAHA</dc:title>
  <dc:creator>Sri</dc:creator>
  <cp:lastModifiedBy>Windows User</cp:lastModifiedBy>
  <cp:revision>28</cp:revision>
  <dcterms:created xsi:type="dcterms:W3CDTF">2011-06-12T16:20:06Z</dcterms:created>
  <dcterms:modified xsi:type="dcterms:W3CDTF">2021-07-19T06:34:35Z</dcterms:modified>
</cp:coreProperties>
</file>