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5956" y="487514"/>
            <a:ext cx="3321686" cy="57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690580"/>
            <a:ext cx="5723255" cy="5624830"/>
          </a:xfrm>
          <a:custGeom>
            <a:avLst/>
            <a:gdLst/>
            <a:ahLst/>
            <a:cxnLst/>
            <a:rect l="l" t="t" r="r" b="b"/>
            <a:pathLst>
              <a:path w="5723255" h="5624830">
                <a:moveTo>
                  <a:pt x="0" y="5624619"/>
                </a:moveTo>
                <a:lnTo>
                  <a:pt x="0" y="0"/>
                </a:lnTo>
                <a:lnTo>
                  <a:pt x="5722666" y="5624619"/>
                </a:lnTo>
                <a:lnTo>
                  <a:pt x="0" y="5624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9753600" cy="6877684"/>
          </a:xfrm>
          <a:custGeom>
            <a:avLst/>
            <a:gdLst/>
            <a:ahLst/>
            <a:cxnLst/>
            <a:rect l="l" t="t" r="r" b="b"/>
            <a:pathLst>
              <a:path w="9753600" h="6877684">
                <a:moveTo>
                  <a:pt x="0" y="6877317"/>
                </a:moveTo>
                <a:lnTo>
                  <a:pt x="9753599" y="6877317"/>
                </a:lnTo>
                <a:lnTo>
                  <a:pt x="9753599" y="0"/>
                </a:lnTo>
                <a:lnTo>
                  <a:pt x="0" y="0"/>
                </a:lnTo>
                <a:lnTo>
                  <a:pt x="0" y="6877317"/>
                </a:lnTo>
                <a:close/>
              </a:path>
            </a:pathLst>
          </a:custGeom>
          <a:solidFill>
            <a:srgbClr val="FFE4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"/>
            <a:ext cx="9751694" cy="3722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6061" y="1610003"/>
            <a:ext cx="6541476" cy="58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767" y="3353622"/>
            <a:ext cx="4347845" cy="225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3302" y="1931373"/>
            <a:ext cx="7273497" cy="34026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-635" algn="ctr">
              <a:lnSpc>
                <a:spcPts val="8700"/>
              </a:lnSpc>
              <a:spcBef>
                <a:spcPts val="320"/>
              </a:spcBef>
            </a:pPr>
            <a:r>
              <a:rPr lang="en-US" sz="4000" spc="390" dirty="0" smtClean="0">
                <a:solidFill>
                  <a:srgbClr val="FFFFFF"/>
                </a:solidFill>
              </a:rPr>
              <a:t>PERTEMUA KE 2</a:t>
            </a:r>
            <a:r>
              <a:rPr lang="en-US" sz="7550" spc="390" dirty="0" smtClean="0">
                <a:solidFill>
                  <a:srgbClr val="FFFFFF"/>
                </a:solidFill>
              </a:rPr>
              <a:t> </a:t>
            </a:r>
            <a:r>
              <a:rPr sz="7550" spc="390" smtClean="0">
                <a:solidFill>
                  <a:srgbClr val="FFFFFF"/>
                </a:solidFill>
              </a:rPr>
              <a:t>Komunikasi  </a:t>
            </a:r>
            <a:r>
              <a:rPr sz="7550" spc="475" smtClean="0">
                <a:solidFill>
                  <a:srgbClr val="FFFFFF"/>
                </a:solidFill>
              </a:rPr>
              <a:t>A</a:t>
            </a:r>
            <a:r>
              <a:rPr sz="7550" spc="385" smtClean="0">
                <a:solidFill>
                  <a:srgbClr val="FFFFFF"/>
                </a:solidFill>
              </a:rPr>
              <a:t>n</a:t>
            </a:r>
            <a:r>
              <a:rPr sz="7550" spc="470" smtClean="0">
                <a:solidFill>
                  <a:srgbClr val="FFFFFF"/>
                </a:solidFill>
              </a:rPr>
              <a:t>t</a:t>
            </a:r>
            <a:r>
              <a:rPr lang="en-US" sz="7550" spc="470" dirty="0" smtClean="0">
                <a:solidFill>
                  <a:srgbClr val="FFFFFF"/>
                </a:solidFill>
              </a:rPr>
              <a:t>a</a:t>
            </a:r>
            <a:r>
              <a:rPr sz="7550" spc="825" smtClean="0">
                <a:solidFill>
                  <a:srgbClr val="FFFFFF"/>
                </a:solidFill>
              </a:rPr>
              <a:t>r</a:t>
            </a:r>
            <a:r>
              <a:rPr lang="en-US" sz="7550" spc="825" dirty="0" smtClean="0">
                <a:solidFill>
                  <a:srgbClr val="FFFFFF"/>
                </a:solidFill>
              </a:rPr>
              <a:t> </a:t>
            </a:r>
            <a:r>
              <a:rPr sz="7550" spc="550" smtClean="0">
                <a:solidFill>
                  <a:srgbClr val="FFFFFF"/>
                </a:solidFill>
              </a:rPr>
              <a:t>p</a:t>
            </a:r>
            <a:r>
              <a:rPr sz="7550" spc="825" smtClean="0">
                <a:solidFill>
                  <a:srgbClr val="FFFFFF"/>
                </a:solidFill>
              </a:rPr>
              <a:t>r</a:t>
            </a:r>
            <a:r>
              <a:rPr sz="7550" spc="180" smtClean="0">
                <a:solidFill>
                  <a:srgbClr val="FFFFFF"/>
                </a:solidFill>
              </a:rPr>
              <a:t>i</a:t>
            </a:r>
            <a:r>
              <a:rPr sz="7550" spc="550" smtClean="0">
                <a:solidFill>
                  <a:srgbClr val="FFFFFF"/>
                </a:solidFill>
              </a:rPr>
              <a:t>b</a:t>
            </a:r>
            <a:r>
              <a:rPr sz="7550" spc="965" smtClean="0">
                <a:solidFill>
                  <a:srgbClr val="FFFFFF"/>
                </a:solidFill>
              </a:rPr>
              <a:t>a</a:t>
            </a:r>
            <a:r>
              <a:rPr sz="7550" spc="550" smtClean="0">
                <a:solidFill>
                  <a:srgbClr val="FFFFFF"/>
                </a:solidFill>
              </a:rPr>
              <a:t>d</a:t>
            </a:r>
            <a:r>
              <a:rPr sz="7550" spc="185" smtClean="0">
                <a:solidFill>
                  <a:srgbClr val="FFFFFF"/>
                </a:solidFill>
              </a:rPr>
              <a:t>i</a:t>
            </a:r>
            <a:endParaRPr sz="7550"/>
          </a:p>
        </p:txBody>
      </p:sp>
      <p:sp>
        <p:nvSpPr>
          <p:cNvPr id="5" name="object 5"/>
          <p:cNvSpPr txBox="1"/>
          <p:nvPr/>
        </p:nvSpPr>
        <p:spPr>
          <a:xfrm>
            <a:off x="6259196" y="6858000"/>
            <a:ext cx="349440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spc="-25" dirty="0" smtClean="0">
                <a:solidFill>
                  <a:srgbClr val="FFFFFF"/>
                </a:solidFill>
                <a:latin typeface="Lucida Sans"/>
                <a:cs typeface="Lucida Sans"/>
              </a:rPr>
              <a:t>ZURIANA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37239" y="102425"/>
            <a:ext cx="2943224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48767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7657" y="136157"/>
            <a:ext cx="2802255" cy="13869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05180">
              <a:lnSpc>
                <a:spcPts val="3565"/>
              </a:lnSpc>
              <a:spcBef>
                <a:spcPts val="114"/>
              </a:spcBef>
            </a:pPr>
            <a:r>
              <a:rPr sz="3000" b="1" spc="-385" dirty="0">
                <a:latin typeface="Lucida Sans"/>
                <a:cs typeface="Lucida Sans"/>
              </a:rPr>
              <a:t>T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175" dirty="0">
                <a:latin typeface="Lucida Sans"/>
                <a:cs typeface="Lucida Sans"/>
              </a:rPr>
              <a:t>E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-165" dirty="0">
                <a:latin typeface="Lucida Sans"/>
                <a:cs typeface="Lucida Sans"/>
              </a:rPr>
              <a:t>O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dirty="0">
                <a:latin typeface="Lucida Sans"/>
                <a:cs typeface="Lucida Sans"/>
              </a:rPr>
              <a:t>R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60" dirty="0">
                <a:latin typeface="Lucida Sans"/>
                <a:cs typeface="Lucida Sans"/>
              </a:rPr>
              <a:t>I</a:t>
            </a:r>
            <a:endParaRPr sz="3000">
              <a:latin typeface="Lucida Sans"/>
              <a:cs typeface="Lucida Sans"/>
            </a:endParaRPr>
          </a:p>
          <a:p>
            <a:pPr marL="12700" marR="5080" indent="327025">
              <a:lnSpc>
                <a:spcPts val="3529"/>
              </a:lnSpc>
              <a:spcBef>
                <a:spcPts val="140"/>
              </a:spcBef>
            </a:pPr>
            <a:r>
              <a:rPr sz="3000" b="1" spc="-165" dirty="0">
                <a:latin typeface="Lucida Sans"/>
                <a:cs typeface="Lucida Sans"/>
              </a:rPr>
              <a:t>H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60" dirty="0">
                <a:latin typeface="Lucida Sans"/>
                <a:cs typeface="Lucida Sans"/>
              </a:rPr>
              <a:t>I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-175" dirty="0">
                <a:latin typeface="Lucida Sans"/>
                <a:cs typeface="Lucida Sans"/>
              </a:rPr>
              <a:t>E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dirty="0">
                <a:latin typeface="Lucida Sans"/>
                <a:cs typeface="Lucida Sans"/>
              </a:rPr>
              <a:t>R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204" dirty="0">
                <a:latin typeface="Lucida Sans"/>
                <a:cs typeface="Lucida Sans"/>
              </a:rPr>
              <a:t>A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dirty="0">
                <a:latin typeface="Lucida Sans"/>
                <a:cs typeface="Lucida Sans"/>
              </a:rPr>
              <a:t>R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15" dirty="0">
                <a:latin typeface="Lucida Sans"/>
                <a:cs typeface="Lucida Sans"/>
              </a:rPr>
              <a:t>K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60" dirty="0">
                <a:latin typeface="Lucida Sans"/>
                <a:cs typeface="Lucida Sans"/>
              </a:rPr>
              <a:t>I  </a:t>
            </a:r>
            <a:r>
              <a:rPr sz="3000" b="1" spc="15" dirty="0">
                <a:latin typeface="Lucida Sans"/>
                <a:cs typeface="Lucida Sans"/>
              </a:rPr>
              <a:t>K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175" dirty="0">
                <a:latin typeface="Lucida Sans"/>
                <a:cs typeface="Lucida Sans"/>
              </a:rPr>
              <a:t>E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25" dirty="0">
                <a:latin typeface="Lucida Sans"/>
                <a:cs typeface="Lucida Sans"/>
              </a:rPr>
              <a:t>B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280" dirty="0">
                <a:latin typeface="Lucida Sans"/>
                <a:cs typeface="Lucida Sans"/>
              </a:rPr>
              <a:t>U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385" dirty="0">
                <a:latin typeface="Lucida Sans"/>
                <a:cs typeface="Lucida Sans"/>
              </a:rPr>
              <a:t>T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-280" dirty="0">
                <a:latin typeface="Lucida Sans"/>
                <a:cs typeface="Lucida Sans"/>
              </a:rPr>
              <a:t>U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165">
                <a:latin typeface="Lucida Sans"/>
                <a:cs typeface="Lucida Sans"/>
              </a:rPr>
              <a:t>H</a:t>
            </a:r>
            <a:r>
              <a:rPr sz="3000" b="1" spc="-484">
                <a:latin typeface="Lucida Sans"/>
                <a:cs typeface="Lucida Sans"/>
              </a:rPr>
              <a:t> </a:t>
            </a:r>
            <a:r>
              <a:rPr sz="3000" b="1" spc="204" smtClean="0">
                <a:latin typeface="Lucida Sans"/>
                <a:cs typeface="Lucida Sans"/>
              </a:rPr>
              <a:t>A</a:t>
            </a:r>
            <a:r>
              <a:rPr lang="en-US" sz="3000" b="1" spc="204" dirty="0" smtClean="0">
                <a:latin typeface="Lucida Sans"/>
                <a:cs typeface="Lucida Sans"/>
              </a:rPr>
              <a:t>N</a:t>
            </a:r>
            <a:r>
              <a:rPr sz="3000" b="1" spc="-484" smtClean="0">
                <a:latin typeface="Lucida Sans"/>
                <a:cs typeface="Lucida Sans"/>
              </a:rPr>
              <a:t> </a:t>
            </a:r>
            <a:endParaRPr sz="30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05910"/>
            <a:ext cx="4876800" cy="509905"/>
          </a:xfrm>
          <a:custGeom>
            <a:avLst/>
            <a:gdLst/>
            <a:ahLst/>
            <a:cxnLst/>
            <a:rect l="l" t="t" r="r" b="b"/>
            <a:pathLst>
              <a:path w="4876800" h="509904">
                <a:moveTo>
                  <a:pt x="0" y="509289"/>
                </a:moveTo>
                <a:lnTo>
                  <a:pt x="0" y="0"/>
                </a:lnTo>
                <a:lnTo>
                  <a:pt x="4876620" y="0"/>
                </a:lnTo>
                <a:lnTo>
                  <a:pt x="4876620" y="509289"/>
                </a:lnTo>
                <a:lnTo>
                  <a:pt x="0" y="509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549" y="24166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549" y="32548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549" y="40930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549" y="49312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549" y="57694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629" y="1578188"/>
            <a:ext cx="3702050" cy="481774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 indent="551815">
              <a:lnSpc>
                <a:spcPct val="100000"/>
              </a:lnSpc>
              <a:spcBef>
                <a:spcPts val="1335"/>
              </a:spcBef>
            </a:pPr>
            <a:r>
              <a:rPr sz="2100" spc="25" dirty="0">
                <a:latin typeface="Tahoma"/>
                <a:cs typeface="Tahoma"/>
              </a:rPr>
              <a:t>(Abraham </a:t>
            </a:r>
            <a:r>
              <a:rPr sz="2100" spc="30" dirty="0">
                <a:latin typeface="Tahoma"/>
                <a:cs typeface="Tahoma"/>
              </a:rPr>
              <a:t>Maslow)</a:t>
            </a:r>
            <a:endParaRPr sz="2100">
              <a:latin typeface="Tahoma"/>
              <a:cs typeface="Tahoma"/>
            </a:endParaRPr>
          </a:p>
          <a:p>
            <a:pPr marL="12700" marR="647700">
              <a:lnSpc>
                <a:spcPct val="114599"/>
              </a:lnSpc>
              <a:spcBef>
                <a:spcPts val="975"/>
              </a:spcBef>
            </a:pPr>
            <a:r>
              <a:rPr sz="2400" dirty="0">
                <a:latin typeface="Arial"/>
                <a:cs typeface="Arial"/>
              </a:rPr>
              <a:t>Kebutuhan Fisiologis  (Physiological Needs)  Kebutuhan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Keamanan  (Safety Needs)  Kebutuhan Sosial  (Social Needs)  Kebutuhan Status  (Status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sz="2400" dirty="0">
                <a:latin typeface="Arial"/>
                <a:cs typeface="Arial"/>
              </a:rPr>
              <a:t>Kebutuhan Aktualisasi Diri  (Self- actualizations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50505" cy="7315200"/>
          </a:xfrm>
          <a:custGeom>
            <a:avLst/>
            <a:gdLst/>
            <a:ahLst/>
            <a:cxnLst/>
            <a:rect l="l" t="t" r="r" b="b"/>
            <a:pathLst>
              <a:path w="7850505" h="7315200">
                <a:moveTo>
                  <a:pt x="0" y="7315199"/>
                </a:moveTo>
                <a:lnTo>
                  <a:pt x="7849922" y="7315199"/>
                </a:lnTo>
                <a:lnTo>
                  <a:pt x="7849922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01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92225"/>
            <a:ext cx="8153399" cy="5722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9922" y="0"/>
            <a:ext cx="1903730" cy="7315200"/>
          </a:xfrm>
          <a:custGeom>
            <a:avLst/>
            <a:gdLst/>
            <a:ahLst/>
            <a:cxnLst/>
            <a:rect l="l" t="t" r="r" b="b"/>
            <a:pathLst>
              <a:path w="1903729" h="7315200">
                <a:moveTo>
                  <a:pt x="0" y="0"/>
                </a:moveTo>
                <a:lnTo>
                  <a:pt x="0" y="7315199"/>
                </a:lnTo>
                <a:lnTo>
                  <a:pt x="1903677" y="7315199"/>
                </a:lnTo>
                <a:lnTo>
                  <a:pt x="19036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A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741159" cy="1676400"/>
          </a:xfrm>
          <a:custGeom>
            <a:avLst/>
            <a:gdLst/>
            <a:ahLst/>
            <a:cxnLst/>
            <a:rect l="l" t="t" r="r" b="b"/>
            <a:pathLst>
              <a:path w="6741159" h="1676400">
                <a:moveTo>
                  <a:pt x="0" y="0"/>
                </a:moveTo>
                <a:lnTo>
                  <a:pt x="6740860" y="0"/>
                </a:lnTo>
                <a:lnTo>
                  <a:pt x="6740860" y="1676399"/>
                </a:lnTo>
                <a:lnTo>
                  <a:pt x="0" y="1676399"/>
                </a:lnTo>
                <a:lnTo>
                  <a:pt x="0" y="0"/>
                </a:lnTo>
                <a:close/>
              </a:path>
            </a:pathLst>
          </a:custGeom>
          <a:solidFill>
            <a:srgbClr val="01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5415" y="556437"/>
            <a:ext cx="314325" cy="571500"/>
          </a:xfrm>
          <a:custGeom>
            <a:avLst/>
            <a:gdLst/>
            <a:ahLst/>
            <a:cxnLst/>
            <a:rect l="l" t="t" r="r" b="b"/>
            <a:pathLst>
              <a:path w="314325" h="571500">
                <a:moveTo>
                  <a:pt x="0" y="571499"/>
                </a:moveTo>
                <a:lnTo>
                  <a:pt x="0" y="0"/>
                </a:lnTo>
                <a:lnTo>
                  <a:pt x="314324" y="285749"/>
                </a:lnTo>
                <a:lnTo>
                  <a:pt x="0" y="571499"/>
                </a:lnTo>
                <a:close/>
              </a:path>
            </a:pathLst>
          </a:custGeom>
          <a:solidFill>
            <a:srgbClr val="01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190" y="117529"/>
            <a:ext cx="1911350" cy="6159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750" b="1" spc="105" dirty="0">
                <a:solidFill>
                  <a:srgbClr val="FFDA15"/>
                </a:solidFill>
                <a:latin typeface="Lucida Sans"/>
                <a:cs typeface="Lucida Sans"/>
              </a:rPr>
              <a:t>KEAHLIAN</a:t>
            </a:r>
            <a:endParaRPr sz="17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750" b="1" spc="70" dirty="0">
                <a:solidFill>
                  <a:srgbClr val="FFDA15"/>
                </a:solidFill>
                <a:latin typeface="Lucida Sans"/>
                <a:cs typeface="Lucida Sans"/>
              </a:rPr>
              <a:t>A</a:t>
            </a:r>
            <a:r>
              <a:rPr sz="1750" b="1" spc="175" dirty="0">
                <a:solidFill>
                  <a:srgbClr val="FFDA15"/>
                </a:solidFill>
                <a:latin typeface="Lucida Sans"/>
                <a:cs typeface="Lucida Sans"/>
              </a:rPr>
              <a:t>N</a:t>
            </a:r>
            <a:r>
              <a:rPr sz="1750" b="1" spc="55" dirty="0">
                <a:solidFill>
                  <a:srgbClr val="FFDA15"/>
                </a:solidFill>
                <a:latin typeface="Lucida Sans"/>
                <a:cs typeface="Lucida Sans"/>
              </a:rPr>
              <a:t>T</a:t>
            </a:r>
            <a:r>
              <a:rPr sz="1750" b="1" spc="70" dirty="0">
                <a:solidFill>
                  <a:srgbClr val="FFDA15"/>
                </a:solidFill>
                <a:latin typeface="Lucida Sans"/>
                <a:cs typeface="Lucida Sans"/>
              </a:rPr>
              <a:t>A</a:t>
            </a:r>
            <a:r>
              <a:rPr sz="1750" b="1" spc="140" dirty="0">
                <a:solidFill>
                  <a:srgbClr val="FFDA15"/>
                </a:solidFill>
                <a:latin typeface="Lucida Sans"/>
                <a:cs typeface="Lucida Sans"/>
              </a:rPr>
              <a:t>R</a:t>
            </a:r>
            <a:r>
              <a:rPr sz="1750" b="1" spc="195" dirty="0">
                <a:solidFill>
                  <a:srgbClr val="FFDA15"/>
                </a:solidFill>
                <a:latin typeface="Lucida Sans"/>
                <a:cs typeface="Lucida Sans"/>
              </a:rPr>
              <a:t>P</a:t>
            </a:r>
            <a:r>
              <a:rPr sz="1750" b="1" spc="140" dirty="0">
                <a:solidFill>
                  <a:srgbClr val="FFDA15"/>
                </a:solidFill>
                <a:latin typeface="Lucida Sans"/>
                <a:cs typeface="Lucida Sans"/>
              </a:rPr>
              <a:t>R</a:t>
            </a:r>
            <a:r>
              <a:rPr sz="1750" b="1" spc="90" dirty="0">
                <a:solidFill>
                  <a:srgbClr val="FFDA15"/>
                </a:solidFill>
                <a:latin typeface="Lucida Sans"/>
                <a:cs typeface="Lucida Sans"/>
              </a:rPr>
              <a:t>I</a:t>
            </a:r>
            <a:r>
              <a:rPr sz="1750" b="1" spc="270" dirty="0">
                <a:solidFill>
                  <a:srgbClr val="FFDA15"/>
                </a:solidFill>
                <a:latin typeface="Lucida Sans"/>
                <a:cs typeface="Lucida Sans"/>
              </a:rPr>
              <a:t>B</a:t>
            </a:r>
            <a:r>
              <a:rPr sz="1750" b="1" spc="70" dirty="0">
                <a:solidFill>
                  <a:srgbClr val="FFDA15"/>
                </a:solidFill>
                <a:latin typeface="Lucida Sans"/>
                <a:cs typeface="Lucida Sans"/>
              </a:rPr>
              <a:t>A</a:t>
            </a:r>
            <a:r>
              <a:rPr sz="1750" b="1" spc="50" dirty="0">
                <a:solidFill>
                  <a:srgbClr val="FFDA15"/>
                </a:solidFill>
                <a:latin typeface="Lucida Sans"/>
                <a:cs typeface="Lucida Sans"/>
              </a:rPr>
              <a:t>D</a:t>
            </a:r>
            <a:r>
              <a:rPr sz="1750" b="1" spc="-70" dirty="0">
                <a:solidFill>
                  <a:srgbClr val="FFDA15"/>
                </a:solidFill>
                <a:latin typeface="Lucida Sans"/>
                <a:cs typeface="Lucida Sans"/>
              </a:rPr>
              <a:t>I</a:t>
            </a:r>
            <a:endParaRPr sz="17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190" y="855422"/>
            <a:ext cx="59397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195" dirty="0">
                <a:solidFill>
                  <a:srgbClr val="FFFFFF"/>
                </a:solidFill>
                <a:latin typeface="Lucida Sans"/>
                <a:cs typeface="Lucida Sans"/>
              </a:rPr>
              <a:t>Mendengarkan</a:t>
            </a:r>
            <a:endParaRPr sz="64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672" y="319868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7767" y="3033582"/>
            <a:ext cx="4696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Pendengar yang baik disukai orang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lain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672" y="357015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99892" y="3405057"/>
            <a:ext cx="1659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0785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diterima	dan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7672" y="431310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672" y="468458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672" y="505605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672" y="542753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1082040" algn="l"/>
                <a:tab pos="2552700" algn="l"/>
                <a:tab pos="3608070" algn="l"/>
              </a:tabLst>
            </a:pPr>
            <a:r>
              <a:rPr dirty="0"/>
              <a:t>Kinerja	meningkat	karena	pesan  dipahami dengan</a:t>
            </a:r>
            <a:r>
              <a:rPr spc="-10" dirty="0"/>
              <a:t> </a:t>
            </a:r>
            <a:r>
              <a:rPr dirty="0"/>
              <a:t>baik</a:t>
            </a:r>
          </a:p>
          <a:p>
            <a:pPr marL="12700" marR="635635">
              <a:lnSpc>
                <a:spcPct val="116100"/>
              </a:lnSpc>
            </a:pPr>
            <a:r>
              <a:rPr dirty="0"/>
              <a:t>Umpan balik yang akurat  Terhidar dari kesalah</a:t>
            </a:r>
            <a:r>
              <a:rPr spc="-100" dirty="0"/>
              <a:t> </a:t>
            </a:r>
            <a:r>
              <a:rPr dirty="0"/>
              <a:t>pahaman</a:t>
            </a:r>
          </a:p>
          <a:p>
            <a:pPr marL="12700" marR="235585">
              <a:lnSpc>
                <a:spcPct val="116100"/>
              </a:lnSpc>
            </a:pPr>
            <a:r>
              <a:rPr dirty="0"/>
              <a:t>Memisahkan antara fakta Vs</a:t>
            </a:r>
            <a:r>
              <a:rPr spc="-100" dirty="0"/>
              <a:t> </a:t>
            </a:r>
            <a:r>
              <a:rPr dirty="0"/>
              <a:t>gosip  Membukia ide-ide</a:t>
            </a:r>
            <a:r>
              <a:rPr spc="-10" dirty="0"/>
              <a:t> </a:t>
            </a:r>
            <a:r>
              <a:rPr dirty="0"/>
              <a:t>baru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9002" y="1887309"/>
            <a:ext cx="1425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Manfaat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Positif: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58" y="4583967"/>
            <a:ext cx="3364229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4800" b="1" spc="-459" dirty="0" smtClean="0">
                <a:solidFill>
                  <a:srgbClr val="FFFFFF"/>
                </a:solidFill>
                <a:latin typeface="Lucida Sans"/>
                <a:cs typeface="Lucida Sans"/>
              </a:rPr>
              <a:t>T </a:t>
            </a:r>
            <a:r>
              <a:rPr sz="4800" b="1" spc="-135" dirty="0" smtClean="0">
                <a:solidFill>
                  <a:srgbClr val="FFFFFF"/>
                </a:solidFill>
                <a:latin typeface="Lucida Sans"/>
                <a:cs typeface="Lucida Sans"/>
              </a:rPr>
              <a:t>E </a:t>
            </a:r>
            <a:r>
              <a:rPr sz="4800" b="1" spc="-170" dirty="0" smtClean="0">
                <a:solidFill>
                  <a:srgbClr val="FFFFFF"/>
                </a:solidFill>
                <a:latin typeface="Lucida Sans"/>
                <a:cs typeface="Lucida Sans"/>
              </a:rPr>
              <a:t>R </a:t>
            </a:r>
            <a:r>
              <a:rPr sz="4800" b="1" spc="-85" dirty="0" smtClean="0">
                <a:solidFill>
                  <a:srgbClr val="FFFFFF"/>
                </a:solidFill>
                <a:latin typeface="Lucida Sans"/>
                <a:cs typeface="Lucida Sans"/>
              </a:rPr>
              <a:t>I </a:t>
            </a:r>
            <a:r>
              <a:rPr sz="4800" b="1" spc="105" dirty="0" smtClean="0">
                <a:solidFill>
                  <a:srgbClr val="FFFFFF"/>
                </a:solidFill>
                <a:latin typeface="Lucida Sans"/>
                <a:cs typeface="Lucida Sans"/>
              </a:rPr>
              <a:t>M </a:t>
            </a:r>
            <a:r>
              <a:rPr sz="4800" b="1" spc="-130" dirty="0" smtClean="0">
                <a:solidFill>
                  <a:srgbClr val="FFFFFF"/>
                </a:solidFill>
                <a:latin typeface="Lucida Sans"/>
                <a:cs typeface="Lucida Sans"/>
              </a:rPr>
              <a:t>A  </a:t>
            </a:r>
            <a:r>
              <a:rPr sz="4800" b="1" spc="-60" dirty="0" smtClean="0">
                <a:solidFill>
                  <a:srgbClr val="FFFFFF"/>
                </a:solidFill>
                <a:latin typeface="Lucida Sans"/>
                <a:cs typeface="Lucida Sans"/>
              </a:rPr>
              <a:t>K </a:t>
            </a:r>
            <a:r>
              <a:rPr sz="4800" b="1" spc="-130" dirty="0" smtClean="0">
                <a:solidFill>
                  <a:srgbClr val="FFFFFF"/>
                </a:solidFill>
                <a:latin typeface="Lucida Sans"/>
                <a:cs typeface="Lucida Sans"/>
              </a:rPr>
              <a:t>A </a:t>
            </a:r>
            <a:r>
              <a:rPr sz="4800" b="1" spc="-170" dirty="0" smtClean="0">
                <a:solidFill>
                  <a:srgbClr val="FFFFFF"/>
                </a:solidFill>
                <a:latin typeface="Lucida Sans"/>
                <a:cs typeface="Lucida Sans"/>
              </a:rPr>
              <a:t>S </a:t>
            </a:r>
            <a:r>
              <a:rPr sz="4800" b="1" spc="-85" dirty="0" smtClean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4800" b="1" spc="69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800" b="1" spc="-120" dirty="0" smtClean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endParaRPr sz="48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5149" y="148161"/>
            <a:ext cx="2895599" cy="101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1774" y="0"/>
            <a:ext cx="4229100" cy="7315200"/>
          </a:xfrm>
          <a:custGeom>
            <a:avLst/>
            <a:gdLst/>
            <a:ahLst/>
            <a:cxnLst/>
            <a:rect l="l" t="t" r="r" b="b"/>
            <a:pathLst>
              <a:path w="4229100" h="7315200">
                <a:moveTo>
                  <a:pt x="748071" y="1461322"/>
                </a:moveTo>
                <a:lnTo>
                  <a:pt x="693604" y="1458297"/>
                </a:lnTo>
                <a:lnTo>
                  <a:pt x="642739" y="1449224"/>
                </a:lnTo>
                <a:lnTo>
                  <a:pt x="595476" y="1434099"/>
                </a:lnTo>
                <a:lnTo>
                  <a:pt x="551813" y="1412924"/>
                </a:lnTo>
                <a:lnTo>
                  <a:pt x="511750" y="1385696"/>
                </a:lnTo>
                <a:lnTo>
                  <a:pt x="475286" y="1352416"/>
                </a:lnTo>
                <a:lnTo>
                  <a:pt x="442420" y="1313081"/>
                </a:lnTo>
                <a:lnTo>
                  <a:pt x="413150" y="1267691"/>
                </a:lnTo>
                <a:lnTo>
                  <a:pt x="0" y="632965"/>
                </a:lnTo>
                <a:lnTo>
                  <a:pt x="23009" y="576094"/>
                </a:lnTo>
                <a:lnTo>
                  <a:pt x="62749" y="544284"/>
                </a:lnTo>
                <a:lnTo>
                  <a:pt x="103173" y="512888"/>
                </a:lnTo>
                <a:lnTo>
                  <a:pt x="144282" y="481907"/>
                </a:lnTo>
                <a:lnTo>
                  <a:pt x="186073" y="451342"/>
                </a:lnTo>
                <a:lnTo>
                  <a:pt x="228546" y="421193"/>
                </a:lnTo>
                <a:lnTo>
                  <a:pt x="271700" y="391462"/>
                </a:lnTo>
                <a:lnTo>
                  <a:pt x="315533" y="362149"/>
                </a:lnTo>
                <a:lnTo>
                  <a:pt x="360045" y="333255"/>
                </a:lnTo>
                <a:lnTo>
                  <a:pt x="405234" y="304780"/>
                </a:lnTo>
                <a:lnTo>
                  <a:pt x="446903" y="279373"/>
                </a:lnTo>
                <a:lnTo>
                  <a:pt x="489132" y="254528"/>
                </a:lnTo>
                <a:lnTo>
                  <a:pt x="531923" y="230245"/>
                </a:lnTo>
                <a:lnTo>
                  <a:pt x="575276" y="206524"/>
                </a:lnTo>
                <a:lnTo>
                  <a:pt x="619191" y="183366"/>
                </a:lnTo>
                <a:lnTo>
                  <a:pt x="663670" y="160768"/>
                </a:lnTo>
                <a:lnTo>
                  <a:pt x="708714" y="138733"/>
                </a:lnTo>
                <a:lnTo>
                  <a:pt x="754322" y="117258"/>
                </a:lnTo>
                <a:lnTo>
                  <a:pt x="800497" y="96344"/>
                </a:lnTo>
                <a:lnTo>
                  <a:pt x="847237" y="75990"/>
                </a:lnTo>
                <a:lnTo>
                  <a:pt x="894545" y="56197"/>
                </a:lnTo>
                <a:lnTo>
                  <a:pt x="938423" y="38655"/>
                </a:lnTo>
                <a:lnTo>
                  <a:pt x="982847" y="21764"/>
                </a:lnTo>
                <a:lnTo>
                  <a:pt x="1027816" y="5524"/>
                </a:lnTo>
                <a:lnTo>
                  <a:pt x="1043946" y="0"/>
                </a:lnTo>
                <a:lnTo>
                  <a:pt x="3108365" y="0"/>
                </a:lnTo>
                <a:lnTo>
                  <a:pt x="3149057" y="16213"/>
                </a:lnTo>
                <a:lnTo>
                  <a:pt x="3198073" y="37159"/>
                </a:lnTo>
                <a:lnTo>
                  <a:pt x="3246042" y="59105"/>
                </a:lnTo>
                <a:lnTo>
                  <a:pt x="3292964" y="82050"/>
                </a:lnTo>
                <a:lnTo>
                  <a:pt x="3338841" y="105995"/>
                </a:lnTo>
                <a:lnTo>
                  <a:pt x="3383673" y="130940"/>
                </a:lnTo>
                <a:lnTo>
                  <a:pt x="3427458" y="156885"/>
                </a:lnTo>
                <a:lnTo>
                  <a:pt x="3470199" y="183829"/>
                </a:lnTo>
                <a:lnTo>
                  <a:pt x="3511894" y="211774"/>
                </a:lnTo>
                <a:lnTo>
                  <a:pt x="3552544" y="240718"/>
                </a:lnTo>
                <a:lnTo>
                  <a:pt x="3592150" y="270663"/>
                </a:lnTo>
                <a:lnTo>
                  <a:pt x="3630711" y="301608"/>
                </a:lnTo>
                <a:lnTo>
                  <a:pt x="3668227" y="333553"/>
                </a:lnTo>
                <a:lnTo>
                  <a:pt x="3704629" y="366441"/>
                </a:lnTo>
                <a:lnTo>
                  <a:pt x="3739893" y="400214"/>
                </a:lnTo>
                <a:lnTo>
                  <a:pt x="3774020" y="434873"/>
                </a:lnTo>
                <a:lnTo>
                  <a:pt x="3807009" y="470416"/>
                </a:lnTo>
                <a:lnTo>
                  <a:pt x="3838861" y="506843"/>
                </a:lnTo>
                <a:lnTo>
                  <a:pt x="3869675" y="544284"/>
                </a:lnTo>
                <a:lnTo>
                  <a:pt x="3899150" y="582350"/>
                </a:lnTo>
                <a:lnTo>
                  <a:pt x="3927587" y="621429"/>
                </a:lnTo>
                <a:lnTo>
                  <a:pt x="3954885" y="661391"/>
                </a:lnTo>
                <a:lnTo>
                  <a:pt x="3981044" y="702236"/>
                </a:lnTo>
                <a:lnTo>
                  <a:pt x="4006064" y="743963"/>
                </a:lnTo>
                <a:lnTo>
                  <a:pt x="4029945" y="786572"/>
                </a:lnTo>
                <a:lnTo>
                  <a:pt x="4052686" y="830063"/>
                </a:lnTo>
                <a:lnTo>
                  <a:pt x="4074288" y="874436"/>
                </a:lnTo>
                <a:lnTo>
                  <a:pt x="4094749" y="919690"/>
                </a:lnTo>
                <a:lnTo>
                  <a:pt x="4113967" y="965737"/>
                </a:lnTo>
                <a:lnTo>
                  <a:pt x="4131859" y="1012457"/>
                </a:lnTo>
                <a:lnTo>
                  <a:pt x="4148427" y="1059851"/>
                </a:lnTo>
                <a:lnTo>
                  <a:pt x="4157916" y="1089772"/>
                </a:lnTo>
                <a:lnTo>
                  <a:pt x="1962198" y="1089772"/>
                </a:lnTo>
                <a:lnTo>
                  <a:pt x="1901674" y="1090484"/>
                </a:lnTo>
                <a:lnTo>
                  <a:pt x="1843417" y="1092620"/>
                </a:lnTo>
                <a:lnTo>
                  <a:pt x="1787425" y="1096177"/>
                </a:lnTo>
                <a:lnTo>
                  <a:pt x="1733700" y="1101156"/>
                </a:lnTo>
                <a:lnTo>
                  <a:pt x="1682240" y="1107556"/>
                </a:lnTo>
                <a:lnTo>
                  <a:pt x="1633045" y="1115375"/>
                </a:lnTo>
                <a:lnTo>
                  <a:pt x="1586114" y="1124612"/>
                </a:lnTo>
                <a:lnTo>
                  <a:pt x="1541448" y="1135266"/>
                </a:lnTo>
                <a:lnTo>
                  <a:pt x="1499047" y="1147337"/>
                </a:lnTo>
                <a:lnTo>
                  <a:pt x="1447023" y="1164070"/>
                </a:lnTo>
                <a:lnTo>
                  <a:pt x="1397143" y="1181326"/>
                </a:lnTo>
                <a:lnTo>
                  <a:pt x="1349404" y="1199106"/>
                </a:lnTo>
                <a:lnTo>
                  <a:pt x="1303804" y="1217416"/>
                </a:lnTo>
                <a:lnTo>
                  <a:pt x="1260341" y="1236257"/>
                </a:lnTo>
                <a:lnTo>
                  <a:pt x="1219013" y="1255633"/>
                </a:lnTo>
                <a:lnTo>
                  <a:pt x="1179780" y="1275567"/>
                </a:lnTo>
                <a:lnTo>
                  <a:pt x="1078484" y="1329982"/>
                </a:lnTo>
                <a:lnTo>
                  <a:pt x="1031899" y="1355630"/>
                </a:lnTo>
                <a:lnTo>
                  <a:pt x="988044" y="1380223"/>
                </a:lnTo>
                <a:lnTo>
                  <a:pt x="946926" y="1403757"/>
                </a:lnTo>
                <a:lnTo>
                  <a:pt x="897196" y="1428967"/>
                </a:lnTo>
                <a:lnTo>
                  <a:pt x="847469" y="1446953"/>
                </a:lnTo>
                <a:lnTo>
                  <a:pt x="797757" y="1457732"/>
                </a:lnTo>
                <a:lnTo>
                  <a:pt x="748071" y="1461322"/>
                </a:lnTo>
                <a:close/>
              </a:path>
              <a:path w="4229100" h="7315200">
                <a:moveTo>
                  <a:pt x="2475017" y="4826365"/>
                </a:moveTo>
                <a:lnTo>
                  <a:pt x="1365552" y="4826365"/>
                </a:lnTo>
                <a:lnTo>
                  <a:pt x="1250423" y="3983788"/>
                </a:lnTo>
                <a:lnTo>
                  <a:pt x="1247955" y="3968089"/>
                </a:lnTo>
                <a:lnTo>
                  <a:pt x="1242567" y="3920999"/>
                </a:lnTo>
                <a:lnTo>
                  <a:pt x="1240111" y="3873909"/>
                </a:lnTo>
                <a:lnTo>
                  <a:pt x="1239955" y="3858210"/>
                </a:lnTo>
                <a:lnTo>
                  <a:pt x="1241672" y="3801550"/>
                </a:lnTo>
                <a:lnTo>
                  <a:pt x="1246823" y="3746686"/>
                </a:lnTo>
                <a:lnTo>
                  <a:pt x="1255408" y="3693618"/>
                </a:lnTo>
                <a:lnTo>
                  <a:pt x="1267428" y="3642347"/>
                </a:lnTo>
                <a:lnTo>
                  <a:pt x="1282883" y="3592872"/>
                </a:lnTo>
                <a:lnTo>
                  <a:pt x="1301774" y="3545195"/>
                </a:lnTo>
                <a:lnTo>
                  <a:pt x="1324099" y="3499316"/>
                </a:lnTo>
                <a:lnTo>
                  <a:pt x="1349860" y="3455236"/>
                </a:lnTo>
                <a:lnTo>
                  <a:pt x="1378229" y="3412514"/>
                </a:lnTo>
                <a:lnTo>
                  <a:pt x="1408396" y="3370694"/>
                </a:lnTo>
                <a:lnTo>
                  <a:pt x="1440361" y="3329775"/>
                </a:lnTo>
                <a:lnTo>
                  <a:pt x="1474127" y="3289754"/>
                </a:lnTo>
                <a:lnTo>
                  <a:pt x="1509696" y="3250630"/>
                </a:lnTo>
                <a:lnTo>
                  <a:pt x="1547069" y="3212401"/>
                </a:lnTo>
                <a:lnTo>
                  <a:pt x="1586249" y="3175065"/>
                </a:lnTo>
                <a:lnTo>
                  <a:pt x="1627236" y="3138619"/>
                </a:lnTo>
                <a:lnTo>
                  <a:pt x="1664765" y="3106773"/>
                </a:lnTo>
                <a:lnTo>
                  <a:pt x="1702941" y="3075184"/>
                </a:lnTo>
                <a:lnTo>
                  <a:pt x="1741765" y="3043850"/>
                </a:lnTo>
                <a:lnTo>
                  <a:pt x="1781237" y="3012774"/>
                </a:lnTo>
                <a:lnTo>
                  <a:pt x="1821359" y="2981954"/>
                </a:lnTo>
                <a:lnTo>
                  <a:pt x="1862129" y="2951390"/>
                </a:lnTo>
                <a:lnTo>
                  <a:pt x="1903549" y="2921084"/>
                </a:lnTo>
                <a:lnTo>
                  <a:pt x="1945618" y="2891035"/>
                </a:lnTo>
                <a:lnTo>
                  <a:pt x="2031028" y="2831330"/>
                </a:lnTo>
                <a:lnTo>
                  <a:pt x="2073077" y="2800902"/>
                </a:lnTo>
                <a:lnTo>
                  <a:pt x="2114484" y="2769959"/>
                </a:lnTo>
                <a:lnTo>
                  <a:pt x="2155249" y="2738499"/>
                </a:lnTo>
                <a:lnTo>
                  <a:pt x="2195372" y="2706522"/>
                </a:lnTo>
                <a:lnTo>
                  <a:pt x="2234853" y="2674026"/>
                </a:lnTo>
                <a:lnTo>
                  <a:pt x="2273691" y="2641011"/>
                </a:lnTo>
                <a:lnTo>
                  <a:pt x="2311887" y="2607476"/>
                </a:lnTo>
                <a:lnTo>
                  <a:pt x="2349439" y="2573419"/>
                </a:lnTo>
                <a:lnTo>
                  <a:pt x="2385935" y="2538674"/>
                </a:lnTo>
                <a:lnTo>
                  <a:pt x="2421014" y="2503021"/>
                </a:lnTo>
                <a:lnTo>
                  <a:pt x="2454674" y="2466460"/>
                </a:lnTo>
                <a:lnTo>
                  <a:pt x="2486915" y="2428991"/>
                </a:lnTo>
                <a:lnTo>
                  <a:pt x="2517737" y="2390615"/>
                </a:lnTo>
                <a:lnTo>
                  <a:pt x="2547139" y="2351330"/>
                </a:lnTo>
                <a:lnTo>
                  <a:pt x="2575119" y="2311138"/>
                </a:lnTo>
                <a:lnTo>
                  <a:pt x="2601679" y="2270038"/>
                </a:lnTo>
                <a:lnTo>
                  <a:pt x="2626816" y="2228030"/>
                </a:lnTo>
                <a:lnTo>
                  <a:pt x="2649879" y="2184721"/>
                </a:lnTo>
                <a:lnTo>
                  <a:pt x="2670230" y="2139667"/>
                </a:lnTo>
                <a:lnTo>
                  <a:pt x="2687868" y="2092866"/>
                </a:lnTo>
                <a:lnTo>
                  <a:pt x="2702794" y="2044317"/>
                </a:lnTo>
                <a:lnTo>
                  <a:pt x="2715007" y="1994020"/>
                </a:lnTo>
                <a:lnTo>
                  <a:pt x="2724507" y="1941976"/>
                </a:lnTo>
                <a:lnTo>
                  <a:pt x="2731292" y="1888182"/>
                </a:lnTo>
                <a:lnTo>
                  <a:pt x="2735364" y="1832639"/>
                </a:lnTo>
                <a:lnTo>
                  <a:pt x="2736721" y="1775347"/>
                </a:lnTo>
                <a:lnTo>
                  <a:pt x="2735012" y="1719319"/>
                </a:lnTo>
                <a:lnTo>
                  <a:pt x="2729885" y="1665410"/>
                </a:lnTo>
                <a:lnTo>
                  <a:pt x="2721341" y="1613622"/>
                </a:lnTo>
                <a:lnTo>
                  <a:pt x="2709379" y="1563952"/>
                </a:lnTo>
                <a:lnTo>
                  <a:pt x="2694001" y="1516401"/>
                </a:lnTo>
                <a:lnTo>
                  <a:pt x="2675207" y="1470968"/>
                </a:lnTo>
                <a:lnTo>
                  <a:pt x="2652997" y="1427653"/>
                </a:lnTo>
                <a:lnTo>
                  <a:pt x="2627372" y="1386456"/>
                </a:lnTo>
                <a:lnTo>
                  <a:pt x="2598332" y="1347377"/>
                </a:lnTo>
                <a:lnTo>
                  <a:pt x="2565878" y="1310414"/>
                </a:lnTo>
                <a:lnTo>
                  <a:pt x="2529986" y="1275547"/>
                </a:lnTo>
                <a:lnTo>
                  <a:pt x="2494472" y="1245903"/>
                </a:lnTo>
                <a:lnTo>
                  <a:pt x="2456794" y="1218815"/>
                </a:lnTo>
                <a:lnTo>
                  <a:pt x="2416976" y="1194305"/>
                </a:lnTo>
                <a:lnTo>
                  <a:pt x="2375017" y="1172372"/>
                </a:lnTo>
                <a:lnTo>
                  <a:pt x="2330917" y="1153017"/>
                </a:lnTo>
                <a:lnTo>
                  <a:pt x="2284674" y="1136241"/>
                </a:lnTo>
                <a:lnTo>
                  <a:pt x="2236288" y="1122045"/>
                </a:lnTo>
                <a:lnTo>
                  <a:pt x="2185760" y="1110428"/>
                </a:lnTo>
                <a:lnTo>
                  <a:pt x="2133087" y="1101392"/>
                </a:lnTo>
                <a:lnTo>
                  <a:pt x="2078269" y="1094937"/>
                </a:lnTo>
                <a:lnTo>
                  <a:pt x="2021306" y="1091064"/>
                </a:lnTo>
                <a:lnTo>
                  <a:pt x="1962198" y="1089772"/>
                </a:lnTo>
                <a:lnTo>
                  <a:pt x="4157916" y="1089772"/>
                </a:lnTo>
                <a:lnTo>
                  <a:pt x="4177588" y="1156661"/>
                </a:lnTo>
                <a:lnTo>
                  <a:pt x="4190182" y="1206076"/>
                </a:lnTo>
                <a:lnTo>
                  <a:pt x="4201450" y="1256165"/>
                </a:lnTo>
                <a:lnTo>
                  <a:pt x="4211392" y="1306927"/>
                </a:lnTo>
                <a:lnTo>
                  <a:pt x="4220010" y="1358364"/>
                </a:lnTo>
                <a:lnTo>
                  <a:pt x="4227302" y="1410474"/>
                </a:lnTo>
                <a:lnTo>
                  <a:pt x="4229099" y="1426378"/>
                </a:lnTo>
                <a:lnTo>
                  <a:pt x="4229099" y="1960658"/>
                </a:lnTo>
                <a:lnTo>
                  <a:pt x="4223699" y="2005422"/>
                </a:lnTo>
                <a:lnTo>
                  <a:pt x="4216412" y="2055352"/>
                </a:lnTo>
                <a:lnTo>
                  <a:pt x="4208003" y="2104107"/>
                </a:lnTo>
                <a:lnTo>
                  <a:pt x="4198473" y="2151685"/>
                </a:lnTo>
                <a:lnTo>
                  <a:pt x="4187820" y="2198086"/>
                </a:lnTo>
                <a:lnTo>
                  <a:pt x="4176046" y="2243312"/>
                </a:lnTo>
                <a:lnTo>
                  <a:pt x="4163150" y="2287361"/>
                </a:lnTo>
                <a:lnTo>
                  <a:pt x="4149131" y="2330234"/>
                </a:lnTo>
                <a:lnTo>
                  <a:pt x="4133990" y="2371931"/>
                </a:lnTo>
                <a:lnTo>
                  <a:pt x="4113511" y="2423668"/>
                </a:lnTo>
                <a:lnTo>
                  <a:pt x="4092034" y="2474192"/>
                </a:lnTo>
                <a:lnTo>
                  <a:pt x="4069560" y="2523503"/>
                </a:lnTo>
                <a:lnTo>
                  <a:pt x="4046090" y="2571601"/>
                </a:lnTo>
                <a:lnTo>
                  <a:pt x="4021624" y="2618486"/>
                </a:lnTo>
                <a:lnTo>
                  <a:pt x="3996163" y="2664159"/>
                </a:lnTo>
                <a:lnTo>
                  <a:pt x="3969710" y="2708618"/>
                </a:lnTo>
                <a:lnTo>
                  <a:pt x="3942264" y="2751864"/>
                </a:lnTo>
                <a:lnTo>
                  <a:pt x="3913826" y="2793897"/>
                </a:lnTo>
                <a:lnTo>
                  <a:pt x="3884399" y="2834717"/>
                </a:lnTo>
                <a:lnTo>
                  <a:pt x="3853982" y="2874323"/>
                </a:lnTo>
                <a:lnTo>
                  <a:pt x="3819642" y="2916649"/>
                </a:lnTo>
                <a:lnTo>
                  <a:pt x="3784677" y="2957768"/>
                </a:lnTo>
                <a:lnTo>
                  <a:pt x="3749086" y="2997681"/>
                </a:lnTo>
                <a:lnTo>
                  <a:pt x="3712870" y="3036387"/>
                </a:lnTo>
                <a:lnTo>
                  <a:pt x="3676028" y="3073886"/>
                </a:lnTo>
                <a:lnTo>
                  <a:pt x="3638560" y="3110178"/>
                </a:lnTo>
                <a:lnTo>
                  <a:pt x="3600467" y="3145264"/>
                </a:lnTo>
                <a:lnTo>
                  <a:pt x="3561747" y="3179143"/>
                </a:lnTo>
                <a:lnTo>
                  <a:pt x="3522403" y="3211815"/>
                </a:lnTo>
                <a:lnTo>
                  <a:pt x="3482432" y="3243281"/>
                </a:lnTo>
                <a:lnTo>
                  <a:pt x="3055990" y="3567687"/>
                </a:lnTo>
                <a:lnTo>
                  <a:pt x="3013059" y="3601470"/>
                </a:lnTo>
                <a:lnTo>
                  <a:pt x="2971601" y="3635084"/>
                </a:lnTo>
                <a:lnTo>
                  <a:pt x="2931615" y="3668530"/>
                </a:lnTo>
                <a:lnTo>
                  <a:pt x="2893101" y="3701807"/>
                </a:lnTo>
                <a:lnTo>
                  <a:pt x="2856059" y="3734915"/>
                </a:lnTo>
                <a:lnTo>
                  <a:pt x="2820488" y="3767855"/>
                </a:lnTo>
                <a:lnTo>
                  <a:pt x="2786389" y="3800625"/>
                </a:lnTo>
                <a:lnTo>
                  <a:pt x="2750342" y="3838662"/>
                </a:lnTo>
                <a:lnTo>
                  <a:pt x="2718460" y="3877978"/>
                </a:lnTo>
                <a:lnTo>
                  <a:pt x="2690744" y="3918571"/>
                </a:lnTo>
                <a:lnTo>
                  <a:pt x="2667193" y="3960440"/>
                </a:lnTo>
                <a:lnTo>
                  <a:pt x="2647807" y="4003584"/>
                </a:lnTo>
                <a:lnTo>
                  <a:pt x="2632586" y="4048002"/>
                </a:lnTo>
                <a:lnTo>
                  <a:pt x="2621531" y="4093693"/>
                </a:lnTo>
                <a:lnTo>
                  <a:pt x="2475017" y="4826365"/>
                </a:lnTo>
                <a:close/>
              </a:path>
              <a:path w="4229100" h="7315200">
                <a:moveTo>
                  <a:pt x="2559993" y="7315199"/>
                </a:moveTo>
                <a:lnTo>
                  <a:pt x="1174050" y="7315199"/>
                </a:lnTo>
                <a:lnTo>
                  <a:pt x="1145165" y="7281636"/>
                </a:lnTo>
                <a:lnTo>
                  <a:pt x="1115368" y="7242705"/>
                </a:lnTo>
                <a:lnTo>
                  <a:pt x="1087709" y="7201955"/>
                </a:lnTo>
                <a:lnTo>
                  <a:pt x="1062188" y="7159390"/>
                </a:lnTo>
                <a:lnTo>
                  <a:pt x="1038802" y="7115011"/>
                </a:lnTo>
                <a:lnTo>
                  <a:pt x="1017551" y="7068822"/>
                </a:lnTo>
                <a:lnTo>
                  <a:pt x="998801" y="7021240"/>
                </a:lnTo>
                <a:lnTo>
                  <a:pt x="982937" y="6972698"/>
                </a:lnTo>
                <a:lnTo>
                  <a:pt x="969957" y="6923195"/>
                </a:lnTo>
                <a:lnTo>
                  <a:pt x="959863" y="6872732"/>
                </a:lnTo>
                <a:lnTo>
                  <a:pt x="952653" y="6821308"/>
                </a:lnTo>
                <a:lnTo>
                  <a:pt x="948328" y="6768923"/>
                </a:lnTo>
                <a:lnTo>
                  <a:pt x="946886" y="6715577"/>
                </a:lnTo>
                <a:lnTo>
                  <a:pt x="948328" y="6662285"/>
                </a:lnTo>
                <a:lnTo>
                  <a:pt x="952653" y="6610064"/>
                </a:lnTo>
                <a:lnTo>
                  <a:pt x="959863" y="6558911"/>
                </a:lnTo>
                <a:lnTo>
                  <a:pt x="969958" y="6508825"/>
                </a:lnTo>
                <a:lnTo>
                  <a:pt x="982937" y="6459803"/>
                </a:lnTo>
                <a:lnTo>
                  <a:pt x="998801" y="6411843"/>
                </a:lnTo>
                <a:lnTo>
                  <a:pt x="1017551" y="6364944"/>
                </a:lnTo>
                <a:lnTo>
                  <a:pt x="1038802" y="6319468"/>
                </a:lnTo>
                <a:lnTo>
                  <a:pt x="1062188" y="6275694"/>
                </a:lnTo>
                <a:lnTo>
                  <a:pt x="1087709" y="6233623"/>
                </a:lnTo>
                <a:lnTo>
                  <a:pt x="1115368" y="6193254"/>
                </a:lnTo>
                <a:lnTo>
                  <a:pt x="1145165" y="6154588"/>
                </a:lnTo>
                <a:lnTo>
                  <a:pt x="1177103" y="6117625"/>
                </a:lnTo>
                <a:lnTo>
                  <a:pt x="1211182" y="6082364"/>
                </a:lnTo>
                <a:lnTo>
                  <a:pt x="1247208" y="6048999"/>
                </a:lnTo>
                <a:lnTo>
                  <a:pt x="1285056" y="6017656"/>
                </a:lnTo>
                <a:lnTo>
                  <a:pt x="1324726" y="5988337"/>
                </a:lnTo>
                <a:lnTo>
                  <a:pt x="1366218" y="5961044"/>
                </a:lnTo>
                <a:lnTo>
                  <a:pt x="1409534" y="5935780"/>
                </a:lnTo>
                <a:lnTo>
                  <a:pt x="1454674" y="5912546"/>
                </a:lnTo>
                <a:lnTo>
                  <a:pt x="1501638" y="5891345"/>
                </a:lnTo>
                <a:lnTo>
                  <a:pt x="1550114" y="5872595"/>
                </a:lnTo>
                <a:lnTo>
                  <a:pt x="1599873" y="5856731"/>
                </a:lnTo>
                <a:lnTo>
                  <a:pt x="1650916" y="5843751"/>
                </a:lnTo>
                <a:lnTo>
                  <a:pt x="1703245" y="5833657"/>
                </a:lnTo>
                <a:lnTo>
                  <a:pt x="1756862" y="5826447"/>
                </a:lnTo>
                <a:lnTo>
                  <a:pt x="1811768" y="5822122"/>
                </a:lnTo>
                <a:lnTo>
                  <a:pt x="1867964" y="5820680"/>
                </a:lnTo>
                <a:lnTo>
                  <a:pt x="1922734" y="5822122"/>
                </a:lnTo>
                <a:lnTo>
                  <a:pt x="1976443" y="5826447"/>
                </a:lnTo>
                <a:lnTo>
                  <a:pt x="2029091" y="5833657"/>
                </a:lnTo>
                <a:lnTo>
                  <a:pt x="2080678" y="5843751"/>
                </a:lnTo>
                <a:lnTo>
                  <a:pt x="2131203" y="5856731"/>
                </a:lnTo>
                <a:lnTo>
                  <a:pt x="2180665" y="5872595"/>
                </a:lnTo>
                <a:lnTo>
                  <a:pt x="2229065" y="5891345"/>
                </a:lnTo>
                <a:lnTo>
                  <a:pt x="2276048" y="5912546"/>
                </a:lnTo>
                <a:lnTo>
                  <a:pt x="2321327" y="5935780"/>
                </a:lnTo>
                <a:lnTo>
                  <a:pt x="2364901" y="5961045"/>
                </a:lnTo>
                <a:lnTo>
                  <a:pt x="2406768" y="5988337"/>
                </a:lnTo>
                <a:lnTo>
                  <a:pt x="2446926" y="6017656"/>
                </a:lnTo>
                <a:lnTo>
                  <a:pt x="2485376" y="6048999"/>
                </a:lnTo>
                <a:lnTo>
                  <a:pt x="2522114" y="6082364"/>
                </a:lnTo>
                <a:lnTo>
                  <a:pt x="2556875" y="6117626"/>
                </a:lnTo>
                <a:lnTo>
                  <a:pt x="2589396" y="6154592"/>
                </a:lnTo>
                <a:lnTo>
                  <a:pt x="2619674" y="6193261"/>
                </a:lnTo>
                <a:lnTo>
                  <a:pt x="2647712" y="6233631"/>
                </a:lnTo>
                <a:lnTo>
                  <a:pt x="2673508" y="6275703"/>
                </a:lnTo>
                <a:lnTo>
                  <a:pt x="2697063" y="6319474"/>
                </a:lnTo>
                <a:lnTo>
                  <a:pt x="2718377" y="6364944"/>
                </a:lnTo>
                <a:lnTo>
                  <a:pt x="2737119" y="6411844"/>
                </a:lnTo>
                <a:lnTo>
                  <a:pt x="2752978" y="6459804"/>
                </a:lnTo>
                <a:lnTo>
                  <a:pt x="2765954" y="6508826"/>
                </a:lnTo>
                <a:lnTo>
                  <a:pt x="2776046" y="6558912"/>
                </a:lnTo>
                <a:lnTo>
                  <a:pt x="2783255" y="6610064"/>
                </a:lnTo>
                <a:lnTo>
                  <a:pt x="2787580" y="6662285"/>
                </a:lnTo>
                <a:lnTo>
                  <a:pt x="2789022" y="6715577"/>
                </a:lnTo>
                <a:lnTo>
                  <a:pt x="2787580" y="6768924"/>
                </a:lnTo>
                <a:lnTo>
                  <a:pt x="2783255" y="6821309"/>
                </a:lnTo>
                <a:lnTo>
                  <a:pt x="2776046" y="6872733"/>
                </a:lnTo>
                <a:lnTo>
                  <a:pt x="2765954" y="6923195"/>
                </a:lnTo>
                <a:lnTo>
                  <a:pt x="2752978" y="6972698"/>
                </a:lnTo>
                <a:lnTo>
                  <a:pt x="2737119" y="7021240"/>
                </a:lnTo>
                <a:lnTo>
                  <a:pt x="2718377" y="7068822"/>
                </a:lnTo>
                <a:lnTo>
                  <a:pt x="2697070" y="7115018"/>
                </a:lnTo>
                <a:lnTo>
                  <a:pt x="2673520" y="7159399"/>
                </a:lnTo>
                <a:lnTo>
                  <a:pt x="2647727" y="7201963"/>
                </a:lnTo>
                <a:lnTo>
                  <a:pt x="2619689" y="7242711"/>
                </a:lnTo>
                <a:lnTo>
                  <a:pt x="2589408" y="7281639"/>
                </a:lnTo>
                <a:lnTo>
                  <a:pt x="2559993" y="7315199"/>
                </a:lnTo>
                <a:close/>
              </a:path>
            </a:pathLst>
          </a:custGeom>
          <a:solidFill>
            <a:srgbClr val="000000">
              <a:alpha val="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pc="195" dirty="0"/>
              <a:t>Komunikasi</a:t>
            </a:r>
            <a:r>
              <a:rPr spc="-60" dirty="0"/>
              <a:t> </a:t>
            </a:r>
            <a:r>
              <a:rPr spc="260" dirty="0"/>
              <a:t>Antarpribadi?</a:t>
            </a:r>
          </a:p>
        </p:txBody>
      </p:sp>
      <p:sp>
        <p:nvSpPr>
          <p:cNvPr id="5" name="object 5"/>
          <p:cNvSpPr/>
          <p:nvPr/>
        </p:nvSpPr>
        <p:spPr>
          <a:xfrm>
            <a:off x="4159755" y="1085850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9755" y="6210299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0356" y="3275012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0356" y="3646487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0356" y="4389437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0356" y="4760912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0356" y="5132387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0451" y="3058477"/>
            <a:ext cx="6666865" cy="22542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latin typeface="Arial"/>
                <a:cs typeface="Arial"/>
              </a:rPr>
              <a:t>Komunikasi Antara seseorang dan orang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lain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Dalam suatu masyarakat maupun organisasi (bisnis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dan  nonbisnis)</a:t>
            </a:r>
            <a:endParaRPr sz="2100">
              <a:latin typeface="Arial"/>
              <a:cs typeface="Arial"/>
            </a:endParaRPr>
          </a:p>
          <a:p>
            <a:pPr marL="12700" marR="2494915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Menggunakan Media Komunikasi  Bahasa mudah dipahami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(informal)  Mencapai tujuan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tertentu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368" y="175287"/>
            <a:ext cx="6293485" cy="15163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997585" marR="5080" indent="-985519">
              <a:lnSpc>
                <a:spcPts val="5810"/>
              </a:lnSpc>
              <a:spcBef>
                <a:spcPts val="385"/>
              </a:spcBef>
            </a:pPr>
            <a:r>
              <a:rPr sz="4900" spc="240" dirty="0"/>
              <a:t>Tujuan</a:t>
            </a:r>
            <a:r>
              <a:rPr sz="4900" spc="-90" dirty="0"/>
              <a:t> </a:t>
            </a:r>
            <a:r>
              <a:rPr sz="4900" spc="265" dirty="0"/>
              <a:t>Komunikasi  </a:t>
            </a:r>
            <a:r>
              <a:rPr sz="4900" spc="385" dirty="0"/>
              <a:t>Antarpribadi</a:t>
            </a:r>
            <a:endParaRPr sz="4900"/>
          </a:p>
        </p:txBody>
      </p:sp>
      <p:sp>
        <p:nvSpPr>
          <p:cNvPr id="4" name="object 4"/>
          <p:cNvSpPr/>
          <p:nvPr/>
        </p:nvSpPr>
        <p:spPr>
          <a:xfrm>
            <a:off x="2600575" y="1795606"/>
            <a:ext cx="5032375" cy="0"/>
          </a:xfrm>
          <a:custGeom>
            <a:avLst/>
            <a:gdLst/>
            <a:ahLst/>
            <a:cxnLst/>
            <a:rect l="l" t="t" r="r" b="b"/>
            <a:pathLst>
              <a:path w="5032375">
                <a:moveTo>
                  <a:pt x="0" y="0"/>
                </a:moveTo>
                <a:lnTo>
                  <a:pt x="5032302" y="0"/>
                </a:lnTo>
              </a:path>
            </a:pathLst>
          </a:custGeom>
          <a:ln w="66674">
            <a:solidFill>
              <a:srgbClr val="FFE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591" y="1826944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737" y="1918275"/>
            <a:ext cx="255904" cy="142240"/>
          </a:xfrm>
          <a:custGeom>
            <a:avLst/>
            <a:gdLst/>
            <a:ahLst/>
            <a:cxnLst/>
            <a:rect l="l" t="t" r="r" b="b"/>
            <a:pathLst>
              <a:path w="255905" h="142239">
                <a:moveTo>
                  <a:pt x="0" y="0"/>
                </a:moveTo>
                <a:lnTo>
                  <a:pt x="255796" y="0"/>
                </a:lnTo>
                <a:lnTo>
                  <a:pt x="255796" y="142230"/>
                </a:lnTo>
                <a:lnTo>
                  <a:pt x="0" y="1422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2641" y="2060506"/>
            <a:ext cx="179070" cy="334010"/>
          </a:xfrm>
          <a:custGeom>
            <a:avLst/>
            <a:gdLst/>
            <a:ahLst/>
            <a:cxnLst/>
            <a:rect l="l" t="t" r="r" b="b"/>
            <a:pathLst>
              <a:path w="179069" h="334010">
                <a:moveTo>
                  <a:pt x="0" y="0"/>
                </a:moveTo>
                <a:lnTo>
                  <a:pt x="178892" y="0"/>
                </a:lnTo>
                <a:lnTo>
                  <a:pt x="178892" y="333988"/>
                </a:lnTo>
                <a:lnTo>
                  <a:pt x="0" y="3339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591" y="2741343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83" y="2837245"/>
            <a:ext cx="426084" cy="495300"/>
          </a:xfrm>
          <a:custGeom>
            <a:avLst/>
            <a:gdLst/>
            <a:ahLst/>
            <a:cxnLst/>
            <a:rect l="l" t="t" r="r" b="b"/>
            <a:pathLst>
              <a:path w="426084" h="495300">
                <a:moveTo>
                  <a:pt x="141434" y="196436"/>
                </a:moveTo>
                <a:lnTo>
                  <a:pt x="0" y="125719"/>
                </a:lnTo>
                <a:lnTo>
                  <a:pt x="6734" y="113091"/>
                </a:lnTo>
                <a:lnTo>
                  <a:pt x="34170" y="73312"/>
                </a:lnTo>
                <a:lnTo>
                  <a:pt x="69567" y="41763"/>
                </a:lnTo>
                <a:lnTo>
                  <a:pt x="112265" y="18795"/>
                </a:lnTo>
                <a:lnTo>
                  <a:pt x="161603" y="4757"/>
                </a:lnTo>
                <a:lnTo>
                  <a:pt x="216921" y="0"/>
                </a:lnTo>
                <a:lnTo>
                  <a:pt x="257883" y="2665"/>
                </a:lnTo>
                <a:lnTo>
                  <a:pt x="295426" y="10593"/>
                </a:lnTo>
                <a:lnTo>
                  <a:pt x="358355" y="41812"/>
                </a:lnTo>
                <a:lnTo>
                  <a:pt x="400975" y="92395"/>
                </a:lnTo>
                <a:lnTo>
                  <a:pt x="414773" y="149291"/>
                </a:lnTo>
                <a:lnTo>
                  <a:pt x="202329" y="149291"/>
                </a:lnTo>
                <a:lnTo>
                  <a:pt x="185373" y="151646"/>
                </a:lnTo>
                <a:lnTo>
                  <a:pt x="170233" y="158446"/>
                </a:lnTo>
                <a:lnTo>
                  <a:pt x="157460" y="169299"/>
                </a:lnTo>
                <a:lnTo>
                  <a:pt x="147607" y="183808"/>
                </a:lnTo>
                <a:lnTo>
                  <a:pt x="141434" y="196436"/>
                </a:lnTo>
                <a:close/>
              </a:path>
              <a:path w="426084" h="495300">
                <a:moveTo>
                  <a:pt x="425986" y="495299"/>
                </a:moveTo>
                <a:lnTo>
                  <a:pt x="31991" y="495299"/>
                </a:lnTo>
                <a:lnTo>
                  <a:pt x="31991" y="380525"/>
                </a:lnTo>
                <a:lnTo>
                  <a:pt x="201487" y="223656"/>
                </a:lnTo>
                <a:lnTo>
                  <a:pt x="218592" y="205552"/>
                </a:lnTo>
                <a:lnTo>
                  <a:pt x="228041" y="191420"/>
                </a:lnTo>
                <a:lnTo>
                  <a:pt x="232071" y="180287"/>
                </a:lnTo>
                <a:lnTo>
                  <a:pt x="232917" y="171180"/>
                </a:lnTo>
                <a:lnTo>
                  <a:pt x="232439" y="165273"/>
                </a:lnTo>
                <a:lnTo>
                  <a:pt x="229093" y="158025"/>
                </a:lnTo>
                <a:lnTo>
                  <a:pt x="220012" y="151882"/>
                </a:lnTo>
                <a:lnTo>
                  <a:pt x="202329" y="149291"/>
                </a:lnTo>
                <a:lnTo>
                  <a:pt x="414773" y="149291"/>
                </a:lnTo>
                <a:lnTo>
                  <a:pt x="409845" y="203272"/>
                </a:lnTo>
                <a:lnTo>
                  <a:pt x="393328" y="242914"/>
                </a:lnTo>
                <a:lnTo>
                  <a:pt x="367182" y="278610"/>
                </a:lnTo>
                <a:lnTo>
                  <a:pt x="332538" y="313175"/>
                </a:lnTo>
                <a:lnTo>
                  <a:pt x="294093" y="347972"/>
                </a:lnTo>
                <a:lnTo>
                  <a:pt x="425986" y="347972"/>
                </a:lnTo>
                <a:lnTo>
                  <a:pt x="425986" y="495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569" y="3687256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514" y="3805807"/>
            <a:ext cx="447675" cy="527050"/>
          </a:xfrm>
          <a:custGeom>
            <a:avLst/>
            <a:gdLst/>
            <a:ahLst/>
            <a:cxnLst/>
            <a:rect l="l" t="t" r="r" b="b"/>
            <a:pathLst>
              <a:path w="447675" h="527050">
                <a:moveTo>
                  <a:pt x="445250" y="368287"/>
                </a:moveTo>
                <a:lnTo>
                  <a:pt x="205035" y="368287"/>
                </a:lnTo>
                <a:lnTo>
                  <a:pt x="215989" y="367765"/>
                </a:lnTo>
                <a:lnTo>
                  <a:pt x="232231" y="365004"/>
                </a:lnTo>
                <a:lnTo>
                  <a:pt x="246962" y="358214"/>
                </a:lnTo>
                <a:lnTo>
                  <a:pt x="253384" y="345605"/>
                </a:lnTo>
                <a:lnTo>
                  <a:pt x="252717" y="340573"/>
                </a:lnTo>
                <a:lnTo>
                  <a:pt x="248049" y="334450"/>
                </a:lnTo>
                <a:lnTo>
                  <a:pt x="235379" y="329278"/>
                </a:lnTo>
                <a:lnTo>
                  <a:pt x="210705" y="327101"/>
                </a:lnTo>
                <a:lnTo>
                  <a:pt x="131317" y="327101"/>
                </a:lnTo>
                <a:lnTo>
                  <a:pt x="131317" y="205333"/>
                </a:lnTo>
                <a:lnTo>
                  <a:pt x="182054" y="153403"/>
                </a:lnTo>
                <a:lnTo>
                  <a:pt x="29248" y="153403"/>
                </a:lnTo>
                <a:lnTo>
                  <a:pt x="29248" y="0"/>
                </a:lnTo>
                <a:lnTo>
                  <a:pt x="421411" y="0"/>
                </a:lnTo>
                <a:lnTo>
                  <a:pt x="421411" y="121767"/>
                </a:lnTo>
                <a:lnTo>
                  <a:pt x="344112" y="200259"/>
                </a:lnTo>
                <a:lnTo>
                  <a:pt x="387868" y="223678"/>
                </a:lnTo>
                <a:lnTo>
                  <a:pt x="420404" y="256443"/>
                </a:lnTo>
                <a:lnTo>
                  <a:pt x="440684" y="297377"/>
                </a:lnTo>
                <a:lnTo>
                  <a:pt x="447674" y="345306"/>
                </a:lnTo>
                <a:lnTo>
                  <a:pt x="445250" y="368287"/>
                </a:lnTo>
                <a:close/>
              </a:path>
              <a:path w="447675" h="527050">
                <a:moveTo>
                  <a:pt x="210705" y="526764"/>
                </a:moveTo>
                <a:lnTo>
                  <a:pt x="155851" y="523658"/>
                </a:lnTo>
                <a:lnTo>
                  <a:pt x="102927" y="514677"/>
                </a:lnTo>
                <a:lnTo>
                  <a:pt x="54201" y="500323"/>
                </a:lnTo>
                <a:lnTo>
                  <a:pt x="11937" y="481101"/>
                </a:lnTo>
                <a:lnTo>
                  <a:pt x="0" y="474237"/>
                </a:lnTo>
                <a:lnTo>
                  <a:pt x="67748" y="326504"/>
                </a:lnTo>
                <a:lnTo>
                  <a:pt x="82073" y="334860"/>
                </a:lnTo>
                <a:lnTo>
                  <a:pt x="110771" y="349023"/>
                </a:lnTo>
                <a:lnTo>
                  <a:pt x="141539" y="359520"/>
                </a:lnTo>
                <a:lnTo>
                  <a:pt x="173315" y="366044"/>
                </a:lnTo>
                <a:lnTo>
                  <a:pt x="205035" y="368287"/>
                </a:lnTo>
                <a:lnTo>
                  <a:pt x="445250" y="368287"/>
                </a:lnTo>
                <a:lnTo>
                  <a:pt x="443916" y="380929"/>
                </a:lnTo>
                <a:lnTo>
                  <a:pt x="414686" y="444564"/>
                </a:lnTo>
                <a:lnTo>
                  <a:pt x="354619" y="495035"/>
                </a:lnTo>
                <a:lnTo>
                  <a:pt x="312663" y="512513"/>
                </a:lnTo>
                <a:lnTo>
                  <a:pt x="264496" y="523164"/>
                </a:lnTo>
                <a:lnTo>
                  <a:pt x="210705" y="52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569" y="4544506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872" y="4653347"/>
            <a:ext cx="456565" cy="466725"/>
          </a:xfrm>
          <a:custGeom>
            <a:avLst/>
            <a:gdLst/>
            <a:ahLst/>
            <a:cxnLst/>
            <a:rect l="l" t="t" r="r" b="b"/>
            <a:pathLst>
              <a:path w="456565" h="466725">
                <a:moveTo>
                  <a:pt x="456209" y="391498"/>
                </a:moveTo>
                <a:lnTo>
                  <a:pt x="0" y="391498"/>
                </a:lnTo>
                <a:lnTo>
                  <a:pt x="0" y="279873"/>
                </a:lnTo>
                <a:lnTo>
                  <a:pt x="192513" y="808"/>
                </a:lnTo>
                <a:lnTo>
                  <a:pt x="366693" y="0"/>
                </a:lnTo>
                <a:lnTo>
                  <a:pt x="245630" y="181998"/>
                </a:lnTo>
                <a:lnTo>
                  <a:pt x="397970" y="182807"/>
                </a:lnTo>
                <a:lnTo>
                  <a:pt x="397970" y="194131"/>
                </a:lnTo>
                <a:lnTo>
                  <a:pt x="231879" y="194131"/>
                </a:lnTo>
                <a:lnTo>
                  <a:pt x="185773" y="263156"/>
                </a:lnTo>
                <a:lnTo>
                  <a:pt x="456209" y="263156"/>
                </a:lnTo>
                <a:lnTo>
                  <a:pt x="456209" y="391498"/>
                </a:lnTo>
                <a:close/>
              </a:path>
              <a:path w="456565" h="466725">
                <a:moveTo>
                  <a:pt x="456209" y="263156"/>
                </a:moveTo>
                <a:lnTo>
                  <a:pt x="231609" y="263156"/>
                </a:lnTo>
                <a:lnTo>
                  <a:pt x="231879" y="194131"/>
                </a:lnTo>
                <a:lnTo>
                  <a:pt x="397970" y="194131"/>
                </a:lnTo>
                <a:lnTo>
                  <a:pt x="397970" y="249674"/>
                </a:lnTo>
                <a:lnTo>
                  <a:pt x="456209" y="249674"/>
                </a:lnTo>
                <a:lnTo>
                  <a:pt x="456209" y="263156"/>
                </a:lnTo>
                <a:close/>
              </a:path>
              <a:path w="456565" h="466725">
                <a:moveTo>
                  <a:pt x="397970" y="466725"/>
                </a:moveTo>
                <a:lnTo>
                  <a:pt x="227565" y="466725"/>
                </a:lnTo>
                <a:lnTo>
                  <a:pt x="227565" y="391498"/>
                </a:lnTo>
                <a:lnTo>
                  <a:pt x="397970" y="391498"/>
                </a:lnTo>
                <a:lnTo>
                  <a:pt x="397970" y="46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569" y="5401758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4849" y="5540126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19" h="457200">
                <a:moveTo>
                  <a:pt x="386139" y="319392"/>
                </a:moveTo>
                <a:lnTo>
                  <a:pt x="177181" y="319392"/>
                </a:lnTo>
                <a:lnTo>
                  <a:pt x="192124" y="318311"/>
                </a:lnTo>
                <a:lnTo>
                  <a:pt x="205804" y="314826"/>
                </a:lnTo>
                <a:lnTo>
                  <a:pt x="215793" y="308573"/>
                </a:lnTo>
                <a:lnTo>
                  <a:pt x="219663" y="299187"/>
                </a:lnTo>
                <a:lnTo>
                  <a:pt x="218869" y="292104"/>
                </a:lnTo>
                <a:lnTo>
                  <a:pt x="213316" y="281573"/>
                </a:lnTo>
                <a:lnTo>
                  <a:pt x="198244" y="272012"/>
                </a:lnTo>
                <a:lnTo>
                  <a:pt x="168892" y="267844"/>
                </a:lnTo>
                <a:lnTo>
                  <a:pt x="32638" y="267844"/>
                </a:lnTo>
                <a:lnTo>
                  <a:pt x="55951" y="0"/>
                </a:lnTo>
                <a:lnTo>
                  <a:pt x="361097" y="0"/>
                </a:lnTo>
                <a:lnTo>
                  <a:pt x="361097" y="133144"/>
                </a:lnTo>
                <a:lnTo>
                  <a:pt x="196868" y="133144"/>
                </a:lnTo>
                <a:lnTo>
                  <a:pt x="195831" y="148687"/>
                </a:lnTo>
                <a:lnTo>
                  <a:pt x="203602" y="148687"/>
                </a:lnTo>
                <a:lnTo>
                  <a:pt x="258137" y="153111"/>
                </a:lnTo>
                <a:lnTo>
                  <a:pt x="303821" y="166119"/>
                </a:lnTo>
                <a:lnTo>
                  <a:pt x="340180" y="187316"/>
                </a:lnTo>
                <a:lnTo>
                  <a:pt x="366738" y="216305"/>
                </a:lnTo>
                <a:lnTo>
                  <a:pt x="383021" y="252691"/>
                </a:lnTo>
                <a:lnTo>
                  <a:pt x="388555" y="296079"/>
                </a:lnTo>
                <a:lnTo>
                  <a:pt x="386139" y="319392"/>
                </a:lnTo>
                <a:close/>
              </a:path>
              <a:path w="388619" h="457200">
                <a:moveTo>
                  <a:pt x="182879" y="457199"/>
                </a:moveTo>
                <a:lnTo>
                  <a:pt x="135269" y="454504"/>
                </a:lnTo>
                <a:lnTo>
                  <a:pt x="89335" y="446709"/>
                </a:lnTo>
                <a:lnTo>
                  <a:pt x="47043" y="434250"/>
                </a:lnTo>
                <a:lnTo>
                  <a:pt x="10361" y="417567"/>
                </a:lnTo>
                <a:lnTo>
                  <a:pt x="0" y="411609"/>
                </a:lnTo>
                <a:lnTo>
                  <a:pt x="58542" y="283127"/>
                </a:lnTo>
                <a:lnTo>
                  <a:pt x="70976" y="290380"/>
                </a:lnTo>
                <a:lnTo>
                  <a:pt x="95839" y="302672"/>
                </a:lnTo>
                <a:lnTo>
                  <a:pt x="122427" y="311783"/>
                </a:lnTo>
                <a:lnTo>
                  <a:pt x="149840" y="317445"/>
                </a:lnTo>
                <a:lnTo>
                  <a:pt x="177181" y="319392"/>
                </a:lnTo>
                <a:lnTo>
                  <a:pt x="386139" y="319392"/>
                </a:lnTo>
                <a:lnTo>
                  <a:pt x="385256" y="327916"/>
                </a:lnTo>
                <a:lnTo>
                  <a:pt x="359814" y="384596"/>
                </a:lnTo>
                <a:lnTo>
                  <a:pt x="307897" y="429224"/>
                </a:lnTo>
                <a:lnTo>
                  <a:pt x="271470" y="444636"/>
                </a:lnTo>
                <a:lnTo>
                  <a:pt x="229603" y="454026"/>
                </a:lnTo>
                <a:lnTo>
                  <a:pt x="182879" y="45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591" y="6293093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90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90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5330" y="6368810"/>
            <a:ext cx="497205" cy="581025"/>
          </a:xfrm>
          <a:custGeom>
            <a:avLst/>
            <a:gdLst/>
            <a:ahLst/>
            <a:cxnLst/>
            <a:rect l="l" t="t" r="r" b="b"/>
            <a:pathLst>
              <a:path w="497205" h="581025">
                <a:moveTo>
                  <a:pt x="267942" y="581024"/>
                </a:moveTo>
                <a:lnTo>
                  <a:pt x="219697" y="577982"/>
                </a:lnTo>
                <a:lnTo>
                  <a:pt x="175692" y="568989"/>
                </a:lnTo>
                <a:lnTo>
                  <a:pt x="136126" y="554246"/>
                </a:lnTo>
                <a:lnTo>
                  <a:pt x="101195" y="533954"/>
                </a:lnTo>
                <a:lnTo>
                  <a:pt x="71096" y="508316"/>
                </a:lnTo>
                <a:lnTo>
                  <a:pt x="46028" y="477531"/>
                </a:lnTo>
                <a:lnTo>
                  <a:pt x="26186" y="441802"/>
                </a:lnTo>
                <a:lnTo>
                  <a:pt x="11770" y="401328"/>
                </a:lnTo>
                <a:lnTo>
                  <a:pt x="2975" y="356313"/>
                </a:lnTo>
                <a:lnTo>
                  <a:pt x="0" y="306956"/>
                </a:lnTo>
                <a:lnTo>
                  <a:pt x="3531" y="252901"/>
                </a:lnTo>
                <a:lnTo>
                  <a:pt x="14011" y="202854"/>
                </a:lnTo>
                <a:lnTo>
                  <a:pt x="31270" y="157264"/>
                </a:lnTo>
                <a:lnTo>
                  <a:pt x="55138" y="116581"/>
                </a:lnTo>
                <a:lnTo>
                  <a:pt x="85444" y="81253"/>
                </a:lnTo>
                <a:lnTo>
                  <a:pt x="120708" y="52373"/>
                </a:lnTo>
                <a:lnTo>
                  <a:pt x="160863" y="29669"/>
                </a:lnTo>
                <a:lnTo>
                  <a:pt x="205537" y="13279"/>
                </a:lnTo>
                <a:lnTo>
                  <a:pt x="254358" y="3342"/>
                </a:lnTo>
                <a:lnTo>
                  <a:pt x="306956" y="0"/>
                </a:lnTo>
                <a:lnTo>
                  <a:pt x="355669" y="2997"/>
                </a:lnTo>
                <a:lnTo>
                  <a:pt x="401872" y="11647"/>
                </a:lnTo>
                <a:lnTo>
                  <a:pt x="443663" y="25436"/>
                </a:lnTo>
                <a:lnTo>
                  <a:pt x="479136" y="43850"/>
                </a:lnTo>
                <a:lnTo>
                  <a:pt x="491066" y="51911"/>
                </a:lnTo>
                <a:lnTo>
                  <a:pt x="430363" y="169599"/>
                </a:lnTo>
                <a:lnTo>
                  <a:pt x="311148" y="169599"/>
                </a:lnTo>
                <a:lnTo>
                  <a:pt x="288844" y="171302"/>
                </a:lnTo>
                <a:lnTo>
                  <a:pt x="266209" y="177418"/>
                </a:lnTo>
                <a:lnTo>
                  <a:pt x="245084" y="189459"/>
                </a:lnTo>
                <a:lnTo>
                  <a:pt x="227315" y="208936"/>
                </a:lnTo>
                <a:lnTo>
                  <a:pt x="368633" y="208936"/>
                </a:lnTo>
                <a:lnTo>
                  <a:pt x="388798" y="215434"/>
                </a:lnTo>
                <a:lnTo>
                  <a:pt x="425122" y="236669"/>
                </a:lnTo>
                <a:lnTo>
                  <a:pt x="455101" y="264786"/>
                </a:lnTo>
                <a:lnTo>
                  <a:pt x="477725" y="298853"/>
                </a:lnTo>
                <a:lnTo>
                  <a:pt x="491984" y="337940"/>
                </a:lnTo>
                <a:lnTo>
                  <a:pt x="493549" y="351774"/>
                </a:lnTo>
                <a:lnTo>
                  <a:pt x="256012" y="351774"/>
                </a:lnTo>
                <a:lnTo>
                  <a:pt x="240323" y="354359"/>
                </a:lnTo>
                <a:lnTo>
                  <a:pt x="228444" y="361810"/>
                </a:lnTo>
                <a:lnTo>
                  <a:pt x="220917" y="373675"/>
                </a:lnTo>
                <a:lnTo>
                  <a:pt x="218287" y="389499"/>
                </a:lnTo>
                <a:lnTo>
                  <a:pt x="220871" y="405087"/>
                </a:lnTo>
                <a:lnTo>
                  <a:pt x="228323" y="416745"/>
                </a:lnTo>
                <a:lnTo>
                  <a:pt x="240187" y="424050"/>
                </a:lnTo>
                <a:lnTo>
                  <a:pt x="256012" y="426579"/>
                </a:lnTo>
                <a:lnTo>
                  <a:pt x="491381" y="426579"/>
                </a:lnTo>
                <a:lnTo>
                  <a:pt x="479458" y="462409"/>
                </a:lnTo>
                <a:lnTo>
                  <a:pt x="458238" y="497419"/>
                </a:lnTo>
                <a:lnTo>
                  <a:pt x="429158" y="527501"/>
                </a:lnTo>
                <a:lnTo>
                  <a:pt x="395217" y="550419"/>
                </a:lnTo>
                <a:lnTo>
                  <a:pt x="356409" y="567200"/>
                </a:lnTo>
                <a:lnTo>
                  <a:pt x="313672" y="577513"/>
                </a:lnTo>
                <a:lnTo>
                  <a:pt x="267942" y="581024"/>
                </a:lnTo>
                <a:close/>
              </a:path>
              <a:path w="497205" h="581025">
                <a:moveTo>
                  <a:pt x="412069" y="205067"/>
                </a:moveTo>
                <a:lnTo>
                  <a:pt x="378254" y="183338"/>
                </a:lnTo>
                <a:lnTo>
                  <a:pt x="335975" y="171076"/>
                </a:lnTo>
                <a:lnTo>
                  <a:pt x="311148" y="169599"/>
                </a:lnTo>
                <a:lnTo>
                  <a:pt x="430363" y="169599"/>
                </a:lnTo>
                <a:lnTo>
                  <a:pt x="412069" y="205067"/>
                </a:lnTo>
                <a:close/>
              </a:path>
              <a:path w="497205" h="581025">
                <a:moveTo>
                  <a:pt x="368633" y="208936"/>
                </a:moveTo>
                <a:lnTo>
                  <a:pt x="227315" y="208936"/>
                </a:lnTo>
                <a:lnTo>
                  <a:pt x="244066" y="203858"/>
                </a:lnTo>
                <a:lnTo>
                  <a:pt x="261936" y="200231"/>
                </a:lnTo>
                <a:lnTo>
                  <a:pt x="280955" y="198054"/>
                </a:lnTo>
                <a:lnTo>
                  <a:pt x="301152" y="197329"/>
                </a:lnTo>
                <a:lnTo>
                  <a:pt x="347138" y="202010"/>
                </a:lnTo>
                <a:lnTo>
                  <a:pt x="368633" y="208936"/>
                </a:lnTo>
                <a:close/>
              </a:path>
              <a:path w="497205" h="581025">
                <a:moveTo>
                  <a:pt x="491381" y="426579"/>
                </a:moveTo>
                <a:lnTo>
                  <a:pt x="256012" y="426579"/>
                </a:lnTo>
                <a:lnTo>
                  <a:pt x="271836" y="424050"/>
                </a:lnTo>
                <a:lnTo>
                  <a:pt x="283701" y="416745"/>
                </a:lnTo>
                <a:lnTo>
                  <a:pt x="291152" y="405087"/>
                </a:lnTo>
                <a:lnTo>
                  <a:pt x="293736" y="389499"/>
                </a:lnTo>
                <a:lnTo>
                  <a:pt x="291106" y="373811"/>
                </a:lnTo>
                <a:lnTo>
                  <a:pt x="283580" y="361931"/>
                </a:lnTo>
                <a:lnTo>
                  <a:pt x="271700" y="354404"/>
                </a:lnTo>
                <a:lnTo>
                  <a:pt x="256012" y="351774"/>
                </a:lnTo>
                <a:lnTo>
                  <a:pt x="493549" y="351774"/>
                </a:lnTo>
                <a:lnTo>
                  <a:pt x="496869" y="381116"/>
                </a:lnTo>
                <a:lnTo>
                  <a:pt x="492456" y="423350"/>
                </a:lnTo>
                <a:lnTo>
                  <a:pt x="491381" y="426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63687" y="2014943"/>
            <a:ext cx="6884034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Menyampaikan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Informasi</a:t>
            </a:r>
            <a:endParaRPr sz="2800">
              <a:latin typeface="Arial"/>
              <a:cs typeface="Arial"/>
            </a:endParaRPr>
          </a:p>
          <a:p>
            <a:pPr marL="52069" marR="3187065">
              <a:lnSpc>
                <a:spcPts val="7109"/>
              </a:lnSpc>
              <a:spcBef>
                <a:spcPts val="25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Berbagi Pengalaman  Menumbuhkan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Simpati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Melakukan Kerja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Sama</a:t>
            </a:r>
            <a:endParaRPr sz="2800">
              <a:latin typeface="Arial"/>
              <a:cs typeface="Arial"/>
            </a:endParaRPr>
          </a:p>
          <a:p>
            <a:pPr marL="51435" marR="5080">
              <a:lnSpc>
                <a:spcPct val="2048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Menceritakan Kekecewaan atau Kekesalan  Menumbuhkan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Motivasi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753599" cy="7315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5676" y="2127548"/>
            <a:ext cx="5444490" cy="1856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77035">
              <a:lnSpc>
                <a:spcPct val="116599"/>
              </a:lnSpc>
              <a:spcBef>
                <a:spcPts val="90"/>
              </a:spcBef>
            </a:pPr>
            <a:r>
              <a:rPr sz="5150" spc="340" dirty="0"/>
              <a:t>GAYA  </a:t>
            </a:r>
            <a:r>
              <a:rPr sz="5150" spc="355" dirty="0"/>
              <a:t>K</a:t>
            </a:r>
            <a:r>
              <a:rPr sz="5150" spc="-434" dirty="0"/>
              <a:t>E</a:t>
            </a:r>
            <a:r>
              <a:rPr sz="5150" spc="15" dirty="0"/>
              <a:t>P</a:t>
            </a:r>
            <a:r>
              <a:rPr sz="5150" spc="-434" dirty="0"/>
              <a:t>E</a:t>
            </a:r>
            <a:r>
              <a:rPr sz="5150" spc="610" dirty="0"/>
              <a:t>M</a:t>
            </a:r>
            <a:r>
              <a:rPr sz="5150" spc="160" dirty="0"/>
              <a:t>I</a:t>
            </a:r>
            <a:r>
              <a:rPr sz="5150" spc="610" dirty="0"/>
              <a:t>M</a:t>
            </a:r>
            <a:r>
              <a:rPr sz="5150" spc="15" dirty="0"/>
              <a:t>P</a:t>
            </a:r>
            <a:r>
              <a:rPr sz="5150" spc="160" dirty="0"/>
              <a:t>I</a:t>
            </a:r>
            <a:r>
              <a:rPr sz="5150" spc="560" dirty="0"/>
              <a:t>N</a:t>
            </a:r>
            <a:r>
              <a:rPr sz="5150" spc="340" dirty="0"/>
              <a:t>A</a:t>
            </a:r>
            <a:r>
              <a:rPr sz="5150" spc="565" dirty="0"/>
              <a:t>N</a:t>
            </a:r>
            <a:endParaRPr sz="5150"/>
          </a:p>
        </p:txBody>
      </p:sp>
      <p:sp>
        <p:nvSpPr>
          <p:cNvPr id="4" name="object 4"/>
          <p:cNvSpPr/>
          <p:nvPr/>
        </p:nvSpPr>
        <p:spPr>
          <a:xfrm>
            <a:off x="1789647" y="4047593"/>
            <a:ext cx="4728210" cy="0"/>
          </a:xfrm>
          <a:custGeom>
            <a:avLst/>
            <a:gdLst/>
            <a:ahLst/>
            <a:cxnLst/>
            <a:rect l="l" t="t" r="r" b="b"/>
            <a:pathLst>
              <a:path w="4728209">
                <a:moveTo>
                  <a:pt x="0" y="0"/>
                </a:moveTo>
                <a:lnTo>
                  <a:pt x="4727893" y="0"/>
                </a:lnTo>
              </a:path>
            </a:pathLst>
          </a:custGeom>
          <a:ln w="66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5386" y="4169161"/>
            <a:ext cx="560514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1600" spc="114" dirty="0">
                <a:latin typeface="Palatino Linotype"/>
                <a:cs typeface="Palatino Linotype"/>
              </a:rPr>
              <a:t>Cara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110" dirty="0">
                <a:latin typeface="Palatino Linotype"/>
                <a:cs typeface="Palatino Linotype"/>
              </a:rPr>
              <a:t>seorang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60" dirty="0">
                <a:latin typeface="Palatino Linotype"/>
                <a:cs typeface="Palatino Linotype"/>
              </a:rPr>
              <a:t>pemimpin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90" dirty="0">
                <a:latin typeface="Palatino Linotype"/>
                <a:cs typeface="Palatino Linotype"/>
              </a:rPr>
              <a:t>mempengaruhi,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120" dirty="0">
                <a:latin typeface="Palatino Linotype"/>
                <a:cs typeface="Palatino Linotype"/>
              </a:rPr>
              <a:t>mengarahkan,  </a:t>
            </a:r>
            <a:r>
              <a:rPr sz="1600" spc="100" dirty="0">
                <a:latin typeface="Palatino Linotype"/>
                <a:cs typeface="Palatino Linotype"/>
              </a:rPr>
              <a:t>memotivasi </a:t>
            </a:r>
            <a:r>
              <a:rPr sz="1600" spc="165" dirty="0">
                <a:latin typeface="Palatino Linotype"/>
                <a:cs typeface="Palatino Linotype"/>
              </a:rPr>
              <a:t>&amp; </a:t>
            </a:r>
            <a:r>
              <a:rPr sz="1600" spc="105" dirty="0">
                <a:latin typeface="Palatino Linotype"/>
                <a:cs typeface="Palatino Linotype"/>
              </a:rPr>
              <a:t>mengendalikan </a:t>
            </a:r>
            <a:r>
              <a:rPr sz="1600" spc="120" dirty="0">
                <a:latin typeface="Palatino Linotype"/>
                <a:cs typeface="Palatino Linotype"/>
              </a:rPr>
              <a:t>bawahannya </a:t>
            </a:r>
            <a:r>
              <a:rPr sz="1600" spc="95" dirty="0">
                <a:latin typeface="Palatino Linotype"/>
                <a:cs typeface="Palatino Linotype"/>
              </a:rPr>
              <a:t>dengan  </a:t>
            </a:r>
            <a:r>
              <a:rPr sz="1600" spc="155" dirty="0">
                <a:latin typeface="Palatino Linotype"/>
                <a:cs typeface="Palatino Linotype"/>
              </a:rPr>
              <a:t>cara-cara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25" dirty="0">
                <a:latin typeface="Palatino Linotype"/>
                <a:cs typeface="Palatino Linotype"/>
              </a:rPr>
              <a:t>tertentu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00" dirty="0">
                <a:latin typeface="Palatino Linotype"/>
                <a:cs typeface="Palatino Linotype"/>
              </a:rPr>
              <a:t>sehingga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20" dirty="0">
                <a:latin typeface="Palatino Linotype"/>
                <a:cs typeface="Palatino Linotype"/>
              </a:rPr>
              <a:t>menyelesaikan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20" dirty="0">
                <a:latin typeface="Palatino Linotype"/>
                <a:cs typeface="Palatino Linotype"/>
              </a:rPr>
              <a:t>pekerjaan  </a:t>
            </a:r>
            <a:r>
              <a:rPr sz="1600" spc="145" dirty="0">
                <a:latin typeface="Palatino Linotype"/>
                <a:cs typeface="Palatino Linotype"/>
              </a:rPr>
              <a:t>secara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105" dirty="0">
                <a:latin typeface="Palatino Linotype"/>
                <a:cs typeface="Palatino Linotype"/>
              </a:rPr>
              <a:t>efektif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165" dirty="0">
                <a:latin typeface="Palatino Linotype"/>
                <a:cs typeface="Palatino Linotype"/>
              </a:rPr>
              <a:t>&amp;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110" dirty="0">
                <a:latin typeface="Palatino Linotype"/>
                <a:cs typeface="Palatino Linotype"/>
              </a:rPr>
              <a:t>efesien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5956" y="487514"/>
            <a:ext cx="326453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160" dirty="0">
                <a:latin typeface="Arial"/>
                <a:cs typeface="Arial"/>
              </a:rPr>
              <a:t>Teori </a:t>
            </a:r>
            <a:r>
              <a:rPr sz="3600" b="1" spc="484" dirty="0">
                <a:latin typeface="Arial"/>
                <a:cs typeface="Arial"/>
              </a:rPr>
              <a:t>X</a:t>
            </a:r>
            <a:r>
              <a:rPr sz="3600" b="1" spc="-590" dirty="0">
                <a:latin typeface="Arial"/>
                <a:cs typeface="Arial"/>
              </a:rPr>
              <a:t> </a:t>
            </a:r>
            <a:r>
              <a:rPr sz="3600" b="1" spc="310" dirty="0">
                <a:latin typeface="Arial"/>
                <a:cs typeface="Arial"/>
              </a:rPr>
              <a:t>dan </a:t>
            </a:r>
            <a:r>
              <a:rPr sz="3600" b="1" spc="265" dirty="0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59755" y="229433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008" y="1111990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842" y="1930265"/>
            <a:ext cx="9401174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62258" y="1356420"/>
            <a:ext cx="2828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latin typeface="Palatino Linotype"/>
                <a:cs typeface="Palatino Linotype"/>
              </a:rPr>
              <a:t>Douglas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120" dirty="0">
                <a:latin typeface="Palatino Linotype"/>
                <a:cs typeface="Palatino Linotype"/>
              </a:rPr>
              <a:t>McGregor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1143000"/>
            <a:ext cx="5105400" cy="1248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25"/>
              </a:spcBef>
              <a:tabLst>
                <a:tab pos="2682875" algn="l"/>
              </a:tabLst>
            </a:pP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170" dirty="0">
                <a:latin typeface="Lucida Sans"/>
                <a:cs typeface="Lucida Sans"/>
              </a:rPr>
              <a:t>P</a:t>
            </a:r>
            <a:r>
              <a:rPr sz="4000" b="1" spc="-630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515" dirty="0">
                <a:latin typeface="Lucida Sans"/>
                <a:cs typeface="Lucida Sans"/>
              </a:rPr>
              <a:t>T	</a:t>
            </a:r>
            <a:r>
              <a:rPr sz="4000" b="1" spc="-170" dirty="0">
                <a:latin typeface="Lucida Sans"/>
                <a:cs typeface="Lucida Sans"/>
              </a:rPr>
              <a:t>G </a:t>
            </a:r>
            <a:r>
              <a:rPr sz="4000" b="1" spc="275" dirty="0">
                <a:latin typeface="Lucida Sans"/>
                <a:cs typeface="Lucida Sans"/>
              </a:rPr>
              <a:t>A </a:t>
            </a:r>
            <a:r>
              <a:rPr sz="4000" b="1" spc="40" dirty="0">
                <a:latin typeface="Lucida Sans"/>
                <a:cs typeface="Lucida Sans"/>
              </a:rPr>
              <a:t>Y </a:t>
            </a:r>
            <a:r>
              <a:rPr sz="4000" b="1" spc="275" dirty="0">
                <a:latin typeface="Lucida Sans"/>
                <a:cs typeface="Lucida Sans"/>
              </a:rPr>
              <a:t>A  </a:t>
            </a:r>
            <a:r>
              <a:rPr sz="4000" b="1" spc="25" dirty="0">
                <a:latin typeface="Lucida Sans"/>
                <a:cs typeface="Lucida Sans"/>
              </a:rPr>
              <a:t>K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70" dirty="0">
                <a:latin typeface="Lucida Sans"/>
                <a:cs typeface="Lucida Sans"/>
              </a:rPr>
              <a:t>P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85" dirty="0">
                <a:latin typeface="Lucida Sans"/>
                <a:cs typeface="Lucida Sans"/>
              </a:rPr>
              <a:t>I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-170" dirty="0">
                <a:latin typeface="Lucida Sans"/>
                <a:cs typeface="Lucida Sans"/>
              </a:rPr>
              <a:t>P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85" dirty="0">
                <a:latin typeface="Lucida Sans"/>
                <a:cs typeface="Lucida Sans"/>
              </a:rPr>
              <a:t>I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</a:t>
            </a:r>
            <a:endParaRPr sz="40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0956" y="6858006"/>
            <a:ext cx="5882640" cy="457200"/>
          </a:xfrm>
          <a:custGeom>
            <a:avLst/>
            <a:gdLst/>
            <a:ahLst/>
            <a:cxnLst/>
            <a:rect l="l" t="t" r="r" b="b"/>
            <a:pathLst>
              <a:path w="5882640" h="457200">
                <a:moveTo>
                  <a:pt x="0" y="0"/>
                </a:moveTo>
                <a:lnTo>
                  <a:pt x="0" y="457193"/>
                </a:lnTo>
                <a:lnTo>
                  <a:pt x="5882643" y="457193"/>
                </a:lnTo>
                <a:lnTo>
                  <a:pt x="588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903344" cy="731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6060" y="35518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060" y="40471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6060" y="45424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6060" y="50377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95120" y="2602680"/>
            <a:ext cx="4413885" cy="2671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73455">
              <a:lnSpc>
                <a:spcPct val="100000"/>
              </a:lnSpc>
              <a:spcBef>
                <a:spcPts val="110"/>
              </a:spcBef>
            </a:pPr>
            <a:r>
              <a:rPr sz="2100" spc="110" dirty="0">
                <a:solidFill>
                  <a:srgbClr val="6A6A6A"/>
                </a:solidFill>
                <a:latin typeface="Tahoma"/>
                <a:cs typeface="Tahoma"/>
              </a:rPr>
              <a:t>Ludlow </a:t>
            </a:r>
            <a:r>
              <a:rPr sz="2100" spc="40" dirty="0">
                <a:solidFill>
                  <a:srgbClr val="6A6A6A"/>
                </a:solidFill>
                <a:latin typeface="Tahoma"/>
                <a:cs typeface="Tahoma"/>
              </a:rPr>
              <a:t>&amp;</a:t>
            </a:r>
            <a:r>
              <a:rPr sz="2100" spc="455" dirty="0">
                <a:solidFill>
                  <a:srgbClr val="6A6A6A"/>
                </a:solidFill>
                <a:latin typeface="Tahoma"/>
                <a:cs typeface="Tahoma"/>
              </a:rPr>
              <a:t> </a:t>
            </a:r>
            <a:r>
              <a:rPr sz="2100" spc="135" dirty="0">
                <a:solidFill>
                  <a:srgbClr val="6A6A6A"/>
                </a:solidFill>
                <a:latin typeface="Tahoma"/>
                <a:cs typeface="Tahoma"/>
              </a:rPr>
              <a:t>Panton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2700" marR="5080">
              <a:lnSpc>
                <a:spcPct val="116100"/>
              </a:lnSpc>
            </a:pPr>
            <a:r>
              <a:rPr sz="2800" spc="-5" dirty="0">
                <a:latin typeface="Arial"/>
                <a:cs typeface="Arial"/>
              </a:rPr>
              <a:t>Pengarahan (Directing)  Pembekalan (Coaching)  Dukungan (Supporting)  Pendelegasian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(Delegating)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024" y="4007954"/>
            <a:ext cx="3502660" cy="176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</a:pPr>
            <a:r>
              <a:rPr sz="3600" b="1" spc="80" dirty="0">
                <a:latin typeface="Lucida Sans"/>
                <a:cs typeface="Lucida Sans"/>
              </a:rPr>
              <a:t>GAYA  </a:t>
            </a:r>
            <a:r>
              <a:rPr sz="3600" b="1" spc="5" dirty="0">
                <a:latin typeface="Lucida Sans"/>
                <a:cs typeface="Lucida Sans"/>
              </a:rPr>
              <a:t>K</a:t>
            </a:r>
            <a:r>
              <a:rPr sz="3600" b="1" spc="-225" dirty="0">
                <a:latin typeface="Lucida Sans"/>
                <a:cs typeface="Lucida Sans"/>
              </a:rPr>
              <a:t>E</a:t>
            </a:r>
            <a:r>
              <a:rPr sz="3600" b="1" spc="-165" dirty="0">
                <a:latin typeface="Lucida Sans"/>
                <a:cs typeface="Lucida Sans"/>
              </a:rPr>
              <a:t>P</a:t>
            </a:r>
            <a:r>
              <a:rPr sz="3600" b="1" spc="-225" dirty="0">
                <a:latin typeface="Lucida Sans"/>
                <a:cs typeface="Lucida Sans"/>
              </a:rPr>
              <a:t>E</a:t>
            </a:r>
            <a:r>
              <a:rPr sz="3600" b="1" spc="-180" dirty="0">
                <a:latin typeface="Lucida Sans"/>
                <a:cs typeface="Lucida Sans"/>
              </a:rPr>
              <a:t>M</a:t>
            </a:r>
            <a:r>
              <a:rPr sz="3600" b="1" spc="70" dirty="0">
                <a:latin typeface="Lucida Sans"/>
                <a:cs typeface="Lucida Sans"/>
              </a:rPr>
              <a:t>I</a:t>
            </a:r>
            <a:r>
              <a:rPr sz="3600" b="1" spc="-180" dirty="0">
                <a:latin typeface="Lucida Sans"/>
                <a:cs typeface="Lucida Sans"/>
              </a:rPr>
              <a:t>M</a:t>
            </a:r>
            <a:r>
              <a:rPr sz="3600" b="1" spc="-165" dirty="0">
                <a:latin typeface="Lucida Sans"/>
                <a:cs typeface="Lucida Sans"/>
              </a:rPr>
              <a:t>P</a:t>
            </a:r>
            <a:r>
              <a:rPr sz="3600" b="1" spc="70" dirty="0">
                <a:latin typeface="Lucida Sans"/>
                <a:cs typeface="Lucida Sans"/>
              </a:rPr>
              <a:t>I</a:t>
            </a:r>
            <a:r>
              <a:rPr sz="3600" b="1" spc="-140" dirty="0">
                <a:latin typeface="Lucida Sans"/>
                <a:cs typeface="Lucida Sans"/>
              </a:rPr>
              <a:t>N</a:t>
            </a:r>
            <a:r>
              <a:rPr sz="3600" b="1" spc="229" dirty="0">
                <a:latin typeface="Lucida Sans"/>
                <a:cs typeface="Lucida Sans"/>
              </a:rPr>
              <a:t>A</a:t>
            </a:r>
            <a:r>
              <a:rPr sz="3600" b="1" spc="-85" dirty="0">
                <a:latin typeface="Lucida Sans"/>
                <a:cs typeface="Lucida Sans"/>
              </a:rPr>
              <a:t>N  </a:t>
            </a:r>
            <a:r>
              <a:rPr sz="3600" b="1" spc="-50" dirty="0">
                <a:latin typeface="Lucida Sans"/>
                <a:cs typeface="Lucida Sans"/>
              </a:rPr>
              <a:t>SITUASIONAL</a:t>
            </a:r>
            <a:endParaRPr sz="36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129" y="5909215"/>
            <a:ext cx="3425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latin typeface="Tahoma"/>
                <a:cs typeface="Tahoma"/>
              </a:rPr>
              <a:t>(Hersey </a:t>
            </a:r>
            <a:r>
              <a:rPr sz="2800" spc="40" dirty="0">
                <a:latin typeface="Tahoma"/>
                <a:cs typeface="Tahoma"/>
              </a:rPr>
              <a:t>&amp;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Blanchard)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9129" y="4250400"/>
            <a:ext cx="95249" cy="9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9129" y="5088600"/>
            <a:ext cx="95249" cy="9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9129" y="5926799"/>
            <a:ext cx="95249" cy="9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0210" y="4012910"/>
            <a:ext cx="437959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Keterampilan Analitis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(Analytical  skills)</a:t>
            </a:r>
            <a:endParaRPr sz="2400">
              <a:latin typeface="Arial"/>
              <a:cs typeface="Arial"/>
            </a:endParaRPr>
          </a:p>
          <a:p>
            <a:pPr marL="12700" marR="902335">
              <a:lnSpc>
                <a:spcPct val="114599"/>
              </a:lnSpc>
            </a:pPr>
            <a:r>
              <a:rPr sz="2400" dirty="0">
                <a:latin typeface="Arial"/>
                <a:cs typeface="Arial"/>
              </a:rPr>
              <a:t>Keterampilan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Fleksibilitas  (Flexibility Skills)  Keterampilan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Komunikasi  (Communivation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skills)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2600" y="304800"/>
            <a:ext cx="3962399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95"/>
              </a:lnSpc>
              <a:spcBef>
                <a:spcPts val="100"/>
              </a:spcBef>
            </a:pPr>
            <a:r>
              <a:rPr sz="3200" b="1" spc="5" dirty="0">
                <a:latin typeface="Lucida Sans"/>
                <a:cs typeface="Lucida Sans"/>
              </a:rPr>
              <a:t>K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-200" dirty="0">
                <a:latin typeface="Lucida Sans"/>
                <a:cs typeface="Lucida Sans"/>
              </a:rPr>
              <a:t>E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45" dirty="0">
                <a:latin typeface="Lucida Sans"/>
                <a:cs typeface="Lucida Sans"/>
              </a:rPr>
              <a:t>P</a:t>
            </a:r>
            <a:r>
              <a:rPr sz="3200" b="1" spc="-520" dirty="0">
                <a:latin typeface="Lucida Sans"/>
                <a:cs typeface="Lucida Sans"/>
              </a:rPr>
              <a:t> </a:t>
            </a:r>
            <a:r>
              <a:rPr sz="3200" b="1" spc="-200" dirty="0">
                <a:latin typeface="Lucida Sans"/>
                <a:cs typeface="Lucida Sans"/>
              </a:rPr>
              <a:t>E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60" dirty="0">
                <a:latin typeface="Lucida Sans"/>
                <a:cs typeface="Lucida Sans"/>
              </a:rPr>
              <a:t>M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60" dirty="0">
                <a:latin typeface="Lucida Sans"/>
                <a:cs typeface="Lucida Sans"/>
              </a:rPr>
              <a:t>I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60" dirty="0">
                <a:latin typeface="Lucida Sans"/>
                <a:cs typeface="Lucida Sans"/>
              </a:rPr>
              <a:t>M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-145" dirty="0">
                <a:latin typeface="Lucida Sans"/>
                <a:cs typeface="Lucida Sans"/>
              </a:rPr>
              <a:t>P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60" dirty="0">
                <a:latin typeface="Lucida Sans"/>
                <a:cs typeface="Lucida Sans"/>
              </a:rPr>
              <a:t>I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25" dirty="0">
                <a:latin typeface="Lucida Sans"/>
                <a:cs typeface="Lucida Sans"/>
              </a:rPr>
              <a:t>N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204" dirty="0">
                <a:latin typeface="Lucida Sans"/>
                <a:cs typeface="Lucida Sans"/>
              </a:rPr>
              <a:t>A</a:t>
            </a:r>
            <a:r>
              <a:rPr sz="3200" b="1" spc="-520" dirty="0">
                <a:latin typeface="Lucida Sans"/>
                <a:cs typeface="Lucida Sans"/>
              </a:rPr>
              <a:t> </a:t>
            </a:r>
            <a:r>
              <a:rPr sz="3200" b="1" spc="-125" dirty="0">
                <a:latin typeface="Lucida Sans"/>
                <a:cs typeface="Lucida Sans"/>
              </a:rPr>
              <a:t>N</a:t>
            </a:r>
            <a:endParaRPr sz="3200">
              <a:latin typeface="Lucida Sans"/>
              <a:cs typeface="Lucida Sans"/>
            </a:endParaRPr>
          </a:p>
          <a:p>
            <a:pPr marR="168910" algn="ctr">
              <a:lnSpc>
                <a:spcPts val="3795"/>
              </a:lnSpc>
            </a:pPr>
            <a:r>
              <a:rPr sz="3200" b="1" spc="60" dirty="0">
                <a:latin typeface="Lucida Sans"/>
                <a:cs typeface="Lucida Sans"/>
              </a:rPr>
              <a:t>I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25" dirty="0">
                <a:latin typeface="Lucida Sans"/>
                <a:cs typeface="Lucida Sans"/>
              </a:rPr>
              <a:t>N</a:t>
            </a:r>
            <a:r>
              <a:rPr sz="3200" b="1" spc="-520" dirty="0">
                <a:latin typeface="Lucida Sans"/>
                <a:cs typeface="Lucida Sans"/>
              </a:rPr>
              <a:t> </a:t>
            </a:r>
            <a:r>
              <a:rPr sz="3200" b="1" spc="-420" dirty="0">
                <a:latin typeface="Lucida Sans"/>
                <a:cs typeface="Lucida Sans"/>
              </a:rPr>
              <a:t>T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60" dirty="0">
                <a:latin typeface="Lucida Sans"/>
                <a:cs typeface="Lucida Sans"/>
              </a:rPr>
              <a:t>I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0450" y="6857267"/>
            <a:ext cx="4293235" cy="457200"/>
          </a:xfrm>
          <a:custGeom>
            <a:avLst/>
            <a:gdLst/>
            <a:ahLst/>
            <a:cxnLst/>
            <a:rect l="l" t="t" r="r" b="b"/>
            <a:pathLst>
              <a:path w="4293234" h="457200">
                <a:moveTo>
                  <a:pt x="0" y="0"/>
                </a:moveTo>
                <a:lnTo>
                  <a:pt x="4293149" y="0"/>
                </a:lnTo>
                <a:lnTo>
                  <a:pt x="4293149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6734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9451" y="3381375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9451" y="4219575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451" y="4638675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451" y="5476874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451" y="5895974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60531" y="1849201"/>
            <a:ext cx="3006725" cy="467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362585" indent="-1270">
              <a:lnSpc>
                <a:spcPct val="122000"/>
              </a:lnSpc>
              <a:spcBef>
                <a:spcPts val="95"/>
              </a:spcBef>
            </a:pPr>
            <a:r>
              <a:rPr sz="2100" spc="105" dirty="0">
                <a:solidFill>
                  <a:srgbClr val="535353"/>
                </a:solidFill>
                <a:latin typeface="Tahoma"/>
                <a:cs typeface="Tahoma"/>
              </a:rPr>
              <a:t>Core </a:t>
            </a:r>
            <a:r>
              <a:rPr sz="2100" spc="35" dirty="0">
                <a:solidFill>
                  <a:srgbClr val="535353"/>
                </a:solidFill>
                <a:latin typeface="Tahoma"/>
                <a:cs typeface="Tahoma"/>
              </a:rPr>
              <a:t>Leadership</a:t>
            </a:r>
            <a:r>
              <a:rPr sz="2100" spc="-10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535353"/>
                </a:solidFill>
                <a:latin typeface="Tahoma"/>
                <a:cs typeface="Tahoma"/>
              </a:rPr>
              <a:t>Skill  </a:t>
            </a:r>
            <a:r>
              <a:rPr sz="2100" spc="30" dirty="0">
                <a:solidFill>
                  <a:srgbClr val="535353"/>
                </a:solidFill>
                <a:latin typeface="Tahoma"/>
                <a:cs typeface="Tahoma"/>
              </a:rPr>
              <a:t>(Hellriegel </a:t>
            </a:r>
            <a:r>
              <a:rPr sz="2100" spc="40" dirty="0">
                <a:solidFill>
                  <a:srgbClr val="535353"/>
                </a:solidFill>
                <a:latin typeface="Tahoma"/>
                <a:cs typeface="Tahoma"/>
              </a:rPr>
              <a:t>&amp;</a:t>
            </a:r>
            <a:r>
              <a:rPr sz="2100" spc="-3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535353"/>
                </a:solidFill>
                <a:latin typeface="Tahoma"/>
                <a:cs typeface="Tahoma"/>
              </a:rPr>
              <a:t>Slocum)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14599"/>
              </a:lnSpc>
              <a:spcBef>
                <a:spcPts val="1635"/>
              </a:spcBef>
            </a:pPr>
            <a:r>
              <a:rPr sz="2400" dirty="0">
                <a:latin typeface="Arial"/>
                <a:cs typeface="Arial"/>
              </a:rPr>
              <a:t>Pemberdayaan  (Empowerment)  Intuisi (Intuition)  Pemahaman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(Self  Understanding)</a:t>
            </a:r>
            <a:endParaRPr sz="2400">
              <a:latin typeface="Arial"/>
              <a:cs typeface="Arial"/>
            </a:endParaRPr>
          </a:p>
          <a:p>
            <a:pPr marL="12700" marR="444500">
              <a:lnSpc>
                <a:spcPct val="114599"/>
              </a:lnSpc>
            </a:pPr>
            <a:r>
              <a:rPr sz="2400" dirty="0">
                <a:latin typeface="Arial"/>
                <a:cs typeface="Arial"/>
              </a:rPr>
              <a:t>Visi (Vision)  Kesesuaian Nilai  (ValueConguence)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6900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00297"/>
            <a:ext cx="9753600" cy="415290"/>
          </a:xfrm>
          <a:custGeom>
            <a:avLst/>
            <a:gdLst/>
            <a:ahLst/>
            <a:cxnLst/>
            <a:rect l="l" t="t" r="r" b="b"/>
            <a:pathLst>
              <a:path w="9753600" h="415290">
                <a:moveTo>
                  <a:pt x="0" y="414902"/>
                </a:moveTo>
                <a:lnTo>
                  <a:pt x="9753600" y="414902"/>
                </a:lnTo>
                <a:lnTo>
                  <a:pt x="9753600" y="0"/>
                </a:lnTo>
                <a:lnTo>
                  <a:pt x="0" y="0"/>
                </a:lnTo>
                <a:lnTo>
                  <a:pt x="0" y="414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7883" y="3684799"/>
            <a:ext cx="8154670" cy="7683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sz="2100" spc="190" dirty="0">
                <a:latin typeface="Tahoma"/>
                <a:cs typeface="Tahoma"/>
              </a:rPr>
              <a:t>Setiap </a:t>
            </a:r>
            <a:r>
              <a:rPr sz="2100" spc="175" dirty="0">
                <a:latin typeface="Tahoma"/>
                <a:cs typeface="Tahoma"/>
              </a:rPr>
              <a:t>Orang </a:t>
            </a:r>
            <a:r>
              <a:rPr sz="2100" spc="110" dirty="0">
                <a:latin typeface="Tahoma"/>
                <a:cs typeface="Tahoma"/>
              </a:rPr>
              <a:t>memiliki </a:t>
            </a:r>
            <a:r>
              <a:rPr sz="2100" spc="195" dirty="0">
                <a:latin typeface="Tahoma"/>
                <a:cs typeface="Tahoma"/>
              </a:rPr>
              <a:t>berbagai </a:t>
            </a:r>
            <a:r>
              <a:rPr sz="2100" spc="150" dirty="0">
                <a:latin typeface="Tahoma"/>
                <a:cs typeface="Tahoma"/>
              </a:rPr>
              <a:t>macam </a:t>
            </a:r>
            <a:r>
              <a:rPr sz="2100" spc="125" dirty="0">
                <a:latin typeface="Tahoma"/>
                <a:cs typeface="Tahoma"/>
              </a:rPr>
              <a:t>kebutuhan hidup </a:t>
            </a:r>
            <a:r>
              <a:rPr sz="2100" spc="300" dirty="0">
                <a:latin typeface="Tahoma"/>
                <a:cs typeface="Tahoma"/>
              </a:rPr>
              <a:t> </a:t>
            </a:r>
            <a:r>
              <a:rPr sz="2100" spc="40" dirty="0">
                <a:latin typeface="Tahoma"/>
                <a:cs typeface="Tahoma"/>
              </a:rPr>
              <a:t>&amp;</a:t>
            </a:r>
            <a:endParaRPr sz="21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2100" spc="130" dirty="0">
                <a:latin typeface="Tahoma"/>
                <a:cs typeface="Tahoma"/>
              </a:rPr>
              <a:t>Kehidupan </a:t>
            </a:r>
            <a:r>
              <a:rPr sz="2100" spc="114" dirty="0">
                <a:latin typeface="Tahoma"/>
                <a:cs typeface="Tahoma"/>
              </a:rPr>
              <a:t>yang</a:t>
            </a:r>
            <a:r>
              <a:rPr sz="2100" spc="395" dirty="0">
                <a:latin typeface="Tahoma"/>
                <a:cs typeface="Tahoma"/>
              </a:rPr>
              <a:t> </a:t>
            </a:r>
            <a:r>
              <a:rPr sz="2100" spc="180" dirty="0">
                <a:latin typeface="Tahoma"/>
                <a:cs typeface="Tahoma"/>
              </a:rPr>
              <a:t>berbeda</a:t>
            </a:r>
            <a:r>
              <a:rPr sz="2100" spc="18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9800" y="2793388"/>
            <a:ext cx="7222025" cy="63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17645" algn="l"/>
              </a:tabLst>
            </a:pPr>
            <a:r>
              <a:rPr sz="4000" b="1" spc="25" dirty="0">
                <a:latin typeface="Lucida Sans"/>
                <a:cs typeface="Lucida Sans"/>
              </a:rPr>
              <a:t>K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30" dirty="0">
                <a:latin typeface="Lucida Sans"/>
                <a:cs typeface="Lucida Sans"/>
              </a:rPr>
              <a:t>B</a:t>
            </a:r>
            <a:r>
              <a:rPr sz="4000" b="1" spc="-630" dirty="0">
                <a:latin typeface="Lucida Sans"/>
                <a:cs typeface="Lucida Sans"/>
              </a:rPr>
              <a:t> </a:t>
            </a:r>
            <a:r>
              <a:rPr sz="4000" b="1" spc="-370" dirty="0">
                <a:latin typeface="Lucida Sans"/>
                <a:cs typeface="Lucida Sans"/>
              </a:rPr>
              <a:t>U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515" dirty="0">
                <a:latin typeface="Lucida Sans"/>
                <a:cs typeface="Lucida Sans"/>
              </a:rPr>
              <a:t>T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370" dirty="0">
                <a:latin typeface="Lucida Sans"/>
                <a:cs typeface="Lucida Sans"/>
              </a:rPr>
              <a:t>U</a:t>
            </a:r>
            <a:r>
              <a:rPr sz="4000" b="1" spc="-630" dirty="0">
                <a:latin typeface="Lucida Sans"/>
                <a:cs typeface="Lucida Sans"/>
              </a:rPr>
              <a:t> </a:t>
            </a:r>
            <a:r>
              <a:rPr sz="4000" b="1" spc="-220" dirty="0">
                <a:latin typeface="Lucida Sans"/>
                <a:cs typeface="Lucida Sans"/>
              </a:rPr>
              <a:t>H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	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50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</a:t>
            </a:r>
            <a:r>
              <a:rPr sz="4000" b="1" spc="-650" dirty="0">
                <a:latin typeface="Lucida Sans"/>
                <a:cs typeface="Lucida Sans"/>
              </a:rPr>
              <a:t> </a:t>
            </a:r>
            <a:r>
              <a:rPr sz="4000" b="1" spc="-370" dirty="0">
                <a:latin typeface="Lucida Sans"/>
                <a:cs typeface="Lucida Sans"/>
              </a:rPr>
              <a:t>U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190" dirty="0">
                <a:latin typeface="Lucida Sans"/>
                <a:cs typeface="Lucida Sans"/>
              </a:rPr>
              <a:t>S</a:t>
            </a:r>
            <a:r>
              <a:rPr sz="4000" b="1" spc="-650" dirty="0">
                <a:latin typeface="Lucida Sans"/>
                <a:cs typeface="Lucida Sans"/>
              </a:rPr>
              <a:t> </a:t>
            </a:r>
            <a:r>
              <a:rPr sz="4000" b="1" spc="85" dirty="0">
                <a:latin typeface="Lucida Sans"/>
                <a:cs typeface="Lucida Sans"/>
              </a:rPr>
              <a:t>I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endParaRPr sz="4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288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PERTEMUA KE 2 Komunikasi  Antar pribadi</vt:lpstr>
      <vt:lpstr>Komunikasi Antarpribadi?</vt:lpstr>
      <vt:lpstr>Tujuan Komunikasi  Antarpribadi</vt:lpstr>
      <vt:lpstr>GAYA  KEPEMIMPINAN</vt:lpstr>
      <vt:lpstr>Slide 5</vt:lpstr>
      <vt:lpstr>E M P A T G A Y A  K E P E M I M P I N A N</vt:lpstr>
      <vt:lpstr>Slide 7</vt:lpstr>
      <vt:lpstr>K E P E M I M P I N A N I N T I</vt:lpstr>
      <vt:lpstr>K E B U T U H A N M A N U S I A</vt:lpstr>
      <vt:lpstr>T E O R I H I E R A R K I  K E B U T U H AN </vt:lpstr>
      <vt:lpstr>Mendengarkan</vt:lpstr>
      <vt:lpstr>T E R I M A  K A S I 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 Komunikasi  Antarpribadi</dc:title>
  <cp:lastModifiedBy>User</cp:lastModifiedBy>
  <cp:revision>4</cp:revision>
  <dcterms:created xsi:type="dcterms:W3CDTF">2019-10-23T14:05:21Z</dcterms:created>
  <dcterms:modified xsi:type="dcterms:W3CDTF">2022-03-20T14:39:24Z</dcterms:modified>
</cp:coreProperties>
</file>