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7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4445D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4445D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96839" y="4347081"/>
            <a:ext cx="2095500" cy="2095500"/>
          </a:xfrm>
          <a:custGeom>
            <a:avLst/>
            <a:gdLst/>
            <a:ahLst/>
            <a:cxnLst/>
            <a:rect l="l" t="t" r="r" b="b"/>
            <a:pathLst>
              <a:path w="2095500" h="2095500">
                <a:moveTo>
                  <a:pt x="0" y="2095500"/>
                </a:moveTo>
                <a:lnTo>
                  <a:pt x="1047" y="209550"/>
                </a:lnTo>
                <a:lnTo>
                  <a:pt x="6521" y="161487"/>
                </a:lnTo>
                <a:lnTo>
                  <a:pt x="22131" y="117375"/>
                </a:lnTo>
                <a:lnTo>
                  <a:pt x="46656" y="78468"/>
                </a:lnTo>
                <a:lnTo>
                  <a:pt x="78880" y="46021"/>
                </a:lnTo>
                <a:lnTo>
                  <a:pt x="117583" y="21291"/>
                </a:lnTo>
                <a:lnTo>
                  <a:pt x="161545" y="5531"/>
                </a:lnTo>
                <a:lnTo>
                  <a:pt x="209550" y="0"/>
                </a:lnTo>
                <a:lnTo>
                  <a:pt x="1885950" y="0"/>
                </a:lnTo>
                <a:lnTo>
                  <a:pt x="1934012" y="5531"/>
                </a:lnTo>
                <a:lnTo>
                  <a:pt x="1978124" y="21291"/>
                </a:lnTo>
                <a:lnTo>
                  <a:pt x="2017031" y="46021"/>
                </a:lnTo>
                <a:lnTo>
                  <a:pt x="2049478" y="78468"/>
                </a:lnTo>
                <a:lnTo>
                  <a:pt x="2074209" y="117375"/>
                </a:lnTo>
                <a:lnTo>
                  <a:pt x="2089968" y="161487"/>
                </a:lnTo>
                <a:lnTo>
                  <a:pt x="2095500" y="209550"/>
                </a:lnTo>
                <a:lnTo>
                  <a:pt x="2095500" y="419100"/>
                </a:lnTo>
                <a:lnTo>
                  <a:pt x="419100" y="419100"/>
                </a:lnTo>
                <a:lnTo>
                  <a:pt x="419100" y="1257300"/>
                </a:lnTo>
                <a:lnTo>
                  <a:pt x="2095500" y="1257300"/>
                </a:lnTo>
                <a:lnTo>
                  <a:pt x="2095500" y="1466850"/>
                </a:lnTo>
                <a:lnTo>
                  <a:pt x="2089968" y="1514912"/>
                </a:lnTo>
                <a:lnTo>
                  <a:pt x="2074209" y="1559024"/>
                </a:lnTo>
                <a:lnTo>
                  <a:pt x="2049478" y="1597931"/>
                </a:lnTo>
                <a:lnTo>
                  <a:pt x="2017031" y="1630378"/>
                </a:lnTo>
                <a:lnTo>
                  <a:pt x="1978124" y="1655109"/>
                </a:lnTo>
                <a:lnTo>
                  <a:pt x="1934012" y="1670868"/>
                </a:lnTo>
                <a:lnTo>
                  <a:pt x="1885950" y="1676400"/>
                </a:lnTo>
                <a:lnTo>
                  <a:pt x="419100" y="1676400"/>
                </a:lnTo>
                <a:lnTo>
                  <a:pt x="0" y="2095500"/>
                </a:lnTo>
                <a:close/>
              </a:path>
              <a:path w="2095500" h="2095500">
                <a:moveTo>
                  <a:pt x="1257300" y="754380"/>
                </a:moveTo>
                <a:lnTo>
                  <a:pt x="1257300" y="419100"/>
                </a:lnTo>
                <a:lnTo>
                  <a:pt x="1676400" y="419100"/>
                </a:lnTo>
                <a:lnTo>
                  <a:pt x="1257300" y="754380"/>
                </a:lnTo>
                <a:close/>
              </a:path>
              <a:path w="2095500" h="2095500">
                <a:moveTo>
                  <a:pt x="2095500" y="1257300"/>
                </a:moveTo>
                <a:lnTo>
                  <a:pt x="1676400" y="1257300"/>
                </a:lnTo>
                <a:lnTo>
                  <a:pt x="1676400" y="419100"/>
                </a:lnTo>
                <a:lnTo>
                  <a:pt x="2095500" y="419100"/>
                </a:lnTo>
                <a:lnTo>
                  <a:pt x="2095500" y="1257300"/>
                </a:lnTo>
                <a:close/>
              </a:path>
              <a:path w="2095500" h="2095500">
                <a:moveTo>
                  <a:pt x="1676400" y="1257300"/>
                </a:moveTo>
                <a:lnTo>
                  <a:pt x="1257300" y="1257300"/>
                </a:lnTo>
                <a:lnTo>
                  <a:pt x="1257300" y="922020"/>
                </a:lnTo>
                <a:lnTo>
                  <a:pt x="1676400" y="1257300"/>
                </a:lnTo>
                <a:close/>
              </a:path>
            </a:pathLst>
          </a:custGeom>
          <a:solidFill>
            <a:srgbClr val="0444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4445D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4974" y="7011734"/>
            <a:ext cx="541805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04445D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946" y="3952635"/>
            <a:ext cx="17230106" cy="513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053" y="548830"/>
            <a:ext cx="8905875" cy="9467850"/>
          </a:xfrm>
          <a:custGeom>
            <a:avLst/>
            <a:gdLst/>
            <a:ahLst/>
            <a:cxnLst/>
            <a:rect l="l" t="t" r="r" b="b"/>
            <a:pathLst>
              <a:path w="8905875" h="9467850">
                <a:moveTo>
                  <a:pt x="0" y="0"/>
                </a:moveTo>
                <a:lnTo>
                  <a:pt x="8905874" y="0"/>
                </a:lnTo>
                <a:lnTo>
                  <a:pt x="8905874" y="9467849"/>
                </a:lnTo>
                <a:lnTo>
                  <a:pt x="0" y="94678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27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130" y="3469285"/>
            <a:ext cx="8082280" cy="2975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95"/>
              </a:spcBef>
            </a:pPr>
            <a:r>
              <a:rPr sz="5150" spc="1675" dirty="0">
                <a:latin typeface="Arial Black"/>
                <a:cs typeface="Arial Black"/>
              </a:rPr>
              <a:t>P</a:t>
            </a:r>
            <a:r>
              <a:rPr sz="5150" spc="1630" dirty="0">
                <a:latin typeface="Arial Black"/>
                <a:cs typeface="Arial Black"/>
              </a:rPr>
              <a:t>E</a:t>
            </a:r>
            <a:r>
              <a:rPr sz="5150" spc="1705" dirty="0">
                <a:latin typeface="Arial Black"/>
                <a:cs typeface="Arial Black"/>
              </a:rPr>
              <a:t>R</a:t>
            </a:r>
            <a:r>
              <a:rPr sz="5150" spc="1630" dirty="0">
                <a:latin typeface="Arial Black"/>
                <a:cs typeface="Arial Black"/>
              </a:rPr>
              <a:t>E</a:t>
            </a:r>
            <a:r>
              <a:rPr sz="5150" spc="1864" dirty="0">
                <a:latin typeface="Arial Black"/>
                <a:cs typeface="Arial Black"/>
              </a:rPr>
              <a:t>N</a:t>
            </a:r>
            <a:r>
              <a:rPr sz="5150" spc="1475" dirty="0">
                <a:latin typeface="Arial Black"/>
                <a:cs typeface="Arial Black"/>
              </a:rPr>
              <a:t>C</a:t>
            </a:r>
            <a:r>
              <a:rPr sz="5150" spc="2035" dirty="0">
                <a:latin typeface="Arial Black"/>
                <a:cs typeface="Arial Black"/>
              </a:rPr>
              <a:t>A</a:t>
            </a:r>
            <a:r>
              <a:rPr sz="5150" spc="1864" dirty="0">
                <a:latin typeface="Arial Black"/>
                <a:cs typeface="Arial Black"/>
              </a:rPr>
              <a:t>N</a:t>
            </a:r>
            <a:r>
              <a:rPr sz="5150" spc="2035" dirty="0">
                <a:latin typeface="Arial Black"/>
                <a:cs typeface="Arial Black"/>
              </a:rPr>
              <a:t>AA</a:t>
            </a:r>
            <a:r>
              <a:rPr sz="5150" spc="819" dirty="0">
                <a:latin typeface="Arial Black"/>
                <a:cs typeface="Arial Black"/>
              </a:rPr>
              <a:t>N  </a:t>
            </a:r>
            <a:r>
              <a:rPr sz="5150" spc="1639" dirty="0">
                <a:latin typeface="Arial Black"/>
                <a:cs typeface="Arial Black"/>
              </a:rPr>
              <a:t>PESAN</a:t>
            </a:r>
            <a:r>
              <a:rPr sz="5000" spc="1639" dirty="0">
                <a:latin typeface="Georgia"/>
                <a:cs typeface="Georgia"/>
              </a:rPr>
              <a:t>-</a:t>
            </a:r>
            <a:r>
              <a:rPr sz="5150" spc="1639" dirty="0">
                <a:latin typeface="Arial Black"/>
                <a:cs typeface="Arial Black"/>
              </a:rPr>
              <a:t>PESAN  </a:t>
            </a:r>
            <a:r>
              <a:rPr sz="5150" spc="1235" dirty="0">
                <a:latin typeface="Arial Black"/>
                <a:cs typeface="Arial Black"/>
              </a:rPr>
              <a:t>BISNIS</a:t>
            </a:r>
            <a:endParaRPr sz="515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30" y="6703146"/>
            <a:ext cx="7506334" cy="852169"/>
          </a:xfrm>
          <a:custGeom>
            <a:avLst/>
            <a:gdLst/>
            <a:ahLst/>
            <a:cxnLst/>
            <a:rect l="l" t="t" r="r" b="b"/>
            <a:pathLst>
              <a:path w="7506334" h="852170">
                <a:moveTo>
                  <a:pt x="0" y="0"/>
                </a:moveTo>
                <a:lnTo>
                  <a:pt x="7506001" y="0"/>
                </a:lnTo>
                <a:lnTo>
                  <a:pt x="7506001" y="851558"/>
                </a:lnTo>
                <a:lnTo>
                  <a:pt x="0" y="8515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3150" y="2110737"/>
            <a:ext cx="5784849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9670" algn="l"/>
              </a:tabLst>
            </a:pPr>
            <a:r>
              <a:rPr lang="en-US" sz="3050" b="0" spc="575" dirty="0" smtClean="0">
                <a:solidFill>
                  <a:srgbClr val="535353"/>
                </a:solidFill>
                <a:latin typeface="Arial"/>
                <a:cs typeface="Arial"/>
              </a:rPr>
              <a:t>PERTEMUAN KE 4</a:t>
            </a:r>
            <a:endParaRPr sz="3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5851" y="2945531"/>
            <a:ext cx="3800475" cy="0"/>
          </a:xfrm>
          <a:custGeom>
            <a:avLst/>
            <a:gdLst/>
            <a:ahLst/>
            <a:cxnLst/>
            <a:rect l="l" t="t" r="r" b="b"/>
            <a:pathLst>
              <a:path w="3800475">
                <a:moveTo>
                  <a:pt x="0" y="0"/>
                </a:moveTo>
                <a:lnTo>
                  <a:pt x="3800474" y="0"/>
                </a:lnTo>
              </a:path>
            </a:pathLst>
          </a:custGeom>
          <a:ln w="85724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5724524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2518" y="683238"/>
            <a:ext cx="397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00" dirty="0">
                <a:solidFill>
                  <a:srgbClr val="000000"/>
                </a:solidFill>
                <a:latin typeface="Gill Sans MT"/>
                <a:cs typeface="Gill Sans MT"/>
              </a:rPr>
              <a:t>Komunikasi</a:t>
            </a:r>
            <a:r>
              <a:rPr sz="3600" b="0" spc="-45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sz="3600" b="0" spc="110" dirty="0">
                <a:solidFill>
                  <a:srgbClr val="000000"/>
                </a:solidFill>
                <a:latin typeface="Gill Sans MT"/>
                <a:cs typeface="Gill Sans MT"/>
              </a:rPr>
              <a:t>Lisan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8725" y="186885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8725" y="261180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8725" y="335475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8725" y="372622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8725" y="446917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8820" y="1652317"/>
            <a:ext cx="5051425" cy="336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189">
              <a:lnSpc>
                <a:spcPct val="1161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Anda menginnginkan umpan balik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segera  dari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audiens</a:t>
            </a:r>
            <a:endParaRPr sz="2100">
              <a:latin typeface="Arial"/>
              <a:cs typeface="Arial"/>
            </a:endParaRPr>
          </a:p>
          <a:p>
            <a:pPr marL="12700" marR="375285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Pesan Anda relatif sederhana &amp;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mudah  diterima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Anda tidak memerlukan catatan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permanen  Anda tidak mengumpulkan audiens lebih  mudah atau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ekonomis</a:t>
            </a:r>
            <a:endParaRPr sz="2100">
              <a:latin typeface="Arial"/>
              <a:cs typeface="Arial"/>
            </a:endParaRPr>
          </a:p>
          <a:p>
            <a:pPr marL="12700" marR="805180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Anda menginginkan interaksi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dalam  memecahkan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masalah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415" y="6414592"/>
            <a:ext cx="4943475" cy="3486150"/>
          </a:xfrm>
          <a:prstGeom prst="rect">
            <a:avLst/>
          </a:prstGeom>
          <a:solidFill>
            <a:srgbClr val="5C7862">
              <a:alpha val="83918"/>
            </a:srgbClr>
          </a:solidFill>
        </p:spPr>
        <p:txBody>
          <a:bodyPr vert="horz" wrap="square" lIns="0" tIns="302260" rIns="0" bIns="0" rtlCol="0">
            <a:spAutoFit/>
          </a:bodyPr>
          <a:lstStyle/>
          <a:p>
            <a:pPr marL="456565" marR="549910" algn="ctr">
              <a:lnSpc>
                <a:spcPts val="4420"/>
              </a:lnSpc>
              <a:spcBef>
                <a:spcPts val="2380"/>
              </a:spcBef>
            </a:pPr>
            <a:r>
              <a:rPr sz="4000" spc="80" dirty="0">
                <a:solidFill>
                  <a:srgbClr val="FFFFFF"/>
                </a:solidFill>
                <a:latin typeface="Arial"/>
                <a:cs typeface="Arial"/>
              </a:rPr>
              <a:t>SELEKSI  </a:t>
            </a:r>
            <a:r>
              <a:rPr sz="4000" spc="204" dirty="0">
                <a:solidFill>
                  <a:srgbClr val="9E0909"/>
                </a:solidFill>
                <a:latin typeface="Arial"/>
                <a:cs typeface="Arial"/>
              </a:rPr>
              <a:t>MEDIA 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spc="16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000" spc="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000" spc="35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1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21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4000" spc="90" dirty="0">
                <a:solidFill>
                  <a:srgbClr val="FFFFFF"/>
                </a:solidFill>
                <a:latin typeface="Arial"/>
                <a:cs typeface="Arial"/>
              </a:rPr>
              <a:t>PESAN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355"/>
              </a:lnSpc>
            </a:pPr>
            <a:r>
              <a:rPr sz="4000" spc="105" dirty="0">
                <a:solidFill>
                  <a:srgbClr val="FFFFFF"/>
                </a:solidFill>
                <a:latin typeface="Arial"/>
                <a:cs typeface="Arial"/>
              </a:rPr>
              <a:t>BISNIS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00500" y="186885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00500" y="261180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00500" y="335475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00500" y="372622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00500" y="446917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07476" y="683238"/>
            <a:ext cx="4802505" cy="433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0840" algn="l"/>
              </a:tabLst>
            </a:pPr>
            <a:r>
              <a:rPr sz="3600" b="1" spc="100" dirty="0">
                <a:latin typeface="Gill Sans MT"/>
                <a:cs typeface="Gill Sans MT"/>
              </a:rPr>
              <a:t>Komunikasi	</a:t>
            </a:r>
            <a:r>
              <a:rPr sz="3600" b="1" spc="35" dirty="0">
                <a:latin typeface="Gill Sans MT"/>
                <a:cs typeface="Gill Sans MT"/>
              </a:rPr>
              <a:t>Tertulis</a:t>
            </a:r>
            <a:endParaRPr sz="3600">
              <a:latin typeface="Gill Sans MT"/>
              <a:cs typeface="Gill Sans MT"/>
            </a:endParaRPr>
          </a:p>
          <a:p>
            <a:pPr marL="15240" marR="464820">
              <a:lnSpc>
                <a:spcPct val="116100"/>
              </a:lnSpc>
              <a:spcBef>
                <a:spcPts val="3309"/>
              </a:spcBef>
            </a:pPr>
            <a:r>
              <a:rPr sz="2100" dirty="0">
                <a:latin typeface="Arial"/>
                <a:cs typeface="Arial"/>
              </a:rPr>
              <a:t>Anda tidak memerlukan umpan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balik  segera</a:t>
            </a:r>
            <a:endParaRPr sz="2100">
              <a:latin typeface="Arial"/>
              <a:cs typeface="Arial"/>
            </a:endParaRPr>
          </a:p>
          <a:p>
            <a:pPr marL="15240" marR="5080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Pesan Anda sangat rinci, kompleks &amp;  memerlukan perencanaan yang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hati-hati  Anda memerlukan catatan permanen  Anda ingin menjangkau audiens yang  luas</a:t>
            </a:r>
            <a:endParaRPr sz="2100">
              <a:latin typeface="Arial"/>
              <a:cs typeface="Arial"/>
            </a:endParaRPr>
          </a:p>
          <a:p>
            <a:pPr marL="15240" marR="909955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Anda ingin meminimisasi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distorsi  penyampaian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pesan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08725" y="6790199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8725" y="7533149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08725" y="7904624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8725" y="8276099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8725" y="8647574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8725" y="9019049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72497" y="5864742"/>
            <a:ext cx="4901565" cy="333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60" dirty="0">
                <a:latin typeface="Gill Sans MT"/>
                <a:cs typeface="Gill Sans MT"/>
              </a:rPr>
              <a:t>Media </a:t>
            </a:r>
            <a:r>
              <a:rPr sz="3200" b="1" spc="85" dirty="0">
                <a:latin typeface="Gill Sans MT"/>
                <a:cs typeface="Gill Sans MT"/>
              </a:rPr>
              <a:t>Komunikasi</a:t>
            </a:r>
            <a:r>
              <a:rPr sz="3200" b="1" spc="-185" dirty="0">
                <a:latin typeface="Gill Sans MT"/>
                <a:cs typeface="Gill Sans MT"/>
              </a:rPr>
              <a:t> </a:t>
            </a:r>
            <a:r>
              <a:rPr sz="3200" b="1" spc="90" dirty="0">
                <a:latin typeface="Gill Sans MT"/>
                <a:cs typeface="Gill Sans MT"/>
              </a:rPr>
              <a:t>Lisan</a:t>
            </a:r>
            <a:endParaRPr sz="3200">
              <a:latin typeface="Gill Sans MT"/>
              <a:cs typeface="Gill Sans MT"/>
            </a:endParaRPr>
          </a:p>
          <a:p>
            <a:pPr marL="358775" marR="130810">
              <a:lnSpc>
                <a:spcPct val="116100"/>
              </a:lnSpc>
              <a:spcBef>
                <a:spcPts val="1739"/>
              </a:spcBef>
            </a:pPr>
            <a:r>
              <a:rPr sz="2100" dirty="0">
                <a:latin typeface="Arial"/>
                <a:cs typeface="Arial"/>
              </a:rPr>
              <a:t>Percakapan secara langsung,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pidato,  pertemuan-pertemuan</a:t>
            </a:r>
            <a:endParaRPr sz="2100">
              <a:latin typeface="Arial"/>
              <a:cs typeface="Arial"/>
            </a:endParaRPr>
          </a:p>
          <a:p>
            <a:pPr marL="358775" marR="220345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Telepon &amp; surat suara (voice mail)  VoIP (Voice Over Internet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Protovols)  Audiotape &amp; Videotape  Telekonferensi &amp; konferensi video  Instant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Messenger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590660" y="6744753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0660" y="7116228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90660" y="7487703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90660" y="7859178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90660" y="8230653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90660" y="8602128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90660" y="8973603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90660" y="9345078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90660" y="9716553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329404" y="5864742"/>
            <a:ext cx="5494655" cy="403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3510" algn="l"/>
              </a:tabLst>
            </a:pPr>
            <a:r>
              <a:rPr sz="3200" b="1" spc="160" dirty="0">
                <a:latin typeface="Gill Sans MT"/>
                <a:cs typeface="Gill Sans MT"/>
              </a:rPr>
              <a:t>Media</a:t>
            </a:r>
            <a:r>
              <a:rPr sz="3200" b="1" spc="15" dirty="0">
                <a:latin typeface="Gill Sans MT"/>
                <a:cs typeface="Gill Sans MT"/>
              </a:rPr>
              <a:t> </a:t>
            </a:r>
            <a:r>
              <a:rPr sz="3200" b="1" spc="85" dirty="0">
                <a:latin typeface="Gill Sans MT"/>
                <a:cs typeface="Gill Sans MT"/>
              </a:rPr>
              <a:t>Komunikasi	</a:t>
            </a:r>
            <a:r>
              <a:rPr sz="3200" b="1" spc="25" dirty="0">
                <a:latin typeface="Gill Sans MT"/>
                <a:cs typeface="Gill Sans MT"/>
              </a:rPr>
              <a:t>Tertulis</a:t>
            </a:r>
            <a:endParaRPr sz="3200">
              <a:latin typeface="Gill Sans MT"/>
              <a:cs typeface="Gill Sans MT"/>
            </a:endParaRPr>
          </a:p>
          <a:p>
            <a:pPr marL="483870" marR="584835">
              <a:lnSpc>
                <a:spcPct val="116100"/>
              </a:lnSpc>
              <a:spcBef>
                <a:spcPts val="1380"/>
              </a:spcBef>
            </a:pPr>
            <a:r>
              <a:rPr sz="2100" dirty="0">
                <a:latin typeface="Arial"/>
                <a:cs typeface="Arial"/>
              </a:rPr>
              <a:t>Surat-surat, memo, laporan,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proposal  Email</a:t>
            </a:r>
            <a:endParaRPr sz="2100">
              <a:latin typeface="Arial"/>
              <a:cs typeface="Arial"/>
            </a:endParaRPr>
          </a:p>
          <a:p>
            <a:pPr marL="483870" marR="2244725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Surat reguler &amp;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Khusus  Faksimile</a:t>
            </a:r>
            <a:endParaRPr sz="2100">
              <a:latin typeface="Arial"/>
              <a:cs typeface="Arial"/>
            </a:endParaRPr>
          </a:p>
          <a:p>
            <a:pPr marL="483870" marR="3060700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Situs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(Websites)  Newsletter  Newsgroup  Blog</a:t>
            </a:r>
            <a:endParaRPr sz="2100">
              <a:latin typeface="Arial"/>
              <a:cs typeface="Arial"/>
            </a:endParaRPr>
          </a:p>
          <a:p>
            <a:pPr marL="483870">
              <a:lnSpc>
                <a:spcPct val="100000"/>
              </a:lnSpc>
              <a:spcBef>
                <a:spcPts val="405"/>
              </a:spcBef>
            </a:pPr>
            <a:r>
              <a:rPr sz="2100" dirty="0">
                <a:latin typeface="Arial"/>
                <a:cs typeface="Arial"/>
              </a:rPr>
              <a:t>Jejaring Sosial </a:t>
            </a:r>
            <a:r>
              <a:rPr sz="2100" spc="-5" dirty="0">
                <a:latin typeface="Arial"/>
                <a:cs typeface="Arial"/>
              </a:rPr>
              <a:t>(</a:t>
            </a:r>
            <a:r>
              <a:rPr sz="2100" i="1" spc="-5" dirty="0">
                <a:latin typeface="Arial"/>
                <a:cs typeface="Arial"/>
              </a:rPr>
              <a:t>sosial</a:t>
            </a:r>
            <a:r>
              <a:rPr sz="2100" i="1" spc="-1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network</a:t>
            </a:r>
            <a:r>
              <a:rPr sz="2100" dirty="0"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842292" y="775835"/>
            <a:ext cx="0" cy="9124315"/>
          </a:xfrm>
          <a:custGeom>
            <a:avLst/>
            <a:gdLst/>
            <a:ahLst/>
            <a:cxnLst/>
            <a:rect l="l" t="t" r="r" b="b"/>
            <a:pathLst>
              <a:path h="9124315">
                <a:moveTo>
                  <a:pt x="0" y="0"/>
                </a:moveTo>
                <a:lnTo>
                  <a:pt x="0" y="9123963"/>
                </a:lnTo>
              </a:path>
            </a:pathLst>
          </a:custGeom>
          <a:ln w="50059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71392" y="5466866"/>
            <a:ext cx="9124315" cy="0"/>
          </a:xfrm>
          <a:custGeom>
            <a:avLst/>
            <a:gdLst/>
            <a:ahLst/>
            <a:cxnLst/>
            <a:rect l="l" t="t" r="r" b="b"/>
            <a:pathLst>
              <a:path w="9124315">
                <a:moveTo>
                  <a:pt x="0" y="0"/>
                </a:moveTo>
                <a:lnTo>
                  <a:pt x="9123963" y="0"/>
                </a:lnTo>
              </a:path>
            </a:pathLst>
          </a:custGeom>
          <a:ln w="50059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7587" y="8253265"/>
            <a:ext cx="92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04445D"/>
                </a:solidFill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TERIMA</a:t>
            </a:r>
            <a:r>
              <a:rPr spc="-65" dirty="0"/>
              <a:t> </a:t>
            </a:r>
            <a:r>
              <a:rPr spc="100" dirty="0"/>
              <a:t>KASIH!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136644"/>
            <a:ext cx="527050" cy="531495"/>
          </a:xfrm>
          <a:custGeom>
            <a:avLst/>
            <a:gdLst/>
            <a:ahLst/>
            <a:cxnLst/>
            <a:rect l="l" t="t" r="r" b="b"/>
            <a:pathLst>
              <a:path w="527050" h="531495">
                <a:moveTo>
                  <a:pt x="526632" y="523241"/>
                </a:moveTo>
                <a:lnTo>
                  <a:pt x="526632" y="531389"/>
                </a:lnTo>
                <a:lnTo>
                  <a:pt x="180521" y="531389"/>
                </a:lnTo>
                <a:lnTo>
                  <a:pt x="0" y="352026"/>
                </a:lnTo>
                <a:lnTo>
                  <a:pt x="0" y="0"/>
                </a:lnTo>
                <a:lnTo>
                  <a:pt x="526632" y="523241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88671"/>
            <a:ext cx="180975" cy="179705"/>
          </a:xfrm>
          <a:custGeom>
            <a:avLst/>
            <a:gdLst/>
            <a:ahLst/>
            <a:cxnLst/>
            <a:rect l="l" t="t" r="r" b="b"/>
            <a:pathLst>
              <a:path w="180975" h="179704">
                <a:moveTo>
                  <a:pt x="180521" y="179362"/>
                </a:moveTo>
                <a:lnTo>
                  <a:pt x="0" y="179362"/>
                </a:lnTo>
                <a:lnTo>
                  <a:pt x="0" y="0"/>
                </a:lnTo>
                <a:lnTo>
                  <a:pt x="180521" y="179362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1928" y="1306231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1066799" y="1058524"/>
                </a:moveTo>
                <a:lnTo>
                  <a:pt x="1066799" y="1066692"/>
                </a:lnTo>
                <a:lnTo>
                  <a:pt x="717526" y="1066692"/>
                </a:lnTo>
                <a:lnTo>
                  <a:pt x="0" y="353829"/>
                </a:lnTo>
                <a:lnTo>
                  <a:pt x="0" y="1324"/>
                </a:lnTo>
                <a:lnTo>
                  <a:pt x="1333" y="0"/>
                </a:lnTo>
                <a:lnTo>
                  <a:pt x="1066799" y="1058524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0624" y="1658765"/>
            <a:ext cx="719455" cy="714375"/>
          </a:xfrm>
          <a:custGeom>
            <a:avLst/>
            <a:gdLst/>
            <a:ahLst/>
            <a:cxnLst/>
            <a:rect l="l" t="t" r="r" b="b"/>
            <a:pathLst>
              <a:path w="719455" h="714375">
                <a:moveTo>
                  <a:pt x="718830" y="714157"/>
                </a:moveTo>
                <a:lnTo>
                  <a:pt x="361343" y="714157"/>
                </a:lnTo>
                <a:lnTo>
                  <a:pt x="0" y="355164"/>
                </a:lnTo>
                <a:lnTo>
                  <a:pt x="0" y="0"/>
                </a:lnTo>
                <a:lnTo>
                  <a:pt x="718830" y="714157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0624" y="2013930"/>
            <a:ext cx="361950" cy="359410"/>
          </a:xfrm>
          <a:custGeom>
            <a:avLst/>
            <a:gdLst/>
            <a:ahLst/>
            <a:cxnLst/>
            <a:rect l="l" t="t" r="r" b="b"/>
            <a:pathLst>
              <a:path w="361950" h="359410">
                <a:moveTo>
                  <a:pt x="361343" y="358993"/>
                </a:moveTo>
                <a:lnTo>
                  <a:pt x="3867" y="358993"/>
                </a:lnTo>
                <a:lnTo>
                  <a:pt x="0" y="355151"/>
                </a:lnTo>
                <a:lnTo>
                  <a:pt x="0" y="0"/>
                </a:lnTo>
                <a:lnTo>
                  <a:pt x="361343" y="358993"/>
                </a:lnTo>
                <a:close/>
              </a:path>
            </a:pathLst>
          </a:custGeom>
          <a:solidFill>
            <a:srgbClr val="74E6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531" y="2526470"/>
            <a:ext cx="1733550" cy="1733550"/>
          </a:xfrm>
          <a:custGeom>
            <a:avLst/>
            <a:gdLst/>
            <a:ahLst/>
            <a:cxnLst/>
            <a:rect l="l" t="t" r="r" b="b"/>
            <a:pathLst>
              <a:path w="1733550" h="1733550">
                <a:moveTo>
                  <a:pt x="1733550" y="1733444"/>
                </a:moveTo>
                <a:lnTo>
                  <a:pt x="1157762" y="1733444"/>
                </a:lnTo>
                <a:lnTo>
                  <a:pt x="0" y="572891"/>
                </a:lnTo>
                <a:lnTo>
                  <a:pt x="0" y="4256"/>
                </a:lnTo>
                <a:lnTo>
                  <a:pt x="4246" y="0"/>
                </a:lnTo>
                <a:lnTo>
                  <a:pt x="1733550" y="1733444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531" y="3099362"/>
            <a:ext cx="1158240" cy="1160780"/>
          </a:xfrm>
          <a:custGeom>
            <a:avLst/>
            <a:gdLst/>
            <a:ahLst/>
            <a:cxnLst/>
            <a:rect l="l" t="t" r="r" b="b"/>
            <a:pathLst>
              <a:path w="1158239" h="1160779">
                <a:moveTo>
                  <a:pt x="1157762" y="1160553"/>
                </a:moveTo>
                <a:lnTo>
                  <a:pt x="581986" y="1160553"/>
                </a:lnTo>
                <a:lnTo>
                  <a:pt x="0" y="577165"/>
                </a:lnTo>
                <a:lnTo>
                  <a:pt x="0" y="0"/>
                </a:lnTo>
                <a:lnTo>
                  <a:pt x="1157762" y="1160553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531" y="3676527"/>
            <a:ext cx="582295" cy="583565"/>
          </a:xfrm>
          <a:custGeom>
            <a:avLst/>
            <a:gdLst/>
            <a:ahLst/>
            <a:cxnLst/>
            <a:rect l="l" t="t" r="r" b="b"/>
            <a:pathLst>
              <a:path w="582294" h="583564">
                <a:moveTo>
                  <a:pt x="581986" y="583387"/>
                </a:moveTo>
                <a:lnTo>
                  <a:pt x="6228" y="583387"/>
                </a:lnTo>
                <a:lnTo>
                  <a:pt x="0" y="577144"/>
                </a:lnTo>
                <a:lnTo>
                  <a:pt x="0" y="0"/>
                </a:lnTo>
                <a:lnTo>
                  <a:pt x="581986" y="583387"/>
                </a:lnTo>
                <a:close/>
              </a:path>
            </a:pathLst>
          </a:custGeom>
          <a:solidFill>
            <a:srgbClr val="74E6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14372" y="0"/>
            <a:ext cx="1473835" cy="1477645"/>
          </a:xfrm>
          <a:custGeom>
            <a:avLst/>
            <a:gdLst/>
            <a:ahLst/>
            <a:cxnLst/>
            <a:rect l="l" t="t" r="r" b="b"/>
            <a:pathLst>
              <a:path w="1473834" h="1477645">
                <a:moveTo>
                  <a:pt x="0" y="0"/>
                </a:moveTo>
                <a:lnTo>
                  <a:pt x="658030" y="0"/>
                </a:lnTo>
                <a:lnTo>
                  <a:pt x="1473628" y="817625"/>
                </a:lnTo>
                <a:lnTo>
                  <a:pt x="1473628" y="1477267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72401" y="0"/>
            <a:ext cx="815975" cy="817880"/>
          </a:xfrm>
          <a:custGeom>
            <a:avLst/>
            <a:gdLst/>
            <a:ahLst/>
            <a:cxnLst/>
            <a:rect l="l" t="t" r="r" b="b"/>
            <a:pathLst>
              <a:path w="815975" h="817880">
                <a:moveTo>
                  <a:pt x="0" y="0"/>
                </a:moveTo>
                <a:lnTo>
                  <a:pt x="658021" y="0"/>
                </a:lnTo>
                <a:lnTo>
                  <a:pt x="815598" y="157968"/>
                </a:lnTo>
                <a:lnTo>
                  <a:pt x="815598" y="817625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30423" y="0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5">
                <a:moveTo>
                  <a:pt x="0" y="0"/>
                </a:moveTo>
                <a:lnTo>
                  <a:pt x="157577" y="0"/>
                </a:lnTo>
                <a:lnTo>
                  <a:pt x="157577" y="157968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83299" y="0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0" y="0"/>
                </a:moveTo>
                <a:lnTo>
                  <a:pt x="332159" y="0"/>
                </a:lnTo>
                <a:lnTo>
                  <a:pt x="732844" y="401702"/>
                </a:lnTo>
                <a:lnTo>
                  <a:pt x="732844" y="732157"/>
                </a:lnTo>
                <a:lnTo>
                  <a:pt x="73158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15458" y="0"/>
            <a:ext cx="400685" cy="401955"/>
          </a:xfrm>
          <a:custGeom>
            <a:avLst/>
            <a:gdLst/>
            <a:ahLst/>
            <a:cxnLst/>
            <a:rect l="l" t="t" r="r" b="b"/>
            <a:pathLst>
              <a:path w="400684" h="401955">
                <a:moveTo>
                  <a:pt x="0" y="0"/>
                </a:moveTo>
                <a:lnTo>
                  <a:pt x="332156" y="0"/>
                </a:lnTo>
                <a:lnTo>
                  <a:pt x="400685" y="68702"/>
                </a:lnTo>
                <a:lnTo>
                  <a:pt x="400685" y="401702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47615" y="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80" h="69215">
                <a:moveTo>
                  <a:pt x="0" y="0"/>
                </a:moveTo>
                <a:lnTo>
                  <a:pt x="68528" y="0"/>
                </a:lnTo>
                <a:lnTo>
                  <a:pt x="68528" y="68702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17637" y="1955545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0"/>
                </a:moveTo>
                <a:lnTo>
                  <a:pt x="439746" y="0"/>
                </a:lnTo>
                <a:lnTo>
                  <a:pt x="1323963" y="886410"/>
                </a:lnTo>
                <a:lnTo>
                  <a:pt x="1323963" y="1320723"/>
                </a:lnTo>
                <a:lnTo>
                  <a:pt x="1320720" y="1323974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57383" y="1955545"/>
            <a:ext cx="884555" cy="886460"/>
          </a:xfrm>
          <a:custGeom>
            <a:avLst/>
            <a:gdLst/>
            <a:ahLst/>
            <a:cxnLst/>
            <a:rect l="l" t="t" r="r" b="b"/>
            <a:pathLst>
              <a:path w="884555" h="886460">
                <a:moveTo>
                  <a:pt x="0" y="0"/>
                </a:moveTo>
                <a:lnTo>
                  <a:pt x="439736" y="0"/>
                </a:lnTo>
                <a:lnTo>
                  <a:pt x="884217" y="445581"/>
                </a:lnTo>
                <a:lnTo>
                  <a:pt x="884217" y="886410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97120" y="1955545"/>
            <a:ext cx="444500" cy="445770"/>
          </a:xfrm>
          <a:custGeom>
            <a:avLst/>
            <a:gdLst/>
            <a:ahLst/>
            <a:cxnLst/>
            <a:rect l="l" t="t" r="r" b="b"/>
            <a:pathLst>
              <a:path w="444500" h="445769">
                <a:moveTo>
                  <a:pt x="0" y="0"/>
                </a:moveTo>
                <a:lnTo>
                  <a:pt x="439723" y="0"/>
                </a:lnTo>
                <a:lnTo>
                  <a:pt x="444480" y="4768"/>
                </a:lnTo>
                <a:lnTo>
                  <a:pt x="444480" y="445581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19283" y="89535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0" y="0"/>
                </a:moveTo>
                <a:lnTo>
                  <a:pt x="272053" y="0"/>
                </a:lnTo>
                <a:lnTo>
                  <a:pt x="819083" y="548426"/>
                </a:lnTo>
                <a:lnTo>
                  <a:pt x="819083" y="817138"/>
                </a:lnTo>
                <a:lnTo>
                  <a:pt x="817076" y="819149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91336" y="895350"/>
            <a:ext cx="547370" cy="548640"/>
          </a:xfrm>
          <a:custGeom>
            <a:avLst/>
            <a:gdLst/>
            <a:ahLst/>
            <a:cxnLst/>
            <a:rect l="l" t="t" r="r" b="b"/>
            <a:pathLst>
              <a:path w="547369" h="548640">
                <a:moveTo>
                  <a:pt x="0" y="0"/>
                </a:moveTo>
                <a:lnTo>
                  <a:pt x="272047" y="0"/>
                </a:lnTo>
                <a:lnTo>
                  <a:pt x="547029" y="275683"/>
                </a:lnTo>
                <a:lnTo>
                  <a:pt x="547029" y="548426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63385" y="895350"/>
            <a:ext cx="275590" cy="276225"/>
          </a:xfrm>
          <a:custGeom>
            <a:avLst/>
            <a:gdLst/>
            <a:ahLst/>
            <a:cxnLst/>
            <a:rect l="l" t="t" r="r" b="b"/>
            <a:pathLst>
              <a:path w="275590" h="276225">
                <a:moveTo>
                  <a:pt x="0" y="0"/>
                </a:moveTo>
                <a:lnTo>
                  <a:pt x="272039" y="0"/>
                </a:lnTo>
                <a:lnTo>
                  <a:pt x="274982" y="2950"/>
                </a:lnTo>
                <a:lnTo>
                  <a:pt x="274982" y="275683"/>
                </a:lnTo>
                <a:lnTo>
                  <a:pt x="0" y="0"/>
                </a:lnTo>
                <a:close/>
              </a:path>
            </a:pathLst>
          </a:custGeom>
          <a:solidFill>
            <a:srgbClr val="74E6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78395" cy="10287000"/>
          </a:xfrm>
          <a:custGeom>
            <a:avLst/>
            <a:gdLst/>
            <a:ahLst/>
            <a:cxnLst/>
            <a:rect l="l" t="t" r="r" b="b"/>
            <a:pathLst>
              <a:path w="7478395" h="10287000">
                <a:moveTo>
                  <a:pt x="0" y="10286999"/>
                </a:moveTo>
                <a:lnTo>
                  <a:pt x="7478191" y="10286999"/>
                </a:lnTo>
                <a:lnTo>
                  <a:pt x="74781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78191" y="0"/>
            <a:ext cx="10810875" cy="10287000"/>
          </a:xfrm>
          <a:custGeom>
            <a:avLst/>
            <a:gdLst/>
            <a:ahLst/>
            <a:cxnLst/>
            <a:rect l="l" t="t" r="r" b="b"/>
            <a:pathLst>
              <a:path w="10810875" h="10287000">
                <a:moveTo>
                  <a:pt x="0" y="0"/>
                </a:moveTo>
                <a:lnTo>
                  <a:pt x="10810874" y="0"/>
                </a:lnTo>
                <a:lnTo>
                  <a:pt x="1081087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6081" y="932192"/>
            <a:ext cx="5743575" cy="3399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215"/>
              </a:spcBef>
            </a:pPr>
            <a:r>
              <a:rPr sz="5450" b="0" spc="-220" dirty="0">
                <a:solidFill>
                  <a:srgbClr val="FFFFFF"/>
                </a:solidFill>
                <a:latin typeface="Arial Black"/>
                <a:cs typeface="Arial Black"/>
              </a:rPr>
              <a:t>TAHAP  </a:t>
            </a:r>
            <a:r>
              <a:rPr sz="5450" b="0" spc="-220" dirty="0">
                <a:solidFill>
                  <a:srgbClr val="9E0909"/>
                </a:solidFill>
                <a:latin typeface="Arial Black"/>
                <a:cs typeface="Arial Black"/>
              </a:rPr>
              <a:t>P</a:t>
            </a:r>
            <a:r>
              <a:rPr sz="5450" b="0" spc="-250" dirty="0">
                <a:solidFill>
                  <a:srgbClr val="9E0909"/>
                </a:solidFill>
                <a:latin typeface="Arial Black"/>
                <a:cs typeface="Arial Black"/>
              </a:rPr>
              <a:t>E</a:t>
            </a:r>
            <a:r>
              <a:rPr sz="5450" b="0" spc="-315" dirty="0">
                <a:solidFill>
                  <a:srgbClr val="9E0909"/>
                </a:solidFill>
                <a:latin typeface="Arial Black"/>
                <a:cs typeface="Arial Black"/>
              </a:rPr>
              <a:t>R</a:t>
            </a:r>
            <a:r>
              <a:rPr sz="5450" b="0" spc="-250" dirty="0">
                <a:solidFill>
                  <a:srgbClr val="9E0909"/>
                </a:solidFill>
                <a:latin typeface="Arial Black"/>
                <a:cs typeface="Arial Black"/>
              </a:rPr>
              <a:t>E</a:t>
            </a:r>
            <a:r>
              <a:rPr sz="5450" b="0" spc="15" dirty="0">
                <a:solidFill>
                  <a:srgbClr val="9E0909"/>
                </a:solidFill>
                <a:latin typeface="Arial Black"/>
                <a:cs typeface="Arial Black"/>
              </a:rPr>
              <a:t>N</a:t>
            </a:r>
            <a:r>
              <a:rPr sz="5450" b="0" spc="-20" dirty="0">
                <a:solidFill>
                  <a:srgbClr val="9E0909"/>
                </a:solidFill>
                <a:latin typeface="Arial Black"/>
                <a:cs typeface="Arial Black"/>
              </a:rPr>
              <a:t>C</a:t>
            </a:r>
            <a:r>
              <a:rPr sz="5450" b="0" spc="-175" dirty="0">
                <a:solidFill>
                  <a:srgbClr val="9E0909"/>
                </a:solidFill>
                <a:latin typeface="Arial Black"/>
                <a:cs typeface="Arial Black"/>
              </a:rPr>
              <a:t>A</a:t>
            </a:r>
            <a:r>
              <a:rPr sz="5450" b="0" spc="15" dirty="0">
                <a:solidFill>
                  <a:srgbClr val="9E0909"/>
                </a:solidFill>
                <a:latin typeface="Arial Black"/>
                <a:cs typeface="Arial Black"/>
              </a:rPr>
              <a:t>N</a:t>
            </a:r>
            <a:r>
              <a:rPr sz="5450" b="0" spc="-175" dirty="0">
                <a:solidFill>
                  <a:srgbClr val="9E0909"/>
                </a:solidFill>
                <a:latin typeface="Arial Black"/>
                <a:cs typeface="Arial Black"/>
              </a:rPr>
              <a:t>AA</a:t>
            </a:r>
            <a:r>
              <a:rPr sz="5450" b="0" spc="-60" dirty="0">
                <a:solidFill>
                  <a:srgbClr val="9E0909"/>
                </a:solidFill>
                <a:latin typeface="Arial Black"/>
                <a:cs typeface="Arial Black"/>
              </a:rPr>
              <a:t>N  </a:t>
            </a:r>
            <a:r>
              <a:rPr sz="5450" b="0" spc="-160" dirty="0">
                <a:solidFill>
                  <a:srgbClr val="FFFFFF"/>
                </a:solidFill>
                <a:latin typeface="Arial Black"/>
                <a:cs typeface="Arial Black"/>
              </a:rPr>
              <a:t>PESAN</a:t>
            </a:r>
            <a:r>
              <a:rPr sz="4800" b="0" spc="-16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5450" b="0" spc="-160" dirty="0">
                <a:solidFill>
                  <a:srgbClr val="FFFFFF"/>
                </a:solidFill>
                <a:latin typeface="Arial Black"/>
                <a:cs typeface="Arial Black"/>
              </a:rPr>
              <a:t>PESAN  </a:t>
            </a:r>
            <a:r>
              <a:rPr sz="5450" b="0" spc="-260" dirty="0">
                <a:solidFill>
                  <a:srgbClr val="FFFFFF"/>
                </a:solidFill>
                <a:latin typeface="Arial Black"/>
                <a:cs typeface="Arial Black"/>
              </a:rPr>
              <a:t>BISNIS</a:t>
            </a:r>
            <a:endParaRPr sz="5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089" y="4687216"/>
            <a:ext cx="5106670" cy="472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262255" indent="-213995">
              <a:lnSpc>
                <a:spcPct val="105900"/>
              </a:lnSpc>
              <a:spcBef>
                <a:spcPts val="100"/>
              </a:spcBef>
              <a:buAutoNum type="arabicPeriod"/>
              <a:tabLst>
                <a:tab pos="354330" algn="l"/>
              </a:tabLst>
            </a:pPr>
            <a:r>
              <a:rPr sz="3600" spc="-735" dirty="0">
                <a:solidFill>
                  <a:srgbClr val="FFFFFF"/>
                </a:solidFill>
                <a:latin typeface="Century Gothic"/>
                <a:cs typeface="Century Gothic"/>
              </a:rPr>
              <a:t>Apa </a:t>
            </a:r>
            <a:r>
              <a:rPr sz="3600" spc="-420" dirty="0">
                <a:solidFill>
                  <a:srgbClr val="FFFFFF"/>
                </a:solidFill>
                <a:latin typeface="Century Gothic"/>
                <a:cs typeface="Century Gothic"/>
              </a:rPr>
              <a:t>tujuan </a:t>
            </a:r>
            <a:r>
              <a:rPr sz="3600" spc="-530" dirty="0">
                <a:solidFill>
                  <a:srgbClr val="FFFFFF"/>
                </a:solidFill>
                <a:latin typeface="Century Gothic"/>
                <a:cs typeface="Century Gothic"/>
              </a:rPr>
              <a:t>penyampaian  </a:t>
            </a:r>
            <a:r>
              <a:rPr sz="3600" spc="-405" dirty="0">
                <a:solidFill>
                  <a:srgbClr val="FFFFFF"/>
                </a:solidFill>
                <a:latin typeface="Century Gothic"/>
                <a:cs typeface="Century Gothic"/>
              </a:rPr>
              <a:t>pesan-pesan</a:t>
            </a:r>
            <a:r>
              <a:rPr sz="3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entury Gothic"/>
                <a:cs typeface="Century Gothic"/>
              </a:rPr>
              <a:t>bisnis</a:t>
            </a:r>
            <a:endParaRPr sz="3600">
              <a:latin typeface="Century Gothic"/>
              <a:cs typeface="Century Gothic"/>
            </a:endParaRPr>
          </a:p>
          <a:p>
            <a:pPr marL="353695" indent="-29591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354330" algn="l"/>
              </a:tabLst>
            </a:pPr>
            <a:r>
              <a:rPr sz="3600" spc="-315" dirty="0">
                <a:solidFill>
                  <a:srgbClr val="FFFFFF"/>
                </a:solidFill>
                <a:latin typeface="Century Gothic"/>
                <a:cs typeface="Century Gothic"/>
              </a:rPr>
              <a:t>Menganalisis</a:t>
            </a:r>
            <a:r>
              <a:rPr sz="3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395" dirty="0">
                <a:solidFill>
                  <a:srgbClr val="FFFFFF"/>
                </a:solidFill>
                <a:latin typeface="Century Gothic"/>
                <a:cs typeface="Century Gothic"/>
              </a:rPr>
              <a:t>Audiens</a:t>
            </a:r>
            <a:endParaRPr sz="3600">
              <a:latin typeface="Century Gothic"/>
              <a:cs typeface="Century Gothic"/>
            </a:endParaRPr>
          </a:p>
          <a:p>
            <a:pPr marL="353695" indent="-31051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354330" algn="l"/>
              </a:tabLst>
            </a:pPr>
            <a:r>
              <a:rPr sz="3600" spc="-515" dirty="0">
                <a:solidFill>
                  <a:srgbClr val="FFFFFF"/>
                </a:solidFill>
                <a:latin typeface="Century Gothic"/>
                <a:cs typeface="Century Gothic"/>
              </a:rPr>
              <a:t>Menentukan </a:t>
            </a:r>
            <a:r>
              <a:rPr sz="3600" spc="-300" dirty="0">
                <a:solidFill>
                  <a:srgbClr val="FFFFFF"/>
                </a:solidFill>
                <a:latin typeface="Century Gothic"/>
                <a:cs typeface="Century Gothic"/>
              </a:rPr>
              <a:t>Ide/</a:t>
            </a:r>
            <a:r>
              <a:rPr sz="360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640" dirty="0">
                <a:solidFill>
                  <a:srgbClr val="FFFFFF"/>
                </a:solidFill>
                <a:latin typeface="Century Gothic"/>
                <a:cs typeface="Century Gothic"/>
              </a:rPr>
              <a:t>Gagasan</a:t>
            </a:r>
            <a:endParaRPr sz="3600">
              <a:latin typeface="Century Gothic"/>
              <a:cs typeface="Century Gothic"/>
            </a:endParaRPr>
          </a:p>
          <a:p>
            <a:pPr marL="353695">
              <a:lnSpc>
                <a:spcPct val="100000"/>
              </a:lnSpc>
              <a:spcBef>
                <a:spcPts val="254"/>
              </a:spcBef>
            </a:pPr>
            <a:r>
              <a:rPr sz="3600" spc="-320" dirty="0">
                <a:solidFill>
                  <a:srgbClr val="FFFFFF"/>
                </a:solidFill>
                <a:latin typeface="Century Gothic"/>
                <a:cs typeface="Century Gothic"/>
              </a:rPr>
              <a:t>/Pesan-pesan</a:t>
            </a:r>
            <a:r>
              <a:rPr sz="3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entury Gothic"/>
                <a:cs typeface="Century Gothic"/>
              </a:rPr>
              <a:t>bisnis</a:t>
            </a:r>
            <a:endParaRPr sz="3600">
              <a:latin typeface="Century Gothic"/>
              <a:cs typeface="Century Gothic"/>
            </a:endParaRPr>
          </a:p>
          <a:p>
            <a:pPr marL="353695" marR="105410" indent="-341630">
              <a:lnSpc>
                <a:spcPct val="105900"/>
              </a:lnSpc>
              <a:buClr>
                <a:srgbClr val="FFFFFF"/>
              </a:buClr>
              <a:tabLst>
                <a:tab pos="485775" algn="l"/>
              </a:tabLst>
            </a:pPr>
            <a:r>
              <a:rPr lang="en-US" sz="3600" spc="-650" dirty="0" smtClean="0">
                <a:solidFill>
                  <a:srgbClr val="FFFFFF"/>
                </a:solidFill>
                <a:latin typeface="Century Gothic"/>
                <a:cs typeface="Century Gothic"/>
              </a:rPr>
              <a:t>4. </a:t>
            </a:r>
            <a:r>
              <a:rPr sz="3600" spc="-650" smtClean="0">
                <a:solidFill>
                  <a:srgbClr val="FFFFFF"/>
                </a:solidFill>
                <a:latin typeface="Century Gothic"/>
                <a:cs typeface="Century Gothic"/>
              </a:rPr>
              <a:t>Membuat </a:t>
            </a:r>
            <a:r>
              <a:rPr sz="3600" spc="-395" dirty="0">
                <a:solidFill>
                  <a:srgbClr val="FFFFFF"/>
                </a:solidFill>
                <a:latin typeface="Century Gothic"/>
                <a:cs typeface="Century Gothic"/>
              </a:rPr>
              <a:t>Outline  </a:t>
            </a:r>
            <a:r>
              <a:rPr sz="3600" spc="-345" dirty="0">
                <a:solidFill>
                  <a:srgbClr val="FFFFFF"/>
                </a:solidFill>
                <a:latin typeface="Century Gothic"/>
                <a:cs typeface="Century Gothic"/>
              </a:rPr>
              <a:t>Pengorganisasian pesan-  </a:t>
            </a:r>
            <a:r>
              <a:rPr sz="3600" spc="-480" dirty="0">
                <a:solidFill>
                  <a:srgbClr val="FFFFFF"/>
                </a:solidFill>
                <a:latin typeface="Century Gothic"/>
                <a:cs typeface="Century Gothic"/>
              </a:rPr>
              <a:t>pesan</a:t>
            </a:r>
            <a:r>
              <a:rPr sz="3600" spc="-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entury Gothic"/>
                <a:cs typeface="Century Gothic"/>
              </a:rPr>
              <a:t>bisnis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82124" y="7800975"/>
            <a:ext cx="142874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2124" y="8343900"/>
            <a:ext cx="142874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2124" y="8886825"/>
            <a:ext cx="142874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31300" y="6997700"/>
            <a:ext cx="5533390" cy="22028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06425" marR="5080" indent="-594360">
              <a:lnSpc>
                <a:spcPts val="4270"/>
              </a:lnSpc>
              <a:spcBef>
                <a:spcPts val="280"/>
              </a:spcBef>
              <a:tabLst>
                <a:tab pos="1475740" algn="l"/>
                <a:tab pos="4136390" algn="l"/>
                <a:tab pos="5461635" algn="l"/>
              </a:tabLst>
            </a:pPr>
            <a:r>
              <a:rPr sz="3600" b="1" spc="-225" dirty="0">
                <a:solidFill>
                  <a:srgbClr val="5C7862"/>
                </a:solidFill>
                <a:latin typeface="Calibri"/>
                <a:cs typeface="Calibri"/>
              </a:rPr>
              <a:t>C</a:t>
            </a:r>
            <a:r>
              <a:rPr sz="3600" b="1" spc="-50" dirty="0">
                <a:solidFill>
                  <a:srgbClr val="5C7862"/>
                </a:solidFill>
                <a:latin typeface="Calibri"/>
                <a:cs typeface="Calibri"/>
              </a:rPr>
              <a:t>o</a:t>
            </a:r>
            <a:r>
              <a:rPr sz="3600" b="1" spc="-5" dirty="0">
                <a:solidFill>
                  <a:srgbClr val="5C7862"/>
                </a:solidFill>
                <a:latin typeface="Calibri"/>
                <a:cs typeface="Calibri"/>
              </a:rPr>
              <a:t>n</a:t>
            </a:r>
            <a:r>
              <a:rPr sz="3600" b="1" spc="-175" dirty="0">
                <a:solidFill>
                  <a:srgbClr val="5C7862"/>
                </a:solidFill>
                <a:latin typeface="Calibri"/>
                <a:cs typeface="Calibri"/>
              </a:rPr>
              <a:t>t</a:t>
            </a:r>
            <a:r>
              <a:rPr sz="3600" b="1" spc="-50" dirty="0">
                <a:solidFill>
                  <a:srgbClr val="5C7862"/>
                </a:solidFill>
                <a:latin typeface="Calibri"/>
                <a:cs typeface="Calibri"/>
              </a:rPr>
              <a:t>o</a:t>
            </a:r>
            <a:r>
              <a:rPr sz="3600" b="1" spc="-160" dirty="0">
                <a:solidFill>
                  <a:srgbClr val="5C7862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	</a:t>
            </a:r>
            <a:r>
              <a:rPr sz="3600" b="1" spc="190" dirty="0">
                <a:solidFill>
                  <a:srgbClr val="5C7862"/>
                </a:solidFill>
                <a:latin typeface="Calibri"/>
                <a:cs typeface="Calibri"/>
              </a:rPr>
              <a:t>P</a:t>
            </a:r>
            <a:r>
              <a:rPr sz="3600" b="1" spc="-120" dirty="0">
                <a:solidFill>
                  <a:srgbClr val="5C7862"/>
                </a:solidFill>
                <a:latin typeface="Calibri"/>
                <a:cs typeface="Calibri"/>
              </a:rPr>
              <a:t>e</a:t>
            </a:r>
            <a:r>
              <a:rPr sz="3600" b="1" spc="245" dirty="0">
                <a:solidFill>
                  <a:srgbClr val="5C7862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a</a:t>
            </a:r>
            <a:r>
              <a:rPr sz="3600" b="1" spc="-5" dirty="0">
                <a:solidFill>
                  <a:srgbClr val="5C7862"/>
                </a:solidFill>
                <a:latin typeface="Calibri"/>
                <a:cs typeface="Calibri"/>
              </a:rPr>
              <a:t>n</a:t>
            </a:r>
            <a:r>
              <a:rPr sz="3600" b="1" spc="500" dirty="0">
                <a:solidFill>
                  <a:srgbClr val="5C7862"/>
                </a:solidFill>
                <a:latin typeface="Calibri"/>
                <a:cs typeface="Calibri"/>
              </a:rPr>
              <a:t>-</a:t>
            </a:r>
            <a:r>
              <a:rPr sz="3600" b="1" spc="-35" dirty="0">
                <a:solidFill>
                  <a:srgbClr val="5C7862"/>
                </a:solidFill>
                <a:latin typeface="Calibri"/>
                <a:cs typeface="Calibri"/>
              </a:rPr>
              <a:t>p</a:t>
            </a:r>
            <a:r>
              <a:rPr sz="3600" b="1" spc="-120" dirty="0">
                <a:solidFill>
                  <a:srgbClr val="5C7862"/>
                </a:solidFill>
                <a:latin typeface="Calibri"/>
                <a:cs typeface="Calibri"/>
              </a:rPr>
              <a:t>e</a:t>
            </a:r>
            <a:r>
              <a:rPr sz="3600" b="1" spc="245" dirty="0">
                <a:solidFill>
                  <a:srgbClr val="5C7862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a</a:t>
            </a:r>
            <a:r>
              <a:rPr sz="3600" b="1" spc="-135" dirty="0">
                <a:solidFill>
                  <a:srgbClr val="5C7862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	</a:t>
            </a:r>
            <a:r>
              <a:rPr sz="3600" b="1" spc="-60" dirty="0">
                <a:solidFill>
                  <a:srgbClr val="5C7862"/>
                </a:solidFill>
                <a:latin typeface="Calibri"/>
                <a:cs typeface="Calibri"/>
              </a:rPr>
              <a:t>b</a:t>
            </a:r>
            <a:r>
              <a:rPr sz="3600" b="1" spc="170" dirty="0">
                <a:solidFill>
                  <a:srgbClr val="5C7862"/>
                </a:solidFill>
                <a:latin typeface="Calibri"/>
                <a:cs typeface="Calibri"/>
              </a:rPr>
              <a:t>i</a:t>
            </a:r>
            <a:r>
              <a:rPr sz="3600" b="1" spc="245" dirty="0">
                <a:solidFill>
                  <a:srgbClr val="5C7862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5C7862"/>
                </a:solidFill>
                <a:latin typeface="Calibri"/>
                <a:cs typeface="Calibri"/>
              </a:rPr>
              <a:t>n</a:t>
            </a:r>
            <a:r>
              <a:rPr sz="3600" b="1" spc="170" dirty="0">
                <a:solidFill>
                  <a:srgbClr val="5C7862"/>
                </a:solidFill>
                <a:latin typeface="Calibri"/>
                <a:cs typeface="Calibri"/>
              </a:rPr>
              <a:t>i</a:t>
            </a:r>
            <a:r>
              <a:rPr sz="3600" b="1" spc="114" dirty="0">
                <a:solidFill>
                  <a:srgbClr val="5C7862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	</a:t>
            </a:r>
            <a:r>
              <a:rPr sz="3600" b="1" spc="-470" dirty="0">
                <a:solidFill>
                  <a:srgbClr val="5C7862"/>
                </a:solidFill>
                <a:latin typeface="Calibri"/>
                <a:cs typeface="Calibri"/>
              </a:rPr>
              <a:t>:  </a:t>
            </a:r>
            <a:r>
              <a:rPr sz="3600" b="1" spc="85" dirty="0">
                <a:solidFill>
                  <a:srgbClr val="5C7862"/>
                </a:solidFill>
                <a:latin typeface="Calibri"/>
                <a:cs typeface="Calibri"/>
              </a:rPr>
              <a:t>Faksimili</a:t>
            </a:r>
            <a:endParaRPr sz="3600">
              <a:latin typeface="Calibri"/>
              <a:cs typeface="Calibri"/>
            </a:endParaRPr>
          </a:p>
          <a:p>
            <a:pPr marL="606425" marR="501015">
              <a:lnSpc>
                <a:spcPts val="4280"/>
              </a:lnSpc>
              <a:spcBef>
                <a:spcPts val="5"/>
              </a:spcBef>
              <a:tabLst>
                <a:tab pos="1791970" algn="l"/>
                <a:tab pos="3893185" algn="l"/>
              </a:tabLst>
            </a:pPr>
            <a:r>
              <a:rPr sz="3600" b="1" spc="445" dirty="0">
                <a:solidFill>
                  <a:srgbClr val="5C7862"/>
                </a:solidFill>
                <a:latin typeface="Calibri"/>
                <a:cs typeface="Calibri"/>
              </a:rPr>
              <a:t>S</a:t>
            </a:r>
            <a:r>
              <a:rPr sz="3600" b="1" spc="-195" dirty="0">
                <a:solidFill>
                  <a:srgbClr val="5C7862"/>
                </a:solidFill>
                <a:latin typeface="Calibri"/>
                <a:cs typeface="Calibri"/>
              </a:rPr>
              <a:t>u</a:t>
            </a:r>
            <a:r>
              <a:rPr sz="3600" b="1" spc="160" dirty="0">
                <a:solidFill>
                  <a:srgbClr val="5C7862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a</a:t>
            </a:r>
            <a:r>
              <a:rPr sz="3600" b="1" spc="-305" dirty="0">
                <a:solidFill>
                  <a:srgbClr val="5C7862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	</a:t>
            </a:r>
            <a:r>
              <a:rPr sz="3600" b="1" spc="-120" dirty="0">
                <a:solidFill>
                  <a:srgbClr val="5C7862"/>
                </a:solidFill>
                <a:latin typeface="Calibri"/>
                <a:cs typeface="Calibri"/>
              </a:rPr>
              <a:t>e</a:t>
            </a:r>
            <a:r>
              <a:rPr sz="3600" b="1" spc="140" dirty="0">
                <a:solidFill>
                  <a:srgbClr val="5C7862"/>
                </a:solidFill>
                <a:latin typeface="Calibri"/>
                <a:cs typeface="Calibri"/>
              </a:rPr>
              <a:t>l</a:t>
            </a:r>
            <a:r>
              <a:rPr sz="3600" b="1" spc="-120" dirty="0">
                <a:solidFill>
                  <a:srgbClr val="5C7862"/>
                </a:solidFill>
                <a:latin typeface="Calibri"/>
                <a:cs typeface="Calibri"/>
              </a:rPr>
              <a:t>e</a:t>
            </a:r>
            <a:r>
              <a:rPr sz="3600" b="1" spc="55" dirty="0">
                <a:solidFill>
                  <a:srgbClr val="5C7862"/>
                </a:solidFill>
                <a:latin typeface="Calibri"/>
                <a:cs typeface="Calibri"/>
              </a:rPr>
              <a:t>k</a:t>
            </a:r>
            <a:r>
              <a:rPr sz="3600" b="1" spc="-175" dirty="0">
                <a:solidFill>
                  <a:srgbClr val="5C7862"/>
                </a:solidFill>
                <a:latin typeface="Calibri"/>
                <a:cs typeface="Calibri"/>
              </a:rPr>
              <a:t>t</a:t>
            </a:r>
            <a:r>
              <a:rPr sz="3600" b="1" spc="-50" dirty="0">
                <a:solidFill>
                  <a:srgbClr val="5C7862"/>
                </a:solidFill>
                <a:latin typeface="Calibri"/>
                <a:cs typeface="Calibri"/>
              </a:rPr>
              <a:t>o</a:t>
            </a:r>
            <a:r>
              <a:rPr sz="3600" b="1" spc="160" dirty="0">
                <a:solidFill>
                  <a:srgbClr val="5C7862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5C7862"/>
                </a:solidFill>
                <a:latin typeface="Calibri"/>
                <a:cs typeface="Calibri"/>
              </a:rPr>
              <a:t>n</a:t>
            </a:r>
            <a:r>
              <a:rPr sz="3600" b="1" spc="170" dirty="0">
                <a:solidFill>
                  <a:srgbClr val="5C7862"/>
                </a:solidFill>
                <a:latin typeface="Calibri"/>
                <a:cs typeface="Calibri"/>
              </a:rPr>
              <a:t>i</a:t>
            </a:r>
            <a:r>
              <a:rPr sz="3600" b="1" spc="-75" dirty="0">
                <a:solidFill>
                  <a:srgbClr val="5C7862"/>
                </a:solidFill>
                <a:latin typeface="Calibri"/>
                <a:cs typeface="Calibri"/>
              </a:rPr>
              <a:t>k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	</a:t>
            </a:r>
            <a:r>
              <a:rPr sz="3600" b="1" spc="140" dirty="0">
                <a:solidFill>
                  <a:srgbClr val="5C7862"/>
                </a:solidFill>
                <a:latin typeface="Calibri"/>
                <a:cs typeface="Calibri"/>
              </a:rPr>
              <a:t>(</a:t>
            </a:r>
            <a:r>
              <a:rPr sz="3600" b="1" spc="-520" dirty="0">
                <a:solidFill>
                  <a:srgbClr val="5C7862"/>
                </a:solidFill>
                <a:latin typeface="Calibri"/>
                <a:cs typeface="Calibri"/>
              </a:rPr>
              <a:t>M</a:t>
            </a:r>
            <a:r>
              <a:rPr sz="3600" b="1" dirty="0">
                <a:solidFill>
                  <a:srgbClr val="5C7862"/>
                </a:solidFill>
                <a:latin typeface="Calibri"/>
                <a:cs typeface="Calibri"/>
              </a:rPr>
              <a:t>a</a:t>
            </a:r>
            <a:r>
              <a:rPr sz="3600" b="1" spc="170" dirty="0">
                <a:solidFill>
                  <a:srgbClr val="5C7862"/>
                </a:solidFill>
                <a:latin typeface="Calibri"/>
                <a:cs typeface="Calibri"/>
              </a:rPr>
              <a:t>i</a:t>
            </a:r>
            <a:r>
              <a:rPr sz="3600" b="1" spc="140" dirty="0">
                <a:solidFill>
                  <a:srgbClr val="5C7862"/>
                </a:solidFill>
                <a:latin typeface="Calibri"/>
                <a:cs typeface="Calibri"/>
              </a:rPr>
              <a:t>l</a:t>
            </a:r>
            <a:r>
              <a:rPr sz="3600" b="1" spc="10" dirty="0">
                <a:solidFill>
                  <a:srgbClr val="5C7862"/>
                </a:solidFill>
                <a:latin typeface="Calibri"/>
                <a:cs typeface="Calibri"/>
              </a:rPr>
              <a:t>)  </a:t>
            </a:r>
            <a:r>
              <a:rPr sz="3600" b="1" spc="-60" dirty="0">
                <a:solidFill>
                  <a:srgbClr val="5C7862"/>
                </a:solidFill>
                <a:latin typeface="Calibri"/>
                <a:cs typeface="Calibri"/>
              </a:rPr>
              <a:t>Website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06144" y="833979"/>
            <a:ext cx="9753599" cy="5705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4724" y="1"/>
            <a:ext cx="7153275" cy="10287000"/>
          </a:xfrm>
          <a:custGeom>
            <a:avLst/>
            <a:gdLst/>
            <a:ahLst/>
            <a:cxnLst/>
            <a:rect l="l" t="t" r="r" b="b"/>
            <a:pathLst>
              <a:path w="7153275" h="10287000">
                <a:moveTo>
                  <a:pt x="0" y="10286999"/>
                </a:moveTo>
                <a:lnTo>
                  <a:pt x="7153274" y="10286999"/>
                </a:lnTo>
                <a:lnTo>
                  <a:pt x="715327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34800" y="998029"/>
            <a:ext cx="6019800" cy="294503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7145" indent="2200910" algn="l">
              <a:lnSpc>
                <a:spcPts val="9530"/>
              </a:lnSpc>
              <a:spcBef>
                <a:spcPts val="265"/>
              </a:spcBef>
            </a:pPr>
            <a:r>
              <a:rPr sz="7800" b="0" spc="-33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7800" b="0" spc="5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7800" b="0" spc="-7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7800" b="0" spc="-39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7800" b="0" spc="-24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7800" b="0" spc="-380" dirty="0">
                <a:solidFill>
                  <a:srgbClr val="FFFFFF"/>
                </a:solidFill>
                <a:latin typeface="Arial Black"/>
                <a:cs typeface="Arial Black"/>
              </a:rPr>
              <a:t>s  </a:t>
            </a:r>
            <a:r>
              <a:rPr sz="7800" b="0" spc="-155" dirty="0">
                <a:solidFill>
                  <a:srgbClr val="FFFFFF"/>
                </a:solidFill>
                <a:latin typeface="Arial Black"/>
                <a:cs typeface="Arial Black"/>
              </a:rPr>
              <a:t>Komposisi</a:t>
            </a:r>
            <a:endParaRPr sz="7800">
              <a:latin typeface="Arial Black"/>
              <a:cs typeface="Arial Black"/>
            </a:endParaRPr>
          </a:p>
          <a:p>
            <a:pPr marL="962660">
              <a:lnSpc>
                <a:spcPts val="3660"/>
              </a:lnSpc>
            </a:pPr>
            <a:r>
              <a:rPr sz="2750" b="0" spc="5" dirty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sz="3100" b="0" spc="5" dirty="0">
                <a:solidFill>
                  <a:srgbClr val="FFFFFF"/>
                </a:solidFill>
                <a:latin typeface="Arial Black"/>
                <a:cs typeface="Arial Black"/>
              </a:rPr>
              <a:t>Composition</a:t>
            </a:r>
            <a:r>
              <a:rPr sz="3100" b="0" spc="-3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b="0" spc="-20" dirty="0">
                <a:solidFill>
                  <a:srgbClr val="FFFFFF"/>
                </a:solidFill>
                <a:latin typeface="Arial Black"/>
                <a:cs typeface="Arial Black"/>
              </a:rPr>
              <a:t>process</a:t>
            </a:r>
            <a:r>
              <a:rPr sz="2750" b="0" spc="-20" dirty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56449" y="5586413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56449" y="6729414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56449" y="7300914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56449" y="8443914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39024" y="5249863"/>
            <a:ext cx="5467350" cy="402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6765">
              <a:lnSpc>
                <a:spcPct val="125000"/>
              </a:lnSpc>
              <a:spcBef>
                <a:spcPts val="100"/>
              </a:spcBef>
            </a:pPr>
            <a:r>
              <a:rPr sz="3000" b="1" spc="100" dirty="0">
                <a:solidFill>
                  <a:srgbClr val="FFFFFF"/>
                </a:solidFill>
                <a:latin typeface="Gill Sans MT"/>
                <a:cs typeface="Gill Sans MT"/>
              </a:rPr>
              <a:t>Pemilihan </a:t>
            </a:r>
            <a:r>
              <a:rPr sz="3000" b="1" spc="60" dirty="0">
                <a:solidFill>
                  <a:srgbClr val="FFFFFF"/>
                </a:solidFill>
                <a:latin typeface="Gill Sans MT"/>
                <a:cs typeface="Gill Sans MT"/>
              </a:rPr>
              <a:t>Kata,</a:t>
            </a:r>
            <a:r>
              <a:rPr sz="3000" b="1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00" b="1" spc="45" dirty="0">
                <a:solidFill>
                  <a:srgbClr val="FFFFFF"/>
                </a:solidFill>
                <a:latin typeface="Gill Sans MT"/>
                <a:cs typeface="Gill Sans MT"/>
              </a:rPr>
              <a:t>Kalimat,  </a:t>
            </a:r>
            <a:r>
              <a:rPr sz="3000" b="1" spc="120" dirty="0">
                <a:solidFill>
                  <a:srgbClr val="FFFFFF"/>
                </a:solidFill>
                <a:latin typeface="Gill Sans MT"/>
                <a:cs typeface="Gill Sans MT"/>
              </a:rPr>
              <a:t>Paragraph</a:t>
            </a:r>
            <a:endParaRPr sz="3000">
              <a:latin typeface="Gill Sans MT"/>
              <a:cs typeface="Gill Sans MT"/>
            </a:endParaRPr>
          </a:p>
          <a:p>
            <a:pPr marL="12700" marR="299085">
              <a:lnSpc>
                <a:spcPct val="125000"/>
              </a:lnSpc>
            </a:pPr>
            <a:r>
              <a:rPr sz="3000" b="1" spc="160" dirty="0">
                <a:solidFill>
                  <a:srgbClr val="FFFFFF"/>
                </a:solidFill>
                <a:latin typeface="Gill Sans MT"/>
                <a:cs typeface="Gill Sans MT"/>
              </a:rPr>
              <a:t>Substansi </a:t>
            </a:r>
            <a:r>
              <a:rPr sz="3000" b="1" spc="190" dirty="0">
                <a:solidFill>
                  <a:srgbClr val="FFFFFF"/>
                </a:solidFill>
                <a:latin typeface="Gill Sans MT"/>
                <a:cs typeface="Gill Sans MT"/>
              </a:rPr>
              <a:t>pesan </a:t>
            </a:r>
            <a:r>
              <a:rPr sz="3000" b="1" spc="195" dirty="0">
                <a:solidFill>
                  <a:srgbClr val="FFFFFF"/>
                </a:solidFill>
                <a:latin typeface="Gill Sans MT"/>
                <a:cs typeface="Gill Sans MT"/>
              </a:rPr>
              <a:t>yang</a:t>
            </a:r>
            <a:r>
              <a:rPr sz="3000" b="1" spc="-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00" b="1" spc="135" dirty="0">
                <a:solidFill>
                  <a:srgbClr val="FFFFFF"/>
                </a:solidFill>
                <a:latin typeface="Gill Sans MT"/>
                <a:cs typeface="Gill Sans MT"/>
              </a:rPr>
              <a:t>jelas  </a:t>
            </a:r>
            <a:r>
              <a:rPr sz="3000" b="1" spc="190" dirty="0">
                <a:solidFill>
                  <a:srgbClr val="FFFFFF"/>
                </a:solidFill>
                <a:latin typeface="Gill Sans MT"/>
                <a:cs typeface="Gill Sans MT"/>
              </a:rPr>
              <a:t>gaya </a:t>
            </a:r>
            <a:r>
              <a:rPr sz="3000" b="1" spc="165" dirty="0">
                <a:solidFill>
                  <a:srgbClr val="FFFFFF"/>
                </a:solidFill>
                <a:latin typeface="Gill Sans MT"/>
                <a:cs typeface="Gill Sans MT"/>
              </a:rPr>
              <a:t>penulisan </a:t>
            </a:r>
            <a:r>
              <a:rPr sz="3000" b="1" spc="195" dirty="0">
                <a:solidFill>
                  <a:srgbClr val="FFFFFF"/>
                </a:solidFill>
                <a:latin typeface="Gill Sans MT"/>
                <a:cs typeface="Gill Sans MT"/>
              </a:rPr>
              <a:t>yang  </a:t>
            </a:r>
            <a:r>
              <a:rPr sz="3000" b="1" spc="170" dirty="0">
                <a:solidFill>
                  <a:srgbClr val="FFFFFF"/>
                </a:solidFill>
                <a:latin typeface="Gill Sans MT"/>
                <a:cs typeface="Gill Sans MT"/>
              </a:rPr>
              <a:t>digunakan</a:t>
            </a:r>
            <a:endParaRPr sz="30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</a:pPr>
            <a:r>
              <a:rPr sz="3000" b="1" spc="75" dirty="0">
                <a:solidFill>
                  <a:srgbClr val="FFFFFF"/>
                </a:solidFill>
                <a:latin typeface="Gill Sans MT"/>
                <a:cs typeface="Gill Sans MT"/>
              </a:rPr>
              <a:t>format </a:t>
            </a:r>
            <a:r>
              <a:rPr sz="3000" b="1" spc="-204" dirty="0">
                <a:solidFill>
                  <a:srgbClr val="FFFFFF"/>
                </a:solidFill>
                <a:latin typeface="Gill Sans MT"/>
                <a:cs typeface="Gill Sans MT"/>
              </a:rPr>
              <a:t>&amp; </a:t>
            </a:r>
            <a:r>
              <a:rPr sz="3000" b="1" spc="200" dirty="0">
                <a:solidFill>
                  <a:srgbClr val="FFFFFF"/>
                </a:solidFill>
                <a:latin typeface="Gill Sans MT"/>
                <a:cs typeface="Gill Sans MT"/>
              </a:rPr>
              <a:t>pesan-pesan </a:t>
            </a:r>
            <a:r>
              <a:rPr sz="3000" b="1" spc="160" dirty="0">
                <a:solidFill>
                  <a:srgbClr val="FFFFFF"/>
                </a:solidFill>
                <a:latin typeface="Gill Sans MT"/>
                <a:cs typeface="Gill Sans MT"/>
              </a:rPr>
              <a:t>bisnis  </a:t>
            </a:r>
            <a:r>
              <a:rPr sz="3000" b="1" spc="140" dirty="0">
                <a:solidFill>
                  <a:srgbClr val="FFFFFF"/>
                </a:solidFill>
                <a:latin typeface="Gill Sans MT"/>
                <a:cs typeface="Gill Sans MT"/>
              </a:rPr>
              <a:t>secara</a:t>
            </a:r>
            <a:r>
              <a:rPr sz="3000" b="1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Gill Sans MT"/>
                <a:cs typeface="Gill Sans MT"/>
              </a:rPr>
              <a:t>tertulis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"/>
            <a:ext cx="11134725" cy="10287000"/>
          </a:xfrm>
          <a:custGeom>
            <a:avLst/>
            <a:gdLst/>
            <a:ahLst/>
            <a:cxnLst/>
            <a:rect l="l" t="t" r="r" b="b"/>
            <a:pathLst>
              <a:path w="11134725" h="10287000">
                <a:moveTo>
                  <a:pt x="0" y="0"/>
                </a:moveTo>
                <a:lnTo>
                  <a:pt x="11134724" y="0"/>
                </a:lnTo>
                <a:lnTo>
                  <a:pt x="11134724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1028701"/>
            <a:ext cx="9248533" cy="822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8700" y="4414270"/>
            <a:ext cx="1765300" cy="1933575"/>
          </a:xfrm>
          <a:prstGeom prst="rect">
            <a:avLst/>
          </a:prstGeom>
          <a:solidFill>
            <a:srgbClr val="5C7862"/>
          </a:solidFill>
        </p:spPr>
        <p:txBody>
          <a:bodyPr vert="horz" wrap="square" lIns="0" tIns="2540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20"/>
              </a:spcBef>
            </a:pPr>
            <a:endParaRPr sz="4800">
              <a:latin typeface="Times New Roman"/>
              <a:cs typeface="Times New Roman"/>
            </a:endParaRPr>
          </a:p>
          <a:p>
            <a:pPr marL="876300">
              <a:lnSpc>
                <a:spcPct val="100000"/>
              </a:lnSpc>
              <a:spcBef>
                <a:spcPts val="5"/>
              </a:spcBef>
            </a:pPr>
            <a:r>
              <a:rPr sz="4150" spc="92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endParaRPr sz="4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9375" y="5103581"/>
            <a:ext cx="3589020" cy="660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150" spc="1040" dirty="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sz="415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spc="940" dirty="0">
                <a:solidFill>
                  <a:srgbClr val="535353"/>
                </a:solidFill>
                <a:latin typeface="Arial"/>
                <a:cs typeface="Arial"/>
              </a:rPr>
              <a:t>Bisnis</a:t>
            </a:r>
            <a:endParaRPr sz="4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316" y="59983"/>
            <a:ext cx="16802099" cy="10227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053" y="0"/>
            <a:ext cx="8905875" cy="10287000"/>
          </a:xfrm>
          <a:custGeom>
            <a:avLst/>
            <a:gdLst/>
            <a:ahLst/>
            <a:cxnLst/>
            <a:rect l="l" t="t" r="r" b="b"/>
            <a:pathLst>
              <a:path w="8905875" h="10287000">
                <a:moveTo>
                  <a:pt x="89058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8905874" y="0"/>
                </a:lnTo>
                <a:lnTo>
                  <a:pt x="8905874" y="10286999"/>
                </a:lnTo>
                <a:close/>
              </a:path>
            </a:pathLst>
          </a:custGeom>
          <a:solidFill>
            <a:srgbClr val="5C7862">
              <a:alpha val="827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4915" y="1974417"/>
            <a:ext cx="8234045" cy="176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9865" marR="5080" indent="-1447800">
              <a:lnSpc>
                <a:spcPct val="127099"/>
              </a:lnSpc>
              <a:spcBef>
                <a:spcPts val="95"/>
              </a:spcBef>
            </a:pPr>
            <a:r>
              <a:rPr sz="4500" b="0" spc="1150" dirty="0">
                <a:solidFill>
                  <a:srgbClr val="FFFFFF"/>
                </a:solidFill>
                <a:latin typeface="Arial"/>
                <a:cs typeface="Arial"/>
              </a:rPr>
              <a:t>TAHAP</a:t>
            </a:r>
            <a:r>
              <a:rPr sz="4500" b="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spc="1115" dirty="0">
                <a:solidFill>
                  <a:srgbClr val="9E0909"/>
                </a:solidFill>
                <a:latin typeface="Arial"/>
                <a:cs typeface="Arial"/>
              </a:rPr>
              <a:t>PENYUSUNAN  </a:t>
            </a:r>
            <a:r>
              <a:rPr sz="4500" b="0" spc="1015" dirty="0">
                <a:solidFill>
                  <a:srgbClr val="FFFFFF"/>
                </a:solidFill>
                <a:latin typeface="Arial"/>
                <a:cs typeface="Arial"/>
              </a:rPr>
              <a:t>PESAN</a:t>
            </a:r>
            <a:r>
              <a:rPr sz="4500" b="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spc="880" dirty="0">
                <a:solidFill>
                  <a:srgbClr val="FFFFFF"/>
                </a:solidFill>
                <a:latin typeface="Arial"/>
                <a:cs typeface="Arial"/>
              </a:rPr>
              <a:t>BISNIS</a:t>
            </a:r>
            <a:endParaRPr sz="4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810" y="5424541"/>
            <a:ext cx="7758430" cy="29972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58495" indent="-646430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659130" algn="l"/>
                <a:tab pos="3980179" algn="l"/>
                <a:tab pos="6588759" algn="l"/>
              </a:tabLst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Perencanaan	Menyusun	Draft</a:t>
            </a:r>
            <a:endParaRPr sz="4200">
              <a:latin typeface="Arial"/>
              <a:cs typeface="Arial"/>
            </a:endParaRPr>
          </a:p>
          <a:p>
            <a:pPr marL="658495" indent="-646430">
              <a:lnSpc>
                <a:spcPct val="100000"/>
              </a:lnSpc>
              <a:spcBef>
                <a:spcPts val="810"/>
              </a:spcBef>
              <a:buAutoNum type="arabicPeriod"/>
              <a:tabLst>
                <a:tab pos="659130" algn="l"/>
                <a:tab pos="3355975" algn="l"/>
                <a:tab pos="3860165" algn="l"/>
              </a:tabLst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Organisasi	&amp;	Komposisi</a:t>
            </a:r>
            <a:endParaRPr sz="4200">
              <a:latin typeface="Arial"/>
              <a:cs typeface="Arial"/>
            </a:endParaRPr>
          </a:p>
          <a:p>
            <a:pPr marL="658495" indent="-646430">
              <a:lnSpc>
                <a:spcPct val="100000"/>
              </a:lnSpc>
              <a:spcBef>
                <a:spcPts val="810"/>
              </a:spcBef>
              <a:buAutoNum type="arabicPeriod"/>
              <a:tabLst>
                <a:tab pos="659130" algn="l"/>
                <a:tab pos="1725930" algn="l"/>
                <a:tab pos="2229485" algn="l"/>
              </a:tabLst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Edit	&amp;	Revisi</a:t>
            </a:r>
            <a:endParaRPr sz="4200">
              <a:latin typeface="Arial"/>
              <a:cs typeface="Arial"/>
            </a:endParaRPr>
          </a:p>
          <a:p>
            <a:pPr marL="658495" indent="-646430">
              <a:lnSpc>
                <a:spcPct val="100000"/>
              </a:lnSpc>
              <a:spcBef>
                <a:spcPts val="810"/>
              </a:spcBef>
              <a:buAutoNum type="arabicPeriod"/>
              <a:tabLst>
                <a:tab pos="659130" algn="l"/>
                <a:tab pos="3148330" algn="l"/>
              </a:tabLst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Membaca	Ulang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"/>
            <a:ext cx="946784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903" y="4089320"/>
            <a:ext cx="2000250" cy="2105025"/>
          </a:xfrm>
          <a:prstGeom prst="rect">
            <a:avLst/>
          </a:prstGeom>
          <a:solidFill>
            <a:srgbClr val="5C786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749300">
              <a:lnSpc>
                <a:spcPct val="100000"/>
              </a:lnSpc>
            </a:pPr>
            <a:r>
              <a:rPr sz="2000" spc="560" dirty="0">
                <a:latin typeface="Arial"/>
                <a:cs typeface="Arial"/>
              </a:rPr>
              <a:t>PESAN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2282" y="4999509"/>
            <a:ext cx="124904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05" dirty="0">
                <a:latin typeface="Arial"/>
                <a:cs typeface="Arial"/>
              </a:rPr>
              <a:t>BISNIS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19234" y="1461068"/>
            <a:ext cx="6540500" cy="340232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8700"/>
              </a:lnSpc>
              <a:spcBef>
                <a:spcPts val="795"/>
              </a:spcBef>
            </a:pPr>
            <a:r>
              <a:rPr sz="7650" b="0" spc="675" dirty="0">
                <a:solidFill>
                  <a:srgbClr val="5C7862"/>
                </a:solidFill>
                <a:latin typeface="Arial"/>
                <a:cs typeface="Arial"/>
              </a:rPr>
              <a:t>Mengapa  </a:t>
            </a:r>
            <a:r>
              <a:rPr sz="7650" b="0" spc="570" dirty="0">
                <a:solidFill>
                  <a:srgbClr val="5C7862"/>
                </a:solidFill>
                <a:latin typeface="Arial"/>
                <a:cs typeface="Arial"/>
              </a:rPr>
              <a:t>Tujuan</a:t>
            </a:r>
            <a:r>
              <a:rPr sz="7650" b="0" spc="-7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7650" b="0" spc="505" dirty="0">
                <a:solidFill>
                  <a:srgbClr val="5C7862"/>
                </a:solidFill>
                <a:latin typeface="Arial"/>
                <a:cs typeface="Arial"/>
              </a:rPr>
              <a:t>Harus  </a:t>
            </a:r>
            <a:r>
              <a:rPr sz="7650" b="0" spc="500" dirty="0">
                <a:solidFill>
                  <a:srgbClr val="5C7862"/>
                </a:solidFill>
                <a:latin typeface="Arial"/>
                <a:cs typeface="Arial"/>
              </a:rPr>
              <a:t>Jelas?</a:t>
            </a:r>
            <a:endParaRPr sz="7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77" y="5156902"/>
            <a:ext cx="7063740" cy="28829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61950" indent="-34988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62585" algn="l"/>
              </a:tabLst>
            </a:pP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Keputusan </a:t>
            </a:r>
            <a:r>
              <a:rPr sz="2600" spc="265" dirty="0">
                <a:solidFill>
                  <a:srgbClr val="5C7862"/>
                </a:solidFill>
                <a:latin typeface="Arial"/>
                <a:cs typeface="Arial"/>
              </a:rPr>
              <a:t>untuk </a:t>
            </a: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meneruskan</a:t>
            </a:r>
            <a:r>
              <a:rPr sz="2600" spc="3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600" spc="190" dirty="0">
                <a:solidFill>
                  <a:srgbClr val="5C7862"/>
                </a:solidFill>
                <a:latin typeface="Arial"/>
                <a:cs typeface="Arial"/>
              </a:rPr>
              <a:t>pesan</a:t>
            </a:r>
            <a:endParaRPr sz="2600">
              <a:latin typeface="Arial"/>
              <a:cs typeface="Arial"/>
            </a:endParaRPr>
          </a:p>
          <a:p>
            <a:pPr marL="361950" indent="-3498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62585" algn="l"/>
              </a:tabLst>
            </a:pP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Keputusan </a:t>
            </a:r>
            <a:r>
              <a:rPr sz="2600" spc="265" dirty="0">
                <a:solidFill>
                  <a:srgbClr val="5C7862"/>
                </a:solidFill>
                <a:latin typeface="Arial"/>
                <a:cs typeface="Arial"/>
              </a:rPr>
              <a:t>untuk </a:t>
            </a:r>
            <a:r>
              <a:rPr sz="2600" spc="260" dirty="0">
                <a:solidFill>
                  <a:srgbClr val="5C7862"/>
                </a:solidFill>
                <a:latin typeface="Arial"/>
                <a:cs typeface="Arial"/>
              </a:rPr>
              <a:t>menanggapi</a:t>
            </a:r>
            <a:r>
              <a:rPr sz="2600" spc="-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Audiens</a:t>
            </a:r>
            <a:endParaRPr sz="2600">
              <a:latin typeface="Arial"/>
              <a:cs typeface="Arial"/>
            </a:endParaRPr>
          </a:p>
          <a:p>
            <a:pPr marL="361950" marR="1006475" indent="-349885">
              <a:lnSpc>
                <a:spcPct val="120200"/>
              </a:lnSpc>
              <a:buAutoNum type="arabicPeriod"/>
              <a:tabLst>
                <a:tab pos="362585" algn="l"/>
              </a:tabLst>
            </a:pP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Keputusan </a:t>
            </a:r>
            <a:r>
              <a:rPr sz="2600" spc="265" dirty="0">
                <a:solidFill>
                  <a:srgbClr val="5C7862"/>
                </a:solidFill>
                <a:latin typeface="Arial"/>
                <a:cs typeface="Arial"/>
              </a:rPr>
              <a:t>untuk </a:t>
            </a:r>
            <a:r>
              <a:rPr sz="2600" spc="220" dirty="0">
                <a:solidFill>
                  <a:srgbClr val="5C7862"/>
                </a:solidFill>
                <a:latin typeface="Arial"/>
                <a:cs typeface="Arial"/>
              </a:rPr>
              <a:t>memusatkan</a:t>
            </a:r>
            <a:r>
              <a:rPr sz="260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600" spc="125" dirty="0">
                <a:solidFill>
                  <a:srgbClr val="5C7862"/>
                </a:solidFill>
                <a:latin typeface="Arial"/>
                <a:cs typeface="Arial"/>
              </a:rPr>
              <a:t>isi  </a:t>
            </a:r>
            <a:r>
              <a:rPr sz="2600" spc="190" dirty="0">
                <a:solidFill>
                  <a:srgbClr val="5C7862"/>
                </a:solidFill>
                <a:latin typeface="Arial"/>
                <a:cs typeface="Arial"/>
              </a:rPr>
              <a:t>pesan</a:t>
            </a:r>
            <a:endParaRPr sz="2600">
              <a:latin typeface="Arial"/>
              <a:cs typeface="Arial"/>
            </a:endParaRPr>
          </a:p>
          <a:p>
            <a:pPr marL="361950" marR="382270" indent="-349885">
              <a:lnSpc>
                <a:spcPct val="120200"/>
              </a:lnSpc>
              <a:buAutoNum type="arabicPeriod"/>
              <a:tabLst>
                <a:tab pos="362585" algn="l"/>
              </a:tabLst>
            </a:pP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Keputusan </a:t>
            </a:r>
            <a:r>
              <a:rPr sz="2600" spc="265" dirty="0">
                <a:solidFill>
                  <a:srgbClr val="5C7862"/>
                </a:solidFill>
                <a:latin typeface="Arial"/>
                <a:cs typeface="Arial"/>
              </a:rPr>
              <a:t>untuk </a:t>
            </a:r>
            <a:r>
              <a:rPr sz="2600" spc="235" dirty="0">
                <a:solidFill>
                  <a:srgbClr val="5C7862"/>
                </a:solidFill>
                <a:latin typeface="Arial"/>
                <a:cs typeface="Arial"/>
              </a:rPr>
              <a:t>menetapkan</a:t>
            </a:r>
            <a:r>
              <a:rPr sz="2600" spc="1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600" spc="215" dirty="0">
                <a:solidFill>
                  <a:srgbClr val="5C7862"/>
                </a:solidFill>
                <a:latin typeface="Arial"/>
                <a:cs typeface="Arial"/>
              </a:rPr>
              <a:t>media  </a:t>
            </a:r>
            <a:r>
              <a:rPr sz="2600" spc="229" dirty="0">
                <a:solidFill>
                  <a:srgbClr val="5C7862"/>
                </a:solidFill>
                <a:latin typeface="Arial"/>
                <a:cs typeface="Arial"/>
              </a:rPr>
              <a:t>yang </a:t>
            </a:r>
            <a:r>
              <a:rPr sz="2600" spc="180" dirty="0">
                <a:solidFill>
                  <a:srgbClr val="5C7862"/>
                </a:solidFill>
                <a:latin typeface="Arial"/>
                <a:cs typeface="Arial"/>
              </a:rPr>
              <a:t>akan</a:t>
            </a:r>
            <a:r>
              <a:rPr sz="2600" spc="1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600" spc="254" dirty="0">
                <a:solidFill>
                  <a:srgbClr val="5C7862"/>
                </a:solidFill>
                <a:latin typeface="Arial"/>
                <a:cs typeface="Arial"/>
              </a:rPr>
              <a:t>digunakan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6752" y="1028700"/>
            <a:ext cx="5962649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8383" y="5252175"/>
            <a:ext cx="5966460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145" dirty="0">
                <a:solidFill>
                  <a:srgbClr val="5C7862"/>
                </a:solidFill>
                <a:latin typeface="Arial"/>
                <a:cs typeface="Arial"/>
              </a:rPr>
              <a:t>Memberi </a:t>
            </a:r>
            <a:r>
              <a:rPr sz="3250" spc="95" dirty="0">
                <a:solidFill>
                  <a:srgbClr val="5C7862"/>
                </a:solidFill>
                <a:latin typeface="Arial"/>
                <a:cs typeface="Arial"/>
              </a:rPr>
              <a:t>Informasi</a:t>
            </a:r>
            <a:r>
              <a:rPr sz="3250" spc="-37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900" spc="155" dirty="0">
                <a:solidFill>
                  <a:srgbClr val="5C7862"/>
                </a:solidFill>
                <a:latin typeface="Gill Sans MT"/>
                <a:cs typeface="Gill Sans MT"/>
              </a:rPr>
              <a:t>(</a:t>
            </a:r>
            <a:r>
              <a:rPr sz="3250" spc="155" dirty="0">
                <a:solidFill>
                  <a:srgbClr val="5C7862"/>
                </a:solidFill>
                <a:latin typeface="Arial"/>
                <a:cs typeface="Arial"/>
              </a:rPr>
              <a:t>Informing</a:t>
            </a:r>
            <a:r>
              <a:rPr sz="2900" spc="155" dirty="0">
                <a:solidFill>
                  <a:srgbClr val="5C7862"/>
                </a:solidFill>
                <a:latin typeface="Gill Sans MT"/>
                <a:cs typeface="Gill Sans MT"/>
              </a:rPr>
              <a:t>)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7862" y="4965936"/>
            <a:ext cx="1201420" cy="1104900"/>
          </a:xfrm>
          <a:custGeom>
            <a:avLst/>
            <a:gdLst/>
            <a:ahLst/>
            <a:cxnLst/>
            <a:rect l="l" t="t" r="r" b="b"/>
            <a:pathLst>
              <a:path w="1201420" h="1104900">
                <a:moveTo>
                  <a:pt x="1201029" y="1104517"/>
                </a:moveTo>
                <a:lnTo>
                  <a:pt x="0" y="1104517"/>
                </a:lnTo>
                <a:lnTo>
                  <a:pt x="0" y="0"/>
                </a:lnTo>
                <a:lnTo>
                  <a:pt x="1201029" y="0"/>
                </a:lnTo>
                <a:lnTo>
                  <a:pt x="1201029" y="1104517"/>
                </a:lnTo>
                <a:close/>
              </a:path>
            </a:pathLst>
          </a:custGeom>
          <a:solidFill>
            <a:srgbClr val="5C7862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2302" y="5150965"/>
            <a:ext cx="729196" cy="729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862" y="6380714"/>
            <a:ext cx="1201420" cy="1104900"/>
          </a:xfrm>
          <a:custGeom>
            <a:avLst/>
            <a:gdLst/>
            <a:ahLst/>
            <a:cxnLst/>
            <a:rect l="l" t="t" r="r" b="b"/>
            <a:pathLst>
              <a:path w="1201420" h="1104900">
                <a:moveTo>
                  <a:pt x="1201029" y="1104517"/>
                </a:moveTo>
                <a:lnTo>
                  <a:pt x="0" y="1104517"/>
                </a:lnTo>
                <a:lnTo>
                  <a:pt x="0" y="0"/>
                </a:lnTo>
                <a:lnTo>
                  <a:pt x="1201029" y="0"/>
                </a:lnTo>
                <a:lnTo>
                  <a:pt x="1201029" y="1104517"/>
                </a:lnTo>
                <a:close/>
              </a:path>
            </a:pathLst>
          </a:custGeom>
          <a:solidFill>
            <a:srgbClr val="5C7862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2302" y="6565737"/>
            <a:ext cx="729196" cy="729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8383" y="6666953"/>
            <a:ext cx="6541770" cy="216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135" dirty="0">
                <a:solidFill>
                  <a:srgbClr val="5C7862"/>
                </a:solidFill>
                <a:latin typeface="Arial"/>
                <a:cs typeface="Arial"/>
              </a:rPr>
              <a:t>Melakukan </a:t>
            </a:r>
            <a:r>
              <a:rPr sz="3250" spc="30" dirty="0">
                <a:solidFill>
                  <a:srgbClr val="5C7862"/>
                </a:solidFill>
                <a:latin typeface="Arial"/>
                <a:cs typeface="Arial"/>
              </a:rPr>
              <a:t>Persuasi</a:t>
            </a:r>
            <a:r>
              <a:rPr sz="3250" spc="-35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900" spc="114" dirty="0">
                <a:solidFill>
                  <a:srgbClr val="5C7862"/>
                </a:solidFill>
                <a:latin typeface="Gill Sans MT"/>
                <a:cs typeface="Gill Sans MT"/>
              </a:rPr>
              <a:t>(</a:t>
            </a:r>
            <a:r>
              <a:rPr sz="3250" spc="114" dirty="0">
                <a:solidFill>
                  <a:srgbClr val="5C7862"/>
                </a:solidFill>
                <a:latin typeface="Arial"/>
                <a:cs typeface="Arial"/>
              </a:rPr>
              <a:t>Persuading</a:t>
            </a:r>
            <a:r>
              <a:rPr sz="2900" spc="114" dirty="0">
                <a:solidFill>
                  <a:srgbClr val="5C7862"/>
                </a:solidFill>
                <a:latin typeface="Gill Sans MT"/>
                <a:cs typeface="Gill Sans MT"/>
              </a:rPr>
              <a:t>)</a:t>
            </a:r>
            <a:endParaRPr sz="2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 marR="278765">
              <a:lnSpc>
                <a:spcPts val="3629"/>
              </a:lnSpc>
              <a:spcBef>
                <a:spcPts val="1935"/>
              </a:spcBef>
            </a:pPr>
            <a:r>
              <a:rPr sz="3250" spc="135" dirty="0">
                <a:solidFill>
                  <a:srgbClr val="5C7862"/>
                </a:solidFill>
                <a:latin typeface="Arial"/>
                <a:cs typeface="Arial"/>
              </a:rPr>
              <a:t>Melakukan </a:t>
            </a:r>
            <a:r>
              <a:rPr sz="3250" spc="85" dirty="0">
                <a:solidFill>
                  <a:srgbClr val="5C7862"/>
                </a:solidFill>
                <a:latin typeface="Arial"/>
                <a:cs typeface="Arial"/>
              </a:rPr>
              <a:t>Kolaborasi  </a:t>
            </a:r>
            <a:r>
              <a:rPr sz="2900" spc="145" dirty="0">
                <a:solidFill>
                  <a:srgbClr val="5C7862"/>
                </a:solidFill>
                <a:latin typeface="Gill Sans MT"/>
                <a:cs typeface="Gill Sans MT"/>
              </a:rPr>
              <a:t>(</a:t>
            </a:r>
            <a:r>
              <a:rPr sz="3250" spc="145" dirty="0">
                <a:solidFill>
                  <a:srgbClr val="5C7862"/>
                </a:solidFill>
                <a:latin typeface="Arial"/>
                <a:cs typeface="Arial"/>
              </a:rPr>
              <a:t>Collaborating</a:t>
            </a:r>
            <a:r>
              <a:rPr sz="2900" spc="145" dirty="0">
                <a:solidFill>
                  <a:srgbClr val="5C7862"/>
                </a:solidFill>
                <a:latin typeface="Gill Sans MT"/>
                <a:cs typeface="Gill Sans MT"/>
              </a:rPr>
              <a:t>) </a:t>
            </a:r>
            <a:r>
              <a:rPr sz="3250" spc="185" dirty="0">
                <a:solidFill>
                  <a:srgbClr val="5C7862"/>
                </a:solidFill>
                <a:latin typeface="Arial"/>
                <a:cs typeface="Arial"/>
              </a:rPr>
              <a:t>dengan</a:t>
            </a:r>
            <a:r>
              <a:rPr sz="3250" spc="-3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250" spc="125" dirty="0">
                <a:solidFill>
                  <a:srgbClr val="5C7862"/>
                </a:solidFill>
                <a:latin typeface="Arial"/>
                <a:cs typeface="Arial"/>
              </a:rPr>
              <a:t>audiens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7862" y="7795480"/>
            <a:ext cx="1201420" cy="1104900"/>
          </a:xfrm>
          <a:custGeom>
            <a:avLst/>
            <a:gdLst/>
            <a:ahLst/>
            <a:cxnLst/>
            <a:rect l="l" t="t" r="r" b="b"/>
            <a:pathLst>
              <a:path w="1201420" h="1104900">
                <a:moveTo>
                  <a:pt x="1201029" y="1104517"/>
                </a:moveTo>
                <a:lnTo>
                  <a:pt x="0" y="1104517"/>
                </a:lnTo>
                <a:lnTo>
                  <a:pt x="0" y="0"/>
                </a:lnTo>
                <a:lnTo>
                  <a:pt x="1201029" y="0"/>
                </a:lnTo>
                <a:lnTo>
                  <a:pt x="1201029" y="1104517"/>
                </a:lnTo>
                <a:close/>
              </a:path>
            </a:pathLst>
          </a:custGeom>
          <a:solidFill>
            <a:srgbClr val="5C7862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2302" y="7980515"/>
            <a:ext cx="729196" cy="729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20037" y="4174337"/>
            <a:ext cx="1752600" cy="1933575"/>
          </a:xfrm>
          <a:prstGeom prst="rect">
            <a:avLst/>
          </a:prstGeom>
          <a:solidFill>
            <a:srgbClr val="5C786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</a:pPr>
            <a:r>
              <a:rPr sz="2300" spc="195" dirty="0">
                <a:solidFill>
                  <a:srgbClr val="FFFFFF"/>
                </a:solidFill>
                <a:latin typeface="Arial"/>
                <a:cs typeface="Arial"/>
              </a:rPr>
              <a:t>PESAN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5015" y="4953406"/>
            <a:ext cx="114681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25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300" spc="2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300" spc="3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spc="2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004" y="1656441"/>
            <a:ext cx="8383270" cy="1930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105"/>
              </a:spcBef>
            </a:pPr>
            <a:r>
              <a:rPr sz="6100" b="0" spc="490" dirty="0">
                <a:solidFill>
                  <a:srgbClr val="5C7862"/>
                </a:solidFill>
                <a:latin typeface="Arial"/>
                <a:cs typeface="Arial"/>
              </a:rPr>
              <a:t>TUJUAN  </a:t>
            </a:r>
            <a:r>
              <a:rPr sz="6100" b="0" spc="440" dirty="0">
                <a:solidFill>
                  <a:srgbClr val="5C7862"/>
                </a:solidFill>
                <a:latin typeface="Arial"/>
                <a:cs typeface="Arial"/>
              </a:rPr>
              <a:t>KOMUNIKASI</a:t>
            </a:r>
            <a:r>
              <a:rPr sz="6100" b="0" spc="-3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6100" b="0" spc="265" dirty="0">
                <a:solidFill>
                  <a:srgbClr val="5C7862"/>
                </a:solidFill>
                <a:latin typeface="Arial"/>
                <a:cs typeface="Arial"/>
              </a:rPr>
              <a:t>BISNIS</a:t>
            </a:r>
            <a:endParaRPr sz="6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071" y="571255"/>
            <a:ext cx="2076449" cy="195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4013" y="683310"/>
            <a:ext cx="4156075" cy="1254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5"/>
              </a:spcBef>
              <a:tabLst>
                <a:tab pos="2174875" algn="l"/>
              </a:tabLst>
            </a:pPr>
            <a:r>
              <a:rPr sz="3300" b="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5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300" b="0" spc="-48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10" dirty="0">
                <a:solidFill>
                  <a:srgbClr val="5C7862"/>
                </a:solidFill>
                <a:latin typeface="Arial"/>
                <a:cs typeface="Arial"/>
              </a:rPr>
              <a:t>K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120" dirty="0">
                <a:solidFill>
                  <a:srgbClr val="5C7862"/>
                </a:solidFill>
                <a:latin typeface="Arial"/>
                <a:cs typeface="Arial"/>
              </a:rPr>
              <a:t>H	</a:t>
            </a:r>
            <a:r>
              <a:rPr sz="3300" b="0" spc="85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3300" b="0" spc="-50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45" dirty="0">
                <a:solidFill>
                  <a:srgbClr val="5C7862"/>
                </a:solidFill>
                <a:latin typeface="Arial"/>
                <a:cs typeface="Arial"/>
              </a:rPr>
              <a:t>U</a:t>
            </a:r>
            <a:r>
              <a:rPr sz="3300" b="0" spc="-50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305" dirty="0">
                <a:solidFill>
                  <a:srgbClr val="5C7862"/>
                </a:solidFill>
                <a:latin typeface="Arial"/>
                <a:cs typeface="Arial"/>
              </a:rPr>
              <a:t>JU</a:t>
            </a:r>
            <a:r>
              <a:rPr sz="3300" b="0" spc="-5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300" b="0" spc="-50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80" dirty="0">
                <a:solidFill>
                  <a:srgbClr val="5C7862"/>
                </a:solidFill>
                <a:latin typeface="Arial"/>
                <a:cs typeface="Arial"/>
              </a:rPr>
              <a:t>N  </a:t>
            </a:r>
            <a:r>
              <a:rPr sz="3300" b="0" spc="-260" dirty="0">
                <a:solidFill>
                  <a:srgbClr val="5C7862"/>
                </a:solidFill>
                <a:latin typeface="Arial"/>
                <a:cs typeface="Arial"/>
              </a:rPr>
              <a:t>R</a:t>
            </a:r>
            <a:r>
              <a:rPr sz="3300" b="0" spc="-49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90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300" b="0" spc="-49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280" dirty="0">
                <a:solidFill>
                  <a:srgbClr val="5C7862"/>
                </a:solidFill>
                <a:latin typeface="Arial"/>
                <a:cs typeface="Arial"/>
              </a:rPr>
              <a:t>LI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95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3300" b="0" spc="-49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85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5" dirty="0">
                <a:solidFill>
                  <a:srgbClr val="5C7862"/>
                </a:solidFill>
                <a:latin typeface="Arial"/>
                <a:cs typeface="Arial"/>
              </a:rPr>
              <a:t>I</a:t>
            </a:r>
            <a:r>
              <a:rPr sz="3300" b="0" spc="-49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95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3300" b="0" spc="-48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300" b="0" spc="-125" dirty="0">
                <a:solidFill>
                  <a:srgbClr val="5C7862"/>
                </a:solidFill>
                <a:latin typeface="Arial"/>
                <a:cs typeface="Arial"/>
              </a:rPr>
              <a:t>?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71" y="3144744"/>
            <a:ext cx="2076449" cy="195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071" y="5612367"/>
            <a:ext cx="2076449" cy="1952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4013" y="3261734"/>
            <a:ext cx="4725035" cy="1199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95"/>
              </a:spcBef>
              <a:tabLst>
                <a:tab pos="2078355" algn="l"/>
              </a:tabLst>
            </a:pPr>
            <a:r>
              <a:rPr sz="3150" spc="-5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14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105" dirty="0">
                <a:solidFill>
                  <a:srgbClr val="5C7862"/>
                </a:solidFill>
                <a:latin typeface="Arial"/>
                <a:cs typeface="Arial"/>
              </a:rPr>
              <a:t>K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114" dirty="0">
                <a:solidFill>
                  <a:srgbClr val="5C7862"/>
                </a:solidFill>
                <a:latin typeface="Arial"/>
                <a:cs typeface="Arial"/>
              </a:rPr>
              <a:t>H	</a:t>
            </a:r>
            <a:r>
              <a:rPr sz="3150" spc="145" dirty="0">
                <a:solidFill>
                  <a:srgbClr val="5C7862"/>
                </a:solidFill>
                <a:latin typeface="Arial"/>
                <a:cs typeface="Arial"/>
              </a:rPr>
              <a:t>W</a:t>
            </a:r>
            <a:r>
              <a:rPr sz="3150" spc="-47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150" spc="-47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105" dirty="0">
                <a:solidFill>
                  <a:srgbClr val="5C7862"/>
                </a:solidFill>
                <a:latin typeface="Arial"/>
                <a:cs typeface="Arial"/>
              </a:rPr>
              <a:t>K</a:t>
            </a:r>
            <a:r>
              <a:rPr sz="3150" spc="-47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80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3150" spc="-47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40" dirty="0">
                <a:solidFill>
                  <a:srgbClr val="5C7862"/>
                </a:solidFill>
                <a:latin typeface="Arial"/>
                <a:cs typeface="Arial"/>
              </a:rPr>
              <a:t>U</a:t>
            </a:r>
            <a:r>
              <a:rPr sz="3150" spc="-47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8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3150" spc="-47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200" dirty="0">
                <a:solidFill>
                  <a:srgbClr val="5C7862"/>
                </a:solidFill>
                <a:latin typeface="Arial"/>
                <a:cs typeface="Arial"/>
              </a:rPr>
              <a:t>Y</a:t>
            </a:r>
            <a:r>
              <a:rPr sz="3150" spc="-47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5C7862"/>
                </a:solidFill>
                <a:latin typeface="Arial"/>
                <a:cs typeface="Arial"/>
              </a:rPr>
              <a:t>A  </a:t>
            </a:r>
            <a:r>
              <a:rPr sz="3150" spc="80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3150" spc="-46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180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14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3150" spc="-46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80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3150" spc="-45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3150" spc="-114" dirty="0">
                <a:solidFill>
                  <a:srgbClr val="5C7862"/>
                </a:solidFill>
                <a:latin typeface="Arial"/>
                <a:cs typeface="Arial"/>
              </a:rPr>
              <a:t>?</a:t>
            </a:r>
            <a:endParaRPr sz="3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4013" y="5559198"/>
            <a:ext cx="6293485" cy="162623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1889760" algn="l"/>
                <a:tab pos="3555365" algn="l"/>
              </a:tabLst>
            </a:pP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2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90" dirty="0">
                <a:solidFill>
                  <a:srgbClr val="5C7862"/>
                </a:solidFill>
                <a:latin typeface="Arial"/>
                <a:cs typeface="Arial"/>
              </a:rPr>
              <a:t>K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114" dirty="0">
                <a:solidFill>
                  <a:srgbClr val="5C7862"/>
                </a:solidFill>
                <a:latin typeface="Arial"/>
                <a:cs typeface="Arial"/>
              </a:rPr>
              <a:t>H	</a:t>
            </a:r>
            <a:r>
              <a:rPr sz="2850" spc="-20" dirty="0">
                <a:solidFill>
                  <a:srgbClr val="5C7862"/>
                </a:solidFill>
                <a:latin typeface="Arial"/>
                <a:cs typeface="Arial"/>
              </a:rPr>
              <a:t>O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215" dirty="0">
                <a:solidFill>
                  <a:srgbClr val="5C7862"/>
                </a:solidFill>
                <a:latin typeface="Arial"/>
                <a:cs typeface="Arial"/>
              </a:rPr>
              <a:t>R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5" dirty="0">
                <a:solidFill>
                  <a:srgbClr val="5C7862"/>
                </a:solidFill>
                <a:latin typeface="Arial"/>
                <a:cs typeface="Arial"/>
              </a:rPr>
              <a:t>G	</a:t>
            </a:r>
            <a:r>
              <a:rPr sz="2850" spc="-170" dirty="0">
                <a:solidFill>
                  <a:srgbClr val="5C7862"/>
                </a:solidFill>
                <a:latin typeface="Arial"/>
                <a:cs typeface="Arial"/>
              </a:rPr>
              <a:t>Y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5" dirty="0">
                <a:solidFill>
                  <a:srgbClr val="5C7862"/>
                </a:solidFill>
                <a:latin typeface="Arial"/>
                <a:cs typeface="Arial"/>
              </a:rPr>
              <a:t>G</a:t>
            </a:r>
            <a:endParaRPr sz="2850">
              <a:latin typeface="Arial"/>
              <a:cs typeface="Arial"/>
            </a:endParaRPr>
          </a:p>
          <a:p>
            <a:pPr marL="12700" marR="5080">
              <a:lnSpc>
                <a:spcPct val="122800"/>
              </a:lnSpc>
              <a:tabLst>
                <a:tab pos="3267710" algn="l"/>
                <a:tab pos="4821555" algn="l"/>
              </a:tabLst>
            </a:pPr>
            <a:r>
              <a:rPr sz="2850" spc="215" dirty="0">
                <a:solidFill>
                  <a:srgbClr val="5C7862"/>
                </a:solidFill>
                <a:latin typeface="Arial"/>
                <a:cs typeface="Arial"/>
              </a:rPr>
              <a:t>ME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5" dirty="0">
                <a:solidFill>
                  <a:srgbClr val="5C7862"/>
                </a:solidFill>
                <a:latin typeface="Arial"/>
                <a:cs typeface="Arial"/>
              </a:rPr>
              <a:t>G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5" dirty="0">
                <a:solidFill>
                  <a:srgbClr val="5C7862"/>
                </a:solidFill>
                <a:latin typeface="Arial"/>
                <a:cs typeface="Arial"/>
              </a:rPr>
              <a:t>I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215" dirty="0">
                <a:solidFill>
                  <a:srgbClr val="5C7862"/>
                </a:solidFill>
                <a:latin typeface="Arial"/>
                <a:cs typeface="Arial"/>
              </a:rPr>
              <a:t>R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5" dirty="0">
                <a:solidFill>
                  <a:srgbClr val="5C7862"/>
                </a:solidFill>
                <a:latin typeface="Arial"/>
                <a:cs typeface="Arial"/>
              </a:rPr>
              <a:t>I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245" dirty="0">
                <a:solidFill>
                  <a:srgbClr val="5C7862"/>
                </a:solidFill>
                <a:latin typeface="Arial"/>
                <a:cs typeface="Arial"/>
              </a:rPr>
              <a:t>MK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N	</a:t>
            </a:r>
            <a:r>
              <a:rPr sz="2850" spc="-12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55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6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2850" spc="-409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N	</a:t>
            </a:r>
            <a:r>
              <a:rPr sz="2850" spc="-16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2850" spc="-43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30" dirty="0">
                <a:solidFill>
                  <a:srgbClr val="5C7862"/>
                </a:solidFill>
                <a:latin typeface="Arial"/>
                <a:cs typeface="Arial"/>
              </a:rPr>
              <a:t>U</a:t>
            </a:r>
            <a:r>
              <a:rPr sz="2850" spc="-44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55" dirty="0">
                <a:solidFill>
                  <a:srgbClr val="5C7862"/>
                </a:solidFill>
                <a:latin typeface="Arial"/>
                <a:cs typeface="Arial"/>
              </a:rPr>
              <a:t>D</a:t>
            </a:r>
            <a:r>
              <a:rPr sz="2850" spc="-43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34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114" dirty="0">
                <a:solidFill>
                  <a:srgbClr val="5C7862"/>
                </a:solidFill>
                <a:latin typeface="Arial"/>
                <a:cs typeface="Arial"/>
              </a:rPr>
              <a:t>H 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55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2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0" dirty="0">
                <a:solidFill>
                  <a:srgbClr val="5C7862"/>
                </a:solidFill>
                <a:latin typeface="Arial"/>
                <a:cs typeface="Arial"/>
              </a:rPr>
              <a:t>?</a:t>
            </a:r>
            <a:endParaRPr sz="2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29075" y="59983"/>
            <a:ext cx="8558924" cy="10227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16835" y="758779"/>
            <a:ext cx="6858000" cy="8886825"/>
          </a:xfrm>
          <a:prstGeom prst="rect">
            <a:avLst/>
          </a:prstGeom>
          <a:solidFill>
            <a:srgbClr val="5C7862">
              <a:alpha val="51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150">
              <a:latin typeface="Times New Roman"/>
              <a:cs typeface="Times New Roman"/>
            </a:endParaRPr>
          </a:p>
          <a:p>
            <a:pPr marL="598805" marR="791210" algn="ctr">
              <a:lnSpc>
                <a:spcPct val="126600"/>
              </a:lnSpc>
            </a:pPr>
            <a:r>
              <a:rPr sz="6800" spc="1614" dirty="0">
                <a:latin typeface="Arial"/>
                <a:cs typeface="Arial"/>
              </a:rPr>
              <a:t>CARA  </a:t>
            </a:r>
            <a:r>
              <a:rPr sz="6800" spc="2685" dirty="0">
                <a:latin typeface="Arial"/>
                <a:cs typeface="Arial"/>
              </a:rPr>
              <a:t>M</a:t>
            </a:r>
            <a:r>
              <a:rPr sz="6800" spc="1245" dirty="0">
                <a:latin typeface="Arial"/>
                <a:cs typeface="Arial"/>
              </a:rPr>
              <a:t>E</a:t>
            </a:r>
            <a:r>
              <a:rPr sz="6800" spc="2185" dirty="0">
                <a:latin typeface="Arial"/>
                <a:cs typeface="Arial"/>
              </a:rPr>
              <a:t>N</a:t>
            </a:r>
            <a:r>
              <a:rPr sz="6800" spc="1600" dirty="0">
                <a:latin typeface="Arial"/>
                <a:cs typeface="Arial"/>
              </a:rPr>
              <a:t>G</a:t>
            </a:r>
            <a:r>
              <a:rPr sz="6800" spc="1655" dirty="0">
                <a:latin typeface="Arial"/>
                <a:cs typeface="Arial"/>
              </a:rPr>
              <a:t>U</a:t>
            </a:r>
            <a:r>
              <a:rPr sz="6800" spc="2200" dirty="0">
                <a:latin typeface="Arial"/>
                <a:cs typeface="Arial"/>
              </a:rPr>
              <a:t>J</a:t>
            </a:r>
            <a:r>
              <a:rPr sz="6800" spc="775" dirty="0">
                <a:latin typeface="Arial"/>
                <a:cs typeface="Arial"/>
              </a:rPr>
              <a:t>I  </a:t>
            </a:r>
            <a:r>
              <a:rPr sz="6800" spc="1839" dirty="0">
                <a:latin typeface="Arial"/>
                <a:cs typeface="Arial"/>
              </a:rPr>
              <a:t>TUJUAN</a:t>
            </a:r>
            <a:endParaRPr sz="6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8901" y="8031253"/>
            <a:ext cx="2076449" cy="1952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64013" y="8062091"/>
            <a:ext cx="6454140" cy="16173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1879600" algn="l"/>
                <a:tab pos="3755390" algn="l"/>
              </a:tabLst>
            </a:pP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3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0" dirty="0">
                <a:solidFill>
                  <a:srgbClr val="5C7862"/>
                </a:solidFill>
                <a:latin typeface="Arial"/>
                <a:cs typeface="Arial"/>
              </a:rPr>
              <a:t>K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105" dirty="0">
                <a:solidFill>
                  <a:srgbClr val="5C7862"/>
                </a:solidFill>
                <a:latin typeface="Arial"/>
                <a:cs typeface="Arial"/>
              </a:rPr>
              <a:t>H	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T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40" dirty="0">
                <a:solidFill>
                  <a:srgbClr val="5C7862"/>
                </a:solidFill>
                <a:latin typeface="Arial"/>
                <a:cs typeface="Arial"/>
              </a:rPr>
              <a:t>U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260" dirty="0">
                <a:solidFill>
                  <a:srgbClr val="5C7862"/>
                </a:solidFill>
                <a:latin typeface="Arial"/>
                <a:cs typeface="Arial"/>
              </a:rPr>
              <a:t>JU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N	</a:t>
            </a:r>
            <a:r>
              <a:rPr sz="2850" spc="-17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65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240" dirty="0">
                <a:solidFill>
                  <a:srgbClr val="5C7862"/>
                </a:solidFill>
                <a:latin typeface="Arial"/>
                <a:cs typeface="Arial"/>
              </a:rPr>
              <a:t>LA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225" dirty="0">
                <a:solidFill>
                  <a:srgbClr val="5C7862"/>
                </a:solidFill>
                <a:latin typeface="Arial"/>
                <a:cs typeface="Arial"/>
              </a:rPr>
              <a:t>R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7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endParaRPr sz="2850">
              <a:latin typeface="Arial"/>
              <a:cs typeface="Arial"/>
            </a:endParaRPr>
          </a:p>
          <a:p>
            <a:pPr marL="12700" marR="5080">
              <a:lnSpc>
                <a:spcPts val="4180"/>
              </a:lnSpc>
              <a:spcBef>
                <a:spcPts val="265"/>
              </a:spcBef>
              <a:tabLst>
                <a:tab pos="1965325" algn="l"/>
                <a:tab pos="3841115" algn="l"/>
              </a:tabLst>
            </a:pPr>
            <a:r>
              <a:rPr sz="2850" spc="40" dirty="0">
                <a:solidFill>
                  <a:srgbClr val="5C7862"/>
                </a:solidFill>
                <a:latin typeface="Arial"/>
                <a:cs typeface="Arial"/>
              </a:rPr>
              <a:t>D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65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14" dirty="0">
                <a:solidFill>
                  <a:srgbClr val="5C7862"/>
                </a:solidFill>
                <a:latin typeface="Arial"/>
                <a:cs typeface="Arial"/>
              </a:rPr>
              <a:t>G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N	T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40" dirty="0">
                <a:solidFill>
                  <a:srgbClr val="5C7862"/>
                </a:solidFill>
                <a:latin typeface="Arial"/>
                <a:cs typeface="Arial"/>
              </a:rPr>
              <a:t>U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260" dirty="0">
                <a:solidFill>
                  <a:srgbClr val="5C7862"/>
                </a:solidFill>
                <a:latin typeface="Arial"/>
                <a:cs typeface="Arial"/>
              </a:rPr>
              <a:t>JU</a:t>
            </a:r>
            <a:r>
              <a:rPr sz="2850" spc="-41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N	</a:t>
            </a:r>
            <a:r>
              <a:rPr sz="2850" spc="-35" dirty="0">
                <a:solidFill>
                  <a:srgbClr val="5C7862"/>
                </a:solidFill>
                <a:latin typeface="Arial"/>
                <a:cs typeface="Arial"/>
              </a:rPr>
              <a:t>O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225" dirty="0">
                <a:solidFill>
                  <a:srgbClr val="5C7862"/>
                </a:solidFill>
                <a:latin typeface="Arial"/>
                <a:cs typeface="Arial"/>
              </a:rPr>
              <a:t>R</a:t>
            </a:r>
            <a:r>
              <a:rPr sz="2850" spc="-43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14" dirty="0">
                <a:solidFill>
                  <a:srgbClr val="5C7862"/>
                </a:solidFill>
                <a:latin typeface="Arial"/>
                <a:cs typeface="Arial"/>
              </a:rPr>
              <a:t>G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3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2850" spc="-43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I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7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2850" spc="-43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7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2850" spc="-43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I  </a:t>
            </a:r>
            <a:r>
              <a:rPr sz="2850" spc="-130" dirty="0">
                <a:solidFill>
                  <a:srgbClr val="5C7862"/>
                </a:solidFill>
                <a:latin typeface="Arial"/>
                <a:cs typeface="Arial"/>
              </a:rPr>
              <a:t>P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65" dirty="0">
                <a:solidFill>
                  <a:srgbClr val="5C7862"/>
                </a:solidFill>
                <a:latin typeface="Arial"/>
                <a:cs typeface="Arial"/>
              </a:rPr>
              <a:t>E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225" dirty="0">
                <a:solidFill>
                  <a:srgbClr val="5C7862"/>
                </a:solidFill>
                <a:latin typeface="Arial"/>
                <a:cs typeface="Arial"/>
              </a:rPr>
              <a:t>R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40" dirty="0">
                <a:solidFill>
                  <a:srgbClr val="5C7862"/>
                </a:solidFill>
                <a:latin typeface="Arial"/>
                <a:cs typeface="Arial"/>
              </a:rPr>
              <a:t>U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70" dirty="0">
                <a:solidFill>
                  <a:srgbClr val="5C7862"/>
                </a:solidFill>
                <a:latin typeface="Arial"/>
                <a:cs typeface="Arial"/>
              </a:rPr>
              <a:t>S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105" dirty="0">
                <a:solidFill>
                  <a:srgbClr val="5C7862"/>
                </a:solidFill>
                <a:latin typeface="Arial"/>
                <a:cs typeface="Arial"/>
              </a:rPr>
              <a:t>H</a:t>
            </a:r>
            <a:r>
              <a:rPr sz="2850" spc="-425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5C7862"/>
                </a:solidFill>
                <a:latin typeface="Arial"/>
                <a:cs typeface="Arial"/>
              </a:rPr>
              <a:t>A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C7862"/>
                </a:solidFill>
                <a:latin typeface="Arial"/>
                <a:cs typeface="Arial"/>
              </a:rPr>
              <a:t>N</a:t>
            </a:r>
            <a:r>
              <a:rPr sz="2850" spc="-420" dirty="0">
                <a:solidFill>
                  <a:srgbClr val="5C7862"/>
                </a:solidFill>
                <a:latin typeface="Arial"/>
                <a:cs typeface="Arial"/>
              </a:rPr>
              <a:t> </a:t>
            </a:r>
            <a:r>
              <a:rPr sz="2850" spc="-110" dirty="0">
                <a:solidFill>
                  <a:srgbClr val="5C7862"/>
                </a:solidFill>
                <a:latin typeface="Arial"/>
                <a:cs typeface="Arial"/>
              </a:rPr>
              <a:t>?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0542" y="0"/>
            <a:ext cx="10447457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560435" cy="10287000"/>
          </a:xfrm>
          <a:custGeom>
            <a:avLst/>
            <a:gdLst/>
            <a:ahLst/>
            <a:cxnLst/>
            <a:rect l="l" t="t" r="r" b="b"/>
            <a:pathLst>
              <a:path w="8560435" h="10287000">
                <a:moveTo>
                  <a:pt x="0" y="10286999"/>
                </a:moveTo>
                <a:lnTo>
                  <a:pt x="0" y="0"/>
                </a:lnTo>
                <a:lnTo>
                  <a:pt x="8560295" y="0"/>
                </a:lnTo>
                <a:lnTo>
                  <a:pt x="856029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776" y="555541"/>
            <a:ext cx="7600315" cy="29184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210"/>
              </a:spcBef>
            </a:pPr>
            <a:r>
              <a:rPr sz="6200" b="0" spc="-145" dirty="0">
                <a:solidFill>
                  <a:srgbClr val="FFFFFF"/>
                </a:solidFill>
                <a:latin typeface="Arial Black"/>
                <a:cs typeface="Arial Black"/>
              </a:rPr>
              <a:t>Cara </a:t>
            </a:r>
            <a:r>
              <a:rPr sz="6200" b="0" spc="5" dirty="0">
                <a:solidFill>
                  <a:srgbClr val="FFFFFF"/>
                </a:solidFill>
                <a:latin typeface="Arial Black"/>
                <a:cs typeface="Arial Black"/>
              </a:rPr>
              <a:t>Memenuhi  </a:t>
            </a:r>
            <a:r>
              <a:rPr sz="6200" b="0" spc="-30" dirty="0">
                <a:solidFill>
                  <a:srgbClr val="FFFFFF"/>
                </a:solidFill>
                <a:latin typeface="Arial Black"/>
                <a:cs typeface="Arial Black"/>
              </a:rPr>
              <a:t>Kebutuhan </a:t>
            </a:r>
            <a:r>
              <a:rPr sz="6200" b="0" spc="-105" dirty="0">
                <a:solidFill>
                  <a:srgbClr val="FFFFFF"/>
                </a:solidFill>
                <a:latin typeface="Arial Black"/>
                <a:cs typeface="Arial Black"/>
              </a:rPr>
              <a:t>Akan  </a:t>
            </a:r>
            <a:r>
              <a:rPr sz="6200" b="0" spc="-75" dirty="0">
                <a:solidFill>
                  <a:srgbClr val="FFFFFF"/>
                </a:solidFill>
                <a:latin typeface="Arial Black"/>
                <a:cs typeface="Arial Black"/>
              </a:rPr>
              <a:t>Informasi</a:t>
            </a:r>
            <a:r>
              <a:rPr sz="6200" b="0" spc="-7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200" b="0" spc="-55" dirty="0">
                <a:solidFill>
                  <a:srgbClr val="FFFFFF"/>
                </a:solidFill>
                <a:latin typeface="Arial Black"/>
                <a:cs typeface="Arial Black"/>
              </a:rPr>
              <a:t>Audiens</a:t>
            </a:r>
            <a:endParaRPr sz="6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9172" y="8315503"/>
            <a:ext cx="5495925" cy="1390650"/>
          </a:xfrm>
          <a:prstGeom prst="rect">
            <a:avLst/>
          </a:prstGeom>
          <a:solidFill>
            <a:srgbClr val="5C7862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</a:pPr>
            <a:r>
              <a:rPr sz="2750" spc="655" dirty="0">
                <a:solidFill>
                  <a:srgbClr val="FFFFFF"/>
                </a:solidFill>
                <a:latin typeface="Arial"/>
                <a:cs typeface="Arial"/>
              </a:rPr>
              <a:t>ANALISIS</a:t>
            </a:r>
            <a:r>
              <a:rPr sz="275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685" dirty="0">
                <a:solidFill>
                  <a:srgbClr val="FFFFFF"/>
                </a:solidFill>
                <a:latin typeface="Arial"/>
                <a:cs typeface="Arial"/>
              </a:rPr>
              <a:t>AUDIENS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946" y="3952635"/>
            <a:ext cx="7322184" cy="5130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165" marR="1412240" indent="-322580">
              <a:lnSpc>
                <a:spcPct val="123200"/>
              </a:lnSpc>
              <a:spcBef>
                <a:spcPts val="90"/>
              </a:spcBef>
              <a:buAutoNum type="arabicPeriod"/>
              <a:tabLst>
                <a:tab pos="431800" algn="l"/>
              </a:tabLst>
            </a:pPr>
            <a:r>
              <a:rPr sz="3400" spc="395" dirty="0">
                <a:latin typeface="Arial"/>
                <a:cs typeface="Arial"/>
              </a:rPr>
              <a:t>Temukan </a:t>
            </a:r>
            <a:r>
              <a:rPr sz="3400" spc="330" dirty="0">
                <a:latin typeface="Arial"/>
                <a:cs typeface="Arial"/>
              </a:rPr>
              <a:t>apa yang  </a:t>
            </a:r>
            <a:r>
              <a:rPr sz="3400" spc="390" dirty="0">
                <a:latin typeface="Arial"/>
                <a:cs typeface="Arial"/>
              </a:rPr>
              <a:t>diinginkan </a:t>
            </a:r>
            <a:r>
              <a:rPr sz="3400" spc="350" dirty="0">
                <a:latin typeface="Arial"/>
                <a:cs typeface="Arial"/>
              </a:rPr>
              <a:t>oleh</a:t>
            </a:r>
            <a:r>
              <a:rPr sz="3400" spc="-475" dirty="0">
                <a:latin typeface="Arial"/>
                <a:cs typeface="Arial"/>
              </a:rPr>
              <a:t> </a:t>
            </a:r>
            <a:r>
              <a:rPr sz="3400" spc="315" dirty="0">
                <a:latin typeface="Arial"/>
                <a:cs typeface="Arial"/>
              </a:rPr>
              <a:t>audiens</a:t>
            </a:r>
            <a:endParaRPr sz="3400">
              <a:latin typeface="Arial"/>
              <a:cs typeface="Arial"/>
            </a:endParaRPr>
          </a:p>
          <a:p>
            <a:pPr marL="431165" marR="5080" indent="-414655">
              <a:lnSpc>
                <a:spcPts val="5030"/>
              </a:lnSpc>
              <a:spcBef>
                <a:spcPts val="320"/>
              </a:spcBef>
              <a:buAutoNum type="arabicPeriod"/>
              <a:tabLst>
                <a:tab pos="431800" algn="l"/>
              </a:tabLst>
            </a:pPr>
            <a:r>
              <a:rPr sz="3400" spc="315" dirty="0">
                <a:latin typeface="Arial"/>
                <a:cs typeface="Arial"/>
              </a:rPr>
              <a:t>Berikan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360" dirty="0">
                <a:latin typeface="Arial"/>
                <a:cs typeface="Arial"/>
              </a:rPr>
              <a:t>semua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spc="340" dirty="0">
                <a:latin typeface="Arial"/>
                <a:cs typeface="Arial"/>
              </a:rPr>
              <a:t>informasi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spc="330" dirty="0">
                <a:latin typeface="Arial"/>
                <a:cs typeface="Arial"/>
              </a:rPr>
              <a:t>yang  </a:t>
            </a:r>
            <a:r>
              <a:rPr sz="3400" spc="380" dirty="0">
                <a:latin typeface="Arial"/>
                <a:cs typeface="Arial"/>
              </a:rPr>
              <a:t>diperlukan</a:t>
            </a:r>
            <a:endParaRPr sz="3400">
              <a:latin typeface="Arial"/>
              <a:cs typeface="Arial"/>
            </a:endParaRPr>
          </a:p>
          <a:p>
            <a:pPr marL="431800" indent="-39179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431800" algn="l"/>
              </a:tabLst>
            </a:pPr>
            <a:r>
              <a:rPr sz="3400" spc="285" dirty="0">
                <a:latin typeface="Arial"/>
                <a:cs typeface="Arial"/>
              </a:rPr>
              <a:t>Pastikan </a:t>
            </a:r>
            <a:r>
              <a:rPr sz="3400" spc="450" dirty="0">
                <a:latin typeface="Arial"/>
                <a:cs typeface="Arial"/>
              </a:rPr>
              <a:t>bahwa</a:t>
            </a:r>
            <a:r>
              <a:rPr sz="3400" spc="-350" dirty="0">
                <a:latin typeface="Arial"/>
                <a:cs typeface="Arial"/>
              </a:rPr>
              <a:t> </a:t>
            </a:r>
            <a:r>
              <a:rPr sz="3400" spc="335" dirty="0">
                <a:latin typeface="Arial"/>
                <a:cs typeface="Arial"/>
              </a:rPr>
              <a:t>informasinya</a:t>
            </a:r>
            <a:endParaRPr sz="3400">
              <a:latin typeface="Arial"/>
              <a:cs typeface="Arial"/>
            </a:endParaRPr>
          </a:p>
          <a:p>
            <a:pPr marL="431165">
              <a:lnSpc>
                <a:spcPct val="100000"/>
              </a:lnSpc>
              <a:spcBef>
                <a:spcPts val="944"/>
              </a:spcBef>
            </a:pPr>
            <a:r>
              <a:rPr sz="3400" spc="355" dirty="0">
                <a:latin typeface="Arial"/>
                <a:cs typeface="Arial"/>
              </a:rPr>
              <a:t>akurat</a:t>
            </a:r>
            <a:endParaRPr sz="3400">
              <a:latin typeface="Arial"/>
              <a:cs typeface="Arial"/>
            </a:endParaRPr>
          </a:p>
          <a:p>
            <a:pPr marL="431165" marR="173355" indent="-419100">
              <a:lnSpc>
                <a:spcPts val="5030"/>
              </a:lnSpc>
              <a:spcBef>
                <a:spcPts val="320"/>
              </a:spcBef>
              <a:buAutoNum type="arabicPeriod" startAt="4"/>
              <a:tabLst>
                <a:tab pos="431800" algn="l"/>
              </a:tabLst>
            </a:pPr>
            <a:r>
              <a:rPr sz="3400" spc="315" dirty="0">
                <a:latin typeface="Arial"/>
                <a:cs typeface="Arial"/>
              </a:rPr>
              <a:t>Tekankan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360" dirty="0">
                <a:latin typeface="Arial"/>
                <a:cs typeface="Arial"/>
              </a:rPr>
              <a:t>ide</a:t>
            </a:r>
            <a:r>
              <a:rPr sz="2800" spc="360" dirty="0">
                <a:latin typeface="Gill Sans MT"/>
                <a:cs typeface="Gill Sans MT"/>
              </a:rPr>
              <a:t>-</a:t>
            </a:r>
            <a:r>
              <a:rPr sz="3400" spc="360" dirty="0">
                <a:latin typeface="Arial"/>
                <a:cs typeface="Arial"/>
              </a:rPr>
              <a:t>ide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330" dirty="0">
                <a:latin typeface="Arial"/>
                <a:cs typeface="Arial"/>
              </a:rPr>
              <a:t>yang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375" dirty="0">
                <a:latin typeface="Arial"/>
                <a:cs typeface="Arial"/>
              </a:rPr>
              <a:t>paling  </a:t>
            </a:r>
            <a:r>
              <a:rPr sz="3400" spc="405" dirty="0">
                <a:latin typeface="Arial"/>
                <a:cs typeface="Arial"/>
              </a:rPr>
              <a:t>menarik </a:t>
            </a:r>
            <a:r>
              <a:rPr sz="3400" spc="360" dirty="0">
                <a:latin typeface="Arial"/>
                <a:cs typeface="Arial"/>
              </a:rPr>
              <a:t>bagi</a:t>
            </a:r>
            <a:r>
              <a:rPr sz="3400" spc="-450" dirty="0">
                <a:latin typeface="Arial"/>
                <a:cs typeface="Arial"/>
              </a:rPr>
              <a:t> </a:t>
            </a:r>
            <a:r>
              <a:rPr sz="3400" spc="315" dirty="0">
                <a:latin typeface="Arial"/>
                <a:cs typeface="Arial"/>
              </a:rPr>
              <a:t>audiens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9684" y="6"/>
            <a:ext cx="7478395" cy="10287000"/>
          </a:xfrm>
          <a:custGeom>
            <a:avLst/>
            <a:gdLst/>
            <a:ahLst/>
            <a:cxnLst/>
            <a:rect l="l" t="t" r="r" b="b"/>
            <a:pathLst>
              <a:path w="7478394" h="10287000">
                <a:moveTo>
                  <a:pt x="0" y="10286999"/>
                </a:moveTo>
                <a:lnTo>
                  <a:pt x="7478315" y="10286999"/>
                </a:lnTo>
                <a:lnTo>
                  <a:pt x="74783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190" y="6"/>
            <a:ext cx="10810875" cy="10287000"/>
          </a:xfrm>
          <a:custGeom>
            <a:avLst/>
            <a:gdLst/>
            <a:ahLst/>
            <a:cxnLst/>
            <a:rect l="l" t="t" r="r" b="b"/>
            <a:pathLst>
              <a:path w="10810875" h="10287000">
                <a:moveTo>
                  <a:pt x="108108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810874" y="0"/>
                </a:lnTo>
                <a:lnTo>
                  <a:pt x="10810874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13073" y="1886173"/>
            <a:ext cx="5885180" cy="255206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-635" algn="ctr">
              <a:lnSpc>
                <a:spcPts val="6680"/>
              </a:lnSpc>
              <a:spcBef>
                <a:spcPts val="209"/>
              </a:spcBef>
            </a:pPr>
            <a:r>
              <a:rPr sz="5450" b="0" spc="-95" dirty="0">
                <a:solidFill>
                  <a:srgbClr val="FFFFFF"/>
                </a:solidFill>
                <a:latin typeface="Arial Black"/>
                <a:cs typeface="Arial Black"/>
              </a:rPr>
              <a:t>Teknik </a:t>
            </a:r>
            <a:r>
              <a:rPr sz="5450" b="0" spc="-40" dirty="0">
                <a:solidFill>
                  <a:srgbClr val="FFFFFF"/>
                </a:solidFill>
                <a:latin typeface="Arial Black"/>
                <a:cs typeface="Arial Black"/>
              </a:rPr>
              <a:t>Curah  </a:t>
            </a:r>
            <a:r>
              <a:rPr sz="5450" b="0" spc="-65" dirty="0">
                <a:solidFill>
                  <a:srgbClr val="FFFFFF"/>
                </a:solidFill>
                <a:latin typeface="Arial Black"/>
                <a:cs typeface="Arial Black"/>
              </a:rPr>
              <a:t>Pendapat  </a:t>
            </a:r>
            <a:r>
              <a:rPr sz="4800" b="0" spc="495" dirty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sz="5450" b="0" spc="-320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5450" b="0" spc="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5450" b="0" spc="-24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5450" b="0" spc="-9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5450" b="0" spc="8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5450" b="0" spc="-26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5450" b="0" spc="-7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5450" b="0" spc="-4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5450" b="0" spc="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5450" b="0" spc="6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5450" b="0" spc="-9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5450" b="0" spc="8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5450" b="0" spc="22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4800" b="0" spc="370" dirty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4509" y="4717582"/>
            <a:ext cx="5749925" cy="345440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48945" indent="-43688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49580" algn="l"/>
              </a:tabLst>
            </a:pPr>
            <a:r>
              <a:rPr sz="2900" spc="70" dirty="0">
                <a:solidFill>
                  <a:srgbClr val="FFFFFF"/>
                </a:solidFill>
                <a:latin typeface="Arial"/>
                <a:cs typeface="Arial"/>
              </a:rPr>
              <a:t>Storyteller</a:t>
            </a:r>
            <a:r>
              <a:rPr sz="2550" spc="70" dirty="0">
                <a:solidFill>
                  <a:srgbClr val="FFFFFF"/>
                </a:solidFill>
                <a:latin typeface="Gill Sans MT"/>
                <a:cs typeface="Gill Sans MT"/>
              </a:rPr>
              <a:t>'</a:t>
            </a:r>
            <a:r>
              <a:rPr sz="2900" spc="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12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endParaRPr sz="2900">
              <a:latin typeface="Arial"/>
              <a:cs typeface="Arial"/>
            </a:endParaRPr>
          </a:p>
          <a:p>
            <a:pPr marL="448945" indent="-43688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449580" algn="l"/>
              </a:tabLst>
            </a:pPr>
            <a:r>
              <a:rPr sz="2900" spc="95" dirty="0">
                <a:solidFill>
                  <a:srgbClr val="FFFFFF"/>
                </a:solidFill>
                <a:latin typeface="Arial"/>
                <a:cs typeface="Arial"/>
              </a:rPr>
              <a:t>Random</a:t>
            </a:r>
            <a:r>
              <a:rPr sz="2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8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endParaRPr sz="2900">
              <a:latin typeface="Arial"/>
              <a:cs typeface="Arial"/>
            </a:endParaRPr>
          </a:p>
          <a:p>
            <a:pPr marL="362585" marR="5080" indent="-350520">
              <a:lnSpc>
                <a:spcPct val="129299"/>
              </a:lnSpc>
              <a:buClr>
                <a:srgbClr val="FFFFFF"/>
              </a:buClr>
              <a:buFont typeface="Arial"/>
              <a:buAutoNum type="arabicPeriod"/>
              <a:tabLst>
                <a:tab pos="449580" algn="l"/>
              </a:tabLst>
            </a:pPr>
            <a:r>
              <a:rPr dirty="0"/>
              <a:t>	</a:t>
            </a:r>
            <a:r>
              <a:rPr sz="2900" spc="-85" dirty="0">
                <a:solidFill>
                  <a:srgbClr val="FFFFFF"/>
                </a:solidFill>
                <a:latin typeface="Arial"/>
                <a:cs typeface="Arial"/>
              </a:rPr>
              <a:t>CFR </a:t>
            </a:r>
            <a:r>
              <a:rPr sz="2550" spc="95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2900" spc="95" dirty="0">
                <a:solidFill>
                  <a:srgbClr val="FFFFFF"/>
                </a:solidFill>
                <a:latin typeface="Arial"/>
                <a:cs typeface="Arial"/>
              </a:rPr>
              <a:t>Conclusions, Findings,  </a:t>
            </a:r>
            <a:r>
              <a:rPr sz="2900" spc="110" dirty="0">
                <a:solidFill>
                  <a:srgbClr val="FFFFFF"/>
                </a:solidFill>
                <a:latin typeface="Arial"/>
                <a:cs typeface="Arial"/>
              </a:rPr>
              <a:t>Recommendations</a:t>
            </a:r>
            <a:r>
              <a:rPr sz="2550" spc="11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sz="255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Arial"/>
                <a:cs typeface="Arial"/>
              </a:rPr>
              <a:t>Worksheet</a:t>
            </a:r>
            <a:endParaRPr sz="2900">
              <a:latin typeface="Arial"/>
              <a:cs typeface="Arial"/>
            </a:endParaRPr>
          </a:p>
          <a:p>
            <a:pPr marL="448945" indent="-43688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449580" algn="l"/>
              </a:tabLst>
            </a:pPr>
            <a:r>
              <a:rPr sz="2900" spc="114" dirty="0">
                <a:solidFill>
                  <a:srgbClr val="FFFFFF"/>
                </a:solidFill>
                <a:latin typeface="Arial"/>
                <a:cs typeface="Arial"/>
              </a:rPr>
              <a:t>Journalistic</a:t>
            </a:r>
            <a:r>
              <a:rPr sz="2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135" dirty="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2900">
              <a:latin typeface="Arial"/>
              <a:cs typeface="Arial"/>
            </a:endParaRPr>
          </a:p>
          <a:p>
            <a:pPr marL="448945" indent="-43688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449580" algn="l"/>
              </a:tabLst>
            </a:pPr>
            <a:r>
              <a:rPr sz="2900" spc="95" dirty="0">
                <a:solidFill>
                  <a:srgbClr val="FFFFFF"/>
                </a:solidFill>
                <a:latin typeface="Arial"/>
                <a:cs typeface="Arial"/>
              </a:rPr>
              <a:t>Question </a:t>
            </a:r>
            <a:r>
              <a:rPr sz="2900" spc="14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900" spc="9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r>
              <a:rPr sz="2900" spc="-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691" y="1409622"/>
            <a:ext cx="10344149" cy="725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84448" y="968376"/>
            <a:ext cx="374269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10" dirty="0">
                <a:solidFill>
                  <a:srgbClr val="FFFFFF"/>
                </a:solidFill>
                <a:latin typeface="Arial"/>
                <a:cs typeface="Arial"/>
              </a:rPr>
              <a:t>Penentuan Ide</a:t>
            </a:r>
            <a:r>
              <a:rPr sz="26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40" dirty="0">
                <a:solidFill>
                  <a:srgbClr val="FFFFFF"/>
                </a:solidFill>
                <a:latin typeface="Arial"/>
                <a:cs typeface="Arial"/>
              </a:rPr>
              <a:t>Pokok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267</Words>
  <Application>Microsoft Office PowerPoint</Application>
  <PresentationFormat>Custom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PERTEMUAN KE 4</vt:lpstr>
      <vt:lpstr>TAHAP  PERENCANAAN  PESAN-PESAN  BISNIS</vt:lpstr>
      <vt:lpstr>Proses  Komposisi (Composition process)</vt:lpstr>
      <vt:lpstr>TAHAP PENYUSUNAN  PESAN BISNIS</vt:lpstr>
      <vt:lpstr>Mengapa  Tujuan Harus  Jelas?</vt:lpstr>
      <vt:lpstr>TUJUAN  KOMUNIKASI BISNIS</vt:lpstr>
      <vt:lpstr>A P A K A H T U JU A N  R E A LI S T I S ?</vt:lpstr>
      <vt:lpstr>Cara Memenuhi  Kebutuhan Akan  Informasi Audiens</vt:lpstr>
      <vt:lpstr>Teknik Curah  Pendapat  (Brainstorming)</vt:lpstr>
      <vt:lpstr>Komunikasi Lisan</vt:lpstr>
      <vt:lpstr>TERIMA KASIH!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V</dc:title>
  <cp:lastModifiedBy>User</cp:lastModifiedBy>
  <cp:revision>3</cp:revision>
  <dcterms:created xsi:type="dcterms:W3CDTF">2019-10-23T14:14:57Z</dcterms:created>
  <dcterms:modified xsi:type="dcterms:W3CDTF">2022-03-20T14:44:22Z</dcterms:modified>
</cp:coreProperties>
</file>