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6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311" y="691555"/>
            <a:ext cx="8370976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9733" y="4239343"/>
            <a:ext cx="9014132" cy="2034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EB4A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8828" y="299829"/>
            <a:ext cx="6435943" cy="119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4429" y="3219628"/>
            <a:ext cx="7764740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3715" y="1751345"/>
            <a:ext cx="7691120" cy="1577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30"/>
              </a:spcBef>
            </a:pPr>
            <a:r>
              <a:rPr sz="3850" spc="875" dirty="0">
                <a:latin typeface="Arial Black"/>
                <a:cs typeface="Arial Black"/>
              </a:rPr>
              <a:t>PENGORGANISASIAN</a:t>
            </a:r>
            <a:endParaRPr sz="38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940"/>
              </a:spcBef>
            </a:pPr>
            <a:r>
              <a:rPr sz="3850" spc="910" dirty="0">
                <a:latin typeface="Arial Black"/>
                <a:cs typeface="Arial Black"/>
              </a:rPr>
              <a:t>PESAN</a:t>
            </a:r>
            <a:r>
              <a:rPr sz="3800" spc="910" dirty="0">
                <a:latin typeface="Georgia"/>
                <a:cs typeface="Georgia"/>
              </a:rPr>
              <a:t>-</a:t>
            </a:r>
            <a:r>
              <a:rPr sz="3850" spc="910" dirty="0">
                <a:latin typeface="Arial Black"/>
                <a:cs typeface="Arial Black"/>
              </a:rPr>
              <a:t>PESAN</a:t>
            </a:r>
            <a:r>
              <a:rPr sz="3850" spc="-80" dirty="0">
                <a:latin typeface="Arial Black"/>
                <a:cs typeface="Arial Black"/>
              </a:rPr>
              <a:t> </a:t>
            </a:r>
            <a:r>
              <a:rPr sz="3850" spc="630" dirty="0">
                <a:latin typeface="Arial Black"/>
                <a:cs typeface="Arial Black"/>
              </a:rPr>
              <a:t>BISNIS</a:t>
            </a:r>
            <a:endParaRPr sz="38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3422" y="692151"/>
            <a:ext cx="67779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370" dirty="0" smtClean="0">
                <a:solidFill>
                  <a:srgbClr val="000000"/>
                </a:solidFill>
              </a:rPr>
              <a:t>PERTEMUAN  KE  5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66911"/>
            <a:ext cx="9753600" cy="3581400"/>
          </a:xfrm>
          <a:custGeom>
            <a:avLst/>
            <a:gdLst/>
            <a:ahLst/>
            <a:cxnLst/>
            <a:rect l="l" t="t" r="r" b="b"/>
            <a:pathLst>
              <a:path w="9753600" h="3581400">
                <a:moveTo>
                  <a:pt x="0" y="3581374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3581374"/>
                </a:lnTo>
                <a:lnTo>
                  <a:pt x="0" y="35813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1" y="2006730"/>
            <a:ext cx="6705599" cy="1182374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 marR="5080" indent="408940">
              <a:lnSpc>
                <a:spcPts val="4130"/>
              </a:lnSpc>
              <a:spcBef>
                <a:spcPts val="1019"/>
              </a:spcBef>
            </a:pPr>
            <a:r>
              <a:rPr spc="-640">
                <a:solidFill>
                  <a:srgbClr val="EB4A20"/>
                </a:solidFill>
              </a:rPr>
              <a:t>PENYEBAB </a:t>
            </a:r>
            <a:r>
              <a:rPr lang="en-US" spc="-640" dirty="0" smtClean="0">
                <a:solidFill>
                  <a:srgbClr val="EB4A20"/>
                </a:solidFill>
              </a:rPr>
              <a:t>   </a:t>
            </a:r>
            <a:r>
              <a:rPr spc="-645" smtClean="0">
                <a:solidFill>
                  <a:srgbClr val="EB4A20"/>
                </a:solidFill>
              </a:rPr>
              <a:t>PESAN </a:t>
            </a:r>
            <a:r>
              <a:rPr lang="en-US" spc="-645" dirty="0" smtClean="0">
                <a:solidFill>
                  <a:srgbClr val="EB4A20"/>
                </a:solidFill>
              </a:rPr>
              <a:t>   </a:t>
            </a:r>
            <a:r>
              <a:rPr spc="-520" smtClean="0">
                <a:solidFill>
                  <a:srgbClr val="EB4A20"/>
                </a:solidFill>
              </a:rPr>
              <a:t>TIDAK  </a:t>
            </a:r>
            <a:r>
              <a:rPr spc="-700">
                <a:solidFill>
                  <a:srgbClr val="EB4A20"/>
                </a:solidFill>
              </a:rPr>
              <a:t>TERORGANISIR </a:t>
            </a:r>
            <a:r>
              <a:rPr lang="en-US" spc="-700" dirty="0" smtClean="0">
                <a:solidFill>
                  <a:srgbClr val="EB4A20"/>
                </a:solidFill>
              </a:rPr>
              <a:t>   </a:t>
            </a:r>
            <a:r>
              <a:rPr spc="-775" smtClean="0">
                <a:solidFill>
                  <a:srgbClr val="EB4A20"/>
                </a:solidFill>
              </a:rPr>
              <a:t>DENGAN</a:t>
            </a:r>
            <a:r>
              <a:rPr spc="-459" smtClean="0">
                <a:solidFill>
                  <a:srgbClr val="EB4A20"/>
                </a:solidFill>
              </a:rPr>
              <a:t> </a:t>
            </a:r>
            <a:r>
              <a:rPr lang="en-US" spc="-459" dirty="0" smtClean="0">
                <a:solidFill>
                  <a:srgbClr val="EB4A20"/>
                </a:solidFill>
              </a:rPr>
              <a:t>  </a:t>
            </a:r>
            <a:r>
              <a:rPr spc="-434" smtClean="0">
                <a:solidFill>
                  <a:srgbClr val="EB4A20"/>
                </a:solidFill>
              </a:rPr>
              <a:t>BAIK</a:t>
            </a:r>
            <a:endParaRPr spc="-434" dirty="0">
              <a:solidFill>
                <a:srgbClr val="EB4A2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3444" y="3478881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444" y="3974181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444" y="4469481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3444" y="4964781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815"/>
              </a:spcBef>
            </a:pPr>
            <a:r>
              <a:rPr spc="225" dirty="0"/>
              <a:t>Betele</a:t>
            </a:r>
            <a:r>
              <a:rPr sz="2600" spc="225" dirty="0">
                <a:latin typeface="Gill Sans MT"/>
                <a:cs typeface="Gill Sans MT"/>
              </a:rPr>
              <a:t>-</a:t>
            </a:r>
            <a:r>
              <a:rPr spc="225" dirty="0"/>
              <a:t>tele</a:t>
            </a:r>
            <a:endParaRPr sz="2600">
              <a:latin typeface="Gill Sans MT"/>
              <a:cs typeface="Gill Sans MT"/>
            </a:endParaRPr>
          </a:p>
          <a:p>
            <a:pPr marL="198755" marR="5080">
              <a:lnSpc>
                <a:spcPct val="122600"/>
              </a:lnSpc>
            </a:pPr>
            <a:r>
              <a:rPr spc="290" dirty="0"/>
              <a:t>Memasukan</a:t>
            </a:r>
            <a:r>
              <a:rPr spc="-20" dirty="0"/>
              <a:t> </a:t>
            </a:r>
            <a:r>
              <a:rPr spc="290" dirty="0"/>
              <a:t>bahan</a:t>
            </a:r>
            <a:r>
              <a:rPr sz="2600" spc="290" dirty="0">
                <a:latin typeface="Gill Sans MT"/>
                <a:cs typeface="Gill Sans MT"/>
              </a:rPr>
              <a:t>-</a:t>
            </a:r>
            <a:r>
              <a:rPr spc="290" dirty="0"/>
              <a:t>bahan</a:t>
            </a:r>
            <a:r>
              <a:rPr spc="-20" dirty="0"/>
              <a:t> </a:t>
            </a:r>
            <a:r>
              <a:rPr spc="235" dirty="0"/>
              <a:t>yg</a:t>
            </a:r>
            <a:r>
              <a:rPr spc="-20" dirty="0"/>
              <a:t> </a:t>
            </a:r>
            <a:r>
              <a:rPr spc="305" dirty="0"/>
              <a:t>tidak</a:t>
            </a:r>
            <a:r>
              <a:rPr spc="-15" dirty="0"/>
              <a:t> </a:t>
            </a:r>
            <a:r>
              <a:rPr spc="210" dirty="0"/>
              <a:t>relevan  </a:t>
            </a:r>
            <a:r>
              <a:rPr spc="250" dirty="0"/>
              <a:t>Menyajikan </a:t>
            </a:r>
            <a:r>
              <a:rPr spc="254" dirty="0"/>
              <a:t>ide</a:t>
            </a:r>
            <a:r>
              <a:rPr sz="2600" spc="254" dirty="0">
                <a:latin typeface="Gill Sans MT"/>
                <a:cs typeface="Gill Sans MT"/>
              </a:rPr>
              <a:t>-</a:t>
            </a:r>
            <a:r>
              <a:rPr spc="254" dirty="0"/>
              <a:t>ide </a:t>
            </a:r>
            <a:r>
              <a:rPr spc="155" dirty="0"/>
              <a:t>secara </a:t>
            </a:r>
            <a:r>
              <a:rPr spc="305" dirty="0"/>
              <a:t>tidak </a:t>
            </a:r>
            <a:r>
              <a:rPr spc="200" dirty="0"/>
              <a:t>logis  </a:t>
            </a:r>
            <a:r>
              <a:rPr spc="204" dirty="0"/>
              <a:t>Substansi </a:t>
            </a:r>
            <a:r>
              <a:rPr spc="220" dirty="0"/>
              <a:t>pesan</a:t>
            </a:r>
            <a:r>
              <a:rPr spc="-240" dirty="0"/>
              <a:t> </a:t>
            </a:r>
            <a:r>
              <a:rPr spc="280" dirty="0"/>
              <a:t>terlupakan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86225" cy="7315200"/>
          </a:xfrm>
          <a:custGeom>
            <a:avLst/>
            <a:gdLst/>
            <a:ahLst/>
            <a:cxnLst/>
            <a:rect l="l" t="t" r="r" b="b"/>
            <a:pathLst>
              <a:path w="4086225" h="7315200">
                <a:moveTo>
                  <a:pt x="0" y="7315095"/>
                </a:moveTo>
                <a:lnTo>
                  <a:pt x="0" y="0"/>
                </a:lnTo>
                <a:lnTo>
                  <a:pt x="4086224" y="0"/>
                </a:lnTo>
                <a:lnTo>
                  <a:pt x="4086224" y="7315095"/>
                </a:lnTo>
                <a:lnTo>
                  <a:pt x="0" y="7315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580" y="105945"/>
            <a:ext cx="3428365" cy="119380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012825" marR="5080" indent="-1000760">
              <a:lnSpc>
                <a:spcPts val="4130"/>
              </a:lnSpc>
              <a:spcBef>
                <a:spcPts val="1019"/>
              </a:spcBef>
            </a:pPr>
            <a:r>
              <a:rPr spc="-730" dirty="0">
                <a:solidFill>
                  <a:srgbClr val="EB4A20"/>
                </a:solidFill>
              </a:rPr>
              <a:t>MENGORGANISIR  </a:t>
            </a:r>
            <a:r>
              <a:rPr spc="-645" dirty="0">
                <a:solidFill>
                  <a:srgbClr val="EB4A20"/>
                </a:solidFill>
              </a:rPr>
              <a:t>PESAN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4847" y="1443364"/>
            <a:ext cx="3381375" cy="574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15290" indent="-191135">
              <a:lnSpc>
                <a:spcPct val="108700"/>
              </a:lnSpc>
              <a:spcBef>
                <a:spcPts val="100"/>
              </a:spcBef>
              <a:buAutoNum type="arabicPeriod"/>
              <a:tabLst>
                <a:tab pos="299720" algn="l"/>
              </a:tabLst>
            </a:pPr>
            <a:r>
              <a:rPr sz="2300" spc="-85" dirty="0">
                <a:latin typeface="Arial"/>
                <a:cs typeface="Arial"/>
              </a:rPr>
              <a:t>Subjek </a:t>
            </a:r>
            <a:r>
              <a:rPr sz="2300" spc="50" dirty="0">
                <a:latin typeface="Arial"/>
                <a:cs typeface="Arial"/>
              </a:rPr>
              <a:t>&amp; </a:t>
            </a:r>
            <a:r>
              <a:rPr sz="2300" spc="-114" dirty="0">
                <a:latin typeface="Arial"/>
                <a:cs typeface="Arial"/>
              </a:rPr>
              <a:t>Tujuan  </a:t>
            </a:r>
            <a:r>
              <a:rPr sz="2300" spc="-45" dirty="0">
                <a:latin typeface="Arial"/>
                <a:cs typeface="Arial"/>
              </a:rPr>
              <a:t>penyampaian </a:t>
            </a:r>
            <a:r>
              <a:rPr sz="2300" spc="-25" dirty="0">
                <a:latin typeface="Arial"/>
                <a:cs typeface="Arial"/>
              </a:rPr>
              <a:t>pesan-  </a:t>
            </a:r>
            <a:r>
              <a:rPr sz="2300" spc="-65" dirty="0">
                <a:latin typeface="Arial"/>
                <a:cs typeface="Arial"/>
              </a:rPr>
              <a:t>pesan </a:t>
            </a:r>
            <a:r>
              <a:rPr sz="2300" spc="-100" dirty="0">
                <a:latin typeface="Arial"/>
                <a:cs typeface="Arial"/>
              </a:rPr>
              <a:t>harus</a:t>
            </a:r>
            <a:r>
              <a:rPr sz="2300" spc="10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jelas</a:t>
            </a:r>
            <a:endParaRPr sz="2300">
              <a:latin typeface="Arial"/>
              <a:cs typeface="Arial"/>
            </a:endParaRPr>
          </a:p>
          <a:p>
            <a:pPr marL="299085" marR="47625" indent="-287020">
              <a:lnSpc>
                <a:spcPct val="108700"/>
              </a:lnSpc>
              <a:buAutoNum type="arabicPeriod"/>
              <a:tabLst>
                <a:tab pos="299720" algn="l"/>
              </a:tabLst>
            </a:pPr>
            <a:r>
              <a:rPr sz="2300" spc="-100" dirty="0">
                <a:latin typeface="Arial"/>
                <a:cs typeface="Arial"/>
              </a:rPr>
              <a:t>Semua </a:t>
            </a:r>
            <a:r>
              <a:rPr sz="2300" spc="-60" dirty="0">
                <a:latin typeface="Arial"/>
                <a:cs typeface="Arial"/>
              </a:rPr>
              <a:t>pesan-pesasn  </a:t>
            </a:r>
            <a:r>
              <a:rPr sz="2300" spc="-90" dirty="0">
                <a:latin typeface="Arial"/>
                <a:cs typeface="Arial"/>
              </a:rPr>
              <a:t>bisnis </a:t>
            </a:r>
            <a:r>
              <a:rPr sz="2300" spc="-55" dirty="0">
                <a:latin typeface="Arial"/>
                <a:cs typeface="Arial"/>
              </a:rPr>
              <a:t>yang </a:t>
            </a:r>
            <a:r>
              <a:rPr sz="2300" spc="-50" dirty="0">
                <a:latin typeface="Arial"/>
                <a:cs typeface="Arial"/>
              </a:rPr>
              <a:t>disampaikan  </a:t>
            </a:r>
            <a:r>
              <a:rPr sz="2300" spc="-100" dirty="0">
                <a:latin typeface="Arial"/>
                <a:cs typeface="Arial"/>
              </a:rPr>
              <a:t>harus </a:t>
            </a:r>
            <a:r>
              <a:rPr sz="2300" spc="-50" dirty="0">
                <a:latin typeface="Arial"/>
                <a:cs typeface="Arial"/>
              </a:rPr>
              <a:t>berhubungan  </a:t>
            </a:r>
            <a:r>
              <a:rPr sz="2300" spc="-30" dirty="0">
                <a:latin typeface="Arial"/>
                <a:cs typeface="Arial"/>
              </a:rPr>
              <a:t>dengan </a:t>
            </a:r>
            <a:r>
              <a:rPr sz="2300" spc="-85" dirty="0">
                <a:latin typeface="Arial"/>
                <a:cs typeface="Arial"/>
              </a:rPr>
              <a:t>subjek </a:t>
            </a:r>
            <a:r>
              <a:rPr sz="2300" spc="50" dirty="0">
                <a:latin typeface="Arial"/>
                <a:cs typeface="Arial"/>
              </a:rPr>
              <a:t>&amp;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30" dirty="0">
                <a:latin typeface="Arial"/>
                <a:cs typeface="Arial"/>
              </a:rPr>
              <a:t>tujuan</a:t>
            </a:r>
            <a:endParaRPr sz="2300">
              <a:latin typeface="Arial"/>
              <a:cs typeface="Arial"/>
            </a:endParaRPr>
          </a:p>
          <a:p>
            <a:pPr marL="299085" marR="5080" indent="-259079">
              <a:lnSpc>
                <a:spcPct val="108700"/>
              </a:lnSpc>
              <a:buAutoNum type="arabicPeriod"/>
              <a:tabLst>
                <a:tab pos="299720" algn="l"/>
              </a:tabLst>
            </a:pPr>
            <a:r>
              <a:rPr sz="2300" spc="5" dirty="0">
                <a:latin typeface="Arial"/>
                <a:cs typeface="Arial"/>
              </a:rPr>
              <a:t>Ide-ide </a:t>
            </a:r>
            <a:r>
              <a:rPr sz="2300" spc="595" dirty="0">
                <a:latin typeface="Arial"/>
                <a:cs typeface="Arial"/>
              </a:rPr>
              <a:t>/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30" dirty="0">
                <a:latin typeface="Arial"/>
                <a:cs typeface="Arial"/>
              </a:rPr>
              <a:t>gagasan </a:t>
            </a:r>
            <a:r>
              <a:rPr sz="2300" spc="-100" dirty="0">
                <a:latin typeface="Arial"/>
                <a:cs typeface="Arial"/>
              </a:rPr>
              <a:t>harus  </a:t>
            </a:r>
            <a:r>
              <a:rPr sz="2300" spc="-65" dirty="0">
                <a:latin typeface="Arial"/>
                <a:cs typeface="Arial"/>
              </a:rPr>
              <a:t>dikelompokkan </a:t>
            </a:r>
            <a:r>
              <a:rPr sz="2300" spc="50" dirty="0">
                <a:latin typeface="Arial"/>
                <a:cs typeface="Arial"/>
              </a:rPr>
              <a:t>&amp;  </a:t>
            </a:r>
            <a:r>
              <a:rPr sz="2300" spc="-45" dirty="0">
                <a:latin typeface="Arial"/>
                <a:cs typeface="Arial"/>
              </a:rPr>
              <a:t>disajikan </a:t>
            </a:r>
            <a:r>
              <a:rPr sz="2300" spc="-30" dirty="0">
                <a:latin typeface="Arial"/>
                <a:cs typeface="Arial"/>
              </a:rPr>
              <a:t>dengan </a:t>
            </a:r>
            <a:r>
              <a:rPr sz="2300" spc="10" dirty="0">
                <a:latin typeface="Arial"/>
                <a:cs typeface="Arial"/>
              </a:rPr>
              <a:t>cara  </a:t>
            </a:r>
            <a:r>
              <a:rPr sz="2300" spc="-55" dirty="0">
                <a:latin typeface="Arial"/>
                <a:cs typeface="Arial"/>
              </a:rPr>
              <a:t>yang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logis</a:t>
            </a:r>
            <a:endParaRPr sz="2300">
              <a:latin typeface="Arial"/>
              <a:cs typeface="Arial"/>
            </a:endParaRPr>
          </a:p>
          <a:p>
            <a:pPr marL="299085" marR="81915" indent="-283845">
              <a:lnSpc>
                <a:spcPct val="108700"/>
              </a:lnSpc>
              <a:buAutoNum type="arabicPeriod"/>
              <a:tabLst>
                <a:tab pos="299720" algn="l"/>
              </a:tabLst>
            </a:pPr>
            <a:r>
              <a:rPr sz="2300" spc="-100" dirty="0">
                <a:latin typeface="Arial"/>
                <a:cs typeface="Arial"/>
              </a:rPr>
              <a:t>Semua </a:t>
            </a:r>
            <a:r>
              <a:rPr sz="2300" spc="-45" dirty="0">
                <a:latin typeface="Arial"/>
                <a:cs typeface="Arial"/>
              </a:rPr>
              <a:t>pesan-pesan  </a:t>
            </a:r>
            <a:r>
              <a:rPr sz="2300" spc="-90" dirty="0">
                <a:latin typeface="Arial"/>
                <a:cs typeface="Arial"/>
              </a:rPr>
              <a:t>bisnis </a:t>
            </a:r>
            <a:r>
              <a:rPr sz="2300" spc="-55" dirty="0">
                <a:latin typeface="Arial"/>
                <a:cs typeface="Arial"/>
              </a:rPr>
              <a:t>yang </a:t>
            </a:r>
            <a:r>
              <a:rPr sz="2300" spc="-10" dirty="0">
                <a:latin typeface="Arial"/>
                <a:cs typeface="Arial"/>
              </a:rPr>
              <a:t>penting  </a:t>
            </a:r>
            <a:r>
              <a:rPr sz="2300" spc="-100" dirty="0">
                <a:latin typeface="Arial"/>
                <a:cs typeface="Arial"/>
              </a:rPr>
              <a:t>harus </a:t>
            </a:r>
            <a:r>
              <a:rPr sz="2300" spc="-80" dirty="0">
                <a:latin typeface="Arial"/>
                <a:cs typeface="Arial"/>
              </a:rPr>
              <a:t>sudah </a:t>
            </a:r>
            <a:r>
              <a:rPr sz="2300" spc="-25" dirty="0">
                <a:latin typeface="Arial"/>
                <a:cs typeface="Arial"/>
              </a:rPr>
              <a:t>tercakup </a:t>
            </a:r>
            <a:r>
              <a:rPr sz="2300" spc="20" dirty="0">
                <a:latin typeface="Arial"/>
                <a:cs typeface="Arial"/>
              </a:rPr>
              <a:t>di  </a:t>
            </a:r>
            <a:r>
              <a:rPr sz="2300" spc="-45" dirty="0">
                <a:latin typeface="Arial"/>
                <a:cs typeface="Arial"/>
              </a:rPr>
              <a:t>dalamnya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8318" y="6787612"/>
            <a:ext cx="1066165" cy="388620"/>
          </a:xfrm>
          <a:prstGeom prst="rect">
            <a:avLst/>
          </a:prstGeom>
          <a:ln w="29715">
            <a:solidFill>
              <a:srgbClr val="FFDD61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15595" marR="305435" indent="-15875">
              <a:lnSpc>
                <a:spcPct val="107100"/>
              </a:lnSpc>
              <a:spcBef>
                <a:spcPts val="600"/>
              </a:spcBef>
            </a:pPr>
            <a:r>
              <a:rPr sz="700" spc="20" dirty="0">
                <a:solidFill>
                  <a:srgbClr val="FFDD61"/>
                </a:solidFill>
                <a:latin typeface="Arial"/>
                <a:cs typeface="Arial"/>
              </a:rPr>
              <a:t>P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DD61"/>
                </a:solidFill>
                <a:latin typeface="Arial"/>
                <a:cs typeface="Arial"/>
              </a:rPr>
              <a:t>E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60" dirty="0">
                <a:solidFill>
                  <a:srgbClr val="FFDD61"/>
                </a:solidFill>
                <a:latin typeface="Arial"/>
                <a:cs typeface="Arial"/>
              </a:rPr>
              <a:t>A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  </a:t>
            </a:r>
            <a:r>
              <a:rPr sz="700" spc="35" dirty="0">
                <a:solidFill>
                  <a:srgbClr val="FFDD61"/>
                </a:solidFill>
                <a:latin typeface="Arial"/>
                <a:cs typeface="Arial"/>
              </a:rPr>
              <a:t>B</a:t>
            </a:r>
            <a:r>
              <a:rPr sz="700" spc="-80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753599" cy="7315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753600" cy="2705100"/>
          </a:xfrm>
          <a:custGeom>
            <a:avLst/>
            <a:gdLst/>
            <a:ahLst/>
            <a:cxnLst/>
            <a:rect l="l" t="t" r="r" b="b"/>
            <a:pathLst>
              <a:path w="9753600" h="2705100">
                <a:moveTo>
                  <a:pt x="0" y="270509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2705099"/>
                </a:lnTo>
                <a:lnTo>
                  <a:pt x="0" y="270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4128" y="183627"/>
            <a:ext cx="8728472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509">
                <a:solidFill>
                  <a:srgbClr val="EB4A20"/>
                </a:solidFill>
              </a:rPr>
              <a:t>MANFAAT </a:t>
            </a:r>
            <a:r>
              <a:rPr lang="en-US" spc="-509" dirty="0" smtClean="0">
                <a:solidFill>
                  <a:srgbClr val="EB4A20"/>
                </a:solidFill>
              </a:rPr>
              <a:t> </a:t>
            </a:r>
            <a:r>
              <a:rPr spc="-675" smtClean="0">
                <a:solidFill>
                  <a:srgbClr val="EB4A20"/>
                </a:solidFill>
              </a:rPr>
              <a:t>PENGORGANISASIAN </a:t>
            </a:r>
            <a:r>
              <a:rPr lang="en-US" spc="-675" dirty="0" smtClean="0">
                <a:solidFill>
                  <a:srgbClr val="EB4A20"/>
                </a:solidFill>
              </a:rPr>
              <a:t> </a:t>
            </a:r>
            <a:r>
              <a:rPr spc="-790" smtClean="0">
                <a:solidFill>
                  <a:srgbClr val="EB4A20"/>
                </a:solidFill>
              </a:rPr>
              <a:t>YG</a:t>
            </a:r>
            <a:r>
              <a:rPr spc="-695" smtClean="0">
                <a:solidFill>
                  <a:srgbClr val="EB4A20"/>
                </a:solidFill>
              </a:rPr>
              <a:t> </a:t>
            </a:r>
            <a:r>
              <a:rPr lang="en-US" spc="-695" dirty="0" smtClean="0">
                <a:solidFill>
                  <a:srgbClr val="EB4A20"/>
                </a:solidFill>
              </a:rPr>
              <a:t>  </a:t>
            </a:r>
            <a:r>
              <a:rPr spc="-434" smtClean="0">
                <a:solidFill>
                  <a:srgbClr val="EB4A20"/>
                </a:solidFill>
              </a:rPr>
              <a:t>BAIK</a:t>
            </a:r>
            <a:endParaRPr spc="-434" dirty="0">
              <a:solidFill>
                <a:srgbClr val="EB4A2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6416" y="1177675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416" y="1530100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416" y="1882525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16" y="2234950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8269" y="999564"/>
            <a:ext cx="597789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sz="2100" spc="-40" dirty="0">
                <a:latin typeface="Arial"/>
                <a:cs typeface="Arial"/>
              </a:rPr>
              <a:t>Membantu </a:t>
            </a:r>
            <a:r>
              <a:rPr sz="2100" spc="-35" dirty="0">
                <a:latin typeface="Arial"/>
                <a:cs typeface="Arial"/>
              </a:rPr>
              <a:t>penerima </a:t>
            </a:r>
            <a:r>
              <a:rPr sz="2100" spc="-55" dirty="0">
                <a:latin typeface="Arial"/>
                <a:cs typeface="Arial"/>
              </a:rPr>
              <a:t>pesan </a:t>
            </a:r>
            <a:r>
              <a:rPr sz="2100" spc="-60" dirty="0">
                <a:latin typeface="Arial"/>
                <a:cs typeface="Arial"/>
              </a:rPr>
              <a:t>memahami </a:t>
            </a:r>
            <a:r>
              <a:rPr sz="2100" spc="-55" dirty="0">
                <a:latin typeface="Arial"/>
                <a:cs typeface="Arial"/>
              </a:rPr>
              <a:t>suatu pesan  </a:t>
            </a:r>
            <a:r>
              <a:rPr sz="2100" spc="-40" dirty="0">
                <a:latin typeface="Arial"/>
                <a:cs typeface="Arial"/>
              </a:rPr>
              <a:t>Membantu </a:t>
            </a:r>
            <a:r>
              <a:rPr sz="2100" spc="-35" dirty="0">
                <a:latin typeface="Arial"/>
                <a:cs typeface="Arial"/>
              </a:rPr>
              <a:t>penerima </a:t>
            </a:r>
            <a:r>
              <a:rPr sz="2100" spc="-55" dirty="0">
                <a:latin typeface="Arial"/>
                <a:cs typeface="Arial"/>
              </a:rPr>
              <a:t>pesan menerima suatu pesan  </a:t>
            </a:r>
            <a:r>
              <a:rPr sz="2100" spc="-35" dirty="0">
                <a:latin typeface="Arial"/>
                <a:cs typeface="Arial"/>
              </a:rPr>
              <a:t>Menghemat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waktu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100" spc="-55" dirty="0">
                <a:latin typeface="Arial"/>
                <a:cs typeface="Arial"/>
              </a:rPr>
              <a:t>Mempermudah </a:t>
            </a:r>
            <a:r>
              <a:rPr sz="2100" spc="-65" dirty="0">
                <a:latin typeface="Arial"/>
                <a:cs typeface="Arial"/>
              </a:rPr>
              <a:t>Pekerjaan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Komunikator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88023" y="6749514"/>
            <a:ext cx="1066165" cy="388620"/>
          </a:xfrm>
          <a:prstGeom prst="rect">
            <a:avLst/>
          </a:prstGeom>
          <a:ln w="29715">
            <a:solidFill>
              <a:srgbClr val="FFDD61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15595" marR="305435" indent="-15875">
              <a:lnSpc>
                <a:spcPct val="107100"/>
              </a:lnSpc>
              <a:spcBef>
                <a:spcPts val="600"/>
              </a:spcBef>
            </a:pPr>
            <a:r>
              <a:rPr sz="700" spc="20" dirty="0">
                <a:solidFill>
                  <a:srgbClr val="FFDD61"/>
                </a:solidFill>
                <a:latin typeface="Arial"/>
                <a:cs typeface="Arial"/>
              </a:rPr>
              <a:t>P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DD61"/>
                </a:solidFill>
                <a:latin typeface="Arial"/>
                <a:cs typeface="Arial"/>
              </a:rPr>
              <a:t>E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60" dirty="0">
                <a:solidFill>
                  <a:srgbClr val="FFDD61"/>
                </a:solidFill>
                <a:latin typeface="Arial"/>
                <a:cs typeface="Arial"/>
              </a:rPr>
              <a:t>A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  </a:t>
            </a:r>
            <a:r>
              <a:rPr sz="700" spc="35" dirty="0">
                <a:solidFill>
                  <a:srgbClr val="FFDD61"/>
                </a:solidFill>
                <a:latin typeface="Arial"/>
                <a:cs typeface="Arial"/>
              </a:rPr>
              <a:t>B</a:t>
            </a:r>
            <a:r>
              <a:rPr sz="700" spc="-80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EB4A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2780" y="513097"/>
            <a:ext cx="7376419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745"/>
              <a:t>SUSUNAN </a:t>
            </a:r>
            <a:r>
              <a:rPr lang="en-US" spc="-745" dirty="0" smtClean="0"/>
              <a:t>  </a:t>
            </a:r>
            <a:r>
              <a:rPr spc="-670" smtClean="0"/>
              <a:t>OUTLINE </a:t>
            </a:r>
            <a:r>
              <a:rPr lang="en-US" spc="-670" dirty="0" smtClean="0"/>
              <a:t>  </a:t>
            </a:r>
            <a:r>
              <a:rPr spc="-645" smtClean="0"/>
              <a:t>PESAN</a:t>
            </a:r>
            <a:r>
              <a:rPr spc="-305" smtClean="0"/>
              <a:t> </a:t>
            </a:r>
            <a:r>
              <a:rPr lang="en-US" spc="-305" dirty="0" smtClean="0"/>
              <a:t> </a:t>
            </a:r>
            <a:r>
              <a:rPr spc="-540" smtClean="0"/>
              <a:t>BISNIS</a:t>
            </a:r>
            <a:endParaRPr spc="-540" dirty="0"/>
          </a:p>
        </p:txBody>
      </p:sp>
      <p:sp>
        <p:nvSpPr>
          <p:cNvPr id="4" name="object 4"/>
          <p:cNvSpPr/>
          <p:nvPr/>
        </p:nvSpPr>
        <p:spPr>
          <a:xfrm>
            <a:off x="3573936" y="1809754"/>
            <a:ext cx="2438400" cy="2438400"/>
          </a:xfrm>
          <a:custGeom>
            <a:avLst/>
            <a:gdLst/>
            <a:ahLst/>
            <a:cxnLst/>
            <a:rect l="l" t="t" r="r" b="b"/>
            <a:pathLst>
              <a:path w="2438400" h="2438400">
                <a:moveTo>
                  <a:pt x="1219200" y="2438390"/>
                </a:moveTo>
                <a:lnTo>
                  <a:pt x="1171326" y="2437467"/>
                </a:lnTo>
                <a:lnTo>
                  <a:pt x="1123920" y="2434722"/>
                </a:lnTo>
                <a:lnTo>
                  <a:pt x="1077015" y="2430187"/>
                </a:lnTo>
                <a:lnTo>
                  <a:pt x="1030646" y="2423898"/>
                </a:lnTo>
                <a:lnTo>
                  <a:pt x="984846" y="2415887"/>
                </a:lnTo>
                <a:lnTo>
                  <a:pt x="939648" y="2406189"/>
                </a:lnTo>
                <a:lnTo>
                  <a:pt x="895088" y="2394838"/>
                </a:lnTo>
                <a:lnTo>
                  <a:pt x="851199" y="2381867"/>
                </a:lnTo>
                <a:lnTo>
                  <a:pt x="808014" y="2367311"/>
                </a:lnTo>
                <a:lnTo>
                  <a:pt x="765568" y="2351203"/>
                </a:lnTo>
                <a:lnTo>
                  <a:pt x="723894" y="2333577"/>
                </a:lnTo>
                <a:lnTo>
                  <a:pt x="683027" y="2314468"/>
                </a:lnTo>
                <a:lnTo>
                  <a:pt x="642999" y="2293908"/>
                </a:lnTo>
                <a:lnTo>
                  <a:pt x="603846" y="2271932"/>
                </a:lnTo>
                <a:lnTo>
                  <a:pt x="565601" y="2248573"/>
                </a:lnTo>
                <a:lnTo>
                  <a:pt x="528298" y="2223867"/>
                </a:lnTo>
                <a:lnTo>
                  <a:pt x="491970" y="2197845"/>
                </a:lnTo>
                <a:lnTo>
                  <a:pt x="456652" y="2170543"/>
                </a:lnTo>
                <a:lnTo>
                  <a:pt x="422378" y="2141995"/>
                </a:lnTo>
                <a:lnTo>
                  <a:pt x="389181" y="2112233"/>
                </a:lnTo>
                <a:lnTo>
                  <a:pt x="357095" y="2081293"/>
                </a:lnTo>
                <a:lnTo>
                  <a:pt x="326155" y="2049207"/>
                </a:lnTo>
                <a:lnTo>
                  <a:pt x="296393" y="2016010"/>
                </a:lnTo>
                <a:lnTo>
                  <a:pt x="267844" y="1981736"/>
                </a:lnTo>
                <a:lnTo>
                  <a:pt x="240542" y="1946419"/>
                </a:lnTo>
                <a:lnTo>
                  <a:pt x="214521" y="1910092"/>
                </a:lnTo>
                <a:lnTo>
                  <a:pt x="189815" y="1872789"/>
                </a:lnTo>
                <a:lnTo>
                  <a:pt x="166456" y="1834544"/>
                </a:lnTo>
                <a:lnTo>
                  <a:pt x="144480" y="1795392"/>
                </a:lnTo>
                <a:lnTo>
                  <a:pt x="123921" y="1755365"/>
                </a:lnTo>
                <a:lnTo>
                  <a:pt x="104811" y="1714499"/>
                </a:lnTo>
                <a:lnTo>
                  <a:pt x="87185" y="1672826"/>
                </a:lnTo>
                <a:lnTo>
                  <a:pt x="71077" y="1630381"/>
                </a:lnTo>
                <a:lnTo>
                  <a:pt x="56521" y="1587197"/>
                </a:lnTo>
                <a:lnTo>
                  <a:pt x="43551" y="1543309"/>
                </a:lnTo>
                <a:lnTo>
                  <a:pt x="32199" y="1498750"/>
                </a:lnTo>
                <a:lnTo>
                  <a:pt x="22502" y="1453554"/>
                </a:lnTo>
                <a:lnTo>
                  <a:pt x="14491" y="1407756"/>
                </a:lnTo>
                <a:lnTo>
                  <a:pt x="8202" y="1361388"/>
                </a:lnTo>
                <a:lnTo>
                  <a:pt x="3668" y="1314485"/>
                </a:lnTo>
                <a:lnTo>
                  <a:pt x="922" y="1267081"/>
                </a:lnTo>
                <a:lnTo>
                  <a:pt x="0" y="1219209"/>
                </a:lnTo>
                <a:lnTo>
                  <a:pt x="922" y="1171335"/>
                </a:lnTo>
                <a:lnTo>
                  <a:pt x="3668" y="1123929"/>
                </a:lnTo>
                <a:lnTo>
                  <a:pt x="8202" y="1077024"/>
                </a:lnTo>
                <a:lnTo>
                  <a:pt x="14491" y="1030654"/>
                </a:lnTo>
                <a:lnTo>
                  <a:pt x="22502" y="984854"/>
                </a:lnTo>
                <a:lnTo>
                  <a:pt x="32199" y="939656"/>
                </a:lnTo>
                <a:lnTo>
                  <a:pt x="43551" y="895095"/>
                </a:lnTo>
                <a:lnTo>
                  <a:pt x="56521" y="851206"/>
                </a:lnTo>
                <a:lnTo>
                  <a:pt x="71077" y="808021"/>
                </a:lnTo>
                <a:lnTo>
                  <a:pt x="87185" y="765574"/>
                </a:lnTo>
                <a:lnTo>
                  <a:pt x="104811" y="723900"/>
                </a:lnTo>
                <a:lnTo>
                  <a:pt x="123921" y="683032"/>
                </a:lnTo>
                <a:lnTo>
                  <a:pt x="144480" y="643005"/>
                </a:lnTo>
                <a:lnTo>
                  <a:pt x="166456" y="603851"/>
                </a:lnTo>
                <a:lnTo>
                  <a:pt x="189815" y="565606"/>
                </a:lnTo>
                <a:lnTo>
                  <a:pt x="214521" y="528302"/>
                </a:lnTo>
                <a:lnTo>
                  <a:pt x="240542" y="491975"/>
                </a:lnTo>
                <a:lnTo>
                  <a:pt x="267844" y="456656"/>
                </a:lnTo>
                <a:lnTo>
                  <a:pt x="296393" y="422382"/>
                </a:lnTo>
                <a:lnTo>
                  <a:pt x="326155" y="389184"/>
                </a:lnTo>
                <a:lnTo>
                  <a:pt x="357095" y="357098"/>
                </a:lnTo>
                <a:lnTo>
                  <a:pt x="389181" y="326157"/>
                </a:lnTo>
                <a:lnTo>
                  <a:pt x="422378" y="296396"/>
                </a:lnTo>
                <a:lnTo>
                  <a:pt x="456652" y="267847"/>
                </a:lnTo>
                <a:lnTo>
                  <a:pt x="491970" y="240545"/>
                </a:lnTo>
                <a:lnTo>
                  <a:pt x="528298" y="214523"/>
                </a:lnTo>
                <a:lnTo>
                  <a:pt x="565601" y="189816"/>
                </a:lnTo>
                <a:lnTo>
                  <a:pt x="603846" y="166458"/>
                </a:lnTo>
                <a:lnTo>
                  <a:pt x="642999" y="144482"/>
                </a:lnTo>
                <a:lnTo>
                  <a:pt x="683027" y="123922"/>
                </a:lnTo>
                <a:lnTo>
                  <a:pt x="723894" y="104812"/>
                </a:lnTo>
                <a:lnTo>
                  <a:pt x="765568" y="87186"/>
                </a:lnTo>
                <a:lnTo>
                  <a:pt x="808014" y="71078"/>
                </a:lnTo>
                <a:lnTo>
                  <a:pt x="851199" y="56522"/>
                </a:lnTo>
                <a:lnTo>
                  <a:pt x="895088" y="43551"/>
                </a:lnTo>
                <a:lnTo>
                  <a:pt x="939648" y="32200"/>
                </a:lnTo>
                <a:lnTo>
                  <a:pt x="984846" y="22502"/>
                </a:lnTo>
                <a:lnTo>
                  <a:pt x="1030646" y="14491"/>
                </a:lnTo>
                <a:lnTo>
                  <a:pt x="1077015" y="8202"/>
                </a:lnTo>
                <a:lnTo>
                  <a:pt x="1123920" y="3668"/>
                </a:lnTo>
                <a:lnTo>
                  <a:pt x="1171326" y="922"/>
                </a:lnTo>
                <a:lnTo>
                  <a:pt x="1219200" y="0"/>
                </a:lnTo>
                <a:lnTo>
                  <a:pt x="1267073" y="922"/>
                </a:lnTo>
                <a:lnTo>
                  <a:pt x="1314479" y="3668"/>
                </a:lnTo>
                <a:lnTo>
                  <a:pt x="1361384" y="8202"/>
                </a:lnTo>
                <a:lnTo>
                  <a:pt x="1407753" y="14491"/>
                </a:lnTo>
                <a:lnTo>
                  <a:pt x="1453553" y="22502"/>
                </a:lnTo>
                <a:lnTo>
                  <a:pt x="1498751" y="32200"/>
                </a:lnTo>
                <a:lnTo>
                  <a:pt x="1543311" y="43551"/>
                </a:lnTo>
                <a:lnTo>
                  <a:pt x="1587200" y="56522"/>
                </a:lnTo>
                <a:lnTo>
                  <a:pt x="1630385" y="71078"/>
                </a:lnTo>
                <a:lnTo>
                  <a:pt x="1672831" y="87186"/>
                </a:lnTo>
                <a:lnTo>
                  <a:pt x="1714505" y="104812"/>
                </a:lnTo>
                <a:lnTo>
                  <a:pt x="1755372" y="123922"/>
                </a:lnTo>
                <a:lnTo>
                  <a:pt x="1795400" y="144482"/>
                </a:lnTo>
                <a:lnTo>
                  <a:pt x="1834553" y="166458"/>
                </a:lnTo>
                <a:lnTo>
                  <a:pt x="1872798" y="189816"/>
                </a:lnTo>
                <a:lnTo>
                  <a:pt x="1910101" y="214523"/>
                </a:lnTo>
                <a:lnTo>
                  <a:pt x="1946429" y="240545"/>
                </a:lnTo>
                <a:lnTo>
                  <a:pt x="1981747" y="267847"/>
                </a:lnTo>
                <a:lnTo>
                  <a:pt x="2016021" y="296396"/>
                </a:lnTo>
                <a:lnTo>
                  <a:pt x="2049218" y="326157"/>
                </a:lnTo>
                <a:lnTo>
                  <a:pt x="2081304" y="357098"/>
                </a:lnTo>
                <a:lnTo>
                  <a:pt x="2112244" y="389184"/>
                </a:lnTo>
                <a:lnTo>
                  <a:pt x="2142006" y="422382"/>
                </a:lnTo>
                <a:lnTo>
                  <a:pt x="2170555" y="456656"/>
                </a:lnTo>
                <a:lnTo>
                  <a:pt x="2197857" y="491975"/>
                </a:lnTo>
                <a:lnTo>
                  <a:pt x="2223878" y="528302"/>
                </a:lnTo>
                <a:lnTo>
                  <a:pt x="2248585" y="565606"/>
                </a:lnTo>
                <a:lnTo>
                  <a:pt x="2271943" y="603851"/>
                </a:lnTo>
                <a:lnTo>
                  <a:pt x="2293919" y="643005"/>
                </a:lnTo>
                <a:lnTo>
                  <a:pt x="2314479" y="683032"/>
                </a:lnTo>
                <a:lnTo>
                  <a:pt x="2333588" y="723900"/>
                </a:lnTo>
                <a:lnTo>
                  <a:pt x="2351214" y="765574"/>
                </a:lnTo>
                <a:lnTo>
                  <a:pt x="2367322" y="808021"/>
                </a:lnTo>
                <a:lnTo>
                  <a:pt x="2381878" y="851206"/>
                </a:lnTo>
                <a:lnTo>
                  <a:pt x="2394849" y="895096"/>
                </a:lnTo>
                <a:lnTo>
                  <a:pt x="2406200" y="939656"/>
                </a:lnTo>
                <a:lnTo>
                  <a:pt x="2415897" y="984854"/>
                </a:lnTo>
                <a:lnTo>
                  <a:pt x="2423908" y="1030654"/>
                </a:lnTo>
                <a:lnTo>
                  <a:pt x="2430197" y="1077024"/>
                </a:lnTo>
                <a:lnTo>
                  <a:pt x="2434731" y="1123929"/>
                </a:lnTo>
                <a:lnTo>
                  <a:pt x="2437477" y="1171335"/>
                </a:lnTo>
                <a:lnTo>
                  <a:pt x="2438400" y="1219209"/>
                </a:lnTo>
                <a:lnTo>
                  <a:pt x="2437477" y="1267081"/>
                </a:lnTo>
                <a:lnTo>
                  <a:pt x="2434731" y="1314485"/>
                </a:lnTo>
                <a:lnTo>
                  <a:pt x="2430197" y="1361388"/>
                </a:lnTo>
                <a:lnTo>
                  <a:pt x="2423907" y="1407756"/>
                </a:lnTo>
                <a:lnTo>
                  <a:pt x="2415897" y="1453554"/>
                </a:lnTo>
                <a:lnTo>
                  <a:pt x="2406199" y="1498750"/>
                </a:lnTo>
                <a:lnTo>
                  <a:pt x="2394848" y="1543309"/>
                </a:lnTo>
                <a:lnTo>
                  <a:pt x="2381877" y="1587197"/>
                </a:lnTo>
                <a:lnTo>
                  <a:pt x="2367320" y="1630381"/>
                </a:lnTo>
                <a:lnTo>
                  <a:pt x="2351212" y="1672826"/>
                </a:lnTo>
                <a:lnTo>
                  <a:pt x="2333586" y="1714499"/>
                </a:lnTo>
                <a:lnTo>
                  <a:pt x="2314476" y="1755366"/>
                </a:lnTo>
                <a:lnTo>
                  <a:pt x="2293916" y="1795392"/>
                </a:lnTo>
                <a:lnTo>
                  <a:pt x="2271940" y="1834544"/>
                </a:lnTo>
                <a:lnTo>
                  <a:pt x="2248581" y="1872789"/>
                </a:lnTo>
                <a:lnTo>
                  <a:pt x="2223874" y="1910092"/>
                </a:lnTo>
                <a:lnTo>
                  <a:pt x="2197852" y="1946419"/>
                </a:lnTo>
                <a:lnTo>
                  <a:pt x="2170550" y="1981736"/>
                </a:lnTo>
                <a:lnTo>
                  <a:pt x="2142001" y="2016011"/>
                </a:lnTo>
                <a:lnTo>
                  <a:pt x="2112239" y="2049207"/>
                </a:lnTo>
                <a:lnTo>
                  <a:pt x="2081298" y="2081293"/>
                </a:lnTo>
                <a:lnTo>
                  <a:pt x="2049212" y="2112233"/>
                </a:lnTo>
                <a:lnTo>
                  <a:pt x="2016015" y="2141995"/>
                </a:lnTo>
                <a:lnTo>
                  <a:pt x="1981740" y="2170543"/>
                </a:lnTo>
                <a:lnTo>
                  <a:pt x="1946422" y="2197845"/>
                </a:lnTo>
                <a:lnTo>
                  <a:pt x="1910095" y="2223867"/>
                </a:lnTo>
                <a:lnTo>
                  <a:pt x="1872791" y="2248573"/>
                </a:lnTo>
                <a:lnTo>
                  <a:pt x="1834546" y="2271932"/>
                </a:lnTo>
                <a:lnTo>
                  <a:pt x="1795393" y="2293908"/>
                </a:lnTo>
                <a:lnTo>
                  <a:pt x="1755366" y="2314468"/>
                </a:lnTo>
                <a:lnTo>
                  <a:pt x="1714499" y="2333577"/>
                </a:lnTo>
                <a:lnTo>
                  <a:pt x="1672825" y="2351203"/>
                </a:lnTo>
                <a:lnTo>
                  <a:pt x="1630379" y="2367311"/>
                </a:lnTo>
                <a:lnTo>
                  <a:pt x="1587195" y="2381867"/>
                </a:lnTo>
                <a:lnTo>
                  <a:pt x="1543306" y="2394838"/>
                </a:lnTo>
                <a:lnTo>
                  <a:pt x="1498746" y="2406189"/>
                </a:lnTo>
                <a:lnTo>
                  <a:pt x="1453549" y="2415887"/>
                </a:lnTo>
                <a:lnTo>
                  <a:pt x="1407750" y="2423898"/>
                </a:lnTo>
                <a:lnTo>
                  <a:pt x="1361381" y="2430187"/>
                </a:lnTo>
                <a:lnTo>
                  <a:pt x="1314477" y="2434722"/>
                </a:lnTo>
                <a:lnTo>
                  <a:pt x="1267072" y="2437467"/>
                </a:lnTo>
                <a:lnTo>
                  <a:pt x="1219200" y="2438390"/>
                </a:lnTo>
                <a:close/>
              </a:path>
            </a:pathLst>
          </a:custGeom>
          <a:solidFill>
            <a:srgbClr val="FFD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6316" y="4569577"/>
            <a:ext cx="2012314" cy="188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7945" algn="just">
              <a:lnSpc>
                <a:spcPct val="110900"/>
              </a:lnSpc>
              <a:spcBef>
                <a:spcPts val="90"/>
              </a:spcBef>
            </a:pPr>
            <a:r>
              <a:rPr sz="2750" spc="-50" dirty="0">
                <a:solidFill>
                  <a:srgbClr val="FFFFFF"/>
                </a:solidFill>
                <a:latin typeface="Arial"/>
                <a:cs typeface="Arial"/>
              </a:rPr>
              <a:t>Menyatakan  </a:t>
            </a:r>
            <a:r>
              <a:rPr sz="2750" spc="35" dirty="0">
                <a:solidFill>
                  <a:srgbClr val="FFFFFF"/>
                </a:solidFill>
                <a:latin typeface="Arial"/>
                <a:cs typeface="Arial"/>
              </a:rPr>
              <a:t>point-point  </a:t>
            </a:r>
            <a:r>
              <a:rPr sz="2750" spc="-60" dirty="0">
                <a:solidFill>
                  <a:srgbClr val="FFFFFF"/>
                </a:solidFill>
                <a:latin typeface="Arial"/>
                <a:cs typeface="Arial"/>
              </a:rPr>
              <a:t>pendukung  </a:t>
            </a:r>
            <a:r>
              <a:rPr sz="2750" spc="-5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7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Arial"/>
                <a:cs typeface="Arial"/>
              </a:rPr>
              <a:t>penting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2817" y="1809754"/>
            <a:ext cx="2438400" cy="2438400"/>
          </a:xfrm>
          <a:custGeom>
            <a:avLst/>
            <a:gdLst/>
            <a:ahLst/>
            <a:cxnLst/>
            <a:rect l="l" t="t" r="r" b="b"/>
            <a:pathLst>
              <a:path w="2438400" h="2438400">
                <a:moveTo>
                  <a:pt x="1219200" y="2438390"/>
                </a:moveTo>
                <a:lnTo>
                  <a:pt x="1171326" y="2437467"/>
                </a:lnTo>
                <a:lnTo>
                  <a:pt x="1123920" y="2434722"/>
                </a:lnTo>
                <a:lnTo>
                  <a:pt x="1077015" y="2430187"/>
                </a:lnTo>
                <a:lnTo>
                  <a:pt x="1030646" y="2423898"/>
                </a:lnTo>
                <a:lnTo>
                  <a:pt x="984846" y="2415887"/>
                </a:lnTo>
                <a:lnTo>
                  <a:pt x="939648" y="2406189"/>
                </a:lnTo>
                <a:lnTo>
                  <a:pt x="895088" y="2394838"/>
                </a:lnTo>
                <a:lnTo>
                  <a:pt x="851199" y="2381867"/>
                </a:lnTo>
                <a:lnTo>
                  <a:pt x="808014" y="2367311"/>
                </a:lnTo>
                <a:lnTo>
                  <a:pt x="765568" y="2351203"/>
                </a:lnTo>
                <a:lnTo>
                  <a:pt x="723894" y="2333577"/>
                </a:lnTo>
                <a:lnTo>
                  <a:pt x="683027" y="2314468"/>
                </a:lnTo>
                <a:lnTo>
                  <a:pt x="642999" y="2293908"/>
                </a:lnTo>
                <a:lnTo>
                  <a:pt x="603846" y="2271932"/>
                </a:lnTo>
                <a:lnTo>
                  <a:pt x="565601" y="2248573"/>
                </a:lnTo>
                <a:lnTo>
                  <a:pt x="528298" y="2223867"/>
                </a:lnTo>
                <a:lnTo>
                  <a:pt x="491970" y="2197845"/>
                </a:lnTo>
                <a:lnTo>
                  <a:pt x="456652" y="2170543"/>
                </a:lnTo>
                <a:lnTo>
                  <a:pt x="422378" y="2141995"/>
                </a:lnTo>
                <a:lnTo>
                  <a:pt x="389181" y="2112233"/>
                </a:lnTo>
                <a:lnTo>
                  <a:pt x="357095" y="2081293"/>
                </a:lnTo>
                <a:lnTo>
                  <a:pt x="326155" y="2049207"/>
                </a:lnTo>
                <a:lnTo>
                  <a:pt x="296393" y="2016010"/>
                </a:lnTo>
                <a:lnTo>
                  <a:pt x="267844" y="1981736"/>
                </a:lnTo>
                <a:lnTo>
                  <a:pt x="240542" y="1946419"/>
                </a:lnTo>
                <a:lnTo>
                  <a:pt x="214521" y="1910092"/>
                </a:lnTo>
                <a:lnTo>
                  <a:pt x="189815" y="1872789"/>
                </a:lnTo>
                <a:lnTo>
                  <a:pt x="166456" y="1834544"/>
                </a:lnTo>
                <a:lnTo>
                  <a:pt x="144480" y="1795392"/>
                </a:lnTo>
                <a:lnTo>
                  <a:pt x="123921" y="1755365"/>
                </a:lnTo>
                <a:lnTo>
                  <a:pt x="104811" y="1714499"/>
                </a:lnTo>
                <a:lnTo>
                  <a:pt x="87185" y="1672826"/>
                </a:lnTo>
                <a:lnTo>
                  <a:pt x="71077" y="1630381"/>
                </a:lnTo>
                <a:lnTo>
                  <a:pt x="56521" y="1587197"/>
                </a:lnTo>
                <a:lnTo>
                  <a:pt x="43551" y="1543309"/>
                </a:lnTo>
                <a:lnTo>
                  <a:pt x="32199" y="1498750"/>
                </a:lnTo>
                <a:lnTo>
                  <a:pt x="22502" y="1453554"/>
                </a:lnTo>
                <a:lnTo>
                  <a:pt x="14491" y="1407756"/>
                </a:lnTo>
                <a:lnTo>
                  <a:pt x="8202" y="1361388"/>
                </a:lnTo>
                <a:lnTo>
                  <a:pt x="3668" y="1314485"/>
                </a:lnTo>
                <a:lnTo>
                  <a:pt x="922" y="1267081"/>
                </a:lnTo>
                <a:lnTo>
                  <a:pt x="0" y="1219209"/>
                </a:lnTo>
                <a:lnTo>
                  <a:pt x="922" y="1171335"/>
                </a:lnTo>
                <a:lnTo>
                  <a:pt x="3668" y="1123929"/>
                </a:lnTo>
                <a:lnTo>
                  <a:pt x="8202" y="1077024"/>
                </a:lnTo>
                <a:lnTo>
                  <a:pt x="14491" y="1030654"/>
                </a:lnTo>
                <a:lnTo>
                  <a:pt x="22502" y="984854"/>
                </a:lnTo>
                <a:lnTo>
                  <a:pt x="32199" y="939656"/>
                </a:lnTo>
                <a:lnTo>
                  <a:pt x="43551" y="895095"/>
                </a:lnTo>
                <a:lnTo>
                  <a:pt x="56521" y="851206"/>
                </a:lnTo>
                <a:lnTo>
                  <a:pt x="71077" y="808021"/>
                </a:lnTo>
                <a:lnTo>
                  <a:pt x="87185" y="765574"/>
                </a:lnTo>
                <a:lnTo>
                  <a:pt x="104811" y="723900"/>
                </a:lnTo>
                <a:lnTo>
                  <a:pt x="123921" y="683032"/>
                </a:lnTo>
                <a:lnTo>
                  <a:pt x="144480" y="643005"/>
                </a:lnTo>
                <a:lnTo>
                  <a:pt x="166456" y="603851"/>
                </a:lnTo>
                <a:lnTo>
                  <a:pt x="189815" y="565606"/>
                </a:lnTo>
                <a:lnTo>
                  <a:pt x="214521" y="528302"/>
                </a:lnTo>
                <a:lnTo>
                  <a:pt x="240542" y="491975"/>
                </a:lnTo>
                <a:lnTo>
                  <a:pt x="267844" y="456656"/>
                </a:lnTo>
                <a:lnTo>
                  <a:pt x="296393" y="422382"/>
                </a:lnTo>
                <a:lnTo>
                  <a:pt x="326155" y="389184"/>
                </a:lnTo>
                <a:lnTo>
                  <a:pt x="357095" y="357098"/>
                </a:lnTo>
                <a:lnTo>
                  <a:pt x="389181" y="326157"/>
                </a:lnTo>
                <a:lnTo>
                  <a:pt x="422378" y="296396"/>
                </a:lnTo>
                <a:lnTo>
                  <a:pt x="456652" y="267847"/>
                </a:lnTo>
                <a:lnTo>
                  <a:pt x="491970" y="240545"/>
                </a:lnTo>
                <a:lnTo>
                  <a:pt x="528298" y="214523"/>
                </a:lnTo>
                <a:lnTo>
                  <a:pt x="565601" y="189816"/>
                </a:lnTo>
                <a:lnTo>
                  <a:pt x="603846" y="166458"/>
                </a:lnTo>
                <a:lnTo>
                  <a:pt x="642999" y="144482"/>
                </a:lnTo>
                <a:lnTo>
                  <a:pt x="683027" y="123922"/>
                </a:lnTo>
                <a:lnTo>
                  <a:pt x="723894" y="104812"/>
                </a:lnTo>
                <a:lnTo>
                  <a:pt x="765568" y="87186"/>
                </a:lnTo>
                <a:lnTo>
                  <a:pt x="808014" y="71078"/>
                </a:lnTo>
                <a:lnTo>
                  <a:pt x="851199" y="56522"/>
                </a:lnTo>
                <a:lnTo>
                  <a:pt x="895088" y="43551"/>
                </a:lnTo>
                <a:lnTo>
                  <a:pt x="939648" y="32200"/>
                </a:lnTo>
                <a:lnTo>
                  <a:pt x="984846" y="22502"/>
                </a:lnTo>
                <a:lnTo>
                  <a:pt x="1030646" y="14491"/>
                </a:lnTo>
                <a:lnTo>
                  <a:pt x="1077015" y="8202"/>
                </a:lnTo>
                <a:lnTo>
                  <a:pt x="1123920" y="3668"/>
                </a:lnTo>
                <a:lnTo>
                  <a:pt x="1171326" y="922"/>
                </a:lnTo>
                <a:lnTo>
                  <a:pt x="1219200" y="0"/>
                </a:lnTo>
                <a:lnTo>
                  <a:pt x="1267073" y="922"/>
                </a:lnTo>
                <a:lnTo>
                  <a:pt x="1314479" y="3668"/>
                </a:lnTo>
                <a:lnTo>
                  <a:pt x="1361384" y="8202"/>
                </a:lnTo>
                <a:lnTo>
                  <a:pt x="1407753" y="14491"/>
                </a:lnTo>
                <a:lnTo>
                  <a:pt x="1453553" y="22502"/>
                </a:lnTo>
                <a:lnTo>
                  <a:pt x="1498751" y="32200"/>
                </a:lnTo>
                <a:lnTo>
                  <a:pt x="1543311" y="43551"/>
                </a:lnTo>
                <a:lnTo>
                  <a:pt x="1587200" y="56522"/>
                </a:lnTo>
                <a:lnTo>
                  <a:pt x="1630385" y="71078"/>
                </a:lnTo>
                <a:lnTo>
                  <a:pt x="1672831" y="87186"/>
                </a:lnTo>
                <a:lnTo>
                  <a:pt x="1714505" y="104812"/>
                </a:lnTo>
                <a:lnTo>
                  <a:pt x="1755372" y="123922"/>
                </a:lnTo>
                <a:lnTo>
                  <a:pt x="1795400" y="144482"/>
                </a:lnTo>
                <a:lnTo>
                  <a:pt x="1834553" y="166458"/>
                </a:lnTo>
                <a:lnTo>
                  <a:pt x="1872798" y="189816"/>
                </a:lnTo>
                <a:lnTo>
                  <a:pt x="1910101" y="214523"/>
                </a:lnTo>
                <a:lnTo>
                  <a:pt x="1946429" y="240545"/>
                </a:lnTo>
                <a:lnTo>
                  <a:pt x="1981747" y="267847"/>
                </a:lnTo>
                <a:lnTo>
                  <a:pt x="2016021" y="296396"/>
                </a:lnTo>
                <a:lnTo>
                  <a:pt x="2049218" y="326157"/>
                </a:lnTo>
                <a:lnTo>
                  <a:pt x="2081304" y="357098"/>
                </a:lnTo>
                <a:lnTo>
                  <a:pt x="2112244" y="389184"/>
                </a:lnTo>
                <a:lnTo>
                  <a:pt x="2142006" y="422382"/>
                </a:lnTo>
                <a:lnTo>
                  <a:pt x="2170555" y="456656"/>
                </a:lnTo>
                <a:lnTo>
                  <a:pt x="2197857" y="491975"/>
                </a:lnTo>
                <a:lnTo>
                  <a:pt x="2223878" y="528302"/>
                </a:lnTo>
                <a:lnTo>
                  <a:pt x="2248585" y="565606"/>
                </a:lnTo>
                <a:lnTo>
                  <a:pt x="2271943" y="603851"/>
                </a:lnTo>
                <a:lnTo>
                  <a:pt x="2293919" y="643005"/>
                </a:lnTo>
                <a:lnTo>
                  <a:pt x="2314479" y="683032"/>
                </a:lnTo>
                <a:lnTo>
                  <a:pt x="2333588" y="723900"/>
                </a:lnTo>
                <a:lnTo>
                  <a:pt x="2351214" y="765574"/>
                </a:lnTo>
                <a:lnTo>
                  <a:pt x="2367322" y="808021"/>
                </a:lnTo>
                <a:lnTo>
                  <a:pt x="2381878" y="851206"/>
                </a:lnTo>
                <a:lnTo>
                  <a:pt x="2394849" y="895096"/>
                </a:lnTo>
                <a:lnTo>
                  <a:pt x="2406200" y="939656"/>
                </a:lnTo>
                <a:lnTo>
                  <a:pt x="2415897" y="984854"/>
                </a:lnTo>
                <a:lnTo>
                  <a:pt x="2423908" y="1030654"/>
                </a:lnTo>
                <a:lnTo>
                  <a:pt x="2430197" y="1077024"/>
                </a:lnTo>
                <a:lnTo>
                  <a:pt x="2434731" y="1123929"/>
                </a:lnTo>
                <a:lnTo>
                  <a:pt x="2437477" y="1171335"/>
                </a:lnTo>
                <a:lnTo>
                  <a:pt x="2438400" y="1219209"/>
                </a:lnTo>
                <a:lnTo>
                  <a:pt x="2437477" y="1267081"/>
                </a:lnTo>
                <a:lnTo>
                  <a:pt x="2434731" y="1314485"/>
                </a:lnTo>
                <a:lnTo>
                  <a:pt x="2430197" y="1361388"/>
                </a:lnTo>
                <a:lnTo>
                  <a:pt x="2423907" y="1407756"/>
                </a:lnTo>
                <a:lnTo>
                  <a:pt x="2415897" y="1453554"/>
                </a:lnTo>
                <a:lnTo>
                  <a:pt x="2406199" y="1498750"/>
                </a:lnTo>
                <a:lnTo>
                  <a:pt x="2394848" y="1543309"/>
                </a:lnTo>
                <a:lnTo>
                  <a:pt x="2381877" y="1587197"/>
                </a:lnTo>
                <a:lnTo>
                  <a:pt x="2367320" y="1630381"/>
                </a:lnTo>
                <a:lnTo>
                  <a:pt x="2351212" y="1672826"/>
                </a:lnTo>
                <a:lnTo>
                  <a:pt x="2333586" y="1714499"/>
                </a:lnTo>
                <a:lnTo>
                  <a:pt x="2314476" y="1755366"/>
                </a:lnTo>
                <a:lnTo>
                  <a:pt x="2293916" y="1795392"/>
                </a:lnTo>
                <a:lnTo>
                  <a:pt x="2271940" y="1834544"/>
                </a:lnTo>
                <a:lnTo>
                  <a:pt x="2248581" y="1872789"/>
                </a:lnTo>
                <a:lnTo>
                  <a:pt x="2223874" y="1910092"/>
                </a:lnTo>
                <a:lnTo>
                  <a:pt x="2197852" y="1946419"/>
                </a:lnTo>
                <a:lnTo>
                  <a:pt x="2170550" y="1981736"/>
                </a:lnTo>
                <a:lnTo>
                  <a:pt x="2142001" y="2016011"/>
                </a:lnTo>
                <a:lnTo>
                  <a:pt x="2112239" y="2049207"/>
                </a:lnTo>
                <a:lnTo>
                  <a:pt x="2081298" y="2081293"/>
                </a:lnTo>
                <a:lnTo>
                  <a:pt x="2049212" y="2112233"/>
                </a:lnTo>
                <a:lnTo>
                  <a:pt x="2016015" y="2141995"/>
                </a:lnTo>
                <a:lnTo>
                  <a:pt x="1981740" y="2170543"/>
                </a:lnTo>
                <a:lnTo>
                  <a:pt x="1946422" y="2197845"/>
                </a:lnTo>
                <a:lnTo>
                  <a:pt x="1910095" y="2223867"/>
                </a:lnTo>
                <a:lnTo>
                  <a:pt x="1872791" y="2248573"/>
                </a:lnTo>
                <a:lnTo>
                  <a:pt x="1834546" y="2271932"/>
                </a:lnTo>
                <a:lnTo>
                  <a:pt x="1795393" y="2293908"/>
                </a:lnTo>
                <a:lnTo>
                  <a:pt x="1755366" y="2314468"/>
                </a:lnTo>
                <a:lnTo>
                  <a:pt x="1714499" y="2333577"/>
                </a:lnTo>
                <a:lnTo>
                  <a:pt x="1672825" y="2351203"/>
                </a:lnTo>
                <a:lnTo>
                  <a:pt x="1630379" y="2367311"/>
                </a:lnTo>
                <a:lnTo>
                  <a:pt x="1587195" y="2381867"/>
                </a:lnTo>
                <a:lnTo>
                  <a:pt x="1543306" y="2394838"/>
                </a:lnTo>
                <a:lnTo>
                  <a:pt x="1498746" y="2406189"/>
                </a:lnTo>
                <a:lnTo>
                  <a:pt x="1453549" y="2415887"/>
                </a:lnTo>
                <a:lnTo>
                  <a:pt x="1407750" y="2423898"/>
                </a:lnTo>
                <a:lnTo>
                  <a:pt x="1361381" y="2430187"/>
                </a:lnTo>
                <a:lnTo>
                  <a:pt x="1314477" y="2434722"/>
                </a:lnTo>
                <a:lnTo>
                  <a:pt x="1267072" y="2437467"/>
                </a:lnTo>
                <a:lnTo>
                  <a:pt x="1219200" y="2438390"/>
                </a:lnTo>
                <a:close/>
              </a:path>
            </a:pathLst>
          </a:custGeom>
          <a:solidFill>
            <a:srgbClr val="FFD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6394" y="2333854"/>
            <a:ext cx="3937635" cy="1319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846070" algn="l"/>
              </a:tabLst>
            </a:pPr>
            <a:r>
              <a:rPr sz="8500" spc="-2370" dirty="0">
                <a:solidFill>
                  <a:srgbClr val="EB4A20"/>
                </a:solidFill>
                <a:latin typeface="Arial"/>
                <a:cs typeface="Arial"/>
              </a:rPr>
              <a:t>Q</a:t>
            </a:r>
            <a:r>
              <a:rPr sz="8500" spc="-1939" dirty="0">
                <a:solidFill>
                  <a:srgbClr val="EB4A20"/>
                </a:solidFill>
                <a:latin typeface="Arial"/>
                <a:cs typeface="Arial"/>
              </a:rPr>
              <a:t>1	</a:t>
            </a:r>
            <a:r>
              <a:rPr sz="8500" spc="-2370" dirty="0">
                <a:solidFill>
                  <a:srgbClr val="EB4A20"/>
                </a:solidFill>
                <a:latin typeface="Arial"/>
                <a:cs typeface="Arial"/>
              </a:rPr>
              <a:t>Q</a:t>
            </a:r>
            <a:r>
              <a:rPr sz="8500" spc="-484" dirty="0">
                <a:solidFill>
                  <a:srgbClr val="EB4A20"/>
                </a:solidFill>
                <a:latin typeface="Arial"/>
                <a:cs typeface="Arial"/>
              </a:rPr>
              <a:t>2</a:t>
            </a:r>
            <a:endParaRPr sz="8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8024" y="4569577"/>
            <a:ext cx="1755775" cy="1419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0900"/>
              </a:lnSpc>
              <a:spcBef>
                <a:spcPts val="90"/>
              </a:spcBef>
            </a:pPr>
            <a:r>
              <a:rPr sz="2750" spc="-30" dirty="0">
                <a:solidFill>
                  <a:srgbClr val="FFFFFF"/>
                </a:solidFill>
                <a:latin typeface="Arial"/>
                <a:cs typeface="Arial"/>
              </a:rPr>
              <a:t>Mulailah  </a:t>
            </a:r>
            <a:r>
              <a:rPr sz="2750" spc="-1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27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Arial"/>
                <a:cs typeface="Arial"/>
              </a:rPr>
              <a:t>ide  </a:t>
            </a:r>
            <a:r>
              <a:rPr sz="2750" spc="-75" dirty="0">
                <a:solidFill>
                  <a:srgbClr val="FFFFFF"/>
                </a:solidFill>
                <a:latin typeface="Arial"/>
                <a:cs typeface="Arial"/>
              </a:rPr>
              <a:t>pokok</a:t>
            </a:r>
            <a:endParaRPr sz="27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2495" y="1822315"/>
            <a:ext cx="2438400" cy="2438400"/>
          </a:xfrm>
          <a:custGeom>
            <a:avLst/>
            <a:gdLst/>
            <a:ahLst/>
            <a:cxnLst/>
            <a:rect l="l" t="t" r="r" b="b"/>
            <a:pathLst>
              <a:path w="2438400" h="2438400">
                <a:moveTo>
                  <a:pt x="1219200" y="2438390"/>
                </a:moveTo>
                <a:lnTo>
                  <a:pt x="1171326" y="2437467"/>
                </a:lnTo>
                <a:lnTo>
                  <a:pt x="1123920" y="2434722"/>
                </a:lnTo>
                <a:lnTo>
                  <a:pt x="1077015" y="2430187"/>
                </a:lnTo>
                <a:lnTo>
                  <a:pt x="1030646" y="2423898"/>
                </a:lnTo>
                <a:lnTo>
                  <a:pt x="984846" y="2415887"/>
                </a:lnTo>
                <a:lnTo>
                  <a:pt x="939648" y="2406189"/>
                </a:lnTo>
                <a:lnTo>
                  <a:pt x="895088" y="2394838"/>
                </a:lnTo>
                <a:lnTo>
                  <a:pt x="851199" y="2381867"/>
                </a:lnTo>
                <a:lnTo>
                  <a:pt x="808014" y="2367311"/>
                </a:lnTo>
                <a:lnTo>
                  <a:pt x="765568" y="2351203"/>
                </a:lnTo>
                <a:lnTo>
                  <a:pt x="723894" y="2333577"/>
                </a:lnTo>
                <a:lnTo>
                  <a:pt x="683027" y="2314468"/>
                </a:lnTo>
                <a:lnTo>
                  <a:pt x="642999" y="2293908"/>
                </a:lnTo>
                <a:lnTo>
                  <a:pt x="603846" y="2271932"/>
                </a:lnTo>
                <a:lnTo>
                  <a:pt x="565601" y="2248573"/>
                </a:lnTo>
                <a:lnTo>
                  <a:pt x="528298" y="2223867"/>
                </a:lnTo>
                <a:lnTo>
                  <a:pt x="491970" y="2197845"/>
                </a:lnTo>
                <a:lnTo>
                  <a:pt x="456652" y="2170543"/>
                </a:lnTo>
                <a:lnTo>
                  <a:pt x="422378" y="2141995"/>
                </a:lnTo>
                <a:lnTo>
                  <a:pt x="389181" y="2112233"/>
                </a:lnTo>
                <a:lnTo>
                  <a:pt x="357095" y="2081293"/>
                </a:lnTo>
                <a:lnTo>
                  <a:pt x="326155" y="2049207"/>
                </a:lnTo>
                <a:lnTo>
                  <a:pt x="296393" y="2016010"/>
                </a:lnTo>
                <a:lnTo>
                  <a:pt x="267844" y="1981736"/>
                </a:lnTo>
                <a:lnTo>
                  <a:pt x="240542" y="1946419"/>
                </a:lnTo>
                <a:lnTo>
                  <a:pt x="214521" y="1910092"/>
                </a:lnTo>
                <a:lnTo>
                  <a:pt x="189815" y="1872789"/>
                </a:lnTo>
                <a:lnTo>
                  <a:pt x="166456" y="1834544"/>
                </a:lnTo>
                <a:lnTo>
                  <a:pt x="144480" y="1795392"/>
                </a:lnTo>
                <a:lnTo>
                  <a:pt x="123921" y="1755365"/>
                </a:lnTo>
                <a:lnTo>
                  <a:pt x="104811" y="1714499"/>
                </a:lnTo>
                <a:lnTo>
                  <a:pt x="87185" y="1672826"/>
                </a:lnTo>
                <a:lnTo>
                  <a:pt x="71077" y="1630381"/>
                </a:lnTo>
                <a:lnTo>
                  <a:pt x="56521" y="1587197"/>
                </a:lnTo>
                <a:lnTo>
                  <a:pt x="43551" y="1543309"/>
                </a:lnTo>
                <a:lnTo>
                  <a:pt x="32199" y="1498750"/>
                </a:lnTo>
                <a:lnTo>
                  <a:pt x="22502" y="1453554"/>
                </a:lnTo>
                <a:lnTo>
                  <a:pt x="14491" y="1407756"/>
                </a:lnTo>
                <a:lnTo>
                  <a:pt x="8202" y="1361388"/>
                </a:lnTo>
                <a:lnTo>
                  <a:pt x="3668" y="1314485"/>
                </a:lnTo>
                <a:lnTo>
                  <a:pt x="922" y="1267081"/>
                </a:lnTo>
                <a:lnTo>
                  <a:pt x="0" y="1219209"/>
                </a:lnTo>
                <a:lnTo>
                  <a:pt x="922" y="1171335"/>
                </a:lnTo>
                <a:lnTo>
                  <a:pt x="3668" y="1123929"/>
                </a:lnTo>
                <a:lnTo>
                  <a:pt x="8202" y="1077024"/>
                </a:lnTo>
                <a:lnTo>
                  <a:pt x="14491" y="1030654"/>
                </a:lnTo>
                <a:lnTo>
                  <a:pt x="22502" y="984854"/>
                </a:lnTo>
                <a:lnTo>
                  <a:pt x="32199" y="939656"/>
                </a:lnTo>
                <a:lnTo>
                  <a:pt x="43551" y="895095"/>
                </a:lnTo>
                <a:lnTo>
                  <a:pt x="56521" y="851206"/>
                </a:lnTo>
                <a:lnTo>
                  <a:pt x="71077" y="808021"/>
                </a:lnTo>
                <a:lnTo>
                  <a:pt x="87185" y="765574"/>
                </a:lnTo>
                <a:lnTo>
                  <a:pt x="104811" y="723900"/>
                </a:lnTo>
                <a:lnTo>
                  <a:pt x="123921" y="683032"/>
                </a:lnTo>
                <a:lnTo>
                  <a:pt x="144480" y="643005"/>
                </a:lnTo>
                <a:lnTo>
                  <a:pt x="166456" y="603851"/>
                </a:lnTo>
                <a:lnTo>
                  <a:pt x="189815" y="565606"/>
                </a:lnTo>
                <a:lnTo>
                  <a:pt x="214521" y="528302"/>
                </a:lnTo>
                <a:lnTo>
                  <a:pt x="240542" y="491975"/>
                </a:lnTo>
                <a:lnTo>
                  <a:pt x="267844" y="456656"/>
                </a:lnTo>
                <a:lnTo>
                  <a:pt x="296393" y="422382"/>
                </a:lnTo>
                <a:lnTo>
                  <a:pt x="326155" y="389184"/>
                </a:lnTo>
                <a:lnTo>
                  <a:pt x="357095" y="357098"/>
                </a:lnTo>
                <a:lnTo>
                  <a:pt x="389181" y="326157"/>
                </a:lnTo>
                <a:lnTo>
                  <a:pt x="422378" y="296396"/>
                </a:lnTo>
                <a:lnTo>
                  <a:pt x="456652" y="267847"/>
                </a:lnTo>
                <a:lnTo>
                  <a:pt x="491970" y="240545"/>
                </a:lnTo>
                <a:lnTo>
                  <a:pt x="528298" y="214523"/>
                </a:lnTo>
                <a:lnTo>
                  <a:pt x="565601" y="189816"/>
                </a:lnTo>
                <a:lnTo>
                  <a:pt x="603846" y="166458"/>
                </a:lnTo>
                <a:lnTo>
                  <a:pt x="642999" y="144482"/>
                </a:lnTo>
                <a:lnTo>
                  <a:pt x="683027" y="123922"/>
                </a:lnTo>
                <a:lnTo>
                  <a:pt x="723894" y="104812"/>
                </a:lnTo>
                <a:lnTo>
                  <a:pt x="765568" y="87186"/>
                </a:lnTo>
                <a:lnTo>
                  <a:pt x="808014" y="71078"/>
                </a:lnTo>
                <a:lnTo>
                  <a:pt x="851199" y="56522"/>
                </a:lnTo>
                <a:lnTo>
                  <a:pt x="895088" y="43551"/>
                </a:lnTo>
                <a:lnTo>
                  <a:pt x="939648" y="32200"/>
                </a:lnTo>
                <a:lnTo>
                  <a:pt x="984846" y="22502"/>
                </a:lnTo>
                <a:lnTo>
                  <a:pt x="1030646" y="14491"/>
                </a:lnTo>
                <a:lnTo>
                  <a:pt x="1077015" y="8202"/>
                </a:lnTo>
                <a:lnTo>
                  <a:pt x="1123920" y="3668"/>
                </a:lnTo>
                <a:lnTo>
                  <a:pt x="1171326" y="922"/>
                </a:lnTo>
                <a:lnTo>
                  <a:pt x="1219200" y="0"/>
                </a:lnTo>
                <a:lnTo>
                  <a:pt x="1267073" y="922"/>
                </a:lnTo>
                <a:lnTo>
                  <a:pt x="1314479" y="3668"/>
                </a:lnTo>
                <a:lnTo>
                  <a:pt x="1361384" y="8202"/>
                </a:lnTo>
                <a:lnTo>
                  <a:pt x="1407753" y="14491"/>
                </a:lnTo>
                <a:lnTo>
                  <a:pt x="1453553" y="22502"/>
                </a:lnTo>
                <a:lnTo>
                  <a:pt x="1498751" y="32200"/>
                </a:lnTo>
                <a:lnTo>
                  <a:pt x="1543311" y="43551"/>
                </a:lnTo>
                <a:lnTo>
                  <a:pt x="1587200" y="56522"/>
                </a:lnTo>
                <a:lnTo>
                  <a:pt x="1630385" y="71078"/>
                </a:lnTo>
                <a:lnTo>
                  <a:pt x="1672831" y="87186"/>
                </a:lnTo>
                <a:lnTo>
                  <a:pt x="1714505" y="104812"/>
                </a:lnTo>
                <a:lnTo>
                  <a:pt x="1755372" y="123922"/>
                </a:lnTo>
                <a:lnTo>
                  <a:pt x="1795400" y="144482"/>
                </a:lnTo>
                <a:lnTo>
                  <a:pt x="1834553" y="166458"/>
                </a:lnTo>
                <a:lnTo>
                  <a:pt x="1872798" y="189816"/>
                </a:lnTo>
                <a:lnTo>
                  <a:pt x="1910101" y="214523"/>
                </a:lnTo>
                <a:lnTo>
                  <a:pt x="1946429" y="240545"/>
                </a:lnTo>
                <a:lnTo>
                  <a:pt x="1981747" y="267847"/>
                </a:lnTo>
                <a:lnTo>
                  <a:pt x="2016021" y="296396"/>
                </a:lnTo>
                <a:lnTo>
                  <a:pt x="2049218" y="326157"/>
                </a:lnTo>
                <a:lnTo>
                  <a:pt x="2081304" y="357098"/>
                </a:lnTo>
                <a:lnTo>
                  <a:pt x="2112244" y="389184"/>
                </a:lnTo>
                <a:lnTo>
                  <a:pt x="2142006" y="422382"/>
                </a:lnTo>
                <a:lnTo>
                  <a:pt x="2170555" y="456656"/>
                </a:lnTo>
                <a:lnTo>
                  <a:pt x="2197857" y="491975"/>
                </a:lnTo>
                <a:lnTo>
                  <a:pt x="2223878" y="528302"/>
                </a:lnTo>
                <a:lnTo>
                  <a:pt x="2248585" y="565606"/>
                </a:lnTo>
                <a:lnTo>
                  <a:pt x="2271943" y="603851"/>
                </a:lnTo>
                <a:lnTo>
                  <a:pt x="2293919" y="643005"/>
                </a:lnTo>
                <a:lnTo>
                  <a:pt x="2314479" y="683032"/>
                </a:lnTo>
                <a:lnTo>
                  <a:pt x="2333588" y="723900"/>
                </a:lnTo>
                <a:lnTo>
                  <a:pt x="2351214" y="765574"/>
                </a:lnTo>
                <a:lnTo>
                  <a:pt x="2367322" y="808021"/>
                </a:lnTo>
                <a:lnTo>
                  <a:pt x="2381878" y="851206"/>
                </a:lnTo>
                <a:lnTo>
                  <a:pt x="2394849" y="895096"/>
                </a:lnTo>
                <a:lnTo>
                  <a:pt x="2406200" y="939656"/>
                </a:lnTo>
                <a:lnTo>
                  <a:pt x="2415897" y="984854"/>
                </a:lnTo>
                <a:lnTo>
                  <a:pt x="2423908" y="1030654"/>
                </a:lnTo>
                <a:lnTo>
                  <a:pt x="2430197" y="1077024"/>
                </a:lnTo>
                <a:lnTo>
                  <a:pt x="2434731" y="1123929"/>
                </a:lnTo>
                <a:lnTo>
                  <a:pt x="2437477" y="1171335"/>
                </a:lnTo>
                <a:lnTo>
                  <a:pt x="2438400" y="1219209"/>
                </a:lnTo>
                <a:lnTo>
                  <a:pt x="2437477" y="1267081"/>
                </a:lnTo>
                <a:lnTo>
                  <a:pt x="2434731" y="1314485"/>
                </a:lnTo>
                <a:lnTo>
                  <a:pt x="2430197" y="1361388"/>
                </a:lnTo>
                <a:lnTo>
                  <a:pt x="2423907" y="1407756"/>
                </a:lnTo>
                <a:lnTo>
                  <a:pt x="2415897" y="1453554"/>
                </a:lnTo>
                <a:lnTo>
                  <a:pt x="2406199" y="1498750"/>
                </a:lnTo>
                <a:lnTo>
                  <a:pt x="2394848" y="1543309"/>
                </a:lnTo>
                <a:lnTo>
                  <a:pt x="2381877" y="1587197"/>
                </a:lnTo>
                <a:lnTo>
                  <a:pt x="2367320" y="1630381"/>
                </a:lnTo>
                <a:lnTo>
                  <a:pt x="2351212" y="1672826"/>
                </a:lnTo>
                <a:lnTo>
                  <a:pt x="2333586" y="1714499"/>
                </a:lnTo>
                <a:lnTo>
                  <a:pt x="2314476" y="1755366"/>
                </a:lnTo>
                <a:lnTo>
                  <a:pt x="2293916" y="1795392"/>
                </a:lnTo>
                <a:lnTo>
                  <a:pt x="2271940" y="1834544"/>
                </a:lnTo>
                <a:lnTo>
                  <a:pt x="2248581" y="1872789"/>
                </a:lnTo>
                <a:lnTo>
                  <a:pt x="2223874" y="1910092"/>
                </a:lnTo>
                <a:lnTo>
                  <a:pt x="2197852" y="1946419"/>
                </a:lnTo>
                <a:lnTo>
                  <a:pt x="2170550" y="1981736"/>
                </a:lnTo>
                <a:lnTo>
                  <a:pt x="2142001" y="2016011"/>
                </a:lnTo>
                <a:lnTo>
                  <a:pt x="2112239" y="2049207"/>
                </a:lnTo>
                <a:lnTo>
                  <a:pt x="2081298" y="2081293"/>
                </a:lnTo>
                <a:lnTo>
                  <a:pt x="2049212" y="2112233"/>
                </a:lnTo>
                <a:lnTo>
                  <a:pt x="2016015" y="2141995"/>
                </a:lnTo>
                <a:lnTo>
                  <a:pt x="1981740" y="2170543"/>
                </a:lnTo>
                <a:lnTo>
                  <a:pt x="1946422" y="2197845"/>
                </a:lnTo>
                <a:lnTo>
                  <a:pt x="1910095" y="2223867"/>
                </a:lnTo>
                <a:lnTo>
                  <a:pt x="1872791" y="2248573"/>
                </a:lnTo>
                <a:lnTo>
                  <a:pt x="1834546" y="2271932"/>
                </a:lnTo>
                <a:lnTo>
                  <a:pt x="1795393" y="2293908"/>
                </a:lnTo>
                <a:lnTo>
                  <a:pt x="1755366" y="2314468"/>
                </a:lnTo>
                <a:lnTo>
                  <a:pt x="1714499" y="2333577"/>
                </a:lnTo>
                <a:lnTo>
                  <a:pt x="1672825" y="2351203"/>
                </a:lnTo>
                <a:lnTo>
                  <a:pt x="1630379" y="2367311"/>
                </a:lnTo>
                <a:lnTo>
                  <a:pt x="1587195" y="2381867"/>
                </a:lnTo>
                <a:lnTo>
                  <a:pt x="1543306" y="2394838"/>
                </a:lnTo>
                <a:lnTo>
                  <a:pt x="1498746" y="2406189"/>
                </a:lnTo>
                <a:lnTo>
                  <a:pt x="1453549" y="2415887"/>
                </a:lnTo>
                <a:lnTo>
                  <a:pt x="1407750" y="2423898"/>
                </a:lnTo>
                <a:lnTo>
                  <a:pt x="1361381" y="2430187"/>
                </a:lnTo>
                <a:lnTo>
                  <a:pt x="1314477" y="2434722"/>
                </a:lnTo>
                <a:lnTo>
                  <a:pt x="1267072" y="2437467"/>
                </a:lnTo>
                <a:lnTo>
                  <a:pt x="1219200" y="2438390"/>
                </a:lnTo>
                <a:close/>
              </a:path>
            </a:pathLst>
          </a:custGeom>
          <a:solidFill>
            <a:srgbClr val="FFD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03254" y="2358970"/>
            <a:ext cx="1104900" cy="1319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0" spc="-2370" dirty="0">
                <a:solidFill>
                  <a:srgbClr val="EB4A20"/>
                </a:solidFill>
                <a:latin typeface="Arial"/>
                <a:cs typeface="Arial"/>
              </a:rPr>
              <a:t>Q</a:t>
            </a:r>
            <a:r>
              <a:rPr sz="8500" spc="-475" dirty="0">
                <a:solidFill>
                  <a:srgbClr val="EB4A20"/>
                </a:solidFill>
                <a:latin typeface="Arial"/>
                <a:cs typeface="Arial"/>
              </a:rPr>
              <a:t>3</a:t>
            </a:r>
            <a:endParaRPr sz="8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9403" y="4594696"/>
            <a:ext cx="2413000" cy="1419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10900"/>
              </a:lnSpc>
              <a:spcBef>
                <a:spcPts val="90"/>
              </a:spcBef>
            </a:pPr>
            <a:r>
              <a:rPr sz="2750" spc="-60" dirty="0">
                <a:solidFill>
                  <a:srgbClr val="FFFFFF"/>
                </a:solidFill>
                <a:latin typeface="Arial"/>
                <a:cs typeface="Arial"/>
              </a:rPr>
              <a:t>Memberikan  </a:t>
            </a:r>
            <a:r>
              <a:rPr sz="2750" spc="-50" dirty="0">
                <a:solidFill>
                  <a:srgbClr val="FFFFFF"/>
                </a:solidFill>
                <a:latin typeface="Arial"/>
                <a:cs typeface="Arial"/>
              </a:rPr>
              <a:t>ilustrasi</a:t>
            </a:r>
            <a:r>
              <a:rPr sz="27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FFFFFF"/>
                </a:solidFill>
                <a:latin typeface="Arial"/>
                <a:cs typeface="Arial"/>
              </a:rPr>
              <a:t>dengan 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bukti-bukti</a:t>
            </a:r>
            <a:endParaRPr sz="2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7073" y="6597112"/>
            <a:ext cx="1066165" cy="388620"/>
          </a:xfrm>
          <a:prstGeom prst="rect">
            <a:avLst/>
          </a:prstGeom>
          <a:solidFill>
            <a:srgbClr val="EB4A20"/>
          </a:solidFill>
          <a:ln w="29715">
            <a:solidFill>
              <a:srgbClr val="FFDD61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15595" marR="305435" indent="-15875">
              <a:lnSpc>
                <a:spcPct val="107100"/>
              </a:lnSpc>
              <a:spcBef>
                <a:spcPts val="600"/>
              </a:spcBef>
            </a:pPr>
            <a:r>
              <a:rPr sz="700" spc="20" dirty="0">
                <a:solidFill>
                  <a:srgbClr val="FFDD61"/>
                </a:solidFill>
                <a:latin typeface="Arial"/>
                <a:cs typeface="Arial"/>
              </a:rPr>
              <a:t>P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DD61"/>
                </a:solidFill>
                <a:latin typeface="Arial"/>
                <a:cs typeface="Arial"/>
              </a:rPr>
              <a:t>E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60" dirty="0">
                <a:solidFill>
                  <a:srgbClr val="FFDD61"/>
                </a:solidFill>
                <a:latin typeface="Arial"/>
                <a:cs typeface="Arial"/>
              </a:rPr>
              <a:t>A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  </a:t>
            </a:r>
            <a:r>
              <a:rPr sz="700" spc="35" dirty="0">
                <a:solidFill>
                  <a:srgbClr val="FFDD61"/>
                </a:solidFill>
                <a:latin typeface="Arial"/>
                <a:cs typeface="Arial"/>
              </a:rPr>
              <a:t>B</a:t>
            </a:r>
            <a:r>
              <a:rPr sz="700" spc="-80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838835"/>
          </a:xfrm>
          <a:custGeom>
            <a:avLst/>
            <a:gdLst/>
            <a:ahLst/>
            <a:cxnLst/>
            <a:rect l="l" t="t" r="r" b="b"/>
            <a:pathLst>
              <a:path w="9753600" h="838835">
                <a:moveTo>
                  <a:pt x="0" y="838318"/>
                </a:moveTo>
                <a:lnTo>
                  <a:pt x="9753599" y="838318"/>
                </a:lnTo>
                <a:lnTo>
                  <a:pt x="9753599" y="0"/>
                </a:lnTo>
                <a:lnTo>
                  <a:pt x="0" y="0"/>
                </a:lnTo>
                <a:lnTo>
                  <a:pt x="0" y="838318"/>
                </a:lnTo>
                <a:close/>
              </a:path>
            </a:pathLst>
          </a:custGeom>
          <a:solidFill>
            <a:srgbClr val="EB4A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58068"/>
            <a:ext cx="9753600" cy="857250"/>
          </a:xfrm>
          <a:custGeom>
            <a:avLst/>
            <a:gdLst/>
            <a:ahLst/>
            <a:cxnLst/>
            <a:rect l="l" t="t" r="r" b="b"/>
            <a:pathLst>
              <a:path w="9753600" h="857250">
                <a:moveTo>
                  <a:pt x="0" y="857130"/>
                </a:moveTo>
                <a:lnTo>
                  <a:pt x="9753599" y="857130"/>
                </a:lnTo>
                <a:lnTo>
                  <a:pt x="9753599" y="0"/>
                </a:lnTo>
                <a:lnTo>
                  <a:pt x="0" y="0"/>
                </a:lnTo>
                <a:lnTo>
                  <a:pt x="0" y="857130"/>
                </a:lnTo>
                <a:close/>
              </a:path>
            </a:pathLst>
          </a:custGeom>
          <a:solidFill>
            <a:srgbClr val="EB4A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" y="838318"/>
            <a:ext cx="9753600" cy="5619750"/>
          </a:xfrm>
          <a:custGeom>
            <a:avLst/>
            <a:gdLst/>
            <a:ahLst/>
            <a:cxnLst/>
            <a:rect l="l" t="t" r="r" b="b"/>
            <a:pathLst>
              <a:path w="9753600" h="5619750">
                <a:moveTo>
                  <a:pt x="0" y="0"/>
                </a:moveTo>
                <a:lnTo>
                  <a:pt x="9753546" y="0"/>
                </a:lnTo>
                <a:lnTo>
                  <a:pt x="9753546" y="5619749"/>
                </a:lnTo>
                <a:lnTo>
                  <a:pt x="0" y="56197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4798" y="2746054"/>
            <a:ext cx="2552699" cy="255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3176" y="1063356"/>
            <a:ext cx="7358823" cy="119380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1019"/>
              </a:spcBef>
            </a:pPr>
            <a:r>
              <a:rPr spc="-695">
                <a:solidFill>
                  <a:srgbClr val="EB4A20"/>
                </a:solidFill>
              </a:rPr>
              <a:t>MENENTUKAN </a:t>
            </a:r>
            <a:r>
              <a:rPr lang="en-US" spc="-695" dirty="0" smtClean="0">
                <a:solidFill>
                  <a:srgbClr val="EB4A20"/>
                </a:solidFill>
              </a:rPr>
              <a:t>  </a:t>
            </a:r>
            <a:r>
              <a:rPr spc="-750" smtClean="0">
                <a:solidFill>
                  <a:srgbClr val="EB4A20"/>
                </a:solidFill>
              </a:rPr>
              <a:t>URUTAN </a:t>
            </a:r>
            <a:r>
              <a:rPr lang="en-US" spc="-750" dirty="0" smtClean="0">
                <a:solidFill>
                  <a:srgbClr val="EB4A20"/>
                </a:solidFill>
              </a:rPr>
              <a:t>  </a:t>
            </a:r>
            <a:r>
              <a:rPr spc="-775" smtClean="0">
                <a:solidFill>
                  <a:srgbClr val="EB4A20"/>
                </a:solidFill>
              </a:rPr>
              <a:t>DENGAN  </a:t>
            </a:r>
            <a:r>
              <a:rPr spc="-685">
                <a:solidFill>
                  <a:srgbClr val="EB4A20"/>
                </a:solidFill>
              </a:rPr>
              <a:t>RENCANA</a:t>
            </a:r>
            <a:r>
              <a:rPr spc="-605">
                <a:solidFill>
                  <a:srgbClr val="EB4A20"/>
                </a:solidFill>
              </a:rPr>
              <a:t> </a:t>
            </a:r>
            <a:r>
              <a:rPr lang="en-US" spc="-605" dirty="0" smtClean="0">
                <a:solidFill>
                  <a:srgbClr val="EB4A20"/>
                </a:solidFill>
              </a:rPr>
              <a:t>  </a:t>
            </a:r>
            <a:r>
              <a:rPr spc="-635" smtClean="0">
                <a:solidFill>
                  <a:srgbClr val="EB4A20"/>
                </a:solidFill>
              </a:rPr>
              <a:t>ORGANISASI</a:t>
            </a:r>
            <a:endParaRPr spc="-635" dirty="0">
              <a:solidFill>
                <a:srgbClr val="EB4A2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9726" y="2965227"/>
            <a:ext cx="1819137" cy="181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0235" y="4939782"/>
            <a:ext cx="2736850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870" marR="5080" indent="-217804">
              <a:lnSpc>
                <a:spcPct val="121300"/>
              </a:lnSpc>
              <a:spcBef>
                <a:spcPts val="95"/>
              </a:spcBef>
            </a:pPr>
            <a:r>
              <a:rPr sz="1700" spc="-120" dirty="0">
                <a:latin typeface="Arial"/>
                <a:cs typeface="Arial"/>
              </a:rPr>
              <a:t>1</a:t>
            </a:r>
            <a:r>
              <a:rPr sz="1700" spc="-120" dirty="0">
                <a:latin typeface="Gill Sans MT"/>
                <a:cs typeface="Gill Sans MT"/>
              </a:rPr>
              <a:t>. </a:t>
            </a:r>
            <a:r>
              <a:rPr sz="1700" spc="175" dirty="0">
                <a:latin typeface="Arial"/>
                <a:cs typeface="Arial"/>
              </a:rPr>
              <a:t>Pendekatan </a:t>
            </a:r>
            <a:r>
              <a:rPr sz="1700" spc="170" dirty="0">
                <a:latin typeface="Arial"/>
                <a:cs typeface="Arial"/>
              </a:rPr>
              <a:t>langsung  </a:t>
            </a:r>
            <a:r>
              <a:rPr sz="1700" spc="160" dirty="0">
                <a:latin typeface="Gill Sans MT"/>
                <a:cs typeface="Gill Sans MT"/>
              </a:rPr>
              <a:t>(</a:t>
            </a:r>
            <a:r>
              <a:rPr sz="1700" spc="160" dirty="0">
                <a:latin typeface="Arial"/>
                <a:cs typeface="Arial"/>
              </a:rPr>
              <a:t>direct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175" dirty="0">
                <a:latin typeface="Arial"/>
                <a:cs typeface="Arial"/>
              </a:rPr>
              <a:t>approach</a:t>
            </a:r>
            <a:r>
              <a:rPr sz="1700" spc="175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6974" y="4940290"/>
            <a:ext cx="3646170" cy="681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3095" marR="5080" indent="-621030">
              <a:lnSpc>
                <a:spcPct val="122900"/>
              </a:lnSpc>
              <a:spcBef>
                <a:spcPts val="90"/>
              </a:spcBef>
            </a:pPr>
            <a:r>
              <a:rPr sz="1750" spc="75" dirty="0">
                <a:latin typeface="Arial"/>
                <a:cs typeface="Arial"/>
              </a:rPr>
              <a:t>2</a:t>
            </a:r>
            <a:r>
              <a:rPr sz="1750" spc="75" dirty="0">
                <a:latin typeface="Gill Sans MT"/>
                <a:cs typeface="Gill Sans MT"/>
              </a:rPr>
              <a:t>. </a:t>
            </a:r>
            <a:r>
              <a:rPr sz="1750" spc="195" dirty="0">
                <a:latin typeface="Arial"/>
                <a:cs typeface="Arial"/>
              </a:rPr>
              <a:t>Pendekatan </a:t>
            </a:r>
            <a:r>
              <a:rPr sz="1750" spc="165" dirty="0">
                <a:latin typeface="Arial"/>
                <a:cs typeface="Arial"/>
              </a:rPr>
              <a:t>Tidak</a:t>
            </a:r>
            <a:r>
              <a:rPr sz="1750" spc="-320" dirty="0">
                <a:latin typeface="Arial"/>
                <a:cs typeface="Arial"/>
              </a:rPr>
              <a:t> </a:t>
            </a:r>
            <a:r>
              <a:rPr sz="1750" spc="175" dirty="0">
                <a:latin typeface="Arial"/>
                <a:cs typeface="Arial"/>
              </a:rPr>
              <a:t>Langsung  </a:t>
            </a:r>
            <a:r>
              <a:rPr sz="1750" spc="175" dirty="0">
                <a:latin typeface="Gill Sans MT"/>
                <a:cs typeface="Gill Sans MT"/>
              </a:rPr>
              <a:t>(</a:t>
            </a:r>
            <a:r>
              <a:rPr sz="1750" spc="175" dirty="0">
                <a:latin typeface="Arial"/>
                <a:cs typeface="Arial"/>
              </a:rPr>
              <a:t>Indirect</a:t>
            </a:r>
            <a:r>
              <a:rPr sz="1750" spc="-15" dirty="0">
                <a:latin typeface="Arial"/>
                <a:cs typeface="Arial"/>
              </a:rPr>
              <a:t> </a:t>
            </a:r>
            <a:r>
              <a:rPr sz="1750" spc="204" dirty="0">
                <a:latin typeface="Arial"/>
                <a:cs typeface="Arial"/>
              </a:rPr>
              <a:t>Approach</a:t>
            </a:r>
            <a:r>
              <a:rPr sz="1750" spc="204" dirty="0">
                <a:latin typeface="Gill Sans MT"/>
                <a:cs typeface="Gill Sans MT"/>
              </a:rPr>
              <a:t>)</a:t>
            </a:r>
            <a:endParaRPr sz="17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7073" y="6787612"/>
            <a:ext cx="1066165" cy="388620"/>
          </a:xfrm>
          <a:prstGeom prst="rect">
            <a:avLst/>
          </a:prstGeom>
          <a:solidFill>
            <a:srgbClr val="EB4A20"/>
          </a:solidFill>
          <a:ln w="29715">
            <a:solidFill>
              <a:srgbClr val="FFDD61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15595" marR="305435" indent="-15875">
              <a:lnSpc>
                <a:spcPct val="107100"/>
              </a:lnSpc>
              <a:spcBef>
                <a:spcPts val="600"/>
              </a:spcBef>
            </a:pPr>
            <a:r>
              <a:rPr sz="700" spc="20" dirty="0">
                <a:solidFill>
                  <a:srgbClr val="FFDD61"/>
                </a:solidFill>
                <a:latin typeface="Arial"/>
                <a:cs typeface="Arial"/>
              </a:rPr>
              <a:t>P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DD61"/>
                </a:solidFill>
                <a:latin typeface="Arial"/>
                <a:cs typeface="Arial"/>
              </a:rPr>
              <a:t>E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60" dirty="0">
                <a:solidFill>
                  <a:srgbClr val="FFDD61"/>
                </a:solidFill>
                <a:latin typeface="Arial"/>
                <a:cs typeface="Arial"/>
              </a:rPr>
              <a:t>A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  </a:t>
            </a:r>
            <a:r>
              <a:rPr sz="700" spc="35" dirty="0">
                <a:solidFill>
                  <a:srgbClr val="FFDD61"/>
                </a:solidFill>
                <a:latin typeface="Arial"/>
                <a:cs typeface="Arial"/>
              </a:rPr>
              <a:t>B</a:t>
            </a:r>
            <a:r>
              <a:rPr sz="700" spc="-80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7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828" y="299829"/>
            <a:ext cx="7256572" cy="1182374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2384" marR="5080" indent="1270">
              <a:lnSpc>
                <a:spcPts val="4130"/>
              </a:lnSpc>
              <a:spcBef>
                <a:spcPts val="1019"/>
              </a:spcBef>
            </a:pPr>
            <a:r>
              <a:rPr spc="-605"/>
              <a:t>EMPAT </a:t>
            </a:r>
            <a:r>
              <a:rPr lang="en-US" spc="-605" dirty="0" smtClean="0"/>
              <a:t>  </a:t>
            </a:r>
            <a:r>
              <a:rPr spc="-685" smtClean="0"/>
              <a:t>RENCANA </a:t>
            </a:r>
            <a:r>
              <a:rPr lang="en-US" spc="-685" dirty="0" smtClean="0"/>
              <a:t>  </a:t>
            </a:r>
            <a:r>
              <a:rPr spc="-635" smtClean="0"/>
              <a:t>ORGANISASI  </a:t>
            </a:r>
            <a:r>
              <a:rPr spc="-770"/>
              <a:t>UNTUK</a:t>
            </a:r>
            <a:r>
              <a:rPr spc="-375"/>
              <a:t> </a:t>
            </a:r>
            <a:r>
              <a:rPr lang="en-US" spc="-375" dirty="0" smtClean="0"/>
              <a:t>  </a:t>
            </a:r>
            <a:r>
              <a:rPr spc="-600" smtClean="0"/>
              <a:t>PESAN</a:t>
            </a:r>
            <a:r>
              <a:rPr lang="en-US" spc="-600" dirty="0" smtClean="0"/>
              <a:t>  </a:t>
            </a:r>
            <a:r>
              <a:rPr spc="-600" smtClean="0"/>
              <a:t>-</a:t>
            </a:r>
            <a:r>
              <a:rPr lang="en-US" spc="-600" dirty="0" smtClean="0"/>
              <a:t>  </a:t>
            </a:r>
            <a:r>
              <a:rPr spc="-600" smtClean="0"/>
              <a:t>PESAN</a:t>
            </a:r>
            <a:r>
              <a:rPr spc="-300" smtClean="0"/>
              <a:t> </a:t>
            </a:r>
            <a:r>
              <a:rPr lang="en-US" spc="-300" dirty="0" smtClean="0"/>
              <a:t> </a:t>
            </a:r>
            <a:r>
              <a:rPr spc="-610" smtClean="0"/>
              <a:t>SINGKAT</a:t>
            </a:r>
            <a:endParaRPr spc="-610" dirty="0"/>
          </a:p>
        </p:txBody>
      </p:sp>
      <p:sp>
        <p:nvSpPr>
          <p:cNvPr id="3" name="object 3"/>
          <p:cNvSpPr/>
          <p:nvPr/>
        </p:nvSpPr>
        <p:spPr>
          <a:xfrm>
            <a:off x="0" y="1828192"/>
            <a:ext cx="9753599" cy="473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8843" y="0"/>
            <a:ext cx="4914756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670903"/>
            <a:ext cx="4435133" cy="1182374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33170" marR="5080" indent="-1221105">
              <a:lnSpc>
                <a:spcPts val="4130"/>
              </a:lnSpc>
              <a:spcBef>
                <a:spcPts val="1019"/>
              </a:spcBef>
            </a:pPr>
            <a:r>
              <a:rPr spc="-675" smtClean="0">
                <a:solidFill>
                  <a:srgbClr val="EB4A20"/>
                </a:solidFill>
              </a:rPr>
              <a:t>PENGORGANISASIAN</a:t>
            </a:r>
            <a:r>
              <a:rPr lang="en-US" spc="-675" dirty="0" smtClean="0">
                <a:solidFill>
                  <a:srgbClr val="EB4A20"/>
                </a:solidFill>
              </a:rPr>
              <a:t> </a:t>
            </a:r>
            <a:r>
              <a:rPr spc="-180" smtClean="0">
                <a:solidFill>
                  <a:srgbClr val="EB4A20"/>
                </a:solidFill>
              </a:rPr>
              <a:t>I</a:t>
            </a:r>
            <a:r>
              <a:rPr spc="-925" smtClean="0">
                <a:solidFill>
                  <a:srgbClr val="EB4A20"/>
                </a:solidFill>
              </a:rPr>
              <a:t>D</a:t>
            </a:r>
            <a:r>
              <a:rPr spc="-700" smtClean="0">
                <a:solidFill>
                  <a:srgbClr val="EB4A20"/>
                </a:solidFill>
              </a:rPr>
              <a:t>E</a:t>
            </a:r>
            <a:r>
              <a:rPr lang="en-US" spc="-700" dirty="0" smtClean="0">
                <a:solidFill>
                  <a:srgbClr val="EB4A20"/>
                </a:solidFill>
              </a:rPr>
              <a:t>   </a:t>
            </a:r>
            <a:r>
              <a:rPr lang="en-US" spc="1050" dirty="0" smtClean="0">
                <a:solidFill>
                  <a:srgbClr val="EB4A20"/>
                </a:solidFill>
              </a:rPr>
              <a:t>/</a:t>
            </a:r>
            <a:r>
              <a:rPr spc="-1080" smtClean="0">
                <a:solidFill>
                  <a:srgbClr val="EB4A20"/>
                </a:solidFill>
              </a:rPr>
              <a:t>G</a:t>
            </a:r>
            <a:r>
              <a:rPr spc="-330" smtClean="0">
                <a:solidFill>
                  <a:srgbClr val="EB4A20"/>
                </a:solidFill>
              </a:rPr>
              <a:t>A</a:t>
            </a:r>
            <a:r>
              <a:rPr spc="-1080" smtClean="0">
                <a:solidFill>
                  <a:srgbClr val="EB4A20"/>
                </a:solidFill>
              </a:rPr>
              <a:t>G</a:t>
            </a:r>
            <a:r>
              <a:rPr spc="-330" smtClean="0">
                <a:solidFill>
                  <a:srgbClr val="EB4A20"/>
                </a:solidFill>
              </a:rPr>
              <a:t>A</a:t>
            </a:r>
            <a:r>
              <a:rPr spc="-695" smtClean="0">
                <a:solidFill>
                  <a:srgbClr val="EB4A20"/>
                </a:solidFill>
              </a:rPr>
              <a:t>S</a:t>
            </a:r>
            <a:r>
              <a:rPr spc="-330" smtClean="0">
                <a:solidFill>
                  <a:srgbClr val="EB4A20"/>
                </a:solidFill>
              </a:rPr>
              <a:t>A</a:t>
            </a:r>
            <a:r>
              <a:rPr spc="-810" smtClean="0">
                <a:solidFill>
                  <a:srgbClr val="EB4A20"/>
                </a:solidFill>
              </a:rPr>
              <a:t>N</a:t>
            </a:r>
            <a:endParaRPr spc="-810" dirty="0">
              <a:solidFill>
                <a:srgbClr val="EB4A2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361" y="3398370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361" y="3750795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61" y="4455645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361" y="4808070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7214" y="3208212"/>
            <a:ext cx="3500120" cy="178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sz="2000" spc="170" dirty="0">
                <a:latin typeface="Arial"/>
                <a:cs typeface="Arial"/>
              </a:rPr>
              <a:t>WAKTU </a:t>
            </a:r>
            <a:r>
              <a:rPr sz="1950" spc="95" dirty="0">
                <a:latin typeface="Gill Sans MT"/>
                <a:cs typeface="Gill Sans MT"/>
              </a:rPr>
              <a:t>(</a:t>
            </a:r>
            <a:r>
              <a:rPr sz="2000" spc="95" dirty="0">
                <a:latin typeface="Arial"/>
                <a:cs typeface="Arial"/>
              </a:rPr>
              <a:t>KRONOLOGIS</a:t>
            </a:r>
            <a:r>
              <a:rPr sz="1950" spc="95" dirty="0">
                <a:latin typeface="Gill Sans MT"/>
                <a:cs typeface="Gill Sans MT"/>
              </a:rPr>
              <a:t>)  </a:t>
            </a:r>
            <a:r>
              <a:rPr sz="2000" spc="90" dirty="0">
                <a:latin typeface="Arial"/>
                <a:cs typeface="Arial"/>
              </a:rPr>
              <a:t>KLASIFIKASI</a:t>
            </a:r>
            <a:r>
              <a:rPr sz="1950" spc="90" dirty="0">
                <a:latin typeface="Gill Sans MT"/>
                <a:cs typeface="Gill Sans MT"/>
              </a:rPr>
              <a:t>/  </a:t>
            </a:r>
            <a:r>
              <a:rPr sz="2000" spc="130" dirty="0">
                <a:latin typeface="Arial"/>
                <a:cs typeface="Arial"/>
              </a:rPr>
              <a:t>PENGELOMPOKAN  </a:t>
            </a:r>
            <a:r>
              <a:rPr sz="2000" spc="125" dirty="0">
                <a:latin typeface="Arial"/>
                <a:cs typeface="Arial"/>
              </a:rPr>
              <a:t>TINGKATAN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PENTINGNYA  SEBAB </a:t>
            </a:r>
            <a:r>
              <a:rPr sz="1950" spc="180" dirty="0">
                <a:latin typeface="Gill Sans MT"/>
                <a:cs typeface="Gill Sans MT"/>
              </a:rPr>
              <a:t>&amp;</a:t>
            </a:r>
            <a:r>
              <a:rPr sz="1950" spc="-135" dirty="0">
                <a:latin typeface="Gill Sans MT"/>
                <a:cs typeface="Gill Sans MT"/>
              </a:rPr>
              <a:t> </a:t>
            </a:r>
            <a:r>
              <a:rPr sz="2000" spc="140" dirty="0">
                <a:latin typeface="Arial"/>
                <a:cs typeface="Arial"/>
              </a:rPr>
              <a:t>AKIBAT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5361" y="5160495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57121" y="5019400"/>
            <a:ext cx="2038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80" dirty="0">
                <a:latin typeface="Gill Sans MT"/>
                <a:cs typeface="Gill Sans MT"/>
              </a:rPr>
              <a:t>&amp;</a:t>
            </a:r>
            <a:endParaRPr sz="195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5361" y="5865345"/>
            <a:ext cx="85724" cy="8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7214" y="4970337"/>
            <a:ext cx="3182620" cy="108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sz="2000" spc="145" dirty="0">
                <a:latin typeface="Arial"/>
                <a:cs typeface="Arial"/>
              </a:rPr>
              <a:t>PERBANDINGAN  </a:t>
            </a:r>
            <a:r>
              <a:rPr sz="2000" spc="175" dirty="0">
                <a:latin typeface="Arial"/>
                <a:cs typeface="Arial"/>
              </a:rPr>
              <a:t>K</a:t>
            </a:r>
            <a:r>
              <a:rPr sz="2000" spc="150" dirty="0">
                <a:latin typeface="Arial"/>
                <a:cs typeface="Arial"/>
              </a:rPr>
              <a:t>O</a:t>
            </a:r>
            <a:r>
              <a:rPr sz="2000" spc="22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75" dirty="0">
                <a:latin typeface="Arial"/>
                <a:cs typeface="Arial"/>
              </a:rPr>
              <a:t>R</a:t>
            </a:r>
            <a:r>
              <a:rPr sz="2000" spc="22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S</a:t>
            </a:r>
            <a:r>
              <a:rPr sz="1950" spc="145" dirty="0">
                <a:latin typeface="Gill Sans MT"/>
                <a:cs typeface="Gill Sans MT"/>
              </a:rPr>
              <a:t>/</a:t>
            </a:r>
            <a:r>
              <a:rPr sz="2000" spc="80" dirty="0">
                <a:latin typeface="Arial"/>
                <a:cs typeface="Arial"/>
              </a:rPr>
              <a:t>P</a:t>
            </a:r>
            <a:r>
              <a:rPr sz="2000" spc="45" dirty="0">
                <a:latin typeface="Arial"/>
                <a:cs typeface="Arial"/>
              </a:rPr>
              <a:t>E</a:t>
            </a:r>
            <a:r>
              <a:rPr sz="2000" spc="75" dirty="0">
                <a:latin typeface="Arial"/>
                <a:cs typeface="Arial"/>
              </a:rPr>
              <a:t>R</a:t>
            </a:r>
            <a:r>
              <a:rPr sz="2000" spc="150" dirty="0">
                <a:latin typeface="Arial"/>
                <a:cs typeface="Arial"/>
              </a:rPr>
              <a:t>B</a:t>
            </a:r>
            <a:r>
              <a:rPr sz="2000" spc="45" dirty="0">
                <a:latin typeface="Arial"/>
                <a:cs typeface="Arial"/>
              </a:rPr>
              <a:t>E</a:t>
            </a:r>
            <a:r>
              <a:rPr sz="2000" spc="185" dirty="0">
                <a:latin typeface="Arial"/>
                <a:cs typeface="Arial"/>
              </a:rPr>
              <a:t>D</a:t>
            </a:r>
            <a:r>
              <a:rPr sz="2000" spc="220" dirty="0">
                <a:latin typeface="Arial"/>
                <a:cs typeface="Arial"/>
              </a:rPr>
              <a:t>AA</a:t>
            </a:r>
            <a:r>
              <a:rPr sz="2000" spc="135" dirty="0">
                <a:latin typeface="Arial"/>
                <a:cs typeface="Arial"/>
              </a:rPr>
              <a:t>N  </a:t>
            </a:r>
            <a:r>
              <a:rPr sz="2000" spc="165" dirty="0">
                <a:latin typeface="Arial"/>
                <a:cs typeface="Arial"/>
              </a:rPr>
              <a:t>MASALAH </a:t>
            </a:r>
            <a:r>
              <a:rPr sz="1950" spc="180" dirty="0">
                <a:latin typeface="Gill Sans MT"/>
                <a:cs typeface="Gill Sans MT"/>
              </a:rPr>
              <a:t>&amp;</a:t>
            </a:r>
            <a:r>
              <a:rPr sz="1950" spc="-195" dirty="0">
                <a:latin typeface="Gill Sans MT"/>
                <a:cs typeface="Gill Sans MT"/>
              </a:rPr>
              <a:t> </a:t>
            </a:r>
            <a:r>
              <a:rPr sz="2000" spc="55" dirty="0">
                <a:latin typeface="Arial"/>
                <a:cs typeface="Arial"/>
              </a:rPr>
              <a:t>SOLUSI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68318" y="6787612"/>
            <a:ext cx="1066165" cy="388620"/>
          </a:xfrm>
          <a:prstGeom prst="rect">
            <a:avLst/>
          </a:prstGeom>
          <a:ln w="29715">
            <a:solidFill>
              <a:srgbClr val="FFDD6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5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700" spc="160" dirty="0">
                <a:solidFill>
                  <a:srgbClr val="FFDD61"/>
                </a:solidFill>
                <a:latin typeface="Arial"/>
                <a:cs typeface="Arial"/>
              </a:rPr>
              <a:t>A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40" dirty="0">
                <a:solidFill>
                  <a:srgbClr val="FFDD61"/>
                </a:solidFill>
                <a:latin typeface="Arial"/>
                <a:cs typeface="Arial"/>
              </a:rPr>
              <a:t>Y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DD61"/>
                </a:solidFill>
                <a:latin typeface="Arial"/>
                <a:cs typeface="Arial"/>
              </a:rPr>
              <a:t>+</a:t>
            </a:r>
            <a:endParaRPr sz="7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60"/>
              </a:spcBef>
            </a:pP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55" dirty="0">
                <a:solidFill>
                  <a:srgbClr val="FFDD61"/>
                </a:solidFill>
                <a:latin typeface="Arial"/>
                <a:cs typeface="Arial"/>
              </a:rPr>
              <a:t>O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5" dirty="0">
                <a:solidFill>
                  <a:srgbClr val="FFDD61"/>
                </a:solidFill>
                <a:latin typeface="Arial"/>
                <a:cs typeface="Arial"/>
              </a:rPr>
              <a:t>L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U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70" dirty="0">
                <a:solidFill>
                  <a:srgbClr val="FFDD61"/>
                </a:solidFill>
                <a:latin typeface="Arial"/>
                <a:cs typeface="Arial"/>
              </a:rPr>
              <a:t>T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FFDD61"/>
                </a:solidFill>
                <a:latin typeface="Arial"/>
                <a:cs typeface="Arial"/>
              </a:rPr>
              <a:t>I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55" dirty="0">
                <a:solidFill>
                  <a:srgbClr val="FFDD61"/>
                </a:solidFill>
                <a:latin typeface="Arial"/>
                <a:cs typeface="Arial"/>
              </a:rPr>
              <a:t>O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90" dirty="0">
                <a:solidFill>
                  <a:srgbClr val="FFDD61"/>
                </a:solidFill>
                <a:latin typeface="Arial"/>
                <a:cs typeface="Arial"/>
              </a:rPr>
              <a:t>N</a:t>
            </a:r>
            <a:r>
              <a:rPr sz="700" spc="-65" dirty="0">
                <a:solidFill>
                  <a:srgbClr val="FFDD61"/>
                </a:solidFill>
                <a:latin typeface="Arial"/>
                <a:cs typeface="Arial"/>
              </a:rPr>
              <a:t> </a:t>
            </a:r>
            <a:r>
              <a:rPr sz="700" spc="105" dirty="0">
                <a:solidFill>
                  <a:srgbClr val="FFDD61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11" y="691555"/>
            <a:ext cx="1760855" cy="636270"/>
          </a:xfrm>
          <a:prstGeom prst="rect">
            <a:avLst/>
          </a:prstGeom>
          <a:ln w="49094">
            <a:solidFill>
              <a:srgbClr val="FFDD6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520065" marR="512445" indent="12065">
              <a:lnSpc>
                <a:spcPct val="108700"/>
              </a:lnSpc>
            </a:pPr>
            <a:r>
              <a:rPr sz="11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1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2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15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150" spc="6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1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1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733" y="4239343"/>
            <a:ext cx="5954867" cy="2031324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630045" marR="5080" indent="-1617980">
              <a:lnSpc>
                <a:spcPts val="7130"/>
              </a:lnSpc>
              <a:spcBef>
                <a:spcPts val="1639"/>
              </a:spcBef>
            </a:pPr>
            <a:r>
              <a:rPr sz="7250" spc="-1140">
                <a:solidFill>
                  <a:srgbClr val="FFFFFF"/>
                </a:solidFill>
                <a:latin typeface="Arial"/>
                <a:cs typeface="Arial"/>
              </a:rPr>
              <a:t>THANK </a:t>
            </a:r>
            <a:r>
              <a:rPr lang="en-US" sz="7250" spc="-11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50" spc="-1510" smtClean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lang="en-US" sz="7250" spc="-151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7250" spc="-1460" smtClean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7250" spc="-152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7250" spc="-1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7250" spc="-12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50" spc="-830" smtClean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7250" spc="-83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7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234</Words>
  <Application>Microsoft Office PowerPoint</Application>
  <PresentationFormat>Custom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PERTEMUAN  KE  5</vt:lpstr>
      <vt:lpstr>PENYEBAB    PESAN    TIDAK  TERORGANISIR    DENGAN   BAIK</vt:lpstr>
      <vt:lpstr>MENGORGANISIR  PESAN</vt:lpstr>
      <vt:lpstr>MANFAAT  PENGORGANISASIAN  YG   BAIK</vt:lpstr>
      <vt:lpstr>SUSUNAN   OUTLINE   PESAN  BISNIS</vt:lpstr>
      <vt:lpstr>MENENTUKAN   URUTAN   DENGAN  RENCANA   ORGANISASI</vt:lpstr>
      <vt:lpstr>EMPAT   RENCANA   ORGANISASI  UNTUK   PESAN  -  PESAN  SINGKAT</vt:lpstr>
      <vt:lpstr>PENGORGANISASIAN IDE   /GAGASAN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VI.PENGORGANISASIAN PESAN-PESAN BISNIS</dc:title>
  <dc:creator>Lilla Keling</dc:creator>
  <cp:keywords>DADnx5SrP8E,BACNxMp7KEo</cp:keywords>
  <cp:lastModifiedBy>User</cp:lastModifiedBy>
  <cp:revision>4</cp:revision>
  <dcterms:created xsi:type="dcterms:W3CDTF">2019-10-23T14:17:43Z</dcterms:created>
  <dcterms:modified xsi:type="dcterms:W3CDTF">2022-03-20T14:47:17Z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2019-10-09T00:00:00Z</vt:filetime>
  </property>
  <property fmtid="{D5CDD505-2E9C-101B-9397-08002B2CF9AE}" pid="3" name="Creator">
    <vt:lpwstr>Canva</vt:lpwstr>
  </property>
  <property fmtid="{D5CDD505-2E9C-101B-9397-08002B2CF9AE}" pid="4" name="LastSaved">
    <vt:filetime>2019-10-23T00:00:00Z</vt:filetime>
  </property>
</Properties>
</file>