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753600" cy="7315200"/>
  <p:notesSz cx="9753600" cy="7315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6" d="100"/>
          <a:sy n="76" d="100"/>
        </p:scale>
        <p:origin x="-1062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731520" y="2267712"/>
            <a:ext cx="8290560" cy="153619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463040" y="4096512"/>
            <a:ext cx="6827520" cy="18288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3/20/2022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350" b="1" i="0">
                <a:solidFill>
                  <a:schemeClr val="tx1"/>
                </a:solidFill>
                <a:latin typeface="Verdana"/>
                <a:cs typeface="Verdan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32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3/20/2022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350" b="1" i="0">
                <a:solidFill>
                  <a:schemeClr val="tx1"/>
                </a:solidFill>
                <a:latin typeface="Verdana"/>
                <a:cs typeface="Verdan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87680" y="1682496"/>
            <a:ext cx="4242816" cy="482803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023104" y="1682496"/>
            <a:ext cx="4242816" cy="482803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3/20/2022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0"/>
            <a:ext cx="9753600" cy="731520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350" b="1" i="0">
                <a:solidFill>
                  <a:schemeClr val="tx1"/>
                </a:solidFill>
                <a:latin typeface="Verdana"/>
                <a:cs typeface="Verdan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3/20/2022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3/20/2022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184952" y="1341332"/>
            <a:ext cx="3383694" cy="69278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350" b="1" i="0">
                <a:solidFill>
                  <a:schemeClr val="tx1"/>
                </a:solidFill>
                <a:latin typeface="Verdana"/>
                <a:cs typeface="Verdan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04987" y="2196118"/>
            <a:ext cx="8543625" cy="2281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2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316224" y="6803136"/>
            <a:ext cx="3121152" cy="3657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87680" y="6803136"/>
            <a:ext cx="2243328" cy="3657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3/20/2022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022592" y="6803136"/>
            <a:ext cx="2243328" cy="3657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9753600" cy="73152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2452791" y="3091746"/>
            <a:ext cx="7126316" cy="2286523"/>
          </a:xfrm>
          <a:prstGeom prst="rect">
            <a:avLst/>
          </a:prstGeom>
        </p:spPr>
        <p:txBody>
          <a:bodyPr vert="horz" wrap="square" lIns="0" tIns="232410" rIns="0" bIns="0" rtlCol="0">
            <a:spAutoFit/>
          </a:bodyPr>
          <a:lstStyle/>
          <a:p>
            <a:pPr marL="518795" marR="5080" indent="-506730" algn="r">
              <a:lnSpc>
                <a:spcPts val="8000"/>
              </a:lnSpc>
              <a:spcBef>
                <a:spcPts val="1830"/>
              </a:spcBef>
            </a:pPr>
            <a:r>
              <a:rPr sz="8100" dirty="0">
                <a:solidFill>
                  <a:srgbClr val="FFFFFF"/>
                </a:solidFill>
                <a:latin typeface="Arial"/>
                <a:cs typeface="Arial"/>
              </a:rPr>
              <a:t>PENULISAN  </a:t>
            </a:r>
            <a:r>
              <a:rPr sz="8100" dirty="0">
                <a:solidFill>
                  <a:srgbClr val="E33B36"/>
                </a:solidFill>
                <a:latin typeface="Arial"/>
                <a:cs typeface="Arial"/>
              </a:rPr>
              <a:t>BAD NEWS</a:t>
            </a:r>
            <a:endParaRPr sz="8100" dirty="0">
              <a:latin typeface="Arial"/>
              <a:cs typeface="Arial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6777837" y="316891"/>
            <a:ext cx="2838449" cy="990599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9753600" cy="7315200"/>
          </a:xfrm>
          <a:custGeom>
            <a:avLst/>
            <a:gdLst/>
            <a:ahLst/>
            <a:cxnLst/>
            <a:rect l="l" t="t" r="r" b="b"/>
            <a:pathLst>
              <a:path w="9753600" h="7315200">
                <a:moveTo>
                  <a:pt x="0" y="0"/>
                </a:moveTo>
                <a:lnTo>
                  <a:pt x="9753600" y="0"/>
                </a:lnTo>
                <a:lnTo>
                  <a:pt x="9753600" y="7315200"/>
                </a:lnTo>
                <a:lnTo>
                  <a:pt x="0" y="7315200"/>
                </a:lnTo>
                <a:lnTo>
                  <a:pt x="0" y="0"/>
                </a:lnTo>
                <a:close/>
              </a:path>
            </a:pathLst>
          </a:custGeom>
          <a:solidFill>
            <a:srgbClr val="E33B3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2771774" y="0"/>
            <a:ext cx="4229100" cy="7315200"/>
          </a:xfrm>
          <a:custGeom>
            <a:avLst/>
            <a:gdLst/>
            <a:ahLst/>
            <a:cxnLst/>
            <a:rect l="l" t="t" r="r" b="b"/>
            <a:pathLst>
              <a:path w="4229100" h="7315200">
                <a:moveTo>
                  <a:pt x="748071" y="1461321"/>
                </a:moveTo>
                <a:lnTo>
                  <a:pt x="693604" y="1458297"/>
                </a:lnTo>
                <a:lnTo>
                  <a:pt x="642739" y="1449223"/>
                </a:lnTo>
                <a:lnTo>
                  <a:pt x="595476" y="1434099"/>
                </a:lnTo>
                <a:lnTo>
                  <a:pt x="551813" y="1412924"/>
                </a:lnTo>
                <a:lnTo>
                  <a:pt x="511750" y="1385696"/>
                </a:lnTo>
                <a:lnTo>
                  <a:pt x="475286" y="1352415"/>
                </a:lnTo>
                <a:lnTo>
                  <a:pt x="442420" y="1313081"/>
                </a:lnTo>
                <a:lnTo>
                  <a:pt x="413150" y="1267691"/>
                </a:lnTo>
                <a:lnTo>
                  <a:pt x="0" y="632965"/>
                </a:lnTo>
                <a:lnTo>
                  <a:pt x="23009" y="576094"/>
                </a:lnTo>
                <a:lnTo>
                  <a:pt x="62749" y="544284"/>
                </a:lnTo>
                <a:lnTo>
                  <a:pt x="103173" y="512888"/>
                </a:lnTo>
                <a:lnTo>
                  <a:pt x="144282" y="481907"/>
                </a:lnTo>
                <a:lnTo>
                  <a:pt x="186073" y="451342"/>
                </a:lnTo>
                <a:lnTo>
                  <a:pt x="228546" y="421193"/>
                </a:lnTo>
                <a:lnTo>
                  <a:pt x="271700" y="391462"/>
                </a:lnTo>
                <a:lnTo>
                  <a:pt x="315533" y="362149"/>
                </a:lnTo>
                <a:lnTo>
                  <a:pt x="360045" y="333254"/>
                </a:lnTo>
                <a:lnTo>
                  <a:pt x="405234" y="304780"/>
                </a:lnTo>
                <a:lnTo>
                  <a:pt x="446903" y="279372"/>
                </a:lnTo>
                <a:lnTo>
                  <a:pt x="489132" y="254527"/>
                </a:lnTo>
                <a:lnTo>
                  <a:pt x="531923" y="230245"/>
                </a:lnTo>
                <a:lnTo>
                  <a:pt x="575276" y="206524"/>
                </a:lnTo>
                <a:lnTo>
                  <a:pt x="619191" y="183365"/>
                </a:lnTo>
                <a:lnTo>
                  <a:pt x="663671" y="160768"/>
                </a:lnTo>
                <a:lnTo>
                  <a:pt x="708714" y="138732"/>
                </a:lnTo>
                <a:lnTo>
                  <a:pt x="754323" y="117258"/>
                </a:lnTo>
                <a:lnTo>
                  <a:pt x="800497" y="96343"/>
                </a:lnTo>
                <a:lnTo>
                  <a:pt x="847237" y="75990"/>
                </a:lnTo>
                <a:lnTo>
                  <a:pt x="894545" y="56196"/>
                </a:lnTo>
                <a:lnTo>
                  <a:pt x="938424" y="38654"/>
                </a:lnTo>
                <a:lnTo>
                  <a:pt x="982847" y="21763"/>
                </a:lnTo>
                <a:lnTo>
                  <a:pt x="1027816" y="5524"/>
                </a:lnTo>
                <a:lnTo>
                  <a:pt x="1043945" y="0"/>
                </a:lnTo>
                <a:lnTo>
                  <a:pt x="3108366" y="0"/>
                </a:lnTo>
                <a:lnTo>
                  <a:pt x="3149058" y="16213"/>
                </a:lnTo>
                <a:lnTo>
                  <a:pt x="3198073" y="37159"/>
                </a:lnTo>
                <a:lnTo>
                  <a:pt x="3246042" y="59105"/>
                </a:lnTo>
                <a:lnTo>
                  <a:pt x="3292965" y="82050"/>
                </a:lnTo>
                <a:lnTo>
                  <a:pt x="3338842" y="105995"/>
                </a:lnTo>
                <a:lnTo>
                  <a:pt x="3383673" y="130940"/>
                </a:lnTo>
                <a:lnTo>
                  <a:pt x="3427459" y="156884"/>
                </a:lnTo>
                <a:lnTo>
                  <a:pt x="3470199" y="183829"/>
                </a:lnTo>
                <a:lnTo>
                  <a:pt x="3511894" y="211773"/>
                </a:lnTo>
                <a:lnTo>
                  <a:pt x="3552545" y="240718"/>
                </a:lnTo>
                <a:lnTo>
                  <a:pt x="3592150" y="270663"/>
                </a:lnTo>
                <a:lnTo>
                  <a:pt x="3630711" y="301607"/>
                </a:lnTo>
                <a:lnTo>
                  <a:pt x="3668227" y="333553"/>
                </a:lnTo>
                <a:lnTo>
                  <a:pt x="3704629" y="366441"/>
                </a:lnTo>
                <a:lnTo>
                  <a:pt x="3739893" y="400214"/>
                </a:lnTo>
                <a:lnTo>
                  <a:pt x="3774020" y="434872"/>
                </a:lnTo>
                <a:lnTo>
                  <a:pt x="3807010" y="470416"/>
                </a:lnTo>
                <a:lnTo>
                  <a:pt x="3838861" y="506843"/>
                </a:lnTo>
                <a:lnTo>
                  <a:pt x="3869675" y="544284"/>
                </a:lnTo>
                <a:lnTo>
                  <a:pt x="3899150" y="582350"/>
                </a:lnTo>
                <a:lnTo>
                  <a:pt x="3927587" y="621429"/>
                </a:lnTo>
                <a:lnTo>
                  <a:pt x="3954885" y="661391"/>
                </a:lnTo>
                <a:lnTo>
                  <a:pt x="3981044" y="702236"/>
                </a:lnTo>
                <a:lnTo>
                  <a:pt x="4006065" y="743963"/>
                </a:lnTo>
                <a:lnTo>
                  <a:pt x="4029945" y="786572"/>
                </a:lnTo>
                <a:lnTo>
                  <a:pt x="4052687" y="830063"/>
                </a:lnTo>
                <a:lnTo>
                  <a:pt x="4074288" y="874436"/>
                </a:lnTo>
                <a:lnTo>
                  <a:pt x="4094750" y="919689"/>
                </a:lnTo>
                <a:lnTo>
                  <a:pt x="4113967" y="965736"/>
                </a:lnTo>
                <a:lnTo>
                  <a:pt x="4131860" y="1012457"/>
                </a:lnTo>
                <a:lnTo>
                  <a:pt x="4148427" y="1059851"/>
                </a:lnTo>
                <a:lnTo>
                  <a:pt x="4157916" y="1089772"/>
                </a:lnTo>
                <a:lnTo>
                  <a:pt x="1962198" y="1089772"/>
                </a:lnTo>
                <a:lnTo>
                  <a:pt x="1901674" y="1090484"/>
                </a:lnTo>
                <a:lnTo>
                  <a:pt x="1843417" y="1092619"/>
                </a:lnTo>
                <a:lnTo>
                  <a:pt x="1787425" y="1096177"/>
                </a:lnTo>
                <a:lnTo>
                  <a:pt x="1733700" y="1101156"/>
                </a:lnTo>
                <a:lnTo>
                  <a:pt x="1682240" y="1107555"/>
                </a:lnTo>
                <a:lnTo>
                  <a:pt x="1633045" y="1115374"/>
                </a:lnTo>
                <a:lnTo>
                  <a:pt x="1586114" y="1124611"/>
                </a:lnTo>
                <a:lnTo>
                  <a:pt x="1541449" y="1135266"/>
                </a:lnTo>
                <a:lnTo>
                  <a:pt x="1499047" y="1147337"/>
                </a:lnTo>
                <a:lnTo>
                  <a:pt x="1447023" y="1164070"/>
                </a:lnTo>
                <a:lnTo>
                  <a:pt x="1397143" y="1181325"/>
                </a:lnTo>
                <a:lnTo>
                  <a:pt x="1349404" y="1199106"/>
                </a:lnTo>
                <a:lnTo>
                  <a:pt x="1303804" y="1217415"/>
                </a:lnTo>
                <a:lnTo>
                  <a:pt x="1260341" y="1236256"/>
                </a:lnTo>
                <a:lnTo>
                  <a:pt x="1219013" y="1255633"/>
                </a:lnTo>
                <a:lnTo>
                  <a:pt x="1179780" y="1275567"/>
                </a:lnTo>
                <a:lnTo>
                  <a:pt x="1078484" y="1329982"/>
                </a:lnTo>
                <a:lnTo>
                  <a:pt x="1031899" y="1355629"/>
                </a:lnTo>
                <a:lnTo>
                  <a:pt x="988044" y="1380223"/>
                </a:lnTo>
                <a:lnTo>
                  <a:pt x="946926" y="1403757"/>
                </a:lnTo>
                <a:lnTo>
                  <a:pt x="897196" y="1428967"/>
                </a:lnTo>
                <a:lnTo>
                  <a:pt x="847469" y="1446953"/>
                </a:lnTo>
                <a:lnTo>
                  <a:pt x="797757" y="1457732"/>
                </a:lnTo>
                <a:lnTo>
                  <a:pt x="748071" y="1461321"/>
                </a:lnTo>
                <a:close/>
              </a:path>
              <a:path w="4229100" h="7315200">
                <a:moveTo>
                  <a:pt x="2475017" y="4826364"/>
                </a:moveTo>
                <a:lnTo>
                  <a:pt x="1365552" y="4826364"/>
                </a:lnTo>
                <a:lnTo>
                  <a:pt x="1250423" y="3983788"/>
                </a:lnTo>
                <a:lnTo>
                  <a:pt x="1247955" y="3968088"/>
                </a:lnTo>
                <a:lnTo>
                  <a:pt x="1242567" y="3920999"/>
                </a:lnTo>
                <a:lnTo>
                  <a:pt x="1240111" y="3873909"/>
                </a:lnTo>
                <a:lnTo>
                  <a:pt x="1239955" y="3858210"/>
                </a:lnTo>
                <a:lnTo>
                  <a:pt x="1241672" y="3801550"/>
                </a:lnTo>
                <a:lnTo>
                  <a:pt x="1246823" y="3746686"/>
                </a:lnTo>
                <a:lnTo>
                  <a:pt x="1255408" y="3693618"/>
                </a:lnTo>
                <a:lnTo>
                  <a:pt x="1267429" y="3642347"/>
                </a:lnTo>
                <a:lnTo>
                  <a:pt x="1282884" y="3592872"/>
                </a:lnTo>
                <a:lnTo>
                  <a:pt x="1301774" y="3545195"/>
                </a:lnTo>
                <a:lnTo>
                  <a:pt x="1324099" y="3499316"/>
                </a:lnTo>
                <a:lnTo>
                  <a:pt x="1349860" y="3455236"/>
                </a:lnTo>
                <a:lnTo>
                  <a:pt x="1378230" y="3412514"/>
                </a:lnTo>
                <a:lnTo>
                  <a:pt x="1408396" y="3370694"/>
                </a:lnTo>
                <a:lnTo>
                  <a:pt x="1440361" y="3329775"/>
                </a:lnTo>
                <a:lnTo>
                  <a:pt x="1474127" y="3289754"/>
                </a:lnTo>
                <a:lnTo>
                  <a:pt x="1509696" y="3250630"/>
                </a:lnTo>
                <a:lnTo>
                  <a:pt x="1547069" y="3212401"/>
                </a:lnTo>
                <a:lnTo>
                  <a:pt x="1586249" y="3175064"/>
                </a:lnTo>
                <a:lnTo>
                  <a:pt x="1627237" y="3138619"/>
                </a:lnTo>
                <a:lnTo>
                  <a:pt x="1664765" y="3106773"/>
                </a:lnTo>
                <a:lnTo>
                  <a:pt x="1702941" y="3075184"/>
                </a:lnTo>
                <a:lnTo>
                  <a:pt x="1741765" y="3043850"/>
                </a:lnTo>
                <a:lnTo>
                  <a:pt x="1781237" y="3012773"/>
                </a:lnTo>
                <a:lnTo>
                  <a:pt x="1821359" y="2981953"/>
                </a:lnTo>
                <a:lnTo>
                  <a:pt x="1862129" y="2951390"/>
                </a:lnTo>
                <a:lnTo>
                  <a:pt x="1903549" y="2921084"/>
                </a:lnTo>
                <a:lnTo>
                  <a:pt x="1945618" y="2891034"/>
                </a:lnTo>
                <a:lnTo>
                  <a:pt x="2031028" y="2831329"/>
                </a:lnTo>
                <a:lnTo>
                  <a:pt x="2073077" y="2800901"/>
                </a:lnTo>
                <a:lnTo>
                  <a:pt x="2114484" y="2769958"/>
                </a:lnTo>
                <a:lnTo>
                  <a:pt x="2155249" y="2738498"/>
                </a:lnTo>
                <a:lnTo>
                  <a:pt x="2195372" y="2706521"/>
                </a:lnTo>
                <a:lnTo>
                  <a:pt x="2234853" y="2674026"/>
                </a:lnTo>
                <a:lnTo>
                  <a:pt x="2273691" y="2641011"/>
                </a:lnTo>
                <a:lnTo>
                  <a:pt x="2311887" y="2607475"/>
                </a:lnTo>
                <a:lnTo>
                  <a:pt x="2349439" y="2573418"/>
                </a:lnTo>
                <a:lnTo>
                  <a:pt x="2385935" y="2538673"/>
                </a:lnTo>
                <a:lnTo>
                  <a:pt x="2421014" y="2503020"/>
                </a:lnTo>
                <a:lnTo>
                  <a:pt x="2454674" y="2466460"/>
                </a:lnTo>
                <a:lnTo>
                  <a:pt x="2486915" y="2428991"/>
                </a:lnTo>
                <a:lnTo>
                  <a:pt x="2517737" y="2390614"/>
                </a:lnTo>
                <a:lnTo>
                  <a:pt x="2547139" y="2351330"/>
                </a:lnTo>
                <a:lnTo>
                  <a:pt x="2575119" y="2311137"/>
                </a:lnTo>
                <a:lnTo>
                  <a:pt x="2601679" y="2270037"/>
                </a:lnTo>
                <a:lnTo>
                  <a:pt x="2626816" y="2228029"/>
                </a:lnTo>
                <a:lnTo>
                  <a:pt x="2649879" y="2184721"/>
                </a:lnTo>
                <a:lnTo>
                  <a:pt x="2670230" y="2139666"/>
                </a:lnTo>
                <a:lnTo>
                  <a:pt x="2687868" y="2092865"/>
                </a:lnTo>
                <a:lnTo>
                  <a:pt x="2702794" y="2044316"/>
                </a:lnTo>
                <a:lnTo>
                  <a:pt x="2715007" y="1994020"/>
                </a:lnTo>
                <a:lnTo>
                  <a:pt x="2724507" y="1941975"/>
                </a:lnTo>
                <a:lnTo>
                  <a:pt x="2731292" y="1888182"/>
                </a:lnTo>
                <a:lnTo>
                  <a:pt x="2735364" y="1832639"/>
                </a:lnTo>
                <a:lnTo>
                  <a:pt x="2736721" y="1775346"/>
                </a:lnTo>
                <a:lnTo>
                  <a:pt x="2735012" y="1719318"/>
                </a:lnTo>
                <a:lnTo>
                  <a:pt x="2729885" y="1665410"/>
                </a:lnTo>
                <a:lnTo>
                  <a:pt x="2721341" y="1613621"/>
                </a:lnTo>
                <a:lnTo>
                  <a:pt x="2709379" y="1563951"/>
                </a:lnTo>
                <a:lnTo>
                  <a:pt x="2694001" y="1516400"/>
                </a:lnTo>
                <a:lnTo>
                  <a:pt x="2675207" y="1470968"/>
                </a:lnTo>
                <a:lnTo>
                  <a:pt x="2652997" y="1427653"/>
                </a:lnTo>
                <a:lnTo>
                  <a:pt x="2627372" y="1386456"/>
                </a:lnTo>
                <a:lnTo>
                  <a:pt x="2598332" y="1347376"/>
                </a:lnTo>
                <a:lnTo>
                  <a:pt x="2565878" y="1310413"/>
                </a:lnTo>
                <a:lnTo>
                  <a:pt x="2529986" y="1275547"/>
                </a:lnTo>
                <a:lnTo>
                  <a:pt x="2494472" y="1245903"/>
                </a:lnTo>
                <a:lnTo>
                  <a:pt x="2456794" y="1218815"/>
                </a:lnTo>
                <a:lnTo>
                  <a:pt x="2416976" y="1194304"/>
                </a:lnTo>
                <a:lnTo>
                  <a:pt x="2375017" y="1172371"/>
                </a:lnTo>
                <a:lnTo>
                  <a:pt x="2330917" y="1153017"/>
                </a:lnTo>
                <a:lnTo>
                  <a:pt x="2284674" y="1136241"/>
                </a:lnTo>
                <a:lnTo>
                  <a:pt x="2236289" y="1122044"/>
                </a:lnTo>
                <a:lnTo>
                  <a:pt x="2185760" y="1110428"/>
                </a:lnTo>
                <a:lnTo>
                  <a:pt x="2133087" y="1101392"/>
                </a:lnTo>
                <a:lnTo>
                  <a:pt x="2078269" y="1094937"/>
                </a:lnTo>
                <a:lnTo>
                  <a:pt x="2021306" y="1091063"/>
                </a:lnTo>
                <a:lnTo>
                  <a:pt x="1962198" y="1089772"/>
                </a:lnTo>
                <a:lnTo>
                  <a:pt x="4157916" y="1089772"/>
                </a:lnTo>
                <a:lnTo>
                  <a:pt x="4177589" y="1156660"/>
                </a:lnTo>
                <a:lnTo>
                  <a:pt x="4190182" y="1206076"/>
                </a:lnTo>
                <a:lnTo>
                  <a:pt x="4201450" y="1256164"/>
                </a:lnTo>
                <a:lnTo>
                  <a:pt x="4211393" y="1306927"/>
                </a:lnTo>
                <a:lnTo>
                  <a:pt x="4220010" y="1358363"/>
                </a:lnTo>
                <a:lnTo>
                  <a:pt x="4227302" y="1410473"/>
                </a:lnTo>
                <a:lnTo>
                  <a:pt x="4229099" y="1426375"/>
                </a:lnTo>
                <a:lnTo>
                  <a:pt x="4229099" y="1960661"/>
                </a:lnTo>
                <a:lnTo>
                  <a:pt x="4223699" y="2005422"/>
                </a:lnTo>
                <a:lnTo>
                  <a:pt x="4216412" y="2055352"/>
                </a:lnTo>
                <a:lnTo>
                  <a:pt x="4208003" y="2104106"/>
                </a:lnTo>
                <a:lnTo>
                  <a:pt x="4198473" y="2151684"/>
                </a:lnTo>
                <a:lnTo>
                  <a:pt x="4187821" y="2198086"/>
                </a:lnTo>
                <a:lnTo>
                  <a:pt x="4176046" y="2243312"/>
                </a:lnTo>
                <a:lnTo>
                  <a:pt x="4163150" y="2287361"/>
                </a:lnTo>
                <a:lnTo>
                  <a:pt x="4149131" y="2330234"/>
                </a:lnTo>
                <a:lnTo>
                  <a:pt x="4133990" y="2371931"/>
                </a:lnTo>
                <a:lnTo>
                  <a:pt x="4113512" y="2423668"/>
                </a:lnTo>
                <a:lnTo>
                  <a:pt x="4092035" y="2474191"/>
                </a:lnTo>
                <a:lnTo>
                  <a:pt x="4069560" y="2523502"/>
                </a:lnTo>
                <a:lnTo>
                  <a:pt x="4046090" y="2571601"/>
                </a:lnTo>
                <a:lnTo>
                  <a:pt x="4021624" y="2618486"/>
                </a:lnTo>
                <a:lnTo>
                  <a:pt x="3996163" y="2664159"/>
                </a:lnTo>
                <a:lnTo>
                  <a:pt x="3969710" y="2708618"/>
                </a:lnTo>
                <a:lnTo>
                  <a:pt x="3942264" y="2751864"/>
                </a:lnTo>
                <a:lnTo>
                  <a:pt x="3913827" y="2793897"/>
                </a:lnTo>
                <a:lnTo>
                  <a:pt x="3884399" y="2834717"/>
                </a:lnTo>
                <a:lnTo>
                  <a:pt x="3853982" y="2874323"/>
                </a:lnTo>
                <a:lnTo>
                  <a:pt x="3819643" y="2916649"/>
                </a:lnTo>
                <a:lnTo>
                  <a:pt x="3784677" y="2957768"/>
                </a:lnTo>
                <a:lnTo>
                  <a:pt x="3749087" y="2997681"/>
                </a:lnTo>
                <a:lnTo>
                  <a:pt x="3712870" y="3036387"/>
                </a:lnTo>
                <a:lnTo>
                  <a:pt x="3676028" y="3073886"/>
                </a:lnTo>
                <a:lnTo>
                  <a:pt x="3638560" y="3110178"/>
                </a:lnTo>
                <a:lnTo>
                  <a:pt x="3600467" y="3145264"/>
                </a:lnTo>
                <a:lnTo>
                  <a:pt x="3561748" y="3179143"/>
                </a:lnTo>
                <a:lnTo>
                  <a:pt x="3522403" y="3211815"/>
                </a:lnTo>
                <a:lnTo>
                  <a:pt x="3482432" y="3243280"/>
                </a:lnTo>
                <a:lnTo>
                  <a:pt x="3055991" y="3567687"/>
                </a:lnTo>
                <a:lnTo>
                  <a:pt x="3013060" y="3601469"/>
                </a:lnTo>
                <a:lnTo>
                  <a:pt x="2971602" y="3635084"/>
                </a:lnTo>
                <a:lnTo>
                  <a:pt x="2931616" y="3668530"/>
                </a:lnTo>
                <a:lnTo>
                  <a:pt x="2893102" y="3701807"/>
                </a:lnTo>
                <a:lnTo>
                  <a:pt x="2856059" y="3734915"/>
                </a:lnTo>
                <a:lnTo>
                  <a:pt x="2820489" y="3767855"/>
                </a:lnTo>
                <a:lnTo>
                  <a:pt x="2786390" y="3800625"/>
                </a:lnTo>
                <a:lnTo>
                  <a:pt x="2750343" y="3838662"/>
                </a:lnTo>
                <a:lnTo>
                  <a:pt x="2718461" y="3877978"/>
                </a:lnTo>
                <a:lnTo>
                  <a:pt x="2690745" y="3918571"/>
                </a:lnTo>
                <a:lnTo>
                  <a:pt x="2667193" y="3960440"/>
                </a:lnTo>
                <a:lnTo>
                  <a:pt x="2647807" y="4003584"/>
                </a:lnTo>
                <a:lnTo>
                  <a:pt x="2632587" y="4048002"/>
                </a:lnTo>
                <a:lnTo>
                  <a:pt x="2621531" y="4093693"/>
                </a:lnTo>
                <a:lnTo>
                  <a:pt x="2475017" y="4826364"/>
                </a:lnTo>
                <a:close/>
              </a:path>
              <a:path w="4229100" h="7315200">
                <a:moveTo>
                  <a:pt x="2559993" y="7315199"/>
                </a:moveTo>
                <a:lnTo>
                  <a:pt x="1174050" y="7315199"/>
                </a:lnTo>
                <a:lnTo>
                  <a:pt x="1145166" y="7281636"/>
                </a:lnTo>
                <a:lnTo>
                  <a:pt x="1115368" y="7242705"/>
                </a:lnTo>
                <a:lnTo>
                  <a:pt x="1087709" y="7201955"/>
                </a:lnTo>
                <a:lnTo>
                  <a:pt x="1062188" y="7159390"/>
                </a:lnTo>
                <a:lnTo>
                  <a:pt x="1038802" y="7115011"/>
                </a:lnTo>
                <a:lnTo>
                  <a:pt x="1017551" y="7068822"/>
                </a:lnTo>
                <a:lnTo>
                  <a:pt x="998801" y="7021240"/>
                </a:lnTo>
                <a:lnTo>
                  <a:pt x="982937" y="6972698"/>
                </a:lnTo>
                <a:lnTo>
                  <a:pt x="969958" y="6923195"/>
                </a:lnTo>
                <a:lnTo>
                  <a:pt x="959863" y="6872732"/>
                </a:lnTo>
                <a:lnTo>
                  <a:pt x="952654" y="6821309"/>
                </a:lnTo>
                <a:lnTo>
                  <a:pt x="948328" y="6768923"/>
                </a:lnTo>
                <a:lnTo>
                  <a:pt x="946886" y="6715577"/>
                </a:lnTo>
                <a:lnTo>
                  <a:pt x="948328" y="6662285"/>
                </a:lnTo>
                <a:lnTo>
                  <a:pt x="952654" y="6610064"/>
                </a:lnTo>
                <a:lnTo>
                  <a:pt x="959863" y="6558911"/>
                </a:lnTo>
                <a:lnTo>
                  <a:pt x="969958" y="6508825"/>
                </a:lnTo>
                <a:lnTo>
                  <a:pt x="982937" y="6459803"/>
                </a:lnTo>
                <a:lnTo>
                  <a:pt x="998801" y="6411843"/>
                </a:lnTo>
                <a:lnTo>
                  <a:pt x="1017551" y="6364943"/>
                </a:lnTo>
                <a:lnTo>
                  <a:pt x="1038802" y="6319467"/>
                </a:lnTo>
                <a:lnTo>
                  <a:pt x="1062188" y="6275694"/>
                </a:lnTo>
                <a:lnTo>
                  <a:pt x="1087709" y="6233622"/>
                </a:lnTo>
                <a:lnTo>
                  <a:pt x="1115368" y="6193254"/>
                </a:lnTo>
                <a:lnTo>
                  <a:pt x="1145166" y="6154588"/>
                </a:lnTo>
                <a:lnTo>
                  <a:pt x="1177103" y="6117624"/>
                </a:lnTo>
                <a:lnTo>
                  <a:pt x="1211182" y="6082363"/>
                </a:lnTo>
                <a:lnTo>
                  <a:pt x="1247209" y="6048998"/>
                </a:lnTo>
                <a:lnTo>
                  <a:pt x="1285056" y="6017655"/>
                </a:lnTo>
                <a:lnTo>
                  <a:pt x="1324726" y="5988336"/>
                </a:lnTo>
                <a:lnTo>
                  <a:pt x="1366218" y="5961044"/>
                </a:lnTo>
                <a:lnTo>
                  <a:pt x="1409534" y="5935779"/>
                </a:lnTo>
                <a:lnTo>
                  <a:pt x="1454674" y="5912546"/>
                </a:lnTo>
                <a:lnTo>
                  <a:pt x="1501639" y="5891344"/>
                </a:lnTo>
                <a:lnTo>
                  <a:pt x="1550114" y="5872594"/>
                </a:lnTo>
                <a:lnTo>
                  <a:pt x="1599873" y="5856730"/>
                </a:lnTo>
                <a:lnTo>
                  <a:pt x="1650916" y="5843751"/>
                </a:lnTo>
                <a:lnTo>
                  <a:pt x="1703246" y="5833656"/>
                </a:lnTo>
                <a:lnTo>
                  <a:pt x="1756863" y="5826447"/>
                </a:lnTo>
                <a:lnTo>
                  <a:pt x="1811768" y="5822121"/>
                </a:lnTo>
                <a:lnTo>
                  <a:pt x="1867964" y="5820679"/>
                </a:lnTo>
                <a:lnTo>
                  <a:pt x="1922734" y="5822121"/>
                </a:lnTo>
                <a:lnTo>
                  <a:pt x="1976443" y="5826447"/>
                </a:lnTo>
                <a:lnTo>
                  <a:pt x="2029091" y="5833656"/>
                </a:lnTo>
                <a:lnTo>
                  <a:pt x="2080678" y="5843751"/>
                </a:lnTo>
                <a:lnTo>
                  <a:pt x="2131203" y="5856730"/>
                </a:lnTo>
                <a:lnTo>
                  <a:pt x="2180665" y="5872594"/>
                </a:lnTo>
                <a:lnTo>
                  <a:pt x="2229066" y="5891344"/>
                </a:lnTo>
                <a:lnTo>
                  <a:pt x="2276048" y="5912546"/>
                </a:lnTo>
                <a:lnTo>
                  <a:pt x="2321327" y="5935779"/>
                </a:lnTo>
                <a:lnTo>
                  <a:pt x="2364901" y="5961044"/>
                </a:lnTo>
                <a:lnTo>
                  <a:pt x="2406768" y="5988336"/>
                </a:lnTo>
                <a:lnTo>
                  <a:pt x="2446927" y="6017655"/>
                </a:lnTo>
                <a:lnTo>
                  <a:pt x="2485376" y="6048998"/>
                </a:lnTo>
                <a:lnTo>
                  <a:pt x="2522114" y="6082363"/>
                </a:lnTo>
                <a:lnTo>
                  <a:pt x="2556875" y="6117625"/>
                </a:lnTo>
                <a:lnTo>
                  <a:pt x="2589396" y="6154591"/>
                </a:lnTo>
                <a:lnTo>
                  <a:pt x="2619675" y="6193260"/>
                </a:lnTo>
                <a:lnTo>
                  <a:pt x="2647712" y="6233631"/>
                </a:lnTo>
                <a:lnTo>
                  <a:pt x="2673508" y="6275702"/>
                </a:lnTo>
                <a:lnTo>
                  <a:pt x="2697063" y="6319474"/>
                </a:lnTo>
                <a:lnTo>
                  <a:pt x="2718377" y="6364943"/>
                </a:lnTo>
                <a:lnTo>
                  <a:pt x="2737120" y="6411843"/>
                </a:lnTo>
                <a:lnTo>
                  <a:pt x="2752979" y="6459803"/>
                </a:lnTo>
                <a:lnTo>
                  <a:pt x="2765954" y="6508825"/>
                </a:lnTo>
                <a:lnTo>
                  <a:pt x="2776046" y="6558911"/>
                </a:lnTo>
                <a:lnTo>
                  <a:pt x="2783255" y="6610064"/>
                </a:lnTo>
                <a:lnTo>
                  <a:pt x="2787580" y="6662285"/>
                </a:lnTo>
                <a:lnTo>
                  <a:pt x="2789022" y="6715577"/>
                </a:lnTo>
                <a:lnTo>
                  <a:pt x="2787580" y="6768923"/>
                </a:lnTo>
                <a:lnTo>
                  <a:pt x="2783255" y="6821309"/>
                </a:lnTo>
                <a:lnTo>
                  <a:pt x="2776046" y="6872732"/>
                </a:lnTo>
                <a:lnTo>
                  <a:pt x="2765954" y="6923195"/>
                </a:lnTo>
                <a:lnTo>
                  <a:pt x="2752979" y="6972698"/>
                </a:lnTo>
                <a:lnTo>
                  <a:pt x="2737120" y="7021240"/>
                </a:lnTo>
                <a:lnTo>
                  <a:pt x="2718377" y="7068822"/>
                </a:lnTo>
                <a:lnTo>
                  <a:pt x="2697071" y="7115018"/>
                </a:lnTo>
                <a:lnTo>
                  <a:pt x="2673521" y="7159399"/>
                </a:lnTo>
                <a:lnTo>
                  <a:pt x="2647727" y="7201963"/>
                </a:lnTo>
                <a:lnTo>
                  <a:pt x="2619689" y="7242711"/>
                </a:lnTo>
                <a:lnTo>
                  <a:pt x="2589408" y="7281639"/>
                </a:lnTo>
                <a:lnTo>
                  <a:pt x="2559993" y="7315199"/>
                </a:lnTo>
                <a:close/>
              </a:path>
            </a:pathLst>
          </a:custGeom>
          <a:solidFill>
            <a:srgbClr val="000000">
              <a:alpha val="587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29845">
              <a:lnSpc>
                <a:spcPct val="100000"/>
              </a:lnSpc>
              <a:spcBef>
                <a:spcPts val="125"/>
              </a:spcBef>
            </a:pPr>
            <a:r>
              <a:rPr spc="-245" dirty="0"/>
              <a:t>BAD</a:t>
            </a:r>
            <a:r>
              <a:rPr spc="-380" dirty="0"/>
              <a:t> </a:t>
            </a:r>
            <a:r>
              <a:rPr spc="-180" dirty="0"/>
              <a:t>NEWS:</a:t>
            </a:r>
          </a:p>
        </p:txBody>
      </p:sp>
      <p:sp>
        <p:nvSpPr>
          <p:cNvPr id="5" name="object 5"/>
          <p:cNvSpPr/>
          <p:nvPr/>
        </p:nvSpPr>
        <p:spPr>
          <a:xfrm>
            <a:off x="4159300" y="1085849"/>
            <a:ext cx="1435100" cy="141605"/>
          </a:xfrm>
          <a:custGeom>
            <a:avLst/>
            <a:gdLst/>
            <a:ahLst/>
            <a:cxnLst/>
            <a:rect l="l" t="t" r="r" b="b"/>
            <a:pathLst>
              <a:path w="1435100" h="141605">
                <a:moveTo>
                  <a:pt x="0" y="0"/>
                </a:moveTo>
                <a:lnTo>
                  <a:pt x="1434746" y="0"/>
                </a:lnTo>
                <a:lnTo>
                  <a:pt x="1434746" y="141010"/>
                </a:lnTo>
                <a:lnTo>
                  <a:pt x="0" y="14101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4159300" y="6210299"/>
            <a:ext cx="1435100" cy="141605"/>
          </a:xfrm>
          <a:custGeom>
            <a:avLst/>
            <a:gdLst/>
            <a:ahLst/>
            <a:cxnLst/>
            <a:rect l="l" t="t" r="r" b="b"/>
            <a:pathLst>
              <a:path w="1435100" h="141604">
                <a:moveTo>
                  <a:pt x="0" y="0"/>
                </a:moveTo>
                <a:lnTo>
                  <a:pt x="1434746" y="0"/>
                </a:lnTo>
                <a:lnTo>
                  <a:pt x="1434746" y="141010"/>
                </a:lnTo>
                <a:lnTo>
                  <a:pt x="0" y="14101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617507" y="5223934"/>
            <a:ext cx="69064" cy="6906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617507" y="5546234"/>
            <a:ext cx="69064" cy="69064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617507" y="5868534"/>
            <a:ext cx="69064" cy="69064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/>
          <p:nvPr/>
        </p:nvSpPr>
        <p:spPr>
          <a:xfrm>
            <a:off x="821352" y="5038228"/>
            <a:ext cx="3482340" cy="992505"/>
          </a:xfrm>
          <a:prstGeom prst="rect">
            <a:avLst/>
          </a:prstGeom>
        </p:spPr>
        <p:txBody>
          <a:bodyPr vert="horz" wrap="square" lIns="0" tIns="6032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75"/>
              </a:spcBef>
            </a:pPr>
            <a:r>
              <a:rPr sz="1800" spc="-65" dirty="0">
                <a:latin typeface="Arial"/>
                <a:cs typeface="Arial"/>
              </a:rPr>
              <a:t>Bad </a:t>
            </a:r>
            <a:r>
              <a:rPr sz="1800" spc="-110" dirty="0">
                <a:latin typeface="Arial"/>
                <a:cs typeface="Arial"/>
              </a:rPr>
              <a:t>News </a:t>
            </a:r>
            <a:r>
              <a:rPr sz="1800" spc="-55" dirty="0">
                <a:latin typeface="Arial"/>
                <a:cs typeface="Arial"/>
              </a:rPr>
              <a:t>Tentang</a:t>
            </a:r>
            <a:r>
              <a:rPr sz="1800" spc="120" dirty="0">
                <a:latin typeface="Arial"/>
                <a:cs typeface="Arial"/>
              </a:rPr>
              <a:t> </a:t>
            </a:r>
            <a:r>
              <a:rPr sz="1800" spc="-90" dirty="0">
                <a:latin typeface="Arial"/>
                <a:cs typeface="Arial"/>
              </a:rPr>
              <a:t>Produk</a:t>
            </a:r>
            <a:endParaRPr sz="1800">
              <a:latin typeface="Arial"/>
              <a:cs typeface="Arial"/>
            </a:endParaRPr>
          </a:p>
          <a:p>
            <a:pPr marL="12700" marR="5080">
              <a:lnSpc>
                <a:spcPct val="117500"/>
              </a:lnSpc>
            </a:pPr>
            <a:r>
              <a:rPr sz="1800" spc="-65" dirty="0">
                <a:latin typeface="Arial"/>
                <a:cs typeface="Arial"/>
              </a:rPr>
              <a:t>Bad </a:t>
            </a:r>
            <a:r>
              <a:rPr sz="1800" spc="-110" dirty="0">
                <a:latin typeface="Arial"/>
                <a:cs typeface="Arial"/>
              </a:rPr>
              <a:t>News </a:t>
            </a:r>
            <a:r>
              <a:rPr sz="1800" spc="-55" dirty="0">
                <a:latin typeface="Arial"/>
                <a:cs typeface="Arial"/>
              </a:rPr>
              <a:t>Tentang </a:t>
            </a:r>
            <a:r>
              <a:rPr sz="1800" spc="-35" dirty="0">
                <a:latin typeface="Arial"/>
                <a:cs typeface="Arial"/>
              </a:rPr>
              <a:t>Pelayanan/Jasa  </a:t>
            </a:r>
            <a:r>
              <a:rPr sz="1800" spc="-65" dirty="0">
                <a:latin typeface="Arial"/>
                <a:cs typeface="Arial"/>
              </a:rPr>
              <a:t>Bad </a:t>
            </a:r>
            <a:r>
              <a:rPr sz="1800" spc="-110" dirty="0">
                <a:latin typeface="Arial"/>
                <a:cs typeface="Arial"/>
              </a:rPr>
              <a:t>News </a:t>
            </a:r>
            <a:r>
              <a:rPr sz="1800" spc="-55" dirty="0">
                <a:latin typeface="Arial"/>
                <a:cs typeface="Arial"/>
              </a:rPr>
              <a:t>Tentang</a:t>
            </a:r>
            <a:r>
              <a:rPr sz="1800" spc="114" dirty="0">
                <a:latin typeface="Arial"/>
                <a:cs typeface="Arial"/>
              </a:rPr>
              <a:t> </a:t>
            </a:r>
            <a:r>
              <a:rPr sz="1800" spc="-60" dirty="0">
                <a:latin typeface="Arial"/>
                <a:cs typeface="Arial"/>
              </a:rPr>
              <a:t>Pekerjaan</a:t>
            </a:r>
            <a:endParaRPr sz="1800">
              <a:latin typeface="Arial"/>
              <a:cs typeface="Arial"/>
            </a:endParaRPr>
          </a:p>
        </p:txBody>
      </p:sp>
      <p:sp>
        <p:nvSpPr>
          <p:cNvPr id="11" name="object 11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065" marR="5080" algn="ctr">
              <a:lnSpc>
                <a:spcPct val="115700"/>
              </a:lnSpc>
              <a:spcBef>
                <a:spcPts val="95"/>
              </a:spcBef>
            </a:pPr>
            <a:r>
              <a:rPr spc="-100" dirty="0"/>
              <a:t>Penyampaian </a:t>
            </a:r>
            <a:r>
              <a:rPr spc="-60" dirty="0"/>
              <a:t>pesan-pesan </a:t>
            </a:r>
            <a:r>
              <a:rPr spc="-120" dirty="0"/>
              <a:t>bisnis </a:t>
            </a:r>
            <a:r>
              <a:rPr spc="-75" dirty="0"/>
              <a:t>yang </a:t>
            </a:r>
            <a:r>
              <a:rPr dirty="0"/>
              <a:t>tidak  </a:t>
            </a:r>
            <a:r>
              <a:rPr spc="-110" dirty="0"/>
              <a:t>menyenangkan </a:t>
            </a:r>
            <a:r>
              <a:rPr spc="5" dirty="0"/>
              <a:t>dari </a:t>
            </a:r>
            <a:r>
              <a:rPr spc="-100" dirty="0"/>
              <a:t>seseorang </a:t>
            </a:r>
            <a:r>
              <a:rPr spc="-25" dirty="0"/>
              <a:t>kepada </a:t>
            </a:r>
            <a:r>
              <a:rPr spc="-65" dirty="0"/>
              <a:t>pihak </a:t>
            </a:r>
            <a:r>
              <a:rPr spc="-30" dirty="0"/>
              <a:t>lain  </a:t>
            </a:r>
            <a:r>
              <a:rPr spc="-40" dirty="0"/>
              <a:t>dengan </a:t>
            </a:r>
            <a:r>
              <a:rPr spc="-90" dirty="0"/>
              <a:t>menggunakan </a:t>
            </a:r>
            <a:r>
              <a:rPr spc="-35" dirty="0"/>
              <a:t>media </a:t>
            </a:r>
            <a:r>
              <a:rPr spc="-20" dirty="0"/>
              <a:t>tertentu, </a:t>
            </a:r>
            <a:r>
              <a:rPr spc="-40" dirty="0"/>
              <a:t>baik  </a:t>
            </a:r>
            <a:r>
              <a:rPr spc="-50" dirty="0"/>
              <a:t>secara </a:t>
            </a:r>
            <a:r>
              <a:rPr spc="-85" dirty="0"/>
              <a:t>lisan </a:t>
            </a:r>
            <a:r>
              <a:rPr spc="-105" dirty="0"/>
              <a:t>maupun</a:t>
            </a:r>
            <a:r>
              <a:rPr spc="35" dirty="0"/>
              <a:t> </a:t>
            </a:r>
            <a:r>
              <a:rPr spc="-60" dirty="0"/>
              <a:t>tulisan.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9753600" cy="7315200"/>
          </a:xfrm>
          <a:custGeom>
            <a:avLst/>
            <a:gdLst/>
            <a:ahLst/>
            <a:cxnLst/>
            <a:rect l="l" t="t" r="r" b="b"/>
            <a:pathLst>
              <a:path w="9753600" h="7315200">
                <a:moveTo>
                  <a:pt x="0" y="0"/>
                </a:moveTo>
                <a:lnTo>
                  <a:pt x="9753600" y="0"/>
                </a:lnTo>
                <a:lnTo>
                  <a:pt x="9753600" y="7315200"/>
                </a:lnTo>
                <a:lnTo>
                  <a:pt x="0" y="7315200"/>
                </a:lnTo>
                <a:lnTo>
                  <a:pt x="0" y="0"/>
                </a:lnTo>
                <a:close/>
              </a:path>
            </a:pathLst>
          </a:custGeom>
          <a:solidFill>
            <a:srgbClr val="F4F5F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5472115" y="2178719"/>
            <a:ext cx="81280" cy="8128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5472115" y="3982123"/>
            <a:ext cx="81280" cy="8128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5472115" y="5424846"/>
            <a:ext cx="81280" cy="8128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5658805" y="1980599"/>
            <a:ext cx="3397250" cy="43541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392430">
              <a:lnSpc>
                <a:spcPct val="112700"/>
              </a:lnSpc>
              <a:spcBef>
                <a:spcPts val="100"/>
              </a:spcBef>
            </a:pPr>
            <a:r>
              <a:rPr sz="2100" b="1" spc="70" dirty="0">
                <a:solidFill>
                  <a:srgbClr val="34372E"/>
                </a:solidFill>
                <a:latin typeface="Arial"/>
                <a:cs typeface="Arial"/>
              </a:rPr>
              <a:t>Membantu </a:t>
            </a:r>
            <a:r>
              <a:rPr sz="2100" b="1" spc="20" dirty="0">
                <a:solidFill>
                  <a:srgbClr val="34372E"/>
                </a:solidFill>
                <a:latin typeface="Arial"/>
                <a:cs typeface="Arial"/>
              </a:rPr>
              <a:t>audiens  </a:t>
            </a:r>
            <a:r>
              <a:rPr sz="2100" b="1" spc="60" dirty="0">
                <a:solidFill>
                  <a:srgbClr val="34372E"/>
                </a:solidFill>
                <a:latin typeface="Arial"/>
                <a:cs typeface="Arial"/>
              </a:rPr>
              <a:t>memahami bahwa</a:t>
            </a:r>
            <a:r>
              <a:rPr sz="2100" b="1" spc="-190" dirty="0">
                <a:solidFill>
                  <a:srgbClr val="34372E"/>
                </a:solidFill>
                <a:latin typeface="Arial"/>
                <a:cs typeface="Arial"/>
              </a:rPr>
              <a:t> </a:t>
            </a:r>
            <a:r>
              <a:rPr sz="2100" b="1" spc="65" dirty="0">
                <a:solidFill>
                  <a:srgbClr val="34372E"/>
                </a:solidFill>
                <a:latin typeface="Arial"/>
                <a:cs typeface="Arial"/>
              </a:rPr>
              <a:t>bad  </a:t>
            </a:r>
            <a:r>
              <a:rPr sz="2100" b="1" spc="35" dirty="0">
                <a:solidFill>
                  <a:srgbClr val="34372E"/>
                </a:solidFill>
                <a:latin typeface="Arial"/>
                <a:cs typeface="Arial"/>
              </a:rPr>
              <a:t>news</a:t>
            </a:r>
            <a:r>
              <a:rPr sz="2100" b="1" spc="-120" dirty="0">
                <a:solidFill>
                  <a:srgbClr val="34372E"/>
                </a:solidFill>
                <a:latin typeface="Arial"/>
                <a:cs typeface="Arial"/>
              </a:rPr>
              <a:t> </a:t>
            </a:r>
            <a:r>
              <a:rPr sz="2100" b="1" spc="55" dirty="0">
                <a:solidFill>
                  <a:srgbClr val="34372E"/>
                </a:solidFill>
                <a:latin typeface="Arial"/>
                <a:cs typeface="Arial"/>
              </a:rPr>
              <a:t>menggambarkan  </a:t>
            </a:r>
            <a:r>
              <a:rPr sz="2100" b="1" spc="25" dirty="0">
                <a:solidFill>
                  <a:srgbClr val="34372E"/>
                </a:solidFill>
                <a:latin typeface="Arial"/>
                <a:cs typeface="Arial"/>
              </a:rPr>
              <a:t>suatu </a:t>
            </a:r>
            <a:r>
              <a:rPr sz="2100" b="1" spc="35" dirty="0">
                <a:solidFill>
                  <a:srgbClr val="34372E"/>
                </a:solidFill>
                <a:latin typeface="Arial"/>
                <a:cs typeface="Arial"/>
              </a:rPr>
              <a:t>keputusan </a:t>
            </a:r>
            <a:r>
              <a:rPr sz="2100" b="1" spc="25" dirty="0">
                <a:solidFill>
                  <a:srgbClr val="34372E"/>
                </a:solidFill>
                <a:latin typeface="Arial"/>
                <a:cs typeface="Arial"/>
              </a:rPr>
              <a:t>yang  </a:t>
            </a:r>
            <a:r>
              <a:rPr sz="2100" b="1" spc="45" dirty="0">
                <a:solidFill>
                  <a:srgbClr val="34372E"/>
                </a:solidFill>
                <a:latin typeface="Arial"/>
                <a:cs typeface="Arial"/>
              </a:rPr>
              <a:t>tegas</a:t>
            </a:r>
            <a:endParaRPr sz="2100">
              <a:latin typeface="Arial"/>
              <a:cs typeface="Arial"/>
            </a:endParaRPr>
          </a:p>
          <a:p>
            <a:pPr marL="12700" marR="242570">
              <a:lnSpc>
                <a:spcPct val="112700"/>
              </a:lnSpc>
            </a:pPr>
            <a:r>
              <a:rPr sz="2100" b="1" spc="70" dirty="0">
                <a:solidFill>
                  <a:srgbClr val="34372E"/>
                </a:solidFill>
                <a:latin typeface="Arial"/>
                <a:cs typeface="Arial"/>
              </a:rPr>
              <a:t>membantu </a:t>
            </a:r>
            <a:r>
              <a:rPr sz="2100" b="1" spc="20" dirty="0">
                <a:solidFill>
                  <a:srgbClr val="34372E"/>
                </a:solidFill>
                <a:latin typeface="Arial"/>
                <a:cs typeface="Arial"/>
              </a:rPr>
              <a:t>audiens  </a:t>
            </a:r>
            <a:r>
              <a:rPr sz="2100" b="1" spc="60" dirty="0">
                <a:solidFill>
                  <a:srgbClr val="34372E"/>
                </a:solidFill>
                <a:latin typeface="Arial"/>
                <a:cs typeface="Arial"/>
              </a:rPr>
              <a:t>memahami bahwa  </a:t>
            </a:r>
            <a:r>
              <a:rPr sz="2100" b="1" spc="35" dirty="0">
                <a:solidFill>
                  <a:srgbClr val="34372E"/>
                </a:solidFill>
                <a:latin typeface="Arial"/>
                <a:cs typeface="Arial"/>
              </a:rPr>
              <a:t>keputusan </a:t>
            </a:r>
            <a:r>
              <a:rPr sz="2100" b="1" spc="25" dirty="0">
                <a:solidFill>
                  <a:srgbClr val="34372E"/>
                </a:solidFill>
                <a:latin typeface="Arial"/>
                <a:cs typeface="Arial"/>
              </a:rPr>
              <a:t>yang</a:t>
            </a:r>
            <a:r>
              <a:rPr sz="2100" b="1" spc="-170" dirty="0">
                <a:solidFill>
                  <a:srgbClr val="34372E"/>
                </a:solidFill>
                <a:latin typeface="Arial"/>
                <a:cs typeface="Arial"/>
              </a:rPr>
              <a:t> </a:t>
            </a:r>
            <a:r>
              <a:rPr sz="2100" b="1" spc="50" dirty="0">
                <a:solidFill>
                  <a:srgbClr val="34372E"/>
                </a:solidFill>
                <a:latin typeface="Arial"/>
                <a:cs typeface="Arial"/>
              </a:rPr>
              <a:t>diambil  </a:t>
            </a:r>
            <a:r>
              <a:rPr sz="2100" b="1" spc="55" dirty="0">
                <a:solidFill>
                  <a:srgbClr val="34372E"/>
                </a:solidFill>
                <a:latin typeface="Arial"/>
                <a:cs typeface="Arial"/>
              </a:rPr>
              <a:t>adalah</a:t>
            </a:r>
            <a:r>
              <a:rPr sz="2100" b="1" spc="-45" dirty="0">
                <a:solidFill>
                  <a:srgbClr val="34372E"/>
                </a:solidFill>
                <a:latin typeface="Arial"/>
                <a:cs typeface="Arial"/>
              </a:rPr>
              <a:t> </a:t>
            </a:r>
            <a:r>
              <a:rPr sz="2100" b="1" spc="50" dirty="0">
                <a:solidFill>
                  <a:srgbClr val="34372E"/>
                </a:solidFill>
                <a:latin typeface="Arial"/>
                <a:cs typeface="Arial"/>
              </a:rPr>
              <a:t>adil</a:t>
            </a:r>
            <a:endParaRPr sz="2100">
              <a:latin typeface="Arial"/>
              <a:cs typeface="Arial"/>
            </a:endParaRPr>
          </a:p>
          <a:p>
            <a:pPr marL="12700" marR="5080">
              <a:lnSpc>
                <a:spcPct val="112700"/>
              </a:lnSpc>
            </a:pPr>
            <a:r>
              <a:rPr sz="2100" b="1" spc="70" dirty="0">
                <a:solidFill>
                  <a:srgbClr val="34372E"/>
                </a:solidFill>
                <a:latin typeface="Arial"/>
                <a:cs typeface="Arial"/>
              </a:rPr>
              <a:t>membantu </a:t>
            </a:r>
            <a:r>
              <a:rPr sz="2100" b="1" spc="20" dirty="0">
                <a:solidFill>
                  <a:srgbClr val="34372E"/>
                </a:solidFill>
                <a:latin typeface="Arial"/>
                <a:cs typeface="Arial"/>
              </a:rPr>
              <a:t>audiens </a:t>
            </a:r>
            <a:r>
              <a:rPr sz="2100" b="1" spc="40" dirty="0">
                <a:solidFill>
                  <a:srgbClr val="34372E"/>
                </a:solidFill>
                <a:latin typeface="Arial"/>
                <a:cs typeface="Arial"/>
              </a:rPr>
              <a:t>agar  </a:t>
            </a:r>
            <a:r>
              <a:rPr sz="2100" b="1" spc="90" dirty="0">
                <a:solidFill>
                  <a:srgbClr val="34372E"/>
                </a:solidFill>
                <a:latin typeface="Arial"/>
                <a:cs typeface="Arial"/>
              </a:rPr>
              <a:t>tetap </a:t>
            </a:r>
            <a:r>
              <a:rPr sz="2100" b="1" spc="55" dirty="0">
                <a:solidFill>
                  <a:srgbClr val="34372E"/>
                </a:solidFill>
                <a:latin typeface="Arial"/>
                <a:cs typeface="Arial"/>
              </a:rPr>
              <a:t>memberikan  </a:t>
            </a:r>
            <a:r>
              <a:rPr sz="2100" b="1" spc="60" dirty="0">
                <a:solidFill>
                  <a:srgbClr val="34372E"/>
                </a:solidFill>
                <a:latin typeface="Arial"/>
                <a:cs typeface="Arial"/>
              </a:rPr>
              <a:t>goodwill </a:t>
            </a:r>
            <a:r>
              <a:rPr sz="2100" b="1" spc="35" dirty="0">
                <a:solidFill>
                  <a:srgbClr val="34372E"/>
                </a:solidFill>
                <a:latin typeface="Arial"/>
                <a:cs typeface="Arial"/>
              </a:rPr>
              <a:t>bagi</a:t>
            </a:r>
            <a:r>
              <a:rPr sz="2100" b="1" spc="-195" dirty="0">
                <a:solidFill>
                  <a:srgbClr val="34372E"/>
                </a:solidFill>
                <a:latin typeface="Arial"/>
                <a:cs typeface="Arial"/>
              </a:rPr>
              <a:t> </a:t>
            </a:r>
            <a:r>
              <a:rPr sz="2100" b="1" spc="35" dirty="0">
                <a:solidFill>
                  <a:srgbClr val="34372E"/>
                </a:solidFill>
                <a:latin typeface="Arial"/>
                <a:cs typeface="Arial"/>
              </a:rPr>
              <a:t>perusaha</a:t>
            </a:r>
            <a:r>
              <a:rPr sz="2100" spc="35" dirty="0">
                <a:solidFill>
                  <a:srgbClr val="34372E"/>
                </a:solidFill>
                <a:latin typeface="Trebuchet MS"/>
                <a:cs typeface="Trebuchet MS"/>
              </a:rPr>
              <a:t>an</a:t>
            </a:r>
            <a:endParaRPr sz="2100">
              <a:latin typeface="Trebuchet MS"/>
              <a:cs typeface="Trebuchet MS"/>
            </a:endParaRPr>
          </a:p>
        </p:txBody>
      </p:sp>
      <p:sp>
        <p:nvSpPr>
          <p:cNvPr id="7" name="object 7"/>
          <p:cNvSpPr txBox="1">
            <a:spLocks noGrp="1"/>
          </p:cNvSpPr>
          <p:nvPr>
            <p:ph type="title"/>
          </p:nvPr>
        </p:nvSpPr>
        <p:spPr>
          <a:xfrm>
            <a:off x="5451731" y="843956"/>
            <a:ext cx="3766185" cy="6654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254000">
              <a:lnSpc>
                <a:spcPct val="100000"/>
              </a:lnSpc>
              <a:spcBef>
                <a:spcPts val="100"/>
              </a:spcBef>
            </a:pPr>
            <a:r>
              <a:rPr sz="2100" spc="40" dirty="0">
                <a:solidFill>
                  <a:srgbClr val="34372E"/>
                </a:solidFill>
                <a:latin typeface="Arial"/>
                <a:cs typeface="Arial"/>
              </a:rPr>
              <a:t>YANG DIHARAPKAN </a:t>
            </a:r>
            <a:r>
              <a:rPr sz="2100" spc="20" dirty="0">
                <a:solidFill>
                  <a:srgbClr val="34372E"/>
                </a:solidFill>
                <a:latin typeface="Arial"/>
                <a:cs typeface="Arial"/>
              </a:rPr>
              <a:t>DARI  </a:t>
            </a:r>
            <a:r>
              <a:rPr sz="2100" spc="55" dirty="0">
                <a:solidFill>
                  <a:srgbClr val="34372E"/>
                </a:solidFill>
                <a:latin typeface="Arial"/>
                <a:cs typeface="Arial"/>
              </a:rPr>
              <a:t>PENYAMPAIAN </a:t>
            </a:r>
            <a:r>
              <a:rPr sz="2100" dirty="0">
                <a:solidFill>
                  <a:srgbClr val="34372E"/>
                </a:solidFill>
                <a:latin typeface="Arial"/>
                <a:cs typeface="Arial"/>
              </a:rPr>
              <a:t>BAD</a:t>
            </a:r>
            <a:r>
              <a:rPr sz="2100" spc="155" dirty="0">
                <a:solidFill>
                  <a:srgbClr val="34372E"/>
                </a:solidFill>
                <a:latin typeface="Arial"/>
                <a:cs typeface="Arial"/>
              </a:rPr>
              <a:t> </a:t>
            </a:r>
            <a:r>
              <a:rPr sz="2100" spc="60" dirty="0">
                <a:solidFill>
                  <a:srgbClr val="34372E"/>
                </a:solidFill>
                <a:latin typeface="Arial"/>
                <a:cs typeface="Arial"/>
              </a:rPr>
              <a:t>NEWS:</a:t>
            </a:r>
            <a:endParaRPr sz="2100">
              <a:latin typeface="Arial"/>
              <a:cs typeface="Arial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1555860" y="0"/>
            <a:ext cx="3047999" cy="7315199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548640" y="6492270"/>
            <a:ext cx="409575" cy="95250"/>
          </a:xfrm>
          <a:custGeom>
            <a:avLst/>
            <a:gdLst/>
            <a:ahLst/>
            <a:cxnLst/>
            <a:rect l="l" t="t" r="r" b="b"/>
            <a:pathLst>
              <a:path w="409575" h="95250">
                <a:moveTo>
                  <a:pt x="0" y="0"/>
                </a:moveTo>
                <a:lnTo>
                  <a:pt x="409575" y="0"/>
                </a:lnTo>
                <a:lnTo>
                  <a:pt x="409575" y="95250"/>
                </a:lnTo>
                <a:lnTo>
                  <a:pt x="0" y="95250"/>
                </a:lnTo>
                <a:lnTo>
                  <a:pt x="0" y="0"/>
                </a:lnTo>
                <a:close/>
              </a:path>
            </a:pathLst>
          </a:custGeom>
          <a:solidFill>
            <a:srgbClr val="34372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4974366" y="722799"/>
            <a:ext cx="4229100" cy="0"/>
          </a:xfrm>
          <a:custGeom>
            <a:avLst/>
            <a:gdLst/>
            <a:ahLst/>
            <a:cxnLst/>
            <a:rect l="l" t="t" r="r" b="b"/>
            <a:pathLst>
              <a:path w="4229100">
                <a:moveTo>
                  <a:pt x="0" y="0"/>
                </a:moveTo>
                <a:lnTo>
                  <a:pt x="4229100" y="0"/>
                </a:lnTo>
              </a:path>
            </a:pathLst>
          </a:custGeom>
          <a:ln w="19050">
            <a:solidFill>
              <a:srgbClr val="34372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731519"/>
            <a:ext cx="9753599" cy="219074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139916" y="3050453"/>
            <a:ext cx="3584575" cy="2833467"/>
          </a:xfrm>
          <a:prstGeom prst="rect">
            <a:avLst/>
          </a:prstGeom>
        </p:spPr>
        <p:txBody>
          <a:bodyPr vert="horz" wrap="square" lIns="0" tIns="240029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889"/>
              </a:spcBef>
            </a:pPr>
            <a:r>
              <a:rPr sz="4000" dirty="0">
                <a:solidFill>
                  <a:srgbClr val="EB4A20"/>
                </a:solidFill>
                <a:latin typeface="Arial"/>
                <a:cs typeface="Arial"/>
              </a:rPr>
              <a:t>INDIRECT PLAN</a:t>
            </a:r>
            <a:endParaRPr sz="4000" dirty="0">
              <a:latin typeface="Arial"/>
              <a:cs typeface="Arial"/>
            </a:endParaRPr>
          </a:p>
          <a:p>
            <a:pPr marL="12700" marR="5080">
              <a:lnSpc>
                <a:spcPct val="114599"/>
              </a:lnSpc>
              <a:spcBef>
                <a:spcPts val="440"/>
              </a:spcBef>
            </a:pPr>
            <a:r>
              <a:rPr sz="1800" dirty="0">
                <a:latin typeface="Arial"/>
                <a:cs typeface="Arial"/>
              </a:rPr>
              <a:t>Penyampaian pesan yang  mempunyai dampak tidak  menyenangkan (bad news)  dengan pendekatan </a:t>
            </a:r>
            <a:r>
              <a:rPr sz="1800" dirty="0">
                <a:solidFill>
                  <a:srgbClr val="EB4A20"/>
                </a:solidFill>
                <a:latin typeface="Arial"/>
                <a:cs typeface="Arial"/>
              </a:rPr>
              <a:t>tidak</a:t>
            </a:r>
            <a:r>
              <a:rPr sz="1800" spc="-105" dirty="0">
                <a:solidFill>
                  <a:srgbClr val="EB4A20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EB4A20"/>
                </a:solidFill>
                <a:latin typeface="Arial"/>
                <a:cs typeface="Arial"/>
              </a:rPr>
              <a:t>langsung</a:t>
            </a:r>
            <a:endParaRPr sz="1800" dirty="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916934" y="3233008"/>
            <a:ext cx="5451475" cy="2540000"/>
          </a:xfrm>
          <a:prstGeom prst="rect">
            <a:avLst/>
          </a:prstGeom>
        </p:spPr>
        <p:txBody>
          <a:bodyPr vert="horz" wrap="square" lIns="0" tIns="660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20"/>
              </a:spcBef>
            </a:pPr>
            <a:r>
              <a:rPr sz="2400" b="1" dirty="0">
                <a:latin typeface="Arial"/>
                <a:cs typeface="Arial"/>
              </a:rPr>
              <a:t>Empat bagian</a:t>
            </a:r>
            <a:r>
              <a:rPr sz="2400" b="1" spc="-1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penting:</a:t>
            </a:r>
            <a:endParaRPr sz="2400">
              <a:latin typeface="Arial"/>
              <a:cs typeface="Arial"/>
            </a:endParaRPr>
          </a:p>
          <a:p>
            <a:pPr marL="408305" indent="-284480">
              <a:lnSpc>
                <a:spcPct val="100000"/>
              </a:lnSpc>
              <a:spcBef>
                <a:spcPts val="420"/>
              </a:spcBef>
              <a:buFont typeface="Arial"/>
              <a:buAutoNum type="arabicPeriod"/>
              <a:tabLst>
                <a:tab pos="408940" algn="l"/>
              </a:tabLst>
            </a:pPr>
            <a:r>
              <a:rPr sz="2400" b="1" dirty="0">
                <a:latin typeface="Arial"/>
                <a:cs typeface="Arial"/>
              </a:rPr>
              <a:t>Pembuka</a:t>
            </a:r>
            <a:endParaRPr sz="2400">
              <a:latin typeface="Arial"/>
              <a:cs typeface="Arial"/>
            </a:endParaRPr>
          </a:p>
          <a:p>
            <a:pPr marL="408305" marR="800735" indent="-284480">
              <a:lnSpc>
                <a:spcPct val="114599"/>
              </a:lnSpc>
              <a:buFont typeface="Arial"/>
              <a:buAutoNum type="arabicPeriod"/>
              <a:tabLst>
                <a:tab pos="408940" algn="l"/>
              </a:tabLst>
            </a:pPr>
            <a:r>
              <a:rPr sz="2400" b="1" dirty="0">
                <a:latin typeface="Arial"/>
                <a:cs typeface="Arial"/>
              </a:rPr>
              <a:t>Alasan pendukung atas  keputusan-keputusan</a:t>
            </a:r>
            <a:r>
              <a:rPr sz="2400" b="1" spc="-10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negatif</a:t>
            </a:r>
            <a:endParaRPr sz="2400">
              <a:latin typeface="Arial"/>
              <a:cs typeface="Arial"/>
            </a:endParaRPr>
          </a:p>
          <a:p>
            <a:pPr marL="493395" indent="-369570">
              <a:lnSpc>
                <a:spcPct val="100000"/>
              </a:lnSpc>
              <a:spcBef>
                <a:spcPts val="420"/>
              </a:spcBef>
              <a:buFont typeface="Arial"/>
              <a:buAutoNum type="arabicPeriod"/>
              <a:tabLst>
                <a:tab pos="494030" algn="l"/>
              </a:tabLst>
            </a:pPr>
            <a:r>
              <a:rPr sz="2400" b="1" dirty="0">
                <a:latin typeface="Arial"/>
                <a:cs typeface="Arial"/>
              </a:rPr>
              <a:t>Pernyataan Bad</a:t>
            </a:r>
            <a:r>
              <a:rPr sz="2400" b="1" spc="-1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News</a:t>
            </a:r>
            <a:endParaRPr sz="2400">
              <a:latin typeface="Arial"/>
              <a:cs typeface="Arial"/>
            </a:endParaRPr>
          </a:p>
          <a:p>
            <a:pPr marL="408305" indent="-284480">
              <a:lnSpc>
                <a:spcPct val="100000"/>
              </a:lnSpc>
              <a:spcBef>
                <a:spcPts val="420"/>
              </a:spcBef>
              <a:buFont typeface="Arial"/>
              <a:buAutoNum type="arabicPeriod"/>
              <a:tabLst>
                <a:tab pos="408940" algn="l"/>
              </a:tabLst>
            </a:pPr>
            <a:r>
              <a:rPr sz="2400" b="1" dirty="0">
                <a:latin typeface="Arial"/>
                <a:cs typeface="Arial"/>
              </a:rPr>
              <a:t>Penutup yang positif &amp;</a:t>
            </a:r>
            <a:r>
              <a:rPr sz="2400" b="1" spc="-10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bersahabat</a:t>
            </a:r>
            <a:endParaRPr sz="2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432934"/>
            <a:ext cx="9753599" cy="274319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139916" y="3050453"/>
            <a:ext cx="3038475" cy="2860526"/>
          </a:xfrm>
          <a:prstGeom prst="rect">
            <a:avLst/>
          </a:prstGeom>
        </p:spPr>
        <p:txBody>
          <a:bodyPr vert="horz" wrap="square" lIns="0" tIns="240029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889"/>
              </a:spcBef>
            </a:pPr>
            <a:r>
              <a:rPr sz="4000" dirty="0">
                <a:solidFill>
                  <a:srgbClr val="EB4A20"/>
                </a:solidFill>
                <a:latin typeface="Arial"/>
                <a:cs typeface="Arial"/>
              </a:rPr>
              <a:t>DIRECT PLAN</a:t>
            </a:r>
            <a:endParaRPr sz="4000" dirty="0">
              <a:latin typeface="Arial"/>
              <a:cs typeface="Arial"/>
            </a:endParaRPr>
          </a:p>
          <a:p>
            <a:pPr marL="12700" marR="5080">
              <a:lnSpc>
                <a:spcPct val="114599"/>
              </a:lnSpc>
              <a:spcBef>
                <a:spcPts val="440"/>
              </a:spcBef>
            </a:pPr>
            <a:r>
              <a:rPr sz="1800" dirty="0">
                <a:latin typeface="Arial"/>
                <a:cs typeface="Arial"/>
              </a:rPr>
              <a:t>Penyampaian pesan yang  mempunyai dampak tidak  menyenangkan (bad news)  dengan pendekatan</a:t>
            </a:r>
            <a:r>
              <a:rPr sz="1800" spc="-105" dirty="0"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E33B36"/>
                </a:solidFill>
                <a:latin typeface="Arial"/>
                <a:cs typeface="Arial"/>
              </a:rPr>
              <a:t>langsung</a:t>
            </a:r>
            <a:endParaRPr sz="1800" dirty="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916934" y="3233008"/>
            <a:ext cx="5012055" cy="3378200"/>
          </a:xfrm>
          <a:prstGeom prst="rect">
            <a:avLst/>
          </a:prstGeom>
        </p:spPr>
        <p:txBody>
          <a:bodyPr vert="horz" wrap="square" lIns="0" tIns="660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20"/>
              </a:spcBef>
            </a:pPr>
            <a:r>
              <a:rPr sz="2400" b="1" dirty="0">
                <a:latin typeface="Arial"/>
                <a:cs typeface="Arial"/>
              </a:rPr>
              <a:t>Tiga bagian</a:t>
            </a:r>
            <a:r>
              <a:rPr sz="2400" b="1" spc="-1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penting:</a:t>
            </a:r>
            <a:endParaRPr sz="2400">
              <a:latin typeface="Arial"/>
              <a:cs typeface="Arial"/>
            </a:endParaRPr>
          </a:p>
          <a:p>
            <a:pPr marL="408305" marR="5080" indent="-284480">
              <a:lnSpc>
                <a:spcPct val="114599"/>
              </a:lnSpc>
              <a:buFont typeface="Arial"/>
              <a:buAutoNum type="arabicPeriod"/>
              <a:tabLst>
                <a:tab pos="408940" algn="l"/>
              </a:tabLst>
            </a:pPr>
            <a:r>
              <a:rPr sz="2400" b="1" dirty="0">
                <a:latin typeface="Arial"/>
                <a:cs typeface="Arial"/>
              </a:rPr>
              <a:t>Diawali dengan pernyataan</a:t>
            </a:r>
            <a:r>
              <a:rPr sz="2400" b="1" spc="-10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Bad  News</a:t>
            </a:r>
            <a:endParaRPr sz="2400">
              <a:latin typeface="Arial"/>
              <a:cs typeface="Arial"/>
            </a:endParaRPr>
          </a:p>
          <a:p>
            <a:pPr marL="408305" marR="106680" indent="-284480">
              <a:lnSpc>
                <a:spcPct val="114599"/>
              </a:lnSpc>
              <a:buFont typeface="Arial"/>
              <a:buAutoNum type="arabicPeriod"/>
              <a:tabLst>
                <a:tab pos="408940" algn="l"/>
              </a:tabLst>
            </a:pPr>
            <a:r>
              <a:rPr sz="2400" b="1" dirty="0">
                <a:latin typeface="Arial"/>
                <a:cs typeface="Arial"/>
              </a:rPr>
              <a:t>Diikuti dengan berbagai</a:t>
            </a:r>
            <a:r>
              <a:rPr sz="2400" b="1" spc="-10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alasan  yang</a:t>
            </a:r>
            <a:r>
              <a:rPr sz="2400" b="1" spc="-1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mendukungnya</a:t>
            </a:r>
            <a:endParaRPr sz="2400">
              <a:latin typeface="Arial"/>
              <a:cs typeface="Arial"/>
            </a:endParaRPr>
          </a:p>
          <a:p>
            <a:pPr marL="408305" marR="140970" indent="-284480">
              <a:lnSpc>
                <a:spcPct val="114599"/>
              </a:lnSpc>
              <a:buFont typeface="Arial"/>
              <a:buAutoNum type="arabicPeriod"/>
              <a:tabLst>
                <a:tab pos="494030" algn="l"/>
              </a:tabLst>
            </a:pPr>
            <a:r>
              <a:rPr sz="2400" b="1" dirty="0">
                <a:latin typeface="Arial"/>
                <a:cs typeface="Arial"/>
              </a:rPr>
              <a:t>Diakhiri dengan penutup</a:t>
            </a:r>
            <a:r>
              <a:rPr sz="2400" b="1" spc="-10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yang  bersahabat serta tetap  memberikan kesan</a:t>
            </a:r>
            <a:r>
              <a:rPr sz="2400" b="1" spc="-2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positif</a:t>
            </a:r>
            <a:endParaRPr sz="2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4781549" cy="731519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5745296" y="1086656"/>
            <a:ext cx="3475354" cy="1193800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ts val="4580"/>
              </a:lnSpc>
              <a:spcBef>
                <a:spcPts val="125"/>
              </a:spcBef>
            </a:pPr>
            <a:r>
              <a:rPr sz="4200" b="0" spc="-465" dirty="0">
                <a:solidFill>
                  <a:srgbClr val="EB4A20"/>
                </a:solidFill>
                <a:latin typeface="Arial"/>
                <a:cs typeface="Arial"/>
              </a:rPr>
              <a:t>JAWABAN</a:t>
            </a:r>
            <a:r>
              <a:rPr sz="4200" b="0" spc="-190" dirty="0">
                <a:solidFill>
                  <a:srgbClr val="EB4A20"/>
                </a:solidFill>
                <a:latin typeface="Arial"/>
                <a:cs typeface="Arial"/>
              </a:rPr>
              <a:t> </a:t>
            </a:r>
            <a:r>
              <a:rPr sz="4200" b="0" spc="-495" dirty="0">
                <a:solidFill>
                  <a:srgbClr val="EB4A20"/>
                </a:solidFill>
                <a:latin typeface="Arial"/>
                <a:cs typeface="Arial"/>
              </a:rPr>
              <a:t>ATAS</a:t>
            </a:r>
            <a:endParaRPr sz="4200">
              <a:latin typeface="Arial"/>
              <a:cs typeface="Arial"/>
            </a:endParaRPr>
          </a:p>
          <a:p>
            <a:pPr marL="1223645">
              <a:lnSpc>
                <a:spcPts val="4580"/>
              </a:lnSpc>
            </a:pPr>
            <a:r>
              <a:rPr sz="4200" b="0" spc="-635" dirty="0">
                <a:solidFill>
                  <a:srgbClr val="EB4A20"/>
                </a:solidFill>
                <a:latin typeface="Arial"/>
                <a:cs typeface="Arial"/>
              </a:rPr>
              <a:t>BAD-NEWS</a:t>
            </a:r>
            <a:endParaRPr sz="42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158616" y="2404440"/>
            <a:ext cx="4062095" cy="3840410"/>
          </a:xfrm>
          <a:prstGeom prst="rect">
            <a:avLst/>
          </a:prstGeom>
        </p:spPr>
        <p:txBody>
          <a:bodyPr vert="horz" wrap="square" lIns="0" tIns="67945" rIns="0" bIns="0" rtlCol="0">
            <a:spAutoFit/>
          </a:bodyPr>
          <a:lstStyle/>
          <a:p>
            <a:pPr marL="423545" marR="5080" indent="-55244" algn="ctr">
              <a:lnSpc>
                <a:spcPct val="79900"/>
              </a:lnSpc>
              <a:spcBef>
                <a:spcPts val="535"/>
              </a:spcBef>
            </a:pPr>
            <a:r>
              <a:rPr sz="1800" dirty="0">
                <a:solidFill>
                  <a:srgbClr val="EB4A20"/>
                </a:solidFill>
                <a:latin typeface="Arial"/>
                <a:cs typeface="Arial"/>
              </a:rPr>
              <a:t>PESAN YANG </a:t>
            </a:r>
            <a:r>
              <a:rPr sz="1800" dirty="0" smtClean="0">
                <a:solidFill>
                  <a:srgbClr val="EB4A20"/>
                </a:solidFill>
                <a:latin typeface="Arial"/>
                <a:cs typeface="Arial"/>
              </a:rPr>
              <a:t>BERISIKAN</a:t>
            </a:r>
            <a:r>
              <a:rPr lang="en-US" dirty="0">
                <a:solidFill>
                  <a:srgbClr val="EB4A20"/>
                </a:solidFill>
                <a:latin typeface="Arial"/>
                <a:cs typeface="Arial"/>
              </a:rPr>
              <a:t> </a:t>
            </a:r>
            <a:r>
              <a:rPr sz="1800" dirty="0" smtClean="0">
                <a:solidFill>
                  <a:srgbClr val="EB4A20"/>
                </a:solidFill>
                <a:latin typeface="Arial"/>
                <a:cs typeface="Arial"/>
              </a:rPr>
              <a:t>JAWABAN </a:t>
            </a:r>
            <a:r>
              <a:rPr sz="1800" dirty="0">
                <a:solidFill>
                  <a:srgbClr val="EB4A20"/>
                </a:solidFill>
                <a:latin typeface="Arial"/>
                <a:cs typeface="Arial"/>
              </a:rPr>
              <a:t>ATAU  KETIDAK SETUJUAN TERHADAP SESUATU</a:t>
            </a:r>
            <a:endParaRPr sz="180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2500" dirty="0">
              <a:latin typeface="Times New Roman"/>
              <a:cs typeface="Times New Roman"/>
            </a:endParaRPr>
          </a:p>
          <a:p>
            <a:pPr marL="275590" marR="489584" indent="-175260">
              <a:lnSpc>
                <a:spcPct val="110100"/>
              </a:lnSpc>
              <a:buAutoNum type="arabicPeriod"/>
              <a:tabLst>
                <a:tab pos="276225" algn="l"/>
              </a:tabLst>
            </a:pPr>
            <a:r>
              <a:rPr sz="2100" spc="5" dirty="0">
                <a:latin typeface="Arial"/>
                <a:cs typeface="Arial"/>
              </a:rPr>
              <a:t>Bad </a:t>
            </a:r>
            <a:r>
              <a:rPr sz="2100" spc="10" dirty="0">
                <a:latin typeface="Arial"/>
                <a:cs typeface="Arial"/>
              </a:rPr>
              <a:t>News </a:t>
            </a:r>
            <a:r>
              <a:rPr sz="2100" spc="85" dirty="0">
                <a:latin typeface="Arial"/>
                <a:cs typeface="Arial"/>
              </a:rPr>
              <a:t>tentang </a:t>
            </a:r>
            <a:r>
              <a:rPr sz="2100" spc="10" dirty="0">
                <a:latin typeface="Arial"/>
                <a:cs typeface="Arial"/>
              </a:rPr>
              <a:t>Produk  </a:t>
            </a:r>
            <a:r>
              <a:rPr sz="2100" spc="-25" dirty="0">
                <a:latin typeface="Arial"/>
                <a:cs typeface="Arial"/>
              </a:rPr>
              <a:t>(Contoh: </a:t>
            </a:r>
            <a:r>
              <a:rPr sz="2100" spc="-90" dirty="0">
                <a:latin typeface="Arial"/>
                <a:cs typeface="Arial"/>
              </a:rPr>
              <a:t>Kenaikan </a:t>
            </a:r>
            <a:r>
              <a:rPr sz="2100" spc="-10" dirty="0">
                <a:latin typeface="Arial"/>
                <a:cs typeface="Arial"/>
              </a:rPr>
              <a:t>harga  </a:t>
            </a:r>
            <a:r>
              <a:rPr sz="2100" spc="-55" dirty="0">
                <a:latin typeface="Arial"/>
                <a:cs typeface="Arial"/>
              </a:rPr>
              <a:t>produk, </a:t>
            </a:r>
            <a:r>
              <a:rPr sz="2100" spc="-40" dirty="0">
                <a:latin typeface="Arial"/>
                <a:cs typeface="Arial"/>
              </a:rPr>
              <a:t>penarikan kembali  </a:t>
            </a:r>
            <a:r>
              <a:rPr sz="2100" spc="-55" dirty="0">
                <a:latin typeface="Arial"/>
                <a:cs typeface="Arial"/>
              </a:rPr>
              <a:t>produk, </a:t>
            </a:r>
            <a:r>
              <a:rPr sz="2100" spc="-40" dirty="0">
                <a:latin typeface="Arial"/>
                <a:cs typeface="Arial"/>
              </a:rPr>
              <a:t>kadaluarsa </a:t>
            </a:r>
            <a:r>
              <a:rPr sz="2100" spc="-55" dirty="0">
                <a:latin typeface="Arial"/>
                <a:cs typeface="Arial"/>
              </a:rPr>
              <a:t>produk,  </a:t>
            </a:r>
            <a:r>
              <a:rPr sz="2100" spc="-45" dirty="0">
                <a:latin typeface="Arial"/>
                <a:cs typeface="Arial"/>
              </a:rPr>
              <a:t>produk </a:t>
            </a:r>
            <a:r>
              <a:rPr sz="2100" spc="-100" dirty="0">
                <a:latin typeface="Arial"/>
                <a:cs typeface="Arial"/>
              </a:rPr>
              <a:t>rusak </a:t>
            </a:r>
            <a:r>
              <a:rPr sz="2100" spc="15" dirty="0">
                <a:latin typeface="Arial"/>
                <a:cs typeface="Arial"/>
              </a:rPr>
              <a:t>atau </a:t>
            </a:r>
            <a:r>
              <a:rPr sz="2100" spc="25" dirty="0">
                <a:latin typeface="Arial"/>
                <a:cs typeface="Arial"/>
              </a:rPr>
              <a:t>cacat,</a:t>
            </a:r>
            <a:r>
              <a:rPr sz="2100" spc="50" dirty="0">
                <a:latin typeface="Arial"/>
                <a:cs typeface="Arial"/>
              </a:rPr>
              <a:t> </a:t>
            </a:r>
            <a:r>
              <a:rPr sz="2100" spc="-10" dirty="0">
                <a:latin typeface="Arial"/>
                <a:cs typeface="Arial"/>
              </a:rPr>
              <a:t>dll)</a:t>
            </a:r>
            <a:endParaRPr sz="2100" dirty="0">
              <a:latin typeface="Arial"/>
              <a:cs typeface="Arial"/>
            </a:endParaRPr>
          </a:p>
          <a:p>
            <a:pPr marL="275590" indent="-262890">
              <a:lnSpc>
                <a:spcPct val="100000"/>
              </a:lnSpc>
              <a:spcBef>
                <a:spcPts val="254"/>
              </a:spcBef>
              <a:buAutoNum type="arabicPeriod"/>
              <a:tabLst>
                <a:tab pos="276225" algn="l"/>
              </a:tabLst>
            </a:pPr>
            <a:r>
              <a:rPr sz="2100" spc="20" dirty="0">
                <a:latin typeface="Arial"/>
                <a:cs typeface="Arial"/>
              </a:rPr>
              <a:t>Penolakan</a:t>
            </a:r>
            <a:r>
              <a:rPr sz="2100" spc="-65" dirty="0">
                <a:latin typeface="Arial"/>
                <a:cs typeface="Arial"/>
              </a:rPr>
              <a:t> </a:t>
            </a:r>
            <a:r>
              <a:rPr sz="2100" spc="60" dirty="0">
                <a:latin typeface="Arial"/>
                <a:cs typeface="Arial"/>
              </a:rPr>
              <a:t>Kerjasama</a:t>
            </a:r>
            <a:endParaRPr sz="2100" dirty="0">
              <a:latin typeface="Arial"/>
              <a:cs typeface="Arial"/>
            </a:endParaRPr>
          </a:p>
          <a:p>
            <a:pPr marL="275590" indent="-237490">
              <a:lnSpc>
                <a:spcPct val="100000"/>
              </a:lnSpc>
              <a:spcBef>
                <a:spcPts val="254"/>
              </a:spcBef>
              <a:buAutoNum type="arabicPeriod"/>
              <a:tabLst>
                <a:tab pos="276225" algn="l"/>
              </a:tabLst>
            </a:pPr>
            <a:r>
              <a:rPr sz="2100" spc="20" dirty="0">
                <a:latin typeface="Arial"/>
                <a:cs typeface="Arial"/>
              </a:rPr>
              <a:t>Penolakan</a:t>
            </a:r>
            <a:r>
              <a:rPr sz="2100" spc="-65" dirty="0">
                <a:latin typeface="Arial"/>
                <a:cs typeface="Arial"/>
              </a:rPr>
              <a:t> </a:t>
            </a:r>
            <a:r>
              <a:rPr sz="2100" spc="45" dirty="0">
                <a:latin typeface="Arial"/>
                <a:cs typeface="Arial"/>
              </a:rPr>
              <a:t>Undangan</a:t>
            </a:r>
            <a:endParaRPr sz="2100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2"/>
            <a:ext cx="4781549" cy="731519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5158616" y="1086659"/>
            <a:ext cx="4062584" cy="1708159"/>
          </a:xfrm>
          <a:prstGeom prst="rect">
            <a:avLst/>
          </a:prstGeom>
        </p:spPr>
        <p:txBody>
          <a:bodyPr vert="horz" wrap="square" lIns="0" tIns="129539" rIns="0" bIns="0" rtlCol="0">
            <a:spAutoFit/>
          </a:bodyPr>
          <a:lstStyle/>
          <a:p>
            <a:pPr marL="12700" marR="5080" indent="311785" algn="r">
              <a:lnSpc>
                <a:spcPts val="4130"/>
              </a:lnSpc>
              <a:spcBef>
                <a:spcPts val="1019"/>
              </a:spcBef>
            </a:pPr>
            <a:r>
              <a:rPr sz="3200" b="0" dirty="0">
                <a:solidFill>
                  <a:srgbClr val="EB4A20"/>
                </a:solidFill>
                <a:latin typeface="Arial"/>
                <a:cs typeface="Arial"/>
              </a:rPr>
              <a:t>BAD-NEWS  TENTANG  PELANGGAN</a:t>
            </a:r>
            <a:endParaRPr sz="3200" dirty="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158616" y="3350405"/>
            <a:ext cx="4056379" cy="354965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75590" marR="163195" indent="-175260">
              <a:lnSpc>
                <a:spcPct val="110100"/>
              </a:lnSpc>
              <a:spcBef>
                <a:spcPts val="95"/>
              </a:spcBef>
              <a:buAutoNum type="arabicPeriod"/>
              <a:tabLst>
                <a:tab pos="276225" algn="l"/>
              </a:tabLst>
            </a:pPr>
            <a:r>
              <a:rPr sz="2100" spc="5" dirty="0">
                <a:latin typeface="Arial"/>
                <a:cs typeface="Arial"/>
              </a:rPr>
              <a:t>Bad </a:t>
            </a:r>
            <a:r>
              <a:rPr sz="2100" spc="10" dirty="0">
                <a:latin typeface="Arial"/>
                <a:cs typeface="Arial"/>
              </a:rPr>
              <a:t>News </a:t>
            </a:r>
            <a:r>
              <a:rPr sz="2100" spc="85" dirty="0">
                <a:latin typeface="Arial"/>
                <a:cs typeface="Arial"/>
              </a:rPr>
              <a:t>tentang </a:t>
            </a:r>
            <a:r>
              <a:rPr sz="2100" spc="10" dirty="0">
                <a:latin typeface="Arial"/>
                <a:cs typeface="Arial"/>
              </a:rPr>
              <a:t>Produk  </a:t>
            </a:r>
            <a:r>
              <a:rPr sz="2100" spc="-25" dirty="0">
                <a:latin typeface="Arial"/>
                <a:cs typeface="Arial"/>
              </a:rPr>
              <a:t>(Contoh: </a:t>
            </a:r>
            <a:r>
              <a:rPr sz="2100" spc="-60" dirty="0">
                <a:latin typeface="Arial"/>
                <a:cs typeface="Arial"/>
              </a:rPr>
              <a:t>hanya </a:t>
            </a:r>
            <a:r>
              <a:rPr sz="2100" spc="45" dirty="0">
                <a:latin typeface="Arial"/>
                <a:cs typeface="Arial"/>
              </a:rPr>
              <a:t>dapat  </a:t>
            </a:r>
            <a:r>
              <a:rPr sz="2100" spc="-80" dirty="0">
                <a:latin typeface="Arial"/>
                <a:cs typeface="Arial"/>
              </a:rPr>
              <a:t>memenuhi </a:t>
            </a:r>
            <a:r>
              <a:rPr sz="2100" spc="-25" dirty="0">
                <a:latin typeface="Arial"/>
                <a:cs typeface="Arial"/>
              </a:rPr>
              <a:t>sebagian </a:t>
            </a:r>
            <a:r>
              <a:rPr sz="2100" spc="-45" dirty="0">
                <a:latin typeface="Arial"/>
                <a:cs typeface="Arial"/>
              </a:rPr>
              <a:t>produk  yang </a:t>
            </a:r>
            <a:r>
              <a:rPr sz="2100" spc="-40" dirty="0">
                <a:latin typeface="Arial"/>
                <a:cs typeface="Arial"/>
              </a:rPr>
              <a:t>dipesan, </a:t>
            </a:r>
            <a:r>
              <a:rPr sz="2100" spc="15" dirty="0">
                <a:latin typeface="Arial"/>
                <a:cs typeface="Arial"/>
              </a:rPr>
              <a:t>atau </a:t>
            </a:r>
            <a:r>
              <a:rPr sz="2100" spc="-75" dirty="0">
                <a:latin typeface="Arial"/>
                <a:cs typeface="Arial"/>
              </a:rPr>
              <a:t>sama </a:t>
            </a:r>
            <a:r>
              <a:rPr sz="2100" spc="-60" dirty="0">
                <a:latin typeface="Arial"/>
                <a:cs typeface="Arial"/>
              </a:rPr>
              <a:t>sekali  </a:t>
            </a:r>
            <a:r>
              <a:rPr sz="2100" dirty="0">
                <a:latin typeface="Arial"/>
                <a:cs typeface="Arial"/>
              </a:rPr>
              <a:t>tidak </a:t>
            </a:r>
            <a:r>
              <a:rPr sz="2100" spc="45" dirty="0">
                <a:latin typeface="Arial"/>
                <a:cs typeface="Arial"/>
              </a:rPr>
              <a:t>dapat </a:t>
            </a:r>
            <a:r>
              <a:rPr sz="2100" spc="-80" dirty="0">
                <a:latin typeface="Arial"/>
                <a:cs typeface="Arial"/>
              </a:rPr>
              <a:t>memenuhi </a:t>
            </a:r>
            <a:r>
              <a:rPr sz="2100" spc="-90" dirty="0">
                <a:latin typeface="Arial"/>
                <a:cs typeface="Arial"/>
              </a:rPr>
              <a:t>semua  </a:t>
            </a:r>
            <a:r>
              <a:rPr sz="2100" spc="-45" dirty="0">
                <a:latin typeface="Arial"/>
                <a:cs typeface="Arial"/>
              </a:rPr>
              <a:t>produk yang</a:t>
            </a:r>
            <a:r>
              <a:rPr sz="2100" spc="5" dirty="0">
                <a:latin typeface="Arial"/>
                <a:cs typeface="Arial"/>
              </a:rPr>
              <a:t> </a:t>
            </a:r>
            <a:r>
              <a:rPr sz="2100" spc="-35" dirty="0">
                <a:latin typeface="Arial"/>
                <a:cs typeface="Arial"/>
              </a:rPr>
              <a:t>dipesan)</a:t>
            </a:r>
            <a:endParaRPr sz="2100" dirty="0">
              <a:latin typeface="Arial"/>
              <a:cs typeface="Arial"/>
            </a:endParaRPr>
          </a:p>
          <a:p>
            <a:pPr marL="275590" marR="5080" indent="-262890">
              <a:lnSpc>
                <a:spcPct val="110100"/>
              </a:lnSpc>
              <a:buAutoNum type="arabicPeriod"/>
              <a:tabLst>
                <a:tab pos="276225" algn="l"/>
                <a:tab pos="1769110" algn="l"/>
                <a:tab pos="2616200" algn="l"/>
              </a:tabLst>
            </a:pPr>
            <a:r>
              <a:rPr sz="2100" spc="-270" dirty="0">
                <a:latin typeface="Arial"/>
                <a:cs typeface="Arial"/>
              </a:rPr>
              <a:t>P</a:t>
            </a:r>
            <a:r>
              <a:rPr sz="2100" spc="35" dirty="0">
                <a:latin typeface="Arial"/>
                <a:cs typeface="Arial"/>
              </a:rPr>
              <a:t>e</a:t>
            </a:r>
            <a:r>
              <a:rPr sz="2100" dirty="0">
                <a:latin typeface="Arial"/>
                <a:cs typeface="Arial"/>
              </a:rPr>
              <a:t>n</a:t>
            </a:r>
            <a:r>
              <a:rPr sz="2100" spc="35" dirty="0">
                <a:latin typeface="Arial"/>
                <a:cs typeface="Arial"/>
              </a:rPr>
              <a:t>o</a:t>
            </a:r>
            <a:r>
              <a:rPr sz="2100" spc="95" dirty="0">
                <a:latin typeface="Arial"/>
                <a:cs typeface="Arial"/>
              </a:rPr>
              <a:t>l</a:t>
            </a:r>
            <a:r>
              <a:rPr sz="2100" spc="125" dirty="0">
                <a:latin typeface="Arial"/>
                <a:cs typeface="Arial"/>
              </a:rPr>
              <a:t>a</a:t>
            </a:r>
            <a:r>
              <a:rPr sz="2100" spc="55" dirty="0">
                <a:latin typeface="Arial"/>
                <a:cs typeface="Arial"/>
              </a:rPr>
              <a:t>k</a:t>
            </a:r>
            <a:r>
              <a:rPr sz="2100" spc="125" dirty="0">
                <a:latin typeface="Arial"/>
                <a:cs typeface="Arial"/>
              </a:rPr>
              <a:t>a</a:t>
            </a:r>
            <a:r>
              <a:rPr sz="2100" spc="5" dirty="0">
                <a:latin typeface="Arial"/>
                <a:cs typeface="Arial"/>
              </a:rPr>
              <a:t>n</a:t>
            </a:r>
            <a:r>
              <a:rPr sz="2100" dirty="0">
                <a:latin typeface="Arial"/>
                <a:cs typeface="Arial"/>
              </a:rPr>
              <a:t>	</a:t>
            </a:r>
            <a:r>
              <a:rPr sz="2100" spc="10" dirty="0">
                <a:latin typeface="Arial"/>
                <a:cs typeface="Arial"/>
              </a:rPr>
              <a:t>su</a:t>
            </a:r>
            <a:r>
              <a:rPr sz="2100" spc="100" dirty="0">
                <a:latin typeface="Arial"/>
                <a:cs typeface="Arial"/>
              </a:rPr>
              <a:t>r</a:t>
            </a:r>
            <a:r>
              <a:rPr sz="2100" spc="125" dirty="0">
                <a:latin typeface="Arial"/>
                <a:cs typeface="Arial"/>
              </a:rPr>
              <a:t>a</a:t>
            </a:r>
            <a:r>
              <a:rPr sz="2100" spc="150" dirty="0">
                <a:latin typeface="Arial"/>
                <a:cs typeface="Arial"/>
              </a:rPr>
              <a:t>t</a:t>
            </a:r>
            <a:r>
              <a:rPr sz="2100" dirty="0">
                <a:latin typeface="Arial"/>
                <a:cs typeface="Arial"/>
              </a:rPr>
              <a:t>	</a:t>
            </a:r>
            <a:r>
              <a:rPr sz="2100" spc="125" dirty="0">
                <a:latin typeface="Arial"/>
                <a:cs typeface="Arial"/>
              </a:rPr>
              <a:t>p</a:t>
            </a:r>
            <a:r>
              <a:rPr sz="2100" spc="35" dirty="0">
                <a:latin typeface="Arial"/>
                <a:cs typeface="Arial"/>
              </a:rPr>
              <a:t>e</a:t>
            </a:r>
            <a:r>
              <a:rPr sz="2100" dirty="0">
                <a:latin typeface="Arial"/>
                <a:cs typeface="Arial"/>
              </a:rPr>
              <a:t>n</a:t>
            </a:r>
            <a:r>
              <a:rPr sz="2100" spc="125" dirty="0">
                <a:latin typeface="Arial"/>
                <a:cs typeface="Arial"/>
              </a:rPr>
              <a:t>gad</a:t>
            </a:r>
            <a:r>
              <a:rPr sz="2100" spc="10" dirty="0">
                <a:latin typeface="Arial"/>
                <a:cs typeface="Arial"/>
              </a:rPr>
              <a:t>u</a:t>
            </a:r>
            <a:r>
              <a:rPr sz="2100" spc="125" dirty="0">
                <a:latin typeface="Arial"/>
                <a:cs typeface="Arial"/>
              </a:rPr>
              <a:t>a</a:t>
            </a:r>
            <a:r>
              <a:rPr sz="2100" dirty="0">
                <a:latin typeface="Arial"/>
                <a:cs typeface="Arial"/>
              </a:rPr>
              <a:t>n  </a:t>
            </a:r>
            <a:r>
              <a:rPr sz="2100" spc="165" dirty="0">
                <a:latin typeface="Arial"/>
                <a:cs typeface="Arial"/>
              </a:rPr>
              <a:t>(</a:t>
            </a:r>
            <a:r>
              <a:rPr sz="1600" i="1" spc="165" dirty="0">
                <a:latin typeface="Arial"/>
                <a:cs typeface="Arial"/>
              </a:rPr>
              <a:t>claim </a:t>
            </a:r>
            <a:r>
              <a:rPr sz="1600" i="1" spc="145" dirty="0">
                <a:latin typeface="Arial"/>
                <a:cs typeface="Arial"/>
              </a:rPr>
              <a:t>letters</a:t>
            </a:r>
            <a:r>
              <a:rPr sz="2100" spc="145" dirty="0">
                <a:latin typeface="Arial"/>
                <a:cs typeface="Arial"/>
              </a:rPr>
              <a:t>) </a:t>
            </a:r>
            <a:r>
              <a:rPr sz="2100" spc="85" dirty="0">
                <a:latin typeface="Arial"/>
                <a:cs typeface="Arial"/>
              </a:rPr>
              <a:t>dan</a:t>
            </a:r>
            <a:r>
              <a:rPr sz="2100" spc="-320" dirty="0">
                <a:latin typeface="Arial"/>
                <a:cs typeface="Arial"/>
              </a:rPr>
              <a:t> </a:t>
            </a:r>
            <a:r>
              <a:rPr sz="2100" spc="45" dirty="0">
                <a:latin typeface="Arial"/>
                <a:cs typeface="Arial"/>
              </a:rPr>
              <a:t>keluhan</a:t>
            </a:r>
            <a:endParaRPr sz="2100" dirty="0">
              <a:latin typeface="Arial"/>
              <a:cs typeface="Arial"/>
            </a:endParaRPr>
          </a:p>
          <a:p>
            <a:pPr marL="275590" indent="-237490">
              <a:lnSpc>
                <a:spcPct val="100000"/>
              </a:lnSpc>
              <a:spcBef>
                <a:spcPts val="254"/>
              </a:spcBef>
              <a:buAutoNum type="arabicPeriod"/>
              <a:tabLst>
                <a:tab pos="276225" algn="l"/>
              </a:tabLst>
            </a:pPr>
            <a:r>
              <a:rPr sz="2100" spc="50" dirty="0">
                <a:latin typeface="Arial"/>
                <a:cs typeface="Arial"/>
              </a:rPr>
              <a:t>Penggantian</a:t>
            </a:r>
            <a:r>
              <a:rPr sz="2100" spc="-65" dirty="0">
                <a:latin typeface="Arial"/>
                <a:cs typeface="Arial"/>
              </a:rPr>
              <a:t> </a:t>
            </a:r>
            <a:r>
              <a:rPr sz="2100" spc="10" dirty="0">
                <a:latin typeface="Arial"/>
                <a:cs typeface="Arial"/>
              </a:rPr>
              <a:t>Produk</a:t>
            </a:r>
            <a:endParaRPr sz="2100" dirty="0">
              <a:latin typeface="Arial"/>
              <a:cs typeface="Arial"/>
            </a:endParaRPr>
          </a:p>
          <a:p>
            <a:pPr marL="275590" indent="-260350">
              <a:lnSpc>
                <a:spcPct val="100000"/>
              </a:lnSpc>
              <a:spcBef>
                <a:spcPts val="254"/>
              </a:spcBef>
              <a:buAutoNum type="arabicPeriod"/>
              <a:tabLst>
                <a:tab pos="276225" algn="l"/>
              </a:tabLst>
            </a:pPr>
            <a:r>
              <a:rPr sz="2100" spc="60" dirty="0">
                <a:latin typeface="Arial"/>
                <a:cs typeface="Arial"/>
              </a:rPr>
              <a:t>Tidak </a:t>
            </a:r>
            <a:r>
              <a:rPr sz="2100" spc="50" dirty="0">
                <a:latin typeface="Arial"/>
                <a:cs typeface="Arial"/>
              </a:rPr>
              <a:t>Memenuhi</a:t>
            </a:r>
            <a:r>
              <a:rPr sz="2100" spc="-195" dirty="0">
                <a:latin typeface="Arial"/>
                <a:cs typeface="Arial"/>
              </a:rPr>
              <a:t> </a:t>
            </a:r>
            <a:r>
              <a:rPr sz="2100" spc="5" dirty="0">
                <a:latin typeface="Arial"/>
                <a:cs typeface="Arial"/>
              </a:rPr>
              <a:t>Pesanan</a:t>
            </a:r>
            <a:endParaRPr sz="2100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18819" y="3293895"/>
            <a:ext cx="6971665" cy="508473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3200" b="0" dirty="0">
                <a:solidFill>
                  <a:srgbClr val="EB4A20"/>
                </a:solidFill>
                <a:latin typeface="Arial"/>
                <a:cs typeface="Arial"/>
              </a:rPr>
              <a:t>BAD NEWS TENTANG PEKERJAAN</a:t>
            </a:r>
            <a:endParaRPr sz="3200" dirty="0">
              <a:latin typeface="Arial"/>
              <a:cs typeface="Arial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0" y="0"/>
            <a:ext cx="9749299" cy="308189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718819" y="4120920"/>
            <a:ext cx="6096000" cy="1701800"/>
          </a:xfrm>
          <a:prstGeom prst="rect">
            <a:avLst/>
          </a:prstGeom>
        </p:spPr>
        <p:txBody>
          <a:bodyPr vert="horz" wrap="square" lIns="0" tIns="660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20"/>
              </a:spcBef>
            </a:pPr>
            <a:r>
              <a:rPr sz="2400" b="1" dirty="0">
                <a:latin typeface="Arial"/>
                <a:cs typeface="Arial"/>
              </a:rPr>
              <a:t>Mencakup:</a:t>
            </a:r>
            <a:endParaRPr sz="2400" dirty="0">
              <a:latin typeface="Arial"/>
              <a:cs typeface="Arial"/>
            </a:endParaRPr>
          </a:p>
          <a:p>
            <a:pPr marL="408305" indent="-284480">
              <a:lnSpc>
                <a:spcPct val="100000"/>
              </a:lnSpc>
              <a:spcBef>
                <a:spcPts val="420"/>
              </a:spcBef>
              <a:buFont typeface="Arial"/>
              <a:buAutoNum type="arabicPeriod"/>
              <a:tabLst>
                <a:tab pos="408940" algn="l"/>
              </a:tabLst>
            </a:pPr>
            <a:r>
              <a:rPr sz="2400" b="1" dirty="0">
                <a:latin typeface="Arial"/>
                <a:cs typeface="Arial"/>
              </a:rPr>
              <a:t>Penolakan Menulis Surat</a:t>
            </a:r>
            <a:r>
              <a:rPr sz="2400" b="1" spc="-9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Rekomendasi</a:t>
            </a:r>
            <a:endParaRPr sz="2400" dirty="0">
              <a:latin typeface="Arial"/>
              <a:cs typeface="Arial"/>
            </a:endParaRPr>
          </a:p>
          <a:p>
            <a:pPr marL="408305" indent="-284480">
              <a:lnSpc>
                <a:spcPct val="100000"/>
              </a:lnSpc>
              <a:spcBef>
                <a:spcPts val="420"/>
              </a:spcBef>
              <a:buFont typeface="Arial"/>
              <a:buAutoNum type="arabicPeriod"/>
              <a:tabLst>
                <a:tab pos="408940" algn="l"/>
              </a:tabLst>
            </a:pPr>
            <a:r>
              <a:rPr sz="2400" b="1" dirty="0">
                <a:latin typeface="Arial"/>
                <a:cs typeface="Arial"/>
              </a:rPr>
              <a:t>Penolakan Lamaran</a:t>
            </a:r>
            <a:r>
              <a:rPr sz="2400" b="1" spc="-1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Kerja</a:t>
            </a:r>
            <a:endParaRPr sz="2400" dirty="0">
              <a:latin typeface="Arial"/>
              <a:cs typeface="Arial"/>
            </a:endParaRPr>
          </a:p>
          <a:p>
            <a:pPr marL="408305" indent="-284480">
              <a:lnSpc>
                <a:spcPct val="100000"/>
              </a:lnSpc>
              <a:spcBef>
                <a:spcPts val="420"/>
              </a:spcBef>
              <a:buFont typeface="Arial"/>
              <a:buAutoNum type="arabicPeriod"/>
              <a:tabLst>
                <a:tab pos="408940" algn="l"/>
              </a:tabLst>
            </a:pPr>
            <a:r>
              <a:rPr sz="2400" b="1" dirty="0">
                <a:latin typeface="Arial"/>
                <a:cs typeface="Arial"/>
              </a:rPr>
              <a:t>Surat Penolakan</a:t>
            </a:r>
            <a:r>
              <a:rPr sz="2400" b="1" spc="-1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Kredit</a:t>
            </a:r>
            <a:endParaRPr sz="2400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700594" y="5133421"/>
            <a:ext cx="5697855" cy="2034539"/>
          </a:xfrm>
          <a:prstGeom prst="rect">
            <a:avLst/>
          </a:prstGeom>
        </p:spPr>
        <p:txBody>
          <a:bodyPr vert="horz" wrap="square" lIns="0" tIns="208279" rIns="0" bIns="0" rtlCol="0">
            <a:spAutoFit/>
          </a:bodyPr>
          <a:lstStyle/>
          <a:p>
            <a:pPr marL="1630045" marR="5080" indent="-1617980">
              <a:lnSpc>
                <a:spcPts val="7130"/>
              </a:lnSpc>
              <a:spcBef>
                <a:spcPts val="1639"/>
              </a:spcBef>
            </a:pPr>
            <a:r>
              <a:rPr sz="7200" b="0" spc="-1140" dirty="0">
                <a:solidFill>
                  <a:srgbClr val="FFFFFF"/>
                </a:solidFill>
                <a:latin typeface="Arial"/>
                <a:cs typeface="Arial"/>
              </a:rPr>
              <a:t>THANK </a:t>
            </a:r>
            <a:r>
              <a:rPr lang="en-US" sz="7200" b="0" spc="-1140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7200" b="0" spc="-1510" dirty="0" smtClean="0">
                <a:solidFill>
                  <a:srgbClr val="FFFFFF"/>
                </a:solidFill>
                <a:latin typeface="Arial"/>
                <a:cs typeface="Arial"/>
              </a:rPr>
              <a:t>YOU </a:t>
            </a:r>
            <a:r>
              <a:rPr lang="en-US" sz="7200" b="0" spc="-1510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7200" b="0" spc="-1460" dirty="0" smtClean="0">
                <a:solidFill>
                  <a:srgbClr val="FFFFFF"/>
                </a:solidFill>
                <a:latin typeface="Arial"/>
                <a:cs typeface="Arial"/>
              </a:rPr>
              <a:t>FOR  </a:t>
            </a:r>
            <a:r>
              <a:rPr sz="7200" b="0" spc="-1520" dirty="0">
                <a:solidFill>
                  <a:srgbClr val="FFFFFF"/>
                </a:solidFill>
                <a:latin typeface="Arial"/>
                <a:cs typeface="Arial"/>
              </a:rPr>
              <a:t>YOUR</a:t>
            </a:r>
            <a:r>
              <a:rPr sz="7200" b="0" spc="-126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en-US" sz="7200" b="0" spc="-1260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7200" b="0" spc="-830" dirty="0" smtClean="0">
                <a:solidFill>
                  <a:srgbClr val="FFFFFF"/>
                </a:solidFill>
                <a:latin typeface="Arial"/>
                <a:cs typeface="Arial"/>
              </a:rPr>
              <a:t>TIME</a:t>
            </a:r>
            <a:r>
              <a:rPr sz="7200" b="0" spc="-830" dirty="0">
                <a:solidFill>
                  <a:srgbClr val="FFFFFF"/>
                </a:solidFill>
                <a:latin typeface="Arial"/>
                <a:cs typeface="Arial"/>
              </a:rPr>
              <a:t>!</a:t>
            </a:r>
            <a:endParaRPr sz="7200" dirty="0">
              <a:latin typeface="Arial"/>
              <a:cs typeface="Arial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6113830" y="230855"/>
            <a:ext cx="3267059" cy="114299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</TotalTime>
  <Words>244</Words>
  <Application>Microsoft Office PowerPoint</Application>
  <PresentationFormat>Custom</PresentationFormat>
  <Paragraphs>40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Slide 1</vt:lpstr>
      <vt:lpstr>BAD NEWS:</vt:lpstr>
      <vt:lpstr>YANG DIHARAPKAN DARI  PENYAMPAIAN BAD NEWS:</vt:lpstr>
      <vt:lpstr>Slide 4</vt:lpstr>
      <vt:lpstr>Slide 5</vt:lpstr>
      <vt:lpstr>JAWABAN ATAS BAD-NEWS</vt:lpstr>
      <vt:lpstr>BAD-NEWS  TENTANG  PELANGGAN</vt:lpstr>
      <vt:lpstr>BAD NEWS TENTANG PEKERJAAN</vt:lpstr>
      <vt:lpstr>THANK  YOU  FOR  YOUR  TIME!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PENULISAN BAD NEWS</dc:title>
  <dc:creator>Lilla Keling</dc:creator>
  <cp:keywords>DADpE9oSie8,BACNxMp7KEo</cp:keywords>
  <cp:lastModifiedBy>User</cp:lastModifiedBy>
  <cp:revision>6</cp:revision>
  <dcterms:created xsi:type="dcterms:W3CDTF">2019-11-15T08:51:55Z</dcterms:created>
  <dcterms:modified xsi:type="dcterms:W3CDTF">2022-03-20T14:53:52Z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2019-11-15T00:00:00Z</vt:filetime>
  </property>
  <property fmtid="{D5CDD505-2E9C-101B-9397-08002B2CF9AE}" pid="3" name="Creator">
    <vt:lpwstr>Canva</vt:lpwstr>
  </property>
  <property fmtid="{D5CDD505-2E9C-101B-9397-08002B2CF9AE}" pid="4" name="LastSaved">
    <vt:filetime>2019-11-15T00:00:00Z</vt:filetime>
  </property>
</Properties>
</file>