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753600" cy="7315200"/>
  <p:notesSz cx="9753600" cy="73152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62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8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704455" cy="7315200"/>
          </a:xfrm>
          <a:custGeom>
            <a:avLst/>
            <a:gdLst/>
            <a:ahLst/>
            <a:cxnLst/>
            <a:rect l="l" t="t" r="r" b="b"/>
            <a:pathLst>
              <a:path w="7704455" h="7315200">
                <a:moveTo>
                  <a:pt x="7704368" y="5187635"/>
                </a:moveTo>
                <a:lnTo>
                  <a:pt x="5576803" y="7315200"/>
                </a:lnTo>
                <a:lnTo>
                  <a:pt x="25511" y="7315200"/>
                </a:lnTo>
                <a:lnTo>
                  <a:pt x="0" y="7289688"/>
                </a:lnTo>
                <a:lnTo>
                  <a:pt x="0" y="0"/>
                </a:lnTo>
                <a:lnTo>
                  <a:pt x="2516745" y="0"/>
                </a:lnTo>
                <a:lnTo>
                  <a:pt x="7704368" y="5187635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744223" y="0"/>
            <a:ext cx="4975860" cy="4955540"/>
          </a:xfrm>
          <a:custGeom>
            <a:avLst/>
            <a:gdLst/>
            <a:ahLst/>
            <a:cxnLst/>
            <a:rect l="l" t="t" r="r" b="b"/>
            <a:pathLst>
              <a:path w="4975859" h="4955540">
                <a:moveTo>
                  <a:pt x="4975619" y="4935208"/>
                </a:moveTo>
                <a:lnTo>
                  <a:pt x="4955419" y="4955407"/>
                </a:lnTo>
                <a:lnTo>
                  <a:pt x="0" y="0"/>
                </a:lnTo>
                <a:lnTo>
                  <a:pt x="40410" y="0"/>
                </a:lnTo>
                <a:lnTo>
                  <a:pt x="4975619" y="4935208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70467" y="4595226"/>
            <a:ext cx="71437" cy="71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0467" y="4873832"/>
            <a:ext cx="71437" cy="71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0467" y="5431044"/>
            <a:ext cx="71437" cy="71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70467" y="5988257"/>
            <a:ext cx="71437" cy="71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70467" y="6545469"/>
            <a:ext cx="71437" cy="71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7030" y="3878329"/>
            <a:ext cx="3699539" cy="43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rgbClr val="F7FAF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623" y="3195042"/>
            <a:ext cx="8912352" cy="212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10201" y="5943600"/>
            <a:ext cx="3861852" cy="471924"/>
          </a:xfrm>
          <a:prstGeom prst="rect">
            <a:avLst/>
          </a:prstGeom>
          <a:ln w="49094">
            <a:solidFill>
              <a:srgbClr val="FFDD61"/>
            </a:solidFill>
          </a:ln>
        </p:spPr>
        <p:txBody>
          <a:bodyPr vert="horz" wrap="square" lIns="0" tIns="193040" rIns="0" bIns="0" rtlCol="0">
            <a:spAutoFit/>
          </a:bodyPr>
          <a:lstStyle/>
          <a:p>
            <a:pPr marL="393065" algn="ctr">
              <a:lnSpc>
                <a:spcPct val="100000"/>
              </a:lnSpc>
              <a:spcBef>
                <a:spcPts val="1520"/>
              </a:spcBef>
              <a:tabLst>
                <a:tab pos="1197610" algn="l"/>
              </a:tabLst>
            </a:pPr>
            <a:r>
              <a:rPr lang="en-US" sz="1800" spc="300" dirty="0" smtClean="0">
                <a:solidFill>
                  <a:srgbClr val="FFFFFF"/>
                </a:solidFill>
                <a:latin typeface="Trebuchet MS"/>
                <a:cs typeface="Trebuchet MS"/>
              </a:rPr>
              <a:t>PERTEMUAN KE 6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752600"/>
            <a:ext cx="7512629" cy="3944669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 marR="421005">
              <a:spcBef>
                <a:spcPts val="1639"/>
              </a:spcBef>
            </a:pPr>
            <a:r>
              <a:rPr lang="fi-FI" sz="5400" b="1" spc="-300" dirty="0">
                <a:solidFill>
                  <a:srgbClr val="FFDD61"/>
                </a:solidFill>
                <a:latin typeface="Futura Md BT" panose="020B0602020204020303" pitchFamily="34" charset="0"/>
                <a:cs typeface="Times New Roman" panose="02020603050405020304" pitchFamily="18" charset="0"/>
              </a:rPr>
              <a:t>PENULISAN  PERMINTAAN  </a:t>
            </a:r>
          </a:p>
          <a:p>
            <a:pPr marL="12700" marR="421005">
              <a:spcBef>
                <a:spcPts val="1639"/>
              </a:spcBef>
            </a:pPr>
            <a:r>
              <a:rPr lang="fi-FI" sz="5400" b="1" spc="-300" dirty="0">
                <a:solidFill>
                  <a:srgbClr val="FFDD61"/>
                </a:solidFill>
                <a:latin typeface="Futura Md BT" panose="020B0602020204020303" pitchFamily="34" charset="0"/>
                <a:cs typeface="Times New Roman" panose="02020603050405020304" pitchFamily="18" charset="0"/>
              </a:rPr>
              <a:t>PESAN-PESAN </a:t>
            </a:r>
          </a:p>
          <a:p>
            <a:pPr marL="12700" marR="421005">
              <a:spcBef>
                <a:spcPts val="1639"/>
              </a:spcBef>
            </a:pPr>
            <a:r>
              <a:rPr lang="fi-FI" sz="5400" b="1" spc="-300" dirty="0">
                <a:solidFill>
                  <a:srgbClr val="FFDD61"/>
                </a:solidFill>
                <a:latin typeface="Futura Md BT" panose="020B0602020204020303" pitchFamily="34" charset="0"/>
                <a:cs typeface="Times New Roman" panose="02020603050405020304" pitchFamily="18" charset="0"/>
              </a:rPr>
              <a:t>RUTIN &amp; POSITIF</a:t>
            </a:r>
            <a:endParaRPr lang="fi-FI" sz="5400" b="1" spc="-300" dirty="0">
              <a:latin typeface="Futura Md BT" panose="020B0602020204020303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F5F706C-7BD0-4A9D-8C08-0868B73D5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6" y="180198"/>
            <a:ext cx="3385464" cy="11009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9186" y="2943213"/>
            <a:ext cx="4997450" cy="40328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9690">
              <a:lnSpc>
                <a:spcPct val="100400"/>
              </a:lnSpc>
              <a:spcBef>
                <a:spcPts val="85"/>
              </a:spcBef>
            </a:pPr>
            <a:r>
              <a:rPr sz="3550" spc="15" dirty="0">
                <a:solidFill>
                  <a:srgbClr val="043C57"/>
                </a:solidFill>
                <a:latin typeface="Verdana"/>
                <a:cs typeface="Verdana"/>
              </a:rPr>
              <a:t>Surat</a:t>
            </a:r>
            <a:r>
              <a:rPr sz="3550" spc="-509" dirty="0">
                <a:solidFill>
                  <a:srgbClr val="043C57"/>
                </a:solidFill>
                <a:latin typeface="Verdana"/>
                <a:cs typeface="Verdana"/>
              </a:rPr>
              <a:t> </a:t>
            </a:r>
            <a:r>
              <a:rPr sz="3550" spc="90" dirty="0">
                <a:solidFill>
                  <a:srgbClr val="043C57"/>
                </a:solidFill>
                <a:latin typeface="Verdana"/>
                <a:cs typeface="Verdana"/>
              </a:rPr>
              <a:t>Rekomendasi</a:t>
            </a:r>
            <a:r>
              <a:rPr sz="3550" spc="-505" dirty="0">
                <a:solidFill>
                  <a:srgbClr val="043C57"/>
                </a:solidFill>
                <a:latin typeface="Verdana"/>
                <a:cs typeface="Verdana"/>
              </a:rPr>
              <a:t> </a:t>
            </a:r>
            <a:r>
              <a:rPr sz="2650" spc="595" dirty="0">
                <a:solidFill>
                  <a:srgbClr val="043C57"/>
                </a:solidFill>
                <a:latin typeface="Trebuchet MS"/>
                <a:cs typeface="Trebuchet MS"/>
              </a:rPr>
              <a:t>&amp;  </a:t>
            </a:r>
            <a:r>
              <a:rPr sz="3550" spc="105" dirty="0">
                <a:solidFill>
                  <a:srgbClr val="043C57"/>
                </a:solidFill>
                <a:latin typeface="Verdana"/>
                <a:cs typeface="Verdana"/>
              </a:rPr>
              <a:t>Pemberitahuan</a:t>
            </a:r>
            <a:endParaRPr sz="3550">
              <a:latin typeface="Verdana"/>
              <a:cs typeface="Verdana"/>
            </a:endParaRPr>
          </a:p>
          <a:p>
            <a:pPr marL="276225" marR="1910080" indent="-264160">
              <a:lnSpc>
                <a:spcPct val="121900"/>
              </a:lnSpc>
              <a:spcBef>
                <a:spcPts val="1070"/>
              </a:spcBef>
            </a:pPr>
            <a:r>
              <a:rPr sz="1500" spc="185" dirty="0">
                <a:solidFill>
                  <a:srgbClr val="043C57"/>
                </a:solidFill>
                <a:latin typeface="Verdana"/>
                <a:cs typeface="Verdana"/>
              </a:rPr>
              <a:t>Memiliki </a:t>
            </a:r>
            <a:r>
              <a:rPr sz="1500" spc="130" dirty="0">
                <a:solidFill>
                  <a:srgbClr val="043C57"/>
                </a:solidFill>
                <a:latin typeface="Verdana"/>
                <a:cs typeface="Verdana"/>
              </a:rPr>
              <a:t>karakteristik</a:t>
            </a:r>
            <a:r>
              <a:rPr sz="1500" spc="130" dirty="0">
                <a:solidFill>
                  <a:srgbClr val="043C57"/>
                </a:solidFill>
                <a:latin typeface="Arial"/>
                <a:cs typeface="Arial"/>
              </a:rPr>
              <a:t>:  </a:t>
            </a:r>
            <a:r>
              <a:rPr sz="1500" spc="185" dirty="0">
                <a:solidFill>
                  <a:srgbClr val="043C57"/>
                </a:solidFill>
                <a:latin typeface="Verdana"/>
                <a:cs typeface="Verdana"/>
              </a:rPr>
              <a:t>Nama </a:t>
            </a:r>
            <a:r>
              <a:rPr sz="1500" spc="170" dirty="0">
                <a:solidFill>
                  <a:srgbClr val="043C57"/>
                </a:solidFill>
                <a:latin typeface="Verdana"/>
                <a:cs typeface="Verdana"/>
              </a:rPr>
              <a:t>lengkap</a:t>
            </a:r>
            <a:r>
              <a:rPr sz="1500" spc="-15" dirty="0">
                <a:solidFill>
                  <a:srgbClr val="043C57"/>
                </a:solidFill>
                <a:latin typeface="Verdana"/>
                <a:cs typeface="Verdana"/>
              </a:rPr>
              <a:t> </a:t>
            </a:r>
            <a:r>
              <a:rPr sz="1500" spc="210" dirty="0">
                <a:solidFill>
                  <a:srgbClr val="043C57"/>
                </a:solidFill>
                <a:latin typeface="Verdana"/>
                <a:cs typeface="Verdana"/>
              </a:rPr>
              <a:t>pemohon</a:t>
            </a:r>
            <a:endParaRPr sz="1500">
              <a:latin typeface="Verdana"/>
              <a:cs typeface="Verdana"/>
            </a:endParaRPr>
          </a:p>
          <a:p>
            <a:pPr marL="276225" marR="5080">
              <a:lnSpc>
                <a:spcPct val="121900"/>
              </a:lnSpc>
            </a:pPr>
            <a:r>
              <a:rPr sz="1500" spc="145" dirty="0">
                <a:solidFill>
                  <a:srgbClr val="043C57"/>
                </a:solidFill>
                <a:latin typeface="Verdana"/>
                <a:cs typeface="Verdana"/>
              </a:rPr>
              <a:t>Pekerjaan </a:t>
            </a:r>
            <a:r>
              <a:rPr sz="1500" spc="135" dirty="0">
                <a:solidFill>
                  <a:srgbClr val="043C57"/>
                </a:solidFill>
                <a:latin typeface="Verdana"/>
                <a:cs typeface="Verdana"/>
              </a:rPr>
              <a:t>atau </a:t>
            </a:r>
            <a:r>
              <a:rPr sz="1500" spc="165" dirty="0">
                <a:solidFill>
                  <a:srgbClr val="043C57"/>
                </a:solidFill>
                <a:latin typeface="Verdana"/>
                <a:cs typeface="Verdana"/>
              </a:rPr>
              <a:t>manfaat </a:t>
            </a:r>
            <a:r>
              <a:rPr sz="1500" spc="130" dirty="0">
                <a:solidFill>
                  <a:srgbClr val="043C57"/>
                </a:solidFill>
                <a:latin typeface="Verdana"/>
                <a:cs typeface="Verdana"/>
              </a:rPr>
              <a:t>yang</a:t>
            </a:r>
            <a:r>
              <a:rPr sz="1500" spc="-20" dirty="0">
                <a:solidFill>
                  <a:srgbClr val="043C57"/>
                </a:solidFill>
                <a:latin typeface="Verdana"/>
                <a:cs typeface="Verdana"/>
              </a:rPr>
              <a:t> </a:t>
            </a:r>
            <a:r>
              <a:rPr sz="1500" spc="170" dirty="0">
                <a:solidFill>
                  <a:srgbClr val="043C57"/>
                </a:solidFill>
                <a:latin typeface="Verdana"/>
                <a:cs typeface="Verdana"/>
              </a:rPr>
              <a:t>diharapkan  </a:t>
            </a:r>
            <a:r>
              <a:rPr sz="1500" spc="210" dirty="0">
                <a:solidFill>
                  <a:srgbClr val="043C57"/>
                </a:solidFill>
                <a:latin typeface="Verdana"/>
                <a:cs typeface="Verdana"/>
              </a:rPr>
              <a:t>pemohon</a:t>
            </a:r>
            <a:endParaRPr sz="1500">
              <a:latin typeface="Verdana"/>
              <a:cs typeface="Verdana"/>
            </a:endParaRPr>
          </a:p>
          <a:p>
            <a:pPr marL="276225" marR="363220">
              <a:lnSpc>
                <a:spcPct val="121900"/>
              </a:lnSpc>
            </a:pPr>
            <a:r>
              <a:rPr sz="1500" spc="165" dirty="0">
                <a:solidFill>
                  <a:srgbClr val="043C57"/>
                </a:solidFill>
                <a:latin typeface="Verdana"/>
                <a:cs typeface="Verdana"/>
              </a:rPr>
              <a:t>Penulis </a:t>
            </a:r>
            <a:r>
              <a:rPr sz="1500" spc="160" dirty="0">
                <a:solidFill>
                  <a:srgbClr val="043C57"/>
                </a:solidFill>
                <a:latin typeface="Verdana"/>
                <a:cs typeface="Verdana"/>
              </a:rPr>
              <a:t>sedang </a:t>
            </a:r>
            <a:r>
              <a:rPr sz="1500" spc="185" dirty="0">
                <a:solidFill>
                  <a:srgbClr val="043C57"/>
                </a:solidFill>
                <a:latin typeface="Verdana"/>
                <a:cs typeface="Verdana"/>
              </a:rPr>
              <a:t>menjawab </a:t>
            </a:r>
            <a:r>
              <a:rPr sz="1500" spc="135" dirty="0">
                <a:solidFill>
                  <a:srgbClr val="043C57"/>
                </a:solidFill>
                <a:latin typeface="Verdana"/>
                <a:cs typeface="Verdana"/>
              </a:rPr>
              <a:t>suatu  </a:t>
            </a:r>
            <a:r>
              <a:rPr sz="1500" spc="190" dirty="0">
                <a:solidFill>
                  <a:srgbClr val="043C57"/>
                </a:solidFill>
                <a:latin typeface="Verdana"/>
                <a:cs typeface="Verdana"/>
              </a:rPr>
              <a:t>permohonan </a:t>
            </a:r>
            <a:r>
              <a:rPr sz="1500" spc="135" dirty="0">
                <a:solidFill>
                  <a:srgbClr val="043C57"/>
                </a:solidFill>
                <a:latin typeface="Verdana"/>
                <a:cs typeface="Verdana"/>
              </a:rPr>
              <a:t>atau </a:t>
            </a:r>
            <a:r>
              <a:rPr sz="1500" spc="105" dirty="0">
                <a:solidFill>
                  <a:srgbClr val="043C57"/>
                </a:solidFill>
                <a:latin typeface="Verdana"/>
                <a:cs typeface="Verdana"/>
              </a:rPr>
              <a:t>atas </a:t>
            </a:r>
            <a:r>
              <a:rPr sz="1500" spc="135" dirty="0">
                <a:solidFill>
                  <a:srgbClr val="043C57"/>
                </a:solidFill>
                <a:latin typeface="Verdana"/>
                <a:cs typeface="Verdana"/>
              </a:rPr>
              <a:t>inisiatif</a:t>
            </a:r>
            <a:r>
              <a:rPr sz="1500" spc="10" dirty="0">
                <a:solidFill>
                  <a:srgbClr val="043C57"/>
                </a:solidFill>
                <a:latin typeface="Verdana"/>
                <a:cs typeface="Verdana"/>
              </a:rPr>
              <a:t> </a:t>
            </a:r>
            <a:r>
              <a:rPr sz="1500" spc="145" dirty="0">
                <a:solidFill>
                  <a:srgbClr val="043C57"/>
                </a:solidFill>
                <a:latin typeface="Verdana"/>
                <a:cs typeface="Verdana"/>
              </a:rPr>
              <a:t>sendiri  </a:t>
            </a:r>
            <a:r>
              <a:rPr sz="1500" spc="155" dirty="0">
                <a:solidFill>
                  <a:srgbClr val="043C57"/>
                </a:solidFill>
                <a:latin typeface="Verdana"/>
                <a:cs typeface="Verdana"/>
              </a:rPr>
              <a:t>Hakikat </a:t>
            </a:r>
            <a:r>
              <a:rPr sz="1500" spc="195" dirty="0">
                <a:solidFill>
                  <a:srgbClr val="043C57"/>
                </a:solidFill>
                <a:latin typeface="Verdana"/>
                <a:cs typeface="Verdana"/>
              </a:rPr>
              <a:t>hubungan </a:t>
            </a:r>
            <a:r>
              <a:rPr sz="1500" spc="135" dirty="0">
                <a:solidFill>
                  <a:srgbClr val="043C57"/>
                </a:solidFill>
                <a:latin typeface="Verdana"/>
                <a:cs typeface="Verdana"/>
              </a:rPr>
              <a:t>antara </a:t>
            </a:r>
            <a:r>
              <a:rPr sz="1500" spc="160" dirty="0">
                <a:solidFill>
                  <a:srgbClr val="043C57"/>
                </a:solidFill>
                <a:latin typeface="Verdana"/>
                <a:cs typeface="Verdana"/>
              </a:rPr>
              <a:t>penulis </a:t>
            </a:r>
            <a:r>
              <a:rPr sz="1500" spc="170" dirty="0">
                <a:solidFill>
                  <a:srgbClr val="043C57"/>
                </a:solidFill>
                <a:latin typeface="Verdana"/>
                <a:cs typeface="Verdana"/>
              </a:rPr>
              <a:t>dan  </a:t>
            </a:r>
            <a:r>
              <a:rPr sz="1500" spc="210" dirty="0">
                <a:solidFill>
                  <a:srgbClr val="043C57"/>
                </a:solidFill>
                <a:latin typeface="Verdana"/>
                <a:cs typeface="Verdana"/>
              </a:rPr>
              <a:t>pemohon</a:t>
            </a:r>
            <a:endParaRPr sz="1500">
              <a:latin typeface="Verdana"/>
              <a:cs typeface="Verdana"/>
            </a:endParaRPr>
          </a:p>
          <a:p>
            <a:pPr marL="276225" marR="976630">
              <a:lnSpc>
                <a:spcPct val="121900"/>
              </a:lnSpc>
            </a:pPr>
            <a:r>
              <a:rPr sz="1500" spc="150" dirty="0">
                <a:solidFill>
                  <a:srgbClr val="043C57"/>
                </a:solidFill>
                <a:latin typeface="Verdana"/>
                <a:cs typeface="Verdana"/>
              </a:rPr>
              <a:t>Fakta</a:t>
            </a:r>
            <a:r>
              <a:rPr sz="1500" spc="150" dirty="0">
                <a:solidFill>
                  <a:srgbClr val="043C57"/>
                </a:solidFill>
                <a:latin typeface="Arial"/>
                <a:cs typeface="Arial"/>
              </a:rPr>
              <a:t>-</a:t>
            </a:r>
            <a:r>
              <a:rPr sz="1500" spc="150" dirty="0">
                <a:solidFill>
                  <a:srgbClr val="043C57"/>
                </a:solidFill>
                <a:latin typeface="Verdana"/>
                <a:cs typeface="Verdana"/>
              </a:rPr>
              <a:t>fakta </a:t>
            </a:r>
            <a:r>
              <a:rPr sz="1500" spc="130" dirty="0">
                <a:solidFill>
                  <a:srgbClr val="043C57"/>
                </a:solidFill>
                <a:latin typeface="Verdana"/>
                <a:cs typeface="Verdana"/>
              </a:rPr>
              <a:t>yang </a:t>
            </a:r>
            <a:r>
              <a:rPr sz="1500" spc="125" dirty="0">
                <a:solidFill>
                  <a:srgbClr val="043C57"/>
                </a:solidFill>
                <a:latin typeface="Verdana"/>
                <a:cs typeface="Verdana"/>
              </a:rPr>
              <a:t>relevan</a:t>
            </a:r>
            <a:r>
              <a:rPr sz="1500" spc="10" dirty="0">
                <a:solidFill>
                  <a:srgbClr val="043C57"/>
                </a:solidFill>
                <a:latin typeface="Verdana"/>
                <a:cs typeface="Verdana"/>
              </a:rPr>
              <a:t> </a:t>
            </a:r>
            <a:r>
              <a:rPr sz="1500" spc="180" dirty="0">
                <a:solidFill>
                  <a:srgbClr val="043C57"/>
                </a:solidFill>
                <a:latin typeface="Verdana"/>
                <a:cs typeface="Verdana"/>
              </a:rPr>
              <a:t>dengan  </a:t>
            </a:r>
            <a:r>
              <a:rPr sz="1500" spc="175" dirty="0">
                <a:solidFill>
                  <a:srgbClr val="043C57"/>
                </a:solidFill>
                <a:latin typeface="Verdana"/>
                <a:cs typeface="Verdana"/>
              </a:rPr>
              <a:t>posisi</a:t>
            </a:r>
            <a:r>
              <a:rPr sz="1500" spc="175" dirty="0">
                <a:solidFill>
                  <a:srgbClr val="043C57"/>
                </a:solidFill>
                <a:latin typeface="Arial"/>
                <a:cs typeface="Arial"/>
              </a:rPr>
              <a:t>/</a:t>
            </a:r>
            <a:r>
              <a:rPr sz="1500" spc="175" dirty="0">
                <a:solidFill>
                  <a:srgbClr val="043C57"/>
                </a:solidFill>
                <a:latin typeface="Verdana"/>
                <a:cs typeface="Verdana"/>
              </a:rPr>
              <a:t>kedudukan </a:t>
            </a:r>
            <a:r>
              <a:rPr sz="1500" spc="130" dirty="0">
                <a:solidFill>
                  <a:srgbClr val="043C57"/>
                </a:solidFill>
                <a:latin typeface="Verdana"/>
                <a:cs typeface="Verdana"/>
              </a:rPr>
              <a:t>yang</a:t>
            </a:r>
            <a:r>
              <a:rPr sz="1500" spc="25" dirty="0">
                <a:solidFill>
                  <a:srgbClr val="043C57"/>
                </a:solidFill>
                <a:latin typeface="Verdana"/>
                <a:cs typeface="Verdana"/>
              </a:rPr>
              <a:t> </a:t>
            </a:r>
            <a:r>
              <a:rPr sz="1500" spc="155" dirty="0">
                <a:solidFill>
                  <a:srgbClr val="043C57"/>
                </a:solidFill>
                <a:latin typeface="Verdana"/>
                <a:cs typeface="Verdana"/>
              </a:rPr>
              <a:t>dicari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04016" y="339585"/>
            <a:ext cx="2830830" cy="16529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240665" algn="just">
              <a:lnSpc>
                <a:spcPct val="100400"/>
              </a:lnSpc>
              <a:spcBef>
                <a:spcPts val="85"/>
              </a:spcBef>
            </a:pPr>
            <a:r>
              <a:rPr sz="3550" spc="240" dirty="0">
                <a:latin typeface="Verdana"/>
                <a:cs typeface="Verdana"/>
              </a:rPr>
              <a:t>M</a:t>
            </a:r>
            <a:r>
              <a:rPr sz="3550" spc="10" dirty="0">
                <a:latin typeface="Verdana"/>
                <a:cs typeface="Verdana"/>
              </a:rPr>
              <a:t>e</a:t>
            </a:r>
            <a:r>
              <a:rPr sz="3550" spc="135" dirty="0">
                <a:latin typeface="Verdana"/>
                <a:cs typeface="Verdana"/>
              </a:rPr>
              <a:t>n</a:t>
            </a:r>
            <a:r>
              <a:rPr sz="3550" spc="-15" dirty="0">
                <a:latin typeface="Verdana"/>
                <a:cs typeface="Verdana"/>
              </a:rPr>
              <a:t>a</a:t>
            </a:r>
            <a:r>
              <a:rPr sz="3550" spc="135" dirty="0">
                <a:latin typeface="Verdana"/>
                <a:cs typeface="Verdana"/>
              </a:rPr>
              <a:t>n</a:t>
            </a:r>
            <a:r>
              <a:rPr sz="3550" spc="75" dirty="0">
                <a:latin typeface="Verdana"/>
                <a:cs typeface="Verdana"/>
              </a:rPr>
              <a:t>g</a:t>
            </a:r>
            <a:r>
              <a:rPr sz="3550" spc="-15" dirty="0">
                <a:latin typeface="Verdana"/>
                <a:cs typeface="Verdana"/>
              </a:rPr>
              <a:t>a</a:t>
            </a:r>
            <a:r>
              <a:rPr sz="3550" spc="135" dirty="0">
                <a:latin typeface="Verdana"/>
                <a:cs typeface="Verdana"/>
              </a:rPr>
              <a:t>n</a:t>
            </a:r>
            <a:r>
              <a:rPr sz="3550" spc="170" dirty="0">
                <a:latin typeface="Verdana"/>
                <a:cs typeface="Verdana"/>
              </a:rPr>
              <a:t>i  </a:t>
            </a:r>
            <a:r>
              <a:rPr sz="3550" spc="100" dirty="0">
                <a:latin typeface="Verdana"/>
                <a:cs typeface="Verdana"/>
              </a:rPr>
              <a:t>Permintaan  </a:t>
            </a:r>
            <a:r>
              <a:rPr sz="3550" spc="110" dirty="0">
                <a:latin typeface="Verdana"/>
                <a:cs typeface="Verdana"/>
              </a:rPr>
              <a:t>Kredit</a:t>
            </a:r>
            <a:r>
              <a:rPr sz="3550" spc="-560" dirty="0">
                <a:latin typeface="Verdana"/>
                <a:cs typeface="Verdana"/>
              </a:rPr>
              <a:t> </a:t>
            </a:r>
            <a:r>
              <a:rPr sz="3550" spc="120" dirty="0">
                <a:latin typeface="Verdana"/>
                <a:cs typeface="Verdana"/>
              </a:rPr>
              <a:t>Rutin</a:t>
            </a:r>
            <a:endParaRPr sz="35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1919" y="2255912"/>
            <a:ext cx="71437" cy="71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1919" y="2534518"/>
            <a:ext cx="71437" cy="71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64734" y="2103342"/>
            <a:ext cx="2580640" cy="86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95"/>
              </a:spcBef>
            </a:pPr>
            <a:r>
              <a:rPr sz="1500" spc="150" dirty="0">
                <a:solidFill>
                  <a:srgbClr val="F7FAFD"/>
                </a:solidFill>
                <a:latin typeface="Verdana"/>
                <a:cs typeface="Verdana"/>
              </a:rPr>
              <a:t>Persetujuan </a:t>
            </a:r>
            <a:r>
              <a:rPr sz="1500" spc="155" dirty="0">
                <a:solidFill>
                  <a:srgbClr val="F7FAFD"/>
                </a:solidFill>
                <a:latin typeface="Verdana"/>
                <a:cs typeface="Verdana"/>
              </a:rPr>
              <a:t>Kredit  </a:t>
            </a:r>
            <a:r>
              <a:rPr sz="1500" spc="190" dirty="0">
                <a:solidFill>
                  <a:srgbClr val="F7FAFD"/>
                </a:solidFill>
                <a:latin typeface="Verdana"/>
                <a:cs typeface="Verdana"/>
              </a:rPr>
              <a:t>Memberikan</a:t>
            </a:r>
            <a:r>
              <a:rPr sz="1500" spc="25" dirty="0">
                <a:solidFill>
                  <a:srgbClr val="F7FAFD"/>
                </a:solidFill>
                <a:latin typeface="Verdana"/>
                <a:cs typeface="Verdana"/>
              </a:rPr>
              <a:t> </a:t>
            </a:r>
            <a:r>
              <a:rPr sz="1500" spc="140" dirty="0">
                <a:solidFill>
                  <a:srgbClr val="F7FAFD"/>
                </a:solidFill>
                <a:latin typeface="Verdana"/>
                <a:cs typeface="Verdana"/>
              </a:rPr>
              <a:t>Referensi  </a:t>
            </a:r>
            <a:r>
              <a:rPr sz="1500" spc="155" dirty="0">
                <a:solidFill>
                  <a:srgbClr val="F7FAFD"/>
                </a:solidFill>
                <a:latin typeface="Verdana"/>
                <a:cs typeface="Verdana"/>
              </a:rPr>
              <a:t>Kredit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865" dirty="0"/>
              <a:t>TERIMA</a:t>
            </a:r>
            <a:r>
              <a:rPr spc="140" dirty="0"/>
              <a:t> </a:t>
            </a:r>
            <a:r>
              <a:rPr spc="885" dirty="0"/>
              <a:t>KASIH</a:t>
            </a:r>
          </a:p>
        </p:txBody>
      </p:sp>
      <p:sp>
        <p:nvSpPr>
          <p:cNvPr id="3" name="object 3"/>
          <p:cNvSpPr/>
          <p:nvPr/>
        </p:nvSpPr>
        <p:spPr>
          <a:xfrm>
            <a:off x="4368820" y="2462391"/>
            <a:ext cx="1019175" cy="1019175"/>
          </a:xfrm>
          <a:custGeom>
            <a:avLst/>
            <a:gdLst/>
            <a:ahLst/>
            <a:cxnLst/>
            <a:rect l="l" t="t" r="r" b="b"/>
            <a:pathLst>
              <a:path w="1019175" h="1019175">
                <a:moveTo>
                  <a:pt x="509609" y="1019174"/>
                </a:moveTo>
                <a:lnTo>
                  <a:pt x="460516" y="1016844"/>
                </a:lnTo>
                <a:lnTo>
                  <a:pt x="412746" y="1009993"/>
                </a:lnTo>
                <a:lnTo>
                  <a:pt x="366513" y="998836"/>
                </a:lnTo>
                <a:lnTo>
                  <a:pt x="322029" y="983584"/>
                </a:lnTo>
                <a:lnTo>
                  <a:pt x="279509" y="964452"/>
                </a:lnTo>
                <a:lnTo>
                  <a:pt x="239165" y="941650"/>
                </a:lnTo>
                <a:lnTo>
                  <a:pt x="201211" y="915393"/>
                </a:lnTo>
                <a:lnTo>
                  <a:pt x="165859" y="885893"/>
                </a:lnTo>
                <a:lnTo>
                  <a:pt x="133323" y="853362"/>
                </a:lnTo>
                <a:lnTo>
                  <a:pt x="103817" y="818015"/>
                </a:lnTo>
                <a:lnTo>
                  <a:pt x="77553" y="780062"/>
                </a:lnTo>
                <a:lnTo>
                  <a:pt x="54744" y="739718"/>
                </a:lnTo>
                <a:lnTo>
                  <a:pt x="35605" y="697194"/>
                </a:lnTo>
                <a:lnTo>
                  <a:pt x="20347" y="652705"/>
                </a:lnTo>
                <a:lnTo>
                  <a:pt x="9185" y="606461"/>
                </a:lnTo>
                <a:lnTo>
                  <a:pt x="2331" y="558677"/>
                </a:lnTo>
                <a:lnTo>
                  <a:pt x="0" y="509565"/>
                </a:lnTo>
                <a:lnTo>
                  <a:pt x="2331" y="460497"/>
                </a:lnTo>
                <a:lnTo>
                  <a:pt x="9185" y="412747"/>
                </a:lnTo>
                <a:lnTo>
                  <a:pt x="20347" y="366530"/>
                </a:lnTo>
                <a:lnTo>
                  <a:pt x="35605" y="322057"/>
                </a:lnTo>
                <a:lnTo>
                  <a:pt x="54744" y="279544"/>
                </a:lnTo>
                <a:lnTo>
                  <a:pt x="77552" y="239205"/>
                </a:lnTo>
                <a:lnTo>
                  <a:pt x="103816" y="201251"/>
                </a:lnTo>
                <a:lnTo>
                  <a:pt x="133322" y="165898"/>
                </a:lnTo>
                <a:lnTo>
                  <a:pt x="165857" y="133359"/>
                </a:lnTo>
                <a:lnTo>
                  <a:pt x="201207" y="103848"/>
                </a:lnTo>
                <a:lnTo>
                  <a:pt x="239160" y="77579"/>
                </a:lnTo>
                <a:lnTo>
                  <a:pt x="279503" y="54764"/>
                </a:lnTo>
                <a:lnTo>
                  <a:pt x="322021" y="35619"/>
                </a:lnTo>
                <a:lnTo>
                  <a:pt x="366502" y="20356"/>
                </a:lnTo>
                <a:lnTo>
                  <a:pt x="412732" y="9189"/>
                </a:lnTo>
                <a:lnTo>
                  <a:pt x="460499" y="2333"/>
                </a:lnTo>
                <a:lnTo>
                  <a:pt x="509588" y="0"/>
                </a:lnTo>
                <a:lnTo>
                  <a:pt x="558664" y="2333"/>
                </a:lnTo>
                <a:lnTo>
                  <a:pt x="606420" y="9189"/>
                </a:lnTo>
                <a:lnTo>
                  <a:pt x="652642" y="20356"/>
                </a:lnTo>
                <a:lnTo>
                  <a:pt x="697117" y="35619"/>
                </a:lnTo>
                <a:lnTo>
                  <a:pt x="739631" y="54764"/>
                </a:lnTo>
                <a:lnTo>
                  <a:pt x="779971" y="77579"/>
                </a:lnTo>
                <a:lnTo>
                  <a:pt x="817923" y="103848"/>
                </a:lnTo>
                <a:lnTo>
                  <a:pt x="853275" y="133359"/>
                </a:lnTo>
                <a:lnTo>
                  <a:pt x="885811" y="165898"/>
                </a:lnTo>
                <a:lnTo>
                  <a:pt x="915320" y="201251"/>
                </a:lnTo>
                <a:lnTo>
                  <a:pt x="941587" y="239205"/>
                </a:lnTo>
                <a:lnTo>
                  <a:pt x="964398" y="279544"/>
                </a:lnTo>
                <a:lnTo>
                  <a:pt x="983541" y="322057"/>
                </a:lnTo>
                <a:lnTo>
                  <a:pt x="998801" y="366530"/>
                </a:lnTo>
                <a:lnTo>
                  <a:pt x="1009966" y="412747"/>
                </a:lnTo>
                <a:lnTo>
                  <a:pt x="1016821" y="460497"/>
                </a:lnTo>
                <a:lnTo>
                  <a:pt x="1019154" y="509565"/>
                </a:lnTo>
                <a:lnTo>
                  <a:pt x="1016822" y="558678"/>
                </a:lnTo>
                <a:lnTo>
                  <a:pt x="1009967" y="606462"/>
                </a:lnTo>
                <a:lnTo>
                  <a:pt x="998803" y="652706"/>
                </a:lnTo>
                <a:lnTo>
                  <a:pt x="983544" y="697196"/>
                </a:lnTo>
                <a:lnTo>
                  <a:pt x="964402" y="739719"/>
                </a:lnTo>
                <a:lnTo>
                  <a:pt x="941592" y="780063"/>
                </a:lnTo>
                <a:lnTo>
                  <a:pt x="915327" y="818016"/>
                </a:lnTo>
                <a:lnTo>
                  <a:pt x="885821" y="853364"/>
                </a:lnTo>
                <a:lnTo>
                  <a:pt x="853286" y="885894"/>
                </a:lnTo>
                <a:lnTo>
                  <a:pt x="817936" y="915394"/>
                </a:lnTo>
                <a:lnTo>
                  <a:pt x="779986" y="941651"/>
                </a:lnTo>
                <a:lnTo>
                  <a:pt x="739647" y="964452"/>
                </a:lnTo>
                <a:lnTo>
                  <a:pt x="697134" y="983585"/>
                </a:lnTo>
                <a:lnTo>
                  <a:pt x="652660" y="998836"/>
                </a:lnTo>
                <a:lnTo>
                  <a:pt x="606439" y="1009993"/>
                </a:lnTo>
                <a:lnTo>
                  <a:pt x="558684" y="1016844"/>
                </a:lnTo>
                <a:lnTo>
                  <a:pt x="509609" y="10191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2789964"/>
            <a:ext cx="315595" cy="364490"/>
          </a:xfrm>
          <a:custGeom>
            <a:avLst/>
            <a:gdLst/>
            <a:ahLst/>
            <a:cxnLst/>
            <a:rect l="l" t="t" r="r" b="b"/>
            <a:pathLst>
              <a:path w="315595" h="364489">
                <a:moveTo>
                  <a:pt x="0" y="364007"/>
                </a:moveTo>
                <a:lnTo>
                  <a:pt x="0" y="0"/>
                </a:lnTo>
                <a:lnTo>
                  <a:pt x="315276" y="181991"/>
                </a:lnTo>
                <a:lnTo>
                  <a:pt x="0" y="364007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1223" y="0"/>
            <a:ext cx="2502535" cy="1699895"/>
          </a:xfrm>
          <a:custGeom>
            <a:avLst/>
            <a:gdLst/>
            <a:ahLst/>
            <a:cxnLst/>
            <a:rect l="l" t="t" r="r" b="b"/>
            <a:pathLst>
              <a:path w="2502534" h="1699895">
                <a:moveTo>
                  <a:pt x="2502377" y="896906"/>
                </a:moveTo>
                <a:lnTo>
                  <a:pt x="1699626" y="1699649"/>
                </a:lnTo>
                <a:lnTo>
                  <a:pt x="0" y="0"/>
                </a:lnTo>
                <a:lnTo>
                  <a:pt x="2502377" y="0"/>
                </a:lnTo>
                <a:lnTo>
                  <a:pt x="2502377" y="896906"/>
                </a:lnTo>
                <a:close/>
              </a:path>
            </a:pathLst>
          </a:custGeom>
          <a:solidFill>
            <a:srgbClr val="F6F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530525"/>
            <a:ext cx="2519680" cy="1784985"/>
          </a:xfrm>
          <a:custGeom>
            <a:avLst/>
            <a:gdLst/>
            <a:ahLst/>
            <a:cxnLst/>
            <a:rect l="l" t="t" r="r" b="b"/>
            <a:pathLst>
              <a:path w="2519680" h="1784984">
                <a:moveTo>
                  <a:pt x="2519124" y="1784674"/>
                </a:moveTo>
                <a:lnTo>
                  <a:pt x="0" y="1784674"/>
                </a:lnTo>
                <a:lnTo>
                  <a:pt x="0" y="734449"/>
                </a:lnTo>
                <a:lnTo>
                  <a:pt x="734449" y="0"/>
                </a:lnTo>
                <a:lnTo>
                  <a:pt x="2519124" y="1784674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426" y="0"/>
            <a:ext cx="1720850" cy="1701164"/>
          </a:xfrm>
          <a:custGeom>
            <a:avLst/>
            <a:gdLst/>
            <a:ahLst/>
            <a:cxnLst/>
            <a:rect l="l" t="t" r="r" b="b"/>
            <a:pathLst>
              <a:path w="1720850" h="1701164">
                <a:moveTo>
                  <a:pt x="1720805" y="1680393"/>
                </a:moveTo>
                <a:lnTo>
                  <a:pt x="1700599" y="1700599"/>
                </a:lnTo>
                <a:lnTo>
                  <a:pt x="0" y="0"/>
                </a:lnTo>
                <a:lnTo>
                  <a:pt x="40411" y="0"/>
                </a:lnTo>
                <a:lnTo>
                  <a:pt x="1720805" y="1680393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2080" y="6586760"/>
            <a:ext cx="731520" cy="728980"/>
          </a:xfrm>
          <a:custGeom>
            <a:avLst/>
            <a:gdLst/>
            <a:ahLst/>
            <a:cxnLst/>
            <a:rect l="l" t="t" r="r" b="b"/>
            <a:pathLst>
              <a:path w="731520" h="728979">
                <a:moveTo>
                  <a:pt x="731519" y="728439"/>
                </a:moveTo>
                <a:lnTo>
                  <a:pt x="714969" y="728439"/>
                </a:lnTo>
                <a:lnTo>
                  <a:pt x="0" y="13470"/>
                </a:lnTo>
                <a:lnTo>
                  <a:pt x="13470" y="0"/>
                </a:lnTo>
                <a:lnTo>
                  <a:pt x="731519" y="718049"/>
                </a:lnTo>
                <a:lnTo>
                  <a:pt x="731519" y="728439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A3F2E8C-682D-49C4-9C08-FD3BCFB5B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6" y="180198"/>
            <a:ext cx="3385464" cy="11009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67114"/>
            <a:ext cx="9753600" cy="448309"/>
          </a:xfrm>
          <a:custGeom>
            <a:avLst/>
            <a:gdLst/>
            <a:ahLst/>
            <a:cxnLst/>
            <a:rect l="l" t="t" r="r" b="b"/>
            <a:pathLst>
              <a:path w="9753600" h="448309">
                <a:moveTo>
                  <a:pt x="0" y="448086"/>
                </a:moveTo>
                <a:lnTo>
                  <a:pt x="9753600" y="448086"/>
                </a:lnTo>
                <a:lnTo>
                  <a:pt x="9753600" y="0"/>
                </a:lnTo>
                <a:lnTo>
                  <a:pt x="0" y="0"/>
                </a:lnTo>
                <a:lnTo>
                  <a:pt x="0" y="448086"/>
                </a:lnTo>
                <a:close/>
              </a:path>
            </a:pathLst>
          </a:custGeom>
          <a:solidFill>
            <a:srgbClr val="1D2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2600" y="6987223"/>
            <a:ext cx="304863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L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4597" y="660929"/>
            <a:ext cx="6844665" cy="4800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940810" algn="l"/>
              </a:tabLst>
            </a:pPr>
            <a:r>
              <a:rPr sz="2950" spc="270" dirty="0">
                <a:solidFill>
                  <a:srgbClr val="1D252E"/>
                </a:solidFill>
                <a:latin typeface="Verdana"/>
                <a:cs typeface="Verdana"/>
              </a:rPr>
              <a:t>P</a:t>
            </a:r>
            <a:r>
              <a:rPr sz="2950" spc="-28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165" dirty="0">
                <a:solidFill>
                  <a:srgbClr val="1D252E"/>
                </a:solidFill>
                <a:latin typeface="Verdana"/>
                <a:cs typeface="Verdana"/>
              </a:rPr>
              <a:t>E</a:t>
            </a:r>
            <a:r>
              <a:rPr sz="2950" spc="-28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165" dirty="0">
                <a:solidFill>
                  <a:srgbClr val="1D252E"/>
                </a:solidFill>
                <a:latin typeface="Verdana"/>
                <a:cs typeface="Verdana"/>
              </a:rPr>
              <a:t>N</a:t>
            </a:r>
            <a:r>
              <a:rPr sz="2950" spc="-280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40" dirty="0">
                <a:solidFill>
                  <a:srgbClr val="1D252E"/>
                </a:solidFill>
                <a:latin typeface="Verdana"/>
                <a:cs typeface="Verdana"/>
              </a:rPr>
              <a:t>D</a:t>
            </a:r>
            <a:r>
              <a:rPr sz="2950" spc="-28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165" dirty="0">
                <a:solidFill>
                  <a:srgbClr val="1D252E"/>
                </a:solidFill>
                <a:latin typeface="Verdana"/>
                <a:cs typeface="Verdana"/>
              </a:rPr>
              <a:t>E</a:t>
            </a:r>
            <a:r>
              <a:rPr sz="2950" spc="-280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210" dirty="0">
                <a:solidFill>
                  <a:srgbClr val="1D252E"/>
                </a:solidFill>
                <a:latin typeface="Verdana"/>
                <a:cs typeface="Verdana"/>
              </a:rPr>
              <a:t>K</a:t>
            </a:r>
            <a:r>
              <a:rPr sz="2950" spc="-28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305" dirty="0">
                <a:solidFill>
                  <a:srgbClr val="1D252E"/>
                </a:solidFill>
                <a:latin typeface="Verdana"/>
                <a:cs typeface="Verdana"/>
              </a:rPr>
              <a:t>A</a:t>
            </a:r>
            <a:r>
              <a:rPr sz="2950" spc="-280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25" dirty="0">
                <a:solidFill>
                  <a:srgbClr val="1D252E"/>
                </a:solidFill>
                <a:latin typeface="Verdana"/>
                <a:cs typeface="Verdana"/>
              </a:rPr>
              <a:t>T</a:t>
            </a:r>
            <a:r>
              <a:rPr sz="2950" spc="-28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305" dirty="0">
                <a:solidFill>
                  <a:srgbClr val="1D252E"/>
                </a:solidFill>
                <a:latin typeface="Verdana"/>
                <a:cs typeface="Verdana"/>
              </a:rPr>
              <a:t>A</a:t>
            </a:r>
            <a:r>
              <a:rPr sz="2950" spc="-28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165" dirty="0">
                <a:solidFill>
                  <a:srgbClr val="1D252E"/>
                </a:solidFill>
                <a:latin typeface="Verdana"/>
                <a:cs typeface="Verdana"/>
              </a:rPr>
              <a:t>N	</a:t>
            </a:r>
            <a:r>
              <a:rPr sz="2950" spc="45" dirty="0">
                <a:solidFill>
                  <a:srgbClr val="1D252E"/>
                </a:solidFill>
                <a:latin typeface="Verdana"/>
                <a:cs typeface="Verdana"/>
              </a:rPr>
              <a:t>L</a:t>
            </a:r>
            <a:r>
              <a:rPr sz="2950" spc="-29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305" dirty="0">
                <a:solidFill>
                  <a:srgbClr val="1D252E"/>
                </a:solidFill>
                <a:latin typeface="Verdana"/>
                <a:cs typeface="Verdana"/>
              </a:rPr>
              <a:t>A</a:t>
            </a:r>
            <a:r>
              <a:rPr sz="2950" spc="-29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165" dirty="0">
                <a:solidFill>
                  <a:srgbClr val="1D252E"/>
                </a:solidFill>
                <a:latin typeface="Verdana"/>
                <a:cs typeface="Verdana"/>
              </a:rPr>
              <a:t>N</a:t>
            </a:r>
            <a:r>
              <a:rPr sz="2950" spc="-300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-45" dirty="0">
                <a:solidFill>
                  <a:srgbClr val="1D252E"/>
                </a:solidFill>
                <a:latin typeface="Verdana"/>
                <a:cs typeface="Verdana"/>
              </a:rPr>
              <a:t>G</a:t>
            </a:r>
            <a:r>
              <a:rPr sz="2950" spc="-29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-75" dirty="0">
                <a:solidFill>
                  <a:srgbClr val="1D252E"/>
                </a:solidFill>
                <a:latin typeface="Verdana"/>
                <a:cs typeface="Verdana"/>
              </a:rPr>
              <a:t>S</a:t>
            </a:r>
            <a:r>
              <a:rPr sz="2950" spc="-29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125" dirty="0">
                <a:solidFill>
                  <a:srgbClr val="1D252E"/>
                </a:solidFill>
                <a:latin typeface="Verdana"/>
                <a:cs typeface="Verdana"/>
              </a:rPr>
              <a:t>U</a:t>
            </a:r>
            <a:r>
              <a:rPr sz="2950" spc="-300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165" dirty="0">
                <a:solidFill>
                  <a:srgbClr val="1D252E"/>
                </a:solidFill>
                <a:latin typeface="Verdana"/>
                <a:cs typeface="Verdana"/>
              </a:rPr>
              <a:t>N</a:t>
            </a:r>
            <a:r>
              <a:rPr sz="2950" spc="-295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950" spc="-45" dirty="0">
                <a:solidFill>
                  <a:srgbClr val="1D252E"/>
                </a:solidFill>
                <a:latin typeface="Verdana"/>
                <a:cs typeface="Verdana"/>
              </a:rPr>
              <a:t>G</a:t>
            </a:r>
            <a:endParaRPr sz="29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00350" y="1326665"/>
            <a:ext cx="4152900" cy="0"/>
          </a:xfrm>
          <a:custGeom>
            <a:avLst/>
            <a:gdLst/>
            <a:ahLst/>
            <a:cxnLst/>
            <a:rect l="l" t="t" r="r" b="b"/>
            <a:pathLst>
              <a:path w="4152900">
                <a:moveTo>
                  <a:pt x="0" y="0"/>
                </a:moveTo>
                <a:lnTo>
                  <a:pt x="4152902" y="0"/>
                </a:lnTo>
              </a:path>
            </a:pathLst>
          </a:custGeom>
          <a:ln w="28575">
            <a:solidFill>
              <a:srgbClr val="ED69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317" y="2743200"/>
            <a:ext cx="4324350" cy="3838575"/>
          </a:xfrm>
          <a:custGeom>
            <a:avLst/>
            <a:gdLst/>
            <a:ahLst/>
            <a:cxnLst/>
            <a:rect l="l" t="t" r="r" b="b"/>
            <a:pathLst>
              <a:path w="4324350" h="3838575">
                <a:moveTo>
                  <a:pt x="0" y="3838559"/>
                </a:moveTo>
                <a:lnTo>
                  <a:pt x="0" y="0"/>
                </a:lnTo>
                <a:lnTo>
                  <a:pt x="4324349" y="0"/>
                </a:lnTo>
                <a:lnTo>
                  <a:pt x="4324349" y="3838559"/>
                </a:lnTo>
                <a:lnTo>
                  <a:pt x="0" y="3838559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08626" y="2743200"/>
            <a:ext cx="4324350" cy="3838575"/>
          </a:xfrm>
          <a:custGeom>
            <a:avLst/>
            <a:gdLst/>
            <a:ahLst/>
            <a:cxnLst/>
            <a:rect l="l" t="t" r="r" b="b"/>
            <a:pathLst>
              <a:path w="4324350" h="3838575">
                <a:moveTo>
                  <a:pt x="0" y="3838559"/>
                </a:moveTo>
                <a:lnTo>
                  <a:pt x="0" y="0"/>
                </a:lnTo>
                <a:lnTo>
                  <a:pt x="4324349" y="0"/>
                </a:lnTo>
                <a:lnTo>
                  <a:pt x="4324349" y="3838559"/>
                </a:lnTo>
                <a:lnTo>
                  <a:pt x="0" y="3838559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586" y="3361270"/>
            <a:ext cx="93012" cy="93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586" y="4446414"/>
            <a:ext cx="93012" cy="93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6586" y="5169843"/>
            <a:ext cx="93012" cy="93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08366" y="3176311"/>
            <a:ext cx="3703320" cy="2919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54355">
              <a:lnSpc>
                <a:spcPct val="110400"/>
              </a:lnSpc>
              <a:spcBef>
                <a:spcPts val="95"/>
              </a:spcBef>
            </a:pPr>
            <a:r>
              <a:rPr sz="2150" spc="-25" dirty="0">
                <a:solidFill>
                  <a:srgbClr val="FFFFFF"/>
                </a:solidFill>
                <a:latin typeface="Arial"/>
                <a:cs typeface="Arial"/>
              </a:rPr>
              <a:t>Meningkatkan</a:t>
            </a:r>
            <a:r>
              <a:rPr sz="2150" spc="-3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90" dirty="0">
                <a:solidFill>
                  <a:srgbClr val="FFFFFF"/>
                </a:solidFill>
                <a:latin typeface="Arial"/>
                <a:cs typeface="Arial"/>
              </a:rPr>
              <a:t>pemahaman  </a:t>
            </a:r>
            <a:r>
              <a:rPr sz="2150" spc="-95" dirty="0">
                <a:solidFill>
                  <a:srgbClr val="FFFFFF"/>
                </a:solidFill>
                <a:latin typeface="Arial"/>
                <a:cs typeface="Arial"/>
              </a:rPr>
              <a:t>secara </a:t>
            </a:r>
            <a:r>
              <a:rPr sz="2150" spc="-35" dirty="0">
                <a:solidFill>
                  <a:srgbClr val="FFFFFF"/>
                </a:solidFill>
                <a:latin typeface="Arial"/>
                <a:cs typeface="Arial"/>
              </a:rPr>
              <a:t>komprehensif  </a:t>
            </a:r>
            <a:r>
              <a:rPr sz="2150" spc="-50" dirty="0">
                <a:solidFill>
                  <a:srgbClr val="FFFFFF"/>
                </a:solidFill>
                <a:latin typeface="Arial"/>
                <a:cs typeface="Arial"/>
              </a:rPr>
              <a:t>(menyeluruh)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10400"/>
              </a:lnSpc>
            </a:pPr>
            <a:r>
              <a:rPr sz="2150" spc="-45" dirty="0">
                <a:solidFill>
                  <a:srgbClr val="FFFFFF"/>
                </a:solidFill>
                <a:latin typeface="Arial"/>
                <a:cs typeface="Arial"/>
              </a:rPr>
              <a:t>Menekankan </a:t>
            </a:r>
            <a:r>
              <a:rPr sz="2150" spc="-85" dirty="0">
                <a:solidFill>
                  <a:srgbClr val="FFFFFF"/>
                </a:solidFill>
                <a:latin typeface="Arial"/>
                <a:cs typeface="Arial"/>
              </a:rPr>
              <a:t>pada </a:t>
            </a:r>
            <a:r>
              <a:rPr sz="2150" spc="-60" dirty="0">
                <a:solidFill>
                  <a:srgbClr val="FFFFFF"/>
                </a:solidFill>
                <a:latin typeface="Arial"/>
                <a:cs typeface="Arial"/>
              </a:rPr>
              <a:t>hasil </a:t>
            </a:r>
            <a:r>
              <a:rPr sz="2150" spc="-45" dirty="0">
                <a:solidFill>
                  <a:srgbClr val="FFFFFF"/>
                </a:solidFill>
                <a:latin typeface="Arial"/>
                <a:cs typeface="Arial"/>
              </a:rPr>
              <a:t>suatu  </a:t>
            </a:r>
            <a:r>
              <a:rPr sz="2150" spc="-75" dirty="0">
                <a:solidFill>
                  <a:srgbClr val="FFFFFF"/>
                </a:solidFill>
                <a:latin typeface="Arial"/>
                <a:cs typeface="Arial"/>
              </a:rPr>
              <a:t>analisis</a:t>
            </a:r>
            <a:r>
              <a:rPr sz="215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80" dirty="0">
                <a:solidFill>
                  <a:srgbClr val="FFFFFF"/>
                </a:solidFill>
                <a:latin typeface="Arial"/>
                <a:cs typeface="Arial"/>
              </a:rPr>
              <a:t>yang</a:t>
            </a:r>
            <a:r>
              <a:rPr sz="215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15" dirty="0">
                <a:solidFill>
                  <a:srgbClr val="FFFFFF"/>
                </a:solidFill>
                <a:latin typeface="Arial"/>
                <a:cs typeface="Arial"/>
              </a:rPr>
              <a:t>telah</a:t>
            </a:r>
            <a:r>
              <a:rPr sz="215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50" dirty="0">
                <a:solidFill>
                  <a:srgbClr val="FFFFFF"/>
                </a:solidFill>
                <a:latin typeface="Arial"/>
                <a:cs typeface="Arial"/>
              </a:rPr>
              <a:t>Anda</a:t>
            </a:r>
            <a:r>
              <a:rPr sz="2150" spc="-2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45" dirty="0">
                <a:solidFill>
                  <a:srgbClr val="FFFFFF"/>
                </a:solidFill>
                <a:latin typeface="Arial"/>
                <a:cs typeface="Arial"/>
              </a:rPr>
              <a:t>lakukan  </a:t>
            </a:r>
            <a:r>
              <a:rPr sz="2150" spc="-35" dirty="0">
                <a:solidFill>
                  <a:srgbClr val="FFFFFF"/>
                </a:solidFill>
                <a:latin typeface="Arial"/>
                <a:cs typeface="Arial"/>
              </a:rPr>
              <a:t>Menghemat</a:t>
            </a:r>
            <a:r>
              <a:rPr sz="21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15" dirty="0">
                <a:solidFill>
                  <a:srgbClr val="FFFFFF"/>
                </a:solidFill>
                <a:latin typeface="Arial"/>
                <a:cs typeface="Arial"/>
              </a:rPr>
              <a:t>watu</a:t>
            </a:r>
            <a:r>
              <a:rPr sz="21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50" dirty="0">
                <a:solidFill>
                  <a:srgbClr val="FFFFFF"/>
                </a:solidFill>
                <a:latin typeface="Arial"/>
                <a:cs typeface="Arial"/>
              </a:rPr>
              <a:t>karena</a:t>
            </a:r>
            <a:r>
              <a:rPr sz="2150" spc="-3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95" dirty="0">
                <a:solidFill>
                  <a:srgbClr val="FFFFFF"/>
                </a:solidFill>
                <a:latin typeface="Arial"/>
                <a:cs typeface="Arial"/>
              </a:rPr>
              <a:t>segera  </a:t>
            </a:r>
            <a:r>
              <a:rPr sz="2150" spc="-50" dirty="0">
                <a:solidFill>
                  <a:srgbClr val="FFFFFF"/>
                </a:solidFill>
                <a:latin typeface="Arial"/>
                <a:cs typeface="Arial"/>
              </a:rPr>
              <a:t>mengetahui </a:t>
            </a:r>
            <a:r>
              <a:rPr sz="2150" spc="-75" dirty="0">
                <a:solidFill>
                  <a:srgbClr val="FFFFFF"/>
                </a:solidFill>
                <a:latin typeface="Arial"/>
                <a:cs typeface="Arial"/>
              </a:rPr>
              <a:t>maksud </a:t>
            </a:r>
            <a:r>
              <a:rPr sz="2150" spc="-60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2150" spc="-40" dirty="0">
                <a:solidFill>
                  <a:srgbClr val="FFFFFF"/>
                </a:solidFill>
                <a:latin typeface="Arial"/>
                <a:cs typeface="Arial"/>
              </a:rPr>
              <a:t>dapat  </a:t>
            </a:r>
            <a:r>
              <a:rPr sz="2150" spc="-50" dirty="0">
                <a:solidFill>
                  <a:srgbClr val="FFFFFF"/>
                </a:solidFill>
                <a:latin typeface="Arial"/>
                <a:cs typeface="Arial"/>
              </a:rPr>
              <a:t>memutuskan</a:t>
            </a:r>
            <a:r>
              <a:rPr sz="2150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50" dirty="0">
                <a:solidFill>
                  <a:srgbClr val="FFFFFF"/>
                </a:solidFill>
                <a:latin typeface="Arial"/>
                <a:cs typeface="Arial"/>
              </a:rPr>
              <a:t>respon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24796" y="2347978"/>
            <a:ext cx="723900" cy="815975"/>
          </a:xfrm>
          <a:custGeom>
            <a:avLst/>
            <a:gdLst/>
            <a:ahLst/>
            <a:cxnLst/>
            <a:rect l="l" t="t" r="r" b="b"/>
            <a:pathLst>
              <a:path w="723900" h="815975">
                <a:moveTo>
                  <a:pt x="479428" y="815485"/>
                </a:moveTo>
                <a:lnTo>
                  <a:pt x="314172" y="814047"/>
                </a:lnTo>
                <a:lnTo>
                  <a:pt x="261304" y="793671"/>
                </a:lnTo>
                <a:lnTo>
                  <a:pt x="202576" y="771857"/>
                </a:lnTo>
                <a:lnTo>
                  <a:pt x="143538" y="750899"/>
                </a:lnTo>
                <a:lnTo>
                  <a:pt x="89740" y="733090"/>
                </a:lnTo>
                <a:lnTo>
                  <a:pt x="46731" y="720723"/>
                </a:lnTo>
                <a:lnTo>
                  <a:pt x="20062" y="716091"/>
                </a:lnTo>
                <a:lnTo>
                  <a:pt x="0" y="716091"/>
                </a:lnTo>
                <a:lnTo>
                  <a:pt x="0" y="363898"/>
                </a:lnTo>
                <a:lnTo>
                  <a:pt x="13443" y="359380"/>
                </a:lnTo>
                <a:lnTo>
                  <a:pt x="20134" y="357990"/>
                </a:lnTo>
                <a:lnTo>
                  <a:pt x="37948" y="353823"/>
                </a:lnTo>
                <a:lnTo>
                  <a:pt x="99129" y="335467"/>
                </a:lnTo>
                <a:lnTo>
                  <a:pt x="138588" y="320434"/>
                </a:lnTo>
                <a:lnTo>
                  <a:pt x="181352" y="300934"/>
                </a:lnTo>
                <a:lnTo>
                  <a:pt x="225468" y="276546"/>
                </a:lnTo>
                <a:lnTo>
                  <a:pt x="268982" y="246847"/>
                </a:lnTo>
                <a:lnTo>
                  <a:pt x="309938" y="211414"/>
                </a:lnTo>
                <a:lnTo>
                  <a:pt x="346383" y="169825"/>
                </a:lnTo>
                <a:lnTo>
                  <a:pt x="376363" y="121658"/>
                </a:lnTo>
                <a:lnTo>
                  <a:pt x="397922" y="66491"/>
                </a:lnTo>
                <a:lnTo>
                  <a:pt x="409106" y="3901"/>
                </a:lnTo>
                <a:lnTo>
                  <a:pt x="414484" y="0"/>
                </a:lnTo>
                <a:lnTo>
                  <a:pt x="479428" y="0"/>
                </a:lnTo>
                <a:lnTo>
                  <a:pt x="516541" y="18395"/>
                </a:lnTo>
                <a:lnTo>
                  <a:pt x="520380" y="79885"/>
                </a:lnTo>
                <a:lnTo>
                  <a:pt x="518255" y="104824"/>
                </a:lnTo>
                <a:lnTo>
                  <a:pt x="511921" y="152681"/>
                </a:lnTo>
                <a:lnTo>
                  <a:pt x="501438" y="210001"/>
                </a:lnTo>
                <a:lnTo>
                  <a:pt x="486864" y="263329"/>
                </a:lnTo>
                <a:lnTo>
                  <a:pt x="468259" y="299209"/>
                </a:lnTo>
                <a:lnTo>
                  <a:pt x="681292" y="299209"/>
                </a:lnTo>
                <a:lnTo>
                  <a:pt x="696937" y="301764"/>
                </a:lnTo>
                <a:lnTo>
                  <a:pt x="710584" y="309323"/>
                </a:lnTo>
                <a:lnTo>
                  <a:pt x="720238" y="321735"/>
                </a:lnTo>
                <a:lnTo>
                  <a:pt x="723899" y="338844"/>
                </a:lnTo>
                <a:lnTo>
                  <a:pt x="723899" y="417702"/>
                </a:lnTo>
                <a:lnTo>
                  <a:pt x="720952" y="434420"/>
                </a:lnTo>
                <a:lnTo>
                  <a:pt x="712575" y="447171"/>
                </a:lnTo>
                <a:lnTo>
                  <a:pt x="699467" y="455302"/>
                </a:lnTo>
                <a:lnTo>
                  <a:pt x="682327" y="458158"/>
                </a:lnTo>
                <a:lnTo>
                  <a:pt x="679638" y="458158"/>
                </a:lnTo>
                <a:lnTo>
                  <a:pt x="679638" y="517918"/>
                </a:lnTo>
                <a:lnTo>
                  <a:pt x="676351" y="534815"/>
                </a:lnTo>
                <a:lnTo>
                  <a:pt x="667461" y="550673"/>
                </a:lnTo>
                <a:lnTo>
                  <a:pt x="654421" y="564066"/>
                </a:lnTo>
                <a:lnTo>
                  <a:pt x="638686" y="573571"/>
                </a:lnTo>
                <a:lnTo>
                  <a:pt x="638686" y="637232"/>
                </a:lnTo>
                <a:lnTo>
                  <a:pt x="636071" y="654896"/>
                </a:lnTo>
                <a:lnTo>
                  <a:pt x="628474" y="671194"/>
                </a:lnTo>
                <a:lnTo>
                  <a:pt x="616261" y="684680"/>
                </a:lnTo>
                <a:lnTo>
                  <a:pt x="599802" y="693912"/>
                </a:lnTo>
                <a:lnTo>
                  <a:pt x="599802" y="697608"/>
                </a:lnTo>
                <a:lnTo>
                  <a:pt x="587974" y="736473"/>
                </a:lnTo>
                <a:lnTo>
                  <a:pt x="558229" y="774721"/>
                </a:lnTo>
                <a:lnTo>
                  <a:pt x="519178" y="803882"/>
                </a:lnTo>
                <a:lnTo>
                  <a:pt x="479428" y="815485"/>
                </a:lnTo>
                <a:close/>
              </a:path>
            </a:pathLst>
          </a:custGeom>
          <a:solidFill>
            <a:srgbClr val="1D2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9684" y="2368425"/>
            <a:ext cx="723900" cy="815975"/>
          </a:xfrm>
          <a:custGeom>
            <a:avLst/>
            <a:gdLst/>
            <a:ahLst/>
            <a:cxnLst/>
            <a:rect l="l" t="t" r="r" b="b"/>
            <a:pathLst>
              <a:path w="723900" h="815975">
                <a:moveTo>
                  <a:pt x="244471" y="0"/>
                </a:moveTo>
                <a:lnTo>
                  <a:pt x="409727" y="1437"/>
                </a:lnTo>
                <a:lnTo>
                  <a:pt x="462594" y="21813"/>
                </a:lnTo>
                <a:lnTo>
                  <a:pt x="521322" y="43627"/>
                </a:lnTo>
                <a:lnTo>
                  <a:pt x="580360" y="64585"/>
                </a:lnTo>
                <a:lnTo>
                  <a:pt x="634158" y="82395"/>
                </a:lnTo>
                <a:lnTo>
                  <a:pt x="677167" y="94762"/>
                </a:lnTo>
                <a:lnTo>
                  <a:pt x="703837" y="99394"/>
                </a:lnTo>
                <a:lnTo>
                  <a:pt x="723899" y="99394"/>
                </a:lnTo>
                <a:lnTo>
                  <a:pt x="723899" y="451587"/>
                </a:lnTo>
                <a:lnTo>
                  <a:pt x="710455" y="456105"/>
                </a:lnTo>
                <a:lnTo>
                  <a:pt x="703765" y="457495"/>
                </a:lnTo>
                <a:lnTo>
                  <a:pt x="685951" y="461662"/>
                </a:lnTo>
                <a:lnTo>
                  <a:pt x="624769" y="480018"/>
                </a:lnTo>
                <a:lnTo>
                  <a:pt x="585311" y="495051"/>
                </a:lnTo>
                <a:lnTo>
                  <a:pt x="542546" y="514550"/>
                </a:lnTo>
                <a:lnTo>
                  <a:pt x="498430" y="538938"/>
                </a:lnTo>
                <a:lnTo>
                  <a:pt x="454917" y="568638"/>
                </a:lnTo>
                <a:lnTo>
                  <a:pt x="413960" y="604071"/>
                </a:lnTo>
                <a:lnTo>
                  <a:pt x="377515" y="645659"/>
                </a:lnTo>
                <a:lnTo>
                  <a:pt x="347536" y="693826"/>
                </a:lnTo>
                <a:lnTo>
                  <a:pt x="325977" y="748993"/>
                </a:lnTo>
                <a:lnTo>
                  <a:pt x="314792" y="811583"/>
                </a:lnTo>
                <a:lnTo>
                  <a:pt x="309415" y="815485"/>
                </a:lnTo>
                <a:lnTo>
                  <a:pt x="244471" y="815485"/>
                </a:lnTo>
                <a:lnTo>
                  <a:pt x="234611" y="814795"/>
                </a:lnTo>
                <a:lnTo>
                  <a:pt x="204605" y="789481"/>
                </a:lnTo>
                <a:lnTo>
                  <a:pt x="203519" y="735600"/>
                </a:lnTo>
                <a:lnTo>
                  <a:pt x="205643" y="710661"/>
                </a:lnTo>
                <a:lnTo>
                  <a:pt x="211977" y="662804"/>
                </a:lnTo>
                <a:lnTo>
                  <a:pt x="222461" y="605484"/>
                </a:lnTo>
                <a:lnTo>
                  <a:pt x="237035" y="552156"/>
                </a:lnTo>
                <a:lnTo>
                  <a:pt x="255639" y="516275"/>
                </a:lnTo>
                <a:lnTo>
                  <a:pt x="42606" y="516275"/>
                </a:lnTo>
                <a:lnTo>
                  <a:pt x="26962" y="513721"/>
                </a:lnTo>
                <a:lnTo>
                  <a:pt x="13314" y="506161"/>
                </a:lnTo>
                <a:lnTo>
                  <a:pt x="3661" y="493750"/>
                </a:lnTo>
                <a:lnTo>
                  <a:pt x="0" y="476641"/>
                </a:lnTo>
                <a:lnTo>
                  <a:pt x="0" y="397782"/>
                </a:lnTo>
                <a:lnTo>
                  <a:pt x="2947" y="381065"/>
                </a:lnTo>
                <a:lnTo>
                  <a:pt x="11323" y="368313"/>
                </a:lnTo>
                <a:lnTo>
                  <a:pt x="24431" y="360182"/>
                </a:lnTo>
                <a:lnTo>
                  <a:pt x="41572" y="357326"/>
                </a:lnTo>
                <a:lnTo>
                  <a:pt x="44261" y="357326"/>
                </a:lnTo>
                <a:lnTo>
                  <a:pt x="44261" y="297566"/>
                </a:lnTo>
                <a:lnTo>
                  <a:pt x="47547" y="280669"/>
                </a:lnTo>
                <a:lnTo>
                  <a:pt x="56438" y="264812"/>
                </a:lnTo>
                <a:lnTo>
                  <a:pt x="69478" y="251418"/>
                </a:lnTo>
                <a:lnTo>
                  <a:pt x="85213" y="241914"/>
                </a:lnTo>
                <a:lnTo>
                  <a:pt x="85213" y="178252"/>
                </a:lnTo>
                <a:lnTo>
                  <a:pt x="87827" y="160588"/>
                </a:lnTo>
                <a:lnTo>
                  <a:pt x="95425" y="144291"/>
                </a:lnTo>
                <a:lnTo>
                  <a:pt x="107638" y="130804"/>
                </a:lnTo>
                <a:lnTo>
                  <a:pt x="124097" y="121573"/>
                </a:lnTo>
                <a:lnTo>
                  <a:pt x="124097" y="117876"/>
                </a:lnTo>
                <a:lnTo>
                  <a:pt x="135925" y="79012"/>
                </a:lnTo>
                <a:lnTo>
                  <a:pt x="165669" y="40764"/>
                </a:lnTo>
                <a:lnTo>
                  <a:pt x="204721" y="11602"/>
                </a:lnTo>
                <a:lnTo>
                  <a:pt x="244471" y="0"/>
                </a:lnTo>
                <a:close/>
              </a:path>
            </a:pathLst>
          </a:custGeom>
          <a:solidFill>
            <a:srgbClr val="1D2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09034" y="1521280"/>
            <a:ext cx="773557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630">
              <a:lnSpc>
                <a:spcPct val="113300"/>
              </a:lnSpc>
              <a:spcBef>
                <a:spcPts val="100"/>
              </a:spcBef>
            </a:pPr>
            <a:r>
              <a:rPr sz="1600" spc="-70" dirty="0">
                <a:latin typeface="Arial"/>
                <a:cs typeface="Arial"/>
              </a:rPr>
              <a:t>Pesan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bisnis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yang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awal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paragraph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dimulai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dengan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pernyataan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ide-ide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pokok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yang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jelas  </a:t>
            </a:r>
            <a:r>
              <a:rPr sz="1600" spc="10" dirty="0">
                <a:latin typeface="Arial"/>
                <a:cs typeface="Arial"/>
              </a:rPr>
              <a:t>dilanjutkan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dengan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penjelasan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detai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(rinci),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dan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25" dirty="0">
                <a:latin typeface="Arial"/>
                <a:cs typeface="Arial"/>
              </a:rPr>
              <a:t>diakhiri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dengan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keramahan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dan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harapan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271535" y="3368969"/>
            <a:ext cx="92611" cy="926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71535" y="4418569"/>
            <a:ext cx="92611" cy="926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93970" marR="354965">
              <a:lnSpc>
                <a:spcPct val="106800"/>
              </a:lnSpc>
              <a:spcBef>
                <a:spcPts val="95"/>
              </a:spcBef>
            </a:pPr>
            <a:r>
              <a:rPr spc="55" dirty="0"/>
              <a:t>Faktor </a:t>
            </a:r>
            <a:r>
              <a:rPr spc="-25" dirty="0"/>
              <a:t>kebiasaan</a:t>
            </a:r>
            <a:r>
              <a:rPr spc="-390" dirty="0"/>
              <a:t> </a:t>
            </a:r>
            <a:r>
              <a:rPr spc="5" dirty="0"/>
              <a:t>cenderung  </a:t>
            </a:r>
            <a:r>
              <a:rPr spc="-5" dirty="0"/>
              <a:t>menyampaikan </a:t>
            </a:r>
            <a:r>
              <a:rPr spc="-45" dirty="0"/>
              <a:t>pesan  </a:t>
            </a:r>
            <a:r>
              <a:rPr spc="5" dirty="0"/>
              <a:t>berdasarkan </a:t>
            </a:r>
            <a:r>
              <a:rPr spc="-15" dirty="0"/>
              <a:t>cara </a:t>
            </a:r>
            <a:r>
              <a:rPr spc="75" dirty="0"/>
              <a:t>berpikir  </a:t>
            </a:r>
            <a:r>
              <a:rPr spc="25" dirty="0"/>
              <a:t>Kesulitan </a:t>
            </a:r>
            <a:r>
              <a:rPr spc="-15" dirty="0"/>
              <a:t>mengubah </a:t>
            </a:r>
            <a:r>
              <a:rPr spc="5" dirty="0"/>
              <a:t>pola  </a:t>
            </a:r>
            <a:r>
              <a:rPr spc="85" dirty="0"/>
              <a:t>pikir</a:t>
            </a:r>
            <a:r>
              <a:rPr spc="-155" dirty="0"/>
              <a:t> </a:t>
            </a:r>
            <a:r>
              <a:rPr spc="-25" dirty="0"/>
              <a:t>yang</a:t>
            </a:r>
            <a:r>
              <a:rPr spc="-155" dirty="0"/>
              <a:t> </a:t>
            </a:r>
            <a:r>
              <a:rPr spc="5" dirty="0"/>
              <a:t>cenderung</a:t>
            </a:r>
            <a:r>
              <a:rPr spc="-155" dirty="0"/>
              <a:t> </a:t>
            </a:r>
            <a:r>
              <a:rPr spc="114" dirty="0"/>
              <a:t>"to</a:t>
            </a:r>
            <a:r>
              <a:rPr spc="-150" dirty="0"/>
              <a:t> </a:t>
            </a:r>
            <a:r>
              <a:rPr spc="60" dirty="0"/>
              <a:t>the  </a:t>
            </a:r>
            <a:r>
              <a:rPr spc="80" dirty="0"/>
              <a:t>point"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7315200"/>
                </a:moveTo>
                <a:lnTo>
                  <a:pt x="0" y="0"/>
                </a:lnTo>
                <a:lnTo>
                  <a:pt x="9753600" y="0"/>
                </a:lnTo>
                <a:lnTo>
                  <a:pt x="9753600" y="3976969"/>
                </a:lnTo>
                <a:lnTo>
                  <a:pt x="6415369" y="7315200"/>
                </a:lnTo>
                <a:lnTo>
                  <a:pt x="0" y="7315200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8819" y="347726"/>
            <a:ext cx="5182235" cy="1644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95"/>
              </a:spcBef>
            </a:pPr>
            <a:r>
              <a:rPr sz="4600" spc="305" dirty="0">
                <a:solidFill>
                  <a:srgbClr val="F6FFF9"/>
                </a:solidFill>
              </a:rPr>
              <a:t>Strategi</a:t>
            </a:r>
            <a:r>
              <a:rPr sz="4600" spc="-340" dirty="0">
                <a:solidFill>
                  <a:srgbClr val="F6FFF9"/>
                </a:solidFill>
              </a:rPr>
              <a:t> </a:t>
            </a:r>
            <a:r>
              <a:rPr sz="4600" spc="175" dirty="0">
                <a:solidFill>
                  <a:srgbClr val="F6FFF9"/>
                </a:solidFill>
              </a:rPr>
              <a:t>penulisan  </a:t>
            </a:r>
            <a:r>
              <a:rPr sz="4600" spc="210" dirty="0">
                <a:solidFill>
                  <a:srgbClr val="F6FFF9"/>
                </a:solidFill>
              </a:rPr>
              <a:t>permintaan</a:t>
            </a:r>
            <a:r>
              <a:rPr sz="4600" spc="-300" dirty="0">
                <a:solidFill>
                  <a:srgbClr val="F6FFF9"/>
                </a:solidFill>
              </a:rPr>
              <a:t> </a:t>
            </a:r>
            <a:r>
              <a:rPr sz="4600" spc="490" dirty="0">
                <a:solidFill>
                  <a:srgbClr val="F6FFF9"/>
                </a:solidFill>
              </a:rPr>
              <a:t>rutin</a:t>
            </a:r>
            <a:endParaRPr sz="4600"/>
          </a:p>
        </p:txBody>
      </p:sp>
      <p:sp>
        <p:nvSpPr>
          <p:cNvPr id="4" name="object 4"/>
          <p:cNvSpPr/>
          <p:nvPr/>
        </p:nvSpPr>
        <p:spPr>
          <a:xfrm>
            <a:off x="0" y="2229265"/>
            <a:ext cx="3286125" cy="0"/>
          </a:xfrm>
          <a:custGeom>
            <a:avLst/>
            <a:gdLst/>
            <a:ahLst/>
            <a:cxnLst/>
            <a:rect l="l" t="t" r="r" b="b"/>
            <a:pathLst>
              <a:path w="3286125">
                <a:moveTo>
                  <a:pt x="0" y="0"/>
                </a:moveTo>
                <a:lnTo>
                  <a:pt x="3286110" y="0"/>
                </a:lnTo>
              </a:path>
            </a:pathLst>
          </a:custGeom>
          <a:ln w="28575">
            <a:solidFill>
              <a:srgbClr val="D5DD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2604" y="445038"/>
            <a:ext cx="1104900" cy="571500"/>
          </a:xfrm>
          <a:custGeom>
            <a:avLst/>
            <a:gdLst/>
            <a:ahLst/>
            <a:cxnLst/>
            <a:rect l="l" t="t" r="r" b="b"/>
            <a:pathLst>
              <a:path w="1104900" h="571500">
                <a:moveTo>
                  <a:pt x="2835" y="562070"/>
                </a:moveTo>
                <a:lnTo>
                  <a:pt x="1" y="555526"/>
                </a:lnTo>
                <a:lnTo>
                  <a:pt x="0" y="7210"/>
                </a:lnTo>
                <a:lnTo>
                  <a:pt x="7247" y="0"/>
                </a:lnTo>
                <a:lnTo>
                  <a:pt x="1097641" y="5"/>
                </a:lnTo>
                <a:lnTo>
                  <a:pt x="1104889" y="7210"/>
                </a:lnTo>
                <a:lnTo>
                  <a:pt x="1104894" y="15848"/>
                </a:lnTo>
                <a:lnTo>
                  <a:pt x="31869" y="15851"/>
                </a:lnTo>
                <a:lnTo>
                  <a:pt x="15936" y="31705"/>
                </a:lnTo>
                <a:lnTo>
                  <a:pt x="31872" y="31705"/>
                </a:lnTo>
                <a:lnTo>
                  <a:pt x="31872" y="539672"/>
                </a:lnTo>
                <a:lnTo>
                  <a:pt x="15936" y="539672"/>
                </a:lnTo>
                <a:lnTo>
                  <a:pt x="4375" y="544627"/>
                </a:lnTo>
                <a:lnTo>
                  <a:pt x="521" y="555526"/>
                </a:lnTo>
                <a:lnTo>
                  <a:pt x="2835" y="562070"/>
                </a:lnTo>
                <a:close/>
              </a:path>
              <a:path w="1104900" h="571500">
                <a:moveTo>
                  <a:pt x="31872" y="31705"/>
                </a:moveTo>
                <a:lnTo>
                  <a:pt x="15936" y="31705"/>
                </a:lnTo>
                <a:lnTo>
                  <a:pt x="31872" y="15848"/>
                </a:lnTo>
                <a:lnTo>
                  <a:pt x="31872" y="31705"/>
                </a:lnTo>
                <a:close/>
              </a:path>
              <a:path w="1104900" h="571500">
                <a:moveTo>
                  <a:pt x="1073027" y="31705"/>
                </a:moveTo>
                <a:lnTo>
                  <a:pt x="31872" y="31705"/>
                </a:lnTo>
                <a:lnTo>
                  <a:pt x="31872" y="15848"/>
                </a:lnTo>
                <a:lnTo>
                  <a:pt x="1104894" y="15848"/>
                </a:lnTo>
                <a:lnTo>
                  <a:pt x="1073027" y="15851"/>
                </a:lnTo>
                <a:lnTo>
                  <a:pt x="1073027" y="31705"/>
                </a:lnTo>
                <a:close/>
              </a:path>
              <a:path w="1104900" h="571500">
                <a:moveTo>
                  <a:pt x="1073027" y="555524"/>
                </a:moveTo>
                <a:lnTo>
                  <a:pt x="1073027" y="15851"/>
                </a:lnTo>
                <a:lnTo>
                  <a:pt x="1088961" y="31705"/>
                </a:lnTo>
                <a:lnTo>
                  <a:pt x="1104894" y="31705"/>
                </a:lnTo>
                <a:lnTo>
                  <a:pt x="1104894" y="539672"/>
                </a:lnTo>
                <a:lnTo>
                  <a:pt x="1088961" y="539672"/>
                </a:lnTo>
                <a:lnTo>
                  <a:pt x="1073027" y="555524"/>
                </a:lnTo>
                <a:close/>
              </a:path>
              <a:path w="1104900" h="571500">
                <a:moveTo>
                  <a:pt x="1104894" y="31705"/>
                </a:moveTo>
                <a:lnTo>
                  <a:pt x="1088961" y="31705"/>
                </a:lnTo>
                <a:lnTo>
                  <a:pt x="1073027" y="15851"/>
                </a:lnTo>
                <a:lnTo>
                  <a:pt x="1104894" y="15851"/>
                </a:lnTo>
                <a:lnTo>
                  <a:pt x="1104894" y="31705"/>
                </a:lnTo>
                <a:close/>
              </a:path>
              <a:path w="1104900" h="571500">
                <a:moveTo>
                  <a:pt x="15936" y="570854"/>
                </a:moveTo>
                <a:lnTo>
                  <a:pt x="9253" y="568517"/>
                </a:lnTo>
                <a:lnTo>
                  <a:pt x="4801" y="566609"/>
                </a:lnTo>
                <a:lnTo>
                  <a:pt x="2835" y="562070"/>
                </a:lnTo>
                <a:lnTo>
                  <a:pt x="523" y="555521"/>
                </a:lnTo>
                <a:lnTo>
                  <a:pt x="4375" y="544627"/>
                </a:lnTo>
                <a:lnTo>
                  <a:pt x="15936" y="539672"/>
                </a:lnTo>
                <a:lnTo>
                  <a:pt x="31872" y="539672"/>
                </a:lnTo>
                <a:lnTo>
                  <a:pt x="31870" y="555526"/>
                </a:lnTo>
                <a:lnTo>
                  <a:pt x="26889" y="567022"/>
                </a:lnTo>
                <a:lnTo>
                  <a:pt x="15936" y="570854"/>
                </a:lnTo>
                <a:close/>
              </a:path>
              <a:path w="1104900" h="571500">
                <a:moveTo>
                  <a:pt x="1098175" y="570854"/>
                </a:moveTo>
                <a:lnTo>
                  <a:pt x="15936" y="570854"/>
                </a:lnTo>
                <a:lnTo>
                  <a:pt x="26892" y="567021"/>
                </a:lnTo>
                <a:lnTo>
                  <a:pt x="31870" y="555526"/>
                </a:lnTo>
                <a:lnTo>
                  <a:pt x="31872" y="539672"/>
                </a:lnTo>
                <a:lnTo>
                  <a:pt x="1073027" y="539672"/>
                </a:lnTo>
                <a:lnTo>
                  <a:pt x="1073027" y="555524"/>
                </a:lnTo>
                <a:lnTo>
                  <a:pt x="1104894" y="555524"/>
                </a:lnTo>
                <a:lnTo>
                  <a:pt x="1104894" y="564165"/>
                </a:lnTo>
                <a:lnTo>
                  <a:pt x="1098175" y="570854"/>
                </a:lnTo>
                <a:close/>
              </a:path>
              <a:path w="1104900" h="571500">
                <a:moveTo>
                  <a:pt x="1104894" y="555524"/>
                </a:moveTo>
                <a:lnTo>
                  <a:pt x="1073027" y="555524"/>
                </a:lnTo>
                <a:lnTo>
                  <a:pt x="1088961" y="539672"/>
                </a:lnTo>
                <a:lnTo>
                  <a:pt x="1104894" y="539672"/>
                </a:lnTo>
                <a:lnTo>
                  <a:pt x="1104894" y="555524"/>
                </a:lnTo>
                <a:close/>
              </a:path>
              <a:path w="1104900" h="571500">
                <a:moveTo>
                  <a:pt x="4801" y="566609"/>
                </a:moveTo>
                <a:lnTo>
                  <a:pt x="4375" y="566426"/>
                </a:lnTo>
                <a:lnTo>
                  <a:pt x="2835" y="562070"/>
                </a:lnTo>
                <a:lnTo>
                  <a:pt x="4801" y="566609"/>
                </a:lnTo>
                <a:close/>
              </a:path>
              <a:path w="1104900" h="571500">
                <a:moveTo>
                  <a:pt x="9253" y="568517"/>
                </a:moveTo>
                <a:lnTo>
                  <a:pt x="4979" y="567021"/>
                </a:lnTo>
                <a:lnTo>
                  <a:pt x="4801" y="566609"/>
                </a:lnTo>
                <a:lnTo>
                  <a:pt x="9253" y="568517"/>
                </a:lnTo>
                <a:close/>
              </a:path>
              <a:path w="1104900" h="571500">
                <a:moveTo>
                  <a:pt x="1097647" y="571381"/>
                </a:moveTo>
                <a:lnTo>
                  <a:pt x="15936" y="571381"/>
                </a:lnTo>
                <a:lnTo>
                  <a:pt x="9253" y="568517"/>
                </a:lnTo>
                <a:lnTo>
                  <a:pt x="15936" y="570854"/>
                </a:lnTo>
                <a:lnTo>
                  <a:pt x="1098175" y="570854"/>
                </a:lnTo>
                <a:lnTo>
                  <a:pt x="1097647" y="5713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5049" y="461122"/>
            <a:ext cx="1084580" cy="392430"/>
          </a:xfrm>
          <a:custGeom>
            <a:avLst/>
            <a:gdLst/>
            <a:ahLst/>
            <a:cxnLst/>
            <a:rect l="l" t="t" r="r" b="b"/>
            <a:pathLst>
              <a:path w="1084579" h="392430">
                <a:moveTo>
                  <a:pt x="534547" y="391986"/>
                </a:moveTo>
                <a:lnTo>
                  <a:pt x="6957" y="29638"/>
                </a:lnTo>
                <a:lnTo>
                  <a:pt x="0" y="18857"/>
                </a:lnTo>
                <a:lnTo>
                  <a:pt x="2338" y="7256"/>
                </a:lnTo>
                <a:lnTo>
                  <a:pt x="11006" y="0"/>
                </a:lnTo>
                <a:lnTo>
                  <a:pt x="23037" y="2256"/>
                </a:lnTo>
                <a:lnTo>
                  <a:pt x="538291" y="356131"/>
                </a:lnTo>
                <a:lnTo>
                  <a:pt x="530378" y="361484"/>
                </a:lnTo>
                <a:lnTo>
                  <a:pt x="586935" y="361484"/>
                </a:lnTo>
                <a:lnTo>
                  <a:pt x="541911" y="391942"/>
                </a:lnTo>
                <a:lnTo>
                  <a:pt x="534547" y="391986"/>
                </a:lnTo>
                <a:close/>
              </a:path>
              <a:path w="1084579" h="392430">
                <a:moveTo>
                  <a:pt x="587660" y="360993"/>
                </a:moveTo>
                <a:lnTo>
                  <a:pt x="545510" y="360993"/>
                </a:lnTo>
                <a:lnTo>
                  <a:pt x="541610" y="358410"/>
                </a:lnTo>
                <a:lnTo>
                  <a:pt x="538291" y="356131"/>
                </a:lnTo>
                <a:lnTo>
                  <a:pt x="1061387" y="2256"/>
                </a:lnTo>
                <a:lnTo>
                  <a:pt x="1073470" y="64"/>
                </a:lnTo>
                <a:lnTo>
                  <a:pt x="1082158" y="7339"/>
                </a:lnTo>
                <a:lnTo>
                  <a:pt x="1084481" y="18918"/>
                </a:lnTo>
                <a:lnTo>
                  <a:pt x="1077469" y="29638"/>
                </a:lnTo>
                <a:lnTo>
                  <a:pt x="587660" y="360993"/>
                </a:lnTo>
                <a:close/>
              </a:path>
              <a:path w="1084579" h="392430">
                <a:moveTo>
                  <a:pt x="530378" y="361484"/>
                </a:moveTo>
                <a:lnTo>
                  <a:pt x="538291" y="356131"/>
                </a:lnTo>
                <a:lnTo>
                  <a:pt x="541610" y="358410"/>
                </a:lnTo>
                <a:lnTo>
                  <a:pt x="543025" y="359348"/>
                </a:lnTo>
                <a:lnTo>
                  <a:pt x="537503" y="359348"/>
                </a:lnTo>
                <a:lnTo>
                  <a:pt x="530378" y="361484"/>
                </a:lnTo>
                <a:close/>
              </a:path>
              <a:path w="1084579" h="392430">
                <a:moveTo>
                  <a:pt x="586935" y="361484"/>
                </a:moveTo>
                <a:lnTo>
                  <a:pt x="530378" y="361484"/>
                </a:lnTo>
                <a:lnTo>
                  <a:pt x="537503" y="359348"/>
                </a:lnTo>
                <a:lnTo>
                  <a:pt x="543344" y="360245"/>
                </a:lnTo>
                <a:lnTo>
                  <a:pt x="545510" y="360993"/>
                </a:lnTo>
                <a:lnTo>
                  <a:pt x="587660" y="360993"/>
                </a:lnTo>
                <a:lnTo>
                  <a:pt x="586935" y="361484"/>
                </a:lnTo>
                <a:close/>
              </a:path>
              <a:path w="1084579" h="392430">
                <a:moveTo>
                  <a:pt x="545510" y="360993"/>
                </a:moveTo>
                <a:lnTo>
                  <a:pt x="543344" y="360245"/>
                </a:lnTo>
                <a:lnTo>
                  <a:pt x="537503" y="359348"/>
                </a:lnTo>
                <a:lnTo>
                  <a:pt x="543025" y="359348"/>
                </a:lnTo>
                <a:lnTo>
                  <a:pt x="545510" y="360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8713" y="2488998"/>
            <a:ext cx="8558530" cy="3609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84175" marR="455930" indent="-247650">
              <a:lnSpc>
                <a:spcPts val="3520"/>
              </a:lnSpc>
              <a:spcBef>
                <a:spcPts val="270"/>
              </a:spcBef>
              <a:buAutoNum type="arabicPeriod"/>
              <a:tabLst>
                <a:tab pos="384810" algn="l"/>
              </a:tabLst>
            </a:pPr>
            <a:r>
              <a:rPr sz="2950" spc="-35" dirty="0">
                <a:latin typeface="Arial"/>
                <a:cs typeface="Arial"/>
              </a:rPr>
              <a:t>Mulai </a:t>
            </a:r>
            <a:r>
              <a:rPr sz="2950" spc="-15" dirty="0">
                <a:latin typeface="Arial"/>
                <a:cs typeface="Arial"/>
              </a:rPr>
              <a:t>dengan </a:t>
            </a:r>
            <a:r>
              <a:rPr sz="2950" spc="20" dirty="0">
                <a:latin typeface="Arial"/>
                <a:cs typeface="Arial"/>
              </a:rPr>
              <a:t>ide </a:t>
            </a:r>
            <a:r>
              <a:rPr sz="2950" spc="-80" dirty="0">
                <a:latin typeface="Arial"/>
                <a:cs typeface="Arial"/>
              </a:rPr>
              <a:t>pokok </a:t>
            </a:r>
            <a:r>
              <a:rPr sz="2950" dirty="0">
                <a:latin typeface="Arial"/>
                <a:cs typeface="Arial"/>
              </a:rPr>
              <a:t>tegas </a:t>
            </a:r>
            <a:r>
              <a:rPr sz="2950" spc="-70" dirty="0">
                <a:latin typeface="Arial"/>
                <a:cs typeface="Arial"/>
              </a:rPr>
              <a:t>(spesifik, </a:t>
            </a:r>
            <a:r>
              <a:rPr sz="2950" spc="-55" dirty="0">
                <a:latin typeface="Arial"/>
                <a:cs typeface="Arial"/>
              </a:rPr>
              <a:t>jelas, </a:t>
            </a:r>
            <a:r>
              <a:rPr sz="2950" spc="85" dirty="0">
                <a:latin typeface="Arial"/>
                <a:cs typeface="Arial"/>
              </a:rPr>
              <a:t>&amp;  </a:t>
            </a:r>
            <a:r>
              <a:rPr sz="2950" spc="-15" dirty="0">
                <a:latin typeface="Arial"/>
                <a:cs typeface="Arial"/>
              </a:rPr>
              <a:t>tegas)</a:t>
            </a:r>
            <a:endParaRPr sz="2950">
              <a:latin typeface="Arial"/>
              <a:cs typeface="Arial"/>
            </a:endParaRPr>
          </a:p>
          <a:p>
            <a:pPr marL="384175" indent="-371475">
              <a:lnSpc>
                <a:spcPts val="3395"/>
              </a:lnSpc>
              <a:buAutoNum type="arabicPeriod"/>
              <a:tabLst>
                <a:tab pos="384810" algn="l"/>
              </a:tabLst>
            </a:pPr>
            <a:r>
              <a:rPr sz="2950" spc="-80" dirty="0">
                <a:latin typeface="Arial"/>
                <a:cs typeface="Arial"/>
              </a:rPr>
              <a:t>Penjelasan </a:t>
            </a:r>
            <a:r>
              <a:rPr sz="2950" spc="-15" dirty="0">
                <a:latin typeface="Arial"/>
                <a:cs typeface="Arial"/>
              </a:rPr>
              <a:t>permintaan</a:t>
            </a:r>
            <a:r>
              <a:rPr sz="2950" spc="45" dirty="0">
                <a:latin typeface="Arial"/>
                <a:cs typeface="Arial"/>
              </a:rPr>
              <a:t> </a:t>
            </a:r>
            <a:r>
              <a:rPr sz="2950" spc="-10" dirty="0">
                <a:latin typeface="Arial"/>
                <a:cs typeface="Arial"/>
              </a:rPr>
              <a:t>rinci</a:t>
            </a:r>
            <a:endParaRPr sz="2950">
              <a:latin typeface="Arial"/>
              <a:cs typeface="Arial"/>
            </a:endParaRPr>
          </a:p>
          <a:p>
            <a:pPr marL="384175" indent="-335915">
              <a:lnSpc>
                <a:spcPts val="3520"/>
              </a:lnSpc>
              <a:buAutoNum type="arabicPeriod"/>
              <a:tabLst>
                <a:tab pos="384810" algn="l"/>
              </a:tabLst>
            </a:pPr>
            <a:r>
              <a:rPr sz="2950" spc="-60" dirty="0">
                <a:latin typeface="Arial"/>
                <a:cs typeface="Arial"/>
              </a:rPr>
              <a:t>Pernyataan </a:t>
            </a:r>
            <a:r>
              <a:rPr sz="2950" spc="-70" dirty="0">
                <a:latin typeface="Arial"/>
                <a:cs typeface="Arial"/>
              </a:rPr>
              <a:t>yg </a:t>
            </a:r>
            <a:r>
              <a:rPr sz="2950" spc="75" dirty="0">
                <a:latin typeface="Arial"/>
                <a:cs typeface="Arial"/>
              </a:rPr>
              <a:t>dapat </a:t>
            </a:r>
            <a:r>
              <a:rPr sz="2950" spc="-75" dirty="0">
                <a:latin typeface="Arial"/>
                <a:cs typeface="Arial"/>
              </a:rPr>
              <a:t>menarik</a:t>
            </a:r>
            <a:r>
              <a:rPr sz="2950" spc="-10" dirty="0">
                <a:latin typeface="Arial"/>
                <a:cs typeface="Arial"/>
              </a:rPr>
              <a:t> </a:t>
            </a:r>
            <a:r>
              <a:rPr sz="2950" dirty="0">
                <a:latin typeface="Arial"/>
                <a:cs typeface="Arial"/>
              </a:rPr>
              <a:t>perhatian</a:t>
            </a:r>
            <a:endParaRPr sz="2950">
              <a:latin typeface="Arial"/>
              <a:cs typeface="Arial"/>
            </a:endParaRPr>
          </a:p>
          <a:p>
            <a:pPr marL="384175" marR="1804670" indent="-367665">
              <a:lnSpc>
                <a:spcPts val="3520"/>
              </a:lnSpc>
              <a:spcBef>
                <a:spcPts val="120"/>
              </a:spcBef>
              <a:buAutoNum type="arabicPeriod"/>
              <a:tabLst>
                <a:tab pos="384810" algn="l"/>
              </a:tabLst>
            </a:pPr>
            <a:r>
              <a:rPr sz="2950" spc="-60" dirty="0">
                <a:latin typeface="Arial"/>
                <a:cs typeface="Arial"/>
              </a:rPr>
              <a:t>Penyataan </a:t>
            </a:r>
            <a:r>
              <a:rPr sz="2950" spc="-65" dirty="0">
                <a:latin typeface="Arial"/>
                <a:cs typeface="Arial"/>
              </a:rPr>
              <a:t>akhir </a:t>
            </a:r>
            <a:r>
              <a:rPr sz="2950" spc="-70" dirty="0">
                <a:latin typeface="Arial"/>
                <a:cs typeface="Arial"/>
              </a:rPr>
              <a:t>(keramahan, </a:t>
            </a:r>
            <a:r>
              <a:rPr sz="2950" spc="-55" dirty="0">
                <a:latin typeface="Arial"/>
                <a:cs typeface="Arial"/>
              </a:rPr>
              <a:t>apresiasi,  </a:t>
            </a:r>
            <a:r>
              <a:rPr sz="2950" spc="-20" dirty="0">
                <a:latin typeface="Arial"/>
                <a:cs typeface="Arial"/>
              </a:rPr>
              <a:t>penghargaan, </a:t>
            </a:r>
            <a:r>
              <a:rPr sz="2950" spc="-5" dirty="0">
                <a:latin typeface="Arial"/>
                <a:cs typeface="Arial"/>
              </a:rPr>
              <a:t>dll)</a:t>
            </a:r>
            <a:endParaRPr sz="2950">
              <a:latin typeface="Arial"/>
              <a:cs typeface="Arial"/>
            </a:endParaRPr>
          </a:p>
          <a:p>
            <a:pPr marL="384175" marR="5080" indent="-346710">
              <a:lnSpc>
                <a:spcPts val="3520"/>
              </a:lnSpc>
              <a:buAutoNum type="arabicPeriod"/>
              <a:tabLst>
                <a:tab pos="384810" algn="l"/>
              </a:tabLst>
            </a:pPr>
            <a:r>
              <a:rPr sz="2950" spc="-55" dirty="0">
                <a:latin typeface="Arial"/>
                <a:cs typeface="Arial"/>
              </a:rPr>
              <a:t>Cantumkan </a:t>
            </a:r>
            <a:r>
              <a:rPr sz="2950" spc="60" dirty="0">
                <a:latin typeface="Arial"/>
                <a:cs typeface="Arial"/>
              </a:rPr>
              <a:t>CP/alamat </a:t>
            </a:r>
            <a:r>
              <a:rPr sz="2950" spc="100" dirty="0">
                <a:latin typeface="Arial"/>
                <a:cs typeface="Arial"/>
              </a:rPr>
              <a:t>kantor/notelp/ </a:t>
            </a:r>
            <a:r>
              <a:rPr sz="2950" spc="110" dirty="0">
                <a:latin typeface="Arial"/>
                <a:cs typeface="Arial"/>
              </a:rPr>
              <a:t>email/</a:t>
            </a:r>
            <a:r>
              <a:rPr sz="2950" spc="-120" dirty="0">
                <a:latin typeface="Arial"/>
                <a:cs typeface="Arial"/>
              </a:rPr>
              <a:t> </a:t>
            </a:r>
            <a:r>
              <a:rPr sz="2950" spc="35" dirty="0">
                <a:latin typeface="Arial"/>
                <a:cs typeface="Arial"/>
              </a:rPr>
              <a:t>fax  </a:t>
            </a:r>
            <a:r>
              <a:rPr sz="2950" spc="15" dirty="0">
                <a:latin typeface="Arial"/>
                <a:cs typeface="Arial"/>
              </a:rPr>
              <a:t>dll </a:t>
            </a:r>
            <a:r>
              <a:rPr sz="2950" spc="-90" dirty="0">
                <a:latin typeface="Arial"/>
                <a:cs typeface="Arial"/>
              </a:rPr>
              <a:t>untuk</a:t>
            </a:r>
            <a:r>
              <a:rPr sz="2950" spc="-50" dirty="0">
                <a:latin typeface="Arial"/>
                <a:cs typeface="Arial"/>
              </a:rPr>
              <a:t> </a:t>
            </a:r>
            <a:r>
              <a:rPr sz="2950" spc="-70" dirty="0">
                <a:latin typeface="Arial"/>
                <a:cs typeface="Arial"/>
              </a:rPr>
              <a:t>respon</a:t>
            </a:r>
            <a:endParaRPr sz="2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2294893" y="7315198"/>
                </a:moveTo>
                <a:lnTo>
                  <a:pt x="0" y="5020298"/>
                </a:lnTo>
                <a:lnTo>
                  <a:pt x="0" y="2205360"/>
                </a:lnTo>
                <a:lnTo>
                  <a:pt x="2205361" y="0"/>
                </a:lnTo>
                <a:lnTo>
                  <a:pt x="9753599" y="0"/>
                </a:lnTo>
                <a:lnTo>
                  <a:pt x="9753599" y="7315198"/>
                </a:lnTo>
                <a:lnTo>
                  <a:pt x="2294893" y="73151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"/>
            <a:ext cx="3260725" cy="3260725"/>
          </a:xfrm>
          <a:custGeom>
            <a:avLst/>
            <a:gdLst/>
            <a:ahLst/>
            <a:cxnLst/>
            <a:rect l="l" t="t" r="r" b="b"/>
            <a:pathLst>
              <a:path w="3260725" h="3260725">
                <a:moveTo>
                  <a:pt x="0" y="3260138"/>
                </a:moveTo>
                <a:lnTo>
                  <a:pt x="0" y="0"/>
                </a:lnTo>
                <a:lnTo>
                  <a:pt x="3260110" y="0"/>
                </a:lnTo>
                <a:lnTo>
                  <a:pt x="0" y="3260138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30684" y="712888"/>
            <a:ext cx="5389245" cy="1644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7010">
              <a:lnSpc>
                <a:spcPct val="115500"/>
              </a:lnSpc>
              <a:spcBef>
                <a:spcPts val="95"/>
              </a:spcBef>
            </a:pPr>
            <a:r>
              <a:rPr sz="4600" spc="400" dirty="0">
                <a:solidFill>
                  <a:srgbClr val="ED6915"/>
                </a:solidFill>
              </a:rPr>
              <a:t>strategi</a:t>
            </a:r>
            <a:r>
              <a:rPr sz="4600" spc="-330" dirty="0">
                <a:solidFill>
                  <a:srgbClr val="ED6915"/>
                </a:solidFill>
              </a:rPr>
              <a:t> </a:t>
            </a:r>
            <a:r>
              <a:rPr sz="4600" spc="175" dirty="0">
                <a:solidFill>
                  <a:srgbClr val="ED6915"/>
                </a:solidFill>
              </a:rPr>
              <a:t>penulisan  </a:t>
            </a:r>
            <a:r>
              <a:rPr sz="4600" spc="25" dirty="0">
                <a:solidFill>
                  <a:srgbClr val="ED6915"/>
                </a:solidFill>
              </a:rPr>
              <a:t>pesan-pesan</a:t>
            </a:r>
            <a:r>
              <a:rPr sz="4600" spc="-350" dirty="0">
                <a:solidFill>
                  <a:srgbClr val="ED6915"/>
                </a:solidFill>
              </a:rPr>
              <a:t> </a:t>
            </a:r>
            <a:r>
              <a:rPr sz="4600" spc="330" dirty="0">
                <a:solidFill>
                  <a:srgbClr val="ED6915"/>
                </a:solidFill>
              </a:rPr>
              <a:t>positif</a:t>
            </a:r>
            <a:endParaRPr sz="4600"/>
          </a:p>
        </p:txBody>
      </p:sp>
      <p:sp>
        <p:nvSpPr>
          <p:cNvPr id="6" name="object 6"/>
          <p:cNvSpPr/>
          <p:nvPr/>
        </p:nvSpPr>
        <p:spPr>
          <a:xfrm>
            <a:off x="4260982" y="2623003"/>
            <a:ext cx="5492750" cy="0"/>
          </a:xfrm>
          <a:custGeom>
            <a:avLst/>
            <a:gdLst/>
            <a:ahLst/>
            <a:cxnLst/>
            <a:rect l="l" t="t" r="r" b="b"/>
            <a:pathLst>
              <a:path w="5492750">
                <a:moveTo>
                  <a:pt x="0" y="0"/>
                </a:moveTo>
                <a:lnTo>
                  <a:pt x="5492618" y="0"/>
                </a:lnTo>
              </a:path>
            </a:pathLst>
          </a:custGeom>
          <a:ln w="28575">
            <a:solidFill>
              <a:srgbClr val="D5DD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5355" y="612995"/>
            <a:ext cx="1104900" cy="571500"/>
          </a:xfrm>
          <a:custGeom>
            <a:avLst/>
            <a:gdLst/>
            <a:ahLst/>
            <a:cxnLst/>
            <a:rect l="l" t="t" r="r" b="b"/>
            <a:pathLst>
              <a:path w="1104900" h="571500">
                <a:moveTo>
                  <a:pt x="2835" y="562070"/>
                </a:moveTo>
                <a:lnTo>
                  <a:pt x="1" y="555526"/>
                </a:lnTo>
                <a:lnTo>
                  <a:pt x="0" y="7210"/>
                </a:lnTo>
                <a:lnTo>
                  <a:pt x="7247" y="0"/>
                </a:lnTo>
                <a:lnTo>
                  <a:pt x="1097641" y="5"/>
                </a:lnTo>
                <a:lnTo>
                  <a:pt x="1104889" y="7210"/>
                </a:lnTo>
                <a:lnTo>
                  <a:pt x="1104894" y="15848"/>
                </a:lnTo>
                <a:lnTo>
                  <a:pt x="31869" y="15851"/>
                </a:lnTo>
                <a:lnTo>
                  <a:pt x="15936" y="31705"/>
                </a:lnTo>
                <a:lnTo>
                  <a:pt x="31872" y="31705"/>
                </a:lnTo>
                <a:lnTo>
                  <a:pt x="31872" y="539672"/>
                </a:lnTo>
                <a:lnTo>
                  <a:pt x="15936" y="539672"/>
                </a:lnTo>
                <a:lnTo>
                  <a:pt x="4375" y="544627"/>
                </a:lnTo>
                <a:lnTo>
                  <a:pt x="521" y="555526"/>
                </a:lnTo>
                <a:lnTo>
                  <a:pt x="2835" y="562070"/>
                </a:lnTo>
                <a:close/>
              </a:path>
              <a:path w="1104900" h="571500">
                <a:moveTo>
                  <a:pt x="31872" y="31705"/>
                </a:moveTo>
                <a:lnTo>
                  <a:pt x="15936" y="31705"/>
                </a:lnTo>
                <a:lnTo>
                  <a:pt x="31872" y="15848"/>
                </a:lnTo>
                <a:lnTo>
                  <a:pt x="31872" y="31705"/>
                </a:lnTo>
                <a:close/>
              </a:path>
              <a:path w="1104900" h="571500">
                <a:moveTo>
                  <a:pt x="1073027" y="31705"/>
                </a:moveTo>
                <a:lnTo>
                  <a:pt x="31872" y="31705"/>
                </a:lnTo>
                <a:lnTo>
                  <a:pt x="31872" y="15848"/>
                </a:lnTo>
                <a:lnTo>
                  <a:pt x="1104894" y="15848"/>
                </a:lnTo>
                <a:lnTo>
                  <a:pt x="1073027" y="15851"/>
                </a:lnTo>
                <a:lnTo>
                  <a:pt x="1073027" y="31705"/>
                </a:lnTo>
                <a:close/>
              </a:path>
              <a:path w="1104900" h="571500">
                <a:moveTo>
                  <a:pt x="1073027" y="555524"/>
                </a:moveTo>
                <a:lnTo>
                  <a:pt x="1073027" y="15851"/>
                </a:lnTo>
                <a:lnTo>
                  <a:pt x="1088961" y="31705"/>
                </a:lnTo>
                <a:lnTo>
                  <a:pt x="1104894" y="31705"/>
                </a:lnTo>
                <a:lnTo>
                  <a:pt x="1104894" y="539672"/>
                </a:lnTo>
                <a:lnTo>
                  <a:pt x="1088961" y="539672"/>
                </a:lnTo>
                <a:lnTo>
                  <a:pt x="1073027" y="555524"/>
                </a:lnTo>
                <a:close/>
              </a:path>
              <a:path w="1104900" h="571500">
                <a:moveTo>
                  <a:pt x="1104894" y="31705"/>
                </a:moveTo>
                <a:lnTo>
                  <a:pt x="1088961" y="31705"/>
                </a:lnTo>
                <a:lnTo>
                  <a:pt x="1073027" y="15851"/>
                </a:lnTo>
                <a:lnTo>
                  <a:pt x="1104894" y="15851"/>
                </a:lnTo>
                <a:lnTo>
                  <a:pt x="1104894" y="31705"/>
                </a:lnTo>
                <a:close/>
              </a:path>
              <a:path w="1104900" h="571500">
                <a:moveTo>
                  <a:pt x="15936" y="570854"/>
                </a:moveTo>
                <a:lnTo>
                  <a:pt x="9253" y="568517"/>
                </a:lnTo>
                <a:lnTo>
                  <a:pt x="4801" y="566609"/>
                </a:lnTo>
                <a:lnTo>
                  <a:pt x="2835" y="562070"/>
                </a:lnTo>
                <a:lnTo>
                  <a:pt x="523" y="555521"/>
                </a:lnTo>
                <a:lnTo>
                  <a:pt x="4375" y="544627"/>
                </a:lnTo>
                <a:lnTo>
                  <a:pt x="15936" y="539672"/>
                </a:lnTo>
                <a:lnTo>
                  <a:pt x="31872" y="539672"/>
                </a:lnTo>
                <a:lnTo>
                  <a:pt x="31870" y="555526"/>
                </a:lnTo>
                <a:lnTo>
                  <a:pt x="26889" y="567022"/>
                </a:lnTo>
                <a:lnTo>
                  <a:pt x="15936" y="570854"/>
                </a:lnTo>
                <a:close/>
              </a:path>
              <a:path w="1104900" h="571500">
                <a:moveTo>
                  <a:pt x="1098175" y="570854"/>
                </a:moveTo>
                <a:lnTo>
                  <a:pt x="15936" y="570854"/>
                </a:lnTo>
                <a:lnTo>
                  <a:pt x="26892" y="567021"/>
                </a:lnTo>
                <a:lnTo>
                  <a:pt x="31870" y="555526"/>
                </a:lnTo>
                <a:lnTo>
                  <a:pt x="31872" y="539672"/>
                </a:lnTo>
                <a:lnTo>
                  <a:pt x="1073027" y="539672"/>
                </a:lnTo>
                <a:lnTo>
                  <a:pt x="1073027" y="555524"/>
                </a:lnTo>
                <a:lnTo>
                  <a:pt x="1104894" y="555524"/>
                </a:lnTo>
                <a:lnTo>
                  <a:pt x="1104894" y="564165"/>
                </a:lnTo>
                <a:lnTo>
                  <a:pt x="1098175" y="570854"/>
                </a:lnTo>
                <a:close/>
              </a:path>
              <a:path w="1104900" h="571500">
                <a:moveTo>
                  <a:pt x="1104894" y="555524"/>
                </a:moveTo>
                <a:lnTo>
                  <a:pt x="1073027" y="555524"/>
                </a:lnTo>
                <a:lnTo>
                  <a:pt x="1088961" y="539672"/>
                </a:lnTo>
                <a:lnTo>
                  <a:pt x="1104894" y="539672"/>
                </a:lnTo>
                <a:lnTo>
                  <a:pt x="1104894" y="555524"/>
                </a:lnTo>
                <a:close/>
              </a:path>
              <a:path w="1104900" h="571500">
                <a:moveTo>
                  <a:pt x="4801" y="566609"/>
                </a:moveTo>
                <a:lnTo>
                  <a:pt x="4375" y="566426"/>
                </a:lnTo>
                <a:lnTo>
                  <a:pt x="2835" y="562070"/>
                </a:lnTo>
                <a:lnTo>
                  <a:pt x="4801" y="566609"/>
                </a:lnTo>
                <a:close/>
              </a:path>
              <a:path w="1104900" h="571500">
                <a:moveTo>
                  <a:pt x="9253" y="568517"/>
                </a:moveTo>
                <a:lnTo>
                  <a:pt x="4979" y="567021"/>
                </a:lnTo>
                <a:lnTo>
                  <a:pt x="4801" y="566609"/>
                </a:lnTo>
                <a:lnTo>
                  <a:pt x="9253" y="568517"/>
                </a:lnTo>
                <a:close/>
              </a:path>
              <a:path w="1104900" h="571500">
                <a:moveTo>
                  <a:pt x="1097647" y="571381"/>
                </a:moveTo>
                <a:lnTo>
                  <a:pt x="15936" y="571381"/>
                </a:lnTo>
                <a:lnTo>
                  <a:pt x="9253" y="568517"/>
                </a:lnTo>
                <a:lnTo>
                  <a:pt x="15936" y="570854"/>
                </a:lnTo>
                <a:lnTo>
                  <a:pt x="1098175" y="570854"/>
                </a:lnTo>
                <a:lnTo>
                  <a:pt x="1097647" y="5713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800" y="629079"/>
            <a:ext cx="1084580" cy="392430"/>
          </a:xfrm>
          <a:custGeom>
            <a:avLst/>
            <a:gdLst/>
            <a:ahLst/>
            <a:cxnLst/>
            <a:rect l="l" t="t" r="r" b="b"/>
            <a:pathLst>
              <a:path w="1084580" h="392430">
                <a:moveTo>
                  <a:pt x="534547" y="391986"/>
                </a:moveTo>
                <a:lnTo>
                  <a:pt x="6957" y="29638"/>
                </a:lnTo>
                <a:lnTo>
                  <a:pt x="0" y="18857"/>
                </a:lnTo>
                <a:lnTo>
                  <a:pt x="2338" y="7256"/>
                </a:lnTo>
                <a:lnTo>
                  <a:pt x="11006" y="0"/>
                </a:lnTo>
                <a:lnTo>
                  <a:pt x="23037" y="2256"/>
                </a:lnTo>
                <a:lnTo>
                  <a:pt x="538291" y="356131"/>
                </a:lnTo>
                <a:lnTo>
                  <a:pt x="530378" y="361484"/>
                </a:lnTo>
                <a:lnTo>
                  <a:pt x="586935" y="361484"/>
                </a:lnTo>
                <a:lnTo>
                  <a:pt x="541911" y="391942"/>
                </a:lnTo>
                <a:lnTo>
                  <a:pt x="534547" y="391986"/>
                </a:lnTo>
                <a:close/>
              </a:path>
              <a:path w="1084580" h="392430">
                <a:moveTo>
                  <a:pt x="587660" y="360993"/>
                </a:moveTo>
                <a:lnTo>
                  <a:pt x="545510" y="360993"/>
                </a:lnTo>
                <a:lnTo>
                  <a:pt x="541610" y="358410"/>
                </a:lnTo>
                <a:lnTo>
                  <a:pt x="538291" y="356131"/>
                </a:lnTo>
                <a:lnTo>
                  <a:pt x="1061387" y="2256"/>
                </a:lnTo>
                <a:lnTo>
                  <a:pt x="1073470" y="64"/>
                </a:lnTo>
                <a:lnTo>
                  <a:pt x="1082158" y="7339"/>
                </a:lnTo>
                <a:lnTo>
                  <a:pt x="1084481" y="18918"/>
                </a:lnTo>
                <a:lnTo>
                  <a:pt x="1077469" y="29638"/>
                </a:lnTo>
                <a:lnTo>
                  <a:pt x="587660" y="360993"/>
                </a:lnTo>
                <a:close/>
              </a:path>
              <a:path w="1084580" h="392430">
                <a:moveTo>
                  <a:pt x="530378" y="361484"/>
                </a:moveTo>
                <a:lnTo>
                  <a:pt x="538291" y="356131"/>
                </a:lnTo>
                <a:lnTo>
                  <a:pt x="541610" y="358410"/>
                </a:lnTo>
                <a:lnTo>
                  <a:pt x="543025" y="359348"/>
                </a:lnTo>
                <a:lnTo>
                  <a:pt x="537503" y="359348"/>
                </a:lnTo>
                <a:lnTo>
                  <a:pt x="530378" y="361484"/>
                </a:lnTo>
                <a:close/>
              </a:path>
              <a:path w="1084580" h="392430">
                <a:moveTo>
                  <a:pt x="586935" y="361484"/>
                </a:moveTo>
                <a:lnTo>
                  <a:pt x="530378" y="361484"/>
                </a:lnTo>
                <a:lnTo>
                  <a:pt x="537503" y="359348"/>
                </a:lnTo>
                <a:lnTo>
                  <a:pt x="543344" y="360245"/>
                </a:lnTo>
                <a:lnTo>
                  <a:pt x="545510" y="360993"/>
                </a:lnTo>
                <a:lnTo>
                  <a:pt x="587660" y="360993"/>
                </a:lnTo>
                <a:lnTo>
                  <a:pt x="586935" y="361484"/>
                </a:lnTo>
                <a:close/>
              </a:path>
              <a:path w="1084580" h="392430">
                <a:moveTo>
                  <a:pt x="545510" y="360993"/>
                </a:moveTo>
                <a:lnTo>
                  <a:pt x="543344" y="360245"/>
                </a:lnTo>
                <a:lnTo>
                  <a:pt x="537503" y="359348"/>
                </a:lnTo>
                <a:lnTo>
                  <a:pt x="543025" y="359348"/>
                </a:lnTo>
                <a:lnTo>
                  <a:pt x="545510" y="3609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43616" y="3296651"/>
            <a:ext cx="5734685" cy="328930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18135" marR="5080" indent="-305435" algn="just">
              <a:lnSpc>
                <a:spcPts val="3210"/>
              </a:lnSpc>
              <a:spcBef>
                <a:spcPts val="229"/>
              </a:spcBef>
              <a:buAutoNum type="arabicPeriod"/>
              <a:tabLst>
                <a:tab pos="318770" algn="l"/>
              </a:tabLst>
            </a:pPr>
            <a:r>
              <a:rPr sz="2700" spc="-65" dirty="0">
                <a:latin typeface="Arial"/>
                <a:cs typeface="Arial"/>
              </a:rPr>
              <a:t>Bagian </a:t>
            </a:r>
            <a:r>
              <a:rPr sz="2700" spc="-20" dirty="0">
                <a:latin typeface="Arial"/>
                <a:cs typeface="Arial"/>
              </a:rPr>
              <a:t>awal </a:t>
            </a:r>
            <a:r>
              <a:rPr sz="2700" spc="10" dirty="0">
                <a:latin typeface="Arial"/>
                <a:cs typeface="Arial"/>
              </a:rPr>
              <a:t>dimulai </a:t>
            </a:r>
            <a:r>
              <a:rPr sz="2700" spc="-60" dirty="0">
                <a:latin typeface="Arial"/>
                <a:cs typeface="Arial"/>
              </a:rPr>
              <a:t>dengan </a:t>
            </a:r>
            <a:r>
              <a:rPr sz="2700" spc="-70" dirty="0">
                <a:latin typeface="Arial"/>
                <a:cs typeface="Arial"/>
              </a:rPr>
              <a:t>pesan-  </a:t>
            </a:r>
            <a:r>
              <a:rPr sz="2700" spc="-90" dirty="0">
                <a:latin typeface="Arial"/>
                <a:cs typeface="Arial"/>
              </a:rPr>
              <a:t>pesan </a:t>
            </a:r>
            <a:r>
              <a:rPr sz="2700" spc="50" dirty="0">
                <a:latin typeface="Arial"/>
                <a:cs typeface="Arial"/>
              </a:rPr>
              <a:t>positif </a:t>
            </a:r>
            <a:r>
              <a:rPr sz="2700" spc="-50" dirty="0">
                <a:latin typeface="Arial"/>
                <a:cs typeface="Arial"/>
              </a:rPr>
              <a:t>yg jelas </a:t>
            </a:r>
            <a:r>
              <a:rPr sz="2700" spc="95" dirty="0">
                <a:latin typeface="Arial"/>
                <a:cs typeface="Arial"/>
              </a:rPr>
              <a:t>&amp; </a:t>
            </a:r>
            <a:r>
              <a:rPr sz="2700" spc="-60" dirty="0">
                <a:latin typeface="Arial"/>
                <a:cs typeface="Arial"/>
              </a:rPr>
              <a:t>tegas </a:t>
            </a:r>
            <a:r>
              <a:rPr sz="2700" spc="-65" dirty="0">
                <a:latin typeface="Arial"/>
                <a:cs typeface="Arial"/>
              </a:rPr>
              <a:t>(ex:  </a:t>
            </a:r>
            <a:r>
              <a:rPr sz="2700" spc="-10" dirty="0">
                <a:latin typeface="Arial"/>
                <a:cs typeface="Arial"/>
              </a:rPr>
              <a:t>pernyataan </a:t>
            </a:r>
            <a:r>
              <a:rPr sz="2700" spc="-5" dirty="0">
                <a:latin typeface="Arial"/>
                <a:cs typeface="Arial"/>
              </a:rPr>
              <a:t>kabar </a:t>
            </a:r>
            <a:r>
              <a:rPr sz="2700" spc="-40" dirty="0">
                <a:latin typeface="Arial"/>
                <a:cs typeface="Arial"/>
              </a:rPr>
              <a:t>gembira,</a:t>
            </a:r>
            <a:r>
              <a:rPr sz="2700" spc="-190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prestasi,  </a:t>
            </a:r>
            <a:r>
              <a:rPr sz="2700" spc="-70" dirty="0">
                <a:latin typeface="Arial"/>
                <a:cs typeface="Arial"/>
              </a:rPr>
              <a:t>penghargaan, </a:t>
            </a:r>
            <a:r>
              <a:rPr sz="2700" spc="-35" dirty="0">
                <a:latin typeface="Arial"/>
                <a:cs typeface="Arial"/>
              </a:rPr>
              <a:t>keberhasilan,</a:t>
            </a:r>
            <a:r>
              <a:rPr sz="2700" spc="-390" dirty="0">
                <a:latin typeface="Arial"/>
                <a:cs typeface="Arial"/>
              </a:rPr>
              <a:t> </a:t>
            </a:r>
            <a:r>
              <a:rPr sz="2700" spc="20" dirty="0">
                <a:latin typeface="Arial"/>
                <a:cs typeface="Arial"/>
              </a:rPr>
              <a:t>dll)</a:t>
            </a:r>
            <a:endParaRPr sz="2700">
              <a:latin typeface="Arial"/>
              <a:cs typeface="Arial"/>
            </a:endParaRPr>
          </a:p>
          <a:p>
            <a:pPr marL="318135" indent="-305435">
              <a:lnSpc>
                <a:spcPts val="3085"/>
              </a:lnSpc>
              <a:buAutoNum type="arabicPeriod"/>
              <a:tabLst>
                <a:tab pos="318770" algn="l"/>
                <a:tab pos="2153285" algn="l"/>
                <a:tab pos="3032760" algn="l"/>
                <a:tab pos="4977765" algn="l"/>
              </a:tabLst>
            </a:pPr>
            <a:r>
              <a:rPr sz="2700" spc="-65" dirty="0">
                <a:latin typeface="Arial"/>
                <a:cs typeface="Arial"/>
              </a:rPr>
              <a:t>Penjelasan	</a:t>
            </a:r>
            <a:r>
              <a:rPr sz="2700" spc="50" dirty="0">
                <a:latin typeface="Arial"/>
                <a:cs typeface="Arial"/>
              </a:rPr>
              <a:t>rinci	</a:t>
            </a:r>
            <a:r>
              <a:rPr sz="2700" spc="5" dirty="0">
                <a:latin typeface="Arial"/>
                <a:cs typeface="Arial"/>
              </a:rPr>
              <a:t>(supporting	</a:t>
            </a:r>
            <a:r>
              <a:rPr sz="2700" spc="-50" dirty="0">
                <a:latin typeface="Arial"/>
                <a:cs typeface="Arial"/>
              </a:rPr>
              <a:t>idea)</a:t>
            </a:r>
            <a:endParaRPr sz="2700">
              <a:latin typeface="Arial"/>
              <a:cs typeface="Arial"/>
            </a:endParaRPr>
          </a:p>
          <a:p>
            <a:pPr marL="318135" marR="7620">
              <a:lnSpc>
                <a:spcPts val="3210"/>
              </a:lnSpc>
              <a:spcBef>
                <a:spcPts val="114"/>
              </a:spcBef>
            </a:pPr>
            <a:r>
              <a:rPr sz="2700" spc="-20" dirty="0">
                <a:latin typeface="Arial"/>
                <a:cs typeface="Arial"/>
              </a:rPr>
              <a:t>diekspresikan satu </a:t>
            </a:r>
            <a:r>
              <a:rPr sz="2700" spc="-10" dirty="0">
                <a:latin typeface="Arial"/>
                <a:cs typeface="Arial"/>
              </a:rPr>
              <a:t>atau </a:t>
            </a:r>
            <a:r>
              <a:rPr sz="2700" spc="-50" dirty="0">
                <a:latin typeface="Arial"/>
                <a:cs typeface="Arial"/>
              </a:rPr>
              <a:t>dua</a:t>
            </a:r>
            <a:r>
              <a:rPr sz="2700" spc="-215" dirty="0">
                <a:latin typeface="Arial"/>
                <a:cs typeface="Arial"/>
              </a:rPr>
              <a:t> </a:t>
            </a:r>
            <a:r>
              <a:rPr sz="2700" spc="25" dirty="0">
                <a:latin typeface="Arial"/>
                <a:cs typeface="Arial"/>
              </a:rPr>
              <a:t>kalimat  </a:t>
            </a:r>
            <a:r>
              <a:rPr sz="2700" spc="20" dirty="0">
                <a:latin typeface="Arial"/>
                <a:cs typeface="Arial"/>
              </a:rPr>
              <a:t>tentang</a:t>
            </a:r>
            <a:r>
              <a:rPr sz="2700" spc="-24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penjelasan</a:t>
            </a:r>
            <a:r>
              <a:rPr sz="2700" spc="-240" dirty="0">
                <a:latin typeface="Arial"/>
                <a:cs typeface="Arial"/>
              </a:rPr>
              <a:t> </a:t>
            </a:r>
            <a:r>
              <a:rPr sz="2700" spc="-50" dirty="0">
                <a:latin typeface="Arial"/>
                <a:cs typeface="Arial"/>
              </a:rPr>
              <a:t>dan</a:t>
            </a:r>
            <a:r>
              <a:rPr sz="2700" spc="-240" dirty="0">
                <a:latin typeface="Arial"/>
                <a:cs typeface="Arial"/>
              </a:rPr>
              <a:t> </a:t>
            </a:r>
            <a:r>
              <a:rPr sz="2700" spc="40" dirty="0">
                <a:latin typeface="Arial"/>
                <a:cs typeface="Arial"/>
              </a:rPr>
              <a:t>point-poin</a:t>
            </a:r>
            <a:endParaRPr sz="2700">
              <a:latin typeface="Arial"/>
              <a:cs typeface="Arial"/>
            </a:endParaRPr>
          </a:p>
          <a:p>
            <a:pPr marL="318135" indent="-305435">
              <a:lnSpc>
                <a:spcPts val="3105"/>
              </a:lnSpc>
              <a:buAutoNum type="arabicPeriod" startAt="3"/>
              <a:tabLst>
                <a:tab pos="318770" algn="l"/>
              </a:tabLst>
            </a:pPr>
            <a:r>
              <a:rPr sz="2700" spc="-5" dirty="0">
                <a:latin typeface="Arial"/>
                <a:cs typeface="Arial"/>
              </a:rPr>
              <a:t>Penutup </a:t>
            </a:r>
            <a:r>
              <a:rPr sz="2700" spc="-65" dirty="0">
                <a:latin typeface="Arial"/>
                <a:cs typeface="Arial"/>
              </a:rPr>
              <a:t>(close</a:t>
            </a:r>
            <a:r>
              <a:rPr sz="2700" spc="-459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courtesy)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97418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46843" y="0"/>
            <a:ext cx="8606790" cy="7315200"/>
          </a:xfrm>
          <a:custGeom>
            <a:avLst/>
            <a:gdLst/>
            <a:ahLst/>
            <a:cxnLst/>
            <a:rect l="l" t="t" r="r" b="b"/>
            <a:pathLst>
              <a:path w="8606790" h="7315200">
                <a:moveTo>
                  <a:pt x="8606757" y="7315200"/>
                </a:moveTo>
                <a:lnTo>
                  <a:pt x="5768977" y="7315200"/>
                </a:lnTo>
                <a:lnTo>
                  <a:pt x="0" y="0"/>
                </a:lnTo>
                <a:lnTo>
                  <a:pt x="8606757" y="0"/>
                </a:lnTo>
                <a:lnTo>
                  <a:pt x="8606757" y="7315200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73423" y="532763"/>
            <a:ext cx="4203065" cy="4470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50" spc="30" dirty="0">
                <a:solidFill>
                  <a:srgbClr val="1D252E"/>
                </a:solidFill>
                <a:latin typeface="Verdana"/>
                <a:cs typeface="Verdana"/>
              </a:rPr>
              <a:t>GOOD </a:t>
            </a:r>
            <a:r>
              <a:rPr sz="2750" spc="125" dirty="0">
                <a:solidFill>
                  <a:srgbClr val="1D252E"/>
                </a:solidFill>
                <a:latin typeface="Verdana"/>
                <a:cs typeface="Verdana"/>
              </a:rPr>
              <a:t>NEWS</a:t>
            </a:r>
            <a:r>
              <a:rPr sz="2750" spc="-710" dirty="0">
                <a:solidFill>
                  <a:srgbClr val="1D252E"/>
                </a:solidFill>
                <a:latin typeface="Verdana"/>
                <a:cs typeface="Verdana"/>
              </a:rPr>
              <a:t> </a:t>
            </a:r>
            <a:r>
              <a:rPr sz="2750" spc="90" dirty="0">
                <a:solidFill>
                  <a:srgbClr val="1D252E"/>
                </a:solidFill>
                <a:latin typeface="Verdana"/>
                <a:cs typeface="Verdana"/>
              </a:rPr>
              <a:t>TENTANG</a:t>
            </a:r>
            <a:endParaRPr sz="27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79088" y="2438969"/>
            <a:ext cx="78581" cy="7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79088" y="2781869"/>
            <a:ext cx="78581" cy="7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9088" y="3467669"/>
            <a:ext cx="78581" cy="7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9088" y="3810569"/>
            <a:ext cx="78581" cy="78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72000" y="954244"/>
            <a:ext cx="4804275" cy="3369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76145">
              <a:lnSpc>
                <a:spcPct val="100000"/>
              </a:lnSpc>
              <a:spcBef>
                <a:spcPts val="110"/>
              </a:spcBef>
            </a:pPr>
            <a:r>
              <a:rPr sz="2750" spc="190" dirty="0">
                <a:solidFill>
                  <a:srgbClr val="1D252E"/>
                </a:solidFill>
                <a:latin typeface="Verdana"/>
                <a:cs typeface="Verdana"/>
              </a:rPr>
              <a:t>PEKERJAAN</a:t>
            </a: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sz="1700" spc="180" dirty="0">
                <a:solidFill>
                  <a:srgbClr val="F7FAFD"/>
                </a:solidFill>
                <a:latin typeface="Arial"/>
                <a:cs typeface="Arial"/>
              </a:rPr>
              <a:t>Penyampaian </a:t>
            </a:r>
            <a:r>
              <a:rPr sz="1700" spc="145" dirty="0">
                <a:solidFill>
                  <a:srgbClr val="F7FAFD"/>
                </a:solidFill>
                <a:latin typeface="Arial"/>
                <a:cs typeface="Arial"/>
              </a:rPr>
              <a:t>pesan-pesan </a:t>
            </a:r>
            <a:r>
              <a:rPr sz="1700" spc="120" dirty="0">
                <a:solidFill>
                  <a:srgbClr val="F7FAFD"/>
                </a:solidFill>
                <a:latin typeface="Arial"/>
                <a:cs typeface="Arial"/>
              </a:rPr>
              <a:t>bisnis</a:t>
            </a:r>
            <a:r>
              <a:rPr sz="1700" spc="-250" dirty="0">
                <a:solidFill>
                  <a:srgbClr val="F7FAFD"/>
                </a:solidFill>
                <a:latin typeface="Arial"/>
                <a:cs typeface="Arial"/>
              </a:rPr>
              <a:t> </a:t>
            </a:r>
            <a:r>
              <a:rPr sz="1700" spc="155" dirty="0">
                <a:solidFill>
                  <a:srgbClr val="F7FAFD"/>
                </a:solidFill>
                <a:latin typeface="Arial"/>
                <a:cs typeface="Arial"/>
              </a:rPr>
              <a:t>yang</a:t>
            </a:r>
            <a:endParaRPr sz="1700">
              <a:latin typeface="Arial"/>
              <a:cs typeface="Arial"/>
            </a:endParaRPr>
          </a:p>
          <a:p>
            <a:pPr marL="50165" marR="5080" indent="2277745">
              <a:lnSpc>
                <a:spcPct val="132400"/>
              </a:lnSpc>
            </a:pPr>
            <a:r>
              <a:rPr sz="1700" spc="475" dirty="0">
                <a:solidFill>
                  <a:srgbClr val="F7FAFD"/>
                </a:solidFill>
                <a:latin typeface="Arial"/>
                <a:cs typeface="Arial"/>
              </a:rPr>
              <a:t>m</a:t>
            </a:r>
            <a:r>
              <a:rPr sz="1700" spc="125" dirty="0">
                <a:solidFill>
                  <a:srgbClr val="F7FAFD"/>
                </a:solidFill>
                <a:latin typeface="Arial"/>
                <a:cs typeface="Arial"/>
              </a:rPr>
              <a:t>e</a:t>
            </a:r>
            <a:r>
              <a:rPr sz="1700" spc="250" dirty="0">
                <a:solidFill>
                  <a:srgbClr val="F7FAFD"/>
                </a:solidFill>
                <a:latin typeface="Arial"/>
                <a:cs typeface="Arial"/>
              </a:rPr>
              <a:t>n</a:t>
            </a:r>
            <a:r>
              <a:rPr sz="1700" spc="210" dirty="0">
                <a:solidFill>
                  <a:srgbClr val="F7FAFD"/>
                </a:solidFill>
                <a:latin typeface="Arial"/>
                <a:cs typeface="Arial"/>
              </a:rPr>
              <a:t>gg</a:t>
            </a:r>
            <a:r>
              <a:rPr sz="1700" spc="125" dirty="0">
                <a:solidFill>
                  <a:srgbClr val="F7FAFD"/>
                </a:solidFill>
                <a:latin typeface="Arial"/>
                <a:cs typeface="Arial"/>
              </a:rPr>
              <a:t>e</a:t>
            </a:r>
            <a:r>
              <a:rPr sz="1700" spc="475" dirty="0">
                <a:solidFill>
                  <a:srgbClr val="F7FAFD"/>
                </a:solidFill>
                <a:latin typeface="Arial"/>
                <a:cs typeface="Arial"/>
              </a:rPr>
              <a:t>m</a:t>
            </a:r>
            <a:r>
              <a:rPr sz="1700" spc="285" dirty="0">
                <a:solidFill>
                  <a:srgbClr val="F7FAFD"/>
                </a:solidFill>
                <a:latin typeface="Arial"/>
                <a:cs typeface="Arial"/>
              </a:rPr>
              <a:t>b</a:t>
            </a:r>
            <a:r>
              <a:rPr sz="1700" spc="114" dirty="0">
                <a:solidFill>
                  <a:srgbClr val="F7FAFD"/>
                </a:solidFill>
                <a:latin typeface="Arial"/>
                <a:cs typeface="Arial"/>
              </a:rPr>
              <a:t>ir</a:t>
            </a:r>
            <a:r>
              <a:rPr sz="1700" spc="105" dirty="0">
                <a:solidFill>
                  <a:srgbClr val="F7FAFD"/>
                </a:solidFill>
                <a:latin typeface="Arial"/>
                <a:cs typeface="Arial"/>
              </a:rPr>
              <a:t>a</a:t>
            </a:r>
            <a:r>
              <a:rPr sz="1700" spc="195" dirty="0">
                <a:solidFill>
                  <a:srgbClr val="F7FAFD"/>
                </a:solidFill>
                <a:latin typeface="Arial"/>
                <a:cs typeface="Arial"/>
              </a:rPr>
              <a:t>k</a:t>
            </a:r>
            <a:r>
              <a:rPr sz="1700" spc="105" dirty="0">
                <a:solidFill>
                  <a:srgbClr val="F7FAFD"/>
                </a:solidFill>
                <a:latin typeface="Arial"/>
                <a:cs typeface="Arial"/>
              </a:rPr>
              <a:t>a</a:t>
            </a:r>
            <a:r>
              <a:rPr sz="1700" spc="250" dirty="0">
                <a:solidFill>
                  <a:srgbClr val="F7FAFD"/>
                </a:solidFill>
                <a:latin typeface="Arial"/>
                <a:cs typeface="Arial"/>
              </a:rPr>
              <a:t>n</a:t>
            </a:r>
            <a:r>
              <a:rPr sz="1700" spc="-120" dirty="0">
                <a:solidFill>
                  <a:srgbClr val="F7FAFD"/>
                </a:solidFill>
                <a:latin typeface="Arial"/>
                <a:cs typeface="Arial"/>
              </a:rPr>
              <a:t>:  </a:t>
            </a:r>
            <a:r>
              <a:rPr sz="1700" spc="130" dirty="0">
                <a:solidFill>
                  <a:srgbClr val="F7FAFD"/>
                </a:solidFill>
                <a:latin typeface="Arial"/>
                <a:cs typeface="Arial"/>
              </a:rPr>
              <a:t>Surat </a:t>
            </a:r>
            <a:r>
              <a:rPr sz="1700" spc="195" dirty="0">
                <a:solidFill>
                  <a:srgbClr val="F7FAFD"/>
                </a:solidFill>
                <a:latin typeface="Arial"/>
                <a:cs typeface="Arial"/>
              </a:rPr>
              <a:t>penerimaan</a:t>
            </a:r>
            <a:r>
              <a:rPr sz="1700" spc="-25" dirty="0">
                <a:solidFill>
                  <a:srgbClr val="F7FAFD"/>
                </a:solidFill>
                <a:latin typeface="Arial"/>
                <a:cs typeface="Arial"/>
              </a:rPr>
              <a:t> </a:t>
            </a:r>
            <a:r>
              <a:rPr sz="1700" spc="130" dirty="0">
                <a:solidFill>
                  <a:srgbClr val="F7FAFD"/>
                </a:solidFill>
                <a:latin typeface="Arial"/>
                <a:cs typeface="Arial"/>
              </a:rPr>
              <a:t>kerja</a:t>
            </a:r>
            <a:endParaRPr sz="1700">
              <a:latin typeface="Arial"/>
              <a:cs typeface="Arial"/>
            </a:endParaRPr>
          </a:p>
          <a:p>
            <a:pPr marL="50165" marR="825500">
              <a:lnSpc>
                <a:spcPct val="132400"/>
              </a:lnSpc>
            </a:pPr>
            <a:r>
              <a:rPr sz="1700" spc="130" dirty="0">
                <a:solidFill>
                  <a:srgbClr val="F7FAFD"/>
                </a:solidFill>
                <a:latin typeface="Arial"/>
                <a:cs typeface="Arial"/>
              </a:rPr>
              <a:t>Surat </a:t>
            </a:r>
            <a:r>
              <a:rPr sz="1700" spc="210" dirty="0">
                <a:solidFill>
                  <a:srgbClr val="F7FAFD"/>
                </a:solidFill>
                <a:latin typeface="Arial"/>
                <a:cs typeface="Arial"/>
              </a:rPr>
              <a:t>pemberitahuan</a:t>
            </a:r>
            <a:r>
              <a:rPr sz="1700" spc="-60" dirty="0">
                <a:solidFill>
                  <a:srgbClr val="F7FAFD"/>
                </a:solidFill>
                <a:latin typeface="Arial"/>
                <a:cs typeface="Arial"/>
              </a:rPr>
              <a:t> </a:t>
            </a:r>
            <a:r>
              <a:rPr sz="1700" spc="165" dirty="0">
                <a:solidFill>
                  <a:srgbClr val="F7FAFD"/>
                </a:solidFill>
                <a:latin typeface="Arial"/>
                <a:cs typeface="Arial"/>
              </a:rPr>
              <a:t>kenaikan  </a:t>
            </a:r>
            <a:r>
              <a:rPr sz="1700" spc="180" dirty="0">
                <a:solidFill>
                  <a:srgbClr val="F7FAFD"/>
                </a:solidFill>
                <a:latin typeface="Arial"/>
                <a:cs typeface="Arial"/>
              </a:rPr>
              <a:t>pangkat/jabatan</a:t>
            </a:r>
            <a:endParaRPr sz="1700">
              <a:latin typeface="Arial"/>
              <a:cs typeface="Arial"/>
            </a:endParaRPr>
          </a:p>
          <a:p>
            <a:pPr marL="50165" marR="815340">
              <a:lnSpc>
                <a:spcPct val="132400"/>
              </a:lnSpc>
            </a:pPr>
            <a:r>
              <a:rPr sz="1700" spc="130" dirty="0">
                <a:solidFill>
                  <a:srgbClr val="F7FAFD"/>
                </a:solidFill>
                <a:latin typeface="Arial"/>
                <a:cs typeface="Arial"/>
              </a:rPr>
              <a:t>Surat </a:t>
            </a:r>
            <a:r>
              <a:rPr sz="1700" spc="210" dirty="0">
                <a:solidFill>
                  <a:srgbClr val="F7FAFD"/>
                </a:solidFill>
                <a:latin typeface="Arial"/>
                <a:cs typeface="Arial"/>
              </a:rPr>
              <a:t>pemberian </a:t>
            </a:r>
            <a:r>
              <a:rPr sz="1700" spc="165" dirty="0">
                <a:solidFill>
                  <a:srgbClr val="F7FAFD"/>
                </a:solidFill>
                <a:latin typeface="Arial"/>
                <a:cs typeface="Arial"/>
              </a:rPr>
              <a:t>kenaikan </a:t>
            </a:r>
            <a:r>
              <a:rPr sz="1700" spc="135" dirty="0">
                <a:solidFill>
                  <a:srgbClr val="F7FAFD"/>
                </a:solidFill>
                <a:latin typeface="Arial"/>
                <a:cs typeface="Arial"/>
              </a:rPr>
              <a:t>gaji  </a:t>
            </a:r>
            <a:r>
              <a:rPr sz="1700" spc="130" dirty="0">
                <a:solidFill>
                  <a:srgbClr val="F7FAFD"/>
                </a:solidFill>
                <a:latin typeface="Arial"/>
                <a:cs typeface="Arial"/>
              </a:rPr>
              <a:t>Surat</a:t>
            </a:r>
            <a:r>
              <a:rPr sz="1700" spc="25" dirty="0">
                <a:solidFill>
                  <a:srgbClr val="F7FAFD"/>
                </a:solidFill>
                <a:latin typeface="Arial"/>
                <a:cs typeface="Arial"/>
              </a:rPr>
              <a:t> </a:t>
            </a:r>
            <a:r>
              <a:rPr sz="1700" spc="185" dirty="0">
                <a:solidFill>
                  <a:srgbClr val="F7FAFD"/>
                </a:solidFill>
                <a:latin typeface="Arial"/>
                <a:cs typeface="Arial"/>
              </a:rPr>
              <a:t>pengakuan/penghargaan  </a:t>
            </a:r>
            <a:r>
              <a:rPr sz="1700" spc="114" dirty="0">
                <a:solidFill>
                  <a:srgbClr val="F7FAFD"/>
                </a:solidFill>
                <a:latin typeface="Arial"/>
                <a:cs typeface="Arial"/>
              </a:rPr>
              <a:t>prestasi</a:t>
            </a:r>
            <a:r>
              <a:rPr sz="1700" spc="50" dirty="0">
                <a:solidFill>
                  <a:srgbClr val="F7FAFD"/>
                </a:solidFill>
                <a:latin typeface="Arial"/>
                <a:cs typeface="Arial"/>
              </a:rPr>
              <a:t> </a:t>
            </a:r>
            <a:r>
              <a:rPr sz="1700" spc="130" dirty="0">
                <a:solidFill>
                  <a:srgbClr val="F7FAFD"/>
                </a:solidFill>
                <a:latin typeface="Arial"/>
                <a:cs typeface="Arial"/>
              </a:rPr>
              <a:t>kerja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6472" y="5008875"/>
            <a:ext cx="4246880" cy="20332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70"/>
              </a:spcBef>
              <a:tabLst>
                <a:tab pos="872490" algn="l"/>
                <a:tab pos="1120775" algn="l"/>
              </a:tabLst>
            </a:pPr>
            <a:r>
              <a:rPr sz="4350" spc="290" dirty="0">
                <a:latin typeface="Verdana"/>
                <a:cs typeface="Verdana"/>
              </a:rPr>
              <a:t>PE</a:t>
            </a:r>
            <a:r>
              <a:rPr lang="id-ID" sz="4350" spc="290" dirty="0">
                <a:latin typeface="Verdana"/>
                <a:cs typeface="Verdana"/>
              </a:rPr>
              <a:t>S</a:t>
            </a:r>
            <a:r>
              <a:rPr sz="4350" spc="250" dirty="0">
                <a:latin typeface="Verdana"/>
                <a:cs typeface="Verdana"/>
              </a:rPr>
              <a:t>AN</a:t>
            </a:r>
            <a:r>
              <a:rPr sz="3250" spc="250" dirty="0">
                <a:latin typeface="Trebuchet MS"/>
                <a:cs typeface="Trebuchet MS"/>
              </a:rPr>
              <a:t>-</a:t>
            </a:r>
            <a:r>
              <a:rPr sz="4350" spc="250" dirty="0">
                <a:latin typeface="Verdana"/>
                <a:cs typeface="Verdana"/>
              </a:rPr>
              <a:t>PESAN  </a:t>
            </a:r>
            <a:r>
              <a:rPr sz="4350" spc="-80" dirty="0">
                <a:latin typeface="Verdana"/>
                <a:cs typeface="Verdana"/>
              </a:rPr>
              <a:t>G</a:t>
            </a:r>
            <a:r>
              <a:rPr lang="id-ID" sz="4350" spc="-80" dirty="0">
                <a:latin typeface="Verdana"/>
                <a:cs typeface="Verdana"/>
              </a:rPr>
              <a:t>O</a:t>
            </a:r>
            <a:r>
              <a:rPr sz="4350" spc="175" dirty="0">
                <a:latin typeface="Verdana"/>
                <a:cs typeface="Verdana"/>
              </a:rPr>
              <a:t>OD</a:t>
            </a:r>
            <a:r>
              <a:rPr sz="3250" spc="175" dirty="0">
                <a:latin typeface="Trebuchet MS"/>
                <a:cs typeface="Trebuchet MS"/>
              </a:rPr>
              <a:t>-</a:t>
            </a:r>
            <a:r>
              <a:rPr sz="4350" spc="175" dirty="0">
                <a:latin typeface="Verdana"/>
                <a:cs typeface="Verdana"/>
              </a:rPr>
              <a:t>NEWS</a:t>
            </a:r>
            <a:r>
              <a:rPr sz="4350" spc="-680" dirty="0">
                <a:latin typeface="Verdana"/>
                <a:cs typeface="Verdana"/>
              </a:rPr>
              <a:t> </a:t>
            </a:r>
            <a:r>
              <a:rPr sz="3250" spc="740" dirty="0">
                <a:latin typeface="Trebuchet MS"/>
                <a:cs typeface="Trebuchet MS"/>
              </a:rPr>
              <a:t>&amp;</a:t>
            </a:r>
            <a:endParaRPr sz="3250" dirty="0">
              <a:latin typeface="Trebuchet MS"/>
              <a:cs typeface="Trebuchet MS"/>
            </a:endParaRPr>
          </a:p>
          <a:p>
            <a:pPr marL="425450">
              <a:lnSpc>
                <a:spcPct val="100000"/>
              </a:lnSpc>
              <a:spcBef>
                <a:spcPts val="55"/>
              </a:spcBef>
            </a:pPr>
            <a:r>
              <a:rPr lang="id-ID" sz="4350" spc="35" dirty="0">
                <a:latin typeface="Verdana"/>
                <a:cs typeface="Verdana"/>
              </a:rPr>
              <a:t>G</a:t>
            </a:r>
            <a:r>
              <a:rPr sz="4350" spc="35" dirty="0">
                <a:latin typeface="Verdana"/>
                <a:cs typeface="Verdana"/>
              </a:rPr>
              <a:t>OODWILL</a:t>
            </a:r>
            <a:endParaRPr sz="435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31038" y="5861496"/>
            <a:ext cx="2023110" cy="1454150"/>
          </a:xfrm>
          <a:custGeom>
            <a:avLst/>
            <a:gdLst/>
            <a:ahLst/>
            <a:cxnLst/>
            <a:rect l="l" t="t" r="r" b="b"/>
            <a:pathLst>
              <a:path w="2023109" h="1454150">
                <a:moveTo>
                  <a:pt x="2022560" y="1453703"/>
                </a:moveTo>
                <a:lnTo>
                  <a:pt x="0" y="1453703"/>
                </a:lnTo>
                <a:lnTo>
                  <a:pt x="1453703" y="0"/>
                </a:lnTo>
                <a:lnTo>
                  <a:pt x="2022560" y="568869"/>
                </a:lnTo>
                <a:lnTo>
                  <a:pt x="2022560" y="1453703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9615" y="0"/>
            <a:ext cx="1984375" cy="2429510"/>
          </a:xfrm>
          <a:custGeom>
            <a:avLst/>
            <a:gdLst/>
            <a:ahLst/>
            <a:cxnLst/>
            <a:rect l="l" t="t" r="r" b="b"/>
            <a:pathLst>
              <a:path w="1984375" h="2429510">
                <a:moveTo>
                  <a:pt x="1984132" y="2411177"/>
                </a:moveTo>
                <a:lnTo>
                  <a:pt x="1961896" y="2429125"/>
                </a:lnTo>
                <a:lnTo>
                  <a:pt x="0" y="0"/>
                </a:lnTo>
                <a:lnTo>
                  <a:pt x="36730" y="0"/>
                </a:lnTo>
                <a:lnTo>
                  <a:pt x="1984132" y="2411177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3639"/>
            <a:ext cx="6724649" cy="7238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47292" y="0"/>
            <a:ext cx="3406775" cy="2055495"/>
          </a:xfrm>
          <a:custGeom>
            <a:avLst/>
            <a:gdLst/>
            <a:ahLst/>
            <a:cxnLst/>
            <a:rect l="l" t="t" r="r" b="b"/>
            <a:pathLst>
              <a:path w="3406775" h="2055495">
                <a:moveTo>
                  <a:pt x="2345946" y="1764788"/>
                </a:moveTo>
                <a:lnTo>
                  <a:pt x="2055372" y="2055362"/>
                </a:lnTo>
                <a:lnTo>
                  <a:pt x="0" y="0"/>
                </a:lnTo>
                <a:lnTo>
                  <a:pt x="3406307" y="0"/>
                </a:lnTo>
                <a:lnTo>
                  <a:pt x="3406307" y="704420"/>
                </a:lnTo>
                <a:lnTo>
                  <a:pt x="2345946" y="1764788"/>
                </a:lnTo>
                <a:close/>
              </a:path>
            </a:pathLst>
          </a:custGeom>
          <a:solidFill>
            <a:srgbClr val="ED6915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7556" y="0"/>
            <a:ext cx="2931160" cy="2917825"/>
          </a:xfrm>
          <a:custGeom>
            <a:avLst/>
            <a:gdLst/>
            <a:ahLst/>
            <a:cxnLst/>
            <a:rect l="l" t="t" r="r" b="b"/>
            <a:pathLst>
              <a:path w="2931159" h="2917825">
                <a:moveTo>
                  <a:pt x="2917636" y="2917636"/>
                </a:moveTo>
                <a:lnTo>
                  <a:pt x="0" y="0"/>
                </a:lnTo>
                <a:lnTo>
                  <a:pt x="26937" y="0"/>
                </a:lnTo>
                <a:lnTo>
                  <a:pt x="2931105" y="2904168"/>
                </a:lnTo>
                <a:lnTo>
                  <a:pt x="2917636" y="2917636"/>
                </a:lnTo>
                <a:close/>
              </a:path>
            </a:pathLst>
          </a:custGeom>
          <a:solidFill>
            <a:srgbClr val="043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77278" y="5008855"/>
            <a:ext cx="2078355" cy="1289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sz="2750" spc="90" dirty="0">
                <a:solidFill>
                  <a:srgbClr val="043C57"/>
                </a:solidFill>
                <a:latin typeface="Verdana"/>
                <a:cs typeface="Verdana"/>
              </a:rPr>
              <a:t>Good</a:t>
            </a:r>
            <a:r>
              <a:rPr sz="2750" spc="-395" dirty="0">
                <a:solidFill>
                  <a:srgbClr val="043C57"/>
                </a:solidFill>
                <a:latin typeface="Verdana"/>
                <a:cs typeface="Verdana"/>
              </a:rPr>
              <a:t> </a:t>
            </a:r>
            <a:r>
              <a:rPr sz="2750" spc="135" dirty="0">
                <a:solidFill>
                  <a:srgbClr val="043C57"/>
                </a:solidFill>
                <a:latin typeface="Verdana"/>
                <a:cs typeface="Verdana"/>
              </a:rPr>
              <a:t>News  </a:t>
            </a:r>
            <a:r>
              <a:rPr sz="2750" spc="80" dirty="0">
                <a:solidFill>
                  <a:srgbClr val="043C57"/>
                </a:solidFill>
                <a:latin typeface="Verdana"/>
                <a:cs typeface="Verdana"/>
              </a:rPr>
              <a:t>Tentang  </a:t>
            </a:r>
            <a:r>
              <a:rPr sz="2750" spc="65" dirty="0">
                <a:solidFill>
                  <a:srgbClr val="043C57"/>
                </a:solidFill>
                <a:latin typeface="Verdana"/>
                <a:cs typeface="Verdana"/>
              </a:rPr>
              <a:t>Pekerjaan</a:t>
            </a:r>
            <a:endParaRPr sz="2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4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D5DD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22739" y="37277"/>
            <a:ext cx="7086599" cy="7238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0483" y="266241"/>
            <a:ext cx="1713230" cy="9391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4475" marR="5080" indent="-232410">
              <a:lnSpc>
                <a:spcPct val="102899"/>
              </a:lnSpc>
              <a:spcBef>
                <a:spcPts val="60"/>
              </a:spcBef>
            </a:pPr>
            <a:r>
              <a:rPr sz="1950" spc="60" dirty="0">
                <a:solidFill>
                  <a:srgbClr val="000000"/>
                </a:solidFill>
                <a:latin typeface="Verdana"/>
                <a:cs typeface="Verdana"/>
              </a:rPr>
              <a:t>GOOD</a:t>
            </a:r>
            <a:r>
              <a:rPr sz="1950" spc="-27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1950" spc="125" dirty="0">
                <a:solidFill>
                  <a:srgbClr val="000000"/>
                </a:solidFill>
                <a:latin typeface="Verdana"/>
                <a:cs typeface="Verdana"/>
              </a:rPr>
              <a:t>NEWS  </a:t>
            </a:r>
            <a:r>
              <a:rPr sz="1950" spc="100" dirty="0">
                <a:solidFill>
                  <a:srgbClr val="000000"/>
                </a:solidFill>
                <a:latin typeface="Verdana"/>
                <a:cs typeface="Verdana"/>
              </a:rPr>
              <a:t>TENTANG  </a:t>
            </a:r>
            <a:r>
              <a:rPr sz="1950" spc="125" dirty="0">
                <a:solidFill>
                  <a:srgbClr val="000000"/>
                </a:solidFill>
                <a:latin typeface="Verdana"/>
                <a:cs typeface="Verdana"/>
              </a:rPr>
              <a:t>PRODUK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51223" y="3"/>
            <a:ext cx="2502535" cy="1699895"/>
          </a:xfrm>
          <a:custGeom>
            <a:avLst/>
            <a:gdLst/>
            <a:ahLst/>
            <a:cxnLst/>
            <a:rect l="l" t="t" r="r" b="b"/>
            <a:pathLst>
              <a:path w="2502534" h="1699895">
                <a:moveTo>
                  <a:pt x="2502377" y="896903"/>
                </a:moveTo>
                <a:lnTo>
                  <a:pt x="1699628" y="1699647"/>
                </a:lnTo>
                <a:lnTo>
                  <a:pt x="0" y="0"/>
                </a:lnTo>
                <a:lnTo>
                  <a:pt x="2502377" y="0"/>
                </a:lnTo>
                <a:lnTo>
                  <a:pt x="2502377" y="896903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530525"/>
            <a:ext cx="2519680" cy="1784985"/>
          </a:xfrm>
          <a:custGeom>
            <a:avLst/>
            <a:gdLst/>
            <a:ahLst/>
            <a:cxnLst/>
            <a:rect l="l" t="t" r="r" b="b"/>
            <a:pathLst>
              <a:path w="2519680" h="1784984">
                <a:moveTo>
                  <a:pt x="2519124" y="1784674"/>
                </a:moveTo>
                <a:lnTo>
                  <a:pt x="0" y="1784674"/>
                </a:lnTo>
                <a:lnTo>
                  <a:pt x="0" y="734449"/>
                </a:lnTo>
                <a:lnTo>
                  <a:pt x="734449" y="0"/>
                </a:lnTo>
                <a:lnTo>
                  <a:pt x="2519124" y="1784674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59426" y="3"/>
            <a:ext cx="1720850" cy="1701164"/>
          </a:xfrm>
          <a:custGeom>
            <a:avLst/>
            <a:gdLst/>
            <a:ahLst/>
            <a:cxnLst/>
            <a:rect l="l" t="t" r="r" b="b"/>
            <a:pathLst>
              <a:path w="1720850" h="1701164">
                <a:moveTo>
                  <a:pt x="1720805" y="1680393"/>
                </a:moveTo>
                <a:lnTo>
                  <a:pt x="1700599" y="1700599"/>
                </a:lnTo>
                <a:lnTo>
                  <a:pt x="0" y="0"/>
                </a:lnTo>
                <a:lnTo>
                  <a:pt x="40411" y="0"/>
                </a:lnTo>
                <a:lnTo>
                  <a:pt x="1720805" y="1680393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22080" y="6586760"/>
            <a:ext cx="731520" cy="728980"/>
          </a:xfrm>
          <a:custGeom>
            <a:avLst/>
            <a:gdLst/>
            <a:ahLst/>
            <a:cxnLst/>
            <a:rect l="l" t="t" r="r" b="b"/>
            <a:pathLst>
              <a:path w="731520" h="728979">
                <a:moveTo>
                  <a:pt x="731519" y="728439"/>
                </a:moveTo>
                <a:lnTo>
                  <a:pt x="714969" y="728439"/>
                </a:lnTo>
                <a:lnTo>
                  <a:pt x="0" y="13470"/>
                </a:lnTo>
                <a:lnTo>
                  <a:pt x="13470" y="0"/>
                </a:lnTo>
                <a:lnTo>
                  <a:pt x="731519" y="718049"/>
                </a:lnTo>
                <a:lnTo>
                  <a:pt x="731519" y="728439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5772" y="166988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50"/>
                </a:moveTo>
                <a:lnTo>
                  <a:pt x="24785" y="57150"/>
                </a:lnTo>
                <a:lnTo>
                  <a:pt x="21140" y="56425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4785"/>
                </a:lnTo>
                <a:lnTo>
                  <a:pt x="57150" y="32364"/>
                </a:lnTo>
                <a:lnTo>
                  <a:pt x="32364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772" y="24128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50"/>
                </a:moveTo>
                <a:lnTo>
                  <a:pt x="24785" y="57150"/>
                </a:lnTo>
                <a:lnTo>
                  <a:pt x="21140" y="56425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4785"/>
                </a:lnTo>
                <a:lnTo>
                  <a:pt x="57150" y="32364"/>
                </a:lnTo>
                <a:lnTo>
                  <a:pt x="32364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5772" y="34034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50"/>
                </a:moveTo>
                <a:lnTo>
                  <a:pt x="24785" y="57150"/>
                </a:lnTo>
                <a:lnTo>
                  <a:pt x="21140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5" y="0"/>
                </a:lnTo>
                <a:lnTo>
                  <a:pt x="32364" y="0"/>
                </a:lnTo>
                <a:lnTo>
                  <a:pt x="57150" y="24784"/>
                </a:lnTo>
                <a:lnTo>
                  <a:pt x="57150" y="32365"/>
                </a:lnTo>
                <a:lnTo>
                  <a:pt x="32364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772" y="389873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50"/>
                </a:moveTo>
                <a:lnTo>
                  <a:pt x="24785" y="57150"/>
                </a:lnTo>
                <a:lnTo>
                  <a:pt x="21140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5" y="0"/>
                </a:lnTo>
                <a:lnTo>
                  <a:pt x="32364" y="0"/>
                </a:lnTo>
                <a:lnTo>
                  <a:pt x="57150" y="24784"/>
                </a:lnTo>
                <a:lnTo>
                  <a:pt x="57150" y="32365"/>
                </a:lnTo>
                <a:lnTo>
                  <a:pt x="32364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6577" y="1528812"/>
            <a:ext cx="1907539" cy="2749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1300" spc="100" dirty="0">
                <a:latin typeface="Arial"/>
                <a:cs typeface="Arial"/>
              </a:rPr>
              <a:t>Surat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155" dirty="0">
                <a:latin typeface="Arial"/>
                <a:cs typeface="Arial"/>
              </a:rPr>
              <a:t>pemberitahuan  </a:t>
            </a:r>
            <a:r>
              <a:rPr sz="1300" spc="135" dirty="0">
                <a:latin typeface="Arial"/>
                <a:cs typeface="Arial"/>
              </a:rPr>
              <a:t>discount </a:t>
            </a:r>
            <a:r>
              <a:rPr sz="1300" spc="125" dirty="0">
                <a:latin typeface="Arial"/>
                <a:cs typeface="Arial"/>
              </a:rPr>
              <a:t>(potongan)  </a:t>
            </a:r>
            <a:r>
              <a:rPr sz="1300" spc="160" dirty="0">
                <a:latin typeface="Arial"/>
                <a:cs typeface="Arial"/>
              </a:rPr>
              <a:t>produk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sz="1300" spc="100" dirty="0">
                <a:latin typeface="Arial"/>
                <a:cs typeface="Arial"/>
              </a:rPr>
              <a:t>Surat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155" dirty="0">
                <a:latin typeface="Arial"/>
                <a:cs typeface="Arial"/>
              </a:rPr>
              <a:t>pemberitahuan  </a:t>
            </a:r>
            <a:r>
              <a:rPr sz="1300" spc="114" dirty="0">
                <a:latin typeface="Arial"/>
                <a:cs typeface="Arial"/>
              </a:rPr>
              <a:t>sistem </a:t>
            </a:r>
            <a:r>
              <a:rPr sz="1300" spc="120" dirty="0">
                <a:latin typeface="Arial"/>
                <a:cs typeface="Arial"/>
              </a:rPr>
              <a:t>beli </a:t>
            </a:r>
            <a:r>
              <a:rPr sz="1300" spc="10" dirty="0">
                <a:latin typeface="Arial"/>
                <a:cs typeface="Arial"/>
              </a:rPr>
              <a:t>3 </a:t>
            </a:r>
            <a:r>
              <a:rPr sz="1300" spc="160" dirty="0">
                <a:latin typeface="Arial"/>
                <a:cs typeface="Arial"/>
              </a:rPr>
              <a:t>produk  </a:t>
            </a:r>
            <a:r>
              <a:rPr sz="1300" spc="155" dirty="0">
                <a:latin typeface="Arial"/>
                <a:cs typeface="Arial"/>
              </a:rPr>
              <a:t>dapat </a:t>
            </a:r>
            <a:r>
              <a:rPr sz="1300" spc="-204" dirty="0">
                <a:latin typeface="Arial"/>
                <a:cs typeface="Arial"/>
              </a:rPr>
              <a:t>1 </a:t>
            </a:r>
            <a:r>
              <a:rPr sz="1300" spc="175" dirty="0">
                <a:latin typeface="Arial"/>
                <a:cs typeface="Arial"/>
              </a:rPr>
              <a:t>tambahan </a:t>
            </a:r>
            <a:r>
              <a:rPr sz="1300" spc="-204" dirty="0">
                <a:latin typeface="Arial"/>
                <a:cs typeface="Arial"/>
              </a:rPr>
              <a:t>1  </a:t>
            </a:r>
            <a:r>
              <a:rPr sz="1300" spc="160" dirty="0">
                <a:latin typeface="Arial"/>
                <a:cs typeface="Arial"/>
              </a:rPr>
              <a:t>produk </a:t>
            </a:r>
            <a:r>
              <a:rPr sz="1300" spc="90" dirty="0">
                <a:latin typeface="Arial"/>
                <a:cs typeface="Arial"/>
              </a:rPr>
              <a:t>gratis  </a:t>
            </a:r>
            <a:r>
              <a:rPr sz="1300" spc="140" dirty="0">
                <a:latin typeface="Arial"/>
                <a:cs typeface="Arial"/>
              </a:rPr>
              <a:t>Pemberian </a:t>
            </a:r>
            <a:r>
              <a:rPr sz="1300" spc="170" dirty="0">
                <a:latin typeface="Arial"/>
                <a:cs typeface="Arial"/>
              </a:rPr>
              <a:t>kupon  </a:t>
            </a:r>
            <a:r>
              <a:rPr sz="1300" spc="125" dirty="0">
                <a:latin typeface="Arial"/>
                <a:cs typeface="Arial"/>
              </a:rPr>
              <a:t>diskon </a:t>
            </a:r>
            <a:r>
              <a:rPr sz="1300" spc="120" dirty="0">
                <a:latin typeface="Arial"/>
                <a:cs typeface="Arial"/>
              </a:rPr>
              <a:t>harga </a:t>
            </a:r>
            <a:r>
              <a:rPr sz="1300" spc="160" dirty="0">
                <a:latin typeface="Arial"/>
                <a:cs typeface="Arial"/>
              </a:rPr>
              <a:t>produk  </a:t>
            </a:r>
            <a:r>
              <a:rPr sz="1300" spc="140" dirty="0">
                <a:latin typeface="Arial"/>
                <a:cs typeface="Arial"/>
              </a:rPr>
              <a:t>Pemberian </a:t>
            </a:r>
            <a:r>
              <a:rPr sz="1300" spc="170" dirty="0">
                <a:latin typeface="Arial"/>
                <a:cs typeface="Arial"/>
              </a:rPr>
              <a:t>kupon  </a:t>
            </a:r>
            <a:r>
              <a:rPr sz="1300" spc="155" dirty="0">
                <a:latin typeface="Arial"/>
                <a:cs typeface="Arial"/>
              </a:rPr>
              <a:t>undian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35" dirty="0">
                <a:latin typeface="Arial"/>
                <a:cs typeface="Arial"/>
              </a:rPr>
              <a:t>berhadiah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30212" y="2448924"/>
            <a:ext cx="2476500" cy="1967864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612775" algn="r">
              <a:lnSpc>
                <a:spcPct val="101600"/>
              </a:lnSpc>
              <a:spcBef>
                <a:spcPts val="30"/>
              </a:spcBef>
            </a:pPr>
            <a:r>
              <a:rPr sz="4200" spc="320" dirty="0">
                <a:latin typeface="Verdana"/>
                <a:cs typeface="Verdana"/>
              </a:rPr>
              <a:t>P</a:t>
            </a:r>
            <a:r>
              <a:rPr sz="4200" spc="20" dirty="0">
                <a:latin typeface="Verdana"/>
                <a:cs typeface="Verdana"/>
              </a:rPr>
              <a:t>e</a:t>
            </a:r>
            <a:r>
              <a:rPr sz="4200" spc="-45" dirty="0">
                <a:latin typeface="Verdana"/>
                <a:cs typeface="Verdana"/>
              </a:rPr>
              <a:t>s</a:t>
            </a:r>
            <a:r>
              <a:rPr sz="4200" spc="-10" dirty="0">
                <a:latin typeface="Verdana"/>
                <a:cs typeface="Verdana"/>
              </a:rPr>
              <a:t>a</a:t>
            </a:r>
            <a:r>
              <a:rPr sz="4200" spc="165" dirty="0">
                <a:latin typeface="Verdana"/>
                <a:cs typeface="Verdana"/>
              </a:rPr>
              <a:t>n</a:t>
            </a:r>
            <a:r>
              <a:rPr sz="3150" spc="385" dirty="0">
                <a:latin typeface="Trebuchet MS"/>
                <a:cs typeface="Trebuchet MS"/>
              </a:rPr>
              <a:t>-  </a:t>
            </a:r>
            <a:r>
              <a:rPr sz="4200" spc="320" dirty="0">
                <a:latin typeface="Verdana"/>
                <a:cs typeface="Verdana"/>
              </a:rPr>
              <a:t>P</a:t>
            </a:r>
            <a:r>
              <a:rPr sz="4200" spc="20" dirty="0">
                <a:latin typeface="Verdana"/>
                <a:cs typeface="Verdana"/>
              </a:rPr>
              <a:t>e</a:t>
            </a:r>
            <a:r>
              <a:rPr sz="4200" spc="-45" dirty="0">
                <a:latin typeface="Verdana"/>
                <a:cs typeface="Verdana"/>
              </a:rPr>
              <a:t>s</a:t>
            </a:r>
            <a:r>
              <a:rPr sz="4200" spc="-10" dirty="0">
                <a:latin typeface="Verdana"/>
                <a:cs typeface="Verdana"/>
              </a:rPr>
              <a:t>a</a:t>
            </a:r>
            <a:r>
              <a:rPr sz="4200" spc="150" dirty="0">
                <a:latin typeface="Verdana"/>
                <a:cs typeface="Verdana"/>
              </a:rPr>
              <a:t>n  </a:t>
            </a:r>
            <a:r>
              <a:rPr sz="4200" spc="-135" dirty="0">
                <a:latin typeface="Verdana"/>
                <a:cs typeface="Verdana"/>
              </a:rPr>
              <a:t>G</a:t>
            </a:r>
            <a:r>
              <a:rPr sz="4200" spc="120" dirty="0">
                <a:latin typeface="Verdana"/>
                <a:cs typeface="Verdana"/>
              </a:rPr>
              <a:t>oo</a:t>
            </a:r>
            <a:r>
              <a:rPr sz="4200" spc="265" dirty="0">
                <a:latin typeface="Verdana"/>
                <a:cs typeface="Verdana"/>
              </a:rPr>
              <a:t>d</a:t>
            </a:r>
            <a:r>
              <a:rPr sz="4200" spc="515" dirty="0">
                <a:latin typeface="Verdana"/>
                <a:cs typeface="Verdana"/>
              </a:rPr>
              <a:t>w</a:t>
            </a:r>
            <a:r>
              <a:rPr sz="4200" spc="125" dirty="0">
                <a:latin typeface="Verdana"/>
                <a:cs typeface="Verdana"/>
              </a:rPr>
              <a:t>i</a:t>
            </a:r>
            <a:r>
              <a:rPr sz="4200" spc="170" dirty="0">
                <a:latin typeface="Verdana"/>
                <a:cs typeface="Verdana"/>
              </a:rPr>
              <a:t>l</a:t>
            </a:r>
            <a:r>
              <a:rPr sz="4200" spc="215" dirty="0">
                <a:latin typeface="Verdana"/>
                <a:cs typeface="Verdana"/>
              </a:rPr>
              <a:t>l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8960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4331" y="0"/>
            <a:ext cx="2139315" cy="1270000"/>
          </a:xfrm>
          <a:custGeom>
            <a:avLst/>
            <a:gdLst/>
            <a:ahLst/>
            <a:cxnLst/>
            <a:rect l="l" t="t" r="r" b="b"/>
            <a:pathLst>
              <a:path w="2139315" h="1270000">
                <a:moveTo>
                  <a:pt x="2139269" y="399979"/>
                </a:moveTo>
                <a:lnTo>
                  <a:pt x="1269618" y="1269621"/>
                </a:lnTo>
                <a:lnTo>
                  <a:pt x="0" y="0"/>
                </a:lnTo>
                <a:lnTo>
                  <a:pt x="2139269" y="0"/>
                </a:lnTo>
                <a:lnTo>
                  <a:pt x="2139269" y="399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5572" y="0"/>
            <a:ext cx="1518920" cy="1499235"/>
          </a:xfrm>
          <a:custGeom>
            <a:avLst/>
            <a:gdLst/>
            <a:ahLst/>
            <a:cxnLst/>
            <a:rect l="l" t="t" r="r" b="b"/>
            <a:pathLst>
              <a:path w="1518920" h="1499235">
                <a:moveTo>
                  <a:pt x="1518922" y="0"/>
                </a:moveTo>
                <a:lnTo>
                  <a:pt x="20205" y="1498716"/>
                </a:lnTo>
                <a:lnTo>
                  <a:pt x="0" y="1478511"/>
                </a:lnTo>
                <a:lnTo>
                  <a:pt x="1478511" y="0"/>
                </a:lnTo>
                <a:lnTo>
                  <a:pt x="1518922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08522" y="6093411"/>
            <a:ext cx="1235710" cy="1222375"/>
          </a:xfrm>
          <a:custGeom>
            <a:avLst/>
            <a:gdLst/>
            <a:ahLst/>
            <a:cxnLst/>
            <a:rect l="l" t="t" r="r" b="b"/>
            <a:pathLst>
              <a:path w="1235709" h="1222375">
                <a:moveTo>
                  <a:pt x="1235259" y="1221789"/>
                </a:moveTo>
                <a:lnTo>
                  <a:pt x="1208318" y="1221789"/>
                </a:lnTo>
                <a:lnTo>
                  <a:pt x="0" y="13470"/>
                </a:lnTo>
                <a:lnTo>
                  <a:pt x="13470" y="0"/>
                </a:lnTo>
                <a:lnTo>
                  <a:pt x="1235259" y="1221789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30285" y="5159106"/>
            <a:ext cx="1223645" cy="2156460"/>
          </a:xfrm>
          <a:custGeom>
            <a:avLst/>
            <a:gdLst/>
            <a:ahLst/>
            <a:cxnLst/>
            <a:rect l="l" t="t" r="r" b="b"/>
            <a:pathLst>
              <a:path w="1223645" h="2156459">
                <a:moveTo>
                  <a:pt x="1223314" y="2156093"/>
                </a:moveTo>
                <a:lnTo>
                  <a:pt x="932779" y="2156093"/>
                </a:lnTo>
                <a:lnTo>
                  <a:pt x="0" y="1223314"/>
                </a:lnTo>
                <a:lnTo>
                  <a:pt x="1223314" y="0"/>
                </a:lnTo>
                <a:lnTo>
                  <a:pt x="1223314" y="2156093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4564" y="6051172"/>
            <a:ext cx="171577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90"/>
              </a:lnSpc>
            </a:pPr>
            <a:r>
              <a:rPr sz="4200" spc="135" dirty="0">
                <a:solidFill>
                  <a:srgbClr val="F7FAFD"/>
                </a:solidFill>
                <a:latin typeface="Verdana"/>
                <a:cs typeface="Verdana"/>
              </a:rPr>
              <a:t>Meet</a:t>
            </a:r>
            <a:r>
              <a:rPr sz="4200" spc="-675" dirty="0">
                <a:solidFill>
                  <a:srgbClr val="F7FAFD"/>
                </a:solidFill>
                <a:latin typeface="Verdana"/>
                <a:cs typeface="Verdana"/>
              </a:rPr>
              <a:t> </a:t>
            </a:r>
            <a:r>
              <a:rPr sz="4200" spc="200" dirty="0">
                <a:solidFill>
                  <a:srgbClr val="F7FAFD"/>
                </a:solidFill>
                <a:latin typeface="Verdana"/>
                <a:cs typeface="Verdana"/>
              </a:rPr>
              <a:t>t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4511" y="6051172"/>
            <a:ext cx="688340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90"/>
              </a:lnSpc>
            </a:pPr>
            <a:r>
              <a:rPr sz="4200" spc="185" dirty="0">
                <a:solidFill>
                  <a:srgbClr val="F7FAFD"/>
                </a:solidFill>
                <a:latin typeface="Verdana"/>
                <a:cs typeface="Verdana"/>
              </a:rPr>
              <a:t>h</a:t>
            </a:r>
            <a:r>
              <a:rPr sz="4200" spc="65" dirty="0">
                <a:solidFill>
                  <a:srgbClr val="F7FAFD"/>
                </a:solidFill>
                <a:latin typeface="Verdana"/>
                <a:cs typeface="Verdana"/>
              </a:rPr>
              <a:t>e</a:t>
            </a:r>
            <a:endParaRPr sz="4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011936"/>
            <a:ext cx="2162810" cy="1303655"/>
          </a:xfrm>
          <a:custGeom>
            <a:avLst/>
            <a:gdLst/>
            <a:ahLst/>
            <a:cxnLst/>
            <a:rect l="l" t="t" r="r" b="b"/>
            <a:pathLst>
              <a:path w="2162810" h="1303654">
                <a:moveTo>
                  <a:pt x="2159742" y="1289079"/>
                </a:moveTo>
                <a:lnTo>
                  <a:pt x="2145557" y="1303263"/>
                </a:lnTo>
                <a:lnTo>
                  <a:pt x="0" y="1303263"/>
                </a:lnTo>
                <a:lnTo>
                  <a:pt x="0" y="875995"/>
                </a:lnTo>
                <a:lnTo>
                  <a:pt x="875989" y="0"/>
                </a:lnTo>
                <a:lnTo>
                  <a:pt x="2162412" y="1286408"/>
                </a:lnTo>
                <a:lnTo>
                  <a:pt x="2159742" y="1289079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15685"/>
            <a:ext cx="561975" cy="581660"/>
          </a:xfrm>
          <a:custGeom>
            <a:avLst/>
            <a:gdLst/>
            <a:ahLst/>
            <a:cxnLst/>
            <a:rect l="l" t="t" r="r" b="b"/>
            <a:pathLst>
              <a:path w="561975" h="581659">
                <a:moveTo>
                  <a:pt x="561371" y="20205"/>
                </a:moveTo>
                <a:lnTo>
                  <a:pt x="0" y="581577"/>
                </a:lnTo>
                <a:lnTo>
                  <a:pt x="0" y="541172"/>
                </a:lnTo>
                <a:lnTo>
                  <a:pt x="541169" y="0"/>
                </a:lnTo>
                <a:lnTo>
                  <a:pt x="561371" y="20205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74770" y="5719898"/>
            <a:ext cx="158496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300" spc="-44" baseline="-21825" dirty="0">
                <a:solidFill>
                  <a:srgbClr val="F7FAFD"/>
                </a:solidFill>
                <a:latin typeface="Verdana"/>
                <a:cs typeface="Verdana"/>
              </a:rPr>
              <a:t>T</a:t>
            </a:r>
            <a:r>
              <a:rPr sz="6300" spc="-547" baseline="-21825" dirty="0">
                <a:solidFill>
                  <a:srgbClr val="F7FAFD"/>
                </a:solidFill>
                <a:latin typeface="Verdana"/>
                <a:cs typeface="Verdana"/>
              </a:rPr>
              <a:t>e</a:t>
            </a:r>
            <a:r>
              <a:rPr sz="1950" spc="-955" dirty="0">
                <a:latin typeface="Verdana"/>
                <a:cs typeface="Verdana"/>
              </a:rPr>
              <a:t>S</a:t>
            </a:r>
            <a:r>
              <a:rPr sz="6300" spc="-2227" baseline="-21825" dirty="0">
                <a:solidFill>
                  <a:srgbClr val="F7FAFD"/>
                </a:solidFill>
                <a:latin typeface="Verdana"/>
                <a:cs typeface="Verdana"/>
              </a:rPr>
              <a:t>a</a:t>
            </a:r>
            <a:r>
              <a:rPr sz="1950" spc="40" dirty="0">
                <a:latin typeface="Verdana"/>
                <a:cs typeface="Verdana"/>
              </a:rPr>
              <a:t>U</a:t>
            </a:r>
            <a:r>
              <a:rPr sz="6300" spc="-5865" baseline="-21825" dirty="0">
                <a:solidFill>
                  <a:srgbClr val="F7FAFD"/>
                </a:solidFill>
                <a:latin typeface="Verdana"/>
                <a:cs typeface="Verdana"/>
              </a:rPr>
              <a:t>m</a:t>
            </a:r>
            <a:r>
              <a:rPr sz="1950" spc="225" dirty="0">
                <a:latin typeface="Verdana"/>
                <a:cs typeface="Verdana"/>
              </a:rPr>
              <a:t>R</a:t>
            </a:r>
            <a:r>
              <a:rPr sz="1950" spc="340" dirty="0">
                <a:latin typeface="Verdana"/>
                <a:cs typeface="Verdana"/>
              </a:rPr>
              <a:t>A</a:t>
            </a:r>
            <a:r>
              <a:rPr sz="1950" spc="20" dirty="0">
                <a:latin typeface="Verdana"/>
                <a:cs typeface="Verdana"/>
              </a:rPr>
              <a:t>T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1747" y="6304839"/>
            <a:ext cx="1868170" cy="72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1775" marR="5080" indent="-219710">
              <a:lnSpc>
                <a:spcPct val="117800"/>
              </a:lnSpc>
              <a:spcBef>
                <a:spcPts val="95"/>
              </a:spcBef>
            </a:pPr>
            <a:r>
              <a:rPr sz="1950" spc="275" dirty="0">
                <a:latin typeface="Verdana"/>
                <a:cs typeface="Verdana"/>
              </a:rPr>
              <a:t>K</a:t>
            </a:r>
            <a:r>
              <a:rPr sz="1950" spc="204" dirty="0">
                <a:latin typeface="Verdana"/>
                <a:cs typeface="Verdana"/>
              </a:rPr>
              <a:t>O</a:t>
            </a:r>
            <a:r>
              <a:rPr sz="1950" spc="245" dirty="0">
                <a:latin typeface="Verdana"/>
                <a:cs typeface="Verdana"/>
              </a:rPr>
              <a:t>N</a:t>
            </a:r>
            <a:r>
              <a:rPr sz="1950" spc="220" dirty="0">
                <a:latin typeface="Verdana"/>
                <a:cs typeface="Verdana"/>
              </a:rPr>
              <a:t>F</a:t>
            </a:r>
            <a:r>
              <a:rPr sz="1950" spc="-50" dirty="0">
                <a:latin typeface="Verdana"/>
                <a:cs typeface="Verdana"/>
              </a:rPr>
              <a:t>I</a:t>
            </a:r>
            <a:r>
              <a:rPr sz="1950" spc="225" dirty="0">
                <a:latin typeface="Verdana"/>
                <a:cs typeface="Verdana"/>
              </a:rPr>
              <a:t>R</a:t>
            </a:r>
            <a:r>
              <a:rPr sz="1950" spc="310" dirty="0">
                <a:latin typeface="Verdana"/>
                <a:cs typeface="Verdana"/>
              </a:rPr>
              <a:t>M</a:t>
            </a:r>
            <a:r>
              <a:rPr sz="1950" spc="340" dirty="0">
                <a:latin typeface="Verdana"/>
                <a:cs typeface="Verdana"/>
              </a:rPr>
              <a:t>A</a:t>
            </a:r>
            <a:r>
              <a:rPr sz="1950" spc="85" dirty="0">
                <a:latin typeface="Verdana"/>
                <a:cs typeface="Verdana"/>
              </a:rPr>
              <a:t>S</a:t>
            </a:r>
            <a:r>
              <a:rPr sz="1950" spc="-165" dirty="0">
                <a:latin typeface="Verdana"/>
                <a:cs typeface="Verdana"/>
              </a:rPr>
              <a:t>I  </a:t>
            </a:r>
            <a:r>
              <a:rPr sz="1950" spc="240" dirty="0">
                <a:latin typeface="Verdana"/>
                <a:cs typeface="Verdana"/>
              </a:rPr>
              <a:t>PESANAN</a:t>
            </a:r>
            <a:endParaRPr sz="19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029" y="6482242"/>
            <a:ext cx="1666239" cy="833119"/>
          </a:xfrm>
          <a:custGeom>
            <a:avLst/>
            <a:gdLst/>
            <a:ahLst/>
            <a:cxnLst/>
            <a:rect l="l" t="t" r="r" b="b"/>
            <a:pathLst>
              <a:path w="1666239" h="833120">
                <a:moveTo>
                  <a:pt x="1665920" y="832957"/>
                </a:moveTo>
                <a:lnTo>
                  <a:pt x="0" y="832957"/>
                </a:lnTo>
                <a:lnTo>
                  <a:pt x="832959" y="0"/>
                </a:lnTo>
                <a:lnTo>
                  <a:pt x="1665920" y="832957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05180" y="0"/>
            <a:ext cx="1548765" cy="2587625"/>
          </a:xfrm>
          <a:custGeom>
            <a:avLst/>
            <a:gdLst/>
            <a:ahLst/>
            <a:cxnLst/>
            <a:rect l="l" t="t" r="r" b="b"/>
            <a:pathLst>
              <a:path w="1548765" h="2587625">
                <a:moveTo>
                  <a:pt x="1548419" y="0"/>
                </a:moveTo>
                <a:lnTo>
                  <a:pt x="1548419" y="2587155"/>
                </a:lnTo>
                <a:lnTo>
                  <a:pt x="0" y="1229325"/>
                </a:lnTo>
                <a:lnTo>
                  <a:pt x="1078012" y="0"/>
                </a:lnTo>
                <a:lnTo>
                  <a:pt x="1548419" y="0"/>
                </a:lnTo>
                <a:close/>
              </a:path>
            </a:pathLst>
          </a:custGeom>
          <a:solidFill>
            <a:srgbClr val="97BC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62862" y="1391513"/>
            <a:ext cx="1391285" cy="1241425"/>
          </a:xfrm>
          <a:custGeom>
            <a:avLst/>
            <a:gdLst/>
            <a:ahLst/>
            <a:cxnLst/>
            <a:rect l="l" t="t" r="r" b="b"/>
            <a:pathLst>
              <a:path w="1391284" h="1241425">
                <a:moveTo>
                  <a:pt x="18837" y="0"/>
                </a:moveTo>
                <a:lnTo>
                  <a:pt x="1390737" y="1203037"/>
                </a:lnTo>
                <a:lnTo>
                  <a:pt x="1390737" y="1241037"/>
                </a:lnTo>
                <a:lnTo>
                  <a:pt x="0" y="21481"/>
                </a:lnTo>
                <a:lnTo>
                  <a:pt x="18837" y="0"/>
                </a:lnTo>
                <a:close/>
              </a:path>
            </a:pathLst>
          </a:custGeom>
          <a:solidFill>
            <a:srgbClr val="F7FA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3887" y="83449"/>
            <a:ext cx="979805" cy="1976755"/>
          </a:xfrm>
          <a:custGeom>
            <a:avLst/>
            <a:gdLst/>
            <a:ahLst/>
            <a:cxnLst/>
            <a:rect l="l" t="t" r="r" b="b"/>
            <a:pathLst>
              <a:path w="979804" h="1976755">
                <a:moveTo>
                  <a:pt x="979712" y="0"/>
                </a:moveTo>
                <a:lnTo>
                  <a:pt x="979712" y="1976337"/>
                </a:lnTo>
                <a:lnTo>
                  <a:pt x="476249" y="1534849"/>
                </a:lnTo>
                <a:lnTo>
                  <a:pt x="0" y="1117219"/>
                </a:lnTo>
                <a:lnTo>
                  <a:pt x="979712" y="0"/>
                </a:lnTo>
                <a:close/>
              </a:path>
            </a:pathLst>
          </a:custGeom>
          <a:solidFill>
            <a:srgbClr val="ED6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8261" y="731520"/>
            <a:ext cx="4038599" cy="5848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67122" y="0"/>
            <a:ext cx="5057790" cy="731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316</Words>
  <Application>Microsoft Office PowerPoint</Application>
  <PresentationFormat>Custom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P E N D E K A T A N L A N G S U N G</vt:lpstr>
      <vt:lpstr>Strategi penulisan  permintaan rutin</vt:lpstr>
      <vt:lpstr>strategi penulisan  pesan-pesan positif</vt:lpstr>
      <vt:lpstr>GOOD NEWS TENTANG</vt:lpstr>
      <vt:lpstr>Slide 6</vt:lpstr>
      <vt:lpstr>GOOD NEWS  TENTANG  PRODUK</vt:lpstr>
      <vt:lpstr>Pesan-  Pesan  Goodwill</vt:lpstr>
      <vt:lpstr>Slide 9</vt:lpstr>
      <vt:lpstr>Menangani  Permintaan  Kredit Rutin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6</cp:revision>
  <dcterms:created xsi:type="dcterms:W3CDTF">2019-11-15T01:43:45Z</dcterms:created>
  <dcterms:modified xsi:type="dcterms:W3CDTF">2022-03-20T15:02:30Z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2019-11-15T00:00:00Z</vt:filetime>
  </property>
</Properties>
</file>