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notesSlides/notesSlide14.xml" ContentType="application/vnd.openxmlformats-officedocument.presentationml.notesSlide+xml"/>
  <Override PartName="/ppt/commentAuthors.xml" ContentType="application/vnd.openxmlformats-officedocument.presentationml.commentAuthors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handoutMasterIdLst>
    <p:handoutMasterId r:id="rId21"/>
  </p:handoutMasterIdLst>
  <p:sldIdLst>
    <p:sldId id="256" r:id="rId2"/>
    <p:sldId id="303" r:id="rId3"/>
    <p:sldId id="304" r:id="rId4"/>
    <p:sldId id="313" r:id="rId5"/>
    <p:sldId id="306" r:id="rId6"/>
    <p:sldId id="314" r:id="rId7"/>
    <p:sldId id="315" r:id="rId8"/>
    <p:sldId id="316" r:id="rId9"/>
    <p:sldId id="317" r:id="rId10"/>
    <p:sldId id="318" r:id="rId11"/>
    <p:sldId id="319" r:id="rId12"/>
    <p:sldId id="320" r:id="rId13"/>
    <p:sldId id="309" r:id="rId14"/>
    <p:sldId id="311" r:id="rId15"/>
    <p:sldId id="312" r:id="rId16"/>
    <p:sldId id="308" r:id="rId17"/>
    <p:sldId id="321" r:id="rId18"/>
    <p:sldId id="322" r:id="rId19"/>
  </p:sldIdLst>
  <p:sldSz cx="9144000" cy="6858000" type="screen4x3"/>
  <p:notesSz cx="7102475" cy="9388475"/>
  <p:custDataLst>
    <p:tags r:id="rId2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xmlns="" userId="Ra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250" autoAdjust="0"/>
    <p:restoredTop sz="87661" autoAdjust="0"/>
  </p:normalViewPr>
  <p:slideViewPr>
    <p:cSldViewPr>
      <p:cViewPr varScale="1">
        <p:scale>
          <a:sx n="75" d="100"/>
          <a:sy n="75" d="100"/>
        </p:scale>
        <p:origin x="-120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982" y="96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gs" Target="tags/tag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093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093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3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4913" y="704850"/>
            <a:ext cx="4692650" cy="3519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3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511951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0844576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0983848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859118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i="0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2475084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presentasi</a:t>
            </a:r>
            <a:r>
              <a:rPr lang="en-US" dirty="0"/>
              <a:t>, </a:t>
            </a:r>
            <a:r>
              <a:rPr lang="en-US" dirty="0" err="1"/>
              <a:t>sebenarnya</a:t>
            </a:r>
            <a:r>
              <a:rPr lang="en-US" dirty="0"/>
              <a:t>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saja</a:t>
            </a:r>
            <a:r>
              <a:rPr lang="en-US" dirty="0"/>
              <a:t> </a:t>
            </a:r>
            <a:r>
              <a:rPr lang="en-US" dirty="0" err="1"/>
              <a:t>ucapan</a:t>
            </a:r>
            <a:r>
              <a:rPr lang="en-US" dirty="0"/>
              <a:t> </a:t>
            </a:r>
            <a:r>
              <a:rPr lang="en-US" dirty="0" err="1"/>
              <a:t>pembicara</a:t>
            </a:r>
            <a:r>
              <a:rPr lang="en-US" dirty="0"/>
              <a:t> yang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perhatian</a:t>
            </a:r>
            <a:r>
              <a:rPr lang="en-US" dirty="0"/>
              <a:t>, </a:t>
            </a:r>
            <a:r>
              <a:rPr lang="en-US" dirty="0" err="1"/>
              <a:t>tetapi</a:t>
            </a:r>
            <a:r>
              <a:rPr lang="en-US" dirty="0"/>
              <a:t> juga </a:t>
            </a:r>
            <a:r>
              <a:rPr lang="en-US" dirty="0" err="1"/>
              <a:t>munculnya</a:t>
            </a:r>
            <a:r>
              <a:rPr lang="en-US" dirty="0"/>
              <a:t> </a:t>
            </a:r>
            <a:r>
              <a:rPr lang="en-US" dirty="0" err="1"/>
              <a:t>gerakan-gerakan</a:t>
            </a:r>
            <a:r>
              <a:rPr lang="en-US" dirty="0"/>
              <a:t> </a:t>
            </a:r>
            <a:r>
              <a:rPr lang="en-US" dirty="0" err="1"/>
              <a:t>tubuh</a:t>
            </a:r>
            <a:r>
              <a:rPr lang="en-US" dirty="0"/>
              <a:t> </a:t>
            </a:r>
            <a:r>
              <a:rPr lang="en-US" dirty="0" err="1"/>
              <a:t>pembicara</a:t>
            </a:r>
            <a:r>
              <a:rPr lang="en-US" dirty="0"/>
              <a:t> juga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perhatian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audiens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komunikasi</a:t>
            </a:r>
            <a:r>
              <a:rPr lang="en-US" dirty="0"/>
              <a:t> nonverbal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pembicara</a:t>
            </a:r>
            <a:r>
              <a:rPr lang="en-US" dirty="0"/>
              <a:t>. </a:t>
            </a:r>
            <a:endParaRPr lang="id-ID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2456788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Peninjauan</a:t>
            </a:r>
            <a:r>
              <a:rPr lang="en-US" dirty="0"/>
              <a:t> </a:t>
            </a:r>
            <a:r>
              <a:rPr lang="en-US" dirty="0" err="1"/>
              <a:t>lokasi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pembicara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salah </a:t>
            </a:r>
            <a:r>
              <a:rPr lang="en-US" dirty="0" err="1"/>
              <a:t>satu</a:t>
            </a:r>
            <a:r>
              <a:rPr lang="en-US" dirty="0"/>
              <a:t> factor yang </a:t>
            </a:r>
            <a:r>
              <a:rPr lang="en-US" dirty="0" err="1"/>
              <a:t>perlu</a:t>
            </a:r>
            <a:r>
              <a:rPr lang="en-US" dirty="0"/>
              <a:t> di </a:t>
            </a:r>
            <a:r>
              <a:rPr lang="en-US" dirty="0" err="1"/>
              <a:t>pertimbangkan</a:t>
            </a:r>
            <a:r>
              <a:rPr lang="en-US" dirty="0"/>
              <a:t> </a:t>
            </a:r>
            <a:r>
              <a:rPr lang="en-US" dirty="0" err="1"/>
              <a:t>guna</a:t>
            </a:r>
            <a:r>
              <a:rPr lang="en-US" dirty="0"/>
              <a:t> </a:t>
            </a:r>
            <a:r>
              <a:rPr lang="en-US" dirty="0" err="1"/>
              <a:t>kelancaran</a:t>
            </a:r>
            <a:r>
              <a:rPr lang="en-US" dirty="0"/>
              <a:t> </a:t>
            </a:r>
            <a:r>
              <a:rPr lang="en-US" dirty="0" err="1"/>
              <a:t>presentasi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.</a:t>
            </a:r>
            <a:endParaRPr lang="id-ID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2023300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Percaya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 </a:t>
            </a:r>
            <a:r>
              <a:rPr lang="en-US" dirty="0" err="1"/>
              <a:t>sangatlah</a:t>
            </a:r>
            <a:r>
              <a:rPr lang="en-US" dirty="0"/>
              <a:t> </a:t>
            </a:r>
            <a:r>
              <a:rPr lang="en-US" dirty="0" err="1"/>
              <a:t>diperlukan</a:t>
            </a:r>
            <a:r>
              <a:rPr lang="en-US" dirty="0"/>
              <a:t> </a:t>
            </a:r>
            <a:r>
              <a:rPr lang="en-US" dirty="0" err="1"/>
              <a:t>ketika</a:t>
            </a:r>
            <a:r>
              <a:rPr lang="en-US" dirty="0"/>
              <a:t> </a:t>
            </a:r>
            <a:r>
              <a:rPr lang="en-US" dirty="0" err="1"/>
              <a:t>seseorang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presentasi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.</a:t>
            </a:r>
            <a:endParaRPr lang="id-ID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9941229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821507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544856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201268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Presentasi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 yang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dicapai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persiapan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presentasi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sebaik-baiknya</a:t>
            </a:r>
            <a:r>
              <a:rPr lang="en-US" dirty="0"/>
              <a:t>.</a:t>
            </a:r>
            <a:endParaRPr lang="id-ID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844787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Sejalan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perkembangan</a:t>
            </a:r>
            <a:r>
              <a:rPr lang="en-US" dirty="0"/>
              <a:t> </a:t>
            </a:r>
            <a:r>
              <a:rPr lang="en-US" dirty="0" err="1"/>
              <a:t>teknologi</a:t>
            </a:r>
            <a:r>
              <a:rPr lang="en-US" dirty="0"/>
              <a:t> multimedia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,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seharusnya</a:t>
            </a:r>
            <a:r>
              <a:rPr lang="en-US" dirty="0"/>
              <a:t> </a:t>
            </a:r>
            <a:r>
              <a:rPr lang="en-US" dirty="0" err="1"/>
              <a:t>seorang</a:t>
            </a:r>
            <a:r>
              <a:rPr lang="en-US" dirty="0"/>
              <a:t> </a:t>
            </a:r>
            <a:r>
              <a:rPr lang="en-US" dirty="0" err="1"/>
              <a:t>pembicara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ketinggalan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memanfaatkan</a:t>
            </a:r>
            <a:r>
              <a:rPr lang="en-US" dirty="0"/>
              <a:t> </a:t>
            </a:r>
            <a:r>
              <a:rPr lang="en-US" dirty="0" err="1"/>
              <a:t>teknologi</a:t>
            </a:r>
            <a:r>
              <a:rPr lang="en-US" dirty="0"/>
              <a:t> modern </a:t>
            </a:r>
            <a:r>
              <a:rPr lang="en-US" dirty="0" err="1"/>
              <a:t>tersebut</a:t>
            </a:r>
            <a:r>
              <a:rPr lang="en-US" dirty="0"/>
              <a:t>.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yang </a:t>
            </a:r>
            <a:r>
              <a:rPr lang="en-US" dirty="0" err="1"/>
              <a:t>terpenting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pembicara</a:t>
            </a:r>
            <a:r>
              <a:rPr lang="en-US" dirty="0"/>
              <a:t> </a:t>
            </a:r>
            <a:r>
              <a:rPr lang="en-US" dirty="0" err="1"/>
              <a:t>mampu</a:t>
            </a:r>
            <a:r>
              <a:rPr lang="en-US" dirty="0"/>
              <a:t> </a:t>
            </a:r>
            <a:r>
              <a:rPr lang="en-US" dirty="0" err="1"/>
              <a:t>menjelaskan</a:t>
            </a:r>
            <a:r>
              <a:rPr lang="en-US" dirty="0"/>
              <a:t>, </a:t>
            </a:r>
            <a:r>
              <a:rPr lang="en-US" dirty="0" err="1"/>
              <a:t>menafsirkan</a:t>
            </a:r>
            <a:r>
              <a:rPr lang="en-US" dirty="0"/>
              <a:t>,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meyakinkan</a:t>
            </a:r>
            <a:r>
              <a:rPr lang="en-US" dirty="0"/>
              <a:t> </a:t>
            </a:r>
            <a:r>
              <a:rPr lang="en-US" dirty="0" err="1"/>
              <a:t>materi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dipresentasikan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alat</a:t>
            </a:r>
            <a:r>
              <a:rPr lang="en-US" dirty="0"/>
              <a:t> bantu </a:t>
            </a:r>
            <a:r>
              <a:rPr lang="en-US" dirty="0" err="1"/>
              <a:t>presentasi</a:t>
            </a:r>
            <a:r>
              <a:rPr lang="en-US" dirty="0"/>
              <a:t> yang </a:t>
            </a:r>
            <a:r>
              <a:rPr lang="en-US" dirty="0" err="1"/>
              <a:t>tersedia</a:t>
            </a:r>
            <a:r>
              <a:rPr lang="en-US" dirty="0"/>
              <a:t>.</a:t>
            </a:r>
            <a:endParaRPr lang="id-ID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560985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08923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746999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2967854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85922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04008-E548-457A-981E-83800568EF2B}" type="datetimeFigureOut">
              <a:rPr lang="en-US" smtClean="0"/>
              <a:pPr/>
              <a:t>3/20/2022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hf sldNum="0" hd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MAN 11225     Pengantar Bisnis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MAN 11225     Pengantar Bisnis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04/8/2015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04/8/2015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04/8/2015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04/8/2015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04/8/2015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04/8/2015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04/8/2015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04008-E548-457A-981E-83800568EF2B}" type="datetimeFigureOut">
              <a:rPr lang="en-US" smtClean="0"/>
              <a:pPr/>
              <a:t>3/20/2022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hf sldNum="0" hdr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04/8/2015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04/8/2015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04/8/2015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04/8/2015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04/8/2015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04/8/2015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04/8/2015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04/8/2015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04/8/2015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04/8/2015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04/8/2015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MAN 11225     Pengantar Bisnis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04/8/2015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04/8/2015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04008-E548-457A-981E-83800568EF2B}" type="datetimeFigureOut">
              <a:rPr lang="en-US" smtClean="0"/>
              <a:pPr/>
              <a:t>3/20/2022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hf sldNum="0" hd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MAN 11225     Pengantar Bisnis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MAN 11225     Pengantar Bisnis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MAN 11225     Pengantar Bisnis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MAN 11225     Pengantar Bisnis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MAN 11225     Pengantar Bisnis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704008-E548-457A-981E-83800568EF2B}" type="datetimeFigureOut">
              <a:rPr lang="en-US" smtClean="0"/>
              <a:pPr/>
              <a:t>3/20/2022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  <p:sldLayoutId id="2147483688" r:id="rId28"/>
    <p:sldLayoutId id="2147483689" r:id="rId29"/>
    <p:sldLayoutId id="2147483652" r:id="rId30"/>
    <p:sldLayoutId id="2147483654" r:id="rId31"/>
  </p:sldLayoutIdLst>
  <p:transition spd="slow">
    <p:fade thruBlk="1"/>
  </p:transition>
  <p:timing>
    <p:tnLst>
      <p:par>
        <p:cTn id="1" dur="indefinite" restart="never" nodeType="tmRoot"/>
      </p:par>
    </p:tnLst>
  </p:timing>
  <p:hf sldNum="0"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.xml"/><Relationship Id="rId5" Type="http://schemas.openxmlformats.org/officeDocument/2006/relationships/image" Target="../media/image2.gif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81588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PRESENTASI BISNIS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</a:t>
            </a:r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KE </a:t>
            </a:r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11</a:t>
            </a:r>
            <a:endParaRPr lang="en-US" sz="36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2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18/11/2019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4167188" y="6356350"/>
            <a:ext cx="4976812" cy="385763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MAN 15208   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Komunikasi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xmlns="" id="{7C074224-ED39-4BE3-B0BF-D00D474EC09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48244824"/>
              </p:ext>
            </p:extLst>
          </p:nvPr>
        </p:nvGraphicFramePr>
        <p:xfrm>
          <a:off x="457200" y="1088096"/>
          <a:ext cx="8435280" cy="50835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17640">
                  <a:extLst>
                    <a:ext uri="{9D8B030D-6E8A-4147-A177-3AD203B41FA5}">
                      <a16:colId xmlns:a16="http://schemas.microsoft.com/office/drawing/2014/main" xmlns="" val="1263777054"/>
                    </a:ext>
                  </a:extLst>
                </a:gridCol>
                <a:gridCol w="4217640">
                  <a:extLst>
                    <a:ext uri="{9D8B030D-6E8A-4147-A177-3AD203B41FA5}">
                      <a16:colId xmlns:a16="http://schemas.microsoft.com/office/drawing/2014/main" xmlns="" val="470633835"/>
                    </a:ext>
                  </a:extLst>
                </a:gridCol>
              </a:tblGrid>
              <a:tr h="70466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>
                          <a:solidFill>
                            <a:srgbClr val="FFFF00"/>
                          </a:solidFill>
                        </a:rPr>
                        <a:t>Keunggulan</a:t>
                      </a:r>
                      <a:endParaRPr lang="en-ID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err="1">
                          <a:solidFill>
                            <a:srgbClr val="FFFF00"/>
                          </a:solidFill>
                        </a:rPr>
                        <a:t>Kelemahan</a:t>
                      </a:r>
                      <a:endParaRPr lang="en-ID" sz="2800" dirty="0">
                        <a:solidFill>
                          <a:srgbClr val="FFFF00"/>
                        </a:solidFill>
                      </a:endParaRPr>
                    </a:p>
                    <a:p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75227295"/>
                  </a:ext>
                </a:extLst>
              </a:tr>
              <a:tr h="4291029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2000" dirty="0" err="1"/>
                        <a:t>Sangat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praktis</a:t>
                      </a:r>
                      <a:endParaRPr lang="en-US" sz="2000" dirty="0"/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2000" dirty="0"/>
                        <a:t>Monitor TV dan VCR </a:t>
                      </a:r>
                      <a:r>
                        <a:rPr lang="en-US" sz="2000" dirty="0" err="1"/>
                        <a:t>cukup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banyak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tersedia</a:t>
                      </a:r>
                      <a:r>
                        <a:rPr lang="en-US" sz="2000" dirty="0"/>
                        <a:t> di </a:t>
                      </a:r>
                      <a:r>
                        <a:rPr lang="en-US" sz="2000" dirty="0" err="1"/>
                        <a:t>perkantoran</a:t>
                      </a:r>
                      <a:endParaRPr lang="en-US" sz="2000" dirty="0"/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2000" dirty="0"/>
                        <a:t>Video </a:t>
                      </a:r>
                      <a:r>
                        <a:rPr lang="en-US" sz="2000" dirty="0" err="1"/>
                        <a:t>dapat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menambah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penguasaan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materi</a:t>
                      </a:r>
                      <a:r>
                        <a:rPr lang="en-US" sz="2000" dirty="0"/>
                        <a:t> dan </a:t>
                      </a:r>
                      <a:r>
                        <a:rPr lang="en-US" sz="2000" dirty="0" err="1"/>
                        <a:t>sekaligus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hiburan</a:t>
                      </a:r>
                      <a:endParaRPr lang="en-US" sz="2000" dirty="0"/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2000" dirty="0" err="1"/>
                        <a:t>Tersedia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pokok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materi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subjek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secara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luas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termasuk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pelatihan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perusahaan</a:t>
                      </a:r>
                      <a:r>
                        <a:rPr lang="en-US" sz="2000" dirty="0"/>
                        <a:t> dan program </a:t>
                      </a:r>
                      <a:r>
                        <a:rPr lang="en-US" sz="2000" dirty="0" err="1"/>
                        <a:t>motivasional</a:t>
                      </a:r>
                      <a:endParaRPr lang="en-ID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2000" dirty="0" err="1"/>
                        <a:t>Kualitas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tampilan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lebih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rendah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jika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diproyeksikan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dalam</a:t>
                      </a:r>
                      <a:r>
                        <a:rPr lang="en-US" sz="2000" dirty="0"/>
                        <a:t> layer </a:t>
                      </a:r>
                      <a:r>
                        <a:rPr lang="en-US" sz="2000" dirty="0" err="1"/>
                        <a:t>lebar</a:t>
                      </a:r>
                      <a:endParaRPr lang="en-US" sz="2000" dirty="0"/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2000" dirty="0" err="1"/>
                        <a:t>Perlu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kecermatan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dalam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memilih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peralatan</a:t>
                      </a:r>
                      <a:r>
                        <a:rPr lang="en-US" sz="2000" dirty="0"/>
                        <a:t> dan </a:t>
                      </a:r>
                      <a:r>
                        <a:rPr lang="en-US" sz="2000" dirty="0" err="1"/>
                        <a:t>jenis</a:t>
                      </a:r>
                      <a:r>
                        <a:rPr lang="en-US" sz="2000" dirty="0"/>
                        <a:t> video yang </a:t>
                      </a:r>
                      <a:r>
                        <a:rPr lang="en-US" sz="2000" dirty="0" err="1"/>
                        <a:t>akan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digunakan</a:t>
                      </a:r>
                      <a:endParaRPr lang="en-US" sz="2000" dirty="0"/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2000" dirty="0" err="1"/>
                        <a:t>Untuk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peserta</a:t>
                      </a:r>
                      <a:r>
                        <a:rPr lang="en-US" sz="2000" dirty="0"/>
                        <a:t> yang </a:t>
                      </a:r>
                      <a:r>
                        <a:rPr lang="en-US" sz="2000" dirty="0" err="1"/>
                        <a:t>relatif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banyak</a:t>
                      </a:r>
                      <a:r>
                        <a:rPr lang="en-US" sz="2000" dirty="0"/>
                        <a:t>, </a:t>
                      </a:r>
                      <a:r>
                        <a:rPr lang="en-US" sz="2000" dirty="0" err="1"/>
                        <a:t>sarana</a:t>
                      </a:r>
                      <a:r>
                        <a:rPr lang="en-US" sz="2000" dirty="0"/>
                        <a:t> video </a:t>
                      </a:r>
                      <a:r>
                        <a:rPr lang="en-US" sz="2000" dirty="0" err="1"/>
                        <a:t>kurang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efektif</a:t>
                      </a:r>
                      <a:endParaRPr lang="en-US" sz="2000" dirty="0"/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2000" dirty="0" err="1"/>
                        <a:t>Diperlukan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tenaga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ahli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khusus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untuk</a:t>
                      </a:r>
                      <a:r>
                        <a:rPr lang="en-US" sz="2000" dirty="0"/>
                        <a:t> operator video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endParaRPr lang="en-ID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15362177"/>
                  </a:ext>
                </a:extLst>
              </a:tr>
            </a:tbl>
          </a:graphicData>
        </a:graphic>
      </p:graphicFrame>
      <p:sp>
        <p:nvSpPr>
          <p:cNvPr id="6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18/11/2019</a:t>
            </a: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MAN 15208   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Komunikasi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149225"/>
            <a:ext cx="8139113" cy="852488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Alat</a:t>
            </a:r>
            <a:r>
              <a:rPr lang="en-US" dirty="0"/>
              <a:t> Bantu </a:t>
            </a:r>
            <a:r>
              <a:rPr lang="en-US" dirty="0" err="1"/>
              <a:t>Presentasi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(</a:t>
            </a:r>
            <a:r>
              <a:rPr lang="en-US" sz="3100" i="1" dirty="0"/>
              <a:t>Video Cassette </a:t>
            </a:r>
            <a:r>
              <a:rPr lang="en-US" sz="3100" i="1" dirty="0" err="1"/>
              <a:t>Recorder_VCR</a:t>
            </a:r>
            <a:r>
              <a:rPr lang="en-US" sz="3100" i="1" dirty="0"/>
              <a:t>)</a:t>
            </a:r>
            <a:endParaRPr lang="id-ID" sz="3100" i="1" dirty="0"/>
          </a:p>
        </p:txBody>
      </p:sp>
    </p:spTree>
    <p:extLst>
      <p:ext uri="{BB962C8B-B14F-4D97-AF65-F5344CB8AC3E}">
        <p14:creationId xmlns:p14="http://schemas.microsoft.com/office/powerpoint/2010/main" xmlns="" val="2773990513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xmlns="" id="{7C074224-ED39-4BE3-B0BF-D00D474EC09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834054851"/>
              </p:ext>
            </p:extLst>
          </p:nvPr>
        </p:nvGraphicFramePr>
        <p:xfrm>
          <a:off x="457200" y="1088096"/>
          <a:ext cx="8435280" cy="50835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17640">
                  <a:extLst>
                    <a:ext uri="{9D8B030D-6E8A-4147-A177-3AD203B41FA5}">
                      <a16:colId xmlns:a16="http://schemas.microsoft.com/office/drawing/2014/main" xmlns="" val="1263777054"/>
                    </a:ext>
                  </a:extLst>
                </a:gridCol>
                <a:gridCol w="4217640">
                  <a:extLst>
                    <a:ext uri="{9D8B030D-6E8A-4147-A177-3AD203B41FA5}">
                      <a16:colId xmlns:a16="http://schemas.microsoft.com/office/drawing/2014/main" xmlns="" val="470633835"/>
                    </a:ext>
                  </a:extLst>
                </a:gridCol>
              </a:tblGrid>
              <a:tr h="70466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>
                          <a:solidFill>
                            <a:srgbClr val="FFFF00"/>
                          </a:solidFill>
                        </a:rPr>
                        <a:t>Keunggulan</a:t>
                      </a:r>
                      <a:endParaRPr lang="en-ID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err="1">
                          <a:solidFill>
                            <a:srgbClr val="FFFF00"/>
                          </a:solidFill>
                        </a:rPr>
                        <a:t>Kelemahan</a:t>
                      </a:r>
                      <a:endParaRPr lang="en-ID" sz="2800" dirty="0">
                        <a:solidFill>
                          <a:srgbClr val="FFFF00"/>
                        </a:solidFill>
                      </a:endParaRPr>
                    </a:p>
                    <a:p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75227295"/>
                  </a:ext>
                </a:extLst>
              </a:tr>
              <a:tr h="4291029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2400" dirty="0" err="1"/>
                        <a:t>Proyeksi</a:t>
                      </a:r>
                      <a:r>
                        <a:rPr lang="en-US" sz="2400" dirty="0"/>
                        <a:t> data </a:t>
                      </a:r>
                      <a:r>
                        <a:rPr lang="en-US" sz="2400" dirty="0" err="1"/>
                        <a:t>langsung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dari</a:t>
                      </a:r>
                      <a:r>
                        <a:rPr lang="en-US" sz="2400" dirty="0"/>
                        <a:t> PC </a:t>
                      </a:r>
                      <a:r>
                        <a:rPr lang="en-US" sz="2400" dirty="0" err="1"/>
                        <a:t>secara</a:t>
                      </a:r>
                      <a:r>
                        <a:rPr lang="en-US" sz="2400" dirty="0"/>
                        <a:t> “</a:t>
                      </a:r>
                      <a:r>
                        <a:rPr lang="en-US" sz="2400" i="1" dirty="0"/>
                        <a:t>real time</a:t>
                      </a:r>
                      <a:r>
                        <a:rPr lang="en-US" sz="2400" dirty="0"/>
                        <a:t>”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2400" dirty="0" err="1"/>
                        <a:t>Proyeksi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langsung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memungkinkan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tingkat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interaktifnya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semakin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tinggi</a:t>
                      </a:r>
                      <a:endParaRPr lang="en-US" sz="2400" dirty="0"/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2400" dirty="0"/>
                        <a:t>Panel LCD </a:t>
                      </a:r>
                      <a:r>
                        <a:rPr lang="en-US" sz="2400" dirty="0" err="1"/>
                        <a:t>dapat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diletakkan</a:t>
                      </a:r>
                      <a:r>
                        <a:rPr lang="en-US" sz="2400" dirty="0"/>
                        <a:t> di </a:t>
                      </a:r>
                      <a:r>
                        <a:rPr lang="en-US" sz="2400" dirty="0" err="1"/>
                        <a:t>bagian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atas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dari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proyektor</a:t>
                      </a:r>
                      <a:r>
                        <a:rPr lang="en-US" sz="2400" dirty="0"/>
                        <a:t> </a:t>
                      </a:r>
                      <a:r>
                        <a:rPr lang="en-US" sz="2400" i="1" dirty="0"/>
                        <a:t>overhead </a:t>
                      </a:r>
                      <a:r>
                        <a:rPr lang="en-US" sz="2400" i="0" dirty="0" err="1"/>
                        <a:t>standar</a:t>
                      </a:r>
                      <a:endParaRPr lang="en-ID" sz="24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2400" dirty="0"/>
                        <a:t>Panel LCD </a:t>
                      </a:r>
                      <a:r>
                        <a:rPr lang="en-US" sz="2400" dirty="0" err="1"/>
                        <a:t>versi</a:t>
                      </a:r>
                      <a:r>
                        <a:rPr lang="en-US" sz="2400" dirty="0"/>
                        <a:t> lama </a:t>
                      </a:r>
                      <a:r>
                        <a:rPr lang="en-US" sz="2400" dirty="0" err="1"/>
                        <a:t>cenderung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menghasilkan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kualitas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gambar</a:t>
                      </a:r>
                      <a:r>
                        <a:rPr lang="en-US" sz="2400" dirty="0"/>
                        <a:t> yang </a:t>
                      </a:r>
                      <a:r>
                        <a:rPr lang="en-US" sz="2400" dirty="0" err="1"/>
                        <a:t>jelek</a:t>
                      </a:r>
                      <a:endParaRPr lang="en-US" sz="2400" dirty="0"/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2400" dirty="0" err="1"/>
                        <a:t>Keterbatasan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kualitas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gambar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dari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proyektor</a:t>
                      </a:r>
                      <a:r>
                        <a:rPr lang="en-US" sz="2400" dirty="0"/>
                        <a:t> </a:t>
                      </a:r>
                      <a:r>
                        <a:rPr lang="en-US" sz="2400" i="1" dirty="0"/>
                        <a:t>overhead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karena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rendahnya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kekuatan</a:t>
                      </a:r>
                      <a:r>
                        <a:rPr lang="en-US" sz="2400" dirty="0"/>
                        <a:t> watt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2400" dirty="0"/>
                        <a:t>Ada </a:t>
                      </a:r>
                      <a:r>
                        <a:rPr lang="en-US" sz="2400" dirty="0" err="1"/>
                        <a:t>tiga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peralatan</a:t>
                      </a:r>
                      <a:r>
                        <a:rPr lang="en-US" sz="2400" dirty="0"/>
                        <a:t> yang </a:t>
                      </a:r>
                      <a:r>
                        <a:rPr lang="en-US" sz="2400" dirty="0" err="1"/>
                        <a:t>diperlukan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seperti</a:t>
                      </a:r>
                      <a:r>
                        <a:rPr lang="en-US" sz="2400" dirty="0"/>
                        <a:t> computer, </a:t>
                      </a:r>
                      <a:r>
                        <a:rPr lang="en-US" sz="2400" dirty="0" err="1"/>
                        <a:t>proyektor</a:t>
                      </a:r>
                      <a:r>
                        <a:rPr lang="en-US" sz="2400" dirty="0"/>
                        <a:t> </a:t>
                      </a:r>
                      <a:r>
                        <a:rPr lang="en-US" sz="2400" i="1" dirty="0"/>
                        <a:t>overhead</a:t>
                      </a:r>
                      <a:r>
                        <a:rPr lang="en-US" sz="2400" dirty="0"/>
                        <a:t>, dan panel LCD</a:t>
                      </a:r>
                      <a:endParaRPr lang="en-ID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15362177"/>
                  </a:ext>
                </a:extLst>
              </a:tr>
            </a:tbl>
          </a:graphicData>
        </a:graphic>
      </p:graphicFrame>
      <p:sp>
        <p:nvSpPr>
          <p:cNvPr id="6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18/11/2019</a:t>
            </a: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MAN 15208   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Komunikasi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149225"/>
            <a:ext cx="8139113" cy="852488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Alat</a:t>
            </a:r>
            <a:r>
              <a:rPr lang="en-US" dirty="0"/>
              <a:t> Bantu </a:t>
            </a:r>
            <a:r>
              <a:rPr lang="en-US" dirty="0" err="1"/>
              <a:t>Presentasi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(</a:t>
            </a:r>
            <a:r>
              <a:rPr lang="en-US" sz="3100" i="1" dirty="0"/>
              <a:t>Panel LCD)</a:t>
            </a:r>
            <a:endParaRPr lang="id-ID" sz="3100" i="1" dirty="0"/>
          </a:p>
        </p:txBody>
      </p:sp>
    </p:spTree>
    <p:extLst>
      <p:ext uri="{BB962C8B-B14F-4D97-AF65-F5344CB8AC3E}">
        <p14:creationId xmlns:p14="http://schemas.microsoft.com/office/powerpoint/2010/main" xmlns="" val="4124258358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xmlns="" id="{7C074224-ED39-4BE3-B0BF-D00D474EC09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540854020"/>
              </p:ext>
            </p:extLst>
          </p:nvPr>
        </p:nvGraphicFramePr>
        <p:xfrm>
          <a:off x="457200" y="1088096"/>
          <a:ext cx="8435280" cy="50835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17640">
                  <a:extLst>
                    <a:ext uri="{9D8B030D-6E8A-4147-A177-3AD203B41FA5}">
                      <a16:colId xmlns:a16="http://schemas.microsoft.com/office/drawing/2014/main" xmlns="" val="1263777054"/>
                    </a:ext>
                  </a:extLst>
                </a:gridCol>
                <a:gridCol w="4217640">
                  <a:extLst>
                    <a:ext uri="{9D8B030D-6E8A-4147-A177-3AD203B41FA5}">
                      <a16:colId xmlns:a16="http://schemas.microsoft.com/office/drawing/2014/main" xmlns="" val="470633835"/>
                    </a:ext>
                  </a:extLst>
                </a:gridCol>
              </a:tblGrid>
              <a:tr h="70466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>
                          <a:solidFill>
                            <a:srgbClr val="FFFF00"/>
                          </a:solidFill>
                        </a:rPr>
                        <a:t>Keunggulan</a:t>
                      </a:r>
                      <a:endParaRPr lang="en-ID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err="1">
                          <a:solidFill>
                            <a:srgbClr val="FFFF00"/>
                          </a:solidFill>
                        </a:rPr>
                        <a:t>Kelemahan</a:t>
                      </a:r>
                      <a:endParaRPr lang="en-ID" sz="2800" dirty="0">
                        <a:solidFill>
                          <a:srgbClr val="FFFF00"/>
                        </a:solidFill>
                      </a:endParaRPr>
                    </a:p>
                    <a:p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75227295"/>
                  </a:ext>
                </a:extLst>
              </a:tr>
              <a:tr h="4291029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2400" i="0" dirty="0" err="1"/>
                        <a:t>Tampilan</a:t>
                      </a:r>
                      <a:r>
                        <a:rPr lang="en-US" sz="2400" i="0" dirty="0"/>
                        <a:t> data </a:t>
                      </a:r>
                      <a:r>
                        <a:rPr lang="en-US" sz="2400" i="0" dirty="0" err="1"/>
                        <a:t>dilakukan</a:t>
                      </a:r>
                      <a:r>
                        <a:rPr lang="en-US" sz="2400" i="0" dirty="0"/>
                        <a:t> </a:t>
                      </a:r>
                      <a:r>
                        <a:rPr lang="en-US" sz="2400" i="0" dirty="0" err="1"/>
                        <a:t>secara</a:t>
                      </a:r>
                      <a:r>
                        <a:rPr lang="en-US" sz="2400" i="0" dirty="0"/>
                        <a:t> “</a:t>
                      </a:r>
                      <a:r>
                        <a:rPr lang="en-US" sz="2400" i="1" dirty="0"/>
                        <a:t>real time</a:t>
                      </a:r>
                      <a:r>
                        <a:rPr lang="en-US" sz="2400" i="0" dirty="0"/>
                        <a:t>”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2400" i="0" dirty="0" err="1"/>
                        <a:t>Presentasi</a:t>
                      </a:r>
                      <a:r>
                        <a:rPr lang="en-US" sz="2400" i="0" dirty="0"/>
                        <a:t> bias </a:t>
                      </a:r>
                      <a:r>
                        <a:rPr lang="en-US" sz="2400" i="0" dirty="0" err="1"/>
                        <a:t>dilakukan</a:t>
                      </a:r>
                      <a:r>
                        <a:rPr lang="en-US" sz="2400" i="0" dirty="0"/>
                        <a:t> </a:t>
                      </a:r>
                      <a:r>
                        <a:rPr lang="en-US" sz="2400" i="0" dirty="0" err="1"/>
                        <a:t>secara</a:t>
                      </a:r>
                      <a:r>
                        <a:rPr lang="en-US" sz="2400" i="0" dirty="0"/>
                        <a:t> </a:t>
                      </a:r>
                      <a:r>
                        <a:rPr lang="en-US" sz="2400" i="0" dirty="0" err="1"/>
                        <a:t>interaktif</a:t>
                      </a:r>
                      <a:r>
                        <a:rPr lang="en-US" sz="2400" i="0" dirty="0"/>
                        <a:t> </a:t>
                      </a:r>
                      <a:r>
                        <a:rPr lang="en-US" sz="2400" i="0" dirty="0" err="1"/>
                        <a:t>dengan</a:t>
                      </a:r>
                      <a:r>
                        <a:rPr lang="en-US" sz="2400" i="0" dirty="0"/>
                        <a:t> </a:t>
                      </a:r>
                      <a:r>
                        <a:rPr lang="en-US" sz="2400" i="0" dirty="0" err="1"/>
                        <a:t>audiens</a:t>
                      </a:r>
                      <a:endParaRPr lang="en-US" sz="2400" i="0" dirty="0"/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2400" i="0" dirty="0" err="1"/>
                        <a:t>Dengan</a:t>
                      </a:r>
                      <a:r>
                        <a:rPr lang="en-US" sz="2400" i="0" dirty="0"/>
                        <a:t> software </a:t>
                      </a:r>
                      <a:r>
                        <a:rPr lang="en-US" sz="2400" i="0" dirty="0" err="1"/>
                        <a:t>presentasi</a:t>
                      </a:r>
                      <a:r>
                        <a:rPr lang="en-US" sz="2400" i="0" dirty="0"/>
                        <a:t>, </a:t>
                      </a:r>
                      <a:r>
                        <a:rPr lang="en-US" sz="2400" i="0" dirty="0" err="1"/>
                        <a:t>tampilan</a:t>
                      </a:r>
                      <a:r>
                        <a:rPr lang="en-US" sz="2400" i="0" dirty="0"/>
                        <a:t> </a:t>
                      </a:r>
                      <a:r>
                        <a:rPr lang="en-US" sz="2400" i="0" dirty="0" err="1"/>
                        <a:t>presentasi</a:t>
                      </a:r>
                      <a:r>
                        <a:rPr lang="en-US" sz="2400" i="0" dirty="0"/>
                        <a:t> </a:t>
                      </a:r>
                      <a:r>
                        <a:rPr lang="en-US" sz="2400" i="0" dirty="0" err="1"/>
                        <a:t>menjadi</a:t>
                      </a:r>
                      <a:r>
                        <a:rPr lang="en-US" sz="2400" i="0" dirty="0"/>
                        <a:t> </a:t>
                      </a:r>
                      <a:r>
                        <a:rPr lang="en-US" sz="2400" i="0" dirty="0" err="1"/>
                        <a:t>semakin</a:t>
                      </a:r>
                      <a:r>
                        <a:rPr lang="en-US" sz="2400" i="0" dirty="0"/>
                        <a:t> </a:t>
                      </a:r>
                      <a:r>
                        <a:rPr lang="en-US" sz="2400" i="0" dirty="0" err="1"/>
                        <a:t>menarik</a:t>
                      </a:r>
                      <a:r>
                        <a:rPr lang="en-US" sz="2400" i="0" dirty="0"/>
                        <a:t> </a:t>
                      </a:r>
                      <a:r>
                        <a:rPr lang="en-US" sz="2400" i="0" dirty="0" err="1"/>
                        <a:t>karena</a:t>
                      </a:r>
                      <a:r>
                        <a:rPr lang="en-US" sz="2400" i="0" dirty="0"/>
                        <a:t> yang </a:t>
                      </a:r>
                      <a:r>
                        <a:rPr lang="en-US" sz="2400" i="0" dirty="0" err="1"/>
                        <a:t>ditampilkan</a:t>
                      </a:r>
                      <a:r>
                        <a:rPr lang="en-US" sz="2400" i="0" dirty="0"/>
                        <a:t> </a:t>
                      </a:r>
                      <a:r>
                        <a:rPr lang="en-US" sz="2400" i="0" dirty="0" err="1"/>
                        <a:t>dapat</a:t>
                      </a:r>
                      <a:r>
                        <a:rPr lang="en-US" sz="2400" i="0" dirty="0"/>
                        <a:t> </a:t>
                      </a:r>
                      <a:r>
                        <a:rPr lang="en-US" sz="2400" i="0" dirty="0" err="1"/>
                        <a:t>berupa</a:t>
                      </a:r>
                      <a:r>
                        <a:rPr lang="en-US" sz="2400" i="0" dirty="0"/>
                        <a:t> data </a:t>
                      </a:r>
                      <a:r>
                        <a:rPr lang="en-US" sz="2400" i="0" dirty="0" err="1"/>
                        <a:t>teks</a:t>
                      </a:r>
                      <a:r>
                        <a:rPr lang="en-US" sz="2400" i="0" dirty="0"/>
                        <a:t>, </a:t>
                      </a:r>
                      <a:r>
                        <a:rPr lang="en-US" sz="2400" i="0" dirty="0" err="1"/>
                        <a:t>suara</a:t>
                      </a:r>
                      <a:r>
                        <a:rPr lang="en-US" sz="2400" i="0" dirty="0"/>
                        <a:t> dan video</a:t>
                      </a:r>
                      <a:endParaRPr lang="en-ID" sz="24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2000" dirty="0"/>
                        <a:t>LCD </a:t>
                      </a:r>
                      <a:r>
                        <a:rPr lang="en-US" sz="2000" dirty="0" err="1"/>
                        <a:t>versi</a:t>
                      </a:r>
                      <a:r>
                        <a:rPr lang="en-US" sz="2000" dirty="0"/>
                        <a:t> lama </a:t>
                      </a:r>
                      <a:r>
                        <a:rPr lang="en-US" sz="2000" dirty="0" err="1"/>
                        <a:t>cenderung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menghasilkan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kualitas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gambar</a:t>
                      </a:r>
                      <a:r>
                        <a:rPr lang="en-US" sz="2000" dirty="0"/>
                        <a:t> yang </a:t>
                      </a:r>
                      <a:r>
                        <a:rPr lang="en-US" sz="2000" dirty="0" err="1"/>
                        <a:t>kurang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bagus</a:t>
                      </a:r>
                      <a:endParaRPr lang="en-US" sz="2000" dirty="0"/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2000" dirty="0" err="1"/>
                        <a:t>Harga</a:t>
                      </a:r>
                      <a:r>
                        <a:rPr lang="en-US" sz="2000" dirty="0"/>
                        <a:t> LCD </a:t>
                      </a:r>
                      <a:r>
                        <a:rPr lang="en-US" sz="2000" dirty="0" err="1"/>
                        <a:t>proyektor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masih</a:t>
                      </a:r>
                      <a:r>
                        <a:rPr lang="en-US" sz="2000" dirty="0"/>
                        <a:t> relative mahal, </a:t>
                      </a:r>
                      <a:r>
                        <a:rPr lang="en-US" sz="2000" dirty="0" err="1"/>
                        <a:t>meskipun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dari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waktu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ke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waktu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cenderung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harganya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turun</a:t>
                      </a:r>
                      <a:endParaRPr lang="en-US" sz="2000" dirty="0"/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ID" sz="2000" dirty="0" err="1"/>
                        <a:t>Memerlukan</a:t>
                      </a:r>
                      <a:r>
                        <a:rPr lang="en-ID" sz="2000" dirty="0"/>
                        <a:t> </a:t>
                      </a:r>
                      <a:r>
                        <a:rPr lang="en-ID" sz="2000" dirty="0" err="1"/>
                        <a:t>peralatan</a:t>
                      </a:r>
                      <a:r>
                        <a:rPr lang="en-ID" sz="2000" dirty="0"/>
                        <a:t> </a:t>
                      </a:r>
                      <a:r>
                        <a:rPr lang="en-ID" sz="2000" dirty="0" err="1"/>
                        <a:t>seperti</a:t>
                      </a:r>
                      <a:r>
                        <a:rPr lang="en-ID" sz="2000" dirty="0"/>
                        <a:t> computer, LCD </a:t>
                      </a:r>
                      <a:r>
                        <a:rPr lang="en-ID" sz="2000" dirty="0" err="1"/>
                        <a:t>Proyektor</a:t>
                      </a:r>
                      <a:r>
                        <a:rPr lang="en-ID" sz="2000" dirty="0"/>
                        <a:t>, dan </a:t>
                      </a:r>
                      <a:r>
                        <a:rPr lang="en-ID" sz="2000" dirty="0" err="1"/>
                        <a:t>layar</a:t>
                      </a:r>
                      <a:endParaRPr lang="en-ID" sz="2000" dirty="0"/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ID" sz="2000" dirty="0" err="1"/>
                        <a:t>Kadangkala</a:t>
                      </a:r>
                      <a:r>
                        <a:rPr lang="en-ID" sz="2000" dirty="0"/>
                        <a:t> </a:t>
                      </a:r>
                      <a:r>
                        <a:rPr lang="en-ID" sz="2000" dirty="0" err="1"/>
                        <a:t>terjadi</a:t>
                      </a:r>
                      <a:r>
                        <a:rPr lang="en-ID" sz="2000" dirty="0"/>
                        <a:t> </a:t>
                      </a:r>
                      <a:r>
                        <a:rPr lang="en-ID" sz="2000" dirty="0" err="1"/>
                        <a:t>ketidaksesuaian</a:t>
                      </a:r>
                      <a:r>
                        <a:rPr lang="en-ID" sz="2000" dirty="0"/>
                        <a:t> </a:t>
                      </a:r>
                      <a:r>
                        <a:rPr lang="en-ID" sz="2000" dirty="0" err="1"/>
                        <a:t>antara</a:t>
                      </a:r>
                      <a:r>
                        <a:rPr lang="en-ID" sz="2000" dirty="0"/>
                        <a:t> </a:t>
                      </a:r>
                      <a:r>
                        <a:rPr lang="en-ID" sz="2000" dirty="0" err="1"/>
                        <a:t>merek</a:t>
                      </a:r>
                      <a:r>
                        <a:rPr lang="en-ID" sz="2000" dirty="0"/>
                        <a:t> LCD </a:t>
                      </a:r>
                      <a:r>
                        <a:rPr lang="en-ID" sz="2000" dirty="0" err="1"/>
                        <a:t>proyektor</a:t>
                      </a:r>
                      <a:r>
                        <a:rPr lang="en-ID" sz="2000" dirty="0"/>
                        <a:t> </a:t>
                      </a:r>
                      <a:r>
                        <a:rPr lang="en-ID" sz="2000" dirty="0" err="1"/>
                        <a:t>tertentu</a:t>
                      </a:r>
                      <a:r>
                        <a:rPr lang="en-ID" sz="2000" dirty="0"/>
                        <a:t> </a:t>
                      </a:r>
                      <a:r>
                        <a:rPr lang="en-ID" sz="2000" dirty="0" err="1"/>
                        <a:t>dengan</a:t>
                      </a:r>
                      <a:r>
                        <a:rPr lang="en-ID" sz="2000" dirty="0"/>
                        <a:t> computer yang </a:t>
                      </a:r>
                      <a:r>
                        <a:rPr lang="en-ID" sz="2000" dirty="0" err="1"/>
                        <a:t>digunakan</a:t>
                      </a:r>
                      <a:endParaRPr lang="en-ID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15362177"/>
                  </a:ext>
                </a:extLst>
              </a:tr>
            </a:tbl>
          </a:graphicData>
        </a:graphic>
      </p:graphicFrame>
      <p:sp>
        <p:nvSpPr>
          <p:cNvPr id="6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18/11/2019</a:t>
            </a: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MAN 15208   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Komunikasi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149225"/>
            <a:ext cx="8139113" cy="852488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Alat</a:t>
            </a:r>
            <a:r>
              <a:rPr lang="en-US" dirty="0"/>
              <a:t> Bantu </a:t>
            </a:r>
            <a:r>
              <a:rPr lang="en-US" dirty="0" err="1"/>
              <a:t>Presentasi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(</a:t>
            </a:r>
            <a:r>
              <a:rPr lang="en-US" sz="3100" i="1" dirty="0" err="1"/>
              <a:t>Proyektor</a:t>
            </a:r>
            <a:r>
              <a:rPr lang="en-US" sz="3100" i="1" dirty="0"/>
              <a:t> LCD)</a:t>
            </a:r>
            <a:endParaRPr lang="id-ID" sz="3100" i="1" dirty="0"/>
          </a:p>
        </p:txBody>
      </p:sp>
    </p:spTree>
    <p:extLst>
      <p:ext uri="{BB962C8B-B14F-4D97-AF65-F5344CB8AC3E}">
        <p14:creationId xmlns:p14="http://schemas.microsoft.com/office/powerpoint/2010/main" xmlns="" val="593646581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732" y="1371744"/>
            <a:ext cx="8229600" cy="486556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Pertanyaan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mendasar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analisis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audiens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: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Siapa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audiensnya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?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Apa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diinginkan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audiensnya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?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Di mana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melakukan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presentasi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?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Kapan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melakukan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presentasi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?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Mengapa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melakukan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presentasi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?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Bagaimana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melakukan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presentasi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?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n-US" sz="3200" dirty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18/11/2019</a:t>
            </a: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MAN 15208   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Komunikasi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914400" y="333375"/>
            <a:ext cx="8229600" cy="1071563"/>
          </a:xfrm>
        </p:spPr>
        <p:txBody>
          <a:bodyPr>
            <a:normAutofit/>
          </a:bodyPr>
          <a:lstStyle/>
          <a:p>
            <a:r>
              <a:rPr lang="en-US" dirty="0" err="1"/>
              <a:t>Analisis</a:t>
            </a:r>
            <a:r>
              <a:rPr lang="en-US" dirty="0"/>
              <a:t> </a:t>
            </a:r>
            <a:r>
              <a:rPr lang="en-US" dirty="0" err="1"/>
              <a:t>Audiens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xmlns="" val="1921766571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4568"/>
            <a:ext cx="8229600" cy="4740736"/>
          </a:xfrm>
        </p:spPr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en-US" i="1" dirty="0">
                <a:latin typeface="Cambria" panose="02040503050406030204" pitchFamily="18" charset="0"/>
                <a:cs typeface="Arial" panose="020B0604020202020204" pitchFamily="34" charset="0"/>
              </a:rPr>
              <a:t>Body Language 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yang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sering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dilakukan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pembicara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presentasi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diantaranya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Ekpresi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Wajah</a:t>
            </a: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Senyuman</a:t>
            </a: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Kontak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Mata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Gerakan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Tangan</a:t>
            </a: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Gerakan Bahu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Gerakan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Kepala</a:t>
            </a: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Cara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Berdiri</a:t>
            </a: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18/11/2019</a:t>
            </a: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MAN 15208   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Komunikasi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6035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err="1"/>
              <a:t>Analisis</a:t>
            </a:r>
            <a:r>
              <a:rPr lang="en-US" dirty="0"/>
              <a:t> Bahasa </a:t>
            </a:r>
            <a:r>
              <a:rPr lang="en-US" dirty="0" err="1"/>
              <a:t>Tubuh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xmlns="" val="599691236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4380" y="1380807"/>
            <a:ext cx="8075240" cy="4955649"/>
          </a:xfrm>
        </p:spPr>
        <p:txBody>
          <a:bodyPr>
            <a:normAutofit/>
          </a:bodyPr>
          <a:lstStyle/>
          <a:p>
            <a:pPr marL="0" lvl="0" indent="0" algn="just">
              <a:buNone/>
            </a:pP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melakukan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presentasi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bisnis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seorang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pembicara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sebaiknya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melakukan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peninjauan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lokasi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terbelih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dahulu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seperti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pengecekan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: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n-US" sz="3200" i="1" dirty="0">
                <a:latin typeface="Cambria" panose="02040503050406030204" pitchFamily="18" charset="0"/>
                <a:cs typeface="Arial" panose="020B0604020202020204" pitchFamily="34" charset="0"/>
              </a:rPr>
              <a:t>Sound system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beroperasi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dgn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endParaRPr lang="en-US" sz="32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Bagaimana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mengoperasikan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alat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bantu visual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presentasi</a:t>
            </a:r>
            <a:endParaRPr lang="en-US" sz="32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Tata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letak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ruang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presentasi</a:t>
            </a:r>
            <a:endParaRPr lang="en-US" sz="32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lvl="0" indent="0" algn="just">
              <a:buNone/>
            </a:pPr>
            <a:endParaRPr lang="en-US" sz="24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 algn="just">
              <a:buFont typeface="Wingdings" panose="05000000000000000000" pitchFamily="2" charset="2"/>
              <a:buChar char="Ø"/>
            </a:pPr>
            <a:endParaRPr lang="en-US" sz="2400" dirty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18/11/2019</a:t>
            </a: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MAN 15208   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Komunikasi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6035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err="1"/>
              <a:t>Peninjauan</a:t>
            </a:r>
            <a:r>
              <a:rPr lang="en-US" dirty="0"/>
              <a:t> </a:t>
            </a:r>
            <a:r>
              <a:rPr lang="en-US" dirty="0" err="1"/>
              <a:t>Lokasi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xmlns="" val="1025315918"/>
      </p:ext>
    </p:extLst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9909"/>
            <a:ext cx="8229600" cy="4963387"/>
          </a:xfrm>
        </p:spPr>
        <p:txBody>
          <a:bodyPr>
            <a:normAutofit/>
          </a:bodyPr>
          <a:lstStyle/>
          <a:p>
            <a:pPr marL="0" lvl="0" indent="0" algn="just">
              <a:buNone/>
            </a:pPr>
            <a:r>
              <a:rPr lang="en-US" sz="3600" dirty="0" err="1">
                <a:latin typeface="Cambria" panose="02040503050406030204" pitchFamily="18" charset="0"/>
                <a:cs typeface="Arial" panose="020B0604020202020204" pitchFamily="34" charset="0"/>
              </a:rPr>
              <a:t>Ciri-ciri</a:t>
            </a:r>
            <a:r>
              <a:rPr lang="en-US" sz="3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Cambria" panose="02040503050406030204" pitchFamily="18" charset="0"/>
                <a:cs typeface="Arial" panose="020B0604020202020204" pitchFamily="34" charset="0"/>
              </a:rPr>
              <a:t>pembicara</a:t>
            </a:r>
            <a:r>
              <a:rPr lang="en-US" sz="3600" dirty="0"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3600" dirty="0" err="1"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3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Cambria" panose="02040503050406030204" pitchFamily="18" charset="0"/>
                <a:cs typeface="Arial" panose="020B0604020202020204" pitchFamily="34" charset="0"/>
              </a:rPr>
              <a:t>percaya</a:t>
            </a:r>
            <a:r>
              <a:rPr lang="en-US" sz="3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Cambria" panose="02040503050406030204" pitchFamily="18" charset="0"/>
                <a:cs typeface="Arial" panose="020B0604020202020204" pitchFamily="34" charset="0"/>
              </a:rPr>
              <a:t>diri</a:t>
            </a:r>
            <a:r>
              <a:rPr lang="en-US" sz="3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3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Cambria" panose="02040503050406030204" pitchFamily="18" charset="0"/>
                <a:cs typeface="Arial" panose="020B0604020202020204" pitchFamily="34" charset="0"/>
              </a:rPr>
              <a:t>melakukan</a:t>
            </a:r>
            <a:r>
              <a:rPr lang="en-US" sz="3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Cambria" panose="02040503050406030204" pitchFamily="18" charset="0"/>
                <a:cs typeface="Arial" panose="020B0604020202020204" pitchFamily="34" charset="0"/>
              </a:rPr>
              <a:t>presentasi</a:t>
            </a:r>
            <a:r>
              <a:rPr lang="en-US" sz="3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Cambria" panose="02040503050406030204" pitchFamily="18" charset="0"/>
                <a:cs typeface="Arial" panose="020B0604020202020204" pitchFamily="34" charset="0"/>
              </a:rPr>
              <a:t>bisnis</a:t>
            </a:r>
            <a:r>
              <a:rPr lang="en-US" sz="3600" dirty="0">
                <a:latin typeface="Cambria" panose="02040503050406030204" pitchFamily="18" charset="0"/>
                <a:cs typeface="Arial" panose="020B0604020202020204" pitchFamily="34" charset="0"/>
              </a:rPr>
              <a:t> :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3600" dirty="0" err="1">
                <a:latin typeface="Cambria" panose="02040503050406030204" pitchFamily="18" charset="0"/>
                <a:cs typeface="Arial" panose="020B0604020202020204" pitchFamily="34" charset="0"/>
              </a:rPr>
              <a:t>Gemetar</a:t>
            </a:r>
            <a:endParaRPr lang="en-US" sz="36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3600" dirty="0" err="1">
                <a:latin typeface="Cambria" panose="02040503050406030204" pitchFamily="18" charset="0"/>
                <a:cs typeface="Arial" panose="020B0604020202020204" pitchFamily="34" charset="0"/>
              </a:rPr>
              <a:t>Bicara</a:t>
            </a:r>
            <a:r>
              <a:rPr lang="en-US" sz="3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Cambria" panose="02040503050406030204" pitchFamily="18" charset="0"/>
                <a:cs typeface="Arial" panose="020B0604020202020204" pitchFamily="34" charset="0"/>
              </a:rPr>
              <a:t>terputus-putus</a:t>
            </a:r>
            <a:endParaRPr lang="en-US" sz="36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3600" dirty="0" err="1">
                <a:latin typeface="Cambria" panose="02040503050406030204" pitchFamily="18" charset="0"/>
                <a:cs typeface="Arial" panose="020B0604020202020204" pitchFamily="34" charset="0"/>
              </a:rPr>
              <a:t>Mulut</a:t>
            </a:r>
            <a:r>
              <a:rPr lang="en-US" sz="3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Cambria" panose="02040503050406030204" pitchFamily="18" charset="0"/>
                <a:cs typeface="Arial" panose="020B0604020202020204" pitchFamily="34" charset="0"/>
              </a:rPr>
              <a:t>kering</a:t>
            </a:r>
            <a:endParaRPr lang="en-US" sz="36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3600" dirty="0" err="1">
                <a:latin typeface="Cambria" panose="02040503050406030204" pitchFamily="18" charset="0"/>
                <a:cs typeface="Arial" panose="020B0604020202020204" pitchFamily="34" charset="0"/>
              </a:rPr>
              <a:t>Tenggorokan</a:t>
            </a:r>
            <a:r>
              <a:rPr lang="en-US" sz="3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Cambria" panose="02040503050406030204" pitchFamily="18" charset="0"/>
                <a:cs typeface="Arial" panose="020B0604020202020204" pitchFamily="34" charset="0"/>
              </a:rPr>
              <a:t>tersumbat</a:t>
            </a:r>
            <a:endParaRPr lang="en-US" sz="36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3600" dirty="0" err="1">
                <a:latin typeface="Cambria" panose="02040503050406030204" pitchFamily="18" charset="0"/>
                <a:cs typeface="Arial" panose="020B0604020202020204" pitchFamily="34" charset="0"/>
              </a:rPr>
              <a:t>Tersengal-sengal</a:t>
            </a:r>
            <a:endParaRPr lang="en-US" sz="3600" dirty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18/11/2019</a:t>
            </a: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MAN 15208   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Komunikasi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err="1"/>
              <a:t>Percaya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 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xmlns="" val="629464318"/>
      </p:ext>
    </p:extLst>
  </p:cSld>
  <p:clrMapOvr>
    <a:masterClrMapping/>
  </p:clrMapOvr>
  <p:transition spd="slow"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9909"/>
            <a:ext cx="8229600" cy="4963387"/>
          </a:xfrm>
        </p:spPr>
        <p:txBody>
          <a:bodyPr>
            <a:normAutofit lnSpcReduction="10000"/>
          </a:bodyPr>
          <a:lstStyle/>
          <a:p>
            <a:pPr marL="0" lvl="0" indent="0" algn="just">
              <a:buNone/>
            </a:pPr>
            <a:r>
              <a:rPr lang="en-US" sz="2400" dirty="0" err="1">
                <a:latin typeface="Cambria" panose="02040503050406030204" pitchFamily="18" charset="0"/>
                <a:cs typeface="Arial" panose="020B0604020202020204" pitchFamily="34" charset="0"/>
              </a:rPr>
              <a:t>Resep</a:t>
            </a:r>
            <a:r>
              <a:rPr lang="en-US" sz="24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cs typeface="Arial" panose="020B0604020202020204" pitchFamily="34" charset="0"/>
              </a:rPr>
              <a:t>pembicara</a:t>
            </a:r>
            <a:r>
              <a:rPr lang="en-US" sz="24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4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cs typeface="Arial" panose="020B0604020202020204" pitchFamily="34" charset="0"/>
              </a:rPr>
              <a:t>mengembangkan</a:t>
            </a:r>
            <a:r>
              <a:rPr lang="en-US" sz="24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cs typeface="Arial" panose="020B0604020202020204" pitchFamily="34" charset="0"/>
              </a:rPr>
              <a:t>percaya</a:t>
            </a:r>
            <a:r>
              <a:rPr lang="en-US" sz="24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cs typeface="Arial" panose="020B0604020202020204" pitchFamily="34" charset="0"/>
              </a:rPr>
              <a:t>diri</a:t>
            </a:r>
            <a:r>
              <a:rPr lang="en-US" sz="2400" dirty="0">
                <a:latin typeface="Cambria" panose="02040503050406030204" pitchFamily="18" charset="0"/>
                <a:cs typeface="Arial" panose="020B0604020202020204" pitchFamily="34" charset="0"/>
              </a:rPr>
              <a:t>, yang </a:t>
            </a:r>
            <a:r>
              <a:rPr lang="en-US" sz="2400" dirty="0" err="1">
                <a:latin typeface="Cambria" panose="02040503050406030204" pitchFamily="18" charset="0"/>
                <a:cs typeface="Arial" panose="020B0604020202020204" pitchFamily="34" charset="0"/>
              </a:rPr>
              <a:t>dikemukan</a:t>
            </a:r>
            <a:r>
              <a:rPr lang="en-US" sz="2400" dirty="0"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US" sz="2400" b="1" i="1" dirty="0">
                <a:latin typeface="Cambria" panose="02040503050406030204" pitchFamily="18" charset="0"/>
                <a:cs typeface="Arial" panose="020B0604020202020204" pitchFamily="34" charset="0"/>
              </a:rPr>
              <a:t>Peter </a:t>
            </a:r>
            <a:r>
              <a:rPr lang="en-US" sz="2400" b="1" i="1" dirty="0" err="1">
                <a:latin typeface="Cambria" panose="02040503050406030204" pitchFamily="18" charset="0"/>
                <a:cs typeface="Arial" panose="020B0604020202020204" pitchFamily="34" charset="0"/>
              </a:rPr>
              <a:t>Urs</a:t>
            </a:r>
            <a:r>
              <a:rPr lang="en-US" sz="2400" b="1" i="1" dirty="0">
                <a:latin typeface="Cambria" panose="02040503050406030204" pitchFamily="18" charset="0"/>
                <a:cs typeface="Arial" panose="020B0604020202020204" pitchFamily="34" charset="0"/>
              </a:rPr>
              <a:t> Banders</a:t>
            </a:r>
            <a:r>
              <a:rPr lang="en-US" sz="24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cs typeface="Arial" panose="020B0604020202020204" pitchFamily="34" charset="0"/>
              </a:rPr>
              <a:t>buku</a:t>
            </a:r>
            <a:r>
              <a:rPr lang="en-US" sz="24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>
                <a:latin typeface="Cambria" panose="02040503050406030204" pitchFamily="18" charset="0"/>
                <a:cs typeface="Arial" panose="020B0604020202020204" pitchFamily="34" charset="0"/>
              </a:rPr>
              <a:t>Secrets of Power Presentations</a:t>
            </a:r>
            <a:r>
              <a:rPr lang="en-US" sz="2400" dirty="0">
                <a:latin typeface="Cambria" panose="02040503050406030204" pitchFamily="18" charset="0"/>
                <a:cs typeface="Arial" panose="020B0604020202020204" pitchFamily="34" charset="0"/>
              </a:rPr>
              <a:t> :</a:t>
            </a:r>
          </a:p>
          <a:p>
            <a:pPr marL="0" lvl="0" indent="0" algn="just">
              <a:buNone/>
            </a:pPr>
            <a:endParaRPr lang="en-US" sz="20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n-US" sz="2000" dirty="0" err="1">
                <a:latin typeface="Cambria" panose="02040503050406030204" pitchFamily="18" charset="0"/>
                <a:cs typeface="Arial" panose="020B0604020202020204" pitchFamily="34" charset="0"/>
              </a:rPr>
              <a:t>Saat</a:t>
            </a:r>
            <a:r>
              <a:rPr lang="en-US" sz="20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cs typeface="Arial" panose="020B0604020202020204" pitchFamily="34" charset="0"/>
              </a:rPr>
              <a:t>anda</a:t>
            </a:r>
            <a:r>
              <a:rPr lang="en-US" sz="20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cs typeface="Arial" panose="020B0604020202020204" pitchFamily="34" charset="0"/>
              </a:rPr>
              <a:t>diperkenalkan</a:t>
            </a:r>
            <a:r>
              <a:rPr lang="en-US" sz="2000" dirty="0"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Cambria" panose="02040503050406030204" pitchFamily="18" charset="0"/>
                <a:cs typeface="Arial" panose="020B0604020202020204" pitchFamily="34" charset="0"/>
              </a:rPr>
              <a:t>tersenyumlah</a:t>
            </a:r>
            <a:r>
              <a:rPr lang="en-US" sz="2000" dirty="0"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latin typeface="Cambria" panose="02040503050406030204" pitchFamily="18" charset="0"/>
                <a:cs typeface="Arial" panose="020B0604020202020204" pitchFamily="34" charset="0"/>
              </a:rPr>
              <a:t>pandanglah</a:t>
            </a:r>
            <a:r>
              <a:rPr lang="en-US" sz="20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cs typeface="Arial" panose="020B0604020202020204" pitchFamily="34" charset="0"/>
              </a:rPr>
              <a:t>audiens</a:t>
            </a:r>
            <a:r>
              <a:rPr lang="en-US" sz="2000" dirty="0"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Cambria" panose="02040503050406030204" pitchFamily="18" charset="0"/>
                <a:cs typeface="Arial" panose="020B0604020202020204" pitchFamily="34" charset="0"/>
              </a:rPr>
              <a:t>jangan</a:t>
            </a:r>
            <a:r>
              <a:rPr lang="en-US" sz="20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cs typeface="Arial" panose="020B0604020202020204" pitchFamily="34" charset="0"/>
              </a:rPr>
              <a:t>menunduk</a:t>
            </a:r>
            <a:r>
              <a:rPr lang="en-US" sz="20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cs typeface="Arial" panose="020B0604020202020204" pitchFamily="34" charset="0"/>
              </a:rPr>
              <a:t>malu</a:t>
            </a:r>
            <a:endParaRPr lang="en-US" sz="20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n-US" sz="2000" dirty="0" err="1">
                <a:latin typeface="Cambria" panose="02040503050406030204" pitchFamily="18" charset="0"/>
                <a:cs typeface="Arial" panose="020B0604020202020204" pitchFamily="34" charset="0"/>
              </a:rPr>
              <a:t>Mulailah</a:t>
            </a:r>
            <a:r>
              <a:rPr lang="en-US" sz="20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cs typeface="Arial" panose="020B0604020202020204" pitchFamily="34" charset="0"/>
              </a:rPr>
              <a:t>perlahan-lahan</a:t>
            </a:r>
            <a:r>
              <a:rPr lang="en-US" sz="2000" dirty="0"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0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cs typeface="Arial" panose="020B0604020202020204" pitchFamily="34" charset="0"/>
              </a:rPr>
              <a:t>punggung</a:t>
            </a:r>
            <a:r>
              <a:rPr lang="en-US" sz="2000" dirty="0"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latin typeface="Cambria" panose="02040503050406030204" pitchFamily="18" charset="0"/>
                <a:cs typeface="Arial" panose="020B0604020202020204" pitchFamily="34" charset="0"/>
              </a:rPr>
              <a:t>dagu</a:t>
            </a:r>
            <a:r>
              <a:rPr lang="en-US" sz="20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cs typeface="Arial" panose="020B0604020202020204" pitchFamily="34" charset="0"/>
              </a:rPr>
              <a:t>tegak</a:t>
            </a:r>
            <a:endParaRPr lang="en-US" sz="20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n-US" sz="2000" dirty="0" err="1">
                <a:latin typeface="Cambria" panose="02040503050406030204" pitchFamily="18" charset="0"/>
                <a:cs typeface="Arial" panose="020B0604020202020204" pitchFamily="34" charset="0"/>
              </a:rPr>
              <a:t>Bukalah</a:t>
            </a:r>
            <a:r>
              <a:rPr lang="en-US" sz="20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cs typeface="Arial" panose="020B0604020202020204" pitchFamily="34" charset="0"/>
              </a:rPr>
              <a:t>presentasi</a:t>
            </a:r>
            <a:r>
              <a:rPr lang="en-US" sz="20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0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cs typeface="Arial" panose="020B0604020202020204" pitchFamily="34" charset="0"/>
              </a:rPr>
              <a:t>mengatakan</a:t>
            </a:r>
            <a:r>
              <a:rPr lang="en-US" sz="20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cs typeface="Arial" panose="020B0604020202020204" pitchFamily="34" charset="0"/>
              </a:rPr>
              <a:t>sesuatu</a:t>
            </a:r>
            <a:r>
              <a:rPr lang="en-US" sz="20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sz="20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cs typeface="Arial" panose="020B0604020202020204" pitchFamily="34" charset="0"/>
              </a:rPr>
              <a:t>sungguh-sungguh</a:t>
            </a:r>
            <a:endParaRPr lang="en-US" sz="20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n-US" sz="2000" dirty="0" err="1">
                <a:latin typeface="Cambria" panose="02040503050406030204" pitchFamily="18" charset="0"/>
                <a:cs typeface="Arial" panose="020B0604020202020204" pitchFamily="34" charset="0"/>
              </a:rPr>
              <a:t>Mengakui</a:t>
            </a:r>
            <a:r>
              <a:rPr lang="en-US" sz="20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US" sz="20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cs typeface="Arial" panose="020B0604020202020204" pitchFamily="34" charset="0"/>
              </a:rPr>
              <a:t>anda</a:t>
            </a:r>
            <a:r>
              <a:rPr lang="en-US" sz="20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cs typeface="Arial" panose="020B0604020202020204" pitchFamily="34" charset="0"/>
              </a:rPr>
              <a:t>seorang</a:t>
            </a:r>
            <a:r>
              <a:rPr lang="en-US" sz="20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cs typeface="Arial" panose="020B0604020202020204" pitchFamily="34" charset="0"/>
              </a:rPr>
              <a:t>pakar</a:t>
            </a:r>
            <a:r>
              <a:rPr lang="en-US" sz="20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cs typeface="Arial" panose="020B0604020202020204" pitchFamily="34" charset="0"/>
              </a:rPr>
              <a:t>dibidang</a:t>
            </a:r>
            <a:r>
              <a:rPr lang="en-US" sz="20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cs typeface="Arial" panose="020B0604020202020204" pitchFamily="34" charset="0"/>
              </a:rPr>
              <a:t>topik</a:t>
            </a:r>
            <a:r>
              <a:rPr lang="en-US" sz="2000" dirty="0"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US" sz="20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cs typeface="Arial" panose="020B0604020202020204" pitchFamily="34" charset="0"/>
              </a:rPr>
              <a:t>dipresentasikan</a:t>
            </a:r>
            <a:endParaRPr lang="en-US" sz="20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n-US" sz="2000" dirty="0" err="1">
                <a:latin typeface="Cambria" panose="02040503050406030204" pitchFamily="18" charset="0"/>
                <a:cs typeface="Arial" panose="020B0604020202020204" pitchFamily="34" charset="0"/>
              </a:rPr>
              <a:t>Pakai</a:t>
            </a:r>
            <a:r>
              <a:rPr lang="en-US" sz="20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cs typeface="Arial" panose="020B0604020202020204" pitchFamily="34" charset="0"/>
              </a:rPr>
              <a:t>pakaian</a:t>
            </a:r>
            <a:r>
              <a:rPr lang="en-US" sz="20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cs typeface="Arial" panose="020B0604020202020204" pitchFamily="34" charset="0"/>
              </a:rPr>
              <a:t>anda</a:t>
            </a:r>
            <a:r>
              <a:rPr lang="en-US" sz="2000" dirty="0"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latin typeface="Cambria" panose="02040503050406030204" pitchFamily="18" charset="0"/>
                <a:cs typeface="Arial" panose="020B0604020202020204" pitchFamily="34" charset="0"/>
              </a:rPr>
              <a:t>terbaik</a:t>
            </a:r>
            <a:endParaRPr lang="en-US" sz="20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n-US" sz="2000" dirty="0">
                <a:latin typeface="Cambria" panose="02040503050406030204" pitchFamily="18" charset="0"/>
                <a:cs typeface="Arial" panose="020B0604020202020204" pitchFamily="34" charset="0"/>
              </a:rPr>
              <a:t>Yang </a:t>
            </a:r>
            <a:r>
              <a:rPr lang="en-US" sz="2000" dirty="0" err="1">
                <a:latin typeface="Cambria" panose="02040503050406030204" pitchFamily="18" charset="0"/>
                <a:cs typeface="Arial" panose="020B0604020202020204" pitchFamily="34" charset="0"/>
              </a:rPr>
              <a:t>terpenting</a:t>
            </a:r>
            <a:r>
              <a:rPr lang="en-US" sz="20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cs typeface="Arial" panose="020B0604020202020204" pitchFamily="34" charset="0"/>
              </a:rPr>
              <a:t>hiasi</a:t>
            </a:r>
            <a:r>
              <a:rPr lang="en-US" sz="20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cs typeface="Arial" panose="020B0604020202020204" pitchFamily="34" charset="0"/>
              </a:rPr>
              <a:t>wajah</a:t>
            </a:r>
            <a:r>
              <a:rPr lang="en-US" sz="20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cs typeface="Arial" panose="020B0604020202020204" pitchFamily="34" charset="0"/>
              </a:rPr>
              <a:t>anda</a:t>
            </a:r>
            <a:r>
              <a:rPr lang="en-US" sz="20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0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cs typeface="Arial" panose="020B0604020202020204" pitchFamily="34" charset="0"/>
              </a:rPr>
              <a:t>senyuman</a:t>
            </a:r>
            <a:r>
              <a:rPr lang="en-US" sz="2000" dirty="0">
                <a:latin typeface="Cambria" panose="02040503050406030204" pitchFamily="18" charset="0"/>
                <a:cs typeface="Arial" panose="020B0604020202020204" pitchFamily="34" charset="0"/>
              </a:rPr>
              <a:t>, agar </a:t>
            </a:r>
            <a:r>
              <a:rPr lang="en-US" sz="2000" dirty="0" err="1">
                <a:latin typeface="Cambria" panose="02040503050406030204" pitchFamily="18" charset="0"/>
                <a:cs typeface="Arial" panose="020B0604020202020204" pitchFamily="34" charset="0"/>
              </a:rPr>
              <a:t>anda</a:t>
            </a:r>
            <a:r>
              <a:rPr lang="en-US" sz="20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cs typeface="Arial" panose="020B0604020202020204" pitchFamily="34" charset="0"/>
              </a:rPr>
              <a:t>merasa</a:t>
            </a:r>
            <a:r>
              <a:rPr lang="en-US" sz="20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cs typeface="Arial" panose="020B0604020202020204" pitchFamily="34" charset="0"/>
              </a:rPr>
              <a:t>nyaman</a:t>
            </a:r>
            <a:endParaRPr lang="en-US" sz="20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 algn="just">
              <a:buFont typeface="Wingdings" panose="05000000000000000000" pitchFamily="2" charset="2"/>
              <a:buChar char="Ø"/>
            </a:pPr>
            <a:endParaRPr lang="en-US" sz="2000" dirty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18/11/2019</a:t>
            </a: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MAN 15208   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Komunikasi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err="1"/>
              <a:t>Percaya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 (cont.) 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xmlns="" val="2847938820"/>
      </p:ext>
    </p:extLst>
  </p:cSld>
  <p:clrMapOvr>
    <a:masterClrMapping/>
  </p:clrMapOvr>
  <p:transition spd="slow">
    <p:fade thruBlk="1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>
              <a:buNone/>
            </a:pPr>
            <a:r>
              <a:rPr lang="en-US" sz="7200" b="1" smtClean="0"/>
              <a:t>TERIMA </a:t>
            </a:r>
            <a:r>
              <a:rPr lang="en-US" sz="7200" b="1" dirty="0" smtClean="0"/>
              <a:t>KASIH </a:t>
            </a:r>
            <a:endParaRPr lang="en-US" sz="7200" b="1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04/8/2015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MAN 11225     Pengantar Bisnis  </a:t>
            </a:r>
            <a:endParaRPr lang="en-US" dirty="0"/>
          </a:p>
        </p:txBody>
      </p:sp>
    </p:spTree>
  </p:cSld>
  <p:clrMapOvr>
    <a:masterClrMapping/>
  </p:clrMapOvr>
  <p:transition spd="slow">
    <p:wipe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36318"/>
            <a:ext cx="8229600" cy="2160239"/>
          </a:xfrm>
        </p:spPr>
        <p:txBody>
          <a:bodyPr>
            <a:normAutofit/>
          </a:bodyPr>
          <a:lstStyle/>
          <a:p>
            <a:pPr marL="0" lvl="0" indent="0" algn="just">
              <a:buNone/>
            </a:pPr>
            <a:r>
              <a:rPr lang="en-US" sz="3600" dirty="0" err="1"/>
              <a:t>Mahasiswa</a:t>
            </a:r>
            <a:r>
              <a:rPr lang="en-US" sz="3600" dirty="0"/>
              <a:t> </a:t>
            </a:r>
            <a:r>
              <a:rPr lang="en-ID" sz="3600" dirty="0" err="1"/>
              <a:t>mampu</a:t>
            </a:r>
            <a:r>
              <a:rPr lang="en-ID" sz="3600" dirty="0"/>
              <a:t> </a:t>
            </a:r>
            <a:r>
              <a:rPr lang="en-ID" sz="3600" dirty="0" err="1">
                <a:solidFill>
                  <a:srgbClr val="FF0000"/>
                </a:solidFill>
              </a:rPr>
              <a:t>menjelaskan</a:t>
            </a:r>
            <a:r>
              <a:rPr lang="en-ID" sz="3600" dirty="0"/>
              <a:t> dan </a:t>
            </a:r>
            <a:r>
              <a:rPr lang="en-ID" sz="3600" dirty="0" err="1">
                <a:solidFill>
                  <a:srgbClr val="FF0000"/>
                </a:solidFill>
              </a:rPr>
              <a:t>mengimplementasikan</a:t>
            </a:r>
            <a:r>
              <a:rPr lang="en-ID" sz="3600" dirty="0"/>
              <a:t> </a:t>
            </a:r>
            <a:r>
              <a:rPr lang="en-ID" sz="3600" dirty="0" err="1"/>
              <a:t>Presentasi</a:t>
            </a:r>
            <a:r>
              <a:rPr lang="en-ID" sz="3600" dirty="0"/>
              <a:t> </a:t>
            </a:r>
            <a:r>
              <a:rPr lang="en-ID" sz="3600" dirty="0" err="1"/>
              <a:t>Bisnis</a:t>
            </a:r>
            <a:r>
              <a:rPr lang="en-ID" sz="3600" dirty="0"/>
              <a:t> yang </a:t>
            </a:r>
            <a:r>
              <a:rPr lang="en-ID" sz="3600" dirty="0" err="1"/>
              <a:t>efektif</a:t>
            </a:r>
            <a:r>
              <a:rPr lang="en-ID" sz="3600" dirty="0"/>
              <a:t> dan </a:t>
            </a:r>
            <a:r>
              <a:rPr lang="en-ID" sz="3600" dirty="0" err="1"/>
              <a:t>efisien</a:t>
            </a:r>
            <a:endParaRPr lang="id-ID" sz="3600" dirty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18/11/2019</a:t>
            </a: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MAN 15208   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Komunikasi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69215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/>
              <a:t>CAPAIAN PEMBELAJARAN 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xmlns="" val="806187972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4272" y="1660128"/>
            <a:ext cx="8229600" cy="3537744"/>
          </a:xfrm>
        </p:spPr>
        <p:txBody>
          <a:bodyPr>
            <a:normAutofit fontScale="92500"/>
          </a:bodyPr>
          <a:lstStyle/>
          <a:p>
            <a:pPr marL="0" lvl="0" indent="0" algn="just">
              <a:buNone/>
            </a:pPr>
            <a:r>
              <a:rPr lang="en-ID" sz="3200" dirty="0" err="1"/>
              <a:t>Tujuan</a:t>
            </a:r>
            <a:r>
              <a:rPr lang="en-ID" sz="3200" dirty="0"/>
              <a:t> </a:t>
            </a:r>
            <a:r>
              <a:rPr lang="en-ID" sz="3200" dirty="0" err="1"/>
              <a:t>Pokok</a:t>
            </a:r>
            <a:r>
              <a:rPr lang="en-ID" sz="3200" dirty="0"/>
              <a:t> </a:t>
            </a:r>
            <a:r>
              <a:rPr lang="en-ID" sz="3200" dirty="0" err="1"/>
              <a:t>Presentasi</a:t>
            </a:r>
            <a:r>
              <a:rPr lang="en-ID" sz="3200" dirty="0"/>
              <a:t> </a:t>
            </a:r>
            <a:r>
              <a:rPr lang="en-ID" sz="3200" dirty="0" err="1"/>
              <a:t>Bisnis</a:t>
            </a:r>
            <a:r>
              <a:rPr lang="en-ID" sz="3200" dirty="0"/>
              <a:t> :</a:t>
            </a:r>
          </a:p>
          <a:p>
            <a:pPr lvl="0" algn="just">
              <a:buFont typeface="Wingdings" panose="05000000000000000000" pitchFamily="2" charset="2"/>
              <a:buChar char="§"/>
            </a:pPr>
            <a:r>
              <a:rPr lang="en-ID" sz="3200" dirty="0" err="1">
                <a:latin typeface="Cambria" panose="02040503050406030204" pitchFamily="18" charset="0"/>
                <a:cs typeface="Arial" panose="020B0604020202020204" pitchFamily="34" charset="0"/>
              </a:rPr>
              <a:t>Menginformasikan</a:t>
            </a:r>
            <a:r>
              <a:rPr lang="en-ID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3200" dirty="0" err="1">
                <a:latin typeface="Cambria" panose="02040503050406030204" pitchFamily="18" charset="0"/>
                <a:cs typeface="Arial" panose="020B0604020202020204" pitchFamily="34" charset="0"/>
              </a:rPr>
              <a:t>pesan-pesan</a:t>
            </a:r>
            <a:r>
              <a:rPr lang="en-ID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3200" dirty="0" err="1">
                <a:latin typeface="Cambria" panose="02040503050406030204" pitchFamily="18" charset="0"/>
                <a:cs typeface="Arial" panose="020B0604020202020204" pitchFamily="34" charset="0"/>
              </a:rPr>
              <a:t>bisnis</a:t>
            </a:r>
            <a:r>
              <a:rPr lang="en-ID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3200" dirty="0" err="1"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ID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3200" dirty="0" err="1">
                <a:latin typeface="Cambria" panose="02040503050406030204" pitchFamily="18" charset="0"/>
                <a:cs typeface="Arial" panose="020B0604020202020204" pitchFamily="34" charset="0"/>
              </a:rPr>
              <a:t>audiens</a:t>
            </a:r>
            <a:r>
              <a:rPr lang="en-ID" sz="3200" dirty="0"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lvl="0" algn="just">
              <a:buFont typeface="Wingdings" panose="05000000000000000000" pitchFamily="2" charset="2"/>
              <a:buChar char="§"/>
            </a:pPr>
            <a:r>
              <a:rPr lang="en-ID" sz="3200" dirty="0" err="1">
                <a:latin typeface="Cambria" panose="02040503050406030204" pitchFamily="18" charset="0"/>
                <a:cs typeface="Arial" panose="020B0604020202020204" pitchFamily="34" charset="0"/>
              </a:rPr>
              <a:t>Menghibur</a:t>
            </a:r>
            <a:r>
              <a:rPr lang="en-ID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3200" dirty="0" err="1">
                <a:latin typeface="Cambria" panose="02040503050406030204" pitchFamily="18" charset="0"/>
                <a:cs typeface="Arial" panose="020B0604020202020204" pitchFamily="34" charset="0"/>
              </a:rPr>
              <a:t>audiens</a:t>
            </a:r>
            <a:r>
              <a:rPr lang="en-ID" sz="3200" dirty="0"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lvl="0" algn="just">
              <a:buFont typeface="Wingdings" panose="05000000000000000000" pitchFamily="2" charset="2"/>
              <a:buChar char="§"/>
            </a:pPr>
            <a:r>
              <a:rPr lang="en-ID" sz="3200" dirty="0" err="1">
                <a:latin typeface="Cambria" panose="02040503050406030204" pitchFamily="18" charset="0"/>
                <a:cs typeface="Arial" panose="020B0604020202020204" pitchFamily="34" charset="0"/>
              </a:rPr>
              <a:t>Menyentuh</a:t>
            </a:r>
            <a:r>
              <a:rPr lang="en-ID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3200" dirty="0" err="1">
                <a:latin typeface="Cambria" panose="02040503050406030204" pitchFamily="18" charset="0"/>
                <a:cs typeface="Arial" panose="020B0604020202020204" pitchFamily="34" charset="0"/>
              </a:rPr>
              <a:t>emosi</a:t>
            </a:r>
            <a:r>
              <a:rPr lang="en-ID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3200" dirty="0" err="1">
                <a:latin typeface="Cambria" panose="02040503050406030204" pitchFamily="18" charset="0"/>
                <a:cs typeface="Arial" panose="020B0604020202020204" pitchFamily="34" charset="0"/>
              </a:rPr>
              <a:t>audiens</a:t>
            </a:r>
            <a:r>
              <a:rPr lang="en-ID" sz="3200" dirty="0"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lvl="0" algn="just">
              <a:buFont typeface="Wingdings" panose="05000000000000000000" pitchFamily="2" charset="2"/>
              <a:buChar char="§"/>
            </a:pPr>
            <a:r>
              <a:rPr lang="en-ID" sz="3200" dirty="0" err="1">
                <a:latin typeface="Cambria" panose="02040503050406030204" pitchFamily="18" charset="0"/>
                <a:cs typeface="Arial" panose="020B0604020202020204" pitchFamily="34" charset="0"/>
              </a:rPr>
              <a:t>Memotivasi</a:t>
            </a:r>
            <a:r>
              <a:rPr lang="en-ID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3200" dirty="0" err="1">
                <a:latin typeface="Cambria" panose="02040503050406030204" pitchFamily="18" charset="0"/>
                <a:cs typeface="Arial" panose="020B0604020202020204" pitchFamily="34" charset="0"/>
              </a:rPr>
              <a:t>audiens</a:t>
            </a:r>
            <a:r>
              <a:rPr lang="en-ID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3200" dirty="0" err="1"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3200" dirty="0" err="1">
                <a:latin typeface="Cambria" panose="02040503050406030204" pitchFamily="18" charset="0"/>
                <a:cs typeface="Arial" panose="020B0604020202020204" pitchFamily="34" charset="0"/>
              </a:rPr>
              <a:t>bertindak</a:t>
            </a:r>
            <a:r>
              <a:rPr lang="en-ID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3200" dirty="0" err="1">
                <a:latin typeface="Cambria" panose="02040503050406030204" pitchFamily="18" charset="0"/>
                <a:cs typeface="Arial" panose="020B0604020202020204" pitchFamily="34" charset="0"/>
              </a:rPr>
              <a:t>sesuatu</a:t>
            </a:r>
            <a:r>
              <a:rPr lang="en-ID" sz="3200" dirty="0"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id-ID" sz="3200" dirty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18/11/2019</a:t>
            </a: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MAN 15208   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Komunikasi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352425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Presentasi</a:t>
            </a:r>
            <a:r>
              <a:rPr lang="en-US" dirty="0"/>
              <a:t> </a:t>
            </a:r>
            <a:r>
              <a:rPr lang="en-US" dirty="0" err="1"/>
              <a:t>Bisnis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xmlns="" val="1703890242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4272" y="1660128"/>
            <a:ext cx="8229600" cy="3537744"/>
          </a:xfrm>
        </p:spPr>
        <p:txBody>
          <a:bodyPr>
            <a:normAutofit/>
          </a:bodyPr>
          <a:lstStyle/>
          <a:p>
            <a:pPr marL="0" lvl="0" indent="0" algn="just">
              <a:buNone/>
            </a:pPr>
            <a:r>
              <a:rPr lang="en-ID" sz="3200" dirty="0" err="1"/>
              <a:t>Persiapan</a:t>
            </a:r>
            <a:r>
              <a:rPr lang="en-ID" sz="3200" dirty="0"/>
              <a:t> </a:t>
            </a:r>
            <a:r>
              <a:rPr lang="en-ID" sz="3200" dirty="0" err="1"/>
              <a:t>dasar</a:t>
            </a:r>
            <a:r>
              <a:rPr lang="en-ID" sz="3200" dirty="0"/>
              <a:t> </a:t>
            </a:r>
            <a:r>
              <a:rPr lang="en-ID" sz="3200" dirty="0" err="1"/>
              <a:t>dalam</a:t>
            </a:r>
            <a:r>
              <a:rPr lang="en-ID" sz="3200" dirty="0"/>
              <a:t> </a:t>
            </a:r>
            <a:r>
              <a:rPr lang="en-ID" sz="3200" dirty="0" err="1"/>
              <a:t>presentasi</a:t>
            </a:r>
            <a:r>
              <a:rPr lang="en-ID" sz="3200" dirty="0"/>
              <a:t> </a:t>
            </a:r>
            <a:r>
              <a:rPr lang="en-ID" sz="3200" dirty="0" err="1"/>
              <a:t>bisnis</a:t>
            </a:r>
            <a:r>
              <a:rPr lang="en-ID" sz="3200" dirty="0"/>
              <a:t> :</a:t>
            </a:r>
          </a:p>
          <a:p>
            <a:pPr lvl="0" algn="just">
              <a:buFont typeface="Wingdings" panose="05000000000000000000" pitchFamily="2" charset="2"/>
              <a:buChar char="§"/>
            </a:pPr>
            <a:r>
              <a:rPr lang="en-ID" sz="3200" dirty="0" err="1">
                <a:latin typeface="Cambria" panose="02040503050406030204" pitchFamily="18" charset="0"/>
                <a:cs typeface="Arial" panose="020B0604020202020204" pitchFamily="34" charset="0"/>
              </a:rPr>
              <a:t>Menguasai</a:t>
            </a:r>
            <a:r>
              <a:rPr lang="en-ID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3200" dirty="0" err="1">
                <a:latin typeface="Cambria" panose="02040503050406030204" pitchFamily="18" charset="0"/>
                <a:cs typeface="Arial" panose="020B0604020202020204" pitchFamily="34" charset="0"/>
              </a:rPr>
              <a:t>topik</a:t>
            </a:r>
            <a:r>
              <a:rPr lang="en-ID" sz="3200" dirty="0"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3200" dirty="0" err="1">
                <a:latin typeface="Cambria" panose="02040503050406030204" pitchFamily="18" charset="0"/>
                <a:cs typeface="Arial" panose="020B0604020202020204" pitchFamily="34" charset="0"/>
              </a:rPr>
              <a:t>ingin</a:t>
            </a:r>
            <a:r>
              <a:rPr lang="en-ID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3200" dirty="0" err="1">
                <a:latin typeface="Cambria" panose="02040503050406030204" pitchFamily="18" charset="0"/>
                <a:cs typeface="Arial" panose="020B0604020202020204" pitchFamily="34" charset="0"/>
              </a:rPr>
              <a:t>disampaikan</a:t>
            </a:r>
            <a:endParaRPr lang="en-ID" sz="32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 algn="just">
              <a:buFont typeface="Wingdings" panose="05000000000000000000" pitchFamily="2" charset="2"/>
              <a:buChar char="§"/>
            </a:pPr>
            <a:r>
              <a:rPr lang="en-ID" sz="3200" dirty="0" err="1">
                <a:latin typeface="Cambria" panose="02040503050406030204" pitchFamily="18" charset="0"/>
                <a:cs typeface="Arial" panose="020B0604020202020204" pitchFamily="34" charset="0"/>
              </a:rPr>
              <a:t>Penguasaan</a:t>
            </a:r>
            <a:r>
              <a:rPr lang="en-ID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3200" dirty="0" err="1">
                <a:latin typeface="Cambria" panose="02040503050406030204" pitchFamily="18" charset="0"/>
                <a:cs typeface="Arial" panose="020B0604020202020204" pitchFamily="34" charset="0"/>
              </a:rPr>
              <a:t>alat</a:t>
            </a:r>
            <a:r>
              <a:rPr lang="en-ID" sz="3200" dirty="0">
                <a:latin typeface="Cambria" panose="02040503050406030204" pitchFamily="18" charset="0"/>
                <a:cs typeface="Arial" panose="020B0604020202020204" pitchFamily="34" charset="0"/>
              </a:rPr>
              <a:t> bantu visual </a:t>
            </a:r>
            <a:r>
              <a:rPr lang="en-ID" sz="3200" i="1" dirty="0">
                <a:latin typeface="Cambria" panose="02040503050406030204" pitchFamily="18" charset="0"/>
                <a:cs typeface="Arial" panose="020B0604020202020204" pitchFamily="34" charset="0"/>
              </a:rPr>
              <a:t>(visual aids)</a:t>
            </a:r>
          </a:p>
          <a:p>
            <a:pPr lvl="0" algn="just">
              <a:buFont typeface="Wingdings" panose="05000000000000000000" pitchFamily="2" charset="2"/>
              <a:buChar char="§"/>
            </a:pPr>
            <a:r>
              <a:rPr lang="en-ID" sz="3200" dirty="0" err="1">
                <a:latin typeface="Cambria" panose="02040503050406030204" pitchFamily="18" charset="0"/>
                <a:cs typeface="Arial" panose="020B0604020202020204" pitchFamily="34" charset="0"/>
              </a:rPr>
              <a:t>Analisis</a:t>
            </a:r>
            <a:r>
              <a:rPr lang="en-ID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3200" dirty="0" err="1">
                <a:latin typeface="Cambria" panose="02040503050406030204" pitchFamily="18" charset="0"/>
                <a:cs typeface="Arial" panose="020B0604020202020204" pitchFamily="34" charset="0"/>
              </a:rPr>
              <a:t>audiens</a:t>
            </a:r>
            <a:endParaRPr lang="en-ID" sz="32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 algn="just">
              <a:buFont typeface="Wingdings" panose="05000000000000000000" pitchFamily="2" charset="2"/>
              <a:buChar char="§"/>
            </a:pPr>
            <a:r>
              <a:rPr lang="en-ID" sz="3200" dirty="0" err="1">
                <a:latin typeface="Cambria" panose="02040503050406030204" pitchFamily="18" charset="0"/>
                <a:cs typeface="Arial" panose="020B0604020202020204" pitchFamily="34" charset="0"/>
              </a:rPr>
              <a:t>Analisis</a:t>
            </a:r>
            <a:r>
              <a:rPr lang="en-ID" sz="3200" dirty="0">
                <a:latin typeface="Cambria" panose="02040503050406030204" pitchFamily="18" charset="0"/>
                <a:cs typeface="Arial" panose="020B0604020202020204" pitchFamily="34" charset="0"/>
              </a:rPr>
              <a:t> Bahasa </a:t>
            </a:r>
            <a:r>
              <a:rPr lang="en-ID" sz="3200" dirty="0" err="1">
                <a:latin typeface="Cambria" panose="02040503050406030204" pitchFamily="18" charset="0"/>
                <a:cs typeface="Arial" panose="020B0604020202020204" pitchFamily="34" charset="0"/>
              </a:rPr>
              <a:t>tubuh</a:t>
            </a:r>
            <a:endParaRPr lang="id-ID" sz="3200" dirty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18/11/2019</a:t>
            </a: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MAN 15208   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Komunikasi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352425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err="1"/>
              <a:t>Persiapan</a:t>
            </a:r>
            <a:r>
              <a:rPr lang="en-US" dirty="0"/>
              <a:t> </a:t>
            </a:r>
            <a:r>
              <a:rPr lang="en-US" dirty="0" err="1"/>
              <a:t>Presentasi</a:t>
            </a:r>
            <a:r>
              <a:rPr lang="en-US" dirty="0"/>
              <a:t> </a:t>
            </a:r>
            <a:r>
              <a:rPr lang="en-US" dirty="0" err="1"/>
              <a:t>Bisnis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xmlns="" val="967561898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xmlns="" id="{7C074224-ED39-4BE3-B0BF-D00D474EC09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898848298"/>
              </p:ext>
            </p:extLst>
          </p:nvPr>
        </p:nvGraphicFramePr>
        <p:xfrm>
          <a:off x="457200" y="1088096"/>
          <a:ext cx="8435280" cy="5455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17640">
                  <a:extLst>
                    <a:ext uri="{9D8B030D-6E8A-4147-A177-3AD203B41FA5}">
                      <a16:colId xmlns:a16="http://schemas.microsoft.com/office/drawing/2014/main" xmlns="" val="1263777054"/>
                    </a:ext>
                  </a:extLst>
                </a:gridCol>
                <a:gridCol w="4217640">
                  <a:extLst>
                    <a:ext uri="{9D8B030D-6E8A-4147-A177-3AD203B41FA5}">
                      <a16:colId xmlns:a16="http://schemas.microsoft.com/office/drawing/2014/main" xmlns="" val="470633835"/>
                    </a:ext>
                  </a:extLst>
                </a:gridCol>
              </a:tblGrid>
              <a:tr h="70466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>
                          <a:solidFill>
                            <a:srgbClr val="FFFF00"/>
                          </a:solidFill>
                        </a:rPr>
                        <a:t>Keunggulan</a:t>
                      </a:r>
                      <a:endParaRPr lang="en-ID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err="1">
                          <a:solidFill>
                            <a:srgbClr val="FFFF00"/>
                          </a:solidFill>
                        </a:rPr>
                        <a:t>Kelemahan</a:t>
                      </a:r>
                      <a:endParaRPr lang="en-ID" sz="2800" dirty="0">
                        <a:solidFill>
                          <a:srgbClr val="FFFF00"/>
                        </a:solidFill>
                      </a:endParaRPr>
                    </a:p>
                    <a:p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75227295"/>
                  </a:ext>
                </a:extLst>
              </a:tr>
              <a:tr h="4291029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2400" dirty="0" err="1"/>
                        <a:t>Fleksibilitas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dalam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penulisannya</a:t>
                      </a:r>
                      <a:endParaRPr lang="en-US" sz="2400" dirty="0"/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2400" dirty="0" err="1"/>
                        <a:t>Kemudahan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dalam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melakukan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koreksi</a:t>
                      </a:r>
                      <a:endParaRPr lang="en-US" sz="2400" dirty="0"/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2400" dirty="0" err="1"/>
                        <a:t>Dapat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merangkum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pendapat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peserta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maupun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pembicara</a:t>
                      </a:r>
                      <a:r>
                        <a:rPr lang="en-US" sz="2400" dirty="0"/>
                        <a:t> pada </a:t>
                      </a:r>
                      <a:r>
                        <a:rPr lang="en-US" sz="2400" dirty="0" err="1"/>
                        <a:t>saat</a:t>
                      </a:r>
                      <a:r>
                        <a:rPr lang="en-US" sz="2400" dirty="0"/>
                        <a:t> yang </a:t>
                      </a:r>
                      <a:r>
                        <a:rPr lang="en-US" sz="2400" dirty="0" err="1"/>
                        <a:t>sama</a:t>
                      </a:r>
                      <a:endParaRPr lang="en-US" sz="2400" dirty="0"/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ID" sz="2000" dirty="0" err="1"/>
                        <a:t>Tulisan</a:t>
                      </a:r>
                      <a:r>
                        <a:rPr lang="en-ID" sz="2000" dirty="0"/>
                        <a:t> </a:t>
                      </a:r>
                      <a:r>
                        <a:rPr lang="en-ID" sz="2000" dirty="0" err="1"/>
                        <a:t>tangan</a:t>
                      </a:r>
                      <a:r>
                        <a:rPr lang="en-ID" sz="2000" dirty="0"/>
                        <a:t> </a:t>
                      </a:r>
                      <a:r>
                        <a:rPr lang="en-ID" sz="2000" dirty="0" err="1"/>
                        <a:t>sering</a:t>
                      </a:r>
                      <a:r>
                        <a:rPr lang="en-ID" sz="2000" dirty="0"/>
                        <a:t> kali </a:t>
                      </a:r>
                      <a:r>
                        <a:rPr lang="en-ID" sz="2000" dirty="0" err="1"/>
                        <a:t>sulit</a:t>
                      </a:r>
                      <a:r>
                        <a:rPr lang="en-ID" sz="2000" dirty="0"/>
                        <a:t> </a:t>
                      </a:r>
                      <a:r>
                        <a:rPr lang="en-ID" sz="2000" dirty="0" err="1"/>
                        <a:t>dibaca</a:t>
                      </a:r>
                      <a:endParaRPr lang="en-ID" sz="2000" dirty="0"/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ID" sz="2000" dirty="0" err="1"/>
                        <a:t>Pembicara</a:t>
                      </a:r>
                      <a:r>
                        <a:rPr lang="en-ID" sz="2000" dirty="0"/>
                        <a:t> </a:t>
                      </a:r>
                      <a:r>
                        <a:rPr lang="en-ID" sz="2000" dirty="0" err="1"/>
                        <a:t>menutupi</a:t>
                      </a:r>
                      <a:r>
                        <a:rPr lang="en-ID" sz="2000" dirty="0"/>
                        <a:t> </a:t>
                      </a:r>
                      <a:r>
                        <a:rPr lang="en-ID" sz="2000" dirty="0" err="1"/>
                        <a:t>peserta</a:t>
                      </a:r>
                      <a:r>
                        <a:rPr lang="en-ID" sz="2000" dirty="0"/>
                        <a:t> </a:t>
                      </a:r>
                      <a:r>
                        <a:rPr lang="en-ID" sz="2000" dirty="0" err="1"/>
                        <a:t>saat</a:t>
                      </a:r>
                      <a:r>
                        <a:rPr lang="en-ID" sz="2000" dirty="0"/>
                        <a:t> </a:t>
                      </a:r>
                      <a:r>
                        <a:rPr lang="en-ID" sz="2000" dirty="0" err="1"/>
                        <a:t>menulis</a:t>
                      </a:r>
                      <a:endParaRPr lang="en-ID" sz="2000" dirty="0"/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ID" sz="2000" dirty="0" err="1"/>
                        <a:t>Pembicara</a:t>
                      </a:r>
                      <a:r>
                        <a:rPr lang="en-ID" sz="2000" dirty="0"/>
                        <a:t> </a:t>
                      </a:r>
                      <a:r>
                        <a:rPr lang="en-ID" sz="2000" dirty="0" err="1"/>
                        <a:t>tidak</a:t>
                      </a:r>
                      <a:r>
                        <a:rPr lang="en-ID" sz="2000" dirty="0"/>
                        <a:t> </a:t>
                      </a:r>
                      <a:r>
                        <a:rPr lang="en-ID" sz="2000" dirty="0" err="1"/>
                        <a:t>dapat</a:t>
                      </a:r>
                      <a:r>
                        <a:rPr lang="en-ID" sz="2000" dirty="0"/>
                        <a:t> </a:t>
                      </a:r>
                      <a:r>
                        <a:rPr lang="en-ID" sz="2000" dirty="0" err="1"/>
                        <a:t>menulis</a:t>
                      </a:r>
                      <a:r>
                        <a:rPr lang="en-ID" sz="2000" dirty="0"/>
                        <a:t> dan </a:t>
                      </a:r>
                      <a:r>
                        <a:rPr lang="en-ID" sz="2000" dirty="0" err="1"/>
                        <a:t>berbicara</a:t>
                      </a:r>
                      <a:r>
                        <a:rPr lang="en-ID" sz="2000" dirty="0"/>
                        <a:t> pada </a:t>
                      </a:r>
                      <a:r>
                        <a:rPr lang="en-ID" sz="2000" dirty="0" err="1"/>
                        <a:t>saat</a:t>
                      </a:r>
                      <a:r>
                        <a:rPr lang="en-ID" sz="2000" dirty="0"/>
                        <a:t> yang </a:t>
                      </a:r>
                      <a:r>
                        <a:rPr lang="en-ID" sz="2000" dirty="0" err="1"/>
                        <a:t>sama</a:t>
                      </a:r>
                      <a:endParaRPr lang="en-ID" sz="2000" dirty="0"/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ID" sz="2000" dirty="0" err="1"/>
                        <a:t>Tersedianya</a:t>
                      </a:r>
                      <a:r>
                        <a:rPr lang="en-ID" sz="2000" dirty="0"/>
                        <a:t> </a:t>
                      </a:r>
                      <a:r>
                        <a:rPr lang="en-ID" sz="2000" dirty="0" err="1"/>
                        <a:t>papan</a:t>
                      </a:r>
                      <a:r>
                        <a:rPr lang="en-ID" sz="2000" dirty="0"/>
                        <a:t> </a:t>
                      </a:r>
                      <a:r>
                        <a:rPr lang="en-ID" sz="2000" dirty="0" err="1"/>
                        <a:t>tulis</a:t>
                      </a:r>
                      <a:r>
                        <a:rPr lang="en-ID" sz="2000" dirty="0"/>
                        <a:t> yang </a:t>
                      </a:r>
                      <a:r>
                        <a:rPr lang="en-ID" sz="2000" dirty="0" err="1"/>
                        <a:t>sangat</a:t>
                      </a:r>
                      <a:r>
                        <a:rPr lang="en-ID" sz="2000" dirty="0"/>
                        <a:t> </a:t>
                      </a:r>
                      <a:r>
                        <a:rPr lang="en-ID" sz="2000" dirty="0" err="1"/>
                        <a:t>terbatas</a:t>
                      </a:r>
                      <a:r>
                        <a:rPr lang="en-ID" sz="2000" dirty="0"/>
                        <a:t> </a:t>
                      </a:r>
                      <a:r>
                        <a:rPr lang="en-ID" sz="2000" dirty="0" err="1"/>
                        <a:t>sehingga</a:t>
                      </a:r>
                      <a:r>
                        <a:rPr lang="en-ID" sz="2000" dirty="0"/>
                        <a:t> </a:t>
                      </a:r>
                      <a:r>
                        <a:rPr lang="en-ID" sz="2000" dirty="0" err="1"/>
                        <a:t>apabila</a:t>
                      </a:r>
                      <a:r>
                        <a:rPr lang="en-ID" sz="2000" dirty="0"/>
                        <a:t> </a:t>
                      </a:r>
                      <a:r>
                        <a:rPr lang="en-ID" sz="2000" dirty="0" err="1"/>
                        <a:t>sudah</a:t>
                      </a:r>
                      <a:r>
                        <a:rPr lang="en-ID" sz="2000" dirty="0"/>
                        <a:t> </a:t>
                      </a:r>
                      <a:r>
                        <a:rPr lang="en-ID" sz="2000" dirty="0" err="1"/>
                        <a:t>penuh</a:t>
                      </a:r>
                      <a:r>
                        <a:rPr lang="en-ID" sz="2000" dirty="0"/>
                        <a:t> </a:t>
                      </a:r>
                      <a:r>
                        <a:rPr lang="en-ID" sz="2000" dirty="0" err="1"/>
                        <a:t>harus</a:t>
                      </a:r>
                      <a:r>
                        <a:rPr lang="en-ID" sz="2000" dirty="0"/>
                        <a:t> </a:t>
                      </a:r>
                      <a:r>
                        <a:rPr lang="en-ID" sz="2000" dirty="0" err="1"/>
                        <a:t>dihapus</a:t>
                      </a:r>
                      <a:r>
                        <a:rPr lang="en-ID" sz="2000" dirty="0"/>
                        <a:t> </a:t>
                      </a:r>
                      <a:r>
                        <a:rPr lang="en-ID" sz="2000" dirty="0" err="1"/>
                        <a:t>dulu</a:t>
                      </a:r>
                      <a:endParaRPr lang="en-ID" sz="2000" dirty="0"/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ID" sz="2000" dirty="0" err="1"/>
                        <a:t>Spidol</a:t>
                      </a:r>
                      <a:r>
                        <a:rPr lang="en-ID" sz="2000" dirty="0"/>
                        <a:t> </a:t>
                      </a:r>
                      <a:r>
                        <a:rPr lang="en-ID" sz="2000" dirty="0" err="1"/>
                        <a:t>sangat</a:t>
                      </a:r>
                      <a:r>
                        <a:rPr lang="en-ID" sz="2000" dirty="0"/>
                        <a:t> </a:t>
                      </a:r>
                      <a:r>
                        <a:rPr lang="en-ID" sz="2000" dirty="0" err="1"/>
                        <a:t>mengganggu</a:t>
                      </a:r>
                      <a:r>
                        <a:rPr lang="en-ID" sz="2000" dirty="0"/>
                        <a:t> dan </a:t>
                      </a:r>
                      <a:r>
                        <a:rPr lang="en-ID" sz="2000" dirty="0" err="1"/>
                        <a:t>sering</a:t>
                      </a:r>
                      <a:r>
                        <a:rPr lang="en-ID" sz="2000" dirty="0"/>
                        <a:t> mongering </a:t>
                      </a:r>
                      <a:r>
                        <a:rPr lang="en-ID" sz="2000" dirty="0" err="1"/>
                        <a:t>sehingga</a:t>
                      </a:r>
                      <a:r>
                        <a:rPr lang="en-ID" sz="2000" dirty="0"/>
                        <a:t> </a:t>
                      </a:r>
                      <a:r>
                        <a:rPr lang="en-ID" sz="2000" dirty="0" err="1"/>
                        <a:t>tak</a:t>
                      </a:r>
                      <a:r>
                        <a:rPr lang="en-ID" sz="2000" dirty="0"/>
                        <a:t> </a:t>
                      </a:r>
                      <a:r>
                        <a:rPr lang="en-ID" sz="2000" dirty="0" err="1"/>
                        <a:t>dapat</a:t>
                      </a:r>
                      <a:r>
                        <a:rPr lang="en-ID" sz="2000" dirty="0"/>
                        <a:t> </a:t>
                      </a:r>
                      <a:r>
                        <a:rPr lang="en-ID" sz="2000" dirty="0" err="1"/>
                        <a:t>dimanfaatkan</a:t>
                      </a:r>
                      <a:r>
                        <a:rPr lang="en-ID" sz="2000" dirty="0"/>
                        <a:t> </a:t>
                      </a:r>
                      <a:r>
                        <a:rPr lang="en-ID" sz="2000" dirty="0" err="1"/>
                        <a:t>secara</a:t>
                      </a:r>
                      <a:r>
                        <a:rPr lang="en-ID" sz="2000" dirty="0"/>
                        <a:t> optimal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ID" sz="2000" dirty="0" err="1"/>
                        <a:t>Tidak</a:t>
                      </a:r>
                      <a:r>
                        <a:rPr lang="en-ID" sz="2000" dirty="0"/>
                        <a:t> </a:t>
                      </a:r>
                      <a:r>
                        <a:rPr lang="en-ID" sz="2000" dirty="0" err="1"/>
                        <a:t>efektif</a:t>
                      </a:r>
                      <a:r>
                        <a:rPr lang="en-ID" sz="2000" dirty="0"/>
                        <a:t> </a:t>
                      </a:r>
                      <a:r>
                        <a:rPr lang="en-ID" sz="2000" dirty="0" err="1"/>
                        <a:t>untuk</a:t>
                      </a:r>
                      <a:r>
                        <a:rPr lang="en-ID" sz="2000" dirty="0"/>
                        <a:t> </a:t>
                      </a:r>
                      <a:r>
                        <a:rPr lang="en-ID" sz="2000" dirty="0" err="1"/>
                        <a:t>peserta</a:t>
                      </a:r>
                      <a:r>
                        <a:rPr lang="en-ID" sz="2000" dirty="0"/>
                        <a:t> yang </a:t>
                      </a:r>
                      <a:r>
                        <a:rPr lang="en-ID" sz="2000" dirty="0" err="1"/>
                        <a:t>berjumlah</a:t>
                      </a:r>
                      <a:r>
                        <a:rPr lang="en-ID" sz="2000" dirty="0"/>
                        <a:t> </a:t>
                      </a:r>
                      <a:r>
                        <a:rPr lang="en-ID" sz="2000" dirty="0" err="1"/>
                        <a:t>lebih</a:t>
                      </a:r>
                      <a:r>
                        <a:rPr lang="en-ID" sz="2000" dirty="0"/>
                        <a:t> </a:t>
                      </a:r>
                      <a:r>
                        <a:rPr lang="en-ID" sz="2000" dirty="0" err="1"/>
                        <a:t>dari</a:t>
                      </a:r>
                      <a:r>
                        <a:rPr lang="en-ID" sz="2000" dirty="0"/>
                        <a:t> 15 orang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endParaRPr lang="en-ID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15362177"/>
                  </a:ext>
                </a:extLst>
              </a:tr>
            </a:tbl>
          </a:graphicData>
        </a:graphic>
      </p:graphicFrame>
      <p:sp>
        <p:nvSpPr>
          <p:cNvPr id="6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18/11/2019</a:t>
            </a: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MAN 15208   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Komunikasi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149225"/>
            <a:ext cx="8139113" cy="852488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Alat</a:t>
            </a:r>
            <a:r>
              <a:rPr lang="en-US" dirty="0"/>
              <a:t> Bantu </a:t>
            </a:r>
            <a:r>
              <a:rPr lang="en-US" dirty="0" err="1"/>
              <a:t>Presentasi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(</a:t>
            </a:r>
            <a:r>
              <a:rPr lang="en-US" sz="3100" i="1" dirty="0"/>
              <a:t>Blackboard and Whiteboard)</a:t>
            </a:r>
            <a:endParaRPr lang="id-ID" sz="3100" i="1" dirty="0"/>
          </a:p>
        </p:txBody>
      </p:sp>
    </p:spTree>
    <p:extLst>
      <p:ext uri="{BB962C8B-B14F-4D97-AF65-F5344CB8AC3E}">
        <p14:creationId xmlns:p14="http://schemas.microsoft.com/office/powerpoint/2010/main" xmlns="" val="1640545221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xmlns="" id="{7C074224-ED39-4BE3-B0BF-D00D474EC09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33142152"/>
              </p:ext>
            </p:extLst>
          </p:nvPr>
        </p:nvGraphicFramePr>
        <p:xfrm>
          <a:off x="457200" y="1088096"/>
          <a:ext cx="8435280" cy="530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17640">
                  <a:extLst>
                    <a:ext uri="{9D8B030D-6E8A-4147-A177-3AD203B41FA5}">
                      <a16:colId xmlns:a16="http://schemas.microsoft.com/office/drawing/2014/main" xmlns="" val="1263777054"/>
                    </a:ext>
                  </a:extLst>
                </a:gridCol>
                <a:gridCol w="4217640">
                  <a:extLst>
                    <a:ext uri="{9D8B030D-6E8A-4147-A177-3AD203B41FA5}">
                      <a16:colId xmlns:a16="http://schemas.microsoft.com/office/drawing/2014/main" xmlns="" val="470633835"/>
                    </a:ext>
                  </a:extLst>
                </a:gridCol>
              </a:tblGrid>
              <a:tr h="70466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>
                          <a:solidFill>
                            <a:srgbClr val="FFFF00"/>
                          </a:solidFill>
                        </a:rPr>
                        <a:t>Keunggulan</a:t>
                      </a:r>
                      <a:endParaRPr lang="en-ID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err="1">
                          <a:solidFill>
                            <a:srgbClr val="FFFF00"/>
                          </a:solidFill>
                        </a:rPr>
                        <a:t>Kelemahan</a:t>
                      </a:r>
                      <a:endParaRPr lang="en-ID" sz="2800" dirty="0">
                        <a:solidFill>
                          <a:srgbClr val="FFFF00"/>
                        </a:solidFill>
                      </a:endParaRPr>
                    </a:p>
                    <a:p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75227295"/>
                  </a:ext>
                </a:extLst>
              </a:tr>
              <a:tr h="4291029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2400" dirty="0" err="1"/>
                        <a:t>Fleksibilitas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dalam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penulisannya</a:t>
                      </a:r>
                      <a:endParaRPr lang="en-US" sz="2400" dirty="0"/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2400" dirty="0" err="1"/>
                        <a:t>Pembicara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dapat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mempersiapkan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penulisannya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sebelum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presentasi</a:t>
                      </a:r>
                      <a:endParaRPr lang="en-US" sz="2400" dirty="0"/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2400" dirty="0" err="1"/>
                        <a:t>Pembicara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dapat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merujuk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catatan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sebelumnya</a:t>
                      </a:r>
                      <a:endParaRPr lang="en-US" sz="2400" dirty="0"/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2400" dirty="0" err="1"/>
                        <a:t>Biaya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relatif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murah</a:t>
                      </a:r>
                      <a:endParaRPr lang="en-US" sz="2400" dirty="0"/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2400" dirty="0" err="1"/>
                        <a:t>Bisa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diletakkan</a:t>
                      </a:r>
                      <a:r>
                        <a:rPr lang="en-US" sz="2400" dirty="0"/>
                        <a:t> di mana </a:t>
                      </a:r>
                      <a:r>
                        <a:rPr lang="en-US" sz="2400" dirty="0" err="1"/>
                        <a:t>saja</a:t>
                      </a:r>
                      <a:endParaRPr lang="en-US" sz="2400" dirty="0"/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ID" sz="1800" dirty="0" err="1"/>
                        <a:t>Sukar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dibaca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karena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keterbatasan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tulisan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tangan</a:t>
                      </a:r>
                      <a:endParaRPr lang="en-ID" sz="1800" dirty="0"/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ID" sz="1800" dirty="0" err="1"/>
                        <a:t>Pembicara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sering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menutupi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peserta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saat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menulis</a:t>
                      </a:r>
                      <a:endParaRPr lang="en-ID" sz="1800" dirty="0"/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ID" sz="1800" dirty="0" err="1"/>
                        <a:t>Pembicara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tidak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dapat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menulis</a:t>
                      </a:r>
                      <a:r>
                        <a:rPr lang="en-ID" sz="1800" dirty="0"/>
                        <a:t> dan </a:t>
                      </a:r>
                      <a:r>
                        <a:rPr lang="en-ID" sz="1800" dirty="0" err="1"/>
                        <a:t>berbicara</a:t>
                      </a:r>
                      <a:r>
                        <a:rPr lang="en-ID" sz="1800" dirty="0"/>
                        <a:t> pada </a:t>
                      </a:r>
                      <a:r>
                        <a:rPr lang="en-ID" sz="1800" dirty="0" err="1"/>
                        <a:t>saat</a:t>
                      </a:r>
                      <a:r>
                        <a:rPr lang="en-ID" sz="1800" dirty="0"/>
                        <a:t> yang </a:t>
                      </a:r>
                      <a:r>
                        <a:rPr lang="en-ID" sz="1800" dirty="0" err="1"/>
                        <a:t>sama</a:t>
                      </a:r>
                      <a:endParaRPr lang="en-ID" sz="1800" dirty="0"/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ID" sz="1800" dirty="0" err="1"/>
                        <a:t>Mutu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kertas</a:t>
                      </a:r>
                      <a:r>
                        <a:rPr lang="en-ID" sz="1800" dirty="0"/>
                        <a:t> yang </a:t>
                      </a:r>
                      <a:r>
                        <a:rPr lang="en-ID" sz="1800" dirty="0" err="1"/>
                        <a:t>jelek</a:t>
                      </a:r>
                      <a:r>
                        <a:rPr lang="en-ID" sz="1800" dirty="0"/>
                        <a:t> dan </a:t>
                      </a:r>
                      <a:r>
                        <a:rPr lang="en-ID" sz="1800" dirty="0" err="1"/>
                        <a:t>kemungkinan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spidol</a:t>
                      </a:r>
                      <a:r>
                        <a:rPr lang="en-ID" sz="1800" dirty="0"/>
                        <a:t> yang </a:t>
                      </a:r>
                      <a:r>
                        <a:rPr lang="en-ID" sz="1800" dirty="0" err="1"/>
                        <a:t>digunkan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macet</a:t>
                      </a:r>
                      <a:endParaRPr lang="en-ID" sz="1800" dirty="0"/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ID" sz="1800" dirty="0" err="1"/>
                        <a:t>Biasanya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kertas</a:t>
                      </a:r>
                      <a:r>
                        <a:rPr lang="en-ID" sz="1800" dirty="0"/>
                        <a:t> flip charts </a:t>
                      </a:r>
                      <a:r>
                        <a:rPr lang="en-ID" sz="1800" dirty="0" err="1"/>
                        <a:t>hanya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digunakan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untuk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sekali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pakai</a:t>
                      </a:r>
                      <a:endParaRPr lang="en-ID" sz="1800" dirty="0"/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ID" sz="1800" dirty="0" err="1"/>
                        <a:t>Muncul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suara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berisik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ketika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mengganti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lembar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kertas</a:t>
                      </a:r>
                      <a:endParaRPr lang="en-ID" sz="1800" dirty="0"/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ID" sz="1800" dirty="0" err="1"/>
                        <a:t>Tidak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cocok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untuk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peserta</a:t>
                      </a:r>
                      <a:r>
                        <a:rPr lang="en-ID" sz="1800" dirty="0"/>
                        <a:t> yang </a:t>
                      </a:r>
                      <a:r>
                        <a:rPr lang="en-ID" sz="1800" dirty="0" err="1"/>
                        <a:t>lebih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dari</a:t>
                      </a:r>
                      <a:r>
                        <a:rPr lang="en-ID" sz="1800" dirty="0"/>
                        <a:t> 20 orang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endParaRPr lang="en-ID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15362177"/>
                  </a:ext>
                </a:extLst>
              </a:tr>
            </a:tbl>
          </a:graphicData>
        </a:graphic>
      </p:graphicFrame>
      <p:sp>
        <p:nvSpPr>
          <p:cNvPr id="6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18/11/2019</a:t>
            </a: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MAN 15208   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Komunikasi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149225"/>
            <a:ext cx="8139113" cy="852488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Alat</a:t>
            </a:r>
            <a:r>
              <a:rPr lang="en-US" dirty="0"/>
              <a:t> Bantu </a:t>
            </a:r>
            <a:r>
              <a:rPr lang="en-US" dirty="0" err="1"/>
              <a:t>Presentasi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(</a:t>
            </a:r>
            <a:r>
              <a:rPr lang="en-US" sz="3100" i="1" dirty="0"/>
              <a:t>Flip Charts)</a:t>
            </a:r>
            <a:endParaRPr lang="id-ID" sz="3100" i="1" dirty="0"/>
          </a:p>
        </p:txBody>
      </p:sp>
    </p:spTree>
    <p:extLst>
      <p:ext uri="{BB962C8B-B14F-4D97-AF65-F5344CB8AC3E}">
        <p14:creationId xmlns:p14="http://schemas.microsoft.com/office/powerpoint/2010/main" xmlns="" val="2182794880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xmlns="" id="{7C074224-ED39-4BE3-B0BF-D00D474EC09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734470762"/>
              </p:ext>
            </p:extLst>
          </p:nvPr>
        </p:nvGraphicFramePr>
        <p:xfrm>
          <a:off x="457200" y="1088096"/>
          <a:ext cx="8435280" cy="5669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17640">
                  <a:extLst>
                    <a:ext uri="{9D8B030D-6E8A-4147-A177-3AD203B41FA5}">
                      <a16:colId xmlns:a16="http://schemas.microsoft.com/office/drawing/2014/main" xmlns="" val="1263777054"/>
                    </a:ext>
                  </a:extLst>
                </a:gridCol>
                <a:gridCol w="4217640">
                  <a:extLst>
                    <a:ext uri="{9D8B030D-6E8A-4147-A177-3AD203B41FA5}">
                      <a16:colId xmlns:a16="http://schemas.microsoft.com/office/drawing/2014/main" xmlns="" val="470633835"/>
                    </a:ext>
                  </a:extLst>
                </a:gridCol>
              </a:tblGrid>
              <a:tr h="70466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>
                          <a:solidFill>
                            <a:srgbClr val="FFFF00"/>
                          </a:solidFill>
                        </a:rPr>
                        <a:t>Keunggulan</a:t>
                      </a:r>
                      <a:endParaRPr lang="en-ID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err="1">
                          <a:solidFill>
                            <a:srgbClr val="FFFF00"/>
                          </a:solidFill>
                        </a:rPr>
                        <a:t>Kelemahan</a:t>
                      </a:r>
                      <a:endParaRPr lang="en-ID" sz="2800" dirty="0">
                        <a:solidFill>
                          <a:srgbClr val="FFFF00"/>
                        </a:solidFill>
                      </a:endParaRPr>
                    </a:p>
                    <a:p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75227295"/>
                  </a:ext>
                </a:extLst>
              </a:tr>
              <a:tr h="4291029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1800" dirty="0" err="1"/>
                        <a:t>Cepat</a:t>
                      </a:r>
                      <a:r>
                        <a:rPr lang="en-US" sz="1800" dirty="0"/>
                        <a:t> dan </a:t>
                      </a:r>
                      <a:r>
                        <a:rPr lang="en-US" sz="1800" dirty="0" err="1"/>
                        <a:t>murah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jika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menggunakan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fotokopi</a:t>
                      </a:r>
                      <a:endParaRPr lang="en-US" sz="1800" dirty="0"/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1800" dirty="0" err="1"/>
                        <a:t>Dapat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dibuat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dengan</a:t>
                      </a:r>
                      <a:r>
                        <a:rPr lang="en-US" sz="1800" dirty="0"/>
                        <a:t> </a:t>
                      </a:r>
                      <a:r>
                        <a:rPr lang="en-US" sz="1800" i="1" dirty="0"/>
                        <a:t>artwork </a:t>
                      </a:r>
                      <a:r>
                        <a:rPr lang="en-US" sz="1800" i="0" dirty="0" err="1"/>
                        <a:t>berkualitas</a:t>
                      </a:r>
                      <a:r>
                        <a:rPr lang="en-US" sz="1800" i="0" dirty="0"/>
                        <a:t> </a:t>
                      </a:r>
                      <a:r>
                        <a:rPr lang="en-US" sz="1800" i="0" dirty="0" err="1"/>
                        <a:t>tinggi</a:t>
                      </a:r>
                      <a:r>
                        <a:rPr lang="en-US" sz="1800" i="0" dirty="0"/>
                        <a:t>, </a:t>
                      </a:r>
                      <a:r>
                        <a:rPr lang="en-US" sz="1800" i="0" dirty="0" err="1"/>
                        <a:t>tetapi</a:t>
                      </a:r>
                      <a:r>
                        <a:rPr lang="en-US" sz="1800" i="0" dirty="0"/>
                        <a:t> </a:t>
                      </a:r>
                      <a:r>
                        <a:rPr lang="en-US" sz="1800" i="0" dirty="0" err="1"/>
                        <a:t>biayanya</a:t>
                      </a:r>
                      <a:r>
                        <a:rPr lang="en-US" sz="1800" i="0" dirty="0"/>
                        <a:t> </a:t>
                      </a:r>
                      <a:r>
                        <a:rPr lang="en-US" sz="1800" i="0" dirty="0" err="1"/>
                        <a:t>relatif</a:t>
                      </a:r>
                      <a:r>
                        <a:rPr lang="en-US" sz="1800" i="0" dirty="0"/>
                        <a:t> mahal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1800" i="0" dirty="0" err="1"/>
                        <a:t>Layar</a:t>
                      </a:r>
                      <a:r>
                        <a:rPr lang="en-US" sz="1800" i="0" dirty="0"/>
                        <a:t> </a:t>
                      </a:r>
                      <a:r>
                        <a:rPr lang="en-US" sz="1800" i="0" dirty="0" err="1"/>
                        <a:t>tetap</a:t>
                      </a:r>
                      <a:r>
                        <a:rPr lang="en-US" sz="1800" i="0" dirty="0"/>
                        <a:t> </a:t>
                      </a:r>
                      <a:r>
                        <a:rPr lang="en-US" sz="1800" i="0" dirty="0" err="1"/>
                        <a:t>jelas</a:t>
                      </a:r>
                      <a:r>
                        <a:rPr lang="en-US" sz="1800" i="0" dirty="0"/>
                        <a:t> </a:t>
                      </a:r>
                      <a:r>
                        <a:rPr lang="en-US" sz="1800" i="0" dirty="0" err="1"/>
                        <a:t>meskipun</a:t>
                      </a:r>
                      <a:r>
                        <a:rPr lang="en-US" sz="1800" i="0" dirty="0"/>
                        <a:t> </a:t>
                      </a:r>
                      <a:r>
                        <a:rPr lang="en-US" sz="1800" i="0" dirty="0" err="1"/>
                        <a:t>dalam</a:t>
                      </a:r>
                      <a:r>
                        <a:rPr lang="en-US" sz="1800" i="0" dirty="0"/>
                        <a:t> </a:t>
                      </a:r>
                      <a:r>
                        <a:rPr lang="en-US" sz="1800" i="0" dirty="0" err="1"/>
                        <a:t>ruang</a:t>
                      </a:r>
                      <a:r>
                        <a:rPr lang="en-US" sz="1800" i="0" dirty="0"/>
                        <a:t> yang </a:t>
                      </a:r>
                      <a:r>
                        <a:rPr lang="en-US" sz="1800" i="0" dirty="0" err="1"/>
                        <a:t>terang</a:t>
                      </a:r>
                      <a:endParaRPr lang="en-US" sz="1800" i="0" dirty="0"/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1800" i="0" dirty="0"/>
                        <a:t>Visual </a:t>
                      </a:r>
                      <a:r>
                        <a:rPr lang="en-US" sz="1800" i="0" dirty="0" err="1"/>
                        <a:t>dapat</a:t>
                      </a:r>
                      <a:r>
                        <a:rPr lang="en-US" sz="1800" i="0" dirty="0"/>
                        <a:t> </a:t>
                      </a:r>
                      <a:r>
                        <a:rPr lang="en-US" sz="1800" i="0" dirty="0" err="1"/>
                        <a:t>dioperasikan</a:t>
                      </a:r>
                      <a:r>
                        <a:rPr lang="en-US" sz="1800" i="0" dirty="0"/>
                        <a:t> </a:t>
                      </a:r>
                      <a:r>
                        <a:rPr lang="en-US" sz="1800" i="0" dirty="0" err="1"/>
                        <a:t>secara</a:t>
                      </a:r>
                      <a:r>
                        <a:rPr lang="en-US" sz="1800" i="0" dirty="0"/>
                        <a:t> </a:t>
                      </a:r>
                      <a:r>
                        <a:rPr lang="en-US" sz="1800" i="0" dirty="0" err="1"/>
                        <a:t>cepat</a:t>
                      </a:r>
                      <a:r>
                        <a:rPr lang="en-US" sz="1800" i="0" dirty="0"/>
                        <a:t> dan </a:t>
                      </a:r>
                      <a:r>
                        <a:rPr lang="en-US" sz="1800" i="0" dirty="0" err="1"/>
                        <a:t>mudah</a:t>
                      </a:r>
                      <a:r>
                        <a:rPr lang="en-US" sz="1800" i="0" dirty="0"/>
                        <a:t> </a:t>
                      </a:r>
                      <a:r>
                        <a:rPr lang="en-US" sz="1800" i="0" dirty="0" err="1"/>
                        <a:t>diubah</a:t>
                      </a:r>
                      <a:r>
                        <a:rPr lang="en-US" sz="1800" i="0" dirty="0"/>
                        <a:t> </a:t>
                      </a:r>
                      <a:r>
                        <a:rPr lang="en-US" sz="1800" i="0" dirty="0" err="1"/>
                        <a:t>meskipun</a:t>
                      </a:r>
                      <a:r>
                        <a:rPr lang="en-US" sz="1800" i="0" dirty="0"/>
                        <a:t> </a:t>
                      </a:r>
                      <a:r>
                        <a:rPr lang="en-US" sz="1800" i="0" dirty="0" err="1"/>
                        <a:t>beberapa</a:t>
                      </a:r>
                      <a:r>
                        <a:rPr lang="en-US" sz="1800" i="0" dirty="0"/>
                        <a:t> </a:t>
                      </a:r>
                      <a:r>
                        <a:rPr lang="en-US" sz="1800" i="0" dirty="0" err="1"/>
                        <a:t>saat</a:t>
                      </a:r>
                      <a:r>
                        <a:rPr lang="en-US" sz="1800" i="0" dirty="0"/>
                        <a:t> </a:t>
                      </a:r>
                      <a:r>
                        <a:rPr lang="en-US" sz="1800" i="0" dirty="0" err="1"/>
                        <a:t>sebelum</a:t>
                      </a:r>
                      <a:r>
                        <a:rPr lang="en-US" sz="1800" i="0" dirty="0"/>
                        <a:t> </a:t>
                      </a:r>
                      <a:r>
                        <a:rPr lang="en-US" sz="1800" i="0" dirty="0" err="1"/>
                        <a:t>presentasi</a:t>
                      </a:r>
                      <a:endParaRPr lang="en-US" sz="1800" i="0" dirty="0"/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1800" i="0" dirty="0" err="1"/>
                        <a:t>Informasi</a:t>
                      </a:r>
                      <a:r>
                        <a:rPr lang="en-US" sz="1800" i="0" dirty="0"/>
                        <a:t> </a:t>
                      </a:r>
                      <a:r>
                        <a:rPr lang="en-US" sz="1800" i="0" dirty="0" err="1"/>
                        <a:t>dapat</a:t>
                      </a:r>
                      <a:r>
                        <a:rPr lang="en-US" sz="1800" i="0" dirty="0"/>
                        <a:t> </a:t>
                      </a:r>
                      <a:r>
                        <a:rPr lang="en-US" sz="1800" i="0" dirty="0" err="1"/>
                        <a:t>ditampilkan</a:t>
                      </a:r>
                      <a:r>
                        <a:rPr lang="en-US" sz="1800" i="0" dirty="0"/>
                        <a:t> </a:t>
                      </a:r>
                      <a:r>
                        <a:rPr lang="en-US" sz="1800" i="0" dirty="0" err="1"/>
                        <a:t>secara</a:t>
                      </a:r>
                      <a:r>
                        <a:rPr lang="en-US" sz="1800" i="0" dirty="0"/>
                        <a:t> </a:t>
                      </a:r>
                      <a:r>
                        <a:rPr lang="en-US" sz="1800" i="0" dirty="0" err="1"/>
                        <a:t>progresif</a:t>
                      </a:r>
                      <a:r>
                        <a:rPr lang="en-US" sz="1800" i="0" dirty="0"/>
                        <a:t> </a:t>
                      </a:r>
                      <a:r>
                        <a:rPr lang="en-US" sz="1800" i="0" dirty="0" err="1"/>
                        <a:t>meskipun</a:t>
                      </a:r>
                      <a:r>
                        <a:rPr lang="en-US" sz="1800" i="0" dirty="0"/>
                        <a:t> </a:t>
                      </a:r>
                      <a:r>
                        <a:rPr lang="en-US" sz="1800" i="0" dirty="0" err="1"/>
                        <a:t>secara</a:t>
                      </a:r>
                      <a:r>
                        <a:rPr lang="en-US" sz="1800" i="0" dirty="0"/>
                        <a:t> manual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1800" i="1" dirty="0"/>
                        <a:t>Overhead projector </a:t>
                      </a:r>
                      <a:r>
                        <a:rPr lang="en-US" sz="1800" i="0" dirty="0" err="1"/>
                        <a:t>umumnya</a:t>
                      </a:r>
                      <a:r>
                        <a:rPr lang="en-US" sz="1800" i="0" dirty="0"/>
                        <a:t> </a:t>
                      </a:r>
                      <a:r>
                        <a:rPr lang="en-US" sz="1800" i="0" dirty="0" err="1"/>
                        <a:t>banyak</a:t>
                      </a:r>
                      <a:r>
                        <a:rPr lang="en-US" sz="1800" i="0" dirty="0"/>
                        <a:t> </a:t>
                      </a:r>
                      <a:r>
                        <a:rPr lang="en-US" sz="1800" i="0" dirty="0" err="1"/>
                        <a:t>tersedia</a:t>
                      </a:r>
                      <a:r>
                        <a:rPr lang="en-US" sz="1800" i="0" dirty="0"/>
                        <a:t> di </a:t>
                      </a:r>
                      <a:r>
                        <a:rPr lang="en-US" sz="1800" i="0" dirty="0" err="1"/>
                        <a:t>tempat</a:t>
                      </a:r>
                      <a:r>
                        <a:rPr lang="en-US" sz="1800" i="0" dirty="0"/>
                        <a:t> </a:t>
                      </a:r>
                      <a:r>
                        <a:rPr lang="en-US" sz="1800" i="0" dirty="0" err="1"/>
                        <a:t>pertemuan</a:t>
                      </a:r>
                      <a:endParaRPr lang="en-US" sz="1800" i="1" dirty="0"/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endParaRPr lang="en-US" sz="2000" i="0" dirty="0"/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endParaRPr lang="en-US" sz="2400" i="0" dirty="0"/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ID" sz="2000" dirty="0" err="1"/>
                        <a:t>Kualitas</a:t>
                      </a:r>
                      <a:r>
                        <a:rPr lang="en-ID" sz="2000" dirty="0"/>
                        <a:t> </a:t>
                      </a:r>
                      <a:r>
                        <a:rPr lang="en-ID" sz="2000" dirty="0" err="1"/>
                        <a:t>transparansi</a:t>
                      </a:r>
                      <a:r>
                        <a:rPr lang="en-ID" sz="2000" dirty="0"/>
                        <a:t> </a:t>
                      </a:r>
                      <a:r>
                        <a:rPr lang="en-ID" sz="2000" dirty="0" err="1"/>
                        <a:t>jelek</a:t>
                      </a:r>
                      <a:r>
                        <a:rPr lang="en-ID" sz="2000" dirty="0"/>
                        <a:t> </a:t>
                      </a:r>
                      <a:r>
                        <a:rPr lang="en-ID" sz="2000" dirty="0" err="1"/>
                        <a:t>jika</a:t>
                      </a:r>
                      <a:r>
                        <a:rPr lang="en-ID" sz="2000" dirty="0"/>
                        <a:t> </a:t>
                      </a:r>
                      <a:r>
                        <a:rPr lang="en-ID" sz="2000" dirty="0" err="1"/>
                        <a:t>teksnya</a:t>
                      </a:r>
                      <a:r>
                        <a:rPr lang="en-ID" sz="2000" dirty="0"/>
                        <a:t> </a:t>
                      </a:r>
                      <a:r>
                        <a:rPr lang="en-ID" sz="2000" dirty="0" err="1"/>
                        <a:t>ditulis</a:t>
                      </a:r>
                      <a:r>
                        <a:rPr lang="en-ID" sz="2000" dirty="0"/>
                        <a:t> </a:t>
                      </a:r>
                      <a:r>
                        <a:rPr lang="en-ID" sz="2000" dirty="0" err="1"/>
                        <a:t>dengan</a:t>
                      </a:r>
                      <a:r>
                        <a:rPr lang="en-ID" sz="2000" dirty="0"/>
                        <a:t> </a:t>
                      </a:r>
                      <a:r>
                        <a:rPr lang="en-ID" sz="2000" dirty="0" err="1"/>
                        <a:t>tangan</a:t>
                      </a:r>
                      <a:endParaRPr lang="en-ID" sz="2000" dirty="0"/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ID" sz="2000" dirty="0" err="1"/>
                        <a:t>Umumnya</a:t>
                      </a:r>
                      <a:r>
                        <a:rPr lang="en-ID" sz="2000" dirty="0"/>
                        <a:t> </a:t>
                      </a:r>
                      <a:r>
                        <a:rPr lang="en-ID" sz="2000" dirty="0" err="1"/>
                        <a:t>hasil</a:t>
                      </a:r>
                      <a:r>
                        <a:rPr lang="en-ID" sz="2000" dirty="0"/>
                        <a:t> </a:t>
                      </a:r>
                      <a:r>
                        <a:rPr lang="en-ID" sz="2000" dirty="0" err="1"/>
                        <a:t>fotokopi</a:t>
                      </a:r>
                      <a:r>
                        <a:rPr lang="en-ID" sz="2000" dirty="0"/>
                        <a:t> </a:t>
                      </a:r>
                      <a:r>
                        <a:rPr lang="en-ID" sz="2000" dirty="0" err="1"/>
                        <a:t>adalah</a:t>
                      </a:r>
                      <a:r>
                        <a:rPr lang="en-ID" sz="2000" dirty="0"/>
                        <a:t> </a:t>
                      </a:r>
                      <a:r>
                        <a:rPr lang="en-ID" sz="2000" dirty="0" err="1"/>
                        <a:t>hitam</a:t>
                      </a:r>
                      <a:r>
                        <a:rPr lang="en-ID" sz="2000" dirty="0"/>
                        <a:t> dan </a:t>
                      </a:r>
                      <a:r>
                        <a:rPr lang="en-ID" sz="2000" dirty="0" err="1"/>
                        <a:t>putih</a:t>
                      </a:r>
                      <a:endParaRPr lang="en-ID" sz="2000" dirty="0"/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ID" sz="2000" dirty="0" err="1"/>
                        <a:t>Pergantian</a:t>
                      </a:r>
                      <a:r>
                        <a:rPr lang="en-ID" sz="2000" dirty="0"/>
                        <a:t> </a:t>
                      </a:r>
                      <a:r>
                        <a:rPr lang="en-ID" sz="2000" dirty="0" err="1"/>
                        <a:t>secara</a:t>
                      </a:r>
                      <a:r>
                        <a:rPr lang="en-ID" sz="2000" dirty="0"/>
                        <a:t> manual </a:t>
                      </a:r>
                      <a:r>
                        <a:rPr lang="en-ID" sz="2000" dirty="0" err="1"/>
                        <a:t>sering</a:t>
                      </a:r>
                      <a:r>
                        <a:rPr lang="en-ID" sz="2000" dirty="0"/>
                        <a:t> kali </a:t>
                      </a:r>
                      <a:r>
                        <a:rPr lang="en-ID" sz="2000" dirty="0" err="1"/>
                        <a:t>mengganggu</a:t>
                      </a:r>
                      <a:r>
                        <a:rPr lang="en-ID" sz="2000" dirty="0"/>
                        <a:t> </a:t>
                      </a:r>
                      <a:r>
                        <a:rPr lang="en-ID" sz="2000" dirty="0" err="1"/>
                        <a:t>pembicara</a:t>
                      </a:r>
                      <a:r>
                        <a:rPr lang="en-ID" sz="2000" dirty="0"/>
                        <a:t> dan </a:t>
                      </a:r>
                      <a:r>
                        <a:rPr lang="en-ID" sz="2000" dirty="0" err="1"/>
                        <a:t>mengalihkan</a:t>
                      </a:r>
                      <a:r>
                        <a:rPr lang="en-ID" sz="2000" dirty="0"/>
                        <a:t> </a:t>
                      </a:r>
                      <a:r>
                        <a:rPr lang="en-ID" sz="2000" dirty="0" err="1"/>
                        <a:t>pembicara</a:t>
                      </a:r>
                      <a:endParaRPr lang="en-ID" sz="2000" dirty="0"/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ID" sz="2000" dirty="0" err="1"/>
                        <a:t>Menimbulkan</a:t>
                      </a:r>
                      <a:r>
                        <a:rPr lang="en-ID" sz="2000" dirty="0"/>
                        <a:t> </a:t>
                      </a:r>
                      <a:r>
                        <a:rPr lang="en-ID" sz="2000" dirty="0" err="1"/>
                        <a:t>distorsi</a:t>
                      </a:r>
                      <a:r>
                        <a:rPr lang="en-ID" sz="2000" dirty="0"/>
                        <a:t> </a:t>
                      </a:r>
                      <a:r>
                        <a:rPr lang="en-ID" sz="2000" dirty="0" err="1"/>
                        <a:t>gambar</a:t>
                      </a:r>
                      <a:r>
                        <a:rPr lang="en-ID" sz="2000" dirty="0"/>
                        <a:t> </a:t>
                      </a:r>
                      <a:r>
                        <a:rPr lang="en-ID" sz="2000" dirty="0" err="1"/>
                        <a:t>manakala</a:t>
                      </a:r>
                      <a:r>
                        <a:rPr lang="en-ID" sz="2000" dirty="0"/>
                        <a:t> OHP </a:t>
                      </a:r>
                      <a:r>
                        <a:rPr lang="en-ID" sz="2000" dirty="0" err="1"/>
                        <a:t>tidak</a:t>
                      </a:r>
                      <a:r>
                        <a:rPr lang="en-ID" sz="2000" dirty="0"/>
                        <a:t> focus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ID" sz="2000" dirty="0" err="1"/>
                        <a:t>Kipas</a:t>
                      </a:r>
                      <a:r>
                        <a:rPr lang="en-ID" sz="2000" dirty="0"/>
                        <a:t> pada OHP </a:t>
                      </a:r>
                      <a:r>
                        <a:rPr lang="en-ID" sz="2000" dirty="0" err="1"/>
                        <a:t>sering</a:t>
                      </a:r>
                      <a:r>
                        <a:rPr lang="en-ID" sz="2000" dirty="0"/>
                        <a:t> kali </a:t>
                      </a:r>
                      <a:r>
                        <a:rPr lang="en-ID" sz="2000" dirty="0" err="1"/>
                        <a:t>berisik</a:t>
                      </a:r>
                      <a:endParaRPr lang="en-ID" sz="2000" dirty="0"/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ID" sz="2000" dirty="0" err="1"/>
                        <a:t>Transparansi</a:t>
                      </a:r>
                      <a:r>
                        <a:rPr lang="en-ID" sz="2000" dirty="0"/>
                        <a:t> </a:t>
                      </a:r>
                      <a:r>
                        <a:rPr lang="en-ID" sz="2000" dirty="0" err="1"/>
                        <a:t>sangat</a:t>
                      </a:r>
                      <a:r>
                        <a:rPr lang="en-ID" sz="2000" dirty="0"/>
                        <a:t> </a:t>
                      </a:r>
                      <a:r>
                        <a:rPr lang="en-ID" sz="2000" dirty="0" err="1"/>
                        <a:t>peka</a:t>
                      </a:r>
                      <a:r>
                        <a:rPr lang="en-ID" sz="2000" dirty="0"/>
                        <a:t> </a:t>
                      </a:r>
                      <a:r>
                        <a:rPr lang="en-ID" sz="2000" dirty="0" err="1"/>
                        <a:t>dengan</a:t>
                      </a:r>
                      <a:r>
                        <a:rPr lang="en-ID" sz="2000" dirty="0"/>
                        <a:t> </a:t>
                      </a:r>
                      <a:r>
                        <a:rPr lang="en-ID" sz="2000" dirty="0" err="1"/>
                        <a:t>bekas</a:t>
                      </a:r>
                      <a:r>
                        <a:rPr lang="en-ID" sz="2000" dirty="0"/>
                        <a:t> </a:t>
                      </a:r>
                      <a:r>
                        <a:rPr lang="en-ID" sz="2000" dirty="0" err="1"/>
                        <a:t>sidik</a:t>
                      </a:r>
                      <a:r>
                        <a:rPr lang="en-ID" sz="2000" dirty="0"/>
                        <a:t> </a:t>
                      </a:r>
                      <a:r>
                        <a:rPr lang="en-ID" sz="2000" dirty="0" err="1"/>
                        <a:t>jari</a:t>
                      </a:r>
                      <a:r>
                        <a:rPr lang="en-ID" sz="2000" dirty="0"/>
                        <a:t> dan </a:t>
                      </a:r>
                      <a:r>
                        <a:rPr lang="en-ID" sz="2000" dirty="0" err="1"/>
                        <a:t>mudah</a:t>
                      </a:r>
                      <a:r>
                        <a:rPr lang="en-ID" sz="2000" dirty="0"/>
                        <a:t> </a:t>
                      </a:r>
                      <a:r>
                        <a:rPr lang="en-ID" sz="2000" dirty="0" err="1"/>
                        <a:t>rusak</a:t>
                      </a:r>
                      <a:endParaRPr lang="en-ID" sz="2000" dirty="0"/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endParaRPr lang="en-ID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15362177"/>
                  </a:ext>
                </a:extLst>
              </a:tr>
            </a:tbl>
          </a:graphicData>
        </a:graphic>
      </p:graphicFrame>
      <p:sp>
        <p:nvSpPr>
          <p:cNvPr id="6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18/11/2019</a:t>
            </a: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MAN 15208   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Komunikasi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149225"/>
            <a:ext cx="8139113" cy="852488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Alat</a:t>
            </a:r>
            <a:r>
              <a:rPr lang="en-US" dirty="0"/>
              <a:t> Bantu </a:t>
            </a:r>
            <a:r>
              <a:rPr lang="en-US" dirty="0" err="1"/>
              <a:t>Presentasi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(</a:t>
            </a:r>
            <a:r>
              <a:rPr lang="en-US" sz="3100" i="1" dirty="0" err="1"/>
              <a:t>Transparansi</a:t>
            </a:r>
            <a:r>
              <a:rPr lang="en-US" sz="3100" i="1" dirty="0"/>
              <a:t> Overhead Projector)</a:t>
            </a:r>
            <a:endParaRPr lang="id-ID" sz="3100" i="1" dirty="0"/>
          </a:p>
        </p:txBody>
      </p:sp>
    </p:spTree>
    <p:extLst>
      <p:ext uri="{BB962C8B-B14F-4D97-AF65-F5344CB8AC3E}">
        <p14:creationId xmlns:p14="http://schemas.microsoft.com/office/powerpoint/2010/main" xmlns="" val="852288857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xmlns="" id="{7C074224-ED39-4BE3-B0BF-D00D474EC09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869773901"/>
              </p:ext>
            </p:extLst>
          </p:nvPr>
        </p:nvGraphicFramePr>
        <p:xfrm>
          <a:off x="457200" y="1088096"/>
          <a:ext cx="8435280" cy="509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17640">
                  <a:extLst>
                    <a:ext uri="{9D8B030D-6E8A-4147-A177-3AD203B41FA5}">
                      <a16:colId xmlns:a16="http://schemas.microsoft.com/office/drawing/2014/main" xmlns="" val="1263777054"/>
                    </a:ext>
                  </a:extLst>
                </a:gridCol>
                <a:gridCol w="4217640">
                  <a:extLst>
                    <a:ext uri="{9D8B030D-6E8A-4147-A177-3AD203B41FA5}">
                      <a16:colId xmlns:a16="http://schemas.microsoft.com/office/drawing/2014/main" xmlns="" val="470633835"/>
                    </a:ext>
                  </a:extLst>
                </a:gridCol>
              </a:tblGrid>
              <a:tr h="70466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>
                          <a:solidFill>
                            <a:srgbClr val="FFFF00"/>
                          </a:solidFill>
                        </a:rPr>
                        <a:t>Keunggulan</a:t>
                      </a:r>
                      <a:endParaRPr lang="en-ID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err="1">
                          <a:solidFill>
                            <a:srgbClr val="FFFF00"/>
                          </a:solidFill>
                        </a:rPr>
                        <a:t>Kelemahan</a:t>
                      </a:r>
                      <a:endParaRPr lang="en-ID" sz="2800" dirty="0">
                        <a:solidFill>
                          <a:srgbClr val="FFFF00"/>
                        </a:solidFill>
                      </a:endParaRPr>
                    </a:p>
                    <a:p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75227295"/>
                  </a:ext>
                </a:extLst>
              </a:tr>
              <a:tr h="4291029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q"/>
                      </a:pPr>
                      <a:r>
                        <a:rPr lang="en-US" sz="1800" i="1" dirty="0"/>
                        <a:t>Slide </a:t>
                      </a:r>
                      <a:r>
                        <a:rPr lang="en-US" sz="1800" i="0" dirty="0" err="1"/>
                        <a:t>foto</a:t>
                      </a:r>
                      <a:r>
                        <a:rPr lang="en-US" sz="1800" i="0" dirty="0"/>
                        <a:t> </a:t>
                      </a:r>
                      <a:r>
                        <a:rPr lang="en-US" sz="1800" i="0" dirty="0" err="1"/>
                        <a:t>warna</a:t>
                      </a:r>
                      <a:r>
                        <a:rPr lang="en-US" sz="1800" i="0" dirty="0"/>
                        <a:t> </a:t>
                      </a:r>
                      <a:r>
                        <a:rPr lang="en-US" sz="1800" i="0" dirty="0" err="1"/>
                        <a:t>mudah</a:t>
                      </a:r>
                      <a:r>
                        <a:rPr lang="en-US" sz="1800" i="0" dirty="0"/>
                        <a:t> </a:t>
                      </a:r>
                      <a:r>
                        <a:rPr lang="en-US" sz="1800" i="0" dirty="0" err="1"/>
                        <a:t>pembuatannya</a:t>
                      </a:r>
                      <a:endParaRPr lang="en-US" sz="1800" i="0" dirty="0"/>
                    </a:p>
                    <a:p>
                      <a:pPr marL="342900" indent="-342900">
                        <a:buFont typeface="Wingdings" panose="05000000000000000000" pitchFamily="2" charset="2"/>
                        <a:buChar char="q"/>
                      </a:pPr>
                      <a:r>
                        <a:rPr lang="en-US" sz="1800" i="1" dirty="0"/>
                        <a:t>Slide </a:t>
                      </a:r>
                      <a:r>
                        <a:rPr lang="en-US" sz="1800" i="0" dirty="0" err="1"/>
                        <a:t>grafis</a:t>
                      </a:r>
                      <a:r>
                        <a:rPr lang="en-US" sz="1800" i="0" dirty="0"/>
                        <a:t> </a:t>
                      </a:r>
                      <a:r>
                        <a:rPr lang="en-US" sz="1800" i="0" dirty="0" err="1"/>
                        <a:t>berkualitas</a:t>
                      </a:r>
                      <a:r>
                        <a:rPr lang="en-US" sz="1800" i="0" dirty="0"/>
                        <a:t> </a:t>
                      </a:r>
                      <a:r>
                        <a:rPr lang="en-US" sz="1800" i="0" dirty="0" err="1"/>
                        <a:t>tinggi</a:t>
                      </a:r>
                      <a:r>
                        <a:rPr lang="en-US" sz="1800" i="0" dirty="0"/>
                        <a:t> </a:t>
                      </a:r>
                      <a:r>
                        <a:rPr lang="en-US" sz="1800" i="0" dirty="0" err="1"/>
                        <a:t>dapat</a:t>
                      </a:r>
                      <a:r>
                        <a:rPr lang="en-US" sz="1800" i="0" dirty="0"/>
                        <a:t> </a:t>
                      </a:r>
                      <a:r>
                        <a:rPr lang="en-US" sz="1800" i="0" dirty="0" err="1"/>
                        <a:t>dihasilkan</a:t>
                      </a:r>
                      <a:r>
                        <a:rPr lang="en-US" sz="1800" i="0" dirty="0"/>
                        <a:t> oleh PC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q"/>
                      </a:pPr>
                      <a:r>
                        <a:rPr lang="en-US" sz="1800" i="0" dirty="0" err="1"/>
                        <a:t>Dapat</a:t>
                      </a:r>
                      <a:r>
                        <a:rPr lang="en-US" sz="1800" i="0" dirty="0"/>
                        <a:t> </a:t>
                      </a:r>
                      <a:r>
                        <a:rPr lang="en-US" sz="1800" i="0" dirty="0" err="1"/>
                        <a:t>dimungkinkan</a:t>
                      </a:r>
                      <a:r>
                        <a:rPr lang="en-US" sz="1800" i="0" dirty="0"/>
                        <a:t> </a:t>
                      </a:r>
                      <a:r>
                        <a:rPr lang="en-US" sz="1800" i="1" dirty="0"/>
                        <a:t>slide</a:t>
                      </a:r>
                      <a:r>
                        <a:rPr lang="en-US" sz="1800" i="0" dirty="0"/>
                        <a:t> </a:t>
                      </a:r>
                      <a:r>
                        <a:rPr lang="en-US" sz="1800" i="0" dirty="0" err="1"/>
                        <a:t>dengan</a:t>
                      </a:r>
                      <a:r>
                        <a:rPr lang="en-US" sz="1800" i="0" dirty="0"/>
                        <a:t> 3D dan </a:t>
                      </a:r>
                      <a:r>
                        <a:rPr lang="en-US" sz="1800" i="0" dirty="0" err="1"/>
                        <a:t>efek</a:t>
                      </a:r>
                      <a:r>
                        <a:rPr lang="en-US" sz="1800" i="0" dirty="0"/>
                        <a:t> </a:t>
                      </a:r>
                      <a:r>
                        <a:rPr lang="en-US" sz="1800" i="0" dirty="0" err="1"/>
                        <a:t>khusus</a:t>
                      </a:r>
                      <a:r>
                        <a:rPr lang="en-US" sz="1800" i="0" dirty="0"/>
                        <a:t> </a:t>
                      </a:r>
                      <a:r>
                        <a:rPr lang="en-US" sz="1800" i="0" dirty="0" err="1"/>
                        <a:t>lainnya</a:t>
                      </a:r>
                      <a:endParaRPr lang="en-US" sz="1800" i="0" dirty="0"/>
                    </a:p>
                    <a:p>
                      <a:pPr marL="342900" indent="-342900">
                        <a:buFont typeface="Wingdings" panose="05000000000000000000" pitchFamily="2" charset="2"/>
                        <a:buChar char="q"/>
                      </a:pPr>
                      <a:r>
                        <a:rPr lang="en-US" sz="1800" i="0" dirty="0" err="1"/>
                        <a:t>Daya</a:t>
                      </a:r>
                      <a:r>
                        <a:rPr lang="en-US" sz="1800" i="0" dirty="0"/>
                        <a:t> </a:t>
                      </a:r>
                      <a:r>
                        <a:rPr lang="en-US" sz="1800" i="0" dirty="0" err="1"/>
                        <a:t>tahan</a:t>
                      </a:r>
                      <a:r>
                        <a:rPr lang="en-US" sz="1800" i="0" dirty="0"/>
                        <a:t> </a:t>
                      </a:r>
                      <a:r>
                        <a:rPr lang="en-US" sz="1800" i="0" dirty="0" err="1"/>
                        <a:t>cukup</a:t>
                      </a:r>
                      <a:r>
                        <a:rPr lang="en-US" sz="1800" i="0" dirty="0"/>
                        <a:t> </a:t>
                      </a:r>
                      <a:r>
                        <a:rPr lang="en-US" sz="1800" i="0" dirty="0" err="1"/>
                        <a:t>tinggi</a:t>
                      </a:r>
                      <a:endParaRPr lang="en-US" sz="1800" i="0" dirty="0"/>
                    </a:p>
                    <a:p>
                      <a:pPr marL="342900" indent="-342900">
                        <a:buFont typeface="Wingdings" panose="05000000000000000000" pitchFamily="2" charset="2"/>
                        <a:buChar char="q"/>
                      </a:pPr>
                      <a:r>
                        <a:rPr lang="en-US" sz="1800" i="0" dirty="0" err="1"/>
                        <a:t>Terlindung</a:t>
                      </a:r>
                      <a:r>
                        <a:rPr lang="en-US" sz="1800" i="0" dirty="0"/>
                        <a:t> </a:t>
                      </a:r>
                      <a:r>
                        <a:rPr lang="en-US" sz="1800" i="0" dirty="0" err="1"/>
                        <a:t>dari</a:t>
                      </a:r>
                      <a:r>
                        <a:rPr lang="en-US" sz="1800" i="0" dirty="0"/>
                        <a:t> </a:t>
                      </a:r>
                      <a:r>
                        <a:rPr lang="en-US" sz="1800" i="0" dirty="0" err="1"/>
                        <a:t>sidik</a:t>
                      </a:r>
                      <a:r>
                        <a:rPr lang="en-US" sz="1800" i="0" dirty="0"/>
                        <a:t> </a:t>
                      </a:r>
                      <a:r>
                        <a:rPr lang="en-US" sz="1800" i="0" dirty="0" err="1"/>
                        <a:t>jari</a:t>
                      </a:r>
                      <a:r>
                        <a:rPr lang="en-US" sz="1800" i="0" dirty="0"/>
                        <a:t> dan </a:t>
                      </a:r>
                      <a:r>
                        <a:rPr lang="en-US" sz="1800" i="0" dirty="0" err="1"/>
                        <a:t>kerusakan</a:t>
                      </a:r>
                      <a:r>
                        <a:rPr lang="en-US" sz="1800" i="0" dirty="0"/>
                        <a:t> </a:t>
                      </a:r>
                      <a:r>
                        <a:rPr lang="en-US" sz="1800" i="0" dirty="0" err="1"/>
                        <a:t>jika</a:t>
                      </a:r>
                      <a:r>
                        <a:rPr lang="en-US" sz="1800" i="0" dirty="0"/>
                        <a:t> </a:t>
                      </a:r>
                      <a:r>
                        <a:rPr lang="en-US" sz="1800" i="0" dirty="0" err="1"/>
                        <a:t>disimpan</a:t>
                      </a:r>
                      <a:r>
                        <a:rPr lang="en-US" sz="1800" i="0" dirty="0"/>
                        <a:t> </a:t>
                      </a:r>
                      <a:r>
                        <a:rPr lang="en-US" sz="1800" i="0" dirty="0" err="1"/>
                        <a:t>dalam</a:t>
                      </a:r>
                      <a:r>
                        <a:rPr lang="en-US" sz="1800" i="0" dirty="0"/>
                        <a:t> </a:t>
                      </a:r>
                      <a:r>
                        <a:rPr lang="en-US" sz="1800" i="0" dirty="0" err="1"/>
                        <a:t>tempat</a:t>
                      </a:r>
                      <a:r>
                        <a:rPr lang="en-US" sz="1800" i="0" dirty="0"/>
                        <a:t> </a:t>
                      </a:r>
                      <a:r>
                        <a:rPr lang="en-US" sz="1800" i="0" dirty="0" err="1"/>
                        <a:t>penyimpanan</a:t>
                      </a:r>
                      <a:r>
                        <a:rPr lang="en-US" sz="1800" i="0" dirty="0"/>
                        <a:t> yang </a:t>
                      </a:r>
                      <a:r>
                        <a:rPr lang="en-US" sz="1800" i="0" dirty="0" err="1"/>
                        <a:t>terbuat</a:t>
                      </a:r>
                      <a:r>
                        <a:rPr lang="en-US" sz="1800" i="0" dirty="0"/>
                        <a:t> </a:t>
                      </a:r>
                      <a:r>
                        <a:rPr lang="en-US" sz="1800" i="0" dirty="0" err="1"/>
                        <a:t>dari</a:t>
                      </a:r>
                      <a:r>
                        <a:rPr lang="en-US" sz="1800" i="0" dirty="0"/>
                        <a:t> </a:t>
                      </a:r>
                      <a:r>
                        <a:rPr lang="en-US" sz="1800" i="0" dirty="0" err="1"/>
                        <a:t>kaca</a:t>
                      </a:r>
                      <a:endParaRPr lang="en-US" sz="1800" i="0" dirty="0"/>
                    </a:p>
                    <a:p>
                      <a:pPr marL="342900" indent="-342900">
                        <a:buFont typeface="Wingdings" panose="05000000000000000000" pitchFamily="2" charset="2"/>
                        <a:buChar char="q"/>
                      </a:pPr>
                      <a:r>
                        <a:rPr lang="en-US" sz="1800" i="1" dirty="0"/>
                        <a:t>Slide</a:t>
                      </a:r>
                      <a:r>
                        <a:rPr lang="en-US" sz="1800" i="0" dirty="0"/>
                        <a:t> yang </a:t>
                      </a:r>
                      <a:r>
                        <a:rPr lang="en-US" sz="1800" i="0" dirty="0" err="1"/>
                        <a:t>dihasilkan</a:t>
                      </a:r>
                      <a:r>
                        <a:rPr lang="en-US" sz="1800" i="0" dirty="0"/>
                        <a:t> </a:t>
                      </a:r>
                      <a:r>
                        <a:rPr lang="en-US" sz="1800" i="0" dirty="0" err="1"/>
                        <a:t>dari</a:t>
                      </a:r>
                      <a:r>
                        <a:rPr lang="en-US" sz="1800" i="0" dirty="0"/>
                        <a:t> computer </a:t>
                      </a:r>
                      <a:r>
                        <a:rPr lang="en-US" sz="1800" i="0" dirty="0" err="1"/>
                        <a:t>dapat</a:t>
                      </a:r>
                      <a:r>
                        <a:rPr lang="en-US" sz="1800" i="0" dirty="0"/>
                        <a:t> </a:t>
                      </a:r>
                      <a:r>
                        <a:rPr lang="en-US" sz="1800" i="0" dirty="0" err="1"/>
                        <a:t>disimpan</a:t>
                      </a:r>
                      <a:r>
                        <a:rPr lang="en-US" sz="1800" i="0" dirty="0"/>
                        <a:t> </a:t>
                      </a:r>
                      <a:r>
                        <a:rPr lang="en-US" sz="1800" i="0" dirty="0" err="1"/>
                        <a:t>dalam</a:t>
                      </a:r>
                      <a:r>
                        <a:rPr lang="en-US" sz="1800" i="0" dirty="0"/>
                        <a:t> </a:t>
                      </a:r>
                      <a:r>
                        <a:rPr lang="en-US" sz="1800" i="0" dirty="0" err="1"/>
                        <a:t>disket</a:t>
                      </a:r>
                      <a:endParaRPr lang="en-US" sz="1800" i="0" dirty="0"/>
                    </a:p>
                    <a:p>
                      <a:pPr marL="342900" indent="-342900">
                        <a:buFont typeface="Wingdings" panose="05000000000000000000" pitchFamily="2" charset="2"/>
                        <a:buChar char="q"/>
                      </a:pPr>
                      <a:r>
                        <a:rPr lang="en-US" sz="1800" i="0" dirty="0"/>
                        <a:t>Hasil </a:t>
                      </a:r>
                      <a:r>
                        <a:rPr lang="en-US" sz="1800" i="0" dirty="0" err="1"/>
                        <a:t>cetakannya</a:t>
                      </a:r>
                      <a:r>
                        <a:rPr lang="en-US" sz="1800" i="0" dirty="0"/>
                        <a:t> </a:t>
                      </a:r>
                      <a:r>
                        <a:rPr lang="en-US" sz="1800" i="0" dirty="0" err="1"/>
                        <a:t>lebih</a:t>
                      </a:r>
                      <a:r>
                        <a:rPr lang="en-US" sz="1800" i="0" dirty="0"/>
                        <a:t> </a:t>
                      </a:r>
                      <a:r>
                        <a:rPr lang="en-US" sz="1800" i="0" dirty="0" err="1"/>
                        <a:t>kecil</a:t>
                      </a:r>
                      <a:r>
                        <a:rPr lang="en-US" sz="1800" i="0" dirty="0"/>
                        <a:t> dan </a:t>
                      </a:r>
                      <a:r>
                        <a:rPr lang="en-US" sz="1800" i="0" dirty="0" err="1"/>
                        <a:t>lebih</a:t>
                      </a:r>
                      <a:r>
                        <a:rPr lang="en-US" sz="1800" i="0" dirty="0"/>
                        <a:t> </a:t>
                      </a:r>
                      <a:r>
                        <a:rPr lang="en-US" sz="1800" i="1" dirty="0"/>
                        <a:t>portable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endParaRPr lang="en-US" sz="2400" i="0" dirty="0"/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2400" dirty="0"/>
                        <a:t>Proses </a:t>
                      </a:r>
                      <a:r>
                        <a:rPr lang="en-US" sz="2400" dirty="0" err="1"/>
                        <a:t>produksi</a:t>
                      </a:r>
                      <a:r>
                        <a:rPr lang="en-US" sz="2400" dirty="0"/>
                        <a:t> </a:t>
                      </a:r>
                      <a:r>
                        <a:rPr lang="en-US" sz="2400" i="1" dirty="0"/>
                        <a:t>slide</a:t>
                      </a:r>
                      <a:r>
                        <a:rPr lang="en-US" sz="2400" dirty="0"/>
                        <a:t> film 35 mm </a:t>
                      </a:r>
                      <a:r>
                        <a:rPr lang="en-US" sz="2400" dirty="0" err="1"/>
                        <a:t>memerlukan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waktu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cukup</a:t>
                      </a:r>
                      <a:r>
                        <a:rPr lang="en-US" sz="2400" dirty="0"/>
                        <a:t> lama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2400" dirty="0" err="1"/>
                        <a:t>Harganya</a:t>
                      </a:r>
                      <a:r>
                        <a:rPr lang="en-US" sz="2400" dirty="0"/>
                        <a:t> relative mahal</a:t>
                      </a:r>
                      <a:endParaRPr lang="en-ID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15362177"/>
                  </a:ext>
                </a:extLst>
              </a:tr>
            </a:tbl>
          </a:graphicData>
        </a:graphic>
      </p:graphicFrame>
      <p:sp>
        <p:nvSpPr>
          <p:cNvPr id="6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18/11/2019</a:t>
            </a: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MAN 15208   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Komunikasi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149225"/>
            <a:ext cx="8139113" cy="852488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Alat</a:t>
            </a:r>
            <a:r>
              <a:rPr lang="en-US" dirty="0"/>
              <a:t> Bantu </a:t>
            </a:r>
            <a:r>
              <a:rPr lang="en-US" dirty="0" err="1"/>
              <a:t>Presentasi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(</a:t>
            </a:r>
            <a:r>
              <a:rPr lang="en-US" sz="3100" i="1" dirty="0"/>
              <a:t>Slide)</a:t>
            </a:r>
            <a:endParaRPr lang="id-ID" sz="3100" i="1" dirty="0"/>
          </a:p>
        </p:txBody>
      </p:sp>
    </p:spTree>
    <p:extLst>
      <p:ext uri="{BB962C8B-B14F-4D97-AF65-F5344CB8AC3E}">
        <p14:creationId xmlns:p14="http://schemas.microsoft.com/office/powerpoint/2010/main" xmlns="" val="507898900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xmlns="" id="{7C074224-ED39-4BE3-B0BF-D00D474EC09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159068141"/>
              </p:ext>
            </p:extLst>
          </p:nvPr>
        </p:nvGraphicFramePr>
        <p:xfrm>
          <a:off x="457200" y="1088096"/>
          <a:ext cx="8435280" cy="50835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17640">
                  <a:extLst>
                    <a:ext uri="{9D8B030D-6E8A-4147-A177-3AD203B41FA5}">
                      <a16:colId xmlns:a16="http://schemas.microsoft.com/office/drawing/2014/main" xmlns="" val="1263777054"/>
                    </a:ext>
                  </a:extLst>
                </a:gridCol>
                <a:gridCol w="4217640">
                  <a:extLst>
                    <a:ext uri="{9D8B030D-6E8A-4147-A177-3AD203B41FA5}">
                      <a16:colId xmlns:a16="http://schemas.microsoft.com/office/drawing/2014/main" xmlns="" val="470633835"/>
                    </a:ext>
                  </a:extLst>
                </a:gridCol>
              </a:tblGrid>
              <a:tr h="70466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>
                          <a:solidFill>
                            <a:srgbClr val="FFFF00"/>
                          </a:solidFill>
                        </a:rPr>
                        <a:t>Keunggulan</a:t>
                      </a:r>
                      <a:endParaRPr lang="en-ID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err="1">
                          <a:solidFill>
                            <a:srgbClr val="FFFF00"/>
                          </a:solidFill>
                        </a:rPr>
                        <a:t>Kelemahan</a:t>
                      </a:r>
                      <a:endParaRPr lang="en-ID" sz="2800" dirty="0">
                        <a:solidFill>
                          <a:srgbClr val="FFFF00"/>
                        </a:solidFill>
                      </a:endParaRPr>
                    </a:p>
                    <a:p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75227295"/>
                  </a:ext>
                </a:extLst>
              </a:tr>
              <a:tr h="4291029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2400" i="0" dirty="0" err="1"/>
                        <a:t>Fleksibilitas</a:t>
                      </a:r>
                      <a:r>
                        <a:rPr lang="en-US" sz="2400" i="0" dirty="0"/>
                        <a:t> </a:t>
                      </a:r>
                      <a:r>
                        <a:rPr lang="en-US" sz="2400" i="0" dirty="0" err="1"/>
                        <a:t>dalam</a:t>
                      </a:r>
                      <a:r>
                        <a:rPr lang="en-US" sz="2400" i="0" dirty="0"/>
                        <a:t> </a:t>
                      </a:r>
                      <a:r>
                        <a:rPr lang="en-US" sz="2400" i="0" dirty="0" err="1"/>
                        <a:t>penulisan</a:t>
                      </a:r>
                      <a:r>
                        <a:rPr lang="en-US" sz="2400" i="0" dirty="0"/>
                        <a:t> </a:t>
                      </a:r>
                      <a:r>
                        <a:rPr lang="en-US" sz="2400" i="0" dirty="0" err="1"/>
                        <a:t>materi</a:t>
                      </a:r>
                      <a:endParaRPr lang="en-US" sz="2400" i="0" dirty="0"/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2400" i="0" dirty="0" err="1"/>
                        <a:t>Koreksi</a:t>
                      </a:r>
                      <a:r>
                        <a:rPr lang="en-US" sz="2400" i="0" dirty="0"/>
                        <a:t> </a:t>
                      </a:r>
                      <a:r>
                        <a:rPr lang="en-US" sz="2400" i="0" dirty="0" err="1"/>
                        <a:t>dapat</a:t>
                      </a:r>
                      <a:r>
                        <a:rPr lang="en-US" sz="2400" i="0" dirty="0"/>
                        <a:t> </a:t>
                      </a:r>
                      <a:r>
                        <a:rPr lang="en-US" sz="2400" i="0" dirty="0" err="1"/>
                        <a:t>dilakukan</a:t>
                      </a:r>
                      <a:r>
                        <a:rPr lang="en-US" sz="2400" i="0" dirty="0"/>
                        <a:t> </a:t>
                      </a:r>
                      <a:r>
                        <a:rPr lang="en-US" sz="2400" i="0" dirty="0" err="1"/>
                        <a:t>dengan</a:t>
                      </a:r>
                      <a:r>
                        <a:rPr lang="en-US" sz="2400" i="0" dirty="0"/>
                        <a:t> </a:t>
                      </a:r>
                      <a:r>
                        <a:rPr lang="en-US" sz="2400" i="0" dirty="0" err="1"/>
                        <a:t>mudah</a:t>
                      </a:r>
                      <a:endParaRPr lang="en-US" sz="2400" i="0" dirty="0"/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2400" i="0" dirty="0" err="1"/>
                        <a:t>Mampu</a:t>
                      </a:r>
                      <a:r>
                        <a:rPr lang="en-US" sz="2400" i="0" dirty="0"/>
                        <a:t> </a:t>
                      </a:r>
                      <a:r>
                        <a:rPr lang="en-US" sz="2400" i="0" dirty="0" err="1"/>
                        <a:t>menampilkan</a:t>
                      </a:r>
                      <a:r>
                        <a:rPr lang="en-US" sz="2400" i="0" dirty="0"/>
                        <a:t> </a:t>
                      </a:r>
                      <a:r>
                        <a:rPr lang="en-US" sz="2400" i="0" dirty="0" err="1"/>
                        <a:t>tulisan</a:t>
                      </a:r>
                      <a:r>
                        <a:rPr lang="en-US" sz="2400" i="0" dirty="0"/>
                        <a:t> </a:t>
                      </a:r>
                      <a:r>
                        <a:rPr lang="en-US" sz="2400" i="0" dirty="0" err="1"/>
                        <a:t>pembicara</a:t>
                      </a:r>
                      <a:r>
                        <a:rPr lang="en-US" sz="2400" i="0" dirty="0"/>
                        <a:t> dan </a:t>
                      </a:r>
                      <a:r>
                        <a:rPr lang="en-US" sz="2400" i="0" dirty="0" err="1"/>
                        <a:t>peserta</a:t>
                      </a:r>
                      <a:r>
                        <a:rPr lang="en-US" sz="2400" i="0" dirty="0"/>
                        <a:t> pada layer </a:t>
                      </a:r>
                      <a:r>
                        <a:rPr lang="en-US" sz="2400" i="0" dirty="0" err="1"/>
                        <a:t>tersebut</a:t>
                      </a:r>
                      <a:endParaRPr lang="en-US" sz="2400" i="0" dirty="0"/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2400" i="0" dirty="0"/>
                        <a:t>Hasil </a:t>
                      </a:r>
                      <a:r>
                        <a:rPr lang="en-US" sz="2400" i="0" dirty="0" err="1"/>
                        <a:t>cetakan</a:t>
                      </a:r>
                      <a:r>
                        <a:rPr lang="en-US" sz="2400" i="0" dirty="0"/>
                        <a:t> </a:t>
                      </a:r>
                      <a:r>
                        <a:rPr lang="en-US" sz="2400" i="0" dirty="0" err="1"/>
                        <a:t>dapat</a:t>
                      </a:r>
                      <a:r>
                        <a:rPr lang="en-US" sz="2400" i="0" dirty="0"/>
                        <a:t> </a:t>
                      </a:r>
                      <a:r>
                        <a:rPr lang="en-US" sz="2400" i="0" dirty="0" err="1"/>
                        <a:t>disimpan</a:t>
                      </a:r>
                      <a:r>
                        <a:rPr lang="en-US" sz="2400" i="0" dirty="0"/>
                        <a:t> </a:t>
                      </a:r>
                      <a:r>
                        <a:rPr lang="en-US" sz="2400" i="0" dirty="0" err="1"/>
                        <a:t>maupun</a:t>
                      </a:r>
                      <a:r>
                        <a:rPr lang="en-US" sz="2400" i="0" dirty="0"/>
                        <a:t> </a:t>
                      </a:r>
                      <a:r>
                        <a:rPr lang="en-US" sz="2400" i="0" dirty="0" err="1"/>
                        <a:t>diedarkan</a:t>
                      </a:r>
                      <a:r>
                        <a:rPr lang="en-US" sz="2400" i="0" dirty="0"/>
                        <a:t> pada </a:t>
                      </a:r>
                      <a:r>
                        <a:rPr lang="en-US" sz="2400" i="0" dirty="0" err="1"/>
                        <a:t>peserta</a:t>
                      </a:r>
                      <a:endParaRPr lang="en-US" sz="2400" i="0" dirty="0"/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2000" dirty="0" err="1"/>
                        <a:t>Tulisan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tangan</a:t>
                      </a:r>
                      <a:endParaRPr lang="en-US" sz="2000" dirty="0"/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2000" dirty="0" err="1"/>
                        <a:t>Peserta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sering</a:t>
                      </a:r>
                      <a:r>
                        <a:rPr lang="en-US" sz="2000" dirty="0"/>
                        <a:t> kali </a:t>
                      </a:r>
                      <a:r>
                        <a:rPr lang="en-US" sz="2000" dirty="0" err="1"/>
                        <a:t>terhalang</a:t>
                      </a:r>
                      <a:r>
                        <a:rPr lang="en-US" sz="2000" dirty="0"/>
                        <a:t> oleh </a:t>
                      </a:r>
                      <a:r>
                        <a:rPr lang="en-US" sz="2000" dirty="0" err="1"/>
                        <a:t>pembicara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saat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menulis</a:t>
                      </a:r>
                      <a:endParaRPr lang="en-US" sz="2000" dirty="0"/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2000" dirty="0" err="1"/>
                        <a:t>Pembicara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tidak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dapat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menulis</a:t>
                      </a:r>
                      <a:r>
                        <a:rPr lang="en-US" sz="2000" dirty="0"/>
                        <a:t> dan </a:t>
                      </a:r>
                      <a:r>
                        <a:rPr lang="en-US" sz="2000" dirty="0" err="1"/>
                        <a:t>berbicara</a:t>
                      </a:r>
                      <a:r>
                        <a:rPr lang="en-US" sz="2000" dirty="0"/>
                        <a:t> pada </a:t>
                      </a:r>
                      <a:r>
                        <a:rPr lang="en-US" sz="2000" dirty="0" err="1"/>
                        <a:t>saat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bersamaan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sehingga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arus</a:t>
                      </a:r>
                      <a:r>
                        <a:rPr lang="en-US" sz="2000" dirty="0"/>
                        <a:t> dan </a:t>
                      </a:r>
                      <a:r>
                        <a:rPr lang="en-US" sz="2000" dirty="0" err="1"/>
                        <a:t>ritme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terganggu</a:t>
                      </a:r>
                      <a:endParaRPr lang="en-US" sz="2000" dirty="0"/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2000" dirty="0"/>
                        <a:t>Hasil </a:t>
                      </a:r>
                      <a:r>
                        <a:rPr lang="en-US" sz="2000" dirty="0" err="1"/>
                        <a:t>cetakan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sering</a:t>
                      </a:r>
                      <a:r>
                        <a:rPr lang="en-US" sz="2000" dirty="0"/>
                        <a:t> kali </a:t>
                      </a:r>
                      <a:r>
                        <a:rPr lang="en-US" sz="2000" dirty="0" err="1"/>
                        <a:t>berkualitas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rendah</a:t>
                      </a:r>
                      <a:r>
                        <a:rPr lang="en-US" sz="2000" dirty="0"/>
                        <a:t> dan </a:t>
                      </a:r>
                      <a:r>
                        <a:rPr lang="en-US" sz="2000" dirty="0" err="1"/>
                        <a:t>sukar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dibaca</a:t>
                      </a:r>
                      <a:endParaRPr lang="en-US" sz="2000" dirty="0"/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2000" dirty="0" err="1"/>
                        <a:t>Sering</a:t>
                      </a:r>
                      <a:r>
                        <a:rPr lang="en-US" sz="2000" dirty="0"/>
                        <a:t> kali </a:t>
                      </a:r>
                      <a:r>
                        <a:rPr lang="en-US" sz="2000" dirty="0" err="1"/>
                        <a:t>pembicara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menghadapi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kesulitan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dalam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operasionalnya</a:t>
                      </a:r>
                      <a:endParaRPr lang="en-ID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15362177"/>
                  </a:ext>
                </a:extLst>
              </a:tr>
            </a:tbl>
          </a:graphicData>
        </a:graphic>
      </p:graphicFrame>
      <p:sp>
        <p:nvSpPr>
          <p:cNvPr id="6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18/11/2019</a:t>
            </a: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MAN 15208   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Komunikasi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149225"/>
            <a:ext cx="8139113" cy="852488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Alat</a:t>
            </a:r>
            <a:r>
              <a:rPr lang="en-US" dirty="0"/>
              <a:t> Bantu </a:t>
            </a:r>
            <a:r>
              <a:rPr lang="en-US" dirty="0" err="1"/>
              <a:t>Presentasi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(</a:t>
            </a:r>
            <a:r>
              <a:rPr lang="en-US" sz="3100" i="1" dirty="0" err="1"/>
              <a:t>Papan</a:t>
            </a:r>
            <a:r>
              <a:rPr lang="en-US" sz="3100" i="1" dirty="0"/>
              <a:t> </a:t>
            </a:r>
            <a:r>
              <a:rPr lang="en-US" sz="3100" i="1" dirty="0" err="1"/>
              <a:t>Tulis</a:t>
            </a:r>
            <a:r>
              <a:rPr lang="en-US" sz="3100" i="1" dirty="0"/>
              <a:t> </a:t>
            </a:r>
            <a:r>
              <a:rPr lang="en-US" sz="3100" i="1" dirty="0" err="1"/>
              <a:t>Elektronik</a:t>
            </a:r>
            <a:r>
              <a:rPr lang="en-US" sz="3100" i="1" dirty="0"/>
              <a:t>)</a:t>
            </a:r>
            <a:endParaRPr lang="id-ID" sz="3100" i="1" dirty="0"/>
          </a:p>
        </p:txBody>
      </p:sp>
    </p:spTree>
    <p:extLst>
      <p:ext uri="{BB962C8B-B14F-4D97-AF65-F5344CB8AC3E}">
        <p14:creationId xmlns:p14="http://schemas.microsoft.com/office/powerpoint/2010/main" xmlns="" val="1992167819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5312</TotalTime>
  <Words>1136</Words>
  <Application>Microsoft Office PowerPoint</Application>
  <PresentationFormat>On-screen Show (4:3)</PresentationFormat>
  <Paragraphs>195</Paragraphs>
  <Slides>18</Slides>
  <Notes>17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Slide 1</vt:lpstr>
      <vt:lpstr>CAPAIAN PEMBELAJARAN </vt:lpstr>
      <vt:lpstr>Tujuan Presentasi Bisnis</vt:lpstr>
      <vt:lpstr>Persiapan Presentasi Bisnis</vt:lpstr>
      <vt:lpstr>Alat Bantu Presentasi Bisnis (Blackboard and Whiteboard)</vt:lpstr>
      <vt:lpstr>Alat Bantu Presentasi Bisnis (Flip Charts)</vt:lpstr>
      <vt:lpstr>Alat Bantu Presentasi Bisnis (Transparansi Overhead Projector)</vt:lpstr>
      <vt:lpstr>Alat Bantu Presentasi Bisnis (Slide)</vt:lpstr>
      <vt:lpstr>Alat Bantu Presentasi Bisnis (Papan Tulis Elektronik)</vt:lpstr>
      <vt:lpstr>Alat Bantu Presentasi Bisnis (Video Cassette Recorder_VCR)</vt:lpstr>
      <vt:lpstr>Alat Bantu Presentasi Bisnis (Panel LCD)</vt:lpstr>
      <vt:lpstr>Alat Bantu Presentasi Bisnis (Proyektor LCD)</vt:lpstr>
      <vt:lpstr>Analisis Audiens</vt:lpstr>
      <vt:lpstr>Analisis Bahasa Tubuh</vt:lpstr>
      <vt:lpstr>Peninjauan Lokasi</vt:lpstr>
      <vt:lpstr>Percaya Diri </vt:lpstr>
      <vt:lpstr>Percaya Diri (cont.) </vt:lpstr>
      <vt:lpstr>Slide 18</vt:lpstr>
    </vt:vector>
  </TitlesOfParts>
  <Company>IBI Darmajaya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User</cp:lastModifiedBy>
  <cp:revision>505</cp:revision>
  <cp:lastPrinted>2017-04-16T14:44:29Z</cp:lastPrinted>
  <dcterms:created xsi:type="dcterms:W3CDTF">2010-04-18T12:06:30Z</dcterms:created>
  <dcterms:modified xsi:type="dcterms:W3CDTF">2022-03-20T15:21:59Z</dcterms:modified>
  <cp:contentStatus/>
</cp:coreProperties>
</file>