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753600" cy="7315200"/>
  <p:notesSz cx="97536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62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2267712"/>
            <a:ext cx="829056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503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503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97627" y="3047"/>
            <a:ext cx="7762875" cy="7312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503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898" y="403831"/>
            <a:ext cx="355727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503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8656" y="3551556"/>
            <a:ext cx="8036287" cy="295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01053"/>
            <a:ext cx="9753599" cy="714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498340"/>
            <a:ext cx="9753600" cy="2816860"/>
          </a:xfrm>
          <a:custGeom>
            <a:avLst/>
            <a:gdLst/>
            <a:ahLst/>
            <a:cxnLst/>
            <a:rect l="l" t="t" r="r" b="b"/>
            <a:pathLst>
              <a:path w="9753600" h="2816859">
                <a:moveTo>
                  <a:pt x="9753600" y="2816625"/>
                </a:moveTo>
                <a:lnTo>
                  <a:pt x="0" y="2816625"/>
                </a:lnTo>
                <a:lnTo>
                  <a:pt x="0" y="800927"/>
                </a:lnTo>
                <a:lnTo>
                  <a:pt x="4960470" y="393592"/>
                </a:lnTo>
                <a:lnTo>
                  <a:pt x="9753600" y="0"/>
                </a:lnTo>
                <a:lnTo>
                  <a:pt x="9753600" y="2816625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51318" y="4894641"/>
            <a:ext cx="570228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110" dirty="0" smtClean="0">
                <a:latin typeface="Lucida Sans"/>
                <a:cs typeface="Lucida Sans"/>
              </a:rPr>
              <a:t>PERTEMUAN KE 3 LANJUTAN</a:t>
            </a:r>
            <a:endParaRPr sz="20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5255" y="5287874"/>
            <a:ext cx="5709920" cy="155619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 algn="ctr">
              <a:lnSpc>
                <a:spcPts val="5660"/>
              </a:lnSpc>
              <a:spcBef>
                <a:spcPts val="735"/>
              </a:spcBef>
            </a:pPr>
            <a:r>
              <a:rPr sz="5150" spc="40" dirty="0">
                <a:latin typeface="Book Antiqua"/>
                <a:cs typeface="Book Antiqua"/>
              </a:rPr>
              <a:t>Komunikasi</a:t>
            </a:r>
            <a:r>
              <a:rPr sz="5150" spc="-55" dirty="0">
                <a:latin typeface="Book Antiqua"/>
                <a:cs typeface="Book Antiqua"/>
              </a:rPr>
              <a:t> </a:t>
            </a:r>
            <a:r>
              <a:rPr sz="5150">
                <a:latin typeface="Book Antiqua"/>
                <a:cs typeface="Book Antiqua"/>
              </a:rPr>
              <a:t>Dalam  </a:t>
            </a:r>
            <a:r>
              <a:rPr sz="5150" spc="50" smtClean="0">
                <a:latin typeface="Book Antiqua"/>
                <a:cs typeface="Book Antiqua"/>
              </a:rPr>
              <a:t>Organisas</a:t>
            </a:r>
            <a:r>
              <a:rPr lang="en-US" sz="5150" spc="50" dirty="0" err="1" smtClean="0">
                <a:latin typeface="Book Antiqua"/>
                <a:cs typeface="Book Antiqua"/>
              </a:rPr>
              <a:t>i</a:t>
            </a:r>
            <a:endParaRPr sz="515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9396" y="73952"/>
            <a:ext cx="3267074" cy="1142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4171" y="265878"/>
            <a:ext cx="2828924" cy="2828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8545" y="3175117"/>
            <a:ext cx="3295015" cy="485775"/>
          </a:xfrm>
          <a:custGeom>
            <a:avLst/>
            <a:gdLst/>
            <a:ahLst/>
            <a:cxnLst/>
            <a:rect l="l" t="t" r="r" b="b"/>
            <a:pathLst>
              <a:path w="3295015" h="485775">
                <a:moveTo>
                  <a:pt x="3204027" y="485774"/>
                </a:moveTo>
                <a:lnTo>
                  <a:pt x="90863" y="485774"/>
                </a:lnTo>
                <a:lnTo>
                  <a:pt x="55543" y="478564"/>
                </a:lnTo>
                <a:lnTo>
                  <a:pt x="26656" y="458917"/>
                </a:lnTo>
                <a:lnTo>
                  <a:pt x="7156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56" y="55963"/>
                </a:lnTo>
                <a:lnTo>
                  <a:pt x="26656" y="26857"/>
                </a:lnTo>
                <a:lnTo>
                  <a:pt x="55543" y="7210"/>
                </a:lnTo>
                <a:lnTo>
                  <a:pt x="90863" y="0"/>
                </a:lnTo>
                <a:lnTo>
                  <a:pt x="3204027" y="0"/>
                </a:lnTo>
                <a:lnTo>
                  <a:pt x="3239346" y="7210"/>
                </a:lnTo>
                <a:lnTo>
                  <a:pt x="3268234" y="26857"/>
                </a:lnTo>
                <a:lnTo>
                  <a:pt x="3287734" y="55963"/>
                </a:lnTo>
                <a:lnTo>
                  <a:pt x="3294890" y="91549"/>
                </a:lnTo>
                <a:lnTo>
                  <a:pt x="3294890" y="394225"/>
                </a:lnTo>
                <a:lnTo>
                  <a:pt x="3287734" y="429811"/>
                </a:lnTo>
                <a:lnTo>
                  <a:pt x="3268234" y="458917"/>
                </a:lnTo>
                <a:lnTo>
                  <a:pt x="3239346" y="478564"/>
                </a:lnTo>
                <a:lnTo>
                  <a:pt x="320402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1537" y="625475"/>
            <a:ext cx="5071110" cy="295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22755">
              <a:lnSpc>
                <a:spcPct val="114599"/>
              </a:lnSpc>
              <a:spcBef>
                <a:spcPts val="100"/>
              </a:spcBef>
            </a:pPr>
            <a:r>
              <a:rPr sz="2400" b="1" spc="85" dirty="0">
                <a:solidFill>
                  <a:srgbClr val="503A45"/>
                </a:solidFill>
                <a:latin typeface="Arial"/>
                <a:cs typeface="Arial"/>
              </a:rPr>
              <a:t>5. </a:t>
            </a:r>
            <a:r>
              <a:rPr sz="2400" b="1" spc="185" dirty="0">
                <a:solidFill>
                  <a:srgbClr val="503A45"/>
                </a:solidFill>
                <a:latin typeface="Arial"/>
                <a:cs typeface="Arial"/>
              </a:rPr>
              <a:t>Keterbatasan  </a:t>
            </a:r>
            <a:r>
              <a:rPr sz="2400" b="1" spc="175" dirty="0">
                <a:solidFill>
                  <a:srgbClr val="503A45"/>
                </a:solidFill>
                <a:latin typeface="Arial"/>
                <a:cs typeface="Arial"/>
              </a:rPr>
              <a:t>Komunikasi </a:t>
            </a:r>
            <a:r>
              <a:rPr sz="2400" b="1" spc="165" dirty="0">
                <a:solidFill>
                  <a:srgbClr val="503A45"/>
                </a:solidFill>
                <a:latin typeface="Arial"/>
                <a:cs typeface="Arial"/>
              </a:rPr>
              <a:t>Formal  (Struktur</a:t>
            </a:r>
            <a:r>
              <a:rPr sz="2400" b="1" spc="5" dirty="0">
                <a:solidFill>
                  <a:srgbClr val="503A45"/>
                </a:solidFill>
                <a:latin typeface="Arial"/>
                <a:cs typeface="Arial"/>
              </a:rPr>
              <a:t> </a:t>
            </a:r>
            <a:r>
              <a:rPr sz="2400" b="1" spc="140" dirty="0">
                <a:solidFill>
                  <a:srgbClr val="503A45"/>
                </a:solidFill>
                <a:latin typeface="Arial"/>
                <a:cs typeface="Arial"/>
              </a:rPr>
              <a:t>Organisasi  </a:t>
            </a:r>
            <a:r>
              <a:rPr sz="2400" b="1" spc="240" dirty="0">
                <a:solidFill>
                  <a:srgbClr val="503A45"/>
                </a:solidFill>
                <a:latin typeface="Arial"/>
                <a:cs typeface="Arial"/>
              </a:rPr>
              <a:t>Mendatar)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2465"/>
              </a:spcBef>
            </a:pPr>
            <a:r>
              <a:rPr sz="2400" spc="114" dirty="0">
                <a:latin typeface="Arial"/>
                <a:cs typeface="Arial"/>
              </a:rPr>
              <a:t>M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100" dirty="0">
                <a:latin typeface="Arial"/>
                <a:cs typeface="Arial"/>
              </a:rPr>
              <a:t>j</a:t>
            </a:r>
            <a:r>
              <a:rPr sz="2400" spc="145" dirty="0">
                <a:latin typeface="Arial"/>
                <a:cs typeface="Arial"/>
              </a:rPr>
              <a:t>e</a:t>
            </a:r>
            <a:r>
              <a:rPr sz="2400" spc="120" dirty="0"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84795" y="3829466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89164" y="4100774"/>
            <a:ext cx="1819275" cy="781050"/>
          </a:xfrm>
          <a:custGeom>
            <a:avLst/>
            <a:gdLst/>
            <a:ahLst/>
            <a:cxnLst/>
            <a:rect l="l" t="t" r="r" b="b"/>
            <a:pathLst>
              <a:path w="1819275" h="781050">
                <a:moveTo>
                  <a:pt x="1728313" y="781049"/>
                </a:moveTo>
                <a:lnTo>
                  <a:pt x="90922" y="781049"/>
                </a:lnTo>
                <a:lnTo>
                  <a:pt x="55579" y="773852"/>
                </a:lnTo>
                <a:lnTo>
                  <a:pt x="26673" y="754243"/>
                </a:lnTo>
                <a:lnTo>
                  <a:pt x="7161" y="725193"/>
                </a:lnTo>
                <a:lnTo>
                  <a:pt x="0" y="689674"/>
                </a:lnTo>
                <a:lnTo>
                  <a:pt x="0" y="91375"/>
                </a:lnTo>
                <a:lnTo>
                  <a:pt x="7161" y="55856"/>
                </a:lnTo>
                <a:lnTo>
                  <a:pt x="26673" y="26806"/>
                </a:lnTo>
                <a:lnTo>
                  <a:pt x="55579" y="7196"/>
                </a:lnTo>
                <a:lnTo>
                  <a:pt x="90922" y="0"/>
                </a:lnTo>
                <a:lnTo>
                  <a:pt x="1728313" y="0"/>
                </a:lnTo>
                <a:lnTo>
                  <a:pt x="1763655" y="7196"/>
                </a:lnTo>
                <a:lnTo>
                  <a:pt x="1792561" y="26806"/>
                </a:lnTo>
                <a:lnTo>
                  <a:pt x="1812074" y="55856"/>
                </a:lnTo>
                <a:lnTo>
                  <a:pt x="1819235" y="91375"/>
                </a:lnTo>
                <a:lnTo>
                  <a:pt x="1819235" y="689674"/>
                </a:lnTo>
                <a:lnTo>
                  <a:pt x="1812074" y="725193"/>
                </a:lnTo>
                <a:lnTo>
                  <a:pt x="1792561" y="754243"/>
                </a:lnTo>
                <a:lnTo>
                  <a:pt x="1763655" y="773852"/>
                </a:lnTo>
                <a:lnTo>
                  <a:pt x="1728313" y="78104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95777" y="4038605"/>
            <a:ext cx="2085975" cy="838200"/>
          </a:xfrm>
          <a:custGeom>
            <a:avLst/>
            <a:gdLst/>
            <a:ahLst/>
            <a:cxnLst/>
            <a:rect l="l" t="t" r="r" b="b"/>
            <a:pathLst>
              <a:path w="2085975" h="838200">
                <a:moveTo>
                  <a:pt x="1994970" y="838190"/>
                </a:moveTo>
                <a:lnTo>
                  <a:pt x="91003" y="838190"/>
                </a:lnTo>
                <a:lnTo>
                  <a:pt x="55629" y="831038"/>
                </a:lnTo>
                <a:lnTo>
                  <a:pt x="26697" y="811553"/>
                </a:lnTo>
                <a:lnTo>
                  <a:pt x="7167" y="782686"/>
                </a:lnTo>
                <a:lnTo>
                  <a:pt x="0" y="747393"/>
                </a:lnTo>
                <a:lnTo>
                  <a:pt x="0" y="90797"/>
                </a:lnTo>
                <a:lnTo>
                  <a:pt x="7167" y="55503"/>
                </a:lnTo>
                <a:lnTo>
                  <a:pt x="26697" y="26636"/>
                </a:lnTo>
                <a:lnTo>
                  <a:pt x="55629" y="7151"/>
                </a:lnTo>
                <a:lnTo>
                  <a:pt x="91003" y="0"/>
                </a:lnTo>
                <a:lnTo>
                  <a:pt x="1994970" y="0"/>
                </a:lnTo>
                <a:lnTo>
                  <a:pt x="2030345" y="7151"/>
                </a:lnTo>
                <a:lnTo>
                  <a:pt x="2059277" y="26636"/>
                </a:lnTo>
                <a:lnTo>
                  <a:pt x="2078807" y="55503"/>
                </a:lnTo>
                <a:lnTo>
                  <a:pt x="2085974" y="90797"/>
                </a:lnTo>
                <a:lnTo>
                  <a:pt x="2085974" y="747393"/>
                </a:lnTo>
                <a:lnTo>
                  <a:pt x="2078807" y="782686"/>
                </a:lnTo>
                <a:lnTo>
                  <a:pt x="2059277" y="811553"/>
                </a:lnTo>
                <a:lnTo>
                  <a:pt x="2030345" y="831038"/>
                </a:lnTo>
                <a:lnTo>
                  <a:pt x="1994970" y="83819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8277" y="4634972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8302" y="4038600"/>
            <a:ext cx="2162175" cy="838200"/>
          </a:xfrm>
          <a:custGeom>
            <a:avLst/>
            <a:gdLst/>
            <a:ahLst/>
            <a:cxnLst/>
            <a:rect l="l" t="t" r="r" b="b"/>
            <a:pathLst>
              <a:path w="2162175" h="838200">
                <a:moveTo>
                  <a:pt x="2071238" y="838199"/>
                </a:moveTo>
                <a:lnTo>
                  <a:pt x="90933" y="838199"/>
                </a:lnTo>
                <a:lnTo>
                  <a:pt x="55586" y="831048"/>
                </a:lnTo>
                <a:lnTo>
                  <a:pt x="26676" y="811562"/>
                </a:lnTo>
                <a:lnTo>
                  <a:pt x="7162" y="782696"/>
                </a:lnTo>
                <a:lnTo>
                  <a:pt x="0" y="747401"/>
                </a:lnTo>
                <a:lnTo>
                  <a:pt x="0" y="90798"/>
                </a:lnTo>
                <a:lnTo>
                  <a:pt x="7162" y="55503"/>
                </a:lnTo>
                <a:lnTo>
                  <a:pt x="26676" y="26637"/>
                </a:lnTo>
                <a:lnTo>
                  <a:pt x="55586" y="7151"/>
                </a:lnTo>
                <a:lnTo>
                  <a:pt x="90933" y="0"/>
                </a:lnTo>
                <a:lnTo>
                  <a:pt x="2071238" y="0"/>
                </a:lnTo>
                <a:lnTo>
                  <a:pt x="2106585" y="7151"/>
                </a:lnTo>
                <a:lnTo>
                  <a:pt x="2135495" y="26637"/>
                </a:lnTo>
                <a:lnTo>
                  <a:pt x="2155009" y="55503"/>
                </a:lnTo>
                <a:lnTo>
                  <a:pt x="2162171" y="90798"/>
                </a:lnTo>
                <a:lnTo>
                  <a:pt x="2162171" y="747401"/>
                </a:lnTo>
                <a:lnTo>
                  <a:pt x="2155009" y="782696"/>
                </a:lnTo>
                <a:lnTo>
                  <a:pt x="2135495" y="811562"/>
                </a:lnTo>
                <a:lnTo>
                  <a:pt x="2106585" y="831048"/>
                </a:lnTo>
                <a:lnTo>
                  <a:pt x="2071238" y="8381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0286" y="4263364"/>
            <a:ext cx="13766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30" dirty="0">
                <a:latin typeface="Arial"/>
                <a:cs typeface="Arial"/>
              </a:rPr>
              <a:t>S</a:t>
            </a:r>
            <a:r>
              <a:rPr sz="2000" spc="180" dirty="0">
                <a:latin typeface="Arial"/>
                <a:cs typeface="Arial"/>
              </a:rPr>
              <a:t>u</a:t>
            </a:r>
            <a:r>
              <a:rPr sz="2000" spc="24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150" dirty="0">
                <a:latin typeface="Arial"/>
                <a:cs typeface="Arial"/>
              </a:rPr>
              <a:t>v</a:t>
            </a:r>
            <a:r>
              <a:rPr sz="2000" spc="80" dirty="0">
                <a:latin typeface="Arial"/>
                <a:cs typeface="Arial"/>
              </a:rPr>
              <a:t>i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160" dirty="0">
                <a:latin typeface="Arial"/>
                <a:cs typeface="Arial"/>
              </a:rPr>
              <a:t>o</a:t>
            </a:r>
            <a:r>
              <a:rPr sz="2000" spc="100" dirty="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440" y="5145380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764" y="5507807"/>
            <a:ext cx="619125" cy="609600"/>
          </a:xfrm>
          <a:custGeom>
            <a:avLst/>
            <a:gdLst/>
            <a:ahLst/>
            <a:cxnLst/>
            <a:rect l="l" t="t" r="r" b="b"/>
            <a:pathLst>
              <a:path w="619125" h="609600">
                <a:moveTo>
                  <a:pt x="527783" y="609599"/>
                </a:moveTo>
                <a:lnTo>
                  <a:pt x="91260" y="609599"/>
                </a:lnTo>
                <a:lnTo>
                  <a:pt x="55786" y="602450"/>
                </a:lnTo>
                <a:lnTo>
                  <a:pt x="26772" y="582968"/>
                </a:lnTo>
                <a:lnTo>
                  <a:pt x="7187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87" y="55490"/>
                </a:lnTo>
                <a:lnTo>
                  <a:pt x="26772" y="26631"/>
                </a:lnTo>
                <a:lnTo>
                  <a:pt x="55786" y="7149"/>
                </a:lnTo>
                <a:lnTo>
                  <a:pt x="91260" y="0"/>
                </a:lnTo>
                <a:lnTo>
                  <a:pt x="527783" y="0"/>
                </a:lnTo>
                <a:lnTo>
                  <a:pt x="563258" y="7149"/>
                </a:lnTo>
                <a:lnTo>
                  <a:pt x="592271" y="26631"/>
                </a:lnTo>
                <a:lnTo>
                  <a:pt x="611856" y="55490"/>
                </a:lnTo>
                <a:lnTo>
                  <a:pt x="619044" y="90776"/>
                </a:lnTo>
                <a:lnTo>
                  <a:pt x="619044" y="518822"/>
                </a:lnTo>
                <a:lnTo>
                  <a:pt x="611856" y="554109"/>
                </a:lnTo>
                <a:lnTo>
                  <a:pt x="592271" y="582968"/>
                </a:lnTo>
                <a:lnTo>
                  <a:pt x="563258" y="602450"/>
                </a:lnTo>
                <a:lnTo>
                  <a:pt x="527783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88473" y="5165258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6478" y="5466593"/>
            <a:ext cx="666750" cy="609600"/>
          </a:xfrm>
          <a:custGeom>
            <a:avLst/>
            <a:gdLst/>
            <a:ahLst/>
            <a:cxnLst/>
            <a:rect l="l" t="t" r="r" b="b"/>
            <a:pathLst>
              <a:path w="666750" h="609600">
                <a:moveTo>
                  <a:pt x="575432" y="609599"/>
                </a:moveTo>
                <a:lnTo>
                  <a:pt x="91297" y="609599"/>
                </a:lnTo>
                <a:lnTo>
                  <a:pt x="55808" y="602450"/>
                </a:lnTo>
                <a:lnTo>
                  <a:pt x="26783" y="582968"/>
                </a:lnTo>
                <a:lnTo>
                  <a:pt x="719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90" y="55490"/>
                </a:lnTo>
                <a:lnTo>
                  <a:pt x="26783" y="26631"/>
                </a:lnTo>
                <a:lnTo>
                  <a:pt x="55808" y="7149"/>
                </a:lnTo>
                <a:lnTo>
                  <a:pt x="91297" y="0"/>
                </a:lnTo>
                <a:lnTo>
                  <a:pt x="575432" y="0"/>
                </a:lnTo>
                <a:lnTo>
                  <a:pt x="610920" y="7149"/>
                </a:lnTo>
                <a:lnTo>
                  <a:pt x="639946" y="26631"/>
                </a:lnTo>
                <a:lnTo>
                  <a:pt x="659539" y="55490"/>
                </a:lnTo>
                <a:lnTo>
                  <a:pt x="666729" y="90776"/>
                </a:lnTo>
                <a:lnTo>
                  <a:pt x="666729" y="518822"/>
                </a:lnTo>
                <a:lnTo>
                  <a:pt x="659539" y="554109"/>
                </a:lnTo>
                <a:lnTo>
                  <a:pt x="639946" y="582968"/>
                </a:lnTo>
                <a:lnTo>
                  <a:pt x="610920" y="602450"/>
                </a:lnTo>
                <a:lnTo>
                  <a:pt x="575432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96336" y="3825579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9881" y="3836553"/>
            <a:ext cx="7198359" cy="0"/>
          </a:xfrm>
          <a:custGeom>
            <a:avLst/>
            <a:gdLst/>
            <a:ahLst/>
            <a:cxnLst/>
            <a:rect l="l" t="t" r="r" b="b"/>
            <a:pathLst>
              <a:path w="7198359">
                <a:moveTo>
                  <a:pt x="0" y="0"/>
                </a:moveTo>
                <a:lnTo>
                  <a:pt x="719811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0929" y="5157099"/>
            <a:ext cx="1800225" cy="0"/>
          </a:xfrm>
          <a:custGeom>
            <a:avLst/>
            <a:gdLst/>
            <a:ahLst/>
            <a:cxnLst/>
            <a:rect l="l" t="t" r="r" b="b"/>
            <a:pathLst>
              <a:path w="1800225">
                <a:moveTo>
                  <a:pt x="0" y="0"/>
                </a:moveTo>
                <a:lnTo>
                  <a:pt x="1799606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72433" y="3572100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15301" y="4263364"/>
            <a:ext cx="13766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30" dirty="0">
                <a:latin typeface="Arial"/>
                <a:cs typeface="Arial"/>
              </a:rPr>
              <a:t>S</a:t>
            </a:r>
            <a:r>
              <a:rPr sz="2000" spc="180" dirty="0">
                <a:latin typeface="Arial"/>
                <a:cs typeface="Arial"/>
              </a:rPr>
              <a:t>u</a:t>
            </a:r>
            <a:r>
              <a:rPr sz="2000" spc="24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150" dirty="0">
                <a:latin typeface="Arial"/>
                <a:cs typeface="Arial"/>
              </a:rPr>
              <a:t>v</a:t>
            </a:r>
            <a:r>
              <a:rPr sz="2000" spc="80" dirty="0">
                <a:latin typeface="Arial"/>
                <a:cs typeface="Arial"/>
              </a:rPr>
              <a:t>i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160" dirty="0">
                <a:latin typeface="Arial"/>
                <a:cs typeface="Arial"/>
              </a:rPr>
              <a:t>o</a:t>
            </a:r>
            <a:r>
              <a:rPr sz="2000" spc="100" dirty="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45893" y="4263364"/>
            <a:ext cx="13766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30" dirty="0">
                <a:latin typeface="Arial"/>
                <a:cs typeface="Arial"/>
              </a:rPr>
              <a:t>S</a:t>
            </a:r>
            <a:r>
              <a:rPr sz="2000" spc="180" dirty="0">
                <a:latin typeface="Arial"/>
                <a:cs typeface="Arial"/>
              </a:rPr>
              <a:t>u</a:t>
            </a:r>
            <a:r>
              <a:rPr sz="2000" spc="24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150" dirty="0">
                <a:latin typeface="Arial"/>
                <a:cs typeface="Arial"/>
              </a:rPr>
              <a:t>v</a:t>
            </a:r>
            <a:r>
              <a:rPr sz="2000" spc="80" dirty="0">
                <a:latin typeface="Arial"/>
                <a:cs typeface="Arial"/>
              </a:rPr>
              <a:t>i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160" dirty="0">
                <a:latin typeface="Arial"/>
                <a:cs typeface="Arial"/>
              </a:rPr>
              <a:t>o</a:t>
            </a:r>
            <a:r>
              <a:rPr sz="2000" spc="100" dirty="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64902" y="5466593"/>
            <a:ext cx="666750" cy="609600"/>
          </a:xfrm>
          <a:custGeom>
            <a:avLst/>
            <a:gdLst/>
            <a:ahLst/>
            <a:cxnLst/>
            <a:rect l="l" t="t" r="r" b="b"/>
            <a:pathLst>
              <a:path w="666750" h="609600">
                <a:moveTo>
                  <a:pt x="575432" y="609599"/>
                </a:moveTo>
                <a:lnTo>
                  <a:pt x="91297" y="609599"/>
                </a:lnTo>
                <a:lnTo>
                  <a:pt x="55808" y="602450"/>
                </a:lnTo>
                <a:lnTo>
                  <a:pt x="26783" y="582968"/>
                </a:lnTo>
                <a:lnTo>
                  <a:pt x="719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90" y="55490"/>
                </a:lnTo>
                <a:lnTo>
                  <a:pt x="26783" y="26631"/>
                </a:lnTo>
                <a:lnTo>
                  <a:pt x="55808" y="7149"/>
                </a:lnTo>
                <a:lnTo>
                  <a:pt x="91297" y="0"/>
                </a:lnTo>
                <a:lnTo>
                  <a:pt x="575432" y="0"/>
                </a:lnTo>
                <a:lnTo>
                  <a:pt x="610920" y="7149"/>
                </a:lnTo>
                <a:lnTo>
                  <a:pt x="639946" y="26631"/>
                </a:lnTo>
                <a:lnTo>
                  <a:pt x="659539" y="55490"/>
                </a:lnTo>
                <a:lnTo>
                  <a:pt x="666729" y="90776"/>
                </a:lnTo>
                <a:lnTo>
                  <a:pt x="666729" y="518822"/>
                </a:lnTo>
                <a:lnTo>
                  <a:pt x="659539" y="554109"/>
                </a:lnTo>
                <a:lnTo>
                  <a:pt x="639946" y="582968"/>
                </a:lnTo>
                <a:lnTo>
                  <a:pt x="610920" y="602450"/>
                </a:lnTo>
                <a:lnTo>
                  <a:pt x="575432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38277" y="5121163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5806" y="4676185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15969" y="5186588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42628" y="5507807"/>
            <a:ext cx="619125" cy="609600"/>
          </a:xfrm>
          <a:custGeom>
            <a:avLst/>
            <a:gdLst/>
            <a:ahLst/>
            <a:cxnLst/>
            <a:rect l="l" t="t" r="r" b="b"/>
            <a:pathLst>
              <a:path w="619125" h="609600">
                <a:moveTo>
                  <a:pt x="527783" y="609599"/>
                </a:moveTo>
                <a:lnTo>
                  <a:pt x="91260" y="609599"/>
                </a:lnTo>
                <a:lnTo>
                  <a:pt x="55786" y="602450"/>
                </a:lnTo>
                <a:lnTo>
                  <a:pt x="26772" y="582968"/>
                </a:lnTo>
                <a:lnTo>
                  <a:pt x="7187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87" y="55490"/>
                </a:lnTo>
                <a:lnTo>
                  <a:pt x="26772" y="26631"/>
                </a:lnTo>
                <a:lnTo>
                  <a:pt x="55786" y="7149"/>
                </a:lnTo>
                <a:lnTo>
                  <a:pt x="91260" y="0"/>
                </a:lnTo>
                <a:lnTo>
                  <a:pt x="527783" y="0"/>
                </a:lnTo>
                <a:lnTo>
                  <a:pt x="563258" y="7149"/>
                </a:lnTo>
                <a:lnTo>
                  <a:pt x="592271" y="26631"/>
                </a:lnTo>
                <a:lnTo>
                  <a:pt x="611856" y="55490"/>
                </a:lnTo>
                <a:lnTo>
                  <a:pt x="619044" y="90776"/>
                </a:lnTo>
                <a:lnTo>
                  <a:pt x="619044" y="518822"/>
                </a:lnTo>
                <a:lnTo>
                  <a:pt x="611856" y="554109"/>
                </a:lnTo>
                <a:lnTo>
                  <a:pt x="592271" y="582968"/>
                </a:lnTo>
                <a:lnTo>
                  <a:pt x="563258" y="602450"/>
                </a:lnTo>
                <a:lnTo>
                  <a:pt x="527783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06003" y="5206472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84008" y="5507807"/>
            <a:ext cx="666750" cy="609600"/>
          </a:xfrm>
          <a:custGeom>
            <a:avLst/>
            <a:gdLst/>
            <a:ahLst/>
            <a:cxnLst/>
            <a:rect l="l" t="t" r="r" b="b"/>
            <a:pathLst>
              <a:path w="666750" h="609600">
                <a:moveTo>
                  <a:pt x="575432" y="609599"/>
                </a:moveTo>
                <a:lnTo>
                  <a:pt x="91297" y="609599"/>
                </a:lnTo>
                <a:lnTo>
                  <a:pt x="55808" y="602450"/>
                </a:lnTo>
                <a:lnTo>
                  <a:pt x="26783" y="582968"/>
                </a:lnTo>
                <a:lnTo>
                  <a:pt x="719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90" y="55490"/>
                </a:lnTo>
                <a:lnTo>
                  <a:pt x="26783" y="26631"/>
                </a:lnTo>
                <a:lnTo>
                  <a:pt x="55808" y="7149"/>
                </a:lnTo>
                <a:lnTo>
                  <a:pt x="91297" y="0"/>
                </a:lnTo>
                <a:lnTo>
                  <a:pt x="575432" y="0"/>
                </a:lnTo>
                <a:lnTo>
                  <a:pt x="610920" y="7149"/>
                </a:lnTo>
                <a:lnTo>
                  <a:pt x="639946" y="26631"/>
                </a:lnTo>
                <a:lnTo>
                  <a:pt x="659539" y="55490"/>
                </a:lnTo>
                <a:lnTo>
                  <a:pt x="666729" y="90776"/>
                </a:lnTo>
                <a:lnTo>
                  <a:pt x="666729" y="518822"/>
                </a:lnTo>
                <a:lnTo>
                  <a:pt x="659539" y="554109"/>
                </a:lnTo>
                <a:lnTo>
                  <a:pt x="639946" y="582968"/>
                </a:lnTo>
                <a:lnTo>
                  <a:pt x="610920" y="602450"/>
                </a:lnTo>
                <a:lnTo>
                  <a:pt x="575432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18458" y="5198312"/>
            <a:ext cx="1800225" cy="0"/>
          </a:xfrm>
          <a:custGeom>
            <a:avLst/>
            <a:gdLst/>
            <a:ahLst/>
            <a:cxnLst/>
            <a:rect l="l" t="t" r="r" b="b"/>
            <a:pathLst>
              <a:path w="1800225">
                <a:moveTo>
                  <a:pt x="0" y="0"/>
                </a:moveTo>
                <a:lnTo>
                  <a:pt x="1799606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82431" y="5507807"/>
            <a:ext cx="666750" cy="609600"/>
          </a:xfrm>
          <a:custGeom>
            <a:avLst/>
            <a:gdLst/>
            <a:ahLst/>
            <a:cxnLst/>
            <a:rect l="l" t="t" r="r" b="b"/>
            <a:pathLst>
              <a:path w="666750" h="609600">
                <a:moveTo>
                  <a:pt x="575432" y="609599"/>
                </a:moveTo>
                <a:lnTo>
                  <a:pt x="91297" y="609599"/>
                </a:lnTo>
                <a:lnTo>
                  <a:pt x="55808" y="602450"/>
                </a:lnTo>
                <a:lnTo>
                  <a:pt x="26783" y="582968"/>
                </a:lnTo>
                <a:lnTo>
                  <a:pt x="719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90" y="55490"/>
                </a:lnTo>
                <a:lnTo>
                  <a:pt x="26783" y="26631"/>
                </a:lnTo>
                <a:lnTo>
                  <a:pt x="55808" y="7149"/>
                </a:lnTo>
                <a:lnTo>
                  <a:pt x="91297" y="0"/>
                </a:lnTo>
                <a:lnTo>
                  <a:pt x="575432" y="0"/>
                </a:lnTo>
                <a:lnTo>
                  <a:pt x="610920" y="7149"/>
                </a:lnTo>
                <a:lnTo>
                  <a:pt x="639946" y="26631"/>
                </a:lnTo>
                <a:lnTo>
                  <a:pt x="659539" y="55490"/>
                </a:lnTo>
                <a:lnTo>
                  <a:pt x="666729" y="90776"/>
                </a:lnTo>
                <a:lnTo>
                  <a:pt x="666729" y="518822"/>
                </a:lnTo>
                <a:lnTo>
                  <a:pt x="659539" y="554109"/>
                </a:lnTo>
                <a:lnTo>
                  <a:pt x="639946" y="582968"/>
                </a:lnTo>
                <a:lnTo>
                  <a:pt x="610920" y="602450"/>
                </a:lnTo>
                <a:lnTo>
                  <a:pt x="575432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55806" y="5162371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15990" y="4674738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76153" y="5185142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02812" y="5506366"/>
            <a:ext cx="619125" cy="609600"/>
          </a:xfrm>
          <a:custGeom>
            <a:avLst/>
            <a:gdLst/>
            <a:ahLst/>
            <a:cxnLst/>
            <a:rect l="l" t="t" r="r" b="b"/>
            <a:pathLst>
              <a:path w="619125" h="609600">
                <a:moveTo>
                  <a:pt x="527783" y="609599"/>
                </a:moveTo>
                <a:lnTo>
                  <a:pt x="91260" y="609599"/>
                </a:lnTo>
                <a:lnTo>
                  <a:pt x="55786" y="602450"/>
                </a:lnTo>
                <a:lnTo>
                  <a:pt x="26772" y="582968"/>
                </a:lnTo>
                <a:lnTo>
                  <a:pt x="7187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87" y="55490"/>
                </a:lnTo>
                <a:lnTo>
                  <a:pt x="26772" y="26631"/>
                </a:lnTo>
                <a:lnTo>
                  <a:pt x="55786" y="7149"/>
                </a:lnTo>
                <a:lnTo>
                  <a:pt x="91260" y="0"/>
                </a:lnTo>
                <a:lnTo>
                  <a:pt x="527783" y="0"/>
                </a:lnTo>
                <a:lnTo>
                  <a:pt x="563258" y="7149"/>
                </a:lnTo>
                <a:lnTo>
                  <a:pt x="592271" y="26631"/>
                </a:lnTo>
                <a:lnTo>
                  <a:pt x="611856" y="55490"/>
                </a:lnTo>
                <a:lnTo>
                  <a:pt x="619044" y="90776"/>
                </a:lnTo>
                <a:lnTo>
                  <a:pt x="619044" y="518822"/>
                </a:lnTo>
                <a:lnTo>
                  <a:pt x="611856" y="554109"/>
                </a:lnTo>
                <a:lnTo>
                  <a:pt x="592271" y="582968"/>
                </a:lnTo>
                <a:lnTo>
                  <a:pt x="563258" y="602450"/>
                </a:lnTo>
                <a:lnTo>
                  <a:pt x="527783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66187" y="5205025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44192" y="5506366"/>
            <a:ext cx="666750" cy="609600"/>
          </a:xfrm>
          <a:custGeom>
            <a:avLst/>
            <a:gdLst/>
            <a:ahLst/>
            <a:cxnLst/>
            <a:rect l="l" t="t" r="r" b="b"/>
            <a:pathLst>
              <a:path w="666750" h="609600">
                <a:moveTo>
                  <a:pt x="575432" y="609599"/>
                </a:moveTo>
                <a:lnTo>
                  <a:pt x="91297" y="609599"/>
                </a:lnTo>
                <a:lnTo>
                  <a:pt x="55808" y="602450"/>
                </a:lnTo>
                <a:lnTo>
                  <a:pt x="26783" y="582968"/>
                </a:lnTo>
                <a:lnTo>
                  <a:pt x="719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90" y="55490"/>
                </a:lnTo>
                <a:lnTo>
                  <a:pt x="26783" y="26631"/>
                </a:lnTo>
                <a:lnTo>
                  <a:pt x="55808" y="7149"/>
                </a:lnTo>
                <a:lnTo>
                  <a:pt x="91297" y="0"/>
                </a:lnTo>
                <a:lnTo>
                  <a:pt x="575432" y="0"/>
                </a:lnTo>
                <a:lnTo>
                  <a:pt x="610920" y="7149"/>
                </a:lnTo>
                <a:lnTo>
                  <a:pt x="639946" y="26631"/>
                </a:lnTo>
                <a:lnTo>
                  <a:pt x="659539" y="55490"/>
                </a:lnTo>
                <a:lnTo>
                  <a:pt x="666729" y="90776"/>
                </a:lnTo>
                <a:lnTo>
                  <a:pt x="666729" y="518822"/>
                </a:lnTo>
                <a:lnTo>
                  <a:pt x="659539" y="554109"/>
                </a:lnTo>
                <a:lnTo>
                  <a:pt x="639946" y="582968"/>
                </a:lnTo>
                <a:lnTo>
                  <a:pt x="610920" y="602450"/>
                </a:lnTo>
                <a:lnTo>
                  <a:pt x="575432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78641" y="5196872"/>
            <a:ext cx="1800225" cy="0"/>
          </a:xfrm>
          <a:custGeom>
            <a:avLst/>
            <a:gdLst/>
            <a:ahLst/>
            <a:cxnLst/>
            <a:rect l="l" t="t" r="r" b="b"/>
            <a:pathLst>
              <a:path w="1800225">
                <a:moveTo>
                  <a:pt x="0" y="0"/>
                </a:moveTo>
                <a:lnTo>
                  <a:pt x="1799606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42615" y="5506366"/>
            <a:ext cx="666750" cy="609600"/>
          </a:xfrm>
          <a:custGeom>
            <a:avLst/>
            <a:gdLst/>
            <a:ahLst/>
            <a:cxnLst/>
            <a:rect l="l" t="t" r="r" b="b"/>
            <a:pathLst>
              <a:path w="666750" h="609600">
                <a:moveTo>
                  <a:pt x="575432" y="609599"/>
                </a:moveTo>
                <a:lnTo>
                  <a:pt x="91297" y="609599"/>
                </a:lnTo>
                <a:lnTo>
                  <a:pt x="55808" y="602450"/>
                </a:lnTo>
                <a:lnTo>
                  <a:pt x="26783" y="582968"/>
                </a:lnTo>
                <a:lnTo>
                  <a:pt x="719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90" y="55490"/>
                </a:lnTo>
                <a:lnTo>
                  <a:pt x="26783" y="26631"/>
                </a:lnTo>
                <a:lnTo>
                  <a:pt x="55808" y="7149"/>
                </a:lnTo>
                <a:lnTo>
                  <a:pt x="91297" y="0"/>
                </a:lnTo>
                <a:lnTo>
                  <a:pt x="575432" y="0"/>
                </a:lnTo>
                <a:lnTo>
                  <a:pt x="610920" y="7149"/>
                </a:lnTo>
                <a:lnTo>
                  <a:pt x="639946" y="26631"/>
                </a:lnTo>
                <a:lnTo>
                  <a:pt x="659539" y="55490"/>
                </a:lnTo>
                <a:lnTo>
                  <a:pt x="666729" y="90776"/>
                </a:lnTo>
                <a:lnTo>
                  <a:pt x="666729" y="518822"/>
                </a:lnTo>
                <a:lnTo>
                  <a:pt x="659539" y="554109"/>
                </a:lnTo>
                <a:lnTo>
                  <a:pt x="639946" y="582968"/>
                </a:lnTo>
                <a:lnTo>
                  <a:pt x="610920" y="602450"/>
                </a:lnTo>
                <a:lnTo>
                  <a:pt x="575432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15990" y="5160930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76522" y="5576218"/>
            <a:ext cx="262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69000" y="5497367"/>
            <a:ext cx="2762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260" dirty="0">
                <a:latin typeface="Palatino Linotype"/>
                <a:cs typeface="Palatino Linotype"/>
              </a:rPr>
              <a:t>B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11860" y="5523128"/>
            <a:ext cx="241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Palatino Linotype"/>
                <a:cs typeface="Palatino Linotype"/>
              </a:rPr>
              <a:t>C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22127" y="5607365"/>
            <a:ext cx="2590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Palatino Linotype"/>
                <a:cs typeface="Palatino Linotype"/>
              </a:rPr>
              <a:t>D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01317" y="5585743"/>
            <a:ext cx="283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315" dirty="0">
                <a:latin typeface="Palatino Linotype"/>
                <a:cs typeface="Palatino Linotype"/>
              </a:rPr>
              <a:t>E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27638" y="5589460"/>
            <a:ext cx="269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55" dirty="0">
                <a:latin typeface="Arial Black"/>
                <a:cs typeface="Arial Black"/>
              </a:rPr>
              <a:t>F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369805" y="5545762"/>
            <a:ext cx="3035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45" dirty="0">
                <a:latin typeface="Palatino Linotype"/>
                <a:cs typeface="Palatino Linotype"/>
              </a:rPr>
              <a:t>G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218678" y="5567122"/>
            <a:ext cx="3130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0" dirty="0">
                <a:latin typeface="Palatino Linotype"/>
                <a:cs typeface="Palatino Linotype"/>
              </a:rPr>
              <a:t>H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211988" y="5545762"/>
            <a:ext cx="1593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05" dirty="0">
                <a:latin typeface="Palatino Linotype"/>
                <a:cs typeface="Palatino Linotype"/>
              </a:rPr>
              <a:t>I</a:t>
            </a:r>
            <a:endParaRPr sz="2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83795" y="125632"/>
            <a:ext cx="34163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71575" algn="r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S</a:t>
            </a:r>
            <a:r>
              <a:rPr spc="680" dirty="0"/>
              <a:t>a</a:t>
            </a:r>
            <a:r>
              <a:rPr spc="285" dirty="0"/>
              <a:t>l</a:t>
            </a:r>
            <a:r>
              <a:rPr spc="470" dirty="0"/>
              <a:t>u</a:t>
            </a:r>
            <a:r>
              <a:rPr spc="250" dirty="0"/>
              <a:t>r</a:t>
            </a:r>
            <a:r>
              <a:rPr spc="680" dirty="0"/>
              <a:t>a</a:t>
            </a:r>
            <a:r>
              <a:rPr spc="225" dirty="0"/>
              <a:t>n  </a:t>
            </a:r>
            <a:r>
              <a:rPr spc="105" dirty="0"/>
              <a:t>K</a:t>
            </a:r>
            <a:r>
              <a:rPr spc="280" dirty="0"/>
              <a:t>o</a:t>
            </a:r>
            <a:r>
              <a:rPr spc="890" dirty="0"/>
              <a:t>m</a:t>
            </a:r>
            <a:r>
              <a:rPr spc="470" dirty="0"/>
              <a:t>un</a:t>
            </a:r>
            <a:r>
              <a:rPr spc="285" dirty="0"/>
              <a:t>i</a:t>
            </a:r>
            <a:r>
              <a:rPr spc="500" dirty="0"/>
              <a:t>k</a:t>
            </a:r>
            <a:r>
              <a:rPr spc="680" dirty="0"/>
              <a:t>a</a:t>
            </a:r>
            <a:r>
              <a:rPr spc="110" dirty="0"/>
              <a:t>s</a:t>
            </a:r>
            <a:r>
              <a:rPr spc="170" dirty="0"/>
              <a:t>i  </a:t>
            </a:r>
            <a:r>
              <a:rPr spc="285" dirty="0"/>
              <a:t>I</a:t>
            </a:r>
            <a:r>
              <a:rPr spc="470" dirty="0"/>
              <a:t>n</a:t>
            </a:r>
            <a:r>
              <a:rPr spc="125" dirty="0"/>
              <a:t>f</a:t>
            </a:r>
            <a:r>
              <a:rPr spc="280" dirty="0"/>
              <a:t>o</a:t>
            </a:r>
            <a:r>
              <a:rPr spc="250" dirty="0"/>
              <a:t>r</a:t>
            </a:r>
            <a:r>
              <a:rPr spc="890" dirty="0"/>
              <a:t>m</a:t>
            </a:r>
            <a:r>
              <a:rPr spc="680" dirty="0"/>
              <a:t>a</a:t>
            </a:r>
            <a:r>
              <a:rPr spc="170" dirty="0"/>
              <a:t>l</a:t>
            </a:r>
          </a:p>
        </p:txBody>
      </p:sp>
      <p:sp>
        <p:nvSpPr>
          <p:cNvPr id="3" name="object 3"/>
          <p:cNvSpPr/>
          <p:nvPr/>
        </p:nvSpPr>
        <p:spPr>
          <a:xfrm>
            <a:off x="6050091" y="2293756"/>
            <a:ext cx="1316355" cy="125095"/>
          </a:xfrm>
          <a:custGeom>
            <a:avLst/>
            <a:gdLst/>
            <a:ahLst/>
            <a:cxnLst/>
            <a:rect l="l" t="t" r="r" b="b"/>
            <a:pathLst>
              <a:path w="1316354" h="125094">
                <a:moveTo>
                  <a:pt x="0" y="0"/>
                </a:moveTo>
                <a:lnTo>
                  <a:pt x="1315819" y="0"/>
                </a:lnTo>
                <a:lnTo>
                  <a:pt x="1315819" y="124656"/>
                </a:lnTo>
                <a:lnTo>
                  <a:pt x="0" y="124656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159" y="86804"/>
            <a:ext cx="2828924" cy="2828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47771" y="4505449"/>
            <a:ext cx="94785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4445" y="4675077"/>
            <a:ext cx="94784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7776" y="4632670"/>
            <a:ext cx="94785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31113" y="4717484"/>
            <a:ext cx="94785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47782" y="4759891"/>
            <a:ext cx="94784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64450" y="4802298"/>
            <a:ext cx="94785" cy="93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14456" y="4929519"/>
            <a:ext cx="94785" cy="93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1124" y="4971926"/>
            <a:ext cx="94785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47793" y="5014333"/>
            <a:ext cx="94785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97798" y="5141554"/>
            <a:ext cx="94785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14466" y="5183961"/>
            <a:ext cx="94784" cy="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47804" y="5268774"/>
            <a:ext cx="94784" cy="9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64472" y="5311182"/>
            <a:ext cx="94785" cy="93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07855" y="4297843"/>
            <a:ext cx="75795" cy="763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0015" y="5269443"/>
            <a:ext cx="75795" cy="76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64799" y="3184583"/>
            <a:ext cx="2424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80" dirty="0">
                <a:latin typeface="Arial"/>
                <a:cs typeface="Arial"/>
              </a:rPr>
              <a:t>Manajer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280" dirty="0">
                <a:latin typeface="Arial"/>
                <a:cs typeface="Arial"/>
              </a:rPr>
              <a:t>Umum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9455" y="4088686"/>
            <a:ext cx="1309370" cy="700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2080">
              <a:lnSpc>
                <a:spcPct val="116500"/>
              </a:lnSpc>
              <a:spcBef>
                <a:spcPts val="95"/>
              </a:spcBef>
            </a:pPr>
            <a:r>
              <a:rPr sz="1900" spc="165" dirty="0">
                <a:latin typeface="Arial"/>
                <a:cs typeface="Arial"/>
              </a:rPr>
              <a:t>Manajer  </a:t>
            </a:r>
            <a:r>
              <a:rPr sz="1900" spc="-45" dirty="0">
                <a:latin typeface="Arial"/>
                <a:cs typeface="Arial"/>
              </a:rPr>
              <a:t>K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u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ga</a:t>
            </a:r>
            <a:r>
              <a:rPr sz="1900" spc="195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42558" y="4042028"/>
            <a:ext cx="1170305" cy="745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 marR="5080" indent="-20955">
              <a:lnSpc>
                <a:spcPct val="115199"/>
              </a:lnSpc>
              <a:spcBef>
                <a:spcPts val="95"/>
              </a:spcBef>
            </a:pPr>
            <a:r>
              <a:rPr sz="2050" spc="160" dirty="0">
                <a:latin typeface="Arial"/>
                <a:cs typeface="Arial"/>
              </a:rPr>
              <a:t>Manajer  </a:t>
            </a:r>
            <a:r>
              <a:rPr sz="2050" spc="-145" dirty="0">
                <a:latin typeface="Arial"/>
                <a:cs typeface="Arial"/>
              </a:rPr>
              <a:t>P</a:t>
            </a:r>
            <a:r>
              <a:rPr sz="2050" spc="105" dirty="0">
                <a:latin typeface="Arial"/>
                <a:cs typeface="Arial"/>
              </a:rPr>
              <a:t>r</a:t>
            </a:r>
            <a:r>
              <a:rPr sz="2050" spc="170" dirty="0">
                <a:latin typeface="Arial"/>
                <a:cs typeface="Arial"/>
              </a:rPr>
              <a:t>o</a:t>
            </a:r>
            <a:r>
              <a:rPr sz="2050" spc="254" dirty="0">
                <a:latin typeface="Arial"/>
                <a:cs typeface="Arial"/>
              </a:rPr>
              <a:t>d</a:t>
            </a:r>
            <a:r>
              <a:rPr sz="2050" spc="195" dirty="0">
                <a:latin typeface="Arial"/>
                <a:cs typeface="Arial"/>
              </a:rPr>
              <a:t>u</a:t>
            </a:r>
            <a:r>
              <a:rPr sz="2050" spc="114" dirty="0">
                <a:latin typeface="Arial"/>
                <a:cs typeface="Arial"/>
              </a:rPr>
              <a:t>k</a:t>
            </a:r>
            <a:r>
              <a:rPr sz="2050" spc="75" dirty="0">
                <a:latin typeface="Arial"/>
                <a:cs typeface="Arial"/>
              </a:rPr>
              <a:t>s</a:t>
            </a:r>
            <a:r>
              <a:rPr sz="2050" spc="85" dirty="0">
                <a:latin typeface="Arial"/>
                <a:cs typeface="Arial"/>
              </a:rPr>
              <a:t>i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7731" y="3973097"/>
            <a:ext cx="150939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165">
              <a:lnSpc>
                <a:spcPct val="114399"/>
              </a:lnSpc>
              <a:spcBef>
                <a:spcPts val="100"/>
              </a:spcBef>
            </a:pPr>
            <a:r>
              <a:rPr sz="2000" spc="150" dirty="0">
                <a:latin typeface="Arial"/>
                <a:cs typeface="Arial"/>
              </a:rPr>
              <a:t>Manajer  </a:t>
            </a:r>
            <a:r>
              <a:rPr sz="2000" spc="-15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405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4569" y="5498771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50" dirty="0">
                <a:latin typeface="Arial"/>
                <a:cs typeface="Arial"/>
              </a:rPr>
              <a:t>j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l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187" y="3175117"/>
            <a:ext cx="9614258" cy="3653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863179" y="5499915"/>
            <a:ext cx="64960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60" dirty="0">
                <a:latin typeface="Arial"/>
                <a:cs typeface="Arial"/>
              </a:rPr>
              <a:t>r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240" dirty="0">
                <a:latin typeface="Arial"/>
                <a:cs typeface="Arial"/>
              </a:rPr>
              <a:t>m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4372" y="5520098"/>
            <a:ext cx="57086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indent="-32384">
              <a:lnSpc>
                <a:spcPct val="1127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B</a:t>
            </a:r>
            <a:r>
              <a:rPr sz="1200" spc="145" dirty="0">
                <a:latin typeface="Arial"/>
                <a:cs typeface="Arial"/>
              </a:rPr>
              <a:t>ag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70" dirty="0">
                <a:latin typeface="Arial"/>
                <a:cs typeface="Arial"/>
              </a:rPr>
              <a:t>n  </a:t>
            </a:r>
            <a:r>
              <a:rPr sz="1200" spc="60" dirty="0">
                <a:latin typeface="Arial"/>
                <a:cs typeface="Arial"/>
              </a:rPr>
              <a:t>Pabrik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06768" y="5520098"/>
            <a:ext cx="78295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04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50" dirty="0">
                <a:latin typeface="Arial"/>
                <a:cs typeface="Arial"/>
              </a:rPr>
              <a:t>li</a:t>
            </a:r>
            <a:r>
              <a:rPr sz="1200" spc="110" dirty="0">
                <a:latin typeface="Arial"/>
                <a:cs typeface="Arial"/>
              </a:rPr>
              <a:t>t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69562" y="5559043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35" dirty="0">
                <a:latin typeface="Arial"/>
                <a:cs typeface="Arial"/>
              </a:rPr>
              <a:t>A</a:t>
            </a:r>
            <a:r>
              <a:rPr sz="1200" spc="60" dirty="0">
                <a:latin typeface="Arial"/>
                <a:cs typeface="Arial"/>
              </a:rPr>
              <a:t>k</a:t>
            </a:r>
            <a:r>
              <a:rPr sz="1200" spc="110" dirty="0">
                <a:latin typeface="Arial"/>
                <a:cs typeface="Arial"/>
              </a:rPr>
              <a:t>unt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99797" y="5563479"/>
            <a:ext cx="82296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573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45" dirty="0">
                <a:latin typeface="Arial"/>
                <a:cs typeface="Arial"/>
              </a:rPr>
              <a:t>K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145" dirty="0">
                <a:latin typeface="Arial"/>
                <a:cs typeface="Arial"/>
              </a:rPr>
              <a:t>ga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12391" y="6351904"/>
            <a:ext cx="158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Arial"/>
                <a:cs typeface="Arial"/>
              </a:rPr>
              <a:t>K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120" dirty="0">
                <a:latin typeface="Arial"/>
                <a:cs typeface="Arial"/>
              </a:rPr>
              <a:t>r</a:t>
            </a:r>
            <a:r>
              <a:rPr sz="2400" spc="195" dirty="0">
                <a:latin typeface="Arial"/>
                <a:cs typeface="Arial"/>
              </a:rPr>
              <a:t>y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45" dirty="0">
                <a:latin typeface="Arial"/>
                <a:cs typeface="Arial"/>
              </a:rPr>
              <a:t>w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99881" y="3836553"/>
            <a:ext cx="7198359" cy="0"/>
          </a:xfrm>
          <a:custGeom>
            <a:avLst/>
            <a:gdLst/>
            <a:ahLst/>
            <a:cxnLst/>
            <a:rect l="l" t="t" r="r" b="b"/>
            <a:pathLst>
              <a:path w="7198359">
                <a:moveTo>
                  <a:pt x="0" y="0"/>
                </a:moveTo>
                <a:lnTo>
                  <a:pt x="719811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8457" y="5157101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54543" y="5142272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31462" y="5135774"/>
            <a:ext cx="1457325" cy="0"/>
          </a:xfrm>
          <a:custGeom>
            <a:avLst/>
            <a:gdLst/>
            <a:ahLst/>
            <a:cxnLst/>
            <a:rect l="l" t="t" r="r" b="b"/>
            <a:pathLst>
              <a:path w="1457325">
                <a:moveTo>
                  <a:pt x="0" y="0"/>
                </a:moveTo>
                <a:lnTo>
                  <a:pt x="145687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40520" y="5167057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72433" y="3572097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48997" y="4252333"/>
            <a:ext cx="74774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90442" y="4297541"/>
            <a:ext cx="74774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31886" y="4342750"/>
            <a:ext cx="74774" cy="74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73332" y="4387958"/>
            <a:ext cx="74774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14777" y="4433166"/>
            <a:ext cx="74775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56222" y="4478374"/>
            <a:ext cx="74774" cy="744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97667" y="4523582"/>
            <a:ext cx="74775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39112" y="4568791"/>
            <a:ext cx="74774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80556" y="4613999"/>
            <a:ext cx="74775" cy="74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22001" y="4659207"/>
            <a:ext cx="74775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263446" y="4704415"/>
            <a:ext cx="74775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404891" y="4749624"/>
            <a:ext cx="74775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46336" y="4794832"/>
            <a:ext cx="74775" cy="74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87781" y="4840040"/>
            <a:ext cx="74775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29225" y="4885248"/>
            <a:ext cx="74774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70671" y="4930457"/>
            <a:ext cx="74774" cy="744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12115" y="4975665"/>
            <a:ext cx="74775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53561" y="5020873"/>
            <a:ext cx="74774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95006" y="5066081"/>
            <a:ext cx="74774" cy="74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36451" y="5111289"/>
            <a:ext cx="74774" cy="74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77895" y="5156498"/>
            <a:ext cx="74775" cy="74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44747" y="3821227"/>
            <a:ext cx="317500" cy="279400"/>
          </a:xfrm>
          <a:custGeom>
            <a:avLst/>
            <a:gdLst/>
            <a:ahLst/>
            <a:cxnLst/>
            <a:rect l="l" t="t" r="r" b="b"/>
            <a:pathLst>
              <a:path w="317500" h="279400">
                <a:moveTo>
                  <a:pt x="0" y="279088"/>
                </a:moveTo>
                <a:lnTo>
                  <a:pt x="143881" y="0"/>
                </a:lnTo>
                <a:lnTo>
                  <a:pt x="317458" y="266118"/>
                </a:lnTo>
                <a:lnTo>
                  <a:pt x="0" y="279088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81081" y="5149676"/>
            <a:ext cx="279400" cy="317500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43727"/>
                </a:moveTo>
                <a:lnTo>
                  <a:pt x="279167" y="0"/>
                </a:lnTo>
                <a:lnTo>
                  <a:pt x="266022" y="317450"/>
                </a:lnTo>
                <a:lnTo>
                  <a:pt x="0" y="143727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58695" y="5129644"/>
            <a:ext cx="325755" cy="334645"/>
          </a:xfrm>
          <a:custGeom>
            <a:avLst/>
            <a:gdLst/>
            <a:ahLst/>
            <a:cxnLst/>
            <a:rect l="l" t="t" r="r" b="b"/>
            <a:pathLst>
              <a:path w="325754" h="334645">
                <a:moveTo>
                  <a:pt x="251360" y="0"/>
                </a:moveTo>
                <a:lnTo>
                  <a:pt x="325264" y="334272"/>
                </a:lnTo>
                <a:lnTo>
                  <a:pt x="0" y="230879"/>
                </a:lnTo>
                <a:lnTo>
                  <a:pt x="25136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17616" y="3812797"/>
            <a:ext cx="314960" cy="293370"/>
          </a:xfrm>
          <a:custGeom>
            <a:avLst/>
            <a:gdLst/>
            <a:ahLst/>
            <a:cxnLst/>
            <a:rect l="l" t="t" r="r" b="b"/>
            <a:pathLst>
              <a:path w="314960" h="293370">
                <a:moveTo>
                  <a:pt x="122334" y="0"/>
                </a:moveTo>
                <a:lnTo>
                  <a:pt x="314530" y="248299"/>
                </a:lnTo>
                <a:lnTo>
                  <a:pt x="0" y="293227"/>
                </a:lnTo>
                <a:lnTo>
                  <a:pt x="122334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30106" y="5134085"/>
            <a:ext cx="314960" cy="293370"/>
          </a:xfrm>
          <a:custGeom>
            <a:avLst/>
            <a:gdLst/>
            <a:ahLst/>
            <a:cxnLst/>
            <a:rect l="l" t="t" r="r" b="b"/>
            <a:pathLst>
              <a:path w="314960" h="293370">
                <a:moveTo>
                  <a:pt x="122334" y="0"/>
                </a:moveTo>
                <a:lnTo>
                  <a:pt x="314530" y="248299"/>
                </a:lnTo>
                <a:lnTo>
                  <a:pt x="0" y="293227"/>
                </a:lnTo>
                <a:lnTo>
                  <a:pt x="122334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21432" y="5137183"/>
            <a:ext cx="318135" cy="277495"/>
          </a:xfrm>
          <a:custGeom>
            <a:avLst/>
            <a:gdLst/>
            <a:ahLst/>
            <a:cxnLst/>
            <a:rect l="l" t="t" r="r" b="b"/>
            <a:pathLst>
              <a:path w="318134" h="277495">
                <a:moveTo>
                  <a:pt x="162267" y="0"/>
                </a:moveTo>
                <a:lnTo>
                  <a:pt x="317613" y="277156"/>
                </a:lnTo>
                <a:lnTo>
                  <a:pt x="0" y="268814"/>
                </a:lnTo>
                <a:lnTo>
                  <a:pt x="162267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08057" y="5114268"/>
            <a:ext cx="372745" cy="349250"/>
          </a:xfrm>
          <a:custGeom>
            <a:avLst/>
            <a:gdLst/>
            <a:ahLst/>
            <a:cxnLst/>
            <a:rect l="l" t="t" r="r" b="b"/>
            <a:pathLst>
              <a:path w="372744" h="349250">
                <a:moveTo>
                  <a:pt x="139627" y="0"/>
                </a:moveTo>
                <a:lnTo>
                  <a:pt x="372559" y="300926"/>
                </a:lnTo>
                <a:lnTo>
                  <a:pt x="0" y="348692"/>
                </a:lnTo>
                <a:lnTo>
                  <a:pt x="139627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55693" y="4320068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84680" y="4426315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20187" y="4373191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9174" y="4479438"/>
            <a:ext cx="87014" cy="864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13668" y="4532561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78161" y="4585685"/>
            <a:ext cx="87014" cy="864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42655" y="4638808"/>
            <a:ext cx="87014" cy="86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707148" y="4691931"/>
            <a:ext cx="87014" cy="864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036136" y="4798178"/>
            <a:ext cx="87014" cy="864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71642" y="4745054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00630" y="4851301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365123" y="4904424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29617" y="4957548"/>
            <a:ext cx="87014" cy="86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94110" y="5010671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23098" y="5116917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58604" y="5063794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87591" y="5170041"/>
            <a:ext cx="87014" cy="864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352085" y="5223164"/>
            <a:ext cx="87014" cy="8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16579" y="5276287"/>
            <a:ext cx="87014" cy="8641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681073" y="5329410"/>
            <a:ext cx="87014" cy="86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845566" y="5382534"/>
            <a:ext cx="87014" cy="864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585669" y="5175926"/>
            <a:ext cx="316865" cy="287020"/>
          </a:xfrm>
          <a:custGeom>
            <a:avLst/>
            <a:gdLst/>
            <a:ahLst/>
            <a:cxnLst/>
            <a:rect l="l" t="t" r="r" b="b"/>
            <a:pathLst>
              <a:path w="316864" h="287020">
                <a:moveTo>
                  <a:pt x="0" y="257649"/>
                </a:moveTo>
                <a:lnTo>
                  <a:pt x="179468" y="0"/>
                </a:lnTo>
                <a:lnTo>
                  <a:pt x="316392" y="286705"/>
                </a:lnTo>
                <a:lnTo>
                  <a:pt x="0" y="25764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033433"/>
            <a:ext cx="9753600" cy="4281805"/>
          </a:xfrm>
          <a:custGeom>
            <a:avLst/>
            <a:gdLst/>
            <a:ahLst/>
            <a:cxnLst/>
            <a:rect l="l" t="t" r="r" b="b"/>
            <a:pathLst>
              <a:path w="9753600" h="4281805">
                <a:moveTo>
                  <a:pt x="9753600" y="4281765"/>
                </a:moveTo>
                <a:lnTo>
                  <a:pt x="0" y="4281765"/>
                </a:lnTo>
                <a:lnTo>
                  <a:pt x="0" y="0"/>
                </a:lnTo>
                <a:lnTo>
                  <a:pt x="9753600" y="1912008"/>
                </a:lnTo>
                <a:lnTo>
                  <a:pt x="9753600" y="4281765"/>
                </a:lnTo>
                <a:close/>
              </a:path>
            </a:pathLst>
          </a:custGeom>
          <a:solidFill>
            <a:srgbClr val="AB8A8A">
              <a:alpha val="8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964" y="5310816"/>
            <a:ext cx="114299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3964" y="5732298"/>
            <a:ext cx="114299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3964" y="6153779"/>
            <a:ext cx="114299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3964" y="6575260"/>
            <a:ext cx="114299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3107" y="5109035"/>
            <a:ext cx="5475605" cy="171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27910">
              <a:lnSpc>
                <a:spcPct val="115199"/>
              </a:lnSpc>
              <a:spcBef>
                <a:spcPts val="100"/>
              </a:spcBef>
            </a:pPr>
            <a:r>
              <a:rPr sz="2400" spc="220" dirty="0">
                <a:solidFill>
                  <a:srgbClr val="F7FAFD"/>
                </a:solidFill>
                <a:latin typeface="Arial"/>
                <a:cs typeface="Arial"/>
              </a:rPr>
              <a:t>Mengurangi </a:t>
            </a:r>
            <a:r>
              <a:rPr sz="2400" spc="130" dirty="0">
                <a:solidFill>
                  <a:srgbClr val="F7FAFD"/>
                </a:solidFill>
                <a:latin typeface="Arial"/>
                <a:cs typeface="Arial"/>
              </a:rPr>
              <a:t>Pesan  </a:t>
            </a:r>
            <a:r>
              <a:rPr sz="2400" spc="145" dirty="0">
                <a:solidFill>
                  <a:srgbClr val="F7FAFD"/>
                </a:solidFill>
                <a:latin typeface="Arial"/>
                <a:cs typeface="Arial"/>
              </a:rPr>
              <a:t>Instruksi </a:t>
            </a:r>
            <a:r>
              <a:rPr sz="2400" spc="175" dirty="0">
                <a:solidFill>
                  <a:srgbClr val="F7FAFD"/>
                </a:solidFill>
                <a:latin typeface="Arial"/>
                <a:cs typeface="Arial"/>
              </a:rPr>
              <a:t>Yang</a:t>
            </a:r>
            <a:r>
              <a:rPr sz="2400" spc="-1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2400" spc="170" dirty="0">
                <a:solidFill>
                  <a:srgbClr val="F7FAFD"/>
                </a:solidFill>
                <a:latin typeface="Arial"/>
                <a:cs typeface="Arial"/>
              </a:rPr>
              <a:t>Jelas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15199"/>
              </a:lnSpc>
            </a:pPr>
            <a:r>
              <a:rPr sz="2400" spc="200" dirty="0">
                <a:solidFill>
                  <a:srgbClr val="F7FAFD"/>
                </a:solidFill>
                <a:latin typeface="Arial"/>
                <a:cs typeface="Arial"/>
              </a:rPr>
              <a:t>Mendelegasikan </a:t>
            </a:r>
            <a:r>
              <a:rPr sz="2400" spc="229" dirty="0">
                <a:solidFill>
                  <a:srgbClr val="F7FAFD"/>
                </a:solidFill>
                <a:latin typeface="Arial"/>
                <a:cs typeface="Arial"/>
              </a:rPr>
              <a:t>Tanggung</a:t>
            </a:r>
            <a:r>
              <a:rPr sz="24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2400" spc="270" dirty="0">
                <a:solidFill>
                  <a:srgbClr val="F7FAFD"/>
                </a:solidFill>
                <a:latin typeface="Arial"/>
                <a:cs typeface="Arial"/>
              </a:rPr>
              <a:t>Jawab  </a:t>
            </a:r>
            <a:r>
              <a:rPr sz="2400" spc="185" dirty="0">
                <a:solidFill>
                  <a:srgbClr val="F7FAFD"/>
                </a:solidFill>
                <a:latin typeface="Arial"/>
                <a:cs typeface="Arial"/>
              </a:rPr>
              <a:t>Melatih</a:t>
            </a:r>
            <a:r>
              <a:rPr sz="2400" spc="9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2400" spc="170" dirty="0">
                <a:solidFill>
                  <a:srgbClr val="F7FAFD"/>
                </a:solidFill>
                <a:latin typeface="Arial"/>
                <a:cs typeface="Arial"/>
              </a:rPr>
              <a:t>Petugas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0736" y="3672335"/>
            <a:ext cx="3642995" cy="3642995"/>
          </a:xfrm>
          <a:custGeom>
            <a:avLst/>
            <a:gdLst/>
            <a:ahLst/>
            <a:cxnLst/>
            <a:rect l="l" t="t" r="r" b="b"/>
            <a:pathLst>
              <a:path w="3642995" h="3642995">
                <a:moveTo>
                  <a:pt x="3642863" y="3642863"/>
                </a:moveTo>
                <a:lnTo>
                  <a:pt x="0" y="3642863"/>
                </a:lnTo>
                <a:lnTo>
                  <a:pt x="3642863" y="0"/>
                </a:lnTo>
                <a:lnTo>
                  <a:pt x="3642863" y="3642863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6964" y="4476603"/>
            <a:ext cx="79317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325" dirty="0">
                <a:latin typeface="Arial"/>
                <a:cs typeface="Arial"/>
              </a:rPr>
              <a:t>Penanganan </a:t>
            </a:r>
            <a:r>
              <a:rPr sz="3600" b="1" spc="260" dirty="0">
                <a:latin typeface="Arial"/>
                <a:cs typeface="Arial"/>
              </a:rPr>
              <a:t>Pesan-Pesan</a:t>
            </a:r>
            <a:r>
              <a:rPr sz="3600" b="1" spc="-185" dirty="0">
                <a:latin typeface="Arial"/>
                <a:cs typeface="Arial"/>
              </a:rPr>
              <a:t> </a:t>
            </a:r>
            <a:r>
              <a:rPr sz="3600" b="1" spc="175" dirty="0">
                <a:latin typeface="Arial"/>
                <a:cs typeface="Arial"/>
              </a:rPr>
              <a:t>Rutin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FFFD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28158" y="0"/>
            <a:ext cx="5825441" cy="6106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0665" y="0"/>
            <a:ext cx="5202934" cy="5016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9714" y="2459387"/>
            <a:ext cx="81279" cy="81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9714" y="3221387"/>
            <a:ext cx="81279" cy="81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714" y="3983387"/>
            <a:ext cx="81279" cy="81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9714" y="4745387"/>
            <a:ext cx="81279" cy="81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714" y="5507387"/>
            <a:ext cx="81279" cy="81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3978170" cy="779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P</a:t>
            </a:r>
            <a:r>
              <a:rPr spc="340" dirty="0"/>
              <a:t>e</a:t>
            </a:r>
            <a:r>
              <a:rPr spc="395" dirty="0"/>
              <a:t>n</a:t>
            </a:r>
            <a:r>
              <a:rPr spc="605" dirty="0"/>
              <a:t>a</a:t>
            </a:r>
            <a:r>
              <a:rPr spc="395" dirty="0"/>
              <a:t>n</a:t>
            </a:r>
            <a:r>
              <a:rPr spc="385" dirty="0"/>
              <a:t>g</a:t>
            </a:r>
            <a:r>
              <a:rPr spc="605" dirty="0"/>
              <a:t>a</a:t>
            </a:r>
            <a:r>
              <a:rPr spc="395" dirty="0"/>
              <a:t>n</a:t>
            </a:r>
            <a:r>
              <a:rPr spc="605" dirty="0"/>
              <a:t>a</a:t>
            </a:r>
            <a:r>
              <a:rPr spc="355" dirty="0"/>
              <a:t>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21898" y="962631"/>
            <a:ext cx="4984115" cy="4728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110" dirty="0">
                <a:solidFill>
                  <a:srgbClr val="503A45"/>
                </a:solidFill>
                <a:latin typeface="Arial"/>
                <a:cs typeface="Arial"/>
              </a:rPr>
              <a:t>Krisis</a:t>
            </a:r>
            <a:r>
              <a:rPr sz="4000" b="1" spc="85" dirty="0">
                <a:solidFill>
                  <a:srgbClr val="503A45"/>
                </a:solidFill>
                <a:latin typeface="Arial"/>
                <a:cs typeface="Arial"/>
              </a:rPr>
              <a:t> </a:t>
            </a:r>
            <a:r>
              <a:rPr sz="4000" b="1" spc="330" dirty="0">
                <a:solidFill>
                  <a:srgbClr val="503A45"/>
                </a:solidFill>
                <a:latin typeface="Arial"/>
                <a:cs typeface="Arial"/>
              </a:rPr>
              <a:t>Komunikasi</a:t>
            </a:r>
            <a:endParaRPr sz="4000">
              <a:latin typeface="Arial"/>
              <a:cs typeface="Arial"/>
            </a:endParaRPr>
          </a:p>
          <a:p>
            <a:pPr marL="455930" marR="1148715">
              <a:lnSpc>
                <a:spcPct val="128200"/>
              </a:lnSpc>
              <a:spcBef>
                <a:spcPts val="5235"/>
              </a:spcBef>
            </a:pPr>
            <a:r>
              <a:rPr sz="1950" spc="90" dirty="0">
                <a:latin typeface="Lucida Sans Unicode"/>
                <a:cs typeface="Lucida Sans Unicode"/>
              </a:rPr>
              <a:t>Siapkan </a:t>
            </a:r>
            <a:r>
              <a:rPr sz="1950" spc="35" dirty="0">
                <a:latin typeface="Lucida Sans Unicode"/>
                <a:cs typeface="Lucida Sans Unicode"/>
              </a:rPr>
              <a:t>tim </a:t>
            </a:r>
            <a:r>
              <a:rPr sz="1950" spc="85" dirty="0">
                <a:latin typeface="Lucida Sans Unicode"/>
                <a:cs typeface="Lucida Sans Unicode"/>
              </a:rPr>
              <a:t>Yang  </a:t>
            </a:r>
            <a:r>
              <a:rPr sz="1950" spc="70" dirty="0">
                <a:latin typeface="Lucida Sans Unicode"/>
                <a:cs typeface="Lucida Sans Unicode"/>
              </a:rPr>
              <a:t>Terampil</a:t>
            </a:r>
            <a:r>
              <a:rPr sz="1500" spc="70" dirty="0">
                <a:latin typeface="Tahoma"/>
                <a:cs typeface="Tahoma"/>
              </a:rPr>
              <a:t>/</a:t>
            </a:r>
            <a:r>
              <a:rPr sz="1950" spc="70" dirty="0">
                <a:latin typeface="Lucida Sans Unicode"/>
                <a:cs typeface="Lucida Sans Unicode"/>
              </a:rPr>
              <a:t>Cekatan  </a:t>
            </a:r>
            <a:r>
              <a:rPr sz="1950" spc="80" dirty="0">
                <a:latin typeface="Lucida Sans Unicode"/>
                <a:cs typeface="Lucida Sans Unicode"/>
              </a:rPr>
              <a:t>Manajemen</a:t>
            </a:r>
            <a:r>
              <a:rPr sz="1950" spc="-229" dirty="0">
                <a:latin typeface="Lucida Sans Unicode"/>
                <a:cs typeface="Lucida Sans Unicode"/>
              </a:rPr>
              <a:t> </a:t>
            </a:r>
            <a:r>
              <a:rPr sz="1950" spc="90" dirty="0">
                <a:latin typeface="Lucida Sans Unicode"/>
                <a:cs typeface="Lucida Sans Unicode"/>
              </a:rPr>
              <a:t>puncak</a:t>
            </a:r>
            <a:r>
              <a:rPr sz="1950" spc="-229" dirty="0">
                <a:latin typeface="Lucida Sans Unicode"/>
                <a:cs typeface="Lucida Sans Unicode"/>
              </a:rPr>
              <a:t> </a:t>
            </a:r>
            <a:r>
              <a:rPr sz="1950" spc="75" dirty="0">
                <a:latin typeface="Lucida Sans Unicode"/>
                <a:cs typeface="Lucida Sans Unicode"/>
              </a:rPr>
              <a:t>segera  </a:t>
            </a:r>
            <a:r>
              <a:rPr sz="1950" spc="65" dirty="0">
                <a:latin typeface="Lucida Sans Unicode"/>
                <a:cs typeface="Lucida Sans Unicode"/>
              </a:rPr>
              <a:t>bertindak</a:t>
            </a:r>
            <a:endParaRPr sz="1950">
              <a:latin typeface="Lucida Sans Unicode"/>
              <a:cs typeface="Lucida Sans Unicode"/>
            </a:endParaRPr>
          </a:p>
          <a:p>
            <a:pPr marL="455930" marR="346075">
              <a:lnSpc>
                <a:spcPct val="128200"/>
              </a:lnSpc>
            </a:pPr>
            <a:r>
              <a:rPr sz="1950" spc="70" dirty="0">
                <a:latin typeface="Lucida Sans Unicode"/>
                <a:cs typeface="Lucida Sans Unicode"/>
              </a:rPr>
              <a:t>Ciptakan</a:t>
            </a:r>
            <a:r>
              <a:rPr sz="1950" spc="-220" dirty="0">
                <a:latin typeface="Lucida Sans Unicode"/>
                <a:cs typeface="Lucida Sans Unicode"/>
              </a:rPr>
              <a:t> </a:t>
            </a:r>
            <a:r>
              <a:rPr sz="1950" spc="65" dirty="0">
                <a:latin typeface="Lucida Sans Unicode"/>
                <a:cs typeface="Lucida Sans Unicode"/>
              </a:rPr>
              <a:t>pusat</a:t>
            </a:r>
            <a:r>
              <a:rPr sz="1950" spc="-215" dirty="0">
                <a:latin typeface="Lucida Sans Unicode"/>
                <a:cs typeface="Lucida Sans Unicode"/>
              </a:rPr>
              <a:t> </a:t>
            </a:r>
            <a:r>
              <a:rPr sz="1950" spc="40" dirty="0">
                <a:latin typeface="Lucida Sans Unicode"/>
                <a:cs typeface="Lucida Sans Unicode"/>
              </a:rPr>
              <a:t>informasi</a:t>
            </a:r>
            <a:r>
              <a:rPr sz="1950" spc="-215" dirty="0">
                <a:latin typeface="Lucida Sans Unicode"/>
                <a:cs typeface="Lucida Sans Unicode"/>
              </a:rPr>
              <a:t> </a:t>
            </a:r>
            <a:r>
              <a:rPr sz="1950" spc="75" dirty="0">
                <a:latin typeface="Lucida Sans Unicode"/>
                <a:cs typeface="Lucida Sans Unicode"/>
              </a:rPr>
              <a:t>sebagai  </a:t>
            </a:r>
            <a:r>
              <a:rPr sz="1950" spc="60" dirty="0">
                <a:latin typeface="Lucida Sans Unicode"/>
                <a:cs typeface="Lucida Sans Unicode"/>
              </a:rPr>
              <a:t>representasi </a:t>
            </a:r>
            <a:r>
              <a:rPr sz="1950" spc="70" dirty="0">
                <a:latin typeface="Lucida Sans Unicode"/>
                <a:cs typeface="Lucida Sans Unicode"/>
              </a:rPr>
              <a:t>perusahaan  </a:t>
            </a:r>
            <a:r>
              <a:rPr sz="1950" spc="45" dirty="0">
                <a:latin typeface="Lucida Sans Unicode"/>
                <a:cs typeface="Lucida Sans Unicode"/>
              </a:rPr>
              <a:t>Informasi </a:t>
            </a:r>
            <a:r>
              <a:rPr sz="1950" spc="70" dirty="0">
                <a:latin typeface="Lucida Sans Unicode"/>
                <a:cs typeface="Lucida Sans Unicode"/>
              </a:rPr>
              <a:t>dibuka </a:t>
            </a:r>
            <a:r>
              <a:rPr sz="1950" spc="75" dirty="0">
                <a:latin typeface="Lucida Sans Unicode"/>
                <a:cs typeface="Lucida Sans Unicode"/>
              </a:rPr>
              <a:t>menyeluruh </a:t>
            </a:r>
            <a:r>
              <a:rPr sz="1500" spc="345" dirty="0">
                <a:latin typeface="Tahoma"/>
                <a:cs typeface="Tahoma"/>
              </a:rPr>
              <a:t>&amp;  </a:t>
            </a:r>
            <a:r>
              <a:rPr sz="1950" spc="10" dirty="0">
                <a:latin typeface="Lucida Sans Unicode"/>
                <a:cs typeface="Lucida Sans Unicode"/>
              </a:rPr>
              <a:t>jujur</a:t>
            </a:r>
            <a:endParaRPr sz="1950">
              <a:latin typeface="Lucida Sans Unicode"/>
              <a:cs typeface="Lucida Sans Unicode"/>
            </a:endParaRPr>
          </a:p>
          <a:p>
            <a:pPr marL="455930">
              <a:lnSpc>
                <a:spcPct val="100000"/>
              </a:lnSpc>
              <a:spcBef>
                <a:spcPts val="660"/>
              </a:spcBef>
            </a:pPr>
            <a:r>
              <a:rPr sz="1950" spc="55" dirty="0">
                <a:latin typeface="Lucida Sans Unicode"/>
                <a:cs typeface="Lucida Sans Unicode"/>
              </a:rPr>
              <a:t>Tunjukan </a:t>
            </a:r>
            <a:r>
              <a:rPr sz="1950" spc="60" dirty="0">
                <a:latin typeface="Lucida Sans Unicode"/>
                <a:cs typeface="Lucida Sans Unicode"/>
              </a:rPr>
              <a:t>keseriusan</a:t>
            </a:r>
            <a:r>
              <a:rPr sz="1950" spc="-475" dirty="0">
                <a:latin typeface="Lucida Sans Unicode"/>
                <a:cs typeface="Lucida Sans Unicode"/>
              </a:rPr>
              <a:t> </a:t>
            </a:r>
            <a:r>
              <a:rPr sz="1950" spc="70" dirty="0">
                <a:latin typeface="Lucida Sans Unicode"/>
                <a:cs typeface="Lucida Sans Unicode"/>
              </a:rPr>
              <a:t>perusahan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23493" y="6493999"/>
            <a:ext cx="4630106" cy="82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FFFD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77832" y="1"/>
            <a:ext cx="3775767" cy="7315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681687"/>
            <a:ext cx="7363235" cy="4633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6864" y="1"/>
            <a:ext cx="6836734" cy="906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6514" y="6248894"/>
            <a:ext cx="5077084" cy="1066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"/>
            <a:ext cx="3975700" cy="5904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965881"/>
            <a:ext cx="4935468" cy="3493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4710" y="944450"/>
            <a:ext cx="5288280" cy="1823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5050" b="0" spc="150" dirty="0">
                <a:solidFill>
                  <a:srgbClr val="000000"/>
                </a:solidFill>
                <a:latin typeface="Palatino Linotype"/>
                <a:cs typeface="Palatino Linotype"/>
              </a:rPr>
              <a:t>Meningkatkan  </a:t>
            </a:r>
            <a:r>
              <a:rPr sz="5050" b="0" spc="229" dirty="0">
                <a:solidFill>
                  <a:srgbClr val="000000"/>
                </a:solidFill>
                <a:latin typeface="Palatino Linotype"/>
                <a:cs typeface="Palatino Linotype"/>
              </a:rPr>
              <a:t>Skill</a:t>
            </a:r>
            <a:r>
              <a:rPr sz="5050" b="0" spc="47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5050" b="0" spc="130" dirty="0">
                <a:solidFill>
                  <a:srgbClr val="000000"/>
                </a:solidFill>
                <a:latin typeface="Palatino Linotype"/>
                <a:cs typeface="Palatino Linotype"/>
              </a:rPr>
              <a:t>Komunikasi</a:t>
            </a:r>
            <a:endParaRPr sz="505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950" y="37509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9950" y="41700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9950" y="45891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9950" y="50082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950" y="54273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9950" y="58464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950" y="6265546"/>
            <a:ext cx="114299" cy="114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8656" y="3551556"/>
            <a:ext cx="4919345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47620">
              <a:lnSpc>
                <a:spcPct val="114599"/>
              </a:lnSpc>
              <a:spcBef>
                <a:spcPts val="100"/>
              </a:spcBef>
            </a:pPr>
            <a:r>
              <a:rPr sz="2400" spc="265" dirty="0">
                <a:latin typeface="Arial"/>
                <a:cs typeface="Arial"/>
              </a:rPr>
              <a:t>Membaca  </a:t>
            </a:r>
            <a:r>
              <a:rPr sz="2400" spc="114" dirty="0">
                <a:latin typeface="Arial"/>
                <a:cs typeface="Arial"/>
              </a:rPr>
              <a:t>M</a:t>
            </a:r>
            <a:r>
              <a:rPr sz="2400" spc="145" dirty="0">
                <a:latin typeface="Arial"/>
                <a:cs typeface="Arial"/>
              </a:rPr>
              <a:t>e</a:t>
            </a:r>
            <a:r>
              <a:rPr sz="2400" spc="220" dirty="0">
                <a:latin typeface="Arial"/>
                <a:cs typeface="Arial"/>
              </a:rPr>
              <a:t>n</a:t>
            </a:r>
            <a:r>
              <a:rPr sz="2400" spc="290" dirty="0">
                <a:latin typeface="Arial"/>
                <a:cs typeface="Arial"/>
              </a:rPr>
              <a:t>d</a:t>
            </a:r>
            <a:r>
              <a:rPr sz="2400" spc="145" dirty="0">
                <a:latin typeface="Arial"/>
                <a:cs typeface="Arial"/>
              </a:rPr>
              <a:t>e</a:t>
            </a:r>
            <a:r>
              <a:rPr sz="2400" spc="220" dirty="0">
                <a:latin typeface="Arial"/>
                <a:cs typeface="Arial"/>
              </a:rPr>
              <a:t>n</a:t>
            </a:r>
            <a:r>
              <a:rPr sz="2400" spc="290" dirty="0">
                <a:latin typeface="Arial"/>
                <a:cs typeface="Arial"/>
              </a:rPr>
              <a:t>ga</a:t>
            </a:r>
            <a:r>
              <a:rPr sz="2400" spc="120" dirty="0">
                <a:latin typeface="Arial"/>
                <a:cs typeface="Arial"/>
              </a:rPr>
              <a:t>r</a:t>
            </a:r>
            <a:r>
              <a:rPr sz="2400" spc="125" dirty="0">
                <a:latin typeface="Arial"/>
                <a:cs typeface="Arial"/>
              </a:rPr>
              <a:t>k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  <a:p>
            <a:pPr marL="12700" marR="53975">
              <a:lnSpc>
                <a:spcPct val="114599"/>
              </a:lnSpc>
            </a:pPr>
            <a:r>
              <a:rPr sz="2400" spc="254" dirty="0">
                <a:latin typeface="Arial"/>
                <a:cs typeface="Arial"/>
              </a:rPr>
              <a:t>Membuat </a:t>
            </a:r>
            <a:r>
              <a:rPr sz="2400" spc="229" dirty="0">
                <a:latin typeface="Arial"/>
                <a:cs typeface="Arial"/>
              </a:rPr>
              <a:t>percakapan</a:t>
            </a:r>
            <a:r>
              <a:rPr sz="2400" spc="-225" dirty="0">
                <a:latin typeface="Arial"/>
                <a:cs typeface="Arial"/>
              </a:rPr>
              <a:t> </a:t>
            </a:r>
            <a:r>
              <a:rPr sz="2400" spc="215" dirty="0">
                <a:latin typeface="Arial"/>
                <a:cs typeface="Arial"/>
              </a:rPr>
              <a:t>menarik  </a:t>
            </a:r>
            <a:r>
              <a:rPr sz="2400" spc="180" dirty="0">
                <a:latin typeface="Arial"/>
                <a:cs typeface="Arial"/>
              </a:rPr>
              <a:t>Melakukan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245" dirty="0">
                <a:latin typeface="Arial"/>
                <a:cs typeface="Arial"/>
              </a:rPr>
              <a:t>wawancara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</a:pPr>
            <a:r>
              <a:rPr sz="2400" spc="110" dirty="0">
                <a:latin typeface="Arial"/>
                <a:cs typeface="Arial"/>
              </a:rPr>
              <a:t>Berdiksi </a:t>
            </a:r>
            <a:r>
              <a:rPr sz="2400" spc="240" dirty="0">
                <a:latin typeface="Arial"/>
                <a:cs typeface="Arial"/>
              </a:rPr>
              <a:t>dengan </a:t>
            </a:r>
            <a:r>
              <a:rPr sz="2400" spc="210" dirty="0">
                <a:latin typeface="Arial"/>
                <a:cs typeface="Arial"/>
              </a:rPr>
              <a:t>kelompok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spc="140" dirty="0">
                <a:latin typeface="Arial"/>
                <a:cs typeface="Arial"/>
              </a:rPr>
              <a:t>kecil  </a:t>
            </a:r>
            <a:r>
              <a:rPr sz="2400" spc="175" dirty="0">
                <a:latin typeface="Arial"/>
                <a:cs typeface="Arial"/>
              </a:rPr>
              <a:t>Berpidato </a:t>
            </a:r>
            <a:r>
              <a:rPr sz="2400" spc="20" dirty="0">
                <a:latin typeface="Arial"/>
                <a:cs typeface="Arial"/>
              </a:rPr>
              <a:t>&amp;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Presentasi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2400" spc="140" dirty="0">
                <a:latin typeface="Arial"/>
                <a:cs typeface="Arial"/>
              </a:rPr>
              <a:t>Menulis </a:t>
            </a:r>
            <a:r>
              <a:rPr sz="2400" spc="85" dirty="0">
                <a:latin typeface="Arial"/>
                <a:cs typeface="Arial"/>
              </a:rPr>
              <a:t>Surat, </a:t>
            </a:r>
            <a:r>
              <a:rPr sz="2400" spc="235" dirty="0">
                <a:latin typeface="Arial"/>
                <a:cs typeface="Arial"/>
              </a:rPr>
              <a:t>Memo </a:t>
            </a:r>
            <a:r>
              <a:rPr sz="2400" spc="20" dirty="0">
                <a:latin typeface="Arial"/>
                <a:cs typeface="Arial"/>
              </a:rPr>
              <a:t>&amp;</a:t>
            </a:r>
            <a:r>
              <a:rPr sz="2400" spc="-280" dirty="0">
                <a:latin typeface="Arial"/>
                <a:cs typeface="Arial"/>
              </a:rPr>
              <a:t> </a:t>
            </a:r>
            <a:r>
              <a:rPr sz="2400" spc="160" dirty="0">
                <a:latin typeface="Arial"/>
                <a:cs typeface="Arial"/>
              </a:rPr>
              <a:t>Laporan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4733" y="3403539"/>
            <a:ext cx="43510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60" dirty="0">
                <a:solidFill>
                  <a:srgbClr val="FFF5ED"/>
                </a:solidFill>
                <a:latin typeface="Arial"/>
                <a:cs typeface="Arial"/>
              </a:rPr>
              <a:t>TERIMA</a:t>
            </a:r>
            <a:r>
              <a:rPr sz="4800" b="0" spc="335" dirty="0">
                <a:solidFill>
                  <a:srgbClr val="FFF5ED"/>
                </a:solidFill>
                <a:latin typeface="Arial"/>
                <a:cs typeface="Arial"/>
              </a:rPr>
              <a:t> </a:t>
            </a:r>
            <a:r>
              <a:rPr sz="4800" b="0" spc="15" dirty="0">
                <a:solidFill>
                  <a:srgbClr val="FFF5ED"/>
                </a:solidFill>
                <a:latin typeface="Arial"/>
                <a:cs typeface="Arial"/>
              </a:rPr>
              <a:t>KASIH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3308" y="517230"/>
            <a:ext cx="497205" cy="799465"/>
          </a:xfrm>
          <a:custGeom>
            <a:avLst/>
            <a:gdLst/>
            <a:ahLst/>
            <a:cxnLst/>
            <a:rect l="l" t="t" r="r" b="b"/>
            <a:pathLst>
              <a:path w="497205" h="799465">
                <a:moveTo>
                  <a:pt x="251663" y="799470"/>
                </a:moveTo>
                <a:lnTo>
                  <a:pt x="199475" y="794860"/>
                </a:lnTo>
                <a:lnTo>
                  <a:pt x="152012" y="781020"/>
                </a:lnTo>
                <a:lnTo>
                  <a:pt x="109278" y="757939"/>
                </a:lnTo>
                <a:lnTo>
                  <a:pt x="71281" y="725605"/>
                </a:lnTo>
                <a:lnTo>
                  <a:pt x="40089" y="685168"/>
                </a:lnTo>
                <a:lnTo>
                  <a:pt x="17815" y="637651"/>
                </a:lnTo>
                <a:lnTo>
                  <a:pt x="4453" y="583065"/>
                </a:lnTo>
                <a:lnTo>
                  <a:pt x="0" y="521418"/>
                </a:lnTo>
                <a:lnTo>
                  <a:pt x="1959" y="481105"/>
                </a:lnTo>
                <a:lnTo>
                  <a:pt x="7838" y="441264"/>
                </a:lnTo>
                <a:lnTo>
                  <a:pt x="17635" y="401895"/>
                </a:lnTo>
                <a:lnTo>
                  <a:pt x="31352" y="362998"/>
                </a:lnTo>
                <a:lnTo>
                  <a:pt x="48987" y="324573"/>
                </a:lnTo>
                <a:lnTo>
                  <a:pt x="70542" y="286620"/>
                </a:lnTo>
                <a:lnTo>
                  <a:pt x="96015" y="249139"/>
                </a:lnTo>
                <a:lnTo>
                  <a:pt x="125406" y="212130"/>
                </a:lnTo>
                <a:lnTo>
                  <a:pt x="158716" y="175594"/>
                </a:lnTo>
                <a:lnTo>
                  <a:pt x="195945" y="139530"/>
                </a:lnTo>
                <a:lnTo>
                  <a:pt x="237092" y="103938"/>
                </a:lnTo>
                <a:lnTo>
                  <a:pt x="282158" y="68820"/>
                </a:lnTo>
                <a:lnTo>
                  <a:pt x="331142" y="34173"/>
                </a:lnTo>
                <a:lnTo>
                  <a:pt x="384044" y="0"/>
                </a:lnTo>
                <a:lnTo>
                  <a:pt x="410264" y="40506"/>
                </a:lnTo>
                <a:lnTo>
                  <a:pt x="354593" y="78973"/>
                </a:lnTo>
                <a:lnTo>
                  <a:pt x="305366" y="117439"/>
                </a:lnTo>
                <a:lnTo>
                  <a:pt x="262573" y="155903"/>
                </a:lnTo>
                <a:lnTo>
                  <a:pt x="226205" y="194364"/>
                </a:lnTo>
                <a:lnTo>
                  <a:pt x="196250" y="232823"/>
                </a:lnTo>
                <a:lnTo>
                  <a:pt x="172699" y="271280"/>
                </a:lnTo>
                <a:lnTo>
                  <a:pt x="155541" y="309734"/>
                </a:lnTo>
                <a:lnTo>
                  <a:pt x="144766" y="348186"/>
                </a:lnTo>
                <a:lnTo>
                  <a:pt x="140363" y="386634"/>
                </a:lnTo>
                <a:lnTo>
                  <a:pt x="406014" y="386634"/>
                </a:lnTo>
                <a:lnTo>
                  <a:pt x="431434" y="407514"/>
                </a:lnTo>
                <a:lnTo>
                  <a:pt x="458698" y="440406"/>
                </a:lnTo>
                <a:lnTo>
                  <a:pt x="479285" y="478154"/>
                </a:lnTo>
                <a:lnTo>
                  <a:pt x="492297" y="519864"/>
                </a:lnTo>
                <a:lnTo>
                  <a:pt x="496834" y="564641"/>
                </a:lnTo>
                <a:lnTo>
                  <a:pt x="496663" y="572358"/>
                </a:lnTo>
                <a:lnTo>
                  <a:pt x="496183" y="579970"/>
                </a:lnTo>
                <a:lnTo>
                  <a:pt x="495447" y="587500"/>
                </a:lnTo>
                <a:lnTo>
                  <a:pt x="494508" y="594968"/>
                </a:lnTo>
                <a:lnTo>
                  <a:pt x="494624" y="596737"/>
                </a:lnTo>
                <a:lnTo>
                  <a:pt x="490439" y="637188"/>
                </a:lnTo>
                <a:lnTo>
                  <a:pt x="477885" y="674576"/>
                </a:lnTo>
                <a:lnTo>
                  <a:pt x="456970" y="708886"/>
                </a:lnTo>
                <a:lnTo>
                  <a:pt x="427699" y="740100"/>
                </a:lnTo>
                <a:lnTo>
                  <a:pt x="391600" y="766083"/>
                </a:lnTo>
                <a:lnTo>
                  <a:pt x="350235" y="784636"/>
                </a:lnTo>
                <a:lnTo>
                  <a:pt x="303593" y="795763"/>
                </a:lnTo>
                <a:lnTo>
                  <a:pt x="251663" y="799470"/>
                </a:lnTo>
                <a:close/>
              </a:path>
              <a:path w="497205" h="799465">
                <a:moveTo>
                  <a:pt x="406014" y="386634"/>
                </a:moveTo>
                <a:lnTo>
                  <a:pt x="140363" y="386634"/>
                </a:lnTo>
                <a:lnTo>
                  <a:pt x="169839" y="368067"/>
                </a:lnTo>
                <a:lnTo>
                  <a:pt x="202172" y="354161"/>
                </a:lnTo>
                <a:lnTo>
                  <a:pt x="236907" y="345436"/>
                </a:lnTo>
                <a:lnTo>
                  <a:pt x="273591" y="342412"/>
                </a:lnTo>
                <a:lnTo>
                  <a:pt x="318571" y="346928"/>
                </a:lnTo>
                <a:lnTo>
                  <a:pt x="360471" y="359881"/>
                </a:lnTo>
                <a:lnTo>
                  <a:pt x="398392" y="380374"/>
                </a:lnTo>
                <a:lnTo>
                  <a:pt x="406014" y="386634"/>
                </a:lnTo>
                <a:close/>
              </a:path>
            </a:pathLst>
          </a:custGeom>
          <a:solidFill>
            <a:srgbClr val="503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0279" y="517230"/>
            <a:ext cx="510540" cy="800100"/>
          </a:xfrm>
          <a:custGeom>
            <a:avLst/>
            <a:gdLst/>
            <a:ahLst/>
            <a:cxnLst/>
            <a:rect l="l" t="t" r="r" b="b"/>
            <a:pathLst>
              <a:path w="510540" h="800100">
                <a:moveTo>
                  <a:pt x="251663" y="799534"/>
                </a:moveTo>
                <a:lnTo>
                  <a:pt x="199477" y="794918"/>
                </a:lnTo>
                <a:lnTo>
                  <a:pt x="152018" y="781067"/>
                </a:lnTo>
                <a:lnTo>
                  <a:pt x="109292" y="757975"/>
                </a:lnTo>
                <a:lnTo>
                  <a:pt x="71302" y="725636"/>
                </a:lnTo>
                <a:lnTo>
                  <a:pt x="40098" y="685201"/>
                </a:lnTo>
                <a:lnTo>
                  <a:pt x="17817" y="637688"/>
                </a:lnTo>
                <a:lnTo>
                  <a:pt x="4453" y="583105"/>
                </a:lnTo>
                <a:lnTo>
                  <a:pt x="0" y="521460"/>
                </a:lnTo>
                <a:lnTo>
                  <a:pt x="1959" y="481139"/>
                </a:lnTo>
                <a:lnTo>
                  <a:pt x="7838" y="441291"/>
                </a:lnTo>
                <a:lnTo>
                  <a:pt x="17636" y="401915"/>
                </a:lnTo>
                <a:lnTo>
                  <a:pt x="31353" y="363013"/>
                </a:lnTo>
                <a:lnTo>
                  <a:pt x="48989" y="324584"/>
                </a:lnTo>
                <a:lnTo>
                  <a:pt x="70544" y="286627"/>
                </a:lnTo>
                <a:lnTo>
                  <a:pt x="96019" y="249144"/>
                </a:lnTo>
                <a:lnTo>
                  <a:pt x="125412" y="212133"/>
                </a:lnTo>
                <a:lnTo>
                  <a:pt x="158725" y="175596"/>
                </a:lnTo>
                <a:lnTo>
                  <a:pt x="195957" y="139531"/>
                </a:lnTo>
                <a:lnTo>
                  <a:pt x="237108" y="103939"/>
                </a:lnTo>
                <a:lnTo>
                  <a:pt x="282178" y="68820"/>
                </a:lnTo>
                <a:lnTo>
                  <a:pt x="331167" y="34173"/>
                </a:lnTo>
                <a:lnTo>
                  <a:pt x="384076" y="0"/>
                </a:lnTo>
                <a:lnTo>
                  <a:pt x="410275" y="40485"/>
                </a:lnTo>
                <a:lnTo>
                  <a:pt x="353476" y="79758"/>
                </a:lnTo>
                <a:lnTo>
                  <a:pt x="303362" y="119032"/>
                </a:lnTo>
                <a:lnTo>
                  <a:pt x="259931" y="158307"/>
                </a:lnTo>
                <a:lnTo>
                  <a:pt x="223184" y="197582"/>
                </a:lnTo>
                <a:lnTo>
                  <a:pt x="193120" y="236856"/>
                </a:lnTo>
                <a:lnTo>
                  <a:pt x="169737" y="276129"/>
                </a:lnTo>
                <a:lnTo>
                  <a:pt x="153036" y="315399"/>
                </a:lnTo>
                <a:lnTo>
                  <a:pt x="143016" y="354666"/>
                </a:lnTo>
                <a:lnTo>
                  <a:pt x="139676" y="393930"/>
                </a:lnTo>
                <a:lnTo>
                  <a:pt x="139676" y="395340"/>
                </a:lnTo>
                <a:lnTo>
                  <a:pt x="139898" y="396498"/>
                </a:lnTo>
                <a:lnTo>
                  <a:pt x="139898" y="397866"/>
                </a:lnTo>
                <a:lnTo>
                  <a:pt x="433179" y="397866"/>
                </a:lnTo>
                <a:lnTo>
                  <a:pt x="444914" y="407509"/>
                </a:lnTo>
                <a:lnTo>
                  <a:pt x="472174" y="440406"/>
                </a:lnTo>
                <a:lnTo>
                  <a:pt x="492758" y="478160"/>
                </a:lnTo>
                <a:lnTo>
                  <a:pt x="505768" y="519873"/>
                </a:lnTo>
                <a:lnTo>
                  <a:pt x="510304" y="564651"/>
                </a:lnTo>
                <a:lnTo>
                  <a:pt x="506669" y="604720"/>
                </a:lnTo>
                <a:lnTo>
                  <a:pt x="496208" y="642394"/>
                </a:lnTo>
                <a:lnTo>
                  <a:pt x="479581" y="677064"/>
                </a:lnTo>
                <a:lnTo>
                  <a:pt x="457451" y="708120"/>
                </a:lnTo>
                <a:lnTo>
                  <a:pt x="451297" y="714762"/>
                </a:lnTo>
                <a:lnTo>
                  <a:pt x="448411" y="718089"/>
                </a:lnTo>
                <a:lnTo>
                  <a:pt x="447015" y="719562"/>
                </a:lnTo>
                <a:lnTo>
                  <a:pt x="445736" y="721036"/>
                </a:lnTo>
                <a:lnTo>
                  <a:pt x="444309" y="722447"/>
                </a:lnTo>
                <a:lnTo>
                  <a:pt x="438906" y="728373"/>
                </a:lnTo>
                <a:lnTo>
                  <a:pt x="434011" y="734584"/>
                </a:lnTo>
                <a:lnTo>
                  <a:pt x="427699" y="740110"/>
                </a:lnTo>
                <a:lnTo>
                  <a:pt x="391607" y="766111"/>
                </a:lnTo>
                <a:lnTo>
                  <a:pt x="350231" y="784680"/>
                </a:lnTo>
                <a:lnTo>
                  <a:pt x="303580" y="795821"/>
                </a:lnTo>
                <a:lnTo>
                  <a:pt x="251663" y="799534"/>
                </a:lnTo>
                <a:close/>
              </a:path>
              <a:path w="510540" h="800100">
                <a:moveTo>
                  <a:pt x="433179" y="397866"/>
                </a:moveTo>
                <a:lnTo>
                  <a:pt x="139898" y="397866"/>
                </a:lnTo>
                <a:lnTo>
                  <a:pt x="171549" y="374668"/>
                </a:lnTo>
                <a:lnTo>
                  <a:pt x="207067" y="357212"/>
                </a:lnTo>
                <a:lnTo>
                  <a:pt x="245796" y="346215"/>
                </a:lnTo>
                <a:lnTo>
                  <a:pt x="287081" y="342391"/>
                </a:lnTo>
                <a:lnTo>
                  <a:pt x="332061" y="346908"/>
                </a:lnTo>
                <a:lnTo>
                  <a:pt x="373959" y="359864"/>
                </a:lnTo>
                <a:lnTo>
                  <a:pt x="411876" y="380363"/>
                </a:lnTo>
                <a:lnTo>
                  <a:pt x="433179" y="397866"/>
                </a:lnTo>
                <a:close/>
              </a:path>
            </a:pathLst>
          </a:custGeom>
          <a:solidFill>
            <a:srgbClr val="503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87566" y="5988744"/>
            <a:ext cx="497205" cy="799465"/>
          </a:xfrm>
          <a:custGeom>
            <a:avLst/>
            <a:gdLst/>
            <a:ahLst/>
            <a:cxnLst/>
            <a:rect l="l" t="t" r="r" b="b"/>
            <a:pathLst>
              <a:path w="497204" h="799465">
                <a:moveTo>
                  <a:pt x="245171" y="0"/>
                </a:moveTo>
                <a:lnTo>
                  <a:pt x="297358" y="4610"/>
                </a:lnTo>
                <a:lnTo>
                  <a:pt x="344822" y="18450"/>
                </a:lnTo>
                <a:lnTo>
                  <a:pt x="387555" y="41531"/>
                </a:lnTo>
                <a:lnTo>
                  <a:pt x="425553" y="73865"/>
                </a:lnTo>
                <a:lnTo>
                  <a:pt x="456744" y="114302"/>
                </a:lnTo>
                <a:lnTo>
                  <a:pt x="479019" y="161818"/>
                </a:lnTo>
                <a:lnTo>
                  <a:pt x="492381" y="216405"/>
                </a:lnTo>
                <a:lnTo>
                  <a:pt x="496834" y="278052"/>
                </a:lnTo>
                <a:lnTo>
                  <a:pt x="494875" y="318365"/>
                </a:lnTo>
                <a:lnTo>
                  <a:pt x="488996" y="358206"/>
                </a:lnTo>
                <a:lnTo>
                  <a:pt x="479198" y="397575"/>
                </a:lnTo>
                <a:lnTo>
                  <a:pt x="465482" y="436472"/>
                </a:lnTo>
                <a:lnTo>
                  <a:pt x="447846" y="474897"/>
                </a:lnTo>
                <a:lnTo>
                  <a:pt x="426292" y="512850"/>
                </a:lnTo>
                <a:lnTo>
                  <a:pt x="400819" y="550331"/>
                </a:lnTo>
                <a:lnTo>
                  <a:pt x="371427" y="587340"/>
                </a:lnTo>
                <a:lnTo>
                  <a:pt x="338117" y="623876"/>
                </a:lnTo>
                <a:lnTo>
                  <a:pt x="300888" y="659940"/>
                </a:lnTo>
                <a:lnTo>
                  <a:pt x="259741" y="695531"/>
                </a:lnTo>
                <a:lnTo>
                  <a:pt x="214676" y="730650"/>
                </a:lnTo>
                <a:lnTo>
                  <a:pt x="165692" y="765297"/>
                </a:lnTo>
                <a:lnTo>
                  <a:pt x="112790" y="799470"/>
                </a:lnTo>
                <a:lnTo>
                  <a:pt x="86569" y="758964"/>
                </a:lnTo>
                <a:lnTo>
                  <a:pt x="142241" y="720496"/>
                </a:lnTo>
                <a:lnTo>
                  <a:pt x="191468" y="682031"/>
                </a:lnTo>
                <a:lnTo>
                  <a:pt x="234260" y="643567"/>
                </a:lnTo>
                <a:lnTo>
                  <a:pt x="270629" y="605106"/>
                </a:lnTo>
                <a:lnTo>
                  <a:pt x="300584" y="566647"/>
                </a:lnTo>
                <a:lnTo>
                  <a:pt x="324135" y="528190"/>
                </a:lnTo>
                <a:lnTo>
                  <a:pt x="341293" y="489735"/>
                </a:lnTo>
                <a:lnTo>
                  <a:pt x="352068" y="451284"/>
                </a:lnTo>
                <a:lnTo>
                  <a:pt x="356470" y="412835"/>
                </a:lnTo>
                <a:lnTo>
                  <a:pt x="90820" y="412835"/>
                </a:lnTo>
                <a:lnTo>
                  <a:pt x="65400" y="391956"/>
                </a:lnTo>
                <a:lnTo>
                  <a:pt x="38136" y="359064"/>
                </a:lnTo>
                <a:lnTo>
                  <a:pt x="17548" y="321316"/>
                </a:lnTo>
                <a:lnTo>
                  <a:pt x="4537" y="279606"/>
                </a:lnTo>
                <a:lnTo>
                  <a:pt x="0" y="234829"/>
                </a:lnTo>
                <a:lnTo>
                  <a:pt x="171" y="227112"/>
                </a:lnTo>
                <a:lnTo>
                  <a:pt x="651" y="219500"/>
                </a:lnTo>
                <a:lnTo>
                  <a:pt x="1387" y="211970"/>
                </a:lnTo>
                <a:lnTo>
                  <a:pt x="2326" y="204502"/>
                </a:lnTo>
                <a:lnTo>
                  <a:pt x="2209" y="202733"/>
                </a:lnTo>
                <a:lnTo>
                  <a:pt x="6395" y="162282"/>
                </a:lnTo>
                <a:lnTo>
                  <a:pt x="18949" y="124893"/>
                </a:lnTo>
                <a:lnTo>
                  <a:pt x="39864" y="90584"/>
                </a:lnTo>
                <a:lnTo>
                  <a:pt x="69135" y="59370"/>
                </a:lnTo>
                <a:lnTo>
                  <a:pt x="105234" y="33387"/>
                </a:lnTo>
                <a:lnTo>
                  <a:pt x="146599" y="14834"/>
                </a:lnTo>
                <a:lnTo>
                  <a:pt x="193240" y="3707"/>
                </a:lnTo>
                <a:lnTo>
                  <a:pt x="245171" y="0"/>
                </a:lnTo>
                <a:close/>
              </a:path>
              <a:path w="497204" h="799465">
                <a:moveTo>
                  <a:pt x="90820" y="412835"/>
                </a:moveTo>
                <a:lnTo>
                  <a:pt x="356470" y="412835"/>
                </a:lnTo>
                <a:lnTo>
                  <a:pt x="326995" y="431403"/>
                </a:lnTo>
                <a:lnTo>
                  <a:pt x="294662" y="445309"/>
                </a:lnTo>
                <a:lnTo>
                  <a:pt x="259927" y="454034"/>
                </a:lnTo>
                <a:lnTo>
                  <a:pt x="223243" y="457058"/>
                </a:lnTo>
                <a:lnTo>
                  <a:pt x="178262" y="452542"/>
                </a:lnTo>
                <a:lnTo>
                  <a:pt x="136362" y="439589"/>
                </a:lnTo>
                <a:lnTo>
                  <a:pt x="98442" y="419096"/>
                </a:lnTo>
                <a:lnTo>
                  <a:pt x="90820" y="412835"/>
                </a:lnTo>
                <a:close/>
              </a:path>
            </a:pathLst>
          </a:custGeom>
          <a:solidFill>
            <a:srgbClr val="503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27126" y="5988681"/>
            <a:ext cx="510540" cy="800100"/>
          </a:xfrm>
          <a:custGeom>
            <a:avLst/>
            <a:gdLst/>
            <a:ahLst/>
            <a:cxnLst/>
            <a:rect l="l" t="t" r="r" b="b"/>
            <a:pathLst>
              <a:path w="510540" h="800100">
                <a:moveTo>
                  <a:pt x="258641" y="0"/>
                </a:moveTo>
                <a:lnTo>
                  <a:pt x="310826" y="4615"/>
                </a:lnTo>
                <a:lnTo>
                  <a:pt x="358285" y="18466"/>
                </a:lnTo>
                <a:lnTo>
                  <a:pt x="401011" y="41558"/>
                </a:lnTo>
                <a:lnTo>
                  <a:pt x="439001" y="73897"/>
                </a:lnTo>
                <a:lnTo>
                  <a:pt x="470205" y="114332"/>
                </a:lnTo>
                <a:lnTo>
                  <a:pt x="492486" y="161845"/>
                </a:lnTo>
                <a:lnTo>
                  <a:pt x="505850" y="216428"/>
                </a:lnTo>
                <a:lnTo>
                  <a:pt x="510304" y="278073"/>
                </a:lnTo>
                <a:lnTo>
                  <a:pt x="508344" y="318394"/>
                </a:lnTo>
                <a:lnTo>
                  <a:pt x="502466" y="358242"/>
                </a:lnTo>
                <a:lnTo>
                  <a:pt x="492668" y="397618"/>
                </a:lnTo>
                <a:lnTo>
                  <a:pt x="478951" y="436520"/>
                </a:lnTo>
                <a:lnTo>
                  <a:pt x="461315" y="474949"/>
                </a:lnTo>
                <a:lnTo>
                  <a:pt x="439759" y="512906"/>
                </a:lnTo>
                <a:lnTo>
                  <a:pt x="414285" y="550389"/>
                </a:lnTo>
                <a:lnTo>
                  <a:pt x="384891" y="587400"/>
                </a:lnTo>
                <a:lnTo>
                  <a:pt x="351578" y="623937"/>
                </a:lnTo>
                <a:lnTo>
                  <a:pt x="314347" y="660002"/>
                </a:lnTo>
                <a:lnTo>
                  <a:pt x="273196" y="695594"/>
                </a:lnTo>
                <a:lnTo>
                  <a:pt x="228125" y="730713"/>
                </a:lnTo>
                <a:lnTo>
                  <a:pt x="179136" y="765360"/>
                </a:lnTo>
                <a:lnTo>
                  <a:pt x="126228" y="799534"/>
                </a:lnTo>
                <a:lnTo>
                  <a:pt x="100028" y="759048"/>
                </a:lnTo>
                <a:lnTo>
                  <a:pt x="156827" y="719775"/>
                </a:lnTo>
                <a:lnTo>
                  <a:pt x="206942" y="680501"/>
                </a:lnTo>
                <a:lnTo>
                  <a:pt x="250372" y="641226"/>
                </a:lnTo>
                <a:lnTo>
                  <a:pt x="287119" y="601951"/>
                </a:lnTo>
                <a:lnTo>
                  <a:pt x="317184" y="562677"/>
                </a:lnTo>
                <a:lnTo>
                  <a:pt x="340566" y="523404"/>
                </a:lnTo>
                <a:lnTo>
                  <a:pt x="357267" y="484134"/>
                </a:lnTo>
                <a:lnTo>
                  <a:pt x="367287" y="444867"/>
                </a:lnTo>
                <a:lnTo>
                  <a:pt x="370627" y="405604"/>
                </a:lnTo>
                <a:lnTo>
                  <a:pt x="370627" y="404193"/>
                </a:lnTo>
                <a:lnTo>
                  <a:pt x="370405" y="403035"/>
                </a:lnTo>
                <a:lnTo>
                  <a:pt x="370405" y="401667"/>
                </a:lnTo>
                <a:lnTo>
                  <a:pt x="77125" y="401667"/>
                </a:lnTo>
                <a:lnTo>
                  <a:pt x="38129" y="359127"/>
                </a:lnTo>
                <a:lnTo>
                  <a:pt x="17545" y="321374"/>
                </a:lnTo>
                <a:lnTo>
                  <a:pt x="4536" y="279660"/>
                </a:lnTo>
                <a:lnTo>
                  <a:pt x="0" y="234882"/>
                </a:lnTo>
                <a:lnTo>
                  <a:pt x="3634" y="194813"/>
                </a:lnTo>
                <a:lnTo>
                  <a:pt x="14096" y="157139"/>
                </a:lnTo>
                <a:lnTo>
                  <a:pt x="30723" y="122469"/>
                </a:lnTo>
                <a:lnTo>
                  <a:pt x="52853" y="91413"/>
                </a:lnTo>
                <a:lnTo>
                  <a:pt x="59006" y="84771"/>
                </a:lnTo>
                <a:lnTo>
                  <a:pt x="61892" y="81444"/>
                </a:lnTo>
                <a:lnTo>
                  <a:pt x="63288" y="79971"/>
                </a:lnTo>
                <a:lnTo>
                  <a:pt x="64567" y="78497"/>
                </a:lnTo>
                <a:lnTo>
                  <a:pt x="65995" y="77086"/>
                </a:lnTo>
                <a:lnTo>
                  <a:pt x="71397" y="71160"/>
                </a:lnTo>
                <a:lnTo>
                  <a:pt x="76292" y="64949"/>
                </a:lnTo>
                <a:lnTo>
                  <a:pt x="82604" y="59423"/>
                </a:lnTo>
                <a:lnTo>
                  <a:pt x="118696" y="33422"/>
                </a:lnTo>
                <a:lnTo>
                  <a:pt x="160072" y="14853"/>
                </a:lnTo>
                <a:lnTo>
                  <a:pt x="206723" y="3712"/>
                </a:lnTo>
                <a:lnTo>
                  <a:pt x="258641" y="0"/>
                </a:lnTo>
                <a:close/>
              </a:path>
              <a:path w="510540" h="800100">
                <a:moveTo>
                  <a:pt x="77125" y="401667"/>
                </a:moveTo>
                <a:lnTo>
                  <a:pt x="370405" y="401667"/>
                </a:lnTo>
                <a:lnTo>
                  <a:pt x="338755" y="424865"/>
                </a:lnTo>
                <a:lnTo>
                  <a:pt x="303237" y="442321"/>
                </a:lnTo>
                <a:lnTo>
                  <a:pt x="264507" y="453318"/>
                </a:lnTo>
                <a:lnTo>
                  <a:pt x="223222" y="457142"/>
                </a:lnTo>
                <a:lnTo>
                  <a:pt x="178242" y="452625"/>
                </a:lnTo>
                <a:lnTo>
                  <a:pt x="136344" y="439669"/>
                </a:lnTo>
                <a:lnTo>
                  <a:pt x="98427" y="419170"/>
                </a:lnTo>
                <a:lnTo>
                  <a:pt x="77125" y="401667"/>
                </a:lnTo>
                <a:close/>
              </a:path>
            </a:pathLst>
          </a:custGeom>
          <a:solidFill>
            <a:srgbClr val="503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60924" y="251986"/>
            <a:ext cx="4429124" cy="1552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0480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EFE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11794" y="1079817"/>
            <a:ext cx="56318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0" spc="10" dirty="0">
                <a:solidFill>
                  <a:srgbClr val="1C1B1D"/>
                </a:solidFill>
                <a:latin typeface="Book Antiqua"/>
                <a:cs typeface="Book Antiqua"/>
              </a:rPr>
              <a:t>PERAN</a:t>
            </a:r>
            <a:r>
              <a:rPr sz="4200" b="0" spc="315" dirty="0">
                <a:solidFill>
                  <a:srgbClr val="1C1B1D"/>
                </a:solidFill>
                <a:latin typeface="Book Antiqua"/>
                <a:cs typeface="Book Antiqua"/>
              </a:rPr>
              <a:t> </a:t>
            </a:r>
            <a:r>
              <a:rPr sz="4200" b="0" spc="-5" dirty="0">
                <a:solidFill>
                  <a:srgbClr val="1C1B1D"/>
                </a:solidFill>
                <a:latin typeface="Book Antiqua"/>
                <a:cs typeface="Book Antiqua"/>
              </a:rPr>
              <a:t>MANAJERIAL</a:t>
            </a:r>
            <a:endParaRPr sz="42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0248" y="235542"/>
            <a:ext cx="29349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35" dirty="0">
                <a:solidFill>
                  <a:srgbClr val="1C1B1D"/>
                </a:solidFill>
                <a:latin typeface="Book Antiqua"/>
                <a:cs typeface="Book Antiqua"/>
              </a:rPr>
              <a:t>Hubungan</a:t>
            </a:r>
            <a:r>
              <a:rPr sz="2100" spc="60" dirty="0">
                <a:solidFill>
                  <a:srgbClr val="1C1B1D"/>
                </a:solidFill>
                <a:latin typeface="Book Antiqua"/>
                <a:cs typeface="Book Antiqua"/>
              </a:rPr>
              <a:t> </a:t>
            </a:r>
            <a:r>
              <a:rPr sz="2100" spc="45" dirty="0">
                <a:solidFill>
                  <a:srgbClr val="1C1B1D"/>
                </a:solidFill>
                <a:latin typeface="Book Antiqua"/>
                <a:cs typeface="Book Antiqua"/>
              </a:rPr>
              <a:t>Komunikasi</a:t>
            </a:r>
            <a:endParaRPr sz="21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11288" y="3865498"/>
            <a:ext cx="116839" cy="436245"/>
          </a:xfrm>
          <a:custGeom>
            <a:avLst/>
            <a:gdLst/>
            <a:ahLst/>
            <a:cxnLst/>
            <a:rect l="l" t="t" r="r" b="b"/>
            <a:pathLst>
              <a:path w="116839" h="436245">
                <a:moveTo>
                  <a:pt x="0" y="436164"/>
                </a:moveTo>
                <a:lnTo>
                  <a:pt x="116416" y="436164"/>
                </a:lnTo>
                <a:lnTo>
                  <a:pt x="116416" y="0"/>
                </a:lnTo>
                <a:lnTo>
                  <a:pt x="0" y="0"/>
                </a:lnTo>
                <a:lnTo>
                  <a:pt x="0" y="436164"/>
                </a:lnTo>
                <a:close/>
              </a:path>
            </a:pathLst>
          </a:custGeom>
          <a:solidFill>
            <a:srgbClr val="53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83491" y="2722498"/>
            <a:ext cx="2589530" cy="1143000"/>
          </a:xfrm>
          <a:prstGeom prst="rect">
            <a:avLst/>
          </a:prstGeom>
          <a:solidFill>
            <a:srgbClr val="737373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Times New Roman"/>
              <a:cs typeface="Times New Roman"/>
            </a:endParaRPr>
          </a:p>
          <a:p>
            <a:pPr marL="246379">
              <a:lnSpc>
                <a:spcPct val="100000"/>
              </a:lnSpc>
            </a:pPr>
            <a:r>
              <a:rPr sz="2400" spc="90" dirty="0">
                <a:latin typeface="Palatino Linotype"/>
                <a:cs typeface="Palatino Linotype"/>
              </a:rPr>
              <a:t>KOMUNIKASI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064" y="3316427"/>
            <a:ext cx="920750" cy="1114425"/>
          </a:xfrm>
          <a:custGeom>
            <a:avLst/>
            <a:gdLst/>
            <a:ahLst/>
            <a:cxnLst/>
            <a:rect l="l" t="t" r="r" b="b"/>
            <a:pathLst>
              <a:path w="920750" h="1114425">
                <a:moveTo>
                  <a:pt x="0" y="720449"/>
                </a:moveTo>
                <a:lnTo>
                  <a:pt x="196886" y="720449"/>
                </a:lnTo>
                <a:lnTo>
                  <a:pt x="198642" y="673114"/>
                </a:lnTo>
                <a:lnTo>
                  <a:pt x="203394" y="626592"/>
                </a:lnTo>
                <a:lnTo>
                  <a:pt x="211047" y="580978"/>
                </a:lnTo>
                <a:lnTo>
                  <a:pt x="221506" y="536367"/>
                </a:lnTo>
                <a:lnTo>
                  <a:pt x="234676" y="492854"/>
                </a:lnTo>
                <a:lnTo>
                  <a:pt x="250462" y="450535"/>
                </a:lnTo>
                <a:lnTo>
                  <a:pt x="268768" y="409504"/>
                </a:lnTo>
                <a:lnTo>
                  <a:pt x="289499" y="369858"/>
                </a:lnTo>
                <a:lnTo>
                  <a:pt x="312560" y="331691"/>
                </a:lnTo>
                <a:lnTo>
                  <a:pt x="337856" y="295099"/>
                </a:lnTo>
                <a:lnTo>
                  <a:pt x="365291" y="260177"/>
                </a:lnTo>
                <a:lnTo>
                  <a:pt x="394770" y="227021"/>
                </a:lnTo>
                <a:lnTo>
                  <a:pt x="426198" y="195725"/>
                </a:lnTo>
                <a:lnTo>
                  <a:pt x="459480" y="166385"/>
                </a:lnTo>
                <a:lnTo>
                  <a:pt x="494521" y="139097"/>
                </a:lnTo>
                <a:lnTo>
                  <a:pt x="531225" y="113955"/>
                </a:lnTo>
                <a:lnTo>
                  <a:pt x="569496" y="91055"/>
                </a:lnTo>
                <a:lnTo>
                  <a:pt x="609241" y="70492"/>
                </a:lnTo>
                <a:lnTo>
                  <a:pt x="650363" y="52362"/>
                </a:lnTo>
                <a:lnTo>
                  <a:pt x="692768" y="36759"/>
                </a:lnTo>
                <a:lnTo>
                  <a:pt x="736360" y="23780"/>
                </a:lnTo>
                <a:lnTo>
                  <a:pt x="781043" y="13519"/>
                </a:lnTo>
                <a:lnTo>
                  <a:pt x="826724" y="6072"/>
                </a:lnTo>
                <a:lnTo>
                  <a:pt x="873305" y="1533"/>
                </a:lnTo>
                <a:lnTo>
                  <a:pt x="920693" y="0"/>
                </a:lnTo>
                <a:lnTo>
                  <a:pt x="920693" y="162697"/>
                </a:lnTo>
                <a:lnTo>
                  <a:pt x="872521" y="164745"/>
                </a:lnTo>
                <a:lnTo>
                  <a:pt x="825470" y="170780"/>
                </a:lnTo>
                <a:lnTo>
                  <a:pt x="779706" y="180631"/>
                </a:lnTo>
                <a:lnTo>
                  <a:pt x="735399" y="194133"/>
                </a:lnTo>
                <a:lnTo>
                  <a:pt x="692716" y="211116"/>
                </a:lnTo>
                <a:lnTo>
                  <a:pt x="651824" y="231413"/>
                </a:lnTo>
                <a:lnTo>
                  <a:pt x="612891" y="254856"/>
                </a:lnTo>
                <a:lnTo>
                  <a:pt x="576085" y="281277"/>
                </a:lnTo>
                <a:lnTo>
                  <a:pt x="541574" y="310509"/>
                </a:lnTo>
                <a:lnTo>
                  <a:pt x="509526" y="342383"/>
                </a:lnTo>
                <a:lnTo>
                  <a:pt x="480108" y="376731"/>
                </a:lnTo>
                <a:lnTo>
                  <a:pt x="453488" y="413386"/>
                </a:lnTo>
                <a:lnTo>
                  <a:pt x="429834" y="452179"/>
                </a:lnTo>
                <a:lnTo>
                  <a:pt x="409313" y="492943"/>
                </a:lnTo>
                <a:lnTo>
                  <a:pt x="392094" y="535510"/>
                </a:lnTo>
                <a:lnTo>
                  <a:pt x="378343" y="579712"/>
                </a:lnTo>
                <a:lnTo>
                  <a:pt x="368230" y="625381"/>
                </a:lnTo>
                <a:lnTo>
                  <a:pt x="361920" y="672349"/>
                </a:lnTo>
                <a:lnTo>
                  <a:pt x="359583" y="720449"/>
                </a:lnTo>
                <a:lnTo>
                  <a:pt x="359583" y="992180"/>
                </a:lnTo>
                <a:lnTo>
                  <a:pt x="274434" y="1114424"/>
                </a:lnTo>
                <a:lnTo>
                  <a:pt x="0" y="720449"/>
                </a:lnTo>
                <a:close/>
              </a:path>
              <a:path w="920750" h="1114425">
                <a:moveTo>
                  <a:pt x="359583" y="992180"/>
                </a:moveTo>
                <a:lnTo>
                  <a:pt x="359583" y="720449"/>
                </a:lnTo>
                <a:lnTo>
                  <a:pt x="548857" y="720449"/>
                </a:lnTo>
                <a:lnTo>
                  <a:pt x="359583" y="992180"/>
                </a:lnTo>
                <a:close/>
              </a:path>
            </a:pathLst>
          </a:custGeom>
          <a:solidFill>
            <a:srgbClr val="53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30916" y="3338642"/>
            <a:ext cx="1552575" cy="133985"/>
          </a:xfrm>
          <a:custGeom>
            <a:avLst/>
            <a:gdLst/>
            <a:ahLst/>
            <a:cxnLst/>
            <a:rect l="l" t="t" r="r" b="b"/>
            <a:pathLst>
              <a:path w="1552575" h="133985">
                <a:moveTo>
                  <a:pt x="1552574" y="133877"/>
                </a:moveTo>
                <a:lnTo>
                  <a:pt x="0" y="133877"/>
                </a:lnTo>
                <a:lnTo>
                  <a:pt x="0" y="0"/>
                </a:lnTo>
                <a:lnTo>
                  <a:pt x="1552574" y="0"/>
                </a:lnTo>
                <a:lnTo>
                  <a:pt x="1552574" y="133877"/>
                </a:lnTo>
                <a:close/>
              </a:path>
            </a:pathLst>
          </a:custGeom>
          <a:solidFill>
            <a:srgbClr val="53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72827" y="3304497"/>
            <a:ext cx="1600200" cy="136525"/>
          </a:xfrm>
          <a:custGeom>
            <a:avLst/>
            <a:gdLst/>
            <a:ahLst/>
            <a:cxnLst/>
            <a:rect l="l" t="t" r="r" b="b"/>
            <a:pathLst>
              <a:path w="1600200" h="136525">
                <a:moveTo>
                  <a:pt x="1600197" y="136207"/>
                </a:moveTo>
                <a:lnTo>
                  <a:pt x="0" y="136207"/>
                </a:lnTo>
                <a:lnTo>
                  <a:pt x="0" y="0"/>
                </a:lnTo>
                <a:lnTo>
                  <a:pt x="1600197" y="0"/>
                </a:lnTo>
                <a:lnTo>
                  <a:pt x="1600197" y="136207"/>
                </a:lnTo>
                <a:close/>
              </a:path>
            </a:pathLst>
          </a:custGeom>
          <a:solidFill>
            <a:srgbClr val="53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65765" y="3296792"/>
            <a:ext cx="933450" cy="1130300"/>
          </a:xfrm>
          <a:custGeom>
            <a:avLst/>
            <a:gdLst/>
            <a:ahLst/>
            <a:cxnLst/>
            <a:rect l="l" t="t" r="r" b="b"/>
            <a:pathLst>
              <a:path w="933450" h="1130300">
                <a:moveTo>
                  <a:pt x="933449" y="730430"/>
                </a:moveTo>
                <a:lnTo>
                  <a:pt x="733835" y="730430"/>
                </a:lnTo>
                <a:lnTo>
                  <a:pt x="732055" y="682440"/>
                </a:lnTo>
                <a:lnTo>
                  <a:pt x="727237" y="635274"/>
                </a:lnTo>
                <a:lnTo>
                  <a:pt x="719478" y="589028"/>
                </a:lnTo>
                <a:lnTo>
                  <a:pt x="708874" y="543798"/>
                </a:lnTo>
                <a:lnTo>
                  <a:pt x="695521" y="499683"/>
                </a:lnTo>
                <a:lnTo>
                  <a:pt x="679517" y="456777"/>
                </a:lnTo>
                <a:lnTo>
                  <a:pt x="660957" y="415178"/>
                </a:lnTo>
                <a:lnTo>
                  <a:pt x="639939" y="374982"/>
                </a:lnTo>
                <a:lnTo>
                  <a:pt x="616558" y="336287"/>
                </a:lnTo>
                <a:lnTo>
                  <a:pt x="590912" y="299188"/>
                </a:lnTo>
                <a:lnTo>
                  <a:pt x="563097" y="263782"/>
                </a:lnTo>
                <a:lnTo>
                  <a:pt x="533209" y="230166"/>
                </a:lnTo>
                <a:lnTo>
                  <a:pt x="501346" y="198437"/>
                </a:lnTo>
                <a:lnTo>
                  <a:pt x="467603" y="168691"/>
                </a:lnTo>
                <a:lnTo>
                  <a:pt x="432077" y="141024"/>
                </a:lnTo>
                <a:lnTo>
                  <a:pt x="394864" y="115534"/>
                </a:lnTo>
                <a:lnTo>
                  <a:pt x="356062" y="92316"/>
                </a:lnTo>
                <a:lnTo>
                  <a:pt x="315767" y="71469"/>
                </a:lnTo>
                <a:lnTo>
                  <a:pt x="274075" y="53087"/>
                </a:lnTo>
                <a:lnTo>
                  <a:pt x="231083" y="37269"/>
                </a:lnTo>
                <a:lnTo>
                  <a:pt x="186887" y="24109"/>
                </a:lnTo>
                <a:lnTo>
                  <a:pt x="141584" y="13706"/>
                </a:lnTo>
                <a:lnTo>
                  <a:pt x="95271" y="6156"/>
                </a:lnTo>
                <a:lnTo>
                  <a:pt x="48044" y="1555"/>
                </a:lnTo>
                <a:lnTo>
                  <a:pt x="0" y="0"/>
                </a:lnTo>
                <a:lnTo>
                  <a:pt x="0" y="164951"/>
                </a:lnTo>
                <a:lnTo>
                  <a:pt x="48839" y="167028"/>
                </a:lnTo>
                <a:lnTo>
                  <a:pt x="96543" y="173146"/>
                </a:lnTo>
                <a:lnTo>
                  <a:pt x="142940" y="183134"/>
                </a:lnTo>
                <a:lnTo>
                  <a:pt x="187861" y="196822"/>
                </a:lnTo>
                <a:lnTo>
                  <a:pt x="231136" y="214041"/>
                </a:lnTo>
                <a:lnTo>
                  <a:pt x="272594" y="234619"/>
                </a:lnTo>
                <a:lnTo>
                  <a:pt x="312067" y="258387"/>
                </a:lnTo>
                <a:lnTo>
                  <a:pt x="349382" y="285174"/>
                </a:lnTo>
                <a:lnTo>
                  <a:pt x="384371" y="314811"/>
                </a:lnTo>
                <a:lnTo>
                  <a:pt x="416863" y="347126"/>
                </a:lnTo>
                <a:lnTo>
                  <a:pt x="446689" y="381950"/>
                </a:lnTo>
                <a:lnTo>
                  <a:pt x="473678" y="419113"/>
                </a:lnTo>
                <a:lnTo>
                  <a:pt x="497660" y="458444"/>
                </a:lnTo>
                <a:lnTo>
                  <a:pt x="518465" y="499773"/>
                </a:lnTo>
                <a:lnTo>
                  <a:pt x="535923" y="542929"/>
                </a:lnTo>
                <a:lnTo>
                  <a:pt x="549864" y="587744"/>
                </a:lnTo>
                <a:lnTo>
                  <a:pt x="560118" y="634045"/>
                </a:lnTo>
                <a:lnTo>
                  <a:pt x="566514" y="681664"/>
                </a:lnTo>
                <a:lnTo>
                  <a:pt x="568884" y="730430"/>
                </a:lnTo>
                <a:lnTo>
                  <a:pt x="568884" y="1005926"/>
                </a:lnTo>
                <a:lnTo>
                  <a:pt x="655213" y="1129865"/>
                </a:lnTo>
                <a:lnTo>
                  <a:pt x="933449" y="730430"/>
                </a:lnTo>
                <a:close/>
              </a:path>
              <a:path w="933450" h="1130300">
                <a:moveTo>
                  <a:pt x="568884" y="1005926"/>
                </a:moveTo>
                <a:lnTo>
                  <a:pt x="568884" y="730430"/>
                </a:lnTo>
                <a:lnTo>
                  <a:pt x="376987" y="730430"/>
                </a:lnTo>
                <a:lnTo>
                  <a:pt x="568884" y="1005926"/>
                </a:lnTo>
                <a:close/>
              </a:path>
            </a:pathLst>
          </a:custGeom>
          <a:solidFill>
            <a:srgbClr val="53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267" y="4428986"/>
            <a:ext cx="2590800" cy="2447925"/>
          </a:xfrm>
          <a:custGeom>
            <a:avLst/>
            <a:gdLst/>
            <a:ahLst/>
            <a:cxnLst/>
            <a:rect l="l" t="t" r="r" b="b"/>
            <a:pathLst>
              <a:path w="2590800" h="2447925">
                <a:moveTo>
                  <a:pt x="0" y="0"/>
                </a:moveTo>
                <a:lnTo>
                  <a:pt x="2590799" y="0"/>
                </a:lnTo>
                <a:lnTo>
                  <a:pt x="2590799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180" y="5009074"/>
            <a:ext cx="66674" cy="66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180" y="5637724"/>
            <a:ext cx="66674" cy="66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8180" y="6266374"/>
            <a:ext cx="66674" cy="66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1267" y="4508694"/>
            <a:ext cx="2590800" cy="222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marR="316230" indent="-2971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Peran Antarpribadi  Tokoh Figur  (Figurehead role)  Pemimpin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(Leader  role)</a:t>
            </a:r>
            <a:endParaRPr sz="1800">
              <a:latin typeface="Arial"/>
              <a:cs typeface="Arial"/>
            </a:endParaRPr>
          </a:p>
          <a:p>
            <a:pPr marL="398145" marR="862965">
              <a:lnSpc>
                <a:spcPct val="114599"/>
              </a:lnSpc>
            </a:pPr>
            <a:r>
              <a:rPr sz="1800" dirty="0">
                <a:latin typeface="Arial"/>
                <a:cs typeface="Arial"/>
              </a:rPr>
              <a:t>Penghubung  (Liaison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role)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79389" y="4506588"/>
            <a:ext cx="2590800" cy="2447925"/>
          </a:xfrm>
          <a:custGeom>
            <a:avLst/>
            <a:gdLst/>
            <a:ahLst/>
            <a:cxnLst/>
            <a:rect l="l" t="t" r="r" b="b"/>
            <a:pathLst>
              <a:path w="2590800" h="2447925">
                <a:moveTo>
                  <a:pt x="0" y="0"/>
                </a:moveTo>
                <a:lnTo>
                  <a:pt x="2590799" y="0"/>
                </a:lnTo>
                <a:lnTo>
                  <a:pt x="2590799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31644" y="4331093"/>
            <a:ext cx="2933700" cy="2524125"/>
          </a:xfrm>
          <a:custGeom>
            <a:avLst/>
            <a:gdLst/>
            <a:ahLst/>
            <a:cxnLst/>
            <a:rect l="l" t="t" r="r" b="b"/>
            <a:pathLst>
              <a:path w="2933700" h="2524125">
                <a:moveTo>
                  <a:pt x="0" y="0"/>
                </a:moveTo>
                <a:lnTo>
                  <a:pt x="2933699" y="0"/>
                </a:lnTo>
                <a:lnTo>
                  <a:pt x="2933699" y="2524124"/>
                </a:lnTo>
                <a:lnTo>
                  <a:pt x="0" y="2524124"/>
                </a:lnTo>
                <a:lnTo>
                  <a:pt x="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93544" y="4961449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93544" y="5628199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93544" y="6294949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579389" y="4435028"/>
            <a:ext cx="2590800" cy="2359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 marR="281940" indent="-133350" algn="just">
              <a:lnSpc>
                <a:spcPct val="115100"/>
              </a:lnSpc>
              <a:spcBef>
                <a:spcPts val="100"/>
              </a:spcBef>
            </a:pPr>
            <a:r>
              <a:rPr sz="1900" spc="-5" dirty="0">
                <a:latin typeface="Arial"/>
                <a:cs typeface="Arial"/>
              </a:rPr>
              <a:t>Peran Informasional  Monitoring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(Monitor  roel)</a:t>
            </a:r>
            <a:endParaRPr sz="1900">
              <a:latin typeface="Arial"/>
              <a:cs typeface="Arial"/>
            </a:endParaRPr>
          </a:p>
          <a:p>
            <a:pPr marL="222885" marR="187325">
              <a:lnSpc>
                <a:spcPct val="115100"/>
              </a:lnSpc>
            </a:pPr>
            <a:r>
              <a:rPr sz="1900" spc="-5" dirty="0">
                <a:latin typeface="Arial"/>
                <a:cs typeface="Arial"/>
              </a:rPr>
              <a:t>Penyebar Informasi  (Disseminator role)  Juru Bicara  (Spokesperson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role)</a:t>
            </a:r>
            <a:endParaRPr sz="19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71233" y="5003296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71233" y="5336671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71233" y="5670046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1233" y="6336796"/>
            <a:ext cx="761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31644" y="4476875"/>
            <a:ext cx="2933700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309" marR="251460" indent="-313690">
              <a:lnSpc>
                <a:spcPct val="115100"/>
              </a:lnSpc>
              <a:spcBef>
                <a:spcPts val="100"/>
              </a:spcBef>
            </a:pPr>
            <a:r>
              <a:rPr sz="1900" spc="-5" dirty="0">
                <a:latin typeface="Arial"/>
                <a:cs typeface="Arial"/>
              </a:rPr>
              <a:t>Peran Keputusan  Wirausaha  Pemecah masalah  Pengalokasi</a:t>
            </a:r>
            <a:r>
              <a:rPr sz="1900" spc="-8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Sumber  Daya</a:t>
            </a:r>
            <a:endParaRPr sz="1900">
              <a:latin typeface="Arial"/>
              <a:cs typeface="Arial"/>
            </a:endParaRPr>
          </a:p>
          <a:p>
            <a:pPr marL="448309">
              <a:lnSpc>
                <a:spcPct val="100000"/>
              </a:lnSpc>
              <a:spcBef>
                <a:spcPts val="345"/>
              </a:spcBef>
            </a:pPr>
            <a:r>
              <a:rPr sz="1900" spc="-5" dirty="0">
                <a:latin typeface="Arial"/>
                <a:cs typeface="Arial"/>
              </a:rPr>
              <a:t>Negosiator</a:t>
            </a:r>
            <a:endParaRPr sz="1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79493" y="4169428"/>
            <a:ext cx="386715" cy="338455"/>
          </a:xfrm>
          <a:custGeom>
            <a:avLst/>
            <a:gdLst/>
            <a:ahLst/>
            <a:cxnLst/>
            <a:rect l="l" t="t" r="r" b="b"/>
            <a:pathLst>
              <a:path w="386714" h="338454">
                <a:moveTo>
                  <a:pt x="194610" y="338190"/>
                </a:moveTo>
                <a:lnTo>
                  <a:pt x="0" y="0"/>
                </a:lnTo>
                <a:lnTo>
                  <a:pt x="386254" y="2820"/>
                </a:lnTo>
                <a:lnTo>
                  <a:pt x="194610" y="338190"/>
                </a:lnTo>
                <a:close/>
              </a:path>
            </a:pathLst>
          </a:custGeom>
          <a:solidFill>
            <a:srgbClr val="53A3A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FF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5450" y="114556"/>
            <a:ext cx="5443220" cy="1407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3200" marR="5080" indent="-1461135">
              <a:lnSpc>
                <a:spcPct val="111900"/>
              </a:lnSpc>
              <a:spcBef>
                <a:spcPts val="95"/>
              </a:spcBef>
            </a:pPr>
            <a:r>
              <a:rPr sz="4050" b="0" spc="195" dirty="0">
                <a:solidFill>
                  <a:srgbClr val="2E665C"/>
                </a:solidFill>
                <a:latin typeface="Lucida Sans Unicode"/>
                <a:cs typeface="Lucida Sans Unicode"/>
              </a:rPr>
              <a:t>Kegiatan</a:t>
            </a:r>
            <a:r>
              <a:rPr sz="4050" b="0" spc="-459" dirty="0">
                <a:solidFill>
                  <a:srgbClr val="2E665C"/>
                </a:solidFill>
                <a:latin typeface="Lucida Sans Unicode"/>
                <a:cs typeface="Lucida Sans Unicode"/>
              </a:rPr>
              <a:t> </a:t>
            </a:r>
            <a:r>
              <a:rPr sz="4050" b="0" spc="185" dirty="0">
                <a:solidFill>
                  <a:srgbClr val="2E665C"/>
                </a:solidFill>
                <a:latin typeface="Lucida Sans Unicode"/>
                <a:cs typeface="Lucida Sans Unicode"/>
              </a:rPr>
              <a:t>Pertukaran  </a:t>
            </a:r>
            <a:r>
              <a:rPr sz="4050" b="0" spc="114" dirty="0">
                <a:solidFill>
                  <a:srgbClr val="2E665C"/>
                </a:solidFill>
                <a:latin typeface="Lucida Sans Unicode"/>
                <a:cs typeface="Lucida Sans Unicode"/>
              </a:rPr>
              <a:t>Informasi</a:t>
            </a:r>
            <a:endParaRPr sz="40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729" y="1698905"/>
            <a:ext cx="1981200" cy="1560830"/>
          </a:xfrm>
          <a:custGeom>
            <a:avLst/>
            <a:gdLst/>
            <a:ahLst/>
            <a:cxnLst/>
            <a:rect l="l" t="t" r="r" b="b"/>
            <a:pathLst>
              <a:path w="1981200" h="1560829">
                <a:moveTo>
                  <a:pt x="0" y="1560544"/>
                </a:moveTo>
                <a:lnTo>
                  <a:pt x="1981199" y="1560544"/>
                </a:lnTo>
                <a:lnTo>
                  <a:pt x="1981199" y="0"/>
                </a:lnTo>
                <a:lnTo>
                  <a:pt x="0" y="0"/>
                </a:lnTo>
                <a:lnTo>
                  <a:pt x="0" y="1560544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59129" y="1698905"/>
            <a:ext cx="1981200" cy="1560830"/>
          </a:xfrm>
          <a:custGeom>
            <a:avLst/>
            <a:gdLst/>
            <a:ahLst/>
            <a:cxnLst/>
            <a:rect l="l" t="t" r="r" b="b"/>
            <a:pathLst>
              <a:path w="1981200" h="1560829">
                <a:moveTo>
                  <a:pt x="0" y="1560544"/>
                </a:moveTo>
                <a:lnTo>
                  <a:pt x="1981199" y="1560544"/>
                </a:lnTo>
                <a:lnTo>
                  <a:pt x="1981199" y="0"/>
                </a:lnTo>
                <a:lnTo>
                  <a:pt x="0" y="0"/>
                </a:lnTo>
                <a:lnTo>
                  <a:pt x="0" y="1560544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76799" y="1698905"/>
            <a:ext cx="1981200" cy="1560830"/>
          </a:xfrm>
          <a:custGeom>
            <a:avLst/>
            <a:gdLst/>
            <a:ahLst/>
            <a:cxnLst/>
            <a:rect l="l" t="t" r="r" b="b"/>
            <a:pathLst>
              <a:path w="1981200" h="1560829">
                <a:moveTo>
                  <a:pt x="0" y="1560544"/>
                </a:moveTo>
                <a:lnTo>
                  <a:pt x="1981199" y="1560544"/>
                </a:lnTo>
                <a:lnTo>
                  <a:pt x="1981199" y="0"/>
                </a:lnTo>
                <a:lnTo>
                  <a:pt x="0" y="0"/>
                </a:lnTo>
                <a:lnTo>
                  <a:pt x="0" y="1560544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8601" y="1698905"/>
            <a:ext cx="2371725" cy="1560830"/>
          </a:xfrm>
          <a:custGeom>
            <a:avLst/>
            <a:gdLst/>
            <a:ahLst/>
            <a:cxnLst/>
            <a:rect l="l" t="t" r="r" b="b"/>
            <a:pathLst>
              <a:path w="2371725" h="1560829">
                <a:moveTo>
                  <a:pt x="0" y="1560544"/>
                </a:moveTo>
                <a:lnTo>
                  <a:pt x="2371724" y="1560544"/>
                </a:lnTo>
                <a:lnTo>
                  <a:pt x="2371724" y="0"/>
                </a:lnTo>
                <a:lnTo>
                  <a:pt x="0" y="0"/>
                </a:lnTo>
                <a:lnTo>
                  <a:pt x="0" y="1560544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98601" y="3259450"/>
            <a:ext cx="2371725" cy="1009650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42545" rIns="0" bIns="0" rtlCol="0">
            <a:spAutoFit/>
          </a:bodyPr>
          <a:lstStyle/>
          <a:p>
            <a:pPr marL="319405" marR="314325" algn="ctr">
              <a:lnSpc>
                <a:spcPct val="107400"/>
              </a:lnSpc>
              <a:spcBef>
                <a:spcPts val="335"/>
              </a:spcBef>
            </a:pP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Merekrut </a:t>
            </a:r>
            <a:r>
              <a:rPr sz="1800" spc="10" dirty="0">
                <a:solidFill>
                  <a:srgbClr val="FFF9F9"/>
                </a:solidFill>
                <a:latin typeface="Calibri"/>
                <a:cs typeface="Calibri"/>
              </a:rPr>
              <a:t>&amp;  </a:t>
            </a:r>
            <a:r>
              <a:rPr sz="1800" spc="-114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1800" spc="100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1800" spc="200" dirty="0">
                <a:solidFill>
                  <a:srgbClr val="FFF9F9"/>
                </a:solidFill>
                <a:latin typeface="Calibri"/>
                <a:cs typeface="Calibri"/>
              </a:rPr>
              <a:t>g</a:t>
            </a:r>
            <a:r>
              <a:rPr sz="1800" spc="100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1800" spc="-50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1800" spc="95" dirty="0">
                <a:solidFill>
                  <a:srgbClr val="FFF9F9"/>
                </a:solidFill>
                <a:latin typeface="Calibri"/>
                <a:cs typeface="Calibri"/>
              </a:rPr>
              <a:t>b</a:t>
            </a:r>
            <a:r>
              <a:rPr sz="1800" spc="175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1800" spc="200" dirty="0">
                <a:solidFill>
                  <a:srgbClr val="FFF9F9"/>
                </a:solidFill>
                <a:latin typeface="Calibri"/>
                <a:cs typeface="Calibri"/>
              </a:rPr>
              <a:t>g</a:t>
            </a:r>
            <a:r>
              <a:rPr sz="1800" spc="-50" dirty="0">
                <a:solidFill>
                  <a:srgbClr val="FFF9F9"/>
                </a:solidFill>
                <a:latin typeface="Calibri"/>
                <a:cs typeface="Calibri"/>
              </a:rPr>
              <a:t>k</a:t>
            </a:r>
            <a:r>
              <a:rPr sz="1800" spc="175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FFF9F9"/>
                </a:solidFill>
                <a:latin typeface="Calibri"/>
                <a:cs typeface="Calibri"/>
              </a:rPr>
              <a:t>n  </a:t>
            </a:r>
            <a:r>
              <a:rPr sz="1800" spc="114" dirty="0">
                <a:solidFill>
                  <a:srgbClr val="FFF9F9"/>
                </a:solidFill>
                <a:latin typeface="Calibri"/>
                <a:cs typeface="Calibri"/>
              </a:rPr>
              <a:t>Staf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6799" y="3259450"/>
            <a:ext cx="1981200" cy="1009650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42545" rIns="0" bIns="0" rtlCol="0">
            <a:spAutoFit/>
          </a:bodyPr>
          <a:lstStyle/>
          <a:p>
            <a:pPr marL="508634" marR="497205" algn="ctr">
              <a:lnSpc>
                <a:spcPct val="107400"/>
              </a:lnSpc>
              <a:spcBef>
                <a:spcPts val="335"/>
              </a:spcBef>
            </a:pPr>
            <a:r>
              <a:rPr sz="1800" spc="-114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1800" spc="100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1800" spc="200" dirty="0">
                <a:solidFill>
                  <a:srgbClr val="FFF9F9"/>
                </a:solidFill>
                <a:latin typeface="Calibri"/>
                <a:cs typeface="Calibri"/>
              </a:rPr>
              <a:t>g</a:t>
            </a: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u</a:t>
            </a:r>
            <a:r>
              <a:rPr sz="1800" spc="-50" dirty="0">
                <a:solidFill>
                  <a:srgbClr val="FFF9F9"/>
                </a:solidFill>
                <a:latin typeface="Calibri"/>
                <a:cs typeface="Calibri"/>
              </a:rPr>
              <a:t>k</a:t>
            </a: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u</a:t>
            </a:r>
            <a:r>
              <a:rPr sz="1800" spc="-55" dirty="0">
                <a:solidFill>
                  <a:srgbClr val="FFF9F9"/>
                </a:solidFill>
                <a:latin typeface="Calibri"/>
                <a:cs typeface="Calibri"/>
              </a:rPr>
              <a:t>r  </a:t>
            </a:r>
            <a:r>
              <a:rPr sz="1800" spc="40" dirty="0">
                <a:solidFill>
                  <a:srgbClr val="FFF9F9"/>
                </a:solidFill>
                <a:latin typeface="Calibri"/>
                <a:cs typeface="Calibri"/>
              </a:rPr>
              <a:t>Prestasi  </a:t>
            </a:r>
            <a:r>
              <a:rPr sz="1800" spc="30" dirty="0">
                <a:solidFill>
                  <a:srgbClr val="FFF9F9"/>
                </a:solidFill>
                <a:latin typeface="Calibri"/>
                <a:cs typeface="Calibri"/>
              </a:rPr>
              <a:t>Kerja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9129" y="3259450"/>
            <a:ext cx="1981200" cy="1009650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42545" rIns="0" bIns="0" rtlCol="0">
            <a:spAutoFit/>
          </a:bodyPr>
          <a:lstStyle/>
          <a:p>
            <a:pPr marL="283210" marR="272415" algn="ctr">
              <a:lnSpc>
                <a:spcPct val="107400"/>
              </a:lnSpc>
              <a:spcBef>
                <a:spcPts val="335"/>
              </a:spcBef>
            </a:pPr>
            <a:r>
              <a:rPr sz="1800" spc="25" dirty="0">
                <a:solidFill>
                  <a:srgbClr val="FFF9F9"/>
                </a:solidFill>
                <a:latin typeface="Calibri"/>
                <a:cs typeface="Calibri"/>
              </a:rPr>
              <a:t>Membuat </a:t>
            </a:r>
            <a:r>
              <a:rPr sz="1800" spc="10" dirty="0">
                <a:solidFill>
                  <a:srgbClr val="FFF9F9"/>
                </a:solidFill>
                <a:latin typeface="Calibri"/>
                <a:cs typeface="Calibri"/>
              </a:rPr>
              <a:t>&amp;  </a:t>
            </a:r>
            <a:r>
              <a:rPr sz="1800" spc="-114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1800" spc="100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FFF9F9"/>
                </a:solidFill>
                <a:latin typeface="Calibri"/>
                <a:cs typeface="Calibri"/>
              </a:rPr>
              <a:t>l</a:t>
            </a:r>
            <a:r>
              <a:rPr sz="1800" spc="175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1800" spc="-50" dirty="0">
                <a:solidFill>
                  <a:srgbClr val="FFF9F9"/>
                </a:solidFill>
                <a:latin typeface="Calibri"/>
                <a:cs typeface="Calibri"/>
              </a:rPr>
              <a:t>k</a:t>
            </a:r>
            <a:r>
              <a:rPr sz="1800" spc="30" dirty="0">
                <a:solidFill>
                  <a:srgbClr val="FFF9F9"/>
                </a:solidFill>
                <a:latin typeface="Calibri"/>
                <a:cs typeface="Calibri"/>
              </a:rPr>
              <a:t>s</a:t>
            </a:r>
            <a:r>
              <a:rPr sz="1800" spc="175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1800" spc="175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1800" spc="-50" dirty="0">
                <a:solidFill>
                  <a:srgbClr val="FFF9F9"/>
                </a:solidFill>
                <a:latin typeface="Calibri"/>
                <a:cs typeface="Calibri"/>
              </a:rPr>
              <a:t>k</a:t>
            </a:r>
            <a:r>
              <a:rPr sz="1800" spc="175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FFF9F9"/>
                </a:solidFill>
                <a:latin typeface="Calibri"/>
                <a:cs typeface="Calibri"/>
              </a:rPr>
              <a:t>n  </a:t>
            </a:r>
            <a:r>
              <a:rPr sz="1800" spc="30" dirty="0">
                <a:solidFill>
                  <a:srgbClr val="FFF9F9"/>
                </a:solidFill>
                <a:latin typeface="Calibri"/>
                <a:cs typeface="Calibri"/>
              </a:rPr>
              <a:t>Keputusan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729" y="3259450"/>
            <a:ext cx="1981200" cy="1038225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33020" rIns="0" bIns="0" rtlCol="0">
            <a:spAutoFit/>
          </a:bodyPr>
          <a:lstStyle/>
          <a:p>
            <a:pPr marL="615950" marR="255270" indent="-349250">
              <a:lnSpc>
                <a:spcPct val="107900"/>
              </a:lnSpc>
              <a:spcBef>
                <a:spcPts val="260"/>
              </a:spcBef>
            </a:pPr>
            <a:r>
              <a:rPr sz="2100" spc="-135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spc="5" dirty="0">
                <a:solidFill>
                  <a:srgbClr val="FFF9F9"/>
                </a:solidFill>
                <a:latin typeface="Calibri"/>
                <a:cs typeface="Calibri"/>
              </a:rPr>
              <a:t>t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110" dirty="0">
                <a:solidFill>
                  <a:srgbClr val="FFF9F9"/>
                </a:solidFill>
                <a:latin typeface="Calibri"/>
                <a:cs typeface="Calibri"/>
              </a:rPr>
              <a:t>p</a:t>
            </a:r>
            <a:r>
              <a:rPr sz="2100" spc="-55" dirty="0">
                <a:solidFill>
                  <a:srgbClr val="FFF9F9"/>
                </a:solidFill>
                <a:latin typeface="Calibri"/>
                <a:cs typeface="Calibri"/>
              </a:rPr>
              <a:t>k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-25" dirty="0">
                <a:solidFill>
                  <a:srgbClr val="FFF9F9"/>
                </a:solidFill>
                <a:latin typeface="Calibri"/>
                <a:cs typeface="Calibri"/>
              </a:rPr>
              <a:t>n  </a:t>
            </a:r>
            <a:r>
              <a:rPr sz="2100" spc="10" dirty="0">
                <a:solidFill>
                  <a:srgbClr val="FFF9F9"/>
                </a:solidFill>
                <a:latin typeface="Calibri"/>
                <a:cs typeface="Calibri"/>
              </a:rPr>
              <a:t>Tujuan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176" y="1835382"/>
            <a:ext cx="1276349" cy="130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72808" y="1842673"/>
            <a:ext cx="1362074" cy="1352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7426" y="1907029"/>
            <a:ext cx="1362074" cy="1266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11903" y="1888375"/>
            <a:ext cx="1285874" cy="1285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8729" y="6051885"/>
            <a:ext cx="1981200" cy="1038225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33020" rIns="0" bIns="0" rtlCol="0">
            <a:spAutoFit/>
          </a:bodyPr>
          <a:lstStyle/>
          <a:p>
            <a:pPr marL="367665" marR="356235" indent="20320">
              <a:lnSpc>
                <a:spcPct val="107900"/>
              </a:lnSpc>
              <a:spcBef>
                <a:spcPts val="260"/>
              </a:spcBef>
            </a:pPr>
            <a:r>
              <a:rPr sz="2100" spc="75" dirty="0">
                <a:solidFill>
                  <a:srgbClr val="FFF9F9"/>
                </a:solidFill>
                <a:latin typeface="Calibri"/>
                <a:cs typeface="Calibri"/>
              </a:rPr>
              <a:t>Pelayanan  </a:t>
            </a:r>
            <a:r>
              <a:rPr sz="2100" spc="45" dirty="0">
                <a:solidFill>
                  <a:srgbClr val="FFF9F9"/>
                </a:solidFill>
                <a:latin typeface="Calibri"/>
                <a:cs typeface="Calibri"/>
              </a:rPr>
              <a:t>P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dirty="0">
                <a:solidFill>
                  <a:srgbClr val="FFF9F9"/>
                </a:solidFill>
                <a:latin typeface="Calibri"/>
                <a:cs typeface="Calibri"/>
              </a:rPr>
              <a:t>l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2100" spc="240" dirty="0">
                <a:solidFill>
                  <a:srgbClr val="FFF9F9"/>
                </a:solidFill>
                <a:latin typeface="Calibri"/>
                <a:cs typeface="Calibri"/>
              </a:rPr>
              <a:t>gg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-3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7535" y="4450962"/>
            <a:ext cx="1600199" cy="1600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59129" y="4491342"/>
            <a:ext cx="1981200" cy="1560830"/>
          </a:xfrm>
          <a:custGeom>
            <a:avLst/>
            <a:gdLst/>
            <a:ahLst/>
            <a:cxnLst/>
            <a:rect l="l" t="t" r="r" b="b"/>
            <a:pathLst>
              <a:path w="1981200" h="1560829">
                <a:moveTo>
                  <a:pt x="0" y="1560543"/>
                </a:moveTo>
                <a:lnTo>
                  <a:pt x="1981199" y="1560543"/>
                </a:lnTo>
                <a:lnTo>
                  <a:pt x="1981199" y="0"/>
                </a:lnTo>
                <a:lnTo>
                  <a:pt x="0" y="0"/>
                </a:lnTo>
                <a:lnTo>
                  <a:pt x="0" y="1560543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59129" y="6051885"/>
            <a:ext cx="1981200" cy="1263650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33020" rIns="0" bIns="0" rtlCol="0">
            <a:spAutoFit/>
          </a:bodyPr>
          <a:lstStyle/>
          <a:p>
            <a:pPr marL="434340" marR="422909" algn="ctr">
              <a:lnSpc>
                <a:spcPct val="107900"/>
              </a:lnSpc>
              <a:spcBef>
                <a:spcPts val="260"/>
              </a:spcBef>
            </a:pPr>
            <a:r>
              <a:rPr sz="2100" spc="-7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spc="240" dirty="0">
                <a:solidFill>
                  <a:srgbClr val="FFF9F9"/>
                </a:solidFill>
                <a:latin typeface="Calibri"/>
                <a:cs typeface="Calibri"/>
              </a:rPr>
              <a:t>g</a:t>
            </a:r>
            <a:r>
              <a:rPr sz="2100" spc="65" dirty="0">
                <a:solidFill>
                  <a:srgbClr val="FFF9F9"/>
                </a:solidFill>
                <a:latin typeface="Calibri"/>
                <a:cs typeface="Calibri"/>
              </a:rPr>
              <a:t>o</a:t>
            </a:r>
            <a:r>
              <a:rPr sz="2100" spc="40" dirty="0">
                <a:solidFill>
                  <a:srgbClr val="FFF9F9"/>
                </a:solidFill>
                <a:latin typeface="Calibri"/>
                <a:cs typeface="Calibri"/>
              </a:rPr>
              <a:t>s</a:t>
            </a:r>
            <a:r>
              <a:rPr sz="2100" spc="15" dirty="0">
                <a:solidFill>
                  <a:srgbClr val="FFF9F9"/>
                </a:solidFill>
                <a:latin typeface="Calibri"/>
                <a:cs typeface="Calibri"/>
              </a:rPr>
              <a:t>i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40" dirty="0">
                <a:solidFill>
                  <a:srgbClr val="FFF9F9"/>
                </a:solidFill>
                <a:latin typeface="Calibri"/>
                <a:cs typeface="Calibri"/>
              </a:rPr>
              <a:t>s</a:t>
            </a:r>
            <a:r>
              <a:rPr sz="2100" spc="-5" dirty="0">
                <a:solidFill>
                  <a:srgbClr val="FFF9F9"/>
                </a:solidFill>
                <a:latin typeface="Calibri"/>
                <a:cs typeface="Calibri"/>
              </a:rPr>
              <a:t>i  </a:t>
            </a:r>
            <a:r>
              <a:rPr sz="2100" spc="105" dirty="0">
                <a:solidFill>
                  <a:srgbClr val="FFF9F9"/>
                </a:solidFill>
                <a:latin typeface="Calibri"/>
                <a:cs typeface="Calibri"/>
              </a:rPr>
              <a:t>dengan  </a:t>
            </a:r>
            <a:r>
              <a:rPr sz="2100" spc="50" dirty="0">
                <a:solidFill>
                  <a:srgbClr val="FFF9F9"/>
                </a:solidFill>
                <a:latin typeface="Calibri"/>
                <a:cs typeface="Calibri"/>
              </a:rPr>
              <a:t>Pemasok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80842" y="4617389"/>
            <a:ext cx="1542806" cy="12668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6799" y="4578077"/>
            <a:ext cx="1981200" cy="1560830"/>
          </a:xfrm>
          <a:custGeom>
            <a:avLst/>
            <a:gdLst/>
            <a:ahLst/>
            <a:cxnLst/>
            <a:rect l="l" t="t" r="r" b="b"/>
            <a:pathLst>
              <a:path w="1981200" h="1560829">
                <a:moveTo>
                  <a:pt x="0" y="1560544"/>
                </a:moveTo>
                <a:lnTo>
                  <a:pt x="1981199" y="1560544"/>
                </a:lnTo>
                <a:lnTo>
                  <a:pt x="1981199" y="0"/>
                </a:lnTo>
                <a:lnTo>
                  <a:pt x="0" y="0"/>
                </a:lnTo>
                <a:lnTo>
                  <a:pt x="0" y="1560544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876799" y="6138622"/>
            <a:ext cx="1981200" cy="1038225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33020" rIns="0" bIns="0" rtlCol="0">
            <a:spAutoFit/>
          </a:bodyPr>
          <a:lstStyle/>
          <a:p>
            <a:pPr marL="600075" marR="429895" indent="-158750">
              <a:lnSpc>
                <a:spcPct val="107900"/>
              </a:lnSpc>
              <a:spcBef>
                <a:spcPts val="260"/>
              </a:spcBef>
            </a:pPr>
            <a:r>
              <a:rPr sz="2100" spc="-135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spc="-60" dirty="0">
                <a:solidFill>
                  <a:srgbClr val="FFF9F9"/>
                </a:solidFill>
                <a:latin typeface="Calibri"/>
                <a:cs typeface="Calibri"/>
              </a:rPr>
              <a:t>m</a:t>
            </a:r>
            <a:r>
              <a:rPr sz="2100" spc="110" dirty="0">
                <a:solidFill>
                  <a:srgbClr val="FFF9F9"/>
                </a:solidFill>
                <a:latin typeface="Calibri"/>
                <a:cs typeface="Calibri"/>
              </a:rPr>
              <a:t>b</a:t>
            </a:r>
            <a:r>
              <a:rPr sz="2100" spc="-15" dirty="0">
                <a:solidFill>
                  <a:srgbClr val="FFF9F9"/>
                </a:solidFill>
                <a:latin typeface="Calibri"/>
                <a:cs typeface="Calibri"/>
              </a:rPr>
              <a:t>u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-10" dirty="0">
                <a:solidFill>
                  <a:srgbClr val="FFF9F9"/>
                </a:solidFill>
                <a:latin typeface="Calibri"/>
                <a:cs typeface="Calibri"/>
              </a:rPr>
              <a:t>t  </a:t>
            </a:r>
            <a:r>
              <a:rPr sz="2100" spc="10" dirty="0">
                <a:solidFill>
                  <a:srgbClr val="FFF9F9"/>
                </a:solidFill>
                <a:latin typeface="Calibri"/>
                <a:cs typeface="Calibri"/>
              </a:rPr>
              <a:t>Produk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29288" y="4571836"/>
            <a:ext cx="1476374" cy="14763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10431" y="4623631"/>
            <a:ext cx="2352675" cy="1560830"/>
          </a:xfrm>
          <a:custGeom>
            <a:avLst/>
            <a:gdLst/>
            <a:ahLst/>
            <a:cxnLst/>
            <a:rect l="l" t="t" r="r" b="b"/>
            <a:pathLst>
              <a:path w="2352675" h="1560829">
                <a:moveTo>
                  <a:pt x="0" y="1560544"/>
                </a:moveTo>
                <a:lnTo>
                  <a:pt x="2352674" y="1560544"/>
                </a:lnTo>
                <a:lnTo>
                  <a:pt x="2352674" y="0"/>
                </a:lnTo>
                <a:lnTo>
                  <a:pt x="0" y="0"/>
                </a:lnTo>
                <a:lnTo>
                  <a:pt x="0" y="1560544"/>
                </a:lnTo>
                <a:close/>
              </a:path>
            </a:pathLst>
          </a:custGeom>
          <a:solidFill>
            <a:srgbClr val="FF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210431" y="6184176"/>
            <a:ext cx="2352675" cy="1131570"/>
          </a:xfrm>
          <a:prstGeom prst="rect">
            <a:avLst/>
          </a:prstGeom>
          <a:solidFill>
            <a:srgbClr val="2E665C"/>
          </a:solidFill>
        </p:spPr>
        <p:txBody>
          <a:bodyPr vert="horz" wrap="square" lIns="0" tIns="33020" rIns="0" bIns="0" rtlCol="0">
            <a:spAutoFit/>
          </a:bodyPr>
          <a:lstStyle/>
          <a:p>
            <a:pPr marL="504825" marR="492759" algn="ctr">
              <a:lnSpc>
                <a:spcPct val="107900"/>
              </a:lnSpc>
              <a:spcBef>
                <a:spcPts val="260"/>
              </a:spcBef>
            </a:pPr>
            <a:r>
              <a:rPr sz="2100" spc="5" dirty="0">
                <a:solidFill>
                  <a:srgbClr val="FFF9F9"/>
                </a:solidFill>
                <a:latin typeface="Calibri"/>
                <a:cs typeface="Calibri"/>
              </a:rPr>
              <a:t>B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spc="-60" dirty="0">
                <a:solidFill>
                  <a:srgbClr val="FFF9F9"/>
                </a:solidFill>
                <a:latin typeface="Calibri"/>
                <a:cs typeface="Calibri"/>
              </a:rPr>
              <a:t>r</a:t>
            </a:r>
            <a:r>
              <a:rPr sz="2100" spc="15" dirty="0">
                <a:solidFill>
                  <a:srgbClr val="FFF9F9"/>
                </a:solidFill>
                <a:latin typeface="Calibri"/>
                <a:cs typeface="Calibri"/>
              </a:rPr>
              <a:t>i</a:t>
            </a:r>
            <a:r>
              <a:rPr sz="2100" spc="-15" dirty="0">
                <a:solidFill>
                  <a:srgbClr val="FFF9F9"/>
                </a:solidFill>
                <a:latin typeface="Calibri"/>
                <a:cs typeface="Calibri"/>
              </a:rPr>
              <a:t>n</a:t>
            </a:r>
            <a:r>
              <a:rPr sz="2100" spc="5" dirty="0">
                <a:solidFill>
                  <a:srgbClr val="FFF9F9"/>
                </a:solidFill>
                <a:latin typeface="Calibri"/>
                <a:cs typeface="Calibri"/>
              </a:rPr>
              <a:t>t</a:t>
            </a:r>
            <a:r>
              <a:rPr sz="2100" spc="114" dirty="0">
                <a:solidFill>
                  <a:srgbClr val="FFF9F9"/>
                </a:solidFill>
                <a:latin typeface="Calibri"/>
                <a:cs typeface="Calibri"/>
              </a:rPr>
              <a:t>e</a:t>
            </a:r>
            <a:r>
              <a:rPr sz="2100" spc="-60" dirty="0">
                <a:solidFill>
                  <a:srgbClr val="FFF9F9"/>
                </a:solidFill>
                <a:latin typeface="Calibri"/>
                <a:cs typeface="Calibri"/>
              </a:rPr>
              <a:t>r</a:t>
            </a:r>
            <a:r>
              <a:rPr sz="2100" spc="210" dirty="0">
                <a:solidFill>
                  <a:srgbClr val="FFF9F9"/>
                </a:solidFill>
                <a:latin typeface="Calibri"/>
                <a:cs typeface="Calibri"/>
              </a:rPr>
              <a:t>a</a:t>
            </a:r>
            <a:r>
              <a:rPr sz="2100" spc="-55" dirty="0">
                <a:solidFill>
                  <a:srgbClr val="FFF9F9"/>
                </a:solidFill>
                <a:latin typeface="Calibri"/>
                <a:cs typeface="Calibri"/>
              </a:rPr>
              <a:t>k</a:t>
            </a:r>
            <a:r>
              <a:rPr sz="2100" spc="40" dirty="0">
                <a:solidFill>
                  <a:srgbClr val="FFF9F9"/>
                </a:solidFill>
                <a:latin typeface="Calibri"/>
                <a:cs typeface="Calibri"/>
              </a:rPr>
              <a:t>s</a:t>
            </a:r>
            <a:r>
              <a:rPr sz="2100" spc="-5" dirty="0">
                <a:solidFill>
                  <a:srgbClr val="FFF9F9"/>
                </a:solidFill>
                <a:latin typeface="Calibri"/>
                <a:cs typeface="Calibri"/>
              </a:rPr>
              <a:t>i  </a:t>
            </a:r>
            <a:r>
              <a:rPr sz="2100" spc="105" dirty="0">
                <a:solidFill>
                  <a:srgbClr val="FFF9F9"/>
                </a:solidFill>
                <a:latin typeface="Calibri"/>
                <a:cs typeface="Calibri"/>
              </a:rPr>
              <a:t>dengan  </a:t>
            </a:r>
            <a:r>
              <a:rPr sz="2100" spc="45" dirty="0">
                <a:solidFill>
                  <a:srgbClr val="FFF9F9"/>
                </a:solidFill>
                <a:latin typeface="Calibri"/>
                <a:cs typeface="Calibri"/>
              </a:rPr>
              <a:t>Peraturan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43718" y="4739194"/>
            <a:ext cx="1552574" cy="14001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7094343" cy="7315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38266" y="2956255"/>
            <a:ext cx="1866264" cy="886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50" spc="-270" dirty="0">
                <a:solidFill>
                  <a:srgbClr val="000000"/>
                </a:solidFill>
              </a:rPr>
              <a:t>P</a:t>
            </a:r>
            <a:r>
              <a:rPr sz="5650" spc="-50" dirty="0">
                <a:solidFill>
                  <a:srgbClr val="000000"/>
                </a:solidFill>
              </a:rPr>
              <a:t>O</a:t>
            </a:r>
            <a:r>
              <a:rPr sz="5650" spc="-850" dirty="0">
                <a:solidFill>
                  <a:srgbClr val="000000"/>
                </a:solidFill>
              </a:rPr>
              <a:t>L</a:t>
            </a:r>
            <a:r>
              <a:rPr sz="5650" spc="-55" dirty="0">
                <a:solidFill>
                  <a:srgbClr val="000000"/>
                </a:solidFill>
              </a:rPr>
              <a:t>A</a:t>
            </a:r>
            <a:endParaRPr sz="5650"/>
          </a:p>
        </p:txBody>
      </p:sp>
      <p:sp>
        <p:nvSpPr>
          <p:cNvPr id="5" name="object 5"/>
          <p:cNvSpPr/>
          <p:nvPr/>
        </p:nvSpPr>
        <p:spPr>
          <a:xfrm>
            <a:off x="4829196" y="4942847"/>
            <a:ext cx="78229" cy="78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9196" y="5214043"/>
            <a:ext cx="78229" cy="78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38266" y="3712474"/>
            <a:ext cx="4709160" cy="167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50" b="1" spc="40" dirty="0">
                <a:latin typeface="Arial"/>
                <a:cs typeface="Arial"/>
              </a:rPr>
              <a:t>KOMUNIKASI</a:t>
            </a:r>
            <a:endParaRPr sz="5650">
              <a:latin typeface="Arial"/>
              <a:cs typeface="Arial"/>
            </a:endParaRPr>
          </a:p>
          <a:p>
            <a:pPr marL="283845">
              <a:lnSpc>
                <a:spcPct val="100000"/>
              </a:lnSpc>
              <a:spcBef>
                <a:spcPts val="2105"/>
              </a:spcBef>
            </a:pPr>
            <a:r>
              <a:rPr sz="1650" b="1" spc="-40" dirty="0">
                <a:latin typeface="Arial"/>
                <a:cs typeface="Arial"/>
              </a:rPr>
              <a:t>S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25" dirty="0">
                <a:latin typeface="Arial"/>
                <a:cs typeface="Arial"/>
              </a:rPr>
              <a:t>L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5" dirty="0">
                <a:latin typeface="Arial"/>
                <a:cs typeface="Arial"/>
              </a:rPr>
              <a:t>U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R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85" dirty="0">
                <a:latin typeface="Arial"/>
                <a:cs typeface="Arial"/>
              </a:rPr>
              <a:t>N</a:t>
            </a:r>
            <a:r>
              <a:rPr sz="1650" b="1" spc="49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K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10" dirty="0">
                <a:latin typeface="Arial"/>
                <a:cs typeface="Arial"/>
              </a:rPr>
              <a:t>O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204" dirty="0">
                <a:latin typeface="Arial"/>
                <a:cs typeface="Arial"/>
              </a:rPr>
              <a:t>MU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85" dirty="0">
                <a:latin typeface="Arial"/>
                <a:cs typeface="Arial"/>
              </a:rPr>
              <a:t>N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145" dirty="0">
                <a:latin typeface="Arial"/>
                <a:cs typeface="Arial"/>
              </a:rPr>
              <a:t>IK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40" dirty="0">
                <a:latin typeface="Arial"/>
                <a:cs typeface="Arial"/>
              </a:rPr>
              <a:t>S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65" dirty="0">
                <a:latin typeface="Arial"/>
                <a:cs typeface="Arial"/>
              </a:rPr>
              <a:t>I</a:t>
            </a:r>
            <a:r>
              <a:rPr sz="1650" b="1" spc="490" dirty="0">
                <a:latin typeface="Arial"/>
                <a:cs typeface="Arial"/>
              </a:rPr>
              <a:t> </a:t>
            </a:r>
            <a:r>
              <a:rPr sz="1650" b="1" spc="-65" dirty="0">
                <a:latin typeface="Arial"/>
                <a:cs typeface="Arial"/>
              </a:rPr>
              <a:t>F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10" dirty="0">
                <a:latin typeface="Arial"/>
                <a:cs typeface="Arial"/>
              </a:rPr>
              <a:t>O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R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190" dirty="0">
                <a:latin typeface="Arial"/>
                <a:cs typeface="Arial"/>
              </a:rPr>
              <a:t>MA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25" dirty="0">
                <a:latin typeface="Arial"/>
                <a:cs typeface="Arial"/>
              </a:rPr>
              <a:t>L</a:t>
            </a:r>
            <a:endParaRPr sz="1650">
              <a:latin typeface="Arial"/>
              <a:cs typeface="Arial"/>
            </a:endParaRPr>
          </a:p>
          <a:p>
            <a:pPr marL="283845">
              <a:lnSpc>
                <a:spcPct val="100000"/>
              </a:lnSpc>
              <a:spcBef>
                <a:spcPts val="155"/>
              </a:spcBef>
            </a:pPr>
            <a:r>
              <a:rPr sz="1650" b="1" spc="-40" dirty="0">
                <a:latin typeface="Arial"/>
                <a:cs typeface="Arial"/>
              </a:rPr>
              <a:t>S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25" dirty="0">
                <a:latin typeface="Arial"/>
                <a:cs typeface="Arial"/>
              </a:rPr>
              <a:t>L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5" dirty="0">
                <a:latin typeface="Arial"/>
                <a:cs typeface="Arial"/>
              </a:rPr>
              <a:t>U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R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85" dirty="0">
                <a:latin typeface="Arial"/>
                <a:cs typeface="Arial"/>
              </a:rPr>
              <a:t>N</a:t>
            </a:r>
            <a:r>
              <a:rPr sz="1650" b="1" spc="49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K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10" dirty="0">
                <a:latin typeface="Arial"/>
                <a:cs typeface="Arial"/>
              </a:rPr>
              <a:t>O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204" dirty="0">
                <a:latin typeface="Arial"/>
                <a:cs typeface="Arial"/>
              </a:rPr>
              <a:t>MU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85" dirty="0">
                <a:latin typeface="Arial"/>
                <a:cs typeface="Arial"/>
              </a:rPr>
              <a:t>N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145" dirty="0">
                <a:latin typeface="Arial"/>
                <a:cs typeface="Arial"/>
              </a:rPr>
              <a:t>IK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40" dirty="0">
                <a:latin typeface="Arial"/>
                <a:cs typeface="Arial"/>
              </a:rPr>
              <a:t>S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65" dirty="0">
                <a:latin typeface="Arial"/>
                <a:cs typeface="Arial"/>
              </a:rPr>
              <a:t>I</a:t>
            </a:r>
            <a:r>
              <a:rPr sz="1650" b="1" spc="484" dirty="0">
                <a:latin typeface="Arial"/>
                <a:cs typeface="Arial"/>
              </a:rPr>
              <a:t> </a:t>
            </a:r>
            <a:r>
              <a:rPr sz="1650" b="1" spc="190" dirty="0">
                <a:latin typeface="Arial"/>
                <a:cs typeface="Arial"/>
              </a:rPr>
              <a:t>IN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65" dirty="0">
                <a:latin typeface="Arial"/>
                <a:cs typeface="Arial"/>
              </a:rPr>
              <a:t>F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10" dirty="0">
                <a:latin typeface="Arial"/>
                <a:cs typeface="Arial"/>
              </a:rPr>
              <a:t>O</a:t>
            </a:r>
            <a:r>
              <a:rPr sz="1650" b="1" spc="-235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R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190" dirty="0">
                <a:latin typeface="Arial"/>
                <a:cs typeface="Arial"/>
              </a:rPr>
              <a:t>MA</a:t>
            </a:r>
            <a:r>
              <a:rPr sz="1650" b="1" spc="-229" dirty="0">
                <a:latin typeface="Arial"/>
                <a:cs typeface="Arial"/>
              </a:rPr>
              <a:t> </a:t>
            </a:r>
            <a:r>
              <a:rPr sz="1650" b="1" spc="-225" dirty="0">
                <a:latin typeface="Arial"/>
                <a:cs typeface="Arial"/>
              </a:rPr>
              <a:t>L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601" y="195342"/>
            <a:ext cx="34163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395" dirty="0">
                <a:solidFill>
                  <a:srgbClr val="AB8A8A"/>
                </a:solidFill>
              </a:rPr>
              <a:t>Saluran  </a:t>
            </a:r>
            <a:r>
              <a:rPr spc="105" dirty="0">
                <a:solidFill>
                  <a:srgbClr val="AB8A8A"/>
                </a:solidFill>
              </a:rPr>
              <a:t>K</a:t>
            </a:r>
            <a:r>
              <a:rPr spc="280" dirty="0">
                <a:solidFill>
                  <a:srgbClr val="AB8A8A"/>
                </a:solidFill>
              </a:rPr>
              <a:t>o</a:t>
            </a:r>
            <a:r>
              <a:rPr spc="890" dirty="0">
                <a:solidFill>
                  <a:srgbClr val="AB8A8A"/>
                </a:solidFill>
              </a:rPr>
              <a:t>m</a:t>
            </a:r>
            <a:r>
              <a:rPr spc="470" dirty="0">
                <a:solidFill>
                  <a:srgbClr val="AB8A8A"/>
                </a:solidFill>
              </a:rPr>
              <a:t>un</a:t>
            </a:r>
            <a:r>
              <a:rPr spc="285" dirty="0">
                <a:solidFill>
                  <a:srgbClr val="AB8A8A"/>
                </a:solidFill>
              </a:rPr>
              <a:t>i</a:t>
            </a:r>
            <a:r>
              <a:rPr spc="500" dirty="0">
                <a:solidFill>
                  <a:srgbClr val="AB8A8A"/>
                </a:solidFill>
              </a:rPr>
              <a:t>k</a:t>
            </a:r>
            <a:r>
              <a:rPr spc="680" dirty="0">
                <a:solidFill>
                  <a:srgbClr val="AB8A8A"/>
                </a:solidFill>
              </a:rPr>
              <a:t>a</a:t>
            </a:r>
            <a:r>
              <a:rPr spc="110" dirty="0">
                <a:solidFill>
                  <a:srgbClr val="AB8A8A"/>
                </a:solidFill>
              </a:rPr>
              <a:t>s</a:t>
            </a:r>
            <a:r>
              <a:rPr spc="170" dirty="0">
                <a:solidFill>
                  <a:srgbClr val="AB8A8A"/>
                </a:solidFill>
              </a:rPr>
              <a:t>i  </a:t>
            </a:r>
            <a:r>
              <a:rPr spc="375" dirty="0">
                <a:solidFill>
                  <a:srgbClr val="AB8A8A"/>
                </a:solidFill>
              </a:rPr>
              <a:t>Formal</a:t>
            </a:r>
          </a:p>
        </p:txBody>
      </p:sp>
      <p:sp>
        <p:nvSpPr>
          <p:cNvPr id="3" name="object 3"/>
          <p:cNvSpPr/>
          <p:nvPr/>
        </p:nvSpPr>
        <p:spPr>
          <a:xfrm>
            <a:off x="268301" y="2363467"/>
            <a:ext cx="1316355" cy="125095"/>
          </a:xfrm>
          <a:custGeom>
            <a:avLst/>
            <a:gdLst/>
            <a:ahLst/>
            <a:cxnLst/>
            <a:rect l="l" t="t" r="r" b="b"/>
            <a:pathLst>
              <a:path w="1316355" h="125094">
                <a:moveTo>
                  <a:pt x="0" y="0"/>
                </a:moveTo>
                <a:lnTo>
                  <a:pt x="1315819" y="0"/>
                </a:lnTo>
                <a:lnTo>
                  <a:pt x="1315819" y="124656"/>
                </a:lnTo>
                <a:lnTo>
                  <a:pt x="0" y="124656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4171" y="180564"/>
            <a:ext cx="2828924" cy="2828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28545" y="3175117"/>
            <a:ext cx="3295015" cy="485775"/>
          </a:xfrm>
          <a:custGeom>
            <a:avLst/>
            <a:gdLst/>
            <a:ahLst/>
            <a:cxnLst/>
            <a:rect l="l" t="t" r="r" b="b"/>
            <a:pathLst>
              <a:path w="3295015" h="485775">
                <a:moveTo>
                  <a:pt x="3204027" y="485774"/>
                </a:moveTo>
                <a:lnTo>
                  <a:pt x="90863" y="485774"/>
                </a:lnTo>
                <a:lnTo>
                  <a:pt x="55543" y="478564"/>
                </a:lnTo>
                <a:lnTo>
                  <a:pt x="26656" y="458917"/>
                </a:lnTo>
                <a:lnTo>
                  <a:pt x="7156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56" y="55963"/>
                </a:lnTo>
                <a:lnTo>
                  <a:pt x="26656" y="26857"/>
                </a:lnTo>
                <a:lnTo>
                  <a:pt x="55543" y="7210"/>
                </a:lnTo>
                <a:lnTo>
                  <a:pt x="90863" y="0"/>
                </a:lnTo>
                <a:lnTo>
                  <a:pt x="3204027" y="0"/>
                </a:lnTo>
                <a:lnTo>
                  <a:pt x="3239346" y="7210"/>
                </a:lnTo>
                <a:lnTo>
                  <a:pt x="3268234" y="26857"/>
                </a:lnTo>
                <a:lnTo>
                  <a:pt x="3287734" y="55963"/>
                </a:lnTo>
                <a:lnTo>
                  <a:pt x="3294890" y="91549"/>
                </a:lnTo>
                <a:lnTo>
                  <a:pt x="3294890" y="394225"/>
                </a:lnTo>
                <a:lnTo>
                  <a:pt x="3287734" y="429811"/>
                </a:lnTo>
                <a:lnTo>
                  <a:pt x="3268234" y="458917"/>
                </a:lnTo>
                <a:lnTo>
                  <a:pt x="3239346" y="478564"/>
                </a:lnTo>
                <a:lnTo>
                  <a:pt x="320402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47" y="2539901"/>
            <a:ext cx="5812155" cy="103631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2400" b="1" spc="-190" dirty="0">
                <a:solidFill>
                  <a:srgbClr val="503A45"/>
                </a:solidFill>
                <a:latin typeface="Arial"/>
                <a:cs typeface="Arial"/>
              </a:rPr>
              <a:t>1. </a:t>
            </a:r>
            <a:r>
              <a:rPr sz="2400" b="1" spc="55" dirty="0">
                <a:solidFill>
                  <a:srgbClr val="503A45"/>
                </a:solidFill>
                <a:latin typeface="Arial"/>
                <a:cs typeface="Arial"/>
              </a:rPr>
              <a:t>KOMUNIKASI </a:t>
            </a:r>
            <a:r>
              <a:rPr sz="2400" b="1" spc="-5" dirty="0">
                <a:solidFill>
                  <a:srgbClr val="503A45"/>
                </a:solidFill>
                <a:latin typeface="Arial"/>
                <a:cs typeface="Arial"/>
              </a:rPr>
              <a:t>DARI </a:t>
            </a:r>
            <a:r>
              <a:rPr sz="2400" b="1" spc="-25" dirty="0">
                <a:solidFill>
                  <a:srgbClr val="503A45"/>
                </a:solidFill>
                <a:latin typeface="Arial"/>
                <a:cs typeface="Arial"/>
              </a:rPr>
              <a:t>ATAS </a:t>
            </a:r>
            <a:r>
              <a:rPr sz="2400" b="1" spc="-120" dirty="0">
                <a:solidFill>
                  <a:srgbClr val="503A45"/>
                </a:solidFill>
                <a:latin typeface="Arial"/>
                <a:cs typeface="Arial"/>
              </a:rPr>
              <a:t>KE</a:t>
            </a:r>
            <a:r>
              <a:rPr sz="2400" b="1" spc="-114" dirty="0">
                <a:solidFill>
                  <a:srgbClr val="503A45"/>
                </a:solidFill>
                <a:latin typeface="Arial"/>
                <a:cs typeface="Arial"/>
              </a:rPr>
              <a:t> </a:t>
            </a:r>
            <a:r>
              <a:rPr sz="2400" b="1" spc="35" dirty="0">
                <a:solidFill>
                  <a:srgbClr val="503A45"/>
                </a:solidFill>
                <a:latin typeface="Arial"/>
                <a:cs typeface="Arial"/>
              </a:rPr>
              <a:t>BAWAH</a:t>
            </a:r>
            <a:endParaRPr sz="2400">
              <a:latin typeface="Arial"/>
              <a:cs typeface="Arial"/>
            </a:endParaRPr>
          </a:p>
          <a:p>
            <a:pPr marL="3262629">
              <a:lnSpc>
                <a:spcPct val="100000"/>
              </a:lnSpc>
              <a:spcBef>
                <a:spcPts val="1100"/>
              </a:spcBef>
            </a:pPr>
            <a:r>
              <a:rPr sz="2400" spc="180" dirty="0">
                <a:latin typeface="Arial"/>
                <a:cs typeface="Arial"/>
              </a:rPr>
              <a:t>Manajer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280" dirty="0">
                <a:latin typeface="Arial"/>
                <a:cs typeface="Arial"/>
              </a:rPr>
              <a:t>Umum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84795" y="3829466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20340" y="4495639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9164" y="4100771"/>
            <a:ext cx="1819275" cy="781050"/>
          </a:xfrm>
          <a:custGeom>
            <a:avLst/>
            <a:gdLst/>
            <a:ahLst/>
            <a:cxnLst/>
            <a:rect l="l" t="t" r="r" b="b"/>
            <a:pathLst>
              <a:path w="1819275" h="781050">
                <a:moveTo>
                  <a:pt x="1728313" y="781049"/>
                </a:moveTo>
                <a:lnTo>
                  <a:pt x="90922" y="781049"/>
                </a:lnTo>
                <a:lnTo>
                  <a:pt x="55579" y="773852"/>
                </a:lnTo>
                <a:lnTo>
                  <a:pt x="26673" y="754243"/>
                </a:lnTo>
                <a:lnTo>
                  <a:pt x="7161" y="725193"/>
                </a:lnTo>
                <a:lnTo>
                  <a:pt x="0" y="689674"/>
                </a:lnTo>
                <a:lnTo>
                  <a:pt x="0" y="91375"/>
                </a:lnTo>
                <a:lnTo>
                  <a:pt x="7161" y="55856"/>
                </a:lnTo>
                <a:lnTo>
                  <a:pt x="26673" y="26806"/>
                </a:lnTo>
                <a:lnTo>
                  <a:pt x="55579" y="7196"/>
                </a:lnTo>
                <a:lnTo>
                  <a:pt x="90922" y="0"/>
                </a:lnTo>
                <a:lnTo>
                  <a:pt x="1728313" y="0"/>
                </a:lnTo>
                <a:lnTo>
                  <a:pt x="1763655" y="7196"/>
                </a:lnTo>
                <a:lnTo>
                  <a:pt x="1792561" y="26806"/>
                </a:lnTo>
                <a:lnTo>
                  <a:pt x="1812074" y="55856"/>
                </a:lnTo>
                <a:lnTo>
                  <a:pt x="1819235" y="91375"/>
                </a:lnTo>
                <a:lnTo>
                  <a:pt x="1819235" y="689674"/>
                </a:lnTo>
                <a:lnTo>
                  <a:pt x="1812074" y="725193"/>
                </a:lnTo>
                <a:lnTo>
                  <a:pt x="1792561" y="754243"/>
                </a:lnTo>
                <a:lnTo>
                  <a:pt x="1763655" y="773852"/>
                </a:lnTo>
                <a:lnTo>
                  <a:pt x="1728313" y="78104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11849" y="4131626"/>
            <a:ext cx="1044575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20" dirty="0">
                <a:latin typeface="Arial"/>
                <a:cs typeface="Arial"/>
              </a:rPr>
              <a:t>M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85" dirty="0">
                <a:latin typeface="Arial"/>
                <a:cs typeface="Arial"/>
              </a:rPr>
              <a:t>j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05" dirty="0"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9455" y="4469022"/>
            <a:ext cx="130937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-45" dirty="0">
                <a:latin typeface="Arial"/>
                <a:cs typeface="Arial"/>
              </a:rPr>
              <a:t>K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u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ga</a:t>
            </a:r>
            <a:r>
              <a:rPr sz="1900" spc="195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9873" y="3848126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95777" y="4038605"/>
            <a:ext cx="2085975" cy="838200"/>
          </a:xfrm>
          <a:custGeom>
            <a:avLst/>
            <a:gdLst/>
            <a:ahLst/>
            <a:cxnLst/>
            <a:rect l="l" t="t" r="r" b="b"/>
            <a:pathLst>
              <a:path w="2085975" h="838200">
                <a:moveTo>
                  <a:pt x="1994970" y="838190"/>
                </a:moveTo>
                <a:lnTo>
                  <a:pt x="91003" y="838190"/>
                </a:lnTo>
                <a:lnTo>
                  <a:pt x="55629" y="831038"/>
                </a:lnTo>
                <a:lnTo>
                  <a:pt x="26697" y="811553"/>
                </a:lnTo>
                <a:lnTo>
                  <a:pt x="7167" y="782686"/>
                </a:lnTo>
                <a:lnTo>
                  <a:pt x="0" y="747393"/>
                </a:lnTo>
                <a:lnTo>
                  <a:pt x="0" y="90797"/>
                </a:lnTo>
                <a:lnTo>
                  <a:pt x="7167" y="55503"/>
                </a:lnTo>
                <a:lnTo>
                  <a:pt x="26697" y="26636"/>
                </a:lnTo>
                <a:lnTo>
                  <a:pt x="55629" y="7151"/>
                </a:lnTo>
                <a:lnTo>
                  <a:pt x="91003" y="0"/>
                </a:lnTo>
                <a:lnTo>
                  <a:pt x="1994970" y="0"/>
                </a:lnTo>
                <a:lnTo>
                  <a:pt x="2030345" y="7151"/>
                </a:lnTo>
                <a:lnTo>
                  <a:pt x="2059277" y="26636"/>
                </a:lnTo>
                <a:lnTo>
                  <a:pt x="2078807" y="55503"/>
                </a:lnTo>
                <a:lnTo>
                  <a:pt x="2085974" y="90797"/>
                </a:lnTo>
                <a:lnTo>
                  <a:pt x="2085974" y="747393"/>
                </a:lnTo>
                <a:lnTo>
                  <a:pt x="2078807" y="782686"/>
                </a:lnTo>
                <a:lnTo>
                  <a:pt x="2059277" y="811553"/>
                </a:lnTo>
                <a:lnTo>
                  <a:pt x="2030345" y="831038"/>
                </a:lnTo>
                <a:lnTo>
                  <a:pt x="1994970" y="83819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42558" y="4087828"/>
            <a:ext cx="11125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105" dirty="0">
                <a:latin typeface="Arial"/>
                <a:cs typeface="Arial"/>
              </a:rPr>
              <a:t>M</a:t>
            </a:r>
            <a:r>
              <a:rPr sz="2050" spc="254" dirty="0">
                <a:latin typeface="Arial"/>
                <a:cs typeface="Arial"/>
              </a:rPr>
              <a:t>a</a:t>
            </a:r>
            <a:r>
              <a:rPr sz="2050" spc="195" dirty="0">
                <a:latin typeface="Arial"/>
                <a:cs typeface="Arial"/>
              </a:rPr>
              <a:t>n</a:t>
            </a:r>
            <a:r>
              <a:rPr sz="2050" spc="254" dirty="0">
                <a:latin typeface="Arial"/>
                <a:cs typeface="Arial"/>
              </a:rPr>
              <a:t>a</a:t>
            </a:r>
            <a:r>
              <a:rPr sz="2050" spc="85" dirty="0">
                <a:latin typeface="Arial"/>
                <a:cs typeface="Arial"/>
              </a:rPr>
              <a:t>j</a:t>
            </a:r>
            <a:r>
              <a:rPr sz="2050" spc="130" dirty="0">
                <a:latin typeface="Arial"/>
                <a:cs typeface="Arial"/>
              </a:rPr>
              <a:t>e</a:t>
            </a:r>
            <a:r>
              <a:rPr sz="2050" spc="105" dirty="0">
                <a:latin typeface="Arial"/>
                <a:cs typeface="Arial"/>
              </a:rPr>
              <a:t>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3005" y="4447684"/>
            <a:ext cx="114998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105" dirty="0">
                <a:latin typeface="Arial"/>
                <a:cs typeface="Arial"/>
              </a:rPr>
              <a:t>Produksi</a:t>
            </a:r>
            <a:endParaRPr sz="20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38277" y="4528336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5631" y="3882577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8302" y="4038600"/>
            <a:ext cx="2162175" cy="838200"/>
          </a:xfrm>
          <a:custGeom>
            <a:avLst/>
            <a:gdLst/>
            <a:ahLst/>
            <a:cxnLst/>
            <a:rect l="l" t="t" r="r" b="b"/>
            <a:pathLst>
              <a:path w="2162175" h="838200">
                <a:moveTo>
                  <a:pt x="2071238" y="838199"/>
                </a:moveTo>
                <a:lnTo>
                  <a:pt x="90933" y="838199"/>
                </a:lnTo>
                <a:lnTo>
                  <a:pt x="55586" y="831048"/>
                </a:lnTo>
                <a:lnTo>
                  <a:pt x="26676" y="811562"/>
                </a:lnTo>
                <a:lnTo>
                  <a:pt x="7162" y="782696"/>
                </a:lnTo>
                <a:lnTo>
                  <a:pt x="0" y="747401"/>
                </a:lnTo>
                <a:lnTo>
                  <a:pt x="0" y="90798"/>
                </a:lnTo>
                <a:lnTo>
                  <a:pt x="7162" y="55503"/>
                </a:lnTo>
                <a:lnTo>
                  <a:pt x="26676" y="26637"/>
                </a:lnTo>
                <a:lnTo>
                  <a:pt x="55586" y="7151"/>
                </a:lnTo>
                <a:lnTo>
                  <a:pt x="90933" y="0"/>
                </a:lnTo>
                <a:lnTo>
                  <a:pt x="2071238" y="0"/>
                </a:lnTo>
                <a:lnTo>
                  <a:pt x="2106585" y="7151"/>
                </a:lnTo>
                <a:lnTo>
                  <a:pt x="2135495" y="26637"/>
                </a:lnTo>
                <a:lnTo>
                  <a:pt x="2155009" y="55503"/>
                </a:lnTo>
                <a:lnTo>
                  <a:pt x="2162171" y="90798"/>
                </a:lnTo>
                <a:lnTo>
                  <a:pt x="2162171" y="747401"/>
                </a:lnTo>
                <a:lnTo>
                  <a:pt x="2155009" y="782696"/>
                </a:lnTo>
                <a:lnTo>
                  <a:pt x="2135495" y="811562"/>
                </a:lnTo>
                <a:lnTo>
                  <a:pt x="2106585" y="831048"/>
                </a:lnTo>
                <a:lnTo>
                  <a:pt x="2071238" y="8381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5146" y="4017470"/>
            <a:ext cx="10782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90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80" dirty="0">
                <a:latin typeface="Arial"/>
                <a:cs typeface="Arial"/>
              </a:rPr>
              <a:t>j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100" dirty="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7731" y="4366109"/>
            <a:ext cx="15093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5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405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2970" y="5486727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187" y="5253328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34569" y="5306828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50" dirty="0">
                <a:latin typeface="Arial"/>
                <a:cs typeface="Arial"/>
              </a:rPr>
              <a:t>j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l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06520" y="5430744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38704" y="5275799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863179" y="5329300"/>
            <a:ext cx="64960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60" dirty="0">
                <a:latin typeface="Arial"/>
                <a:cs typeface="Arial"/>
              </a:rPr>
              <a:t>r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240" dirty="0">
                <a:latin typeface="Arial"/>
                <a:cs typeface="Arial"/>
              </a:rPr>
              <a:t>m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05471" y="5477038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5250" y="5253328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64372" y="5306828"/>
            <a:ext cx="57086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indent="-32384">
              <a:lnSpc>
                <a:spcPct val="1127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B</a:t>
            </a:r>
            <a:r>
              <a:rPr sz="1200" spc="145" dirty="0">
                <a:latin typeface="Arial"/>
                <a:cs typeface="Arial"/>
              </a:rPr>
              <a:t>ag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70" dirty="0">
                <a:latin typeface="Arial"/>
                <a:cs typeface="Arial"/>
              </a:rPr>
              <a:t>n  </a:t>
            </a:r>
            <a:r>
              <a:rPr sz="1200" spc="60" dirty="0">
                <a:latin typeface="Arial"/>
                <a:cs typeface="Arial"/>
              </a:rPr>
              <a:t>Pabrik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25994" y="5427520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48947" y="5253328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406768" y="5306828"/>
            <a:ext cx="78295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04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50" dirty="0">
                <a:latin typeface="Arial"/>
                <a:cs typeface="Arial"/>
              </a:rPr>
              <a:t>li</a:t>
            </a:r>
            <a:r>
              <a:rPr sz="1200" spc="110" dirty="0">
                <a:latin typeface="Arial"/>
                <a:cs typeface="Arial"/>
              </a:rPr>
              <a:t>t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775033" y="5453407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08254" y="5253328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290889" y="5324443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35" dirty="0">
                <a:latin typeface="Arial"/>
                <a:cs typeface="Arial"/>
              </a:rPr>
              <a:t>A</a:t>
            </a:r>
            <a:r>
              <a:rPr sz="1200" spc="60" dirty="0">
                <a:latin typeface="Arial"/>
                <a:cs typeface="Arial"/>
              </a:rPr>
              <a:t>k</a:t>
            </a:r>
            <a:r>
              <a:rPr sz="1200" spc="110" dirty="0">
                <a:latin typeface="Arial"/>
                <a:cs typeface="Arial"/>
              </a:rPr>
              <a:t>unt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155503" y="5477038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34084" y="5275799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671835" y="5328880"/>
            <a:ext cx="82296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573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45" dirty="0">
                <a:latin typeface="Arial"/>
                <a:cs typeface="Arial"/>
              </a:rPr>
              <a:t>K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145" dirty="0">
                <a:latin typeface="Arial"/>
                <a:cs typeface="Arial"/>
              </a:rPr>
              <a:t>ga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306" y="6342438"/>
            <a:ext cx="9570720" cy="485775"/>
          </a:xfrm>
          <a:custGeom>
            <a:avLst/>
            <a:gdLst/>
            <a:ahLst/>
            <a:cxnLst/>
            <a:rect l="l" t="t" r="r" b="b"/>
            <a:pathLst>
              <a:path w="9570720" h="485775">
                <a:moveTo>
                  <a:pt x="9479247" y="485774"/>
                </a:moveTo>
                <a:lnTo>
                  <a:pt x="90918" y="485774"/>
                </a:lnTo>
                <a:lnTo>
                  <a:pt x="55577" y="478564"/>
                </a:lnTo>
                <a:lnTo>
                  <a:pt x="26672" y="458917"/>
                </a:lnTo>
                <a:lnTo>
                  <a:pt x="7161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61" y="55963"/>
                </a:lnTo>
                <a:lnTo>
                  <a:pt x="26672" y="26857"/>
                </a:lnTo>
                <a:lnTo>
                  <a:pt x="55577" y="7210"/>
                </a:lnTo>
                <a:lnTo>
                  <a:pt x="90918" y="0"/>
                </a:lnTo>
                <a:lnTo>
                  <a:pt x="9479247" y="0"/>
                </a:lnTo>
                <a:lnTo>
                  <a:pt x="9514588" y="7210"/>
                </a:lnTo>
                <a:lnTo>
                  <a:pt x="9543493" y="26857"/>
                </a:lnTo>
                <a:lnTo>
                  <a:pt x="9563005" y="55963"/>
                </a:lnTo>
                <a:lnTo>
                  <a:pt x="9570166" y="91549"/>
                </a:lnTo>
                <a:lnTo>
                  <a:pt x="9570166" y="394225"/>
                </a:lnTo>
                <a:lnTo>
                  <a:pt x="9563005" y="429811"/>
                </a:lnTo>
                <a:lnTo>
                  <a:pt x="9543493" y="458917"/>
                </a:lnTo>
                <a:lnTo>
                  <a:pt x="9514588" y="478564"/>
                </a:lnTo>
                <a:lnTo>
                  <a:pt x="947924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012391" y="6351904"/>
            <a:ext cx="158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Arial"/>
                <a:cs typeface="Arial"/>
              </a:rPr>
              <a:t>K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120" dirty="0">
                <a:latin typeface="Arial"/>
                <a:cs typeface="Arial"/>
              </a:rPr>
              <a:t>r</a:t>
            </a:r>
            <a:r>
              <a:rPr sz="2400" spc="195" dirty="0">
                <a:latin typeface="Arial"/>
                <a:cs typeface="Arial"/>
              </a:rPr>
              <a:t>y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45" dirty="0">
                <a:latin typeface="Arial"/>
                <a:cs typeface="Arial"/>
              </a:rPr>
              <a:t>w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96336" y="3825579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99881" y="3836553"/>
            <a:ext cx="7198359" cy="0"/>
          </a:xfrm>
          <a:custGeom>
            <a:avLst/>
            <a:gdLst/>
            <a:ahLst/>
            <a:cxnLst/>
            <a:rect l="l" t="t" r="r" b="b"/>
            <a:pathLst>
              <a:path w="7198359">
                <a:moveTo>
                  <a:pt x="0" y="0"/>
                </a:moveTo>
                <a:lnTo>
                  <a:pt x="719811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8457" y="5050464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254543" y="5056964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67829" y="3886464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47977" y="3890352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23135" y="5114993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27431" y="5100220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29295" y="5085447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4929" y="5089335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11279" y="4528336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231459" y="5050464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02296" y="5085447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87931" y="5089335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40520" y="5017766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111357" y="5052750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96992" y="5056637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0" y="0"/>
                </a:moveTo>
                <a:lnTo>
                  <a:pt x="256846" y="0"/>
                </a:lnTo>
                <a:lnTo>
                  <a:pt x="128423" y="21907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7750" y="6128328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0" y="0"/>
                </a:moveTo>
                <a:lnTo>
                  <a:pt x="313994" y="0"/>
                </a:lnTo>
                <a:lnTo>
                  <a:pt x="156997" y="27622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71300" y="6072345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0" y="0"/>
                </a:moveTo>
                <a:lnTo>
                  <a:pt x="313994" y="0"/>
                </a:lnTo>
                <a:lnTo>
                  <a:pt x="156997" y="27622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70252" y="6118636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0" y="0"/>
                </a:moveTo>
                <a:lnTo>
                  <a:pt x="313994" y="0"/>
                </a:lnTo>
                <a:lnTo>
                  <a:pt x="156997" y="27622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90773" y="6069121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0" y="0"/>
                </a:moveTo>
                <a:lnTo>
                  <a:pt x="313994" y="0"/>
                </a:lnTo>
                <a:lnTo>
                  <a:pt x="156997" y="27622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03910" y="6091004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0" y="0"/>
                </a:moveTo>
                <a:lnTo>
                  <a:pt x="313994" y="0"/>
                </a:lnTo>
                <a:lnTo>
                  <a:pt x="156997" y="27622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84381" y="6114636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0" y="0"/>
                </a:moveTo>
                <a:lnTo>
                  <a:pt x="313994" y="0"/>
                </a:lnTo>
                <a:lnTo>
                  <a:pt x="156997" y="276224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601" y="195342"/>
            <a:ext cx="34163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395" dirty="0">
                <a:solidFill>
                  <a:srgbClr val="AB8A8A"/>
                </a:solidFill>
              </a:rPr>
              <a:t>Saluran  </a:t>
            </a:r>
            <a:r>
              <a:rPr spc="105" dirty="0">
                <a:solidFill>
                  <a:srgbClr val="AB8A8A"/>
                </a:solidFill>
              </a:rPr>
              <a:t>K</a:t>
            </a:r>
            <a:r>
              <a:rPr spc="280" dirty="0">
                <a:solidFill>
                  <a:srgbClr val="AB8A8A"/>
                </a:solidFill>
              </a:rPr>
              <a:t>o</a:t>
            </a:r>
            <a:r>
              <a:rPr spc="890" dirty="0">
                <a:solidFill>
                  <a:srgbClr val="AB8A8A"/>
                </a:solidFill>
              </a:rPr>
              <a:t>m</a:t>
            </a:r>
            <a:r>
              <a:rPr spc="470" dirty="0">
                <a:solidFill>
                  <a:srgbClr val="AB8A8A"/>
                </a:solidFill>
              </a:rPr>
              <a:t>un</a:t>
            </a:r>
            <a:r>
              <a:rPr spc="285" dirty="0">
                <a:solidFill>
                  <a:srgbClr val="AB8A8A"/>
                </a:solidFill>
              </a:rPr>
              <a:t>i</a:t>
            </a:r>
            <a:r>
              <a:rPr spc="500" dirty="0">
                <a:solidFill>
                  <a:srgbClr val="AB8A8A"/>
                </a:solidFill>
              </a:rPr>
              <a:t>k</a:t>
            </a:r>
            <a:r>
              <a:rPr spc="680" dirty="0">
                <a:solidFill>
                  <a:srgbClr val="AB8A8A"/>
                </a:solidFill>
              </a:rPr>
              <a:t>a</a:t>
            </a:r>
            <a:r>
              <a:rPr spc="110" dirty="0">
                <a:solidFill>
                  <a:srgbClr val="AB8A8A"/>
                </a:solidFill>
              </a:rPr>
              <a:t>s</a:t>
            </a:r>
            <a:r>
              <a:rPr spc="170" dirty="0">
                <a:solidFill>
                  <a:srgbClr val="AB8A8A"/>
                </a:solidFill>
              </a:rPr>
              <a:t>i  </a:t>
            </a:r>
            <a:r>
              <a:rPr spc="375" dirty="0">
                <a:solidFill>
                  <a:srgbClr val="AB8A8A"/>
                </a:solidFill>
              </a:rPr>
              <a:t>Formal</a:t>
            </a:r>
          </a:p>
        </p:txBody>
      </p:sp>
      <p:sp>
        <p:nvSpPr>
          <p:cNvPr id="3" name="object 3"/>
          <p:cNvSpPr/>
          <p:nvPr/>
        </p:nvSpPr>
        <p:spPr>
          <a:xfrm>
            <a:off x="268301" y="2363465"/>
            <a:ext cx="1316355" cy="125095"/>
          </a:xfrm>
          <a:custGeom>
            <a:avLst/>
            <a:gdLst/>
            <a:ahLst/>
            <a:cxnLst/>
            <a:rect l="l" t="t" r="r" b="b"/>
            <a:pathLst>
              <a:path w="1316355" h="125094">
                <a:moveTo>
                  <a:pt x="0" y="0"/>
                </a:moveTo>
                <a:lnTo>
                  <a:pt x="1315819" y="0"/>
                </a:lnTo>
                <a:lnTo>
                  <a:pt x="1315819" y="124656"/>
                </a:lnTo>
                <a:lnTo>
                  <a:pt x="0" y="124656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63311" y="265869"/>
            <a:ext cx="2647811" cy="264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28545" y="3175117"/>
            <a:ext cx="3295015" cy="485775"/>
          </a:xfrm>
          <a:custGeom>
            <a:avLst/>
            <a:gdLst/>
            <a:ahLst/>
            <a:cxnLst/>
            <a:rect l="l" t="t" r="r" b="b"/>
            <a:pathLst>
              <a:path w="3295015" h="485775">
                <a:moveTo>
                  <a:pt x="3204027" y="485774"/>
                </a:moveTo>
                <a:lnTo>
                  <a:pt x="90863" y="485774"/>
                </a:lnTo>
                <a:lnTo>
                  <a:pt x="55543" y="478564"/>
                </a:lnTo>
                <a:lnTo>
                  <a:pt x="26656" y="458917"/>
                </a:lnTo>
                <a:lnTo>
                  <a:pt x="7156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56" y="55963"/>
                </a:lnTo>
                <a:lnTo>
                  <a:pt x="26656" y="26857"/>
                </a:lnTo>
                <a:lnTo>
                  <a:pt x="55543" y="7210"/>
                </a:lnTo>
                <a:lnTo>
                  <a:pt x="90863" y="0"/>
                </a:lnTo>
                <a:lnTo>
                  <a:pt x="3204027" y="0"/>
                </a:lnTo>
                <a:lnTo>
                  <a:pt x="3239346" y="7210"/>
                </a:lnTo>
                <a:lnTo>
                  <a:pt x="3268234" y="26857"/>
                </a:lnTo>
                <a:lnTo>
                  <a:pt x="3287734" y="55963"/>
                </a:lnTo>
                <a:lnTo>
                  <a:pt x="3294890" y="91549"/>
                </a:lnTo>
                <a:lnTo>
                  <a:pt x="3294890" y="394225"/>
                </a:lnTo>
                <a:lnTo>
                  <a:pt x="3287734" y="429811"/>
                </a:lnTo>
                <a:lnTo>
                  <a:pt x="3268234" y="458917"/>
                </a:lnTo>
                <a:lnTo>
                  <a:pt x="3239346" y="478564"/>
                </a:lnTo>
                <a:lnTo>
                  <a:pt x="320402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4328" y="2539895"/>
            <a:ext cx="5918835" cy="103631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2400" b="1" spc="-10" dirty="0">
                <a:solidFill>
                  <a:srgbClr val="503A45"/>
                </a:solidFill>
                <a:latin typeface="Arial"/>
                <a:cs typeface="Arial"/>
              </a:rPr>
              <a:t>2. </a:t>
            </a:r>
            <a:r>
              <a:rPr sz="2400" b="1" spc="55" dirty="0">
                <a:solidFill>
                  <a:srgbClr val="503A45"/>
                </a:solidFill>
                <a:latin typeface="Arial"/>
                <a:cs typeface="Arial"/>
              </a:rPr>
              <a:t>KOMUNIKASI </a:t>
            </a:r>
            <a:r>
              <a:rPr sz="2400" b="1" spc="-5" dirty="0">
                <a:solidFill>
                  <a:srgbClr val="503A45"/>
                </a:solidFill>
                <a:latin typeface="Arial"/>
                <a:cs typeface="Arial"/>
              </a:rPr>
              <a:t>DARI </a:t>
            </a:r>
            <a:r>
              <a:rPr sz="2400" b="1" spc="35" dirty="0">
                <a:solidFill>
                  <a:srgbClr val="503A45"/>
                </a:solidFill>
                <a:latin typeface="Arial"/>
                <a:cs typeface="Arial"/>
              </a:rPr>
              <a:t>BAWAH </a:t>
            </a:r>
            <a:r>
              <a:rPr sz="2400" b="1" spc="-120" dirty="0">
                <a:solidFill>
                  <a:srgbClr val="503A45"/>
                </a:solidFill>
                <a:latin typeface="Arial"/>
                <a:cs typeface="Arial"/>
              </a:rPr>
              <a:t>KE</a:t>
            </a:r>
            <a:r>
              <a:rPr sz="2400" b="1" spc="130" dirty="0">
                <a:solidFill>
                  <a:srgbClr val="503A45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503A45"/>
                </a:solidFill>
                <a:latin typeface="Arial"/>
                <a:cs typeface="Arial"/>
              </a:rPr>
              <a:t>ATAS</a:t>
            </a:r>
            <a:endParaRPr sz="2400">
              <a:latin typeface="Arial"/>
              <a:cs typeface="Arial"/>
            </a:endParaRPr>
          </a:p>
          <a:p>
            <a:pPr marL="3213100">
              <a:lnSpc>
                <a:spcPct val="100000"/>
              </a:lnSpc>
              <a:spcBef>
                <a:spcPts val="1100"/>
              </a:spcBef>
            </a:pPr>
            <a:r>
              <a:rPr sz="2400" spc="180" dirty="0">
                <a:latin typeface="Arial"/>
                <a:cs typeface="Arial"/>
              </a:rPr>
              <a:t>Manajer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280" dirty="0">
                <a:latin typeface="Arial"/>
                <a:cs typeface="Arial"/>
              </a:rPr>
              <a:t>Umum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84795" y="3829469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20340" y="4623601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9164" y="4100774"/>
            <a:ext cx="1819275" cy="781050"/>
          </a:xfrm>
          <a:custGeom>
            <a:avLst/>
            <a:gdLst/>
            <a:ahLst/>
            <a:cxnLst/>
            <a:rect l="l" t="t" r="r" b="b"/>
            <a:pathLst>
              <a:path w="1819275" h="781050">
                <a:moveTo>
                  <a:pt x="1728313" y="781049"/>
                </a:moveTo>
                <a:lnTo>
                  <a:pt x="90922" y="781049"/>
                </a:lnTo>
                <a:lnTo>
                  <a:pt x="55579" y="773852"/>
                </a:lnTo>
                <a:lnTo>
                  <a:pt x="26673" y="754243"/>
                </a:lnTo>
                <a:lnTo>
                  <a:pt x="7161" y="725193"/>
                </a:lnTo>
                <a:lnTo>
                  <a:pt x="0" y="689674"/>
                </a:lnTo>
                <a:lnTo>
                  <a:pt x="0" y="91375"/>
                </a:lnTo>
                <a:lnTo>
                  <a:pt x="7161" y="55856"/>
                </a:lnTo>
                <a:lnTo>
                  <a:pt x="26673" y="26806"/>
                </a:lnTo>
                <a:lnTo>
                  <a:pt x="55579" y="7196"/>
                </a:lnTo>
                <a:lnTo>
                  <a:pt x="90922" y="0"/>
                </a:lnTo>
                <a:lnTo>
                  <a:pt x="1728313" y="0"/>
                </a:lnTo>
                <a:lnTo>
                  <a:pt x="1763655" y="7196"/>
                </a:lnTo>
                <a:lnTo>
                  <a:pt x="1792561" y="26806"/>
                </a:lnTo>
                <a:lnTo>
                  <a:pt x="1812074" y="55856"/>
                </a:lnTo>
                <a:lnTo>
                  <a:pt x="1819235" y="91375"/>
                </a:lnTo>
                <a:lnTo>
                  <a:pt x="1819235" y="689674"/>
                </a:lnTo>
                <a:lnTo>
                  <a:pt x="1812074" y="725193"/>
                </a:lnTo>
                <a:lnTo>
                  <a:pt x="1792561" y="754243"/>
                </a:lnTo>
                <a:lnTo>
                  <a:pt x="1763655" y="773852"/>
                </a:lnTo>
                <a:lnTo>
                  <a:pt x="1728313" y="78104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11849" y="4131629"/>
            <a:ext cx="1044575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20" dirty="0">
                <a:latin typeface="Arial"/>
                <a:cs typeface="Arial"/>
              </a:rPr>
              <a:t>M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85" dirty="0">
                <a:latin typeface="Arial"/>
                <a:cs typeface="Arial"/>
              </a:rPr>
              <a:t>j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05" dirty="0"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9455" y="4469025"/>
            <a:ext cx="130937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-45" dirty="0">
                <a:latin typeface="Arial"/>
                <a:cs typeface="Arial"/>
              </a:rPr>
              <a:t>K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u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ga</a:t>
            </a:r>
            <a:r>
              <a:rPr sz="1900" spc="195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11279" y="4613644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95777" y="4038605"/>
            <a:ext cx="2085975" cy="838200"/>
          </a:xfrm>
          <a:custGeom>
            <a:avLst/>
            <a:gdLst/>
            <a:ahLst/>
            <a:cxnLst/>
            <a:rect l="l" t="t" r="r" b="b"/>
            <a:pathLst>
              <a:path w="2085975" h="838200">
                <a:moveTo>
                  <a:pt x="1994970" y="838190"/>
                </a:moveTo>
                <a:lnTo>
                  <a:pt x="91003" y="838190"/>
                </a:lnTo>
                <a:lnTo>
                  <a:pt x="55629" y="831038"/>
                </a:lnTo>
                <a:lnTo>
                  <a:pt x="26697" y="811553"/>
                </a:lnTo>
                <a:lnTo>
                  <a:pt x="7167" y="782686"/>
                </a:lnTo>
                <a:lnTo>
                  <a:pt x="0" y="747393"/>
                </a:lnTo>
                <a:lnTo>
                  <a:pt x="0" y="90797"/>
                </a:lnTo>
                <a:lnTo>
                  <a:pt x="7167" y="55503"/>
                </a:lnTo>
                <a:lnTo>
                  <a:pt x="26697" y="26636"/>
                </a:lnTo>
                <a:lnTo>
                  <a:pt x="55629" y="7151"/>
                </a:lnTo>
                <a:lnTo>
                  <a:pt x="91003" y="0"/>
                </a:lnTo>
                <a:lnTo>
                  <a:pt x="1994970" y="0"/>
                </a:lnTo>
                <a:lnTo>
                  <a:pt x="2030345" y="7151"/>
                </a:lnTo>
                <a:lnTo>
                  <a:pt x="2059277" y="26636"/>
                </a:lnTo>
                <a:lnTo>
                  <a:pt x="2078807" y="55503"/>
                </a:lnTo>
                <a:lnTo>
                  <a:pt x="2085974" y="90797"/>
                </a:lnTo>
                <a:lnTo>
                  <a:pt x="2085974" y="747393"/>
                </a:lnTo>
                <a:lnTo>
                  <a:pt x="2078807" y="782686"/>
                </a:lnTo>
                <a:lnTo>
                  <a:pt x="2059277" y="811553"/>
                </a:lnTo>
                <a:lnTo>
                  <a:pt x="2030345" y="831038"/>
                </a:lnTo>
                <a:lnTo>
                  <a:pt x="1994970" y="83819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42558" y="4087828"/>
            <a:ext cx="11125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105" dirty="0">
                <a:latin typeface="Arial"/>
                <a:cs typeface="Arial"/>
              </a:rPr>
              <a:t>M</a:t>
            </a:r>
            <a:r>
              <a:rPr sz="2050" spc="254" dirty="0">
                <a:latin typeface="Arial"/>
                <a:cs typeface="Arial"/>
              </a:rPr>
              <a:t>a</a:t>
            </a:r>
            <a:r>
              <a:rPr sz="2050" spc="195" dirty="0">
                <a:latin typeface="Arial"/>
                <a:cs typeface="Arial"/>
              </a:rPr>
              <a:t>n</a:t>
            </a:r>
            <a:r>
              <a:rPr sz="2050" spc="254" dirty="0">
                <a:latin typeface="Arial"/>
                <a:cs typeface="Arial"/>
              </a:rPr>
              <a:t>a</a:t>
            </a:r>
            <a:r>
              <a:rPr sz="2050" spc="85" dirty="0">
                <a:latin typeface="Arial"/>
                <a:cs typeface="Arial"/>
              </a:rPr>
              <a:t>j</a:t>
            </a:r>
            <a:r>
              <a:rPr sz="2050" spc="130" dirty="0">
                <a:latin typeface="Arial"/>
                <a:cs typeface="Arial"/>
              </a:rPr>
              <a:t>e</a:t>
            </a:r>
            <a:r>
              <a:rPr sz="2050" spc="105" dirty="0">
                <a:latin typeface="Arial"/>
                <a:cs typeface="Arial"/>
              </a:rPr>
              <a:t>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3005" y="4447684"/>
            <a:ext cx="114998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105" dirty="0">
                <a:latin typeface="Arial"/>
                <a:cs typeface="Arial"/>
              </a:rPr>
              <a:t>Produksi</a:t>
            </a:r>
            <a:endParaRPr sz="20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38277" y="4634972"/>
            <a:ext cx="0" cy="552450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30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8302" y="4038600"/>
            <a:ext cx="2162175" cy="838200"/>
          </a:xfrm>
          <a:custGeom>
            <a:avLst/>
            <a:gdLst/>
            <a:ahLst/>
            <a:cxnLst/>
            <a:rect l="l" t="t" r="r" b="b"/>
            <a:pathLst>
              <a:path w="2162175" h="838200">
                <a:moveTo>
                  <a:pt x="2071238" y="838199"/>
                </a:moveTo>
                <a:lnTo>
                  <a:pt x="90933" y="838199"/>
                </a:lnTo>
                <a:lnTo>
                  <a:pt x="55586" y="831048"/>
                </a:lnTo>
                <a:lnTo>
                  <a:pt x="26676" y="811562"/>
                </a:lnTo>
                <a:lnTo>
                  <a:pt x="7162" y="782696"/>
                </a:lnTo>
                <a:lnTo>
                  <a:pt x="0" y="747401"/>
                </a:lnTo>
                <a:lnTo>
                  <a:pt x="0" y="90798"/>
                </a:lnTo>
                <a:lnTo>
                  <a:pt x="7162" y="55503"/>
                </a:lnTo>
                <a:lnTo>
                  <a:pt x="26676" y="26637"/>
                </a:lnTo>
                <a:lnTo>
                  <a:pt x="55586" y="7151"/>
                </a:lnTo>
                <a:lnTo>
                  <a:pt x="90933" y="0"/>
                </a:lnTo>
                <a:lnTo>
                  <a:pt x="2071238" y="0"/>
                </a:lnTo>
                <a:lnTo>
                  <a:pt x="2106585" y="7151"/>
                </a:lnTo>
                <a:lnTo>
                  <a:pt x="2135495" y="26637"/>
                </a:lnTo>
                <a:lnTo>
                  <a:pt x="2155009" y="55503"/>
                </a:lnTo>
                <a:lnTo>
                  <a:pt x="2162171" y="90798"/>
                </a:lnTo>
                <a:lnTo>
                  <a:pt x="2162171" y="747401"/>
                </a:lnTo>
                <a:lnTo>
                  <a:pt x="2155009" y="782696"/>
                </a:lnTo>
                <a:lnTo>
                  <a:pt x="2135495" y="811562"/>
                </a:lnTo>
                <a:lnTo>
                  <a:pt x="2106585" y="831048"/>
                </a:lnTo>
                <a:lnTo>
                  <a:pt x="2071238" y="8381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5146" y="4017470"/>
            <a:ext cx="10782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90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80" dirty="0">
                <a:latin typeface="Arial"/>
                <a:cs typeface="Arial"/>
              </a:rPr>
              <a:t>j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100" dirty="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731" y="4366109"/>
            <a:ext cx="15093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5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405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6782" y="5144002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29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2970" y="5636019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187" y="5253325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34569" y="5306828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50" dirty="0">
                <a:latin typeface="Arial"/>
                <a:cs typeface="Arial"/>
              </a:rPr>
              <a:t>j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l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18946" y="5163889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29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38704" y="5275799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863179" y="5329297"/>
            <a:ext cx="64960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60" dirty="0">
                <a:latin typeface="Arial"/>
                <a:cs typeface="Arial"/>
              </a:rPr>
              <a:t>r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240" dirty="0">
                <a:latin typeface="Arial"/>
                <a:cs typeface="Arial"/>
              </a:rPr>
              <a:t>m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05471" y="5647655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36966" y="5121231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29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05250" y="5253325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949681" y="5306828"/>
            <a:ext cx="57086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indent="-32384">
              <a:lnSpc>
                <a:spcPct val="1127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B</a:t>
            </a:r>
            <a:r>
              <a:rPr sz="1200" spc="145" dirty="0">
                <a:latin typeface="Arial"/>
                <a:cs typeface="Arial"/>
              </a:rPr>
              <a:t>ag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70" dirty="0">
                <a:latin typeface="Arial"/>
                <a:cs typeface="Arial"/>
              </a:rPr>
              <a:t>n  </a:t>
            </a:r>
            <a:r>
              <a:rPr sz="1200" spc="60" dirty="0">
                <a:latin typeface="Arial"/>
                <a:cs typeface="Arial"/>
              </a:rPr>
              <a:t>Pabrik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636965" y="5122678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29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25994" y="5619461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48947" y="5253325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406768" y="5306828"/>
            <a:ext cx="78295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04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50" dirty="0">
                <a:latin typeface="Arial"/>
                <a:cs typeface="Arial"/>
              </a:rPr>
              <a:t>li</a:t>
            </a:r>
            <a:r>
              <a:rPr sz="1200" spc="110" dirty="0">
                <a:latin typeface="Arial"/>
                <a:cs typeface="Arial"/>
              </a:rPr>
              <a:t>t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838359" y="5142449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29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75033" y="5624024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08254" y="5253325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290889" y="5324446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35" dirty="0">
                <a:latin typeface="Arial"/>
                <a:cs typeface="Arial"/>
              </a:rPr>
              <a:t>A</a:t>
            </a:r>
            <a:r>
              <a:rPr sz="1200" spc="60" dirty="0">
                <a:latin typeface="Arial"/>
                <a:cs typeface="Arial"/>
              </a:rPr>
              <a:t>k</a:t>
            </a:r>
            <a:r>
              <a:rPr sz="1200" spc="110" dirty="0">
                <a:latin typeface="Arial"/>
                <a:cs typeface="Arial"/>
              </a:rPr>
              <a:t>unt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95099" y="5161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29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55503" y="5626324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534084" y="5254468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>
                <a:moveTo>
                  <a:pt x="1004491" y="609599"/>
                </a:moveTo>
                <a:lnTo>
                  <a:pt x="90663" y="609599"/>
                </a:lnTo>
                <a:lnTo>
                  <a:pt x="55421" y="602450"/>
                </a:lnTo>
                <a:lnTo>
                  <a:pt x="26597" y="582968"/>
                </a:lnTo>
                <a:lnTo>
                  <a:pt x="7140" y="554109"/>
                </a:lnTo>
                <a:lnTo>
                  <a:pt x="0" y="518822"/>
                </a:lnTo>
                <a:lnTo>
                  <a:pt x="0" y="90776"/>
                </a:lnTo>
                <a:lnTo>
                  <a:pt x="7140" y="55490"/>
                </a:lnTo>
                <a:lnTo>
                  <a:pt x="26597" y="26631"/>
                </a:lnTo>
                <a:lnTo>
                  <a:pt x="55421" y="7149"/>
                </a:lnTo>
                <a:lnTo>
                  <a:pt x="90663" y="0"/>
                </a:lnTo>
                <a:lnTo>
                  <a:pt x="1004491" y="0"/>
                </a:lnTo>
                <a:lnTo>
                  <a:pt x="1039733" y="7149"/>
                </a:lnTo>
                <a:lnTo>
                  <a:pt x="1068557" y="26631"/>
                </a:lnTo>
                <a:lnTo>
                  <a:pt x="1088014" y="55490"/>
                </a:lnTo>
                <a:lnTo>
                  <a:pt x="1095155" y="90776"/>
                </a:lnTo>
                <a:lnTo>
                  <a:pt x="1095155" y="518822"/>
                </a:lnTo>
                <a:lnTo>
                  <a:pt x="1088014" y="554109"/>
                </a:lnTo>
                <a:lnTo>
                  <a:pt x="1068557" y="582968"/>
                </a:lnTo>
                <a:lnTo>
                  <a:pt x="1039733" y="602450"/>
                </a:lnTo>
                <a:lnTo>
                  <a:pt x="1004491" y="609599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8671835" y="5328884"/>
            <a:ext cx="82296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573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45" dirty="0">
                <a:latin typeface="Arial"/>
                <a:cs typeface="Arial"/>
              </a:rPr>
              <a:t>K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145" dirty="0">
                <a:latin typeface="Arial"/>
                <a:cs typeface="Arial"/>
              </a:rPr>
              <a:t>ga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2306" y="6342441"/>
            <a:ext cx="9570720" cy="485775"/>
          </a:xfrm>
          <a:custGeom>
            <a:avLst/>
            <a:gdLst/>
            <a:ahLst/>
            <a:cxnLst/>
            <a:rect l="l" t="t" r="r" b="b"/>
            <a:pathLst>
              <a:path w="9570720" h="485775">
                <a:moveTo>
                  <a:pt x="9479247" y="485774"/>
                </a:moveTo>
                <a:lnTo>
                  <a:pt x="90918" y="485774"/>
                </a:lnTo>
                <a:lnTo>
                  <a:pt x="55577" y="478564"/>
                </a:lnTo>
                <a:lnTo>
                  <a:pt x="26672" y="458917"/>
                </a:lnTo>
                <a:lnTo>
                  <a:pt x="7161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61" y="55963"/>
                </a:lnTo>
                <a:lnTo>
                  <a:pt x="26672" y="26857"/>
                </a:lnTo>
                <a:lnTo>
                  <a:pt x="55577" y="7210"/>
                </a:lnTo>
                <a:lnTo>
                  <a:pt x="90918" y="0"/>
                </a:lnTo>
                <a:lnTo>
                  <a:pt x="9479247" y="0"/>
                </a:lnTo>
                <a:lnTo>
                  <a:pt x="9514588" y="7210"/>
                </a:lnTo>
                <a:lnTo>
                  <a:pt x="9543493" y="26857"/>
                </a:lnTo>
                <a:lnTo>
                  <a:pt x="9563005" y="55963"/>
                </a:lnTo>
                <a:lnTo>
                  <a:pt x="9570166" y="91549"/>
                </a:lnTo>
                <a:lnTo>
                  <a:pt x="9570166" y="394225"/>
                </a:lnTo>
                <a:lnTo>
                  <a:pt x="9563005" y="429811"/>
                </a:lnTo>
                <a:lnTo>
                  <a:pt x="9543493" y="458917"/>
                </a:lnTo>
                <a:lnTo>
                  <a:pt x="9514588" y="478564"/>
                </a:lnTo>
                <a:lnTo>
                  <a:pt x="947924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012391" y="6351907"/>
            <a:ext cx="158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Arial"/>
                <a:cs typeface="Arial"/>
              </a:rPr>
              <a:t>K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120" dirty="0">
                <a:latin typeface="Arial"/>
                <a:cs typeface="Arial"/>
              </a:rPr>
              <a:t>r</a:t>
            </a:r>
            <a:r>
              <a:rPr sz="2400" spc="195" dirty="0">
                <a:latin typeface="Arial"/>
                <a:cs typeface="Arial"/>
              </a:rPr>
              <a:t>y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45" dirty="0">
                <a:latin typeface="Arial"/>
                <a:cs typeface="Arial"/>
              </a:rPr>
              <a:t>w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96336" y="3825579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99881" y="3836553"/>
            <a:ext cx="7198359" cy="0"/>
          </a:xfrm>
          <a:custGeom>
            <a:avLst/>
            <a:gdLst/>
            <a:ahLst/>
            <a:cxnLst/>
            <a:rect l="l" t="t" r="r" b="b"/>
            <a:pathLst>
              <a:path w="7198359">
                <a:moveTo>
                  <a:pt x="0" y="0"/>
                </a:moveTo>
                <a:lnTo>
                  <a:pt x="719811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8457" y="515709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54543" y="5142272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728351" y="3613329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256846" y="219074"/>
                </a:moveTo>
                <a:lnTo>
                  <a:pt x="0" y="219074"/>
                </a:lnTo>
                <a:lnTo>
                  <a:pt x="128423" y="0"/>
                </a:lnTo>
                <a:lnTo>
                  <a:pt x="256846" y="2190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1403" y="4853695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256846" y="219074"/>
                </a:moveTo>
                <a:lnTo>
                  <a:pt x="0" y="219074"/>
                </a:lnTo>
                <a:lnTo>
                  <a:pt x="128423" y="0"/>
                </a:lnTo>
                <a:lnTo>
                  <a:pt x="256846" y="2190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31459" y="5135775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40520" y="516705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2999" y="5852415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313994" y="276224"/>
                </a:moveTo>
                <a:lnTo>
                  <a:pt x="0" y="276224"/>
                </a:lnTo>
                <a:lnTo>
                  <a:pt x="156997" y="0"/>
                </a:lnTo>
                <a:lnTo>
                  <a:pt x="313994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06520" y="5622690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81586" y="4852252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256846" y="219074"/>
                </a:moveTo>
                <a:lnTo>
                  <a:pt x="0" y="219074"/>
                </a:lnTo>
                <a:lnTo>
                  <a:pt x="128423" y="0"/>
                </a:lnTo>
                <a:lnTo>
                  <a:pt x="256846" y="2190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05752" y="4872135"/>
            <a:ext cx="257175" cy="219075"/>
          </a:xfrm>
          <a:custGeom>
            <a:avLst/>
            <a:gdLst/>
            <a:ahLst/>
            <a:cxnLst/>
            <a:rect l="l" t="t" r="r" b="b"/>
            <a:pathLst>
              <a:path w="257175" h="219075">
                <a:moveTo>
                  <a:pt x="256846" y="219074"/>
                </a:moveTo>
                <a:lnTo>
                  <a:pt x="0" y="219074"/>
                </a:lnTo>
                <a:lnTo>
                  <a:pt x="128423" y="0"/>
                </a:lnTo>
                <a:lnTo>
                  <a:pt x="256846" y="2190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45781" y="5850972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313994" y="276224"/>
                </a:moveTo>
                <a:lnTo>
                  <a:pt x="0" y="276224"/>
                </a:lnTo>
                <a:lnTo>
                  <a:pt x="156997" y="0"/>
                </a:lnTo>
                <a:lnTo>
                  <a:pt x="313994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55721" y="5849525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313994" y="276224"/>
                </a:moveTo>
                <a:lnTo>
                  <a:pt x="0" y="276224"/>
                </a:lnTo>
                <a:lnTo>
                  <a:pt x="156997" y="0"/>
                </a:lnTo>
                <a:lnTo>
                  <a:pt x="313994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653810" y="5848084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313994" y="276224"/>
                </a:moveTo>
                <a:lnTo>
                  <a:pt x="0" y="276224"/>
                </a:lnTo>
                <a:lnTo>
                  <a:pt x="156997" y="0"/>
                </a:lnTo>
                <a:lnTo>
                  <a:pt x="313994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35788" y="5846638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313994" y="276224"/>
                </a:moveTo>
                <a:lnTo>
                  <a:pt x="0" y="276224"/>
                </a:lnTo>
                <a:lnTo>
                  <a:pt x="156997" y="0"/>
                </a:lnTo>
                <a:lnTo>
                  <a:pt x="313994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99279" y="5866521"/>
            <a:ext cx="314325" cy="276225"/>
          </a:xfrm>
          <a:custGeom>
            <a:avLst/>
            <a:gdLst/>
            <a:ahLst/>
            <a:cxnLst/>
            <a:rect l="l" t="t" r="r" b="b"/>
            <a:pathLst>
              <a:path w="314325" h="276225">
                <a:moveTo>
                  <a:pt x="313994" y="276224"/>
                </a:moveTo>
                <a:lnTo>
                  <a:pt x="0" y="276224"/>
                </a:lnTo>
                <a:lnTo>
                  <a:pt x="156997" y="0"/>
                </a:lnTo>
                <a:lnTo>
                  <a:pt x="313994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99" y="0"/>
                </a:lnTo>
                <a:lnTo>
                  <a:pt x="9753599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503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981976"/>
            <a:ext cx="7018800" cy="2333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22895" y="2"/>
            <a:ext cx="2800349" cy="233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164"/>
            <a:ext cx="4120733" cy="2329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20327" y="2"/>
            <a:ext cx="2085974" cy="7315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99780" y="2"/>
            <a:ext cx="1654175" cy="5640070"/>
          </a:xfrm>
          <a:custGeom>
            <a:avLst/>
            <a:gdLst/>
            <a:ahLst/>
            <a:cxnLst/>
            <a:rect l="l" t="t" r="r" b="b"/>
            <a:pathLst>
              <a:path w="1654175" h="5640070">
                <a:moveTo>
                  <a:pt x="1403542" y="5639632"/>
                </a:moveTo>
                <a:lnTo>
                  <a:pt x="0" y="0"/>
                </a:lnTo>
                <a:lnTo>
                  <a:pt x="1653820" y="0"/>
                </a:lnTo>
                <a:lnTo>
                  <a:pt x="1653820" y="5577345"/>
                </a:lnTo>
                <a:lnTo>
                  <a:pt x="1403542" y="5639632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03079" y="1975444"/>
            <a:ext cx="1450975" cy="5340350"/>
          </a:xfrm>
          <a:custGeom>
            <a:avLst/>
            <a:gdLst/>
            <a:ahLst/>
            <a:cxnLst/>
            <a:rect l="l" t="t" r="r" b="b"/>
            <a:pathLst>
              <a:path w="1450975" h="5340350">
                <a:moveTo>
                  <a:pt x="0" y="5339756"/>
                </a:moveTo>
                <a:lnTo>
                  <a:pt x="1450520" y="0"/>
                </a:lnTo>
                <a:lnTo>
                  <a:pt x="1450520" y="5339756"/>
                </a:lnTo>
                <a:lnTo>
                  <a:pt x="0" y="5339756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9831" y="2369270"/>
            <a:ext cx="558990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b="0" spc="170" dirty="0">
                <a:solidFill>
                  <a:srgbClr val="FFFFFF"/>
                </a:solidFill>
                <a:latin typeface="Palatino Linotype"/>
                <a:cs typeface="Palatino Linotype"/>
              </a:rPr>
              <a:t>Tujuan</a:t>
            </a:r>
            <a:r>
              <a:rPr sz="2400" b="0" spc="-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b="0" spc="130" dirty="0">
                <a:solidFill>
                  <a:srgbClr val="FFFFFF"/>
                </a:solidFill>
                <a:latin typeface="Palatino Linotype"/>
                <a:cs typeface="Palatino Linotype"/>
              </a:rPr>
              <a:t>Pokok</a:t>
            </a:r>
            <a:r>
              <a:rPr sz="2400" b="0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b="0" spc="145" dirty="0">
                <a:solidFill>
                  <a:srgbClr val="FFFFFF"/>
                </a:solidFill>
                <a:latin typeface="Palatino Linotype"/>
                <a:cs typeface="Palatino Linotype"/>
              </a:rPr>
              <a:t>Komunikasi</a:t>
            </a:r>
            <a:r>
              <a:rPr sz="2400" b="0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b="0" spc="175" dirty="0">
                <a:solidFill>
                  <a:srgbClr val="FFFFFF"/>
                </a:solidFill>
                <a:latin typeface="Palatino Linotype"/>
                <a:cs typeface="Palatino Linotype"/>
              </a:rPr>
              <a:t>Ke</a:t>
            </a:r>
            <a:r>
              <a:rPr sz="2400" b="0" spc="-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b="0" spc="155" dirty="0">
                <a:solidFill>
                  <a:srgbClr val="FFFFFF"/>
                </a:solidFill>
                <a:latin typeface="Palatino Linotype"/>
                <a:cs typeface="Palatino Linotype"/>
              </a:rPr>
              <a:t>bawah  </a:t>
            </a:r>
            <a:r>
              <a:rPr sz="2400" b="0" spc="170" dirty="0">
                <a:solidFill>
                  <a:srgbClr val="FFFFFF"/>
                </a:solidFill>
                <a:latin typeface="Palatino Linotype"/>
                <a:cs typeface="Palatino Linotype"/>
              </a:rPr>
              <a:t>(Katz </a:t>
            </a:r>
            <a:r>
              <a:rPr sz="2400" b="0" spc="250" dirty="0">
                <a:solidFill>
                  <a:srgbClr val="FFFFFF"/>
                </a:solidFill>
                <a:latin typeface="Palatino Linotype"/>
                <a:cs typeface="Palatino Linotype"/>
              </a:rPr>
              <a:t>&amp;</a:t>
            </a:r>
            <a:r>
              <a:rPr sz="2400" b="0" spc="-25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b="0" spc="160" dirty="0">
                <a:solidFill>
                  <a:srgbClr val="FFFFFF"/>
                </a:solidFill>
                <a:latin typeface="Palatino Linotype"/>
                <a:cs typeface="Palatino Linotype"/>
              </a:rPr>
              <a:t>Kahn):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8357" y="351028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49" y="24785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357" y="3786505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49" y="24785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357" y="406273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49" y="24785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8357" y="4338955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49" y="24785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8357" y="461518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49" y="24785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3954" y="3347714"/>
            <a:ext cx="5694680" cy="14065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Memberikan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Pengarahan/Instruksi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133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Memberikan Informasi mengapa pekerjaan harus dilaksanakan  Memberikan informasi tentang prosedur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praktik organisasi  Memberikan umpan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balik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Menyajikan informasi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menanamkan visi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organisasi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601" y="195339"/>
            <a:ext cx="34163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395" dirty="0">
                <a:solidFill>
                  <a:srgbClr val="AB8A8A"/>
                </a:solidFill>
              </a:rPr>
              <a:t>Saluran  </a:t>
            </a:r>
            <a:r>
              <a:rPr spc="105" dirty="0">
                <a:solidFill>
                  <a:srgbClr val="AB8A8A"/>
                </a:solidFill>
              </a:rPr>
              <a:t>K</a:t>
            </a:r>
            <a:r>
              <a:rPr spc="280" dirty="0">
                <a:solidFill>
                  <a:srgbClr val="AB8A8A"/>
                </a:solidFill>
              </a:rPr>
              <a:t>o</a:t>
            </a:r>
            <a:r>
              <a:rPr spc="890" dirty="0">
                <a:solidFill>
                  <a:srgbClr val="AB8A8A"/>
                </a:solidFill>
              </a:rPr>
              <a:t>m</a:t>
            </a:r>
            <a:r>
              <a:rPr spc="470" dirty="0">
                <a:solidFill>
                  <a:srgbClr val="AB8A8A"/>
                </a:solidFill>
              </a:rPr>
              <a:t>un</a:t>
            </a:r>
            <a:r>
              <a:rPr spc="285" dirty="0">
                <a:solidFill>
                  <a:srgbClr val="AB8A8A"/>
                </a:solidFill>
              </a:rPr>
              <a:t>i</a:t>
            </a:r>
            <a:r>
              <a:rPr spc="500" dirty="0">
                <a:solidFill>
                  <a:srgbClr val="AB8A8A"/>
                </a:solidFill>
              </a:rPr>
              <a:t>k</a:t>
            </a:r>
            <a:r>
              <a:rPr spc="680" dirty="0">
                <a:solidFill>
                  <a:srgbClr val="AB8A8A"/>
                </a:solidFill>
              </a:rPr>
              <a:t>a</a:t>
            </a:r>
            <a:r>
              <a:rPr spc="110" dirty="0">
                <a:solidFill>
                  <a:srgbClr val="AB8A8A"/>
                </a:solidFill>
              </a:rPr>
              <a:t>s</a:t>
            </a:r>
            <a:r>
              <a:rPr spc="170" dirty="0">
                <a:solidFill>
                  <a:srgbClr val="AB8A8A"/>
                </a:solidFill>
              </a:rPr>
              <a:t>i  </a:t>
            </a:r>
            <a:r>
              <a:rPr spc="375" dirty="0">
                <a:solidFill>
                  <a:srgbClr val="AB8A8A"/>
                </a:solidFill>
              </a:rPr>
              <a:t>Formal</a:t>
            </a:r>
          </a:p>
        </p:txBody>
      </p:sp>
      <p:sp>
        <p:nvSpPr>
          <p:cNvPr id="3" name="object 3"/>
          <p:cNvSpPr/>
          <p:nvPr/>
        </p:nvSpPr>
        <p:spPr>
          <a:xfrm>
            <a:off x="268301" y="2363461"/>
            <a:ext cx="1316355" cy="125095"/>
          </a:xfrm>
          <a:custGeom>
            <a:avLst/>
            <a:gdLst/>
            <a:ahLst/>
            <a:cxnLst/>
            <a:rect l="l" t="t" r="r" b="b"/>
            <a:pathLst>
              <a:path w="1316355" h="125094">
                <a:moveTo>
                  <a:pt x="0" y="0"/>
                </a:moveTo>
                <a:lnTo>
                  <a:pt x="1315819" y="0"/>
                </a:lnTo>
                <a:lnTo>
                  <a:pt x="1315819" y="124656"/>
                </a:lnTo>
                <a:lnTo>
                  <a:pt x="0" y="124656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4171" y="265878"/>
            <a:ext cx="2828924" cy="2828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28545" y="3175117"/>
            <a:ext cx="3295015" cy="485775"/>
          </a:xfrm>
          <a:custGeom>
            <a:avLst/>
            <a:gdLst/>
            <a:ahLst/>
            <a:cxnLst/>
            <a:rect l="l" t="t" r="r" b="b"/>
            <a:pathLst>
              <a:path w="3295015" h="485775">
                <a:moveTo>
                  <a:pt x="3204027" y="485774"/>
                </a:moveTo>
                <a:lnTo>
                  <a:pt x="90863" y="485774"/>
                </a:lnTo>
                <a:lnTo>
                  <a:pt x="55543" y="478564"/>
                </a:lnTo>
                <a:lnTo>
                  <a:pt x="26656" y="458917"/>
                </a:lnTo>
                <a:lnTo>
                  <a:pt x="7156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56" y="55963"/>
                </a:lnTo>
                <a:lnTo>
                  <a:pt x="26656" y="26857"/>
                </a:lnTo>
                <a:lnTo>
                  <a:pt x="55543" y="7210"/>
                </a:lnTo>
                <a:lnTo>
                  <a:pt x="90863" y="0"/>
                </a:lnTo>
                <a:lnTo>
                  <a:pt x="3204027" y="0"/>
                </a:lnTo>
                <a:lnTo>
                  <a:pt x="3239346" y="7210"/>
                </a:lnTo>
                <a:lnTo>
                  <a:pt x="3268234" y="26857"/>
                </a:lnTo>
                <a:lnTo>
                  <a:pt x="3287734" y="55963"/>
                </a:lnTo>
                <a:lnTo>
                  <a:pt x="3294890" y="91549"/>
                </a:lnTo>
                <a:lnTo>
                  <a:pt x="3294890" y="394225"/>
                </a:lnTo>
                <a:lnTo>
                  <a:pt x="3287734" y="429811"/>
                </a:lnTo>
                <a:lnTo>
                  <a:pt x="3268234" y="458917"/>
                </a:lnTo>
                <a:lnTo>
                  <a:pt x="3239346" y="478564"/>
                </a:lnTo>
                <a:lnTo>
                  <a:pt x="320402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4328" y="2539887"/>
            <a:ext cx="5624830" cy="103631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2400" b="1" spc="30" dirty="0">
                <a:solidFill>
                  <a:srgbClr val="503A45"/>
                </a:solidFill>
                <a:latin typeface="Arial"/>
                <a:cs typeface="Arial"/>
              </a:rPr>
              <a:t>3. </a:t>
            </a:r>
            <a:r>
              <a:rPr sz="2400" b="1" spc="55" dirty="0">
                <a:solidFill>
                  <a:srgbClr val="503A45"/>
                </a:solidFill>
                <a:latin typeface="Arial"/>
                <a:cs typeface="Arial"/>
              </a:rPr>
              <a:t>KOMUNIKASI</a:t>
            </a:r>
            <a:r>
              <a:rPr sz="2400" b="1" spc="60" dirty="0">
                <a:solidFill>
                  <a:srgbClr val="503A45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503A45"/>
                </a:solidFill>
                <a:latin typeface="Arial"/>
                <a:cs typeface="Arial"/>
              </a:rPr>
              <a:t>HORIZONTAL</a:t>
            </a:r>
            <a:endParaRPr sz="2400">
              <a:latin typeface="Arial"/>
              <a:cs typeface="Arial"/>
            </a:endParaRPr>
          </a:p>
          <a:p>
            <a:pPr marL="3213100">
              <a:lnSpc>
                <a:spcPct val="100000"/>
              </a:lnSpc>
              <a:spcBef>
                <a:spcPts val="1100"/>
              </a:spcBef>
            </a:pPr>
            <a:r>
              <a:rPr sz="2400" spc="180" dirty="0">
                <a:latin typeface="Arial"/>
                <a:cs typeface="Arial"/>
              </a:rPr>
              <a:t>Manajer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280" dirty="0">
                <a:latin typeface="Arial"/>
                <a:cs typeface="Arial"/>
              </a:rPr>
              <a:t>Umum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9455" y="4088685"/>
            <a:ext cx="1309370" cy="700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2080">
              <a:lnSpc>
                <a:spcPct val="116500"/>
              </a:lnSpc>
              <a:spcBef>
                <a:spcPts val="95"/>
              </a:spcBef>
            </a:pPr>
            <a:r>
              <a:rPr sz="1900" spc="165" dirty="0">
                <a:latin typeface="Arial"/>
                <a:cs typeface="Arial"/>
              </a:rPr>
              <a:t>Manajer  </a:t>
            </a:r>
            <a:r>
              <a:rPr sz="1900" spc="-45" dirty="0">
                <a:latin typeface="Arial"/>
                <a:cs typeface="Arial"/>
              </a:rPr>
              <a:t>K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u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ga</a:t>
            </a:r>
            <a:r>
              <a:rPr sz="1900" spc="195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42558" y="4042031"/>
            <a:ext cx="1170305" cy="745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 marR="5080" indent="-20955">
              <a:lnSpc>
                <a:spcPct val="115199"/>
              </a:lnSpc>
              <a:spcBef>
                <a:spcPts val="95"/>
              </a:spcBef>
            </a:pPr>
            <a:r>
              <a:rPr sz="2050" spc="160" dirty="0">
                <a:latin typeface="Arial"/>
                <a:cs typeface="Arial"/>
              </a:rPr>
              <a:t>Manajer  </a:t>
            </a:r>
            <a:r>
              <a:rPr sz="2050" spc="-145" dirty="0">
                <a:latin typeface="Arial"/>
                <a:cs typeface="Arial"/>
              </a:rPr>
              <a:t>P</a:t>
            </a:r>
            <a:r>
              <a:rPr sz="2050" spc="105" dirty="0">
                <a:latin typeface="Arial"/>
                <a:cs typeface="Arial"/>
              </a:rPr>
              <a:t>r</a:t>
            </a:r>
            <a:r>
              <a:rPr sz="2050" spc="170" dirty="0">
                <a:latin typeface="Arial"/>
                <a:cs typeface="Arial"/>
              </a:rPr>
              <a:t>o</a:t>
            </a:r>
            <a:r>
              <a:rPr sz="2050" spc="254" dirty="0">
                <a:latin typeface="Arial"/>
                <a:cs typeface="Arial"/>
              </a:rPr>
              <a:t>d</a:t>
            </a:r>
            <a:r>
              <a:rPr sz="2050" spc="195" dirty="0">
                <a:latin typeface="Arial"/>
                <a:cs typeface="Arial"/>
              </a:rPr>
              <a:t>u</a:t>
            </a:r>
            <a:r>
              <a:rPr sz="2050" spc="114" dirty="0">
                <a:latin typeface="Arial"/>
                <a:cs typeface="Arial"/>
              </a:rPr>
              <a:t>k</a:t>
            </a:r>
            <a:r>
              <a:rPr sz="2050" spc="75" dirty="0">
                <a:latin typeface="Arial"/>
                <a:cs typeface="Arial"/>
              </a:rPr>
              <a:t>s</a:t>
            </a:r>
            <a:r>
              <a:rPr sz="2050" spc="85" dirty="0">
                <a:latin typeface="Arial"/>
                <a:cs typeface="Arial"/>
              </a:rPr>
              <a:t>i</a:t>
            </a:r>
            <a:endParaRPr sz="2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731" y="3973097"/>
            <a:ext cx="150939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165">
              <a:lnSpc>
                <a:spcPct val="114399"/>
              </a:lnSpc>
              <a:spcBef>
                <a:spcPts val="100"/>
              </a:spcBef>
            </a:pPr>
            <a:r>
              <a:rPr sz="2000" spc="150" dirty="0">
                <a:latin typeface="Arial"/>
                <a:cs typeface="Arial"/>
              </a:rPr>
              <a:t>Manajer  </a:t>
            </a:r>
            <a:r>
              <a:rPr sz="2000" spc="-15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405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569" y="5306831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50" dirty="0">
                <a:latin typeface="Arial"/>
                <a:cs typeface="Arial"/>
              </a:rPr>
              <a:t>j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l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87" y="3825579"/>
            <a:ext cx="9614258" cy="3002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63179" y="5329297"/>
            <a:ext cx="64960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60" dirty="0">
                <a:latin typeface="Arial"/>
                <a:cs typeface="Arial"/>
              </a:rPr>
              <a:t>r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240" dirty="0">
                <a:latin typeface="Arial"/>
                <a:cs typeface="Arial"/>
              </a:rPr>
              <a:t>m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4372" y="5306831"/>
            <a:ext cx="57086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indent="-32384">
              <a:lnSpc>
                <a:spcPct val="1127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B</a:t>
            </a:r>
            <a:r>
              <a:rPr sz="1200" spc="145" dirty="0">
                <a:latin typeface="Arial"/>
                <a:cs typeface="Arial"/>
              </a:rPr>
              <a:t>ag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70" dirty="0">
                <a:latin typeface="Arial"/>
                <a:cs typeface="Arial"/>
              </a:rPr>
              <a:t>n  </a:t>
            </a:r>
            <a:r>
              <a:rPr sz="1200" spc="60" dirty="0">
                <a:latin typeface="Arial"/>
                <a:cs typeface="Arial"/>
              </a:rPr>
              <a:t>Pabrik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06768" y="5306831"/>
            <a:ext cx="78295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04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50" dirty="0">
                <a:latin typeface="Arial"/>
                <a:cs typeface="Arial"/>
              </a:rPr>
              <a:t>li</a:t>
            </a:r>
            <a:r>
              <a:rPr sz="1200" spc="110" dirty="0">
                <a:latin typeface="Arial"/>
                <a:cs typeface="Arial"/>
              </a:rPr>
              <a:t>t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69562" y="5324446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35" dirty="0">
                <a:latin typeface="Arial"/>
                <a:cs typeface="Arial"/>
              </a:rPr>
              <a:t>A</a:t>
            </a:r>
            <a:r>
              <a:rPr sz="1200" spc="60" dirty="0">
                <a:latin typeface="Arial"/>
                <a:cs typeface="Arial"/>
              </a:rPr>
              <a:t>k</a:t>
            </a:r>
            <a:r>
              <a:rPr sz="1200" spc="110" dirty="0">
                <a:latin typeface="Arial"/>
                <a:cs typeface="Arial"/>
              </a:rPr>
              <a:t>unt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99797" y="5328880"/>
            <a:ext cx="82296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573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45" dirty="0">
                <a:latin typeface="Arial"/>
                <a:cs typeface="Arial"/>
              </a:rPr>
              <a:t>K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145" dirty="0">
                <a:latin typeface="Arial"/>
                <a:cs typeface="Arial"/>
              </a:rPr>
              <a:t>ga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2391" y="6351904"/>
            <a:ext cx="158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Arial"/>
                <a:cs typeface="Arial"/>
              </a:rPr>
              <a:t>K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120" dirty="0">
                <a:latin typeface="Arial"/>
                <a:cs typeface="Arial"/>
              </a:rPr>
              <a:t>r</a:t>
            </a:r>
            <a:r>
              <a:rPr sz="2400" spc="195" dirty="0">
                <a:latin typeface="Arial"/>
                <a:cs typeface="Arial"/>
              </a:rPr>
              <a:t>y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45" dirty="0">
                <a:latin typeface="Arial"/>
                <a:cs typeface="Arial"/>
              </a:rPr>
              <a:t>w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99881" y="3836553"/>
            <a:ext cx="7198359" cy="0"/>
          </a:xfrm>
          <a:custGeom>
            <a:avLst/>
            <a:gdLst/>
            <a:ahLst/>
            <a:cxnLst/>
            <a:rect l="l" t="t" r="r" b="b"/>
            <a:pathLst>
              <a:path w="7198359">
                <a:moveTo>
                  <a:pt x="0" y="0"/>
                </a:moveTo>
                <a:lnTo>
                  <a:pt x="719811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8457" y="515709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4543" y="5142276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31462" y="5135775"/>
            <a:ext cx="1457325" cy="0"/>
          </a:xfrm>
          <a:custGeom>
            <a:avLst/>
            <a:gdLst/>
            <a:ahLst/>
            <a:cxnLst/>
            <a:rect l="l" t="t" r="r" b="b"/>
            <a:pathLst>
              <a:path w="1457325">
                <a:moveTo>
                  <a:pt x="0" y="0"/>
                </a:moveTo>
                <a:lnTo>
                  <a:pt x="145687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40520" y="516705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72433" y="3572100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15503" y="5430321"/>
            <a:ext cx="571500" cy="276225"/>
          </a:xfrm>
          <a:custGeom>
            <a:avLst/>
            <a:gdLst/>
            <a:ahLst/>
            <a:cxnLst/>
            <a:rect l="l" t="t" r="r" b="b"/>
            <a:pathLst>
              <a:path w="571500" h="276225">
                <a:moveTo>
                  <a:pt x="205531" y="271438"/>
                </a:moveTo>
                <a:lnTo>
                  <a:pt x="0" y="136061"/>
                </a:lnTo>
                <a:lnTo>
                  <a:pt x="205531" y="0"/>
                </a:lnTo>
                <a:lnTo>
                  <a:pt x="205531" y="120335"/>
                </a:lnTo>
                <a:lnTo>
                  <a:pt x="540323" y="120335"/>
                </a:lnTo>
                <a:lnTo>
                  <a:pt x="571308" y="140847"/>
                </a:lnTo>
                <a:lnTo>
                  <a:pt x="540167" y="161359"/>
                </a:lnTo>
                <a:lnTo>
                  <a:pt x="205531" y="161359"/>
                </a:lnTo>
                <a:lnTo>
                  <a:pt x="205531" y="271438"/>
                </a:lnTo>
                <a:close/>
              </a:path>
              <a:path w="571500" h="276225">
                <a:moveTo>
                  <a:pt x="540323" y="120335"/>
                </a:moveTo>
                <a:lnTo>
                  <a:pt x="365776" y="120335"/>
                </a:lnTo>
                <a:lnTo>
                  <a:pt x="365776" y="4786"/>
                </a:lnTo>
                <a:lnTo>
                  <a:pt x="540323" y="120335"/>
                </a:lnTo>
                <a:close/>
              </a:path>
              <a:path w="571500" h="276225">
                <a:moveTo>
                  <a:pt x="365776" y="276224"/>
                </a:moveTo>
                <a:lnTo>
                  <a:pt x="365776" y="161359"/>
                </a:lnTo>
                <a:lnTo>
                  <a:pt x="540167" y="161359"/>
                </a:lnTo>
                <a:lnTo>
                  <a:pt x="365776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77649" y="5471534"/>
            <a:ext cx="914400" cy="276225"/>
          </a:xfrm>
          <a:custGeom>
            <a:avLst/>
            <a:gdLst/>
            <a:ahLst/>
            <a:cxnLst/>
            <a:rect l="l" t="t" r="r" b="b"/>
            <a:pathLst>
              <a:path w="914400" h="276225">
                <a:moveTo>
                  <a:pt x="202848" y="271438"/>
                </a:moveTo>
                <a:lnTo>
                  <a:pt x="0" y="136061"/>
                </a:lnTo>
                <a:lnTo>
                  <a:pt x="202848" y="0"/>
                </a:lnTo>
                <a:lnTo>
                  <a:pt x="202848" y="120335"/>
                </a:lnTo>
                <a:lnTo>
                  <a:pt x="883478" y="120335"/>
                </a:lnTo>
                <a:lnTo>
                  <a:pt x="914059" y="140847"/>
                </a:lnTo>
                <a:lnTo>
                  <a:pt x="883324" y="161359"/>
                </a:lnTo>
                <a:lnTo>
                  <a:pt x="202848" y="161359"/>
                </a:lnTo>
                <a:lnTo>
                  <a:pt x="202848" y="271438"/>
                </a:lnTo>
                <a:close/>
              </a:path>
              <a:path w="914400" h="276225">
                <a:moveTo>
                  <a:pt x="883478" y="120335"/>
                </a:moveTo>
                <a:lnTo>
                  <a:pt x="711210" y="120335"/>
                </a:lnTo>
                <a:lnTo>
                  <a:pt x="711210" y="4786"/>
                </a:lnTo>
                <a:lnTo>
                  <a:pt x="883478" y="120335"/>
                </a:lnTo>
                <a:close/>
              </a:path>
              <a:path w="914400" h="276225">
                <a:moveTo>
                  <a:pt x="711210" y="276224"/>
                </a:moveTo>
                <a:lnTo>
                  <a:pt x="711210" y="161359"/>
                </a:lnTo>
                <a:lnTo>
                  <a:pt x="883324" y="161359"/>
                </a:lnTo>
                <a:lnTo>
                  <a:pt x="711210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47372" y="5441441"/>
            <a:ext cx="914400" cy="276225"/>
          </a:xfrm>
          <a:custGeom>
            <a:avLst/>
            <a:gdLst/>
            <a:ahLst/>
            <a:cxnLst/>
            <a:rect l="l" t="t" r="r" b="b"/>
            <a:pathLst>
              <a:path w="914400" h="276225">
                <a:moveTo>
                  <a:pt x="202848" y="271438"/>
                </a:moveTo>
                <a:lnTo>
                  <a:pt x="0" y="136061"/>
                </a:lnTo>
                <a:lnTo>
                  <a:pt x="202848" y="0"/>
                </a:lnTo>
                <a:lnTo>
                  <a:pt x="202848" y="120335"/>
                </a:lnTo>
                <a:lnTo>
                  <a:pt x="883478" y="120335"/>
                </a:lnTo>
                <a:lnTo>
                  <a:pt x="914059" y="140847"/>
                </a:lnTo>
                <a:lnTo>
                  <a:pt x="883324" y="161359"/>
                </a:lnTo>
                <a:lnTo>
                  <a:pt x="202848" y="161359"/>
                </a:lnTo>
                <a:lnTo>
                  <a:pt x="202848" y="271438"/>
                </a:lnTo>
                <a:close/>
              </a:path>
              <a:path w="914400" h="276225">
                <a:moveTo>
                  <a:pt x="883478" y="120335"/>
                </a:moveTo>
                <a:lnTo>
                  <a:pt x="711210" y="120335"/>
                </a:lnTo>
                <a:lnTo>
                  <a:pt x="711210" y="4786"/>
                </a:lnTo>
                <a:lnTo>
                  <a:pt x="883478" y="120335"/>
                </a:lnTo>
                <a:close/>
              </a:path>
              <a:path w="914400" h="276225">
                <a:moveTo>
                  <a:pt x="711210" y="276224"/>
                </a:moveTo>
                <a:lnTo>
                  <a:pt x="711210" y="161359"/>
                </a:lnTo>
                <a:lnTo>
                  <a:pt x="883324" y="161359"/>
                </a:lnTo>
                <a:lnTo>
                  <a:pt x="711210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18342" y="5450204"/>
            <a:ext cx="571500" cy="276225"/>
          </a:xfrm>
          <a:custGeom>
            <a:avLst/>
            <a:gdLst/>
            <a:ahLst/>
            <a:cxnLst/>
            <a:rect l="l" t="t" r="r" b="b"/>
            <a:pathLst>
              <a:path w="571500" h="276225">
                <a:moveTo>
                  <a:pt x="205531" y="271438"/>
                </a:moveTo>
                <a:lnTo>
                  <a:pt x="0" y="136061"/>
                </a:lnTo>
                <a:lnTo>
                  <a:pt x="205531" y="0"/>
                </a:lnTo>
                <a:lnTo>
                  <a:pt x="205531" y="120335"/>
                </a:lnTo>
                <a:lnTo>
                  <a:pt x="540323" y="120335"/>
                </a:lnTo>
                <a:lnTo>
                  <a:pt x="571308" y="140847"/>
                </a:lnTo>
                <a:lnTo>
                  <a:pt x="540167" y="161359"/>
                </a:lnTo>
                <a:lnTo>
                  <a:pt x="205531" y="161359"/>
                </a:lnTo>
                <a:lnTo>
                  <a:pt x="205531" y="271438"/>
                </a:lnTo>
                <a:close/>
              </a:path>
              <a:path w="571500" h="276225">
                <a:moveTo>
                  <a:pt x="540323" y="120335"/>
                </a:moveTo>
                <a:lnTo>
                  <a:pt x="365776" y="120335"/>
                </a:lnTo>
                <a:lnTo>
                  <a:pt x="365776" y="4786"/>
                </a:lnTo>
                <a:lnTo>
                  <a:pt x="540323" y="120335"/>
                </a:lnTo>
                <a:close/>
              </a:path>
              <a:path w="571500" h="276225">
                <a:moveTo>
                  <a:pt x="365776" y="276224"/>
                </a:moveTo>
                <a:lnTo>
                  <a:pt x="365776" y="161359"/>
                </a:lnTo>
                <a:lnTo>
                  <a:pt x="540167" y="161359"/>
                </a:lnTo>
                <a:lnTo>
                  <a:pt x="365776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50562" y="5470088"/>
            <a:ext cx="571500" cy="276225"/>
          </a:xfrm>
          <a:custGeom>
            <a:avLst/>
            <a:gdLst/>
            <a:ahLst/>
            <a:cxnLst/>
            <a:rect l="l" t="t" r="r" b="b"/>
            <a:pathLst>
              <a:path w="571500" h="276225">
                <a:moveTo>
                  <a:pt x="205531" y="271438"/>
                </a:moveTo>
                <a:lnTo>
                  <a:pt x="0" y="136061"/>
                </a:lnTo>
                <a:lnTo>
                  <a:pt x="205531" y="0"/>
                </a:lnTo>
                <a:lnTo>
                  <a:pt x="205531" y="120335"/>
                </a:lnTo>
                <a:lnTo>
                  <a:pt x="540323" y="120335"/>
                </a:lnTo>
                <a:lnTo>
                  <a:pt x="571308" y="140847"/>
                </a:lnTo>
                <a:lnTo>
                  <a:pt x="540167" y="161359"/>
                </a:lnTo>
                <a:lnTo>
                  <a:pt x="205531" y="161359"/>
                </a:lnTo>
                <a:lnTo>
                  <a:pt x="205531" y="271438"/>
                </a:lnTo>
                <a:close/>
              </a:path>
              <a:path w="571500" h="276225">
                <a:moveTo>
                  <a:pt x="540323" y="120335"/>
                </a:moveTo>
                <a:lnTo>
                  <a:pt x="365776" y="120335"/>
                </a:lnTo>
                <a:lnTo>
                  <a:pt x="365776" y="4786"/>
                </a:lnTo>
                <a:lnTo>
                  <a:pt x="540323" y="120335"/>
                </a:lnTo>
                <a:close/>
              </a:path>
              <a:path w="571500" h="276225">
                <a:moveTo>
                  <a:pt x="365776" y="276224"/>
                </a:moveTo>
                <a:lnTo>
                  <a:pt x="365776" y="161359"/>
                </a:lnTo>
                <a:lnTo>
                  <a:pt x="540167" y="161359"/>
                </a:lnTo>
                <a:lnTo>
                  <a:pt x="365776" y="27622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42469" y="4271383"/>
            <a:ext cx="276225" cy="314325"/>
          </a:xfrm>
          <a:custGeom>
            <a:avLst/>
            <a:gdLst/>
            <a:ahLst/>
            <a:cxnLst/>
            <a:rect l="l" t="t" r="r" b="b"/>
            <a:pathLst>
              <a:path w="276225" h="314325">
                <a:moveTo>
                  <a:pt x="0" y="313994"/>
                </a:moveTo>
                <a:lnTo>
                  <a:pt x="0" y="0"/>
                </a:lnTo>
                <a:lnTo>
                  <a:pt x="276224" y="156997"/>
                </a:lnTo>
                <a:lnTo>
                  <a:pt x="0" y="31399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15924" y="4312591"/>
            <a:ext cx="276225" cy="314325"/>
          </a:xfrm>
          <a:custGeom>
            <a:avLst/>
            <a:gdLst/>
            <a:ahLst/>
            <a:cxnLst/>
            <a:rect l="l" t="t" r="r" b="b"/>
            <a:pathLst>
              <a:path w="276225" h="314325">
                <a:moveTo>
                  <a:pt x="0" y="313994"/>
                </a:moveTo>
                <a:lnTo>
                  <a:pt x="0" y="0"/>
                </a:lnTo>
                <a:lnTo>
                  <a:pt x="276224" y="156997"/>
                </a:lnTo>
                <a:lnTo>
                  <a:pt x="0" y="31399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65873" y="4307251"/>
            <a:ext cx="284480" cy="313690"/>
          </a:xfrm>
          <a:custGeom>
            <a:avLst/>
            <a:gdLst/>
            <a:ahLst/>
            <a:cxnLst/>
            <a:rect l="l" t="t" r="r" b="b"/>
            <a:pathLst>
              <a:path w="284479" h="313689">
                <a:moveTo>
                  <a:pt x="284359" y="313528"/>
                </a:moveTo>
                <a:lnTo>
                  <a:pt x="0" y="171796"/>
                </a:lnTo>
                <a:lnTo>
                  <a:pt x="267271" y="0"/>
                </a:lnTo>
                <a:lnTo>
                  <a:pt x="284359" y="313528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30764" y="4305805"/>
            <a:ext cx="284480" cy="313690"/>
          </a:xfrm>
          <a:custGeom>
            <a:avLst/>
            <a:gdLst/>
            <a:ahLst/>
            <a:cxnLst/>
            <a:rect l="l" t="t" r="r" b="b"/>
            <a:pathLst>
              <a:path w="284480" h="313689">
                <a:moveTo>
                  <a:pt x="267271" y="0"/>
                </a:moveTo>
                <a:lnTo>
                  <a:pt x="284359" y="313528"/>
                </a:lnTo>
                <a:lnTo>
                  <a:pt x="0" y="171796"/>
                </a:lnTo>
                <a:lnTo>
                  <a:pt x="267271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601" y="195339"/>
            <a:ext cx="34163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395" dirty="0">
                <a:solidFill>
                  <a:srgbClr val="AB8A8A"/>
                </a:solidFill>
              </a:rPr>
              <a:t>Saluran  </a:t>
            </a:r>
            <a:r>
              <a:rPr spc="105" dirty="0">
                <a:solidFill>
                  <a:srgbClr val="AB8A8A"/>
                </a:solidFill>
              </a:rPr>
              <a:t>K</a:t>
            </a:r>
            <a:r>
              <a:rPr spc="280" dirty="0">
                <a:solidFill>
                  <a:srgbClr val="AB8A8A"/>
                </a:solidFill>
              </a:rPr>
              <a:t>o</a:t>
            </a:r>
            <a:r>
              <a:rPr spc="890" dirty="0">
                <a:solidFill>
                  <a:srgbClr val="AB8A8A"/>
                </a:solidFill>
              </a:rPr>
              <a:t>m</a:t>
            </a:r>
            <a:r>
              <a:rPr spc="470" dirty="0">
                <a:solidFill>
                  <a:srgbClr val="AB8A8A"/>
                </a:solidFill>
              </a:rPr>
              <a:t>un</a:t>
            </a:r>
            <a:r>
              <a:rPr spc="285" dirty="0">
                <a:solidFill>
                  <a:srgbClr val="AB8A8A"/>
                </a:solidFill>
              </a:rPr>
              <a:t>i</a:t>
            </a:r>
            <a:r>
              <a:rPr spc="500" dirty="0">
                <a:solidFill>
                  <a:srgbClr val="AB8A8A"/>
                </a:solidFill>
              </a:rPr>
              <a:t>k</a:t>
            </a:r>
            <a:r>
              <a:rPr spc="680" dirty="0">
                <a:solidFill>
                  <a:srgbClr val="AB8A8A"/>
                </a:solidFill>
              </a:rPr>
              <a:t>a</a:t>
            </a:r>
            <a:r>
              <a:rPr spc="110" dirty="0">
                <a:solidFill>
                  <a:srgbClr val="AB8A8A"/>
                </a:solidFill>
              </a:rPr>
              <a:t>s</a:t>
            </a:r>
            <a:r>
              <a:rPr spc="170" dirty="0">
                <a:solidFill>
                  <a:srgbClr val="AB8A8A"/>
                </a:solidFill>
              </a:rPr>
              <a:t>i  </a:t>
            </a:r>
            <a:r>
              <a:rPr spc="375" dirty="0">
                <a:solidFill>
                  <a:srgbClr val="AB8A8A"/>
                </a:solidFill>
              </a:rPr>
              <a:t>Formal</a:t>
            </a:r>
          </a:p>
        </p:txBody>
      </p:sp>
      <p:sp>
        <p:nvSpPr>
          <p:cNvPr id="3" name="object 3"/>
          <p:cNvSpPr/>
          <p:nvPr/>
        </p:nvSpPr>
        <p:spPr>
          <a:xfrm>
            <a:off x="268301" y="2363461"/>
            <a:ext cx="1316355" cy="125095"/>
          </a:xfrm>
          <a:custGeom>
            <a:avLst/>
            <a:gdLst/>
            <a:ahLst/>
            <a:cxnLst/>
            <a:rect l="l" t="t" r="r" b="b"/>
            <a:pathLst>
              <a:path w="1316355" h="125094">
                <a:moveTo>
                  <a:pt x="0" y="0"/>
                </a:moveTo>
                <a:lnTo>
                  <a:pt x="1315819" y="0"/>
                </a:lnTo>
                <a:lnTo>
                  <a:pt x="1315819" y="124656"/>
                </a:lnTo>
                <a:lnTo>
                  <a:pt x="0" y="124656"/>
                </a:lnTo>
                <a:lnTo>
                  <a:pt x="0" y="0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4171" y="265878"/>
            <a:ext cx="2828924" cy="2828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28545" y="3175117"/>
            <a:ext cx="3295015" cy="485775"/>
          </a:xfrm>
          <a:custGeom>
            <a:avLst/>
            <a:gdLst/>
            <a:ahLst/>
            <a:cxnLst/>
            <a:rect l="l" t="t" r="r" b="b"/>
            <a:pathLst>
              <a:path w="3295015" h="485775">
                <a:moveTo>
                  <a:pt x="3204027" y="485774"/>
                </a:moveTo>
                <a:lnTo>
                  <a:pt x="90863" y="485774"/>
                </a:lnTo>
                <a:lnTo>
                  <a:pt x="55543" y="478564"/>
                </a:lnTo>
                <a:lnTo>
                  <a:pt x="26656" y="458917"/>
                </a:lnTo>
                <a:lnTo>
                  <a:pt x="7156" y="429811"/>
                </a:lnTo>
                <a:lnTo>
                  <a:pt x="0" y="394225"/>
                </a:lnTo>
                <a:lnTo>
                  <a:pt x="0" y="91549"/>
                </a:lnTo>
                <a:lnTo>
                  <a:pt x="7156" y="55963"/>
                </a:lnTo>
                <a:lnTo>
                  <a:pt x="26656" y="26857"/>
                </a:lnTo>
                <a:lnTo>
                  <a:pt x="55543" y="7210"/>
                </a:lnTo>
                <a:lnTo>
                  <a:pt x="90863" y="0"/>
                </a:lnTo>
                <a:lnTo>
                  <a:pt x="3204027" y="0"/>
                </a:lnTo>
                <a:lnTo>
                  <a:pt x="3239346" y="7210"/>
                </a:lnTo>
                <a:lnTo>
                  <a:pt x="3268234" y="26857"/>
                </a:lnTo>
                <a:lnTo>
                  <a:pt x="3287734" y="55963"/>
                </a:lnTo>
                <a:lnTo>
                  <a:pt x="3294890" y="91549"/>
                </a:lnTo>
                <a:lnTo>
                  <a:pt x="3294890" y="394225"/>
                </a:lnTo>
                <a:lnTo>
                  <a:pt x="3287734" y="429811"/>
                </a:lnTo>
                <a:lnTo>
                  <a:pt x="3268234" y="458917"/>
                </a:lnTo>
                <a:lnTo>
                  <a:pt x="3239346" y="478564"/>
                </a:lnTo>
                <a:lnTo>
                  <a:pt x="3204027" y="485774"/>
                </a:lnTo>
                <a:close/>
              </a:path>
            </a:pathLst>
          </a:custGeom>
          <a:solidFill>
            <a:srgbClr val="AB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4328" y="2539887"/>
            <a:ext cx="5624830" cy="103631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2400" b="1" spc="120" dirty="0">
                <a:solidFill>
                  <a:srgbClr val="503A45"/>
                </a:solidFill>
                <a:latin typeface="Arial"/>
                <a:cs typeface="Arial"/>
              </a:rPr>
              <a:t>4. </a:t>
            </a:r>
            <a:r>
              <a:rPr sz="2400" b="1" spc="55" dirty="0">
                <a:solidFill>
                  <a:srgbClr val="503A45"/>
                </a:solidFill>
                <a:latin typeface="Arial"/>
                <a:cs typeface="Arial"/>
              </a:rPr>
              <a:t>KOMUNIKASI</a:t>
            </a:r>
            <a:r>
              <a:rPr sz="2400" b="1" spc="-25" dirty="0">
                <a:solidFill>
                  <a:srgbClr val="503A45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503A45"/>
                </a:solidFill>
                <a:latin typeface="Arial"/>
                <a:cs typeface="Arial"/>
              </a:rPr>
              <a:t>DIAGONAL</a:t>
            </a:r>
            <a:endParaRPr sz="2400">
              <a:latin typeface="Arial"/>
              <a:cs typeface="Arial"/>
            </a:endParaRPr>
          </a:p>
          <a:p>
            <a:pPr marL="3213100">
              <a:lnSpc>
                <a:spcPct val="100000"/>
              </a:lnSpc>
              <a:spcBef>
                <a:spcPts val="1100"/>
              </a:spcBef>
            </a:pPr>
            <a:r>
              <a:rPr sz="2400" spc="180" dirty="0">
                <a:latin typeface="Arial"/>
                <a:cs typeface="Arial"/>
              </a:rPr>
              <a:t>Manajer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280" dirty="0">
                <a:latin typeface="Arial"/>
                <a:cs typeface="Arial"/>
              </a:rPr>
              <a:t>Umum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9455" y="4088685"/>
            <a:ext cx="1309370" cy="700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2080">
              <a:lnSpc>
                <a:spcPct val="116500"/>
              </a:lnSpc>
              <a:spcBef>
                <a:spcPts val="95"/>
              </a:spcBef>
            </a:pPr>
            <a:r>
              <a:rPr sz="1900" spc="165" dirty="0">
                <a:latin typeface="Arial"/>
                <a:cs typeface="Arial"/>
              </a:rPr>
              <a:t>Manajer  </a:t>
            </a:r>
            <a:r>
              <a:rPr sz="1900" spc="-45" dirty="0">
                <a:latin typeface="Arial"/>
                <a:cs typeface="Arial"/>
              </a:rPr>
              <a:t>K</a:t>
            </a:r>
            <a:r>
              <a:rPr sz="1900" spc="135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u</a:t>
            </a:r>
            <a:r>
              <a:rPr sz="1900" spc="250" dirty="0">
                <a:latin typeface="Arial"/>
                <a:cs typeface="Arial"/>
              </a:rPr>
              <a:t>a</a:t>
            </a:r>
            <a:r>
              <a:rPr sz="1900" spc="195" dirty="0">
                <a:latin typeface="Arial"/>
                <a:cs typeface="Arial"/>
              </a:rPr>
              <a:t>n</a:t>
            </a:r>
            <a:r>
              <a:rPr sz="1900" spc="250" dirty="0">
                <a:latin typeface="Arial"/>
                <a:cs typeface="Arial"/>
              </a:rPr>
              <a:t>ga</a:t>
            </a:r>
            <a:r>
              <a:rPr sz="1900" spc="195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42558" y="4042031"/>
            <a:ext cx="1170305" cy="745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 marR="5080" indent="-20955">
              <a:lnSpc>
                <a:spcPct val="115199"/>
              </a:lnSpc>
              <a:spcBef>
                <a:spcPts val="95"/>
              </a:spcBef>
            </a:pPr>
            <a:r>
              <a:rPr sz="2050" spc="160" dirty="0">
                <a:latin typeface="Arial"/>
                <a:cs typeface="Arial"/>
              </a:rPr>
              <a:t>Manajer  </a:t>
            </a:r>
            <a:r>
              <a:rPr sz="2050" spc="-145" dirty="0">
                <a:latin typeface="Arial"/>
                <a:cs typeface="Arial"/>
              </a:rPr>
              <a:t>P</a:t>
            </a:r>
            <a:r>
              <a:rPr sz="2050" spc="105" dirty="0">
                <a:latin typeface="Arial"/>
                <a:cs typeface="Arial"/>
              </a:rPr>
              <a:t>r</a:t>
            </a:r>
            <a:r>
              <a:rPr sz="2050" spc="170" dirty="0">
                <a:latin typeface="Arial"/>
                <a:cs typeface="Arial"/>
              </a:rPr>
              <a:t>o</a:t>
            </a:r>
            <a:r>
              <a:rPr sz="2050" spc="254" dirty="0">
                <a:latin typeface="Arial"/>
                <a:cs typeface="Arial"/>
              </a:rPr>
              <a:t>d</a:t>
            </a:r>
            <a:r>
              <a:rPr sz="2050" spc="195" dirty="0">
                <a:latin typeface="Arial"/>
                <a:cs typeface="Arial"/>
              </a:rPr>
              <a:t>u</a:t>
            </a:r>
            <a:r>
              <a:rPr sz="2050" spc="114" dirty="0">
                <a:latin typeface="Arial"/>
                <a:cs typeface="Arial"/>
              </a:rPr>
              <a:t>k</a:t>
            </a:r>
            <a:r>
              <a:rPr sz="2050" spc="75" dirty="0">
                <a:latin typeface="Arial"/>
                <a:cs typeface="Arial"/>
              </a:rPr>
              <a:t>s</a:t>
            </a:r>
            <a:r>
              <a:rPr sz="2050" spc="85" dirty="0">
                <a:latin typeface="Arial"/>
                <a:cs typeface="Arial"/>
              </a:rPr>
              <a:t>i</a:t>
            </a:r>
            <a:endParaRPr sz="2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731" y="3973097"/>
            <a:ext cx="150939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165">
              <a:lnSpc>
                <a:spcPct val="114399"/>
              </a:lnSpc>
              <a:spcBef>
                <a:spcPts val="100"/>
              </a:spcBef>
            </a:pPr>
            <a:r>
              <a:rPr sz="2000" spc="150" dirty="0">
                <a:latin typeface="Arial"/>
                <a:cs typeface="Arial"/>
              </a:rPr>
              <a:t>Manajer  </a:t>
            </a:r>
            <a:r>
              <a:rPr sz="2000" spc="-150" dirty="0">
                <a:latin typeface="Arial"/>
                <a:cs typeface="Arial"/>
              </a:rPr>
              <a:t>P</a:t>
            </a:r>
            <a:r>
              <a:rPr sz="2000" spc="114" dirty="0">
                <a:latin typeface="Arial"/>
                <a:cs typeface="Arial"/>
              </a:rPr>
              <a:t>e</a:t>
            </a:r>
            <a:r>
              <a:rPr sz="2000" spc="405" dirty="0">
                <a:latin typeface="Arial"/>
                <a:cs typeface="Arial"/>
              </a:rPr>
              <a:t>m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65" dirty="0">
                <a:latin typeface="Arial"/>
                <a:cs typeface="Arial"/>
              </a:rPr>
              <a:t>s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00" dirty="0">
                <a:latin typeface="Arial"/>
                <a:cs typeface="Arial"/>
              </a:rPr>
              <a:t>r</a:t>
            </a:r>
            <a:r>
              <a:rPr sz="2000" spc="240" dirty="0">
                <a:latin typeface="Arial"/>
                <a:cs typeface="Arial"/>
              </a:rPr>
              <a:t>a</a:t>
            </a:r>
            <a:r>
              <a:rPr sz="2000" spc="180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569" y="5306831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50" dirty="0">
                <a:latin typeface="Arial"/>
                <a:cs typeface="Arial"/>
              </a:rPr>
              <a:t>j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l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3179" y="5329297"/>
            <a:ext cx="64960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60" dirty="0">
                <a:latin typeface="Arial"/>
                <a:cs typeface="Arial"/>
              </a:rPr>
              <a:t>r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240" dirty="0">
                <a:latin typeface="Arial"/>
                <a:cs typeface="Arial"/>
              </a:rPr>
              <a:t>m</a:t>
            </a:r>
            <a:r>
              <a:rPr sz="1200" spc="95" dirty="0">
                <a:latin typeface="Arial"/>
                <a:cs typeface="Arial"/>
              </a:rPr>
              <a:t>o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187" y="3825579"/>
            <a:ext cx="9614258" cy="3002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64372" y="5306831"/>
            <a:ext cx="57086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indent="-32384">
              <a:lnSpc>
                <a:spcPct val="1127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B</a:t>
            </a:r>
            <a:r>
              <a:rPr sz="1200" spc="145" dirty="0">
                <a:latin typeface="Arial"/>
                <a:cs typeface="Arial"/>
              </a:rPr>
              <a:t>ag</a:t>
            </a:r>
            <a:r>
              <a:rPr sz="1200" spc="50" dirty="0">
                <a:latin typeface="Arial"/>
                <a:cs typeface="Arial"/>
              </a:rPr>
              <a:t>i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70" dirty="0">
                <a:latin typeface="Arial"/>
                <a:cs typeface="Arial"/>
              </a:rPr>
              <a:t>n  </a:t>
            </a:r>
            <a:r>
              <a:rPr sz="1200" spc="60" dirty="0">
                <a:latin typeface="Arial"/>
                <a:cs typeface="Arial"/>
              </a:rPr>
              <a:t>Pabrik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26838" y="5306831"/>
            <a:ext cx="74295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725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90" dirty="0">
                <a:latin typeface="Arial"/>
                <a:cs typeface="Arial"/>
              </a:rPr>
              <a:t>P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50" dirty="0">
                <a:latin typeface="Arial"/>
                <a:cs typeface="Arial"/>
              </a:rPr>
              <a:t>li</a:t>
            </a:r>
            <a:r>
              <a:rPr sz="1200" spc="110" dirty="0">
                <a:latin typeface="Arial"/>
                <a:cs typeface="Arial"/>
              </a:rPr>
              <a:t>t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69562" y="5324446"/>
            <a:ext cx="79438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35" dirty="0">
                <a:latin typeface="Arial"/>
                <a:cs typeface="Arial"/>
              </a:rPr>
              <a:t>A</a:t>
            </a:r>
            <a:r>
              <a:rPr sz="1200" spc="60" dirty="0">
                <a:latin typeface="Arial"/>
                <a:cs typeface="Arial"/>
              </a:rPr>
              <a:t>k</a:t>
            </a:r>
            <a:r>
              <a:rPr sz="1200" spc="110" dirty="0">
                <a:latin typeface="Arial"/>
                <a:cs typeface="Arial"/>
              </a:rPr>
              <a:t>unt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40" dirty="0">
                <a:latin typeface="Arial"/>
                <a:cs typeface="Arial"/>
              </a:rPr>
              <a:t>s</a:t>
            </a:r>
            <a:r>
              <a:rPr sz="1200" spc="5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99797" y="5328880"/>
            <a:ext cx="82296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5730">
              <a:lnSpc>
                <a:spcPct val="112700"/>
              </a:lnSpc>
              <a:spcBef>
                <a:spcPts val="100"/>
              </a:spcBef>
            </a:pPr>
            <a:r>
              <a:rPr sz="1200" spc="90" dirty="0">
                <a:latin typeface="Arial"/>
                <a:cs typeface="Arial"/>
              </a:rPr>
              <a:t>Bagian  </a:t>
            </a:r>
            <a:r>
              <a:rPr sz="1200" spc="-45" dirty="0">
                <a:latin typeface="Arial"/>
                <a:cs typeface="Arial"/>
              </a:rPr>
              <a:t>K</a:t>
            </a:r>
            <a:r>
              <a:rPr sz="1200" spc="70" dirty="0">
                <a:latin typeface="Arial"/>
                <a:cs typeface="Arial"/>
              </a:rPr>
              <a:t>e</a:t>
            </a:r>
            <a:r>
              <a:rPr sz="1200" spc="110" dirty="0">
                <a:latin typeface="Arial"/>
                <a:cs typeface="Arial"/>
              </a:rPr>
              <a:t>u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10" dirty="0">
                <a:latin typeface="Arial"/>
                <a:cs typeface="Arial"/>
              </a:rPr>
              <a:t>n</a:t>
            </a:r>
            <a:r>
              <a:rPr sz="1200" spc="145" dirty="0">
                <a:latin typeface="Arial"/>
                <a:cs typeface="Arial"/>
              </a:rPr>
              <a:t>ga</a:t>
            </a:r>
            <a:r>
              <a:rPr sz="1200" spc="1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2391" y="6351904"/>
            <a:ext cx="158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Arial"/>
                <a:cs typeface="Arial"/>
              </a:rPr>
              <a:t>K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120" dirty="0">
                <a:latin typeface="Arial"/>
                <a:cs typeface="Arial"/>
              </a:rPr>
              <a:t>r</a:t>
            </a:r>
            <a:r>
              <a:rPr sz="2400" spc="195" dirty="0">
                <a:latin typeface="Arial"/>
                <a:cs typeface="Arial"/>
              </a:rPr>
              <a:t>y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45" dirty="0">
                <a:latin typeface="Arial"/>
                <a:cs typeface="Arial"/>
              </a:rPr>
              <a:t>w</a:t>
            </a:r>
            <a:r>
              <a:rPr sz="2400" spc="290" dirty="0">
                <a:latin typeface="Arial"/>
                <a:cs typeface="Arial"/>
              </a:rPr>
              <a:t>a</a:t>
            </a:r>
            <a:r>
              <a:rPr sz="2400" spc="22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99881" y="3836553"/>
            <a:ext cx="7198359" cy="0"/>
          </a:xfrm>
          <a:custGeom>
            <a:avLst/>
            <a:gdLst/>
            <a:ahLst/>
            <a:cxnLst/>
            <a:rect l="l" t="t" r="r" b="b"/>
            <a:pathLst>
              <a:path w="7198359">
                <a:moveTo>
                  <a:pt x="0" y="0"/>
                </a:moveTo>
                <a:lnTo>
                  <a:pt x="719811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8457" y="515709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4543" y="5142276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31462" y="5135775"/>
            <a:ext cx="1457325" cy="0"/>
          </a:xfrm>
          <a:custGeom>
            <a:avLst/>
            <a:gdLst/>
            <a:ahLst/>
            <a:cxnLst/>
            <a:rect l="l" t="t" r="r" b="b"/>
            <a:pathLst>
              <a:path w="1457325">
                <a:moveTo>
                  <a:pt x="0" y="0"/>
                </a:moveTo>
                <a:lnTo>
                  <a:pt x="1456877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40520" y="516705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682" y="0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06520" y="5622690"/>
            <a:ext cx="0" cy="75247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21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72433" y="3572100"/>
            <a:ext cx="0" cy="495300"/>
          </a:xfrm>
          <a:custGeom>
            <a:avLst/>
            <a:gdLst/>
            <a:ahLst/>
            <a:cxnLst/>
            <a:rect l="l" t="t" r="r" b="b"/>
            <a:pathLst>
              <a:path h="495300">
                <a:moveTo>
                  <a:pt x="0" y="0"/>
                </a:moveTo>
                <a:lnTo>
                  <a:pt x="0" y="495122"/>
                </a:lnTo>
              </a:path>
            </a:pathLst>
          </a:custGeom>
          <a:ln w="43074">
            <a:solidFill>
              <a:srgbClr val="AB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38332" y="4107899"/>
            <a:ext cx="2232455" cy="12184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10425" y="4287568"/>
            <a:ext cx="2148508" cy="10937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390</Words>
  <Application>Microsoft Office PowerPoint</Application>
  <PresentationFormat>Custom</PresentationFormat>
  <Paragraphs>128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PERAN MANAJERIAL</vt:lpstr>
      <vt:lpstr>Kegiatan Pertukaran  Informasi</vt:lpstr>
      <vt:lpstr>POLA</vt:lpstr>
      <vt:lpstr>Saluran  Komunikasi  Formal</vt:lpstr>
      <vt:lpstr>Saluran  Komunikasi  Formal</vt:lpstr>
      <vt:lpstr>Tujuan Pokok Komunikasi Ke bawah  (Katz &amp; Kahn):</vt:lpstr>
      <vt:lpstr>Saluran  Komunikasi  Formal</vt:lpstr>
      <vt:lpstr>Saluran  Komunikasi  Formal</vt:lpstr>
      <vt:lpstr>Slide 10</vt:lpstr>
      <vt:lpstr>Saluran  Komunikasi  Informal</vt:lpstr>
      <vt:lpstr>Slide 12</vt:lpstr>
      <vt:lpstr>Penanganan</vt:lpstr>
      <vt:lpstr>Meningkatkan  Skill Komunikasi</vt:lpstr>
      <vt:lpstr>TERIMA KASIH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4</cp:revision>
  <dcterms:created xsi:type="dcterms:W3CDTF">2019-10-23T14:08:25Z</dcterms:created>
  <dcterms:modified xsi:type="dcterms:W3CDTF">2022-03-20T15:00:52Z</dcterms:modified>
</cp:coreProperties>
</file>