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59" r:id="rId14"/>
    <p:sldId id="261" r:id="rId15"/>
    <p:sldId id="2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C70EE-5D1D-4BE7-AF5E-997DC5E3A0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AFEA43-A2D1-4273-874E-0EADF5871B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30238-2DE4-443D-8881-5A2FD68C0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B24E-2023-45B2-AE28-4600296D8E8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5E7B9-178F-4FAC-9826-4A33F4E4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4AEA4-9EF8-4A24-BE02-DF3BAE355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20F1-3D04-4B36-BA7C-3D42F1B93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45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BB06D38-30F5-4C7A-A696-3FC36870E0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1EC121D-4A65-4BB6-8D8D-412E2409A58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2" y="5377465"/>
            <a:ext cx="893473" cy="89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29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E7FE072-9366-4393-969B-404108D369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CBD301-AFD0-46E5-A16A-43D4AECC93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2" y="5377465"/>
            <a:ext cx="893473" cy="89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79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2E20F-145F-46DD-8BEC-A6596F5D7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C0CFB-8F13-4773-9769-EAAABB1FB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63A43C-8D17-4C0C-85FC-E3CF9CE4D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1C76B-8AAB-47EB-BD51-CC6DC9128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B24E-2023-45B2-AE28-4600296D8E8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7FBA77-554A-4BA0-B5C8-77B983012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0E3E17-8310-4D0A-8725-B8ECF31E0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20F1-3D04-4B36-BA7C-3D42F1B93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9323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F443C-371C-49D9-907D-B8C80CF3F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CB5C1B-F6B8-4FFC-B8B1-35F76F2D7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FE899E-6949-4174-96F2-7888BB0EE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0D08B0-4BD3-4F7D-A258-275E72E74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B24E-2023-45B2-AE28-4600296D8E8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5AA91-05AE-409B-894C-D76A60E15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745D07-A272-42BD-A641-53F1BA00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20F1-3D04-4B36-BA7C-3D42F1B93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936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8AD41-CE01-4A56-8A38-8D81218A0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4795AB-20AF-4713-AAAD-2259AB577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A1E87-D0A9-4657-B06D-76B34843E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B24E-2023-45B2-AE28-4600296D8E8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B16639-3C6D-44D2-95C9-04E0A62CA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B52BC-FD30-4266-9EB4-F771E4B00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20F1-3D04-4B36-BA7C-3D42F1B93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996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AC7116-D3A1-46DC-BE5B-E2135F247A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60289E-C32B-4314-943D-7BD76AAB6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598CB-41FB-4BD7-B2BC-16A2EE69D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B24E-2023-45B2-AE28-4600296D8E8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038A82-CBD6-472B-8DAC-4AA0939E6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10ED2-C6DB-4621-93B5-9A84F9A20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20F1-3D04-4B36-BA7C-3D42F1B93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739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B9A89-6BF7-4DEE-9715-E0D5AF55C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FA9B8-EB32-4A07-8B20-4EF521830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CACC4-DBC3-4E51-8D17-AA9E43C48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B24E-2023-45B2-AE28-4600296D8E8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98E00-98E1-4B98-B4E5-44BE4CE3F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2E2BE-CA15-4BF7-857C-00E4754D9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20F1-3D04-4B36-BA7C-3D42F1B93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4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57CB4D-2772-489F-8FE9-3F018AAAE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5A8BDD-B074-45F4-99A8-773F946039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7BA31-4841-41C0-BE5E-E83F125E0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B24E-2023-45B2-AE28-4600296D8E8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0E4C1-AA6F-4E2B-B865-A03B0113B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63C0A-6FAD-4DB0-AC1D-3FA1EA1D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20F1-3D04-4B36-BA7C-3D42F1B93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6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D406C-ED88-4417-B237-9D1CEC98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C118A-6C9F-4993-AF4D-0BB5DDE775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15445-9CE1-42BF-AB41-D7F24CA89C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2CD8A-049A-41FB-B34B-F46B6A3D9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B24E-2023-45B2-AE28-4600296D8E8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C1F34-DECF-4369-B690-A0048C333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FB1D52-338C-47AA-A39C-5C9FE1B6F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20F1-3D04-4B36-BA7C-3D42F1B93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39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71191-F6DD-4FF0-8E61-09008D7BC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EEB1C6-DF0B-4F4C-997A-737ED1E2E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8EAFA2-8536-4862-B6D3-41245EF0E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A36639-0959-47C0-A542-4D669A51D0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865D04-BECC-450C-BADC-812352A292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7B65F8-C338-46B6-90DB-B635D1F43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B24E-2023-45B2-AE28-4600296D8E8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55FA5B-699F-48D0-A744-CF7470A04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1B7155-DB9C-4B67-93A1-A08A38365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20F1-3D04-4B36-BA7C-3D42F1B93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54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9877B-A4EB-48F0-913C-9C773590D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8F45B9-22F6-47AB-AA28-1DF49E30D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7B24E-2023-45B2-AE28-4600296D8E8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6FDB9A-51B9-4982-B4AD-011A2A356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52162C-B13A-4F5E-8BE7-586B32A95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EA20F1-3D04-4B36-BA7C-3D42F1B93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09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38E0DCF-A380-459F-917C-B0650BF7A7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E5F714-2097-4916-9CDA-8F5FC359D4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2" y="5377465"/>
            <a:ext cx="893473" cy="89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26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F468043-7639-4B4B-9431-8B68C54513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1DAC20-8AE8-4967-AC68-2463D23A20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2" y="5377465"/>
            <a:ext cx="893473" cy="89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41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410277B-80B0-4693-9A62-B7D057E3CB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459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C47ADB-AB92-4057-A312-B7659EECA4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2" y="5377465"/>
            <a:ext cx="893473" cy="89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3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39E0C2-7377-40CD-98C2-656A54F7E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8A31E7-7231-4D39-9A1D-6215FE15C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0417F9-E6F3-4409-AF3F-2CCB5A8C3E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7B24E-2023-45B2-AE28-4600296D8E80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33DB1-1BA6-4105-8A0A-E3807DB9AA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1F0B4-AAF5-4795-9FD7-BB035C8673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A20F1-3D04-4B36-BA7C-3D42F1B93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05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3" r:id="rId7"/>
    <p:sldLayoutId id="2147483661" r:id="rId8"/>
    <p:sldLayoutId id="2147483660" r:id="rId9"/>
    <p:sldLayoutId id="2147483655" r:id="rId10"/>
    <p:sldLayoutId id="2147483662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27B2FD-FFBB-4AEB-8E5A-45ECE3E67C3F}"/>
              </a:ext>
            </a:extLst>
          </p:cNvPr>
          <p:cNvSpPr txBox="1"/>
          <p:nvPr/>
        </p:nvSpPr>
        <p:spPr>
          <a:xfrm>
            <a:off x="692358" y="974142"/>
            <a:ext cx="10572750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PANCASILA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864" y="2281056"/>
            <a:ext cx="3835737" cy="417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8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DB2EF5-0FBA-424F-BC1C-0E63852D5720}"/>
              </a:ext>
            </a:extLst>
          </p:cNvPr>
          <p:cNvSpPr>
            <a:spLocks noChangeAspect="1"/>
          </p:cNvSpPr>
          <p:nvPr/>
        </p:nvSpPr>
        <p:spPr>
          <a:xfrm>
            <a:off x="1301897" y="0"/>
            <a:ext cx="9975274" cy="2308324"/>
          </a:xfrm>
          <a:prstGeom prst="rect">
            <a:avLst/>
          </a:prstGeom>
          <a:noFill/>
          <a:ln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>
              <a:schemeClr val="accent1"/>
            </a:glow>
            <a:outerShdw blurRad="50800" dir="21540000" algn="ctr" rotWithShape="0">
              <a:srgbClr val="000000"/>
            </a:outerShdw>
            <a:reflection blurRad="12700" endPos="0" dir="5400000" sy="-100000" algn="bl" rotWithShape="0"/>
            <a:softEdge rad="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LATAR BELAKANG, LANDASAN, DAN TUJUAN</a:t>
            </a:r>
          </a:p>
          <a:p>
            <a:pPr algn="ctr"/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PERKULIAHAN PANCASILA</a:t>
            </a:r>
          </a:p>
        </p:txBody>
      </p:sp>
      <p:pic>
        <p:nvPicPr>
          <p:cNvPr id="3" name="Picture 2" descr="F:\LAMPUNG\GALERY\POLITIK\31JemPerampok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49505">
            <a:off x="373853" y="2098214"/>
            <a:ext cx="4355425" cy="3157683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645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9820740">
            <a:off x="7361439" y="2366180"/>
            <a:ext cx="428625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347023">
            <a:off x="3851744" y="3970136"/>
            <a:ext cx="4047699" cy="269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7768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erbudi Pekerti Luhur Sesuai Pancasila Halaman all - Kompa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4" y="914139"/>
            <a:ext cx="4987512" cy="332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F:\LAMPUNG\GALERY\POLITIK\dscn249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94452" y="635773"/>
            <a:ext cx="4300566" cy="3226301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2716" y="3549039"/>
            <a:ext cx="4305736" cy="3228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2292499" y="416741"/>
            <a:ext cx="77380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Nilai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luhur</a:t>
            </a:r>
            <a:r>
              <a:rPr lang="en-US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mulai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terabaikan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693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7F289A-8CEA-44EB-8034-A98B6BE3CB2A}"/>
              </a:ext>
            </a:extLst>
          </p:cNvPr>
          <p:cNvSpPr/>
          <p:nvPr/>
        </p:nvSpPr>
        <p:spPr>
          <a:xfrm>
            <a:off x="4670965" y="48457"/>
            <a:ext cx="7424853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9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Landasan</a:t>
            </a:r>
            <a:r>
              <a:rPr lang="en-US" sz="3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39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Pendidikan</a:t>
            </a:r>
            <a:r>
              <a:rPr lang="en-US" sz="3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Pancasila</a:t>
            </a:r>
            <a:endParaRPr lang="en-US" sz="39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5864" y="830667"/>
            <a:ext cx="11939954" cy="92779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500" b="1" dirty="0">
                <a:solidFill>
                  <a:srgbClr val="002060"/>
                </a:solidFill>
                <a:latin typeface="Cambria" pitchFamily="18" charset="0"/>
              </a:rPr>
              <a:t>A. </a:t>
            </a:r>
            <a:r>
              <a:rPr lang="en-US" sz="2500" b="1" dirty="0" err="1">
                <a:solidFill>
                  <a:srgbClr val="002060"/>
                </a:solidFill>
                <a:latin typeface="Cambria" pitchFamily="18" charset="0"/>
              </a:rPr>
              <a:t>Landasan</a:t>
            </a:r>
            <a:r>
              <a:rPr lang="en-US" sz="25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Cambria" pitchFamily="18" charset="0"/>
              </a:rPr>
              <a:t>Historis</a:t>
            </a:r>
            <a:r>
              <a:rPr lang="en-US" sz="2500" b="1" dirty="0">
                <a:latin typeface="Cambria" pitchFamily="18" charset="0"/>
              </a:rPr>
              <a:t>:</a:t>
            </a:r>
            <a:r>
              <a:rPr lang="en-US" sz="2500" b="1" dirty="0">
                <a:solidFill>
                  <a:srgbClr val="FFFF00"/>
                </a:solidFill>
                <a:latin typeface="Cambria" pitchFamily="18" charset="0"/>
              </a:rPr>
              <a:t> </a:t>
            </a:r>
            <a:r>
              <a:rPr lang="en-US" sz="2500" b="1" dirty="0"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Pengalaman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sejarah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bangsa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Indonesia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sejak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jaman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kerajaan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hingga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sekarang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 --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 Pancasila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tetap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eksis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meski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berbagai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 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  <a:sym typeface="Wingdings" pitchFamily="2" charset="2"/>
              </a:rPr>
              <a:t>ATHG</a:t>
            </a:r>
            <a:endParaRPr lang="en-US" sz="23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7732" y="5768459"/>
            <a:ext cx="11928764" cy="100013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500" b="1" dirty="0">
                <a:solidFill>
                  <a:srgbClr val="002060"/>
                </a:solidFill>
                <a:latin typeface="Cambria" pitchFamily="18" charset="0"/>
              </a:rPr>
              <a:t>D. </a:t>
            </a:r>
            <a:r>
              <a:rPr lang="en-US" sz="2500" b="1" dirty="0" err="1">
                <a:solidFill>
                  <a:srgbClr val="002060"/>
                </a:solidFill>
                <a:latin typeface="Cambria" pitchFamily="18" charset="0"/>
              </a:rPr>
              <a:t>Landasan</a:t>
            </a:r>
            <a:r>
              <a:rPr lang="en-US" sz="2500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n-US" sz="2500" b="1" dirty="0" err="1">
                <a:solidFill>
                  <a:srgbClr val="002060"/>
                </a:solidFill>
                <a:latin typeface="Cambria" pitchFamily="18" charset="0"/>
              </a:rPr>
              <a:t>Filosofis</a:t>
            </a:r>
            <a:r>
              <a:rPr lang="en-US" sz="2500" b="1" dirty="0">
                <a:solidFill>
                  <a:srgbClr val="002060"/>
                </a:solidFill>
                <a:latin typeface="Cambria" pitchFamily="18" charset="0"/>
              </a:rPr>
              <a:t>:  </a:t>
            </a:r>
            <a:r>
              <a:rPr lang="en-US" sz="2300" b="1" dirty="0">
                <a:latin typeface="Cambria" pitchFamily="18" charset="0"/>
              </a:rPr>
              <a:t>Pancasila </a:t>
            </a:r>
            <a:r>
              <a:rPr lang="en-US" sz="2300" b="1" dirty="0" err="1">
                <a:latin typeface="Cambria" pitchFamily="18" charset="0"/>
              </a:rPr>
              <a:t>telah</a:t>
            </a:r>
            <a:r>
              <a:rPr lang="en-US" sz="2300" b="1" dirty="0">
                <a:latin typeface="Cambria" pitchFamily="18" charset="0"/>
              </a:rPr>
              <a:t> </a:t>
            </a:r>
            <a:r>
              <a:rPr lang="en-US" sz="2300" b="1" dirty="0" err="1">
                <a:latin typeface="Cambria" pitchFamily="18" charset="0"/>
              </a:rPr>
              <a:t>menjadi</a:t>
            </a:r>
            <a:r>
              <a:rPr lang="en-US" sz="2300" b="1" dirty="0">
                <a:latin typeface="Cambria" pitchFamily="18" charset="0"/>
              </a:rPr>
              <a:t> </a:t>
            </a:r>
            <a:r>
              <a:rPr lang="en-US" sz="2300" b="1" dirty="0" err="1">
                <a:latin typeface="Cambria" pitchFamily="18" charset="0"/>
              </a:rPr>
              <a:t>jiwa</a:t>
            </a:r>
            <a:r>
              <a:rPr lang="en-US" sz="2300" b="1" dirty="0">
                <a:latin typeface="Cambria" pitchFamily="18" charset="0"/>
              </a:rPr>
              <a:t> </a:t>
            </a:r>
            <a:r>
              <a:rPr lang="en-US" sz="2300" b="1" dirty="0" err="1">
                <a:latin typeface="Cambria" pitchFamily="18" charset="0"/>
              </a:rPr>
              <a:t>dan</a:t>
            </a:r>
            <a:r>
              <a:rPr lang="en-US" sz="2300" b="1" dirty="0">
                <a:latin typeface="Cambria" pitchFamily="18" charset="0"/>
              </a:rPr>
              <a:t> </a:t>
            </a:r>
            <a:r>
              <a:rPr lang="en-US" sz="2300" b="1" dirty="0" err="1">
                <a:latin typeface="Cambria" pitchFamily="18" charset="0"/>
              </a:rPr>
              <a:t>pandangan</a:t>
            </a:r>
            <a:r>
              <a:rPr lang="en-US" sz="2300" b="1" dirty="0">
                <a:latin typeface="Cambria" pitchFamily="18" charset="0"/>
              </a:rPr>
              <a:t> </a:t>
            </a:r>
            <a:r>
              <a:rPr lang="en-US" sz="2300" b="1" dirty="0" err="1">
                <a:latin typeface="Cambria" pitchFamily="18" charset="0"/>
              </a:rPr>
              <a:t>hidup</a:t>
            </a:r>
            <a:r>
              <a:rPr lang="en-US" sz="2300" b="1" dirty="0">
                <a:latin typeface="Cambria" pitchFamily="18" charset="0"/>
              </a:rPr>
              <a:t>, </a:t>
            </a:r>
            <a:r>
              <a:rPr lang="en-US" sz="2300" b="1" dirty="0" err="1">
                <a:latin typeface="Cambria" pitchFamily="18" charset="0"/>
              </a:rPr>
              <a:t>oleh</a:t>
            </a:r>
            <a:r>
              <a:rPr lang="en-US" sz="2300" b="1" dirty="0">
                <a:latin typeface="Cambria" pitchFamily="18" charset="0"/>
              </a:rPr>
              <a:t> </a:t>
            </a:r>
            <a:r>
              <a:rPr lang="en-US" sz="2300" b="1" dirty="0" err="1">
                <a:latin typeface="Cambria" pitchFamily="18" charset="0"/>
              </a:rPr>
              <a:t>karena</a:t>
            </a:r>
            <a:r>
              <a:rPr lang="en-US" sz="2300" b="1" dirty="0">
                <a:latin typeface="Cambria" pitchFamily="18" charset="0"/>
              </a:rPr>
              <a:t> </a:t>
            </a:r>
            <a:r>
              <a:rPr lang="en-US" sz="2300" b="1" dirty="0" err="1">
                <a:latin typeface="Cambria" pitchFamily="18" charset="0"/>
              </a:rPr>
              <a:t>itu</a:t>
            </a:r>
            <a:r>
              <a:rPr lang="en-US" sz="2300" b="1" dirty="0">
                <a:latin typeface="Cambria" pitchFamily="18" charset="0"/>
              </a:rPr>
              <a:t> </a:t>
            </a:r>
            <a:r>
              <a:rPr lang="en-US" sz="2300" b="1" dirty="0" err="1">
                <a:latin typeface="Cambria" pitchFamily="18" charset="0"/>
              </a:rPr>
              <a:t>sudah</a:t>
            </a:r>
            <a:r>
              <a:rPr lang="en-US" sz="2300" b="1" dirty="0">
                <a:latin typeface="Cambria" pitchFamily="18" charset="0"/>
              </a:rPr>
              <a:t> </a:t>
            </a:r>
            <a:r>
              <a:rPr lang="en-US" sz="2300" b="1" dirty="0" err="1">
                <a:latin typeface="Cambria" pitchFamily="18" charset="0"/>
              </a:rPr>
              <a:t>seharusnya</a:t>
            </a:r>
            <a:r>
              <a:rPr lang="en-US" sz="2300" b="1" dirty="0">
                <a:latin typeface="Cambria" pitchFamily="18" charset="0"/>
              </a:rPr>
              <a:t> </a:t>
            </a:r>
            <a:r>
              <a:rPr lang="en-US" sz="2300" b="1" dirty="0" err="1">
                <a:latin typeface="Cambria" pitchFamily="18" charset="0"/>
              </a:rPr>
              <a:t>direalisasikan</a:t>
            </a:r>
            <a:r>
              <a:rPr lang="en-US" sz="2300" b="1" dirty="0">
                <a:latin typeface="Cambria" pitchFamily="18" charset="0"/>
              </a:rPr>
              <a:t> </a:t>
            </a:r>
            <a:r>
              <a:rPr lang="en-US" sz="2300" b="1" dirty="0" err="1">
                <a:latin typeface="Cambria" pitchFamily="18" charset="0"/>
              </a:rPr>
              <a:t>dalam</a:t>
            </a:r>
            <a:r>
              <a:rPr lang="en-US" sz="2300" b="1" dirty="0">
                <a:latin typeface="Cambria" pitchFamily="18" charset="0"/>
              </a:rPr>
              <a:t> </a:t>
            </a:r>
            <a:r>
              <a:rPr lang="en-US" sz="2300" b="1" dirty="0" err="1">
                <a:latin typeface="Cambria" pitchFamily="18" charset="0"/>
              </a:rPr>
              <a:t>kehidupan</a:t>
            </a:r>
            <a:r>
              <a:rPr lang="en-US" sz="2300" b="1" dirty="0">
                <a:latin typeface="Cambria" pitchFamily="18" charset="0"/>
              </a:rPr>
              <a:t> </a:t>
            </a:r>
            <a:r>
              <a:rPr lang="en-US" sz="2300" b="1" dirty="0" err="1">
                <a:latin typeface="Cambria" pitchFamily="18" charset="0"/>
              </a:rPr>
              <a:t>berbangsa</a:t>
            </a:r>
            <a:r>
              <a:rPr lang="en-US" sz="2300" b="1" dirty="0">
                <a:latin typeface="Cambria" pitchFamily="18" charset="0"/>
              </a:rPr>
              <a:t>, </a:t>
            </a:r>
            <a:r>
              <a:rPr lang="en-US" sz="2300" b="1" dirty="0" err="1">
                <a:latin typeface="Cambria" pitchFamily="18" charset="0"/>
              </a:rPr>
              <a:t>bernegara</a:t>
            </a:r>
            <a:r>
              <a:rPr lang="en-US" sz="2300" b="1" dirty="0">
                <a:latin typeface="Cambria" pitchFamily="18" charset="0"/>
              </a:rPr>
              <a:t>, </a:t>
            </a:r>
            <a:r>
              <a:rPr lang="en-US" sz="2300" b="1" dirty="0" err="1">
                <a:latin typeface="Cambria" pitchFamily="18" charset="0"/>
              </a:rPr>
              <a:t>dan</a:t>
            </a:r>
            <a:r>
              <a:rPr lang="en-US" sz="2300" b="1" dirty="0">
                <a:latin typeface="Cambria" pitchFamily="18" charset="0"/>
              </a:rPr>
              <a:t> </a:t>
            </a:r>
            <a:r>
              <a:rPr lang="en-US" sz="2300" b="1" dirty="0" err="1" smtClean="0">
                <a:latin typeface="Cambria" pitchFamily="18" charset="0"/>
              </a:rPr>
              <a:t>bermasyarakat</a:t>
            </a:r>
            <a:endParaRPr lang="en-US" sz="2300" b="1" dirty="0">
              <a:latin typeface="Cambria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3910" y="1872763"/>
            <a:ext cx="11991908" cy="144083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500" b="1" dirty="0">
                <a:solidFill>
                  <a:srgbClr val="C00000"/>
                </a:solidFill>
                <a:latin typeface="Cambria" pitchFamily="18" charset="0"/>
              </a:rPr>
              <a:t>B. </a:t>
            </a:r>
            <a:r>
              <a:rPr lang="en-US" sz="2500" b="1" dirty="0" err="1">
                <a:solidFill>
                  <a:srgbClr val="C00000"/>
                </a:solidFill>
                <a:latin typeface="Cambria" pitchFamily="18" charset="0"/>
              </a:rPr>
              <a:t>Landasan</a:t>
            </a:r>
            <a:r>
              <a:rPr lang="en-US" sz="25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500" b="1" dirty="0" err="1" smtClean="0">
                <a:solidFill>
                  <a:srgbClr val="C00000"/>
                </a:solidFill>
                <a:latin typeface="Cambria" pitchFamily="18" charset="0"/>
              </a:rPr>
              <a:t>Sosiologis</a:t>
            </a:r>
            <a:r>
              <a:rPr lang="en-US" sz="2500" b="1" dirty="0" smtClean="0">
                <a:solidFill>
                  <a:srgbClr val="C00000"/>
                </a:solidFill>
                <a:latin typeface="Cambria" pitchFamily="18" charset="0"/>
              </a:rPr>
              <a:t> &amp; </a:t>
            </a:r>
            <a:r>
              <a:rPr lang="en-US" sz="2500" b="1" dirty="0" err="1" smtClean="0">
                <a:solidFill>
                  <a:srgbClr val="C00000"/>
                </a:solidFill>
                <a:latin typeface="Cambria" pitchFamily="18" charset="0"/>
              </a:rPr>
              <a:t>Kultural</a:t>
            </a:r>
            <a:r>
              <a:rPr lang="en-US" sz="2500" b="1" dirty="0" smtClean="0">
                <a:solidFill>
                  <a:srgbClr val="C00000"/>
                </a:solidFill>
                <a:latin typeface="Cambria" pitchFamily="18" charset="0"/>
              </a:rPr>
              <a:t>:</a:t>
            </a:r>
            <a:r>
              <a:rPr lang="en-US" sz="2500" b="1" dirty="0" smtClean="0">
                <a:latin typeface="Cambria" pitchFamily="18" charset="0"/>
              </a:rPr>
              <a:t> 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</a:rPr>
              <a:t>Indonesia 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</a:rPr>
              <a:t>y</a:t>
            </a:r>
            <a:r>
              <a:rPr lang="id-ID" sz="2300" b="1" dirty="0" smtClean="0">
                <a:solidFill>
                  <a:schemeClr val="bg1"/>
                </a:solidFill>
                <a:latin typeface="Cambria" pitchFamily="18" charset="0"/>
              </a:rPr>
              <a:t>an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</a:rPr>
              <a:t>g 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</a:rPr>
              <a:t>plural </a:t>
            </a:r>
            <a:r>
              <a:rPr lang="en-US" sz="2300" b="1" dirty="0" err="1" smtClean="0">
                <a:solidFill>
                  <a:schemeClr val="bg1"/>
                </a:solidFill>
                <a:latin typeface="Cambria" pitchFamily="18" charset="0"/>
              </a:rPr>
              <a:t>butuh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Cambria" pitchFamily="18" charset="0"/>
              </a:rPr>
              <a:t>pemersatu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</a:rPr>
              <a:t>. </a:t>
            </a:r>
            <a:r>
              <a:rPr lang="en-US" sz="2300" b="1" dirty="0" err="1" smtClean="0">
                <a:solidFill>
                  <a:schemeClr val="bg1"/>
                </a:solidFill>
                <a:latin typeface="Cambria" pitchFamily="18" charset="0"/>
              </a:rPr>
              <a:t>Nilai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yang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terkandung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dalam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Pancasila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(</a:t>
            </a:r>
            <a:r>
              <a:rPr lang="en-US" sz="2300" b="1" dirty="0" err="1" smtClean="0">
                <a:solidFill>
                  <a:schemeClr val="bg1"/>
                </a:solidFill>
                <a:latin typeface="Cambria" pitchFamily="18" charset="0"/>
              </a:rPr>
              <a:t>kenegaraan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Cambria" pitchFamily="18" charset="0"/>
              </a:rPr>
              <a:t>maupun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Cambria" pitchFamily="18" charset="0"/>
              </a:rPr>
              <a:t>kemasyarakatan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</a:rPr>
              <a:t>) </a:t>
            </a:r>
            <a:r>
              <a:rPr lang="en-US" sz="2300" b="1" dirty="0" err="1" smtClean="0">
                <a:solidFill>
                  <a:schemeClr val="bg1"/>
                </a:solidFill>
                <a:latin typeface="Cambria" pitchFamily="18" charset="0"/>
              </a:rPr>
              <a:t>adalah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Cambria" pitchFamily="18" charset="0"/>
              </a:rPr>
              <a:t>milik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Cambria" pitchFamily="18" charset="0"/>
              </a:rPr>
              <a:t>bangsa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</a:rPr>
              <a:t> Indonesia yang </a:t>
            </a:r>
            <a:r>
              <a:rPr lang="en-US" sz="2300" b="1" dirty="0" err="1" smtClean="0">
                <a:solidFill>
                  <a:schemeClr val="bg1"/>
                </a:solidFill>
                <a:latin typeface="Cambria" pitchFamily="18" charset="0"/>
              </a:rPr>
              <a:t>ada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Cambria" pitchFamily="18" charset="0"/>
              </a:rPr>
              <a:t>sejak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Cambria" pitchFamily="18" charset="0"/>
              </a:rPr>
              <a:t>jaman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Cambria" pitchFamily="18" charset="0"/>
              </a:rPr>
              <a:t>dulu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</a:rPr>
              <a:t>. </a:t>
            </a:r>
            <a:r>
              <a:rPr lang="en-US" sz="2300" b="1" dirty="0" err="1" smtClean="0">
                <a:solidFill>
                  <a:schemeClr val="bg1"/>
                </a:solidFill>
                <a:latin typeface="Cambria" pitchFamily="18" charset="0"/>
              </a:rPr>
              <a:t>Nilai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Cambria" pitchFamily="18" charset="0"/>
              </a:rPr>
              <a:t>inilah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</a:rPr>
              <a:t> yang </a:t>
            </a:r>
            <a:r>
              <a:rPr lang="en-US" sz="2300" b="1" dirty="0" err="1" smtClean="0">
                <a:solidFill>
                  <a:schemeClr val="bg1"/>
                </a:solidFill>
                <a:latin typeface="Cambria" pitchFamily="18" charset="0"/>
              </a:rPr>
              <a:t>dapat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Cambria" pitchFamily="18" charset="0"/>
              </a:rPr>
              <a:t>menjadi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 smtClean="0">
                <a:solidFill>
                  <a:schemeClr val="bg1"/>
                </a:solidFill>
                <a:latin typeface="Cambria" pitchFamily="18" charset="0"/>
              </a:rPr>
              <a:t>pemersatu</a:t>
            </a:r>
            <a:r>
              <a:rPr lang="en-US" sz="2300" b="1" dirty="0" smtClean="0">
                <a:solidFill>
                  <a:schemeClr val="bg1"/>
                </a:solidFill>
                <a:latin typeface="Cambria" pitchFamily="18" charset="0"/>
              </a:rPr>
              <a:t>.</a:t>
            </a:r>
            <a:endParaRPr lang="en-US" sz="23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3910" y="3419106"/>
            <a:ext cx="11991908" cy="228601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500" b="1" dirty="0">
                <a:solidFill>
                  <a:srgbClr val="C00000"/>
                </a:solidFill>
                <a:latin typeface="Cambria" pitchFamily="18" charset="0"/>
              </a:rPr>
              <a:t>C. </a:t>
            </a:r>
            <a:r>
              <a:rPr lang="en-US" sz="2500" b="1" dirty="0" err="1">
                <a:solidFill>
                  <a:srgbClr val="C00000"/>
                </a:solidFill>
                <a:latin typeface="Cambria" pitchFamily="18" charset="0"/>
              </a:rPr>
              <a:t>Landasan</a:t>
            </a:r>
            <a:r>
              <a:rPr lang="en-US" sz="25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500" b="1" dirty="0" err="1">
                <a:solidFill>
                  <a:srgbClr val="C00000"/>
                </a:solidFill>
                <a:latin typeface="Cambria" pitchFamily="18" charset="0"/>
              </a:rPr>
              <a:t>Yuridis</a:t>
            </a:r>
            <a:r>
              <a:rPr lang="en-US" sz="2500" b="1" dirty="0">
                <a:solidFill>
                  <a:srgbClr val="0070C0"/>
                </a:solidFill>
                <a:latin typeface="Cambria" pitchFamily="18" charset="0"/>
              </a:rPr>
              <a:t>: </a:t>
            </a:r>
            <a:r>
              <a:rPr lang="en-US" sz="2300" b="1" dirty="0">
                <a:solidFill>
                  <a:srgbClr val="0070C0"/>
                </a:solidFill>
              </a:rPr>
              <a:t>UU No. 20 </a:t>
            </a:r>
            <a:r>
              <a:rPr lang="en-US" sz="2300" b="1" dirty="0" err="1">
                <a:solidFill>
                  <a:srgbClr val="0070C0"/>
                </a:solidFill>
              </a:rPr>
              <a:t>tahun</a:t>
            </a:r>
            <a:r>
              <a:rPr lang="en-US" sz="2300" b="1" dirty="0">
                <a:solidFill>
                  <a:srgbClr val="0070C0"/>
                </a:solidFill>
              </a:rPr>
              <a:t> 2003 </a:t>
            </a:r>
            <a:r>
              <a:rPr lang="en-US" sz="2300" b="1" dirty="0" err="1">
                <a:solidFill>
                  <a:srgbClr val="0070C0"/>
                </a:solidFill>
              </a:rPr>
              <a:t>tentang</a:t>
            </a:r>
            <a:r>
              <a:rPr lang="en-US" sz="2300" b="1" dirty="0">
                <a:solidFill>
                  <a:srgbClr val="0070C0"/>
                </a:solidFill>
              </a:rPr>
              <a:t> </a:t>
            </a:r>
            <a:r>
              <a:rPr lang="en-US" sz="2300" b="1" dirty="0" err="1">
                <a:solidFill>
                  <a:srgbClr val="0070C0"/>
                </a:solidFill>
              </a:rPr>
              <a:t>Sisdiknas</a:t>
            </a:r>
            <a:r>
              <a:rPr lang="en-US" sz="2300" b="1" dirty="0">
                <a:solidFill>
                  <a:srgbClr val="0070C0"/>
                </a:solidFill>
              </a:rPr>
              <a:t>.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Kepmendiknas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No. 232/U/2000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Th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2000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tentang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Pedoman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Penyusunan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Kurikulum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Pendidikan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Tinggi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dan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No. 45/U/2003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Th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2003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tentang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Kurikulum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Inti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Pendidikan</a:t>
            </a:r>
            <a:r>
              <a:rPr lang="en-US" sz="2300" b="1" dirty="0">
                <a:solidFill>
                  <a:schemeClr val="bg1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chemeClr val="bg1"/>
                </a:solidFill>
                <a:latin typeface="Cambria" pitchFamily="18" charset="0"/>
              </a:rPr>
              <a:t>Tinggi</a:t>
            </a:r>
            <a:r>
              <a:rPr lang="en-US" sz="2300" b="1" dirty="0">
                <a:solidFill>
                  <a:schemeClr val="tx1"/>
                </a:solidFill>
                <a:latin typeface="Cambria" pitchFamily="18" charset="0"/>
              </a:rPr>
              <a:t>; </a:t>
            </a:r>
            <a:r>
              <a:rPr lang="en-US" sz="2300" b="1" dirty="0" err="1">
                <a:solidFill>
                  <a:srgbClr val="C00000"/>
                </a:solidFill>
                <a:latin typeface="Cambria" pitchFamily="18" charset="0"/>
              </a:rPr>
              <a:t>Surat</a:t>
            </a:r>
            <a:r>
              <a:rPr lang="en-US" sz="23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Cambria" pitchFamily="18" charset="0"/>
              </a:rPr>
              <a:t>Dirjen</a:t>
            </a:r>
            <a:r>
              <a:rPr lang="en-US" sz="23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Cambria" pitchFamily="18" charset="0"/>
              </a:rPr>
              <a:t>Dikti</a:t>
            </a:r>
            <a:r>
              <a:rPr lang="en-US" sz="23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Cambria" pitchFamily="18" charset="0"/>
              </a:rPr>
              <a:t>Diknas</a:t>
            </a:r>
            <a:r>
              <a:rPr lang="en-US" sz="2300" b="1" dirty="0">
                <a:solidFill>
                  <a:srgbClr val="C00000"/>
                </a:solidFill>
                <a:latin typeface="Cambria" pitchFamily="18" charset="0"/>
              </a:rPr>
              <a:t> No. 43/DIKTI/</a:t>
            </a:r>
            <a:r>
              <a:rPr lang="en-US" sz="2300" b="1" dirty="0" err="1">
                <a:solidFill>
                  <a:srgbClr val="C00000"/>
                </a:solidFill>
                <a:latin typeface="Cambria" pitchFamily="18" charset="0"/>
              </a:rPr>
              <a:t>Kep</a:t>
            </a:r>
            <a:r>
              <a:rPr lang="en-US" sz="2300" b="1" dirty="0">
                <a:solidFill>
                  <a:srgbClr val="C00000"/>
                </a:solidFill>
                <a:latin typeface="Cambria" pitchFamily="18" charset="0"/>
              </a:rPr>
              <a:t>/2006 </a:t>
            </a:r>
            <a:r>
              <a:rPr lang="en-US" sz="2300" b="1" dirty="0" err="1">
                <a:solidFill>
                  <a:srgbClr val="C00000"/>
                </a:solidFill>
                <a:latin typeface="Cambria" pitchFamily="18" charset="0"/>
              </a:rPr>
              <a:t>tentang</a:t>
            </a:r>
            <a:r>
              <a:rPr lang="en-US" sz="23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Cambria" pitchFamily="18" charset="0"/>
              </a:rPr>
              <a:t>Rambu-rambu</a:t>
            </a:r>
            <a:r>
              <a:rPr lang="en-US" sz="23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Cambria" pitchFamily="18" charset="0"/>
              </a:rPr>
              <a:t>pelaksanaan</a:t>
            </a:r>
            <a:r>
              <a:rPr lang="en-US" sz="23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Cambria" pitchFamily="18" charset="0"/>
              </a:rPr>
              <a:t>kelompok</a:t>
            </a:r>
            <a:r>
              <a:rPr lang="en-US" sz="23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Cambria" pitchFamily="18" charset="0"/>
              </a:rPr>
              <a:t>Matakuliah</a:t>
            </a:r>
            <a:r>
              <a:rPr lang="en-US" sz="23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Cambria" pitchFamily="18" charset="0"/>
              </a:rPr>
              <a:t>Pengembangan</a:t>
            </a:r>
            <a:r>
              <a:rPr lang="en-US" sz="23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Cambria" pitchFamily="18" charset="0"/>
              </a:rPr>
              <a:t>Kepribadian</a:t>
            </a:r>
            <a:r>
              <a:rPr lang="en-US" sz="23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Cambria" pitchFamily="18" charset="0"/>
              </a:rPr>
              <a:t>di</a:t>
            </a:r>
            <a:r>
              <a:rPr lang="en-US" sz="23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Cambria" pitchFamily="18" charset="0"/>
              </a:rPr>
              <a:t>Perguruan</a:t>
            </a:r>
            <a:r>
              <a:rPr lang="en-US" sz="2300" b="1" dirty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300" b="1" dirty="0" err="1">
                <a:solidFill>
                  <a:srgbClr val="C00000"/>
                </a:solidFill>
                <a:latin typeface="Cambria" pitchFamily="18" charset="0"/>
              </a:rPr>
              <a:t>Tinggi</a:t>
            </a:r>
            <a:r>
              <a:rPr lang="en-US" sz="2300" b="1" dirty="0" smtClean="0">
                <a:solidFill>
                  <a:srgbClr val="C00000"/>
                </a:solidFill>
                <a:latin typeface="Cambria" pitchFamily="18" charset="0"/>
              </a:rPr>
              <a:t>. UU no. 12 </a:t>
            </a:r>
            <a:r>
              <a:rPr lang="en-US" sz="2300" b="1" dirty="0" err="1" smtClean="0">
                <a:solidFill>
                  <a:srgbClr val="C00000"/>
                </a:solidFill>
                <a:latin typeface="Cambria" pitchFamily="18" charset="0"/>
              </a:rPr>
              <a:t>Tahun</a:t>
            </a:r>
            <a:r>
              <a:rPr lang="en-US" sz="2300" b="1" dirty="0" smtClean="0">
                <a:solidFill>
                  <a:srgbClr val="C00000"/>
                </a:solidFill>
                <a:latin typeface="Cambria" pitchFamily="18" charset="0"/>
              </a:rPr>
              <a:t> 2012 </a:t>
            </a:r>
            <a:r>
              <a:rPr lang="en-US" sz="2300" b="1" dirty="0" err="1" smtClean="0">
                <a:solidFill>
                  <a:srgbClr val="C00000"/>
                </a:solidFill>
                <a:latin typeface="Cambria" pitchFamily="18" charset="0"/>
              </a:rPr>
              <a:t>tentang</a:t>
            </a:r>
            <a:r>
              <a:rPr lang="en-US" sz="23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300" b="1" dirty="0" err="1" smtClean="0">
                <a:solidFill>
                  <a:srgbClr val="C00000"/>
                </a:solidFill>
                <a:latin typeface="Cambria" pitchFamily="18" charset="0"/>
              </a:rPr>
              <a:t>Pendidikan</a:t>
            </a:r>
            <a:r>
              <a:rPr lang="en-US" sz="2300" b="1" dirty="0" smtClean="0">
                <a:solidFill>
                  <a:srgbClr val="C00000"/>
                </a:solidFill>
                <a:latin typeface="Cambria" pitchFamily="18" charset="0"/>
              </a:rPr>
              <a:t> </a:t>
            </a:r>
            <a:r>
              <a:rPr lang="en-US" sz="2300" b="1" dirty="0" err="1" smtClean="0">
                <a:solidFill>
                  <a:srgbClr val="C00000"/>
                </a:solidFill>
                <a:latin typeface="Cambria" pitchFamily="18" charset="0"/>
              </a:rPr>
              <a:t>Tinggi</a:t>
            </a:r>
            <a:r>
              <a:rPr lang="en-US" sz="2300" b="1" dirty="0" smtClean="0">
                <a:solidFill>
                  <a:srgbClr val="C00000"/>
                </a:solidFill>
                <a:latin typeface="Cambria" pitchFamily="18" charset="0"/>
              </a:rPr>
              <a:t>.</a:t>
            </a:r>
            <a:endParaRPr lang="en-US" sz="2300" b="1" dirty="0">
              <a:solidFill>
                <a:srgbClr val="C00000"/>
              </a:solidFill>
              <a:latin typeface="Cambria" pitchFamily="18" charset="0"/>
            </a:endParaRPr>
          </a:p>
          <a:p>
            <a:pPr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1056819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7F289A-8CEA-44EB-8034-A98B6BE3CB2A}"/>
              </a:ext>
            </a:extLst>
          </p:cNvPr>
          <p:cNvSpPr/>
          <p:nvPr/>
        </p:nvSpPr>
        <p:spPr>
          <a:xfrm>
            <a:off x="110656" y="93297"/>
            <a:ext cx="118181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Tujuan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Pendidikan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Pancasila di </a:t>
            </a:r>
            <a:r>
              <a:rPr lang="en-US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Perguruan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Tinggi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0656" y="1314450"/>
            <a:ext cx="11818108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b="1" dirty="0" err="1"/>
              <a:t>Memperkuat</a:t>
            </a:r>
            <a:r>
              <a:rPr lang="en-US" b="1" dirty="0"/>
              <a:t> Pancasila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dasar</a:t>
            </a:r>
            <a:r>
              <a:rPr lang="en-US" b="1" dirty="0"/>
              <a:t> </a:t>
            </a:r>
            <a:r>
              <a:rPr lang="en-US" b="1" dirty="0" err="1"/>
              <a:t>falsafah</a:t>
            </a:r>
            <a:r>
              <a:rPr lang="en-US" b="1" dirty="0"/>
              <a:t> </a:t>
            </a:r>
            <a:r>
              <a:rPr lang="en-US" b="1" dirty="0" err="1"/>
              <a:t>negara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ideologi</a:t>
            </a:r>
            <a:r>
              <a:rPr lang="en-US" b="1" dirty="0"/>
              <a:t> </a:t>
            </a:r>
            <a:r>
              <a:rPr lang="en-US" b="1" dirty="0" err="1"/>
              <a:t>bangsa</a:t>
            </a:r>
            <a:r>
              <a:rPr lang="en-US" b="1" dirty="0"/>
              <a:t> </a:t>
            </a:r>
            <a:r>
              <a:rPr lang="en-US" b="1" dirty="0" err="1"/>
              <a:t>melalui</a:t>
            </a:r>
            <a:r>
              <a:rPr lang="en-US" b="1" dirty="0"/>
              <a:t> </a:t>
            </a:r>
            <a:r>
              <a:rPr lang="en-US" b="1" dirty="0" err="1"/>
              <a:t>revitalisasi</a:t>
            </a:r>
            <a:r>
              <a:rPr lang="en-US" b="1" dirty="0"/>
              <a:t> </a:t>
            </a:r>
            <a:r>
              <a:rPr lang="en-US" b="1" dirty="0" err="1"/>
              <a:t>nilai-nilai</a:t>
            </a:r>
            <a:r>
              <a:rPr lang="en-US" b="1" dirty="0"/>
              <a:t> </a:t>
            </a:r>
            <a:r>
              <a:rPr lang="en-US" b="1" dirty="0" err="1"/>
              <a:t>dasar</a:t>
            </a:r>
            <a:r>
              <a:rPr lang="en-US" b="1" dirty="0"/>
              <a:t> Pancasila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norma</a:t>
            </a:r>
            <a:r>
              <a:rPr lang="en-US" b="1" dirty="0"/>
              <a:t> </a:t>
            </a:r>
            <a:r>
              <a:rPr lang="en-US" b="1" dirty="0" err="1"/>
              <a:t>dasar</a:t>
            </a:r>
            <a:r>
              <a:rPr lang="en-US" b="1" dirty="0"/>
              <a:t> </a:t>
            </a:r>
            <a:r>
              <a:rPr lang="en-US" b="1" dirty="0" err="1"/>
              <a:t>kehidupan</a:t>
            </a:r>
            <a:r>
              <a:rPr lang="en-US" b="1" dirty="0"/>
              <a:t> </a:t>
            </a:r>
            <a:r>
              <a:rPr lang="en-US" b="1" dirty="0" err="1"/>
              <a:t>bermasyarakat</a:t>
            </a:r>
            <a:r>
              <a:rPr lang="en-US" b="1" dirty="0"/>
              <a:t>, </a:t>
            </a:r>
            <a:r>
              <a:rPr lang="en-US" b="1" dirty="0" err="1"/>
              <a:t>berbangsa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bernegara</a:t>
            </a:r>
            <a:r>
              <a:rPr lang="en-US" b="1" dirty="0"/>
              <a:t>.</a:t>
            </a:r>
          </a:p>
          <a:p>
            <a:pPr algn="just"/>
            <a:endParaRPr lang="id-ID" dirty="0"/>
          </a:p>
        </p:txBody>
      </p:sp>
      <p:sp>
        <p:nvSpPr>
          <p:cNvPr id="13" name="Rectangle 12"/>
          <p:cNvSpPr/>
          <p:nvPr/>
        </p:nvSpPr>
        <p:spPr>
          <a:xfrm>
            <a:off x="110656" y="2514600"/>
            <a:ext cx="11818108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/>
              <a:t>Memberikan</a:t>
            </a:r>
            <a:r>
              <a:rPr lang="en-US" b="1" dirty="0"/>
              <a:t> </a:t>
            </a:r>
            <a:r>
              <a:rPr lang="en-US" b="1" dirty="0" err="1"/>
              <a:t>pemahaman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penghayatan</a:t>
            </a:r>
            <a:r>
              <a:rPr lang="en-US" b="1" dirty="0"/>
              <a:t> </a:t>
            </a:r>
            <a:r>
              <a:rPr lang="en-US" b="1" dirty="0" err="1"/>
              <a:t>atas</a:t>
            </a:r>
            <a:r>
              <a:rPr lang="en-US" b="1" dirty="0"/>
              <a:t> </a:t>
            </a:r>
            <a:r>
              <a:rPr lang="en-US" b="1" dirty="0" err="1"/>
              <a:t>jiwa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nilai-nilai</a:t>
            </a:r>
            <a:r>
              <a:rPr lang="en-US" b="1" dirty="0"/>
              <a:t> </a:t>
            </a:r>
            <a:r>
              <a:rPr lang="en-US" b="1" dirty="0" err="1"/>
              <a:t>dasar</a:t>
            </a:r>
            <a:r>
              <a:rPr lang="en-US" b="1" dirty="0"/>
              <a:t> Pancasila </a:t>
            </a:r>
            <a:r>
              <a:rPr lang="en-US" b="1" dirty="0" err="1"/>
              <a:t>kepada</a:t>
            </a:r>
            <a:r>
              <a:rPr lang="en-US" b="1" dirty="0"/>
              <a:t> </a:t>
            </a:r>
            <a:r>
              <a:rPr lang="en-US" b="1" dirty="0" err="1"/>
              <a:t>mahasiswa</a:t>
            </a:r>
            <a:r>
              <a:rPr lang="en-US" b="1" dirty="0"/>
              <a:t> </a:t>
            </a:r>
            <a:r>
              <a:rPr lang="en-US" b="1" dirty="0" err="1"/>
              <a:t>sebagai</a:t>
            </a:r>
            <a:r>
              <a:rPr lang="en-US" b="1" dirty="0"/>
              <a:t> </a:t>
            </a:r>
            <a:r>
              <a:rPr lang="en-US" b="1" dirty="0" err="1"/>
              <a:t>warga</a:t>
            </a:r>
            <a:r>
              <a:rPr lang="en-US" b="1" dirty="0"/>
              <a:t> </a:t>
            </a:r>
            <a:r>
              <a:rPr lang="en-US" b="1" dirty="0" err="1"/>
              <a:t>negara</a:t>
            </a:r>
            <a:r>
              <a:rPr lang="en-US" b="1" dirty="0"/>
              <a:t> </a:t>
            </a:r>
            <a:r>
              <a:rPr lang="en-US" b="1" dirty="0" err="1"/>
              <a:t>Republik</a:t>
            </a:r>
            <a:r>
              <a:rPr lang="en-US" b="1" dirty="0"/>
              <a:t> Indonesia, </a:t>
            </a:r>
            <a:r>
              <a:rPr lang="en-US" b="1" dirty="0" err="1"/>
              <a:t>serta</a:t>
            </a:r>
            <a:r>
              <a:rPr lang="en-US" b="1" dirty="0"/>
              <a:t> </a:t>
            </a:r>
            <a:r>
              <a:rPr lang="en-US" b="1" dirty="0" err="1"/>
              <a:t>membimbing</a:t>
            </a:r>
            <a:r>
              <a:rPr lang="en-US" b="1" dirty="0"/>
              <a:t>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menerapkannya</a:t>
            </a:r>
            <a:r>
              <a:rPr lang="en-US" b="1" dirty="0"/>
              <a:t> </a:t>
            </a:r>
            <a:r>
              <a:rPr lang="en-US" b="1" dirty="0" err="1"/>
              <a:t>dalam</a:t>
            </a:r>
            <a:r>
              <a:rPr lang="en-US" b="1" dirty="0"/>
              <a:t> </a:t>
            </a:r>
            <a:r>
              <a:rPr lang="en-US" b="1" dirty="0" err="1"/>
              <a:t>kehidupan</a:t>
            </a:r>
            <a:r>
              <a:rPr lang="en-US" b="1" dirty="0"/>
              <a:t> </a:t>
            </a:r>
            <a:r>
              <a:rPr lang="en-US" b="1" dirty="0" err="1"/>
              <a:t>bermasyarakat</a:t>
            </a:r>
            <a:r>
              <a:rPr lang="en-US" b="1" dirty="0"/>
              <a:t>, </a:t>
            </a:r>
            <a:r>
              <a:rPr lang="en-US" b="1" dirty="0" err="1"/>
              <a:t>berbangsa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bernegara</a:t>
            </a:r>
            <a:r>
              <a:rPr lang="en-US" b="1" dirty="0"/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0656" y="3714750"/>
            <a:ext cx="11818108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/>
              <a:t>Mempersiapkan</a:t>
            </a:r>
            <a:r>
              <a:rPr lang="en-US" b="1" dirty="0"/>
              <a:t> </a:t>
            </a:r>
            <a:r>
              <a:rPr lang="en-US" b="1" dirty="0" err="1"/>
              <a:t>mahasiswa</a:t>
            </a:r>
            <a:r>
              <a:rPr lang="en-US" b="1" dirty="0"/>
              <a:t> agar </a:t>
            </a:r>
            <a:r>
              <a:rPr lang="en-US" b="1" dirty="0" err="1"/>
              <a:t>mampu</a:t>
            </a:r>
            <a:r>
              <a:rPr lang="en-US" b="1" dirty="0"/>
              <a:t> </a:t>
            </a:r>
            <a:r>
              <a:rPr lang="en-US" b="1" dirty="0" err="1"/>
              <a:t>menganalisis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mencari</a:t>
            </a:r>
            <a:r>
              <a:rPr lang="en-US" b="1" dirty="0"/>
              <a:t> </a:t>
            </a:r>
            <a:r>
              <a:rPr lang="en-US" b="1" dirty="0" err="1"/>
              <a:t>solusi</a:t>
            </a:r>
            <a:r>
              <a:rPr lang="en-US" b="1" dirty="0"/>
              <a:t> </a:t>
            </a:r>
            <a:r>
              <a:rPr lang="en-US" b="1" dirty="0" err="1"/>
              <a:t>terhadap</a:t>
            </a:r>
            <a:r>
              <a:rPr lang="en-US" b="1" dirty="0"/>
              <a:t> </a:t>
            </a:r>
            <a:r>
              <a:rPr lang="en-US" b="1" dirty="0" err="1"/>
              <a:t>berbagai</a:t>
            </a:r>
            <a:r>
              <a:rPr lang="en-US" b="1" dirty="0"/>
              <a:t>  </a:t>
            </a:r>
            <a:r>
              <a:rPr lang="en-US" b="1" dirty="0" err="1"/>
              <a:t>persoalan</a:t>
            </a:r>
            <a:r>
              <a:rPr lang="en-US" b="1" dirty="0"/>
              <a:t>  </a:t>
            </a:r>
            <a:r>
              <a:rPr lang="en-US" b="1" dirty="0" err="1"/>
              <a:t>kehidupan</a:t>
            </a:r>
            <a:r>
              <a:rPr lang="en-US" b="1" dirty="0"/>
              <a:t>  </a:t>
            </a:r>
            <a:r>
              <a:rPr lang="en-US" b="1" dirty="0" err="1"/>
              <a:t>bermasyarakat</a:t>
            </a:r>
            <a:r>
              <a:rPr lang="en-US" b="1" dirty="0"/>
              <a:t>,  </a:t>
            </a:r>
            <a:r>
              <a:rPr lang="en-US" b="1" dirty="0" err="1"/>
              <a:t>berbangsa</a:t>
            </a:r>
            <a:r>
              <a:rPr lang="en-US" b="1" dirty="0"/>
              <a:t>  </a:t>
            </a:r>
            <a:r>
              <a:rPr lang="en-US" b="1" dirty="0" err="1"/>
              <a:t>dan</a:t>
            </a:r>
            <a:r>
              <a:rPr lang="en-US" b="1" dirty="0"/>
              <a:t>  </a:t>
            </a:r>
            <a:r>
              <a:rPr lang="en-US" b="1" dirty="0" err="1"/>
              <a:t>bernegara</a:t>
            </a:r>
            <a:r>
              <a:rPr lang="en-US" b="1" dirty="0"/>
              <a:t>  </a:t>
            </a:r>
            <a:r>
              <a:rPr lang="en-US" b="1" dirty="0" err="1"/>
              <a:t>melalui</a:t>
            </a:r>
            <a:r>
              <a:rPr lang="en-US" b="1" dirty="0"/>
              <a:t> </a:t>
            </a:r>
            <a:r>
              <a:rPr lang="en-US" b="1" dirty="0" err="1"/>
              <a:t>sistem</a:t>
            </a:r>
            <a:r>
              <a:rPr lang="en-US" b="1" dirty="0"/>
              <a:t> </a:t>
            </a:r>
            <a:r>
              <a:rPr lang="en-US" b="1" dirty="0" err="1"/>
              <a:t>pemikiran</a:t>
            </a:r>
            <a:r>
              <a:rPr lang="en-US" b="1" dirty="0"/>
              <a:t> yang </a:t>
            </a:r>
            <a:r>
              <a:rPr lang="en-US" b="1" dirty="0" err="1"/>
              <a:t>berdasarkan</a:t>
            </a:r>
            <a:r>
              <a:rPr lang="en-US" b="1" dirty="0"/>
              <a:t> </a:t>
            </a:r>
            <a:r>
              <a:rPr lang="en-US" b="1" dirty="0" err="1"/>
              <a:t>nilai-nilai</a:t>
            </a:r>
            <a:r>
              <a:rPr lang="en-US" b="1" dirty="0"/>
              <a:t> Pancasila </a:t>
            </a:r>
            <a:r>
              <a:rPr lang="en-US" b="1" dirty="0" err="1"/>
              <a:t>dan</a:t>
            </a:r>
            <a:r>
              <a:rPr lang="en-US" b="1" dirty="0"/>
              <a:t> UUD NRI </a:t>
            </a:r>
            <a:r>
              <a:rPr lang="en-US" b="1" dirty="0" err="1"/>
              <a:t>Tahun</a:t>
            </a:r>
            <a:r>
              <a:rPr lang="en-US" b="1" dirty="0"/>
              <a:t> 1945.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0656" y="4991099"/>
            <a:ext cx="11818108" cy="1465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/>
              <a:t>Membentuk</a:t>
            </a:r>
            <a:r>
              <a:rPr lang="en-US" b="1" dirty="0"/>
              <a:t>   </a:t>
            </a:r>
            <a:r>
              <a:rPr lang="en-US" b="1" dirty="0" err="1"/>
              <a:t>sikap</a:t>
            </a:r>
            <a:r>
              <a:rPr lang="en-US" b="1" dirty="0"/>
              <a:t>   mental   </a:t>
            </a:r>
            <a:r>
              <a:rPr lang="en-US" b="1" dirty="0" err="1"/>
              <a:t>mahasiswa</a:t>
            </a:r>
            <a:r>
              <a:rPr lang="en-US" b="1" dirty="0"/>
              <a:t>   yang   </a:t>
            </a:r>
            <a:r>
              <a:rPr lang="en-US" b="1" dirty="0" err="1"/>
              <a:t>mampu</a:t>
            </a:r>
            <a:r>
              <a:rPr lang="en-US" b="1" dirty="0"/>
              <a:t>   </a:t>
            </a:r>
            <a:r>
              <a:rPr lang="en-US" b="1" dirty="0" err="1"/>
              <a:t>mengapresiasi</a:t>
            </a:r>
            <a:r>
              <a:rPr lang="en-US" b="1" dirty="0"/>
              <a:t>   </a:t>
            </a:r>
            <a:r>
              <a:rPr lang="en-US" b="1" dirty="0" err="1"/>
              <a:t>nilai-nilai</a:t>
            </a:r>
            <a:r>
              <a:rPr lang="en-US" b="1" dirty="0"/>
              <a:t> </a:t>
            </a:r>
            <a:r>
              <a:rPr lang="en-US" b="1" dirty="0" err="1"/>
              <a:t>ketuhanan</a:t>
            </a:r>
            <a:r>
              <a:rPr lang="en-US" b="1" dirty="0"/>
              <a:t>, </a:t>
            </a:r>
            <a:r>
              <a:rPr lang="en-US" b="1" dirty="0" err="1"/>
              <a:t>kemanusiaan</a:t>
            </a:r>
            <a:r>
              <a:rPr lang="en-US" b="1" dirty="0"/>
              <a:t>, </a:t>
            </a:r>
            <a:r>
              <a:rPr lang="en-US" b="1" dirty="0" err="1"/>
              <a:t>kecintaan</a:t>
            </a:r>
            <a:r>
              <a:rPr lang="en-US" b="1" dirty="0"/>
              <a:t> </a:t>
            </a:r>
            <a:r>
              <a:rPr lang="en-US" b="1" dirty="0" err="1"/>
              <a:t>pada</a:t>
            </a:r>
            <a:r>
              <a:rPr lang="en-US" b="1" dirty="0"/>
              <a:t> </a:t>
            </a:r>
            <a:r>
              <a:rPr lang="en-US" b="1" dirty="0" err="1"/>
              <a:t>tanah</a:t>
            </a:r>
            <a:r>
              <a:rPr lang="en-US" b="1" dirty="0"/>
              <a:t> air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kesatuan</a:t>
            </a:r>
            <a:r>
              <a:rPr lang="en-US" b="1" dirty="0"/>
              <a:t> </a:t>
            </a:r>
            <a:r>
              <a:rPr lang="en-US" b="1" dirty="0" err="1"/>
              <a:t>bangsa</a:t>
            </a:r>
            <a:r>
              <a:rPr lang="en-US" b="1" dirty="0"/>
              <a:t>, </a:t>
            </a:r>
            <a:r>
              <a:rPr lang="en-US" b="1" dirty="0" err="1"/>
              <a:t>serta</a:t>
            </a:r>
            <a:r>
              <a:rPr lang="en-US" b="1" dirty="0"/>
              <a:t> </a:t>
            </a:r>
            <a:r>
              <a:rPr lang="en-US" b="1" dirty="0" err="1"/>
              <a:t>penguatan</a:t>
            </a:r>
            <a:r>
              <a:rPr lang="en-US" b="1" dirty="0"/>
              <a:t> </a:t>
            </a:r>
            <a:r>
              <a:rPr lang="en-US" b="1" dirty="0" err="1"/>
              <a:t>masyarakat</a:t>
            </a:r>
            <a:r>
              <a:rPr lang="en-US" b="1" dirty="0"/>
              <a:t> </a:t>
            </a:r>
            <a:r>
              <a:rPr lang="en-US" b="1" dirty="0" err="1"/>
              <a:t>madani</a:t>
            </a:r>
            <a:r>
              <a:rPr lang="en-US" b="1" dirty="0"/>
              <a:t> yang </a:t>
            </a:r>
            <a:r>
              <a:rPr lang="en-US" b="1" dirty="0" err="1"/>
              <a:t>demokratis</a:t>
            </a:r>
            <a:r>
              <a:rPr lang="en-US" b="1" dirty="0"/>
              <a:t>, </a:t>
            </a:r>
            <a:r>
              <a:rPr lang="en-US" b="1" dirty="0" err="1"/>
              <a:t>berkeadilan</a:t>
            </a:r>
            <a:r>
              <a:rPr lang="en-US" b="1" dirty="0"/>
              <a:t>,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bermartabat</a:t>
            </a:r>
            <a:r>
              <a:rPr lang="en-US" b="1" dirty="0"/>
              <a:t> </a:t>
            </a:r>
            <a:r>
              <a:rPr lang="en-US" b="1" dirty="0" err="1"/>
              <a:t>berlandaskan</a:t>
            </a:r>
            <a:r>
              <a:rPr lang="en-US" b="1" dirty="0"/>
              <a:t> Pancasila,  </a:t>
            </a:r>
            <a:r>
              <a:rPr lang="en-US" b="1" dirty="0" err="1"/>
              <a:t>untuk</a:t>
            </a:r>
            <a:r>
              <a:rPr lang="en-US" b="1" dirty="0"/>
              <a:t> </a:t>
            </a:r>
            <a:r>
              <a:rPr lang="en-US" b="1" dirty="0" err="1"/>
              <a:t>mampu</a:t>
            </a:r>
            <a:r>
              <a:rPr lang="en-US" b="1" dirty="0"/>
              <a:t> </a:t>
            </a:r>
            <a:r>
              <a:rPr lang="en-US" b="1" dirty="0" err="1"/>
              <a:t>berinteraksi</a:t>
            </a:r>
            <a:r>
              <a:rPr lang="en-US" b="1" dirty="0"/>
              <a:t> </a:t>
            </a:r>
            <a:r>
              <a:rPr lang="en-US" b="1" dirty="0" err="1"/>
              <a:t>dengan</a:t>
            </a:r>
            <a:r>
              <a:rPr lang="en-US" b="1" dirty="0"/>
              <a:t> </a:t>
            </a:r>
            <a:r>
              <a:rPr lang="en-US" b="1" dirty="0" err="1"/>
              <a:t>dinamika</a:t>
            </a:r>
            <a:r>
              <a:rPr lang="en-US" b="1" dirty="0"/>
              <a:t>  internal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eksternal</a:t>
            </a:r>
            <a:r>
              <a:rPr lang="en-US" b="1" dirty="0"/>
              <a:t> </a:t>
            </a:r>
            <a:r>
              <a:rPr lang="en-US" b="1" dirty="0" err="1"/>
              <a:t>masyarakat</a:t>
            </a:r>
            <a:r>
              <a:rPr lang="en-US" b="1" dirty="0"/>
              <a:t> </a:t>
            </a:r>
            <a:r>
              <a:rPr lang="en-US" b="1" dirty="0" err="1"/>
              <a:t>bangsa</a:t>
            </a:r>
            <a:r>
              <a:rPr lang="en-US" b="1" dirty="0"/>
              <a:t> Indonesia.</a:t>
            </a:r>
          </a:p>
        </p:txBody>
      </p:sp>
    </p:spTree>
    <p:extLst>
      <p:ext uri="{BB962C8B-B14F-4D97-AF65-F5344CB8AC3E}">
        <p14:creationId xmlns:p14="http://schemas.microsoft.com/office/powerpoint/2010/main" val="247976499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3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403EFE-C129-494D-83D4-F224A1F5CB65}"/>
              </a:ext>
            </a:extLst>
          </p:cNvPr>
          <p:cNvSpPr/>
          <p:nvPr/>
        </p:nvSpPr>
        <p:spPr>
          <a:xfrm>
            <a:off x="1812562" y="292128"/>
            <a:ext cx="5068247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Capaian</a:t>
            </a:r>
            <a:r>
              <a:rPr lang="en-US" sz="4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1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Pembelajaran</a:t>
            </a:r>
            <a:endParaRPr lang="en-US" sz="4100" b="1" dirty="0">
              <a:solidFill>
                <a:schemeClr val="bg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C403EFE-C129-494D-83D4-F224A1F5CB65}"/>
              </a:ext>
            </a:extLst>
          </p:cNvPr>
          <p:cNvSpPr/>
          <p:nvPr/>
        </p:nvSpPr>
        <p:spPr>
          <a:xfrm>
            <a:off x="0" y="1073178"/>
            <a:ext cx="1181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3200" b="1" dirty="0" err="1"/>
              <a:t>Memiliki</a:t>
            </a:r>
            <a:r>
              <a:rPr lang="en-US" sz="3200" b="1" dirty="0"/>
              <a:t>  </a:t>
            </a:r>
            <a:r>
              <a:rPr lang="en-US" sz="3200" b="1" dirty="0" err="1"/>
              <a:t>kemampuan</a:t>
            </a:r>
            <a:r>
              <a:rPr lang="en-US" sz="3200" b="1" dirty="0"/>
              <a:t> </a:t>
            </a:r>
            <a:r>
              <a:rPr lang="en-US" sz="3200" b="1" dirty="0" err="1"/>
              <a:t>analisis</a:t>
            </a:r>
            <a:r>
              <a:rPr lang="en-US" sz="3200" b="1" dirty="0"/>
              <a:t>,  </a:t>
            </a:r>
            <a:r>
              <a:rPr lang="en-US" sz="3200" b="1" dirty="0" err="1"/>
              <a:t>berfikir</a:t>
            </a:r>
            <a:r>
              <a:rPr lang="en-US" sz="3200" b="1" dirty="0"/>
              <a:t> </a:t>
            </a:r>
            <a:r>
              <a:rPr lang="en-US" sz="3200" b="1" dirty="0" err="1"/>
              <a:t>rasional</a:t>
            </a:r>
            <a:r>
              <a:rPr lang="en-US" sz="3200" b="1" dirty="0"/>
              <a:t>,  </a:t>
            </a:r>
            <a:r>
              <a:rPr lang="en-US" sz="3200" b="1" dirty="0" err="1"/>
              <a:t>bersikap</a:t>
            </a:r>
            <a:r>
              <a:rPr lang="en-US" sz="3200" b="1" dirty="0"/>
              <a:t>  </a:t>
            </a:r>
            <a:r>
              <a:rPr lang="en-US" sz="3200" b="1" dirty="0" err="1"/>
              <a:t>kritis</a:t>
            </a:r>
            <a:r>
              <a:rPr lang="en-US" sz="3200" b="1" dirty="0"/>
              <a:t>  </a:t>
            </a:r>
            <a:r>
              <a:rPr lang="en-US" sz="3200" b="1" dirty="0" err="1"/>
              <a:t>dalam</a:t>
            </a:r>
            <a:r>
              <a:rPr lang="en-US" sz="3200" b="1" dirty="0"/>
              <a:t>  </a:t>
            </a:r>
            <a:r>
              <a:rPr lang="en-US" sz="3200" b="1" dirty="0" err="1"/>
              <a:t>menghadapi</a:t>
            </a:r>
            <a:r>
              <a:rPr lang="en-US" sz="3200" b="1" dirty="0"/>
              <a:t> </a:t>
            </a:r>
            <a:r>
              <a:rPr lang="en-US" sz="3200" b="1" dirty="0" err="1"/>
              <a:t>persoalan-persoalan</a:t>
            </a:r>
            <a:r>
              <a:rPr lang="en-US" sz="3200" b="1" dirty="0"/>
              <a:t> </a:t>
            </a:r>
            <a:r>
              <a:rPr lang="en-US" sz="3200" b="1" dirty="0" err="1"/>
              <a:t>dalam</a:t>
            </a:r>
            <a:r>
              <a:rPr lang="en-US" sz="3200" b="1" dirty="0"/>
              <a:t> </a:t>
            </a:r>
            <a:r>
              <a:rPr lang="en-US" sz="3200" b="1" dirty="0" err="1"/>
              <a:t>kehidupan</a:t>
            </a:r>
            <a:r>
              <a:rPr lang="en-US" sz="3200" b="1" dirty="0"/>
              <a:t> </a:t>
            </a:r>
            <a:r>
              <a:rPr lang="en-US" sz="3200" b="1" dirty="0" err="1"/>
              <a:t>bermasyarakat</a:t>
            </a:r>
            <a:r>
              <a:rPr lang="en-US" sz="3200" b="1" dirty="0"/>
              <a:t>, </a:t>
            </a:r>
            <a:r>
              <a:rPr lang="en-US" sz="3200" b="1" dirty="0" err="1"/>
              <a:t>berbangsa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bernegara</a:t>
            </a:r>
            <a:r>
              <a:rPr lang="en-US" sz="3200" b="1" dirty="0"/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403EFE-C129-494D-83D4-F224A1F5CB65}"/>
              </a:ext>
            </a:extLst>
          </p:cNvPr>
          <p:cNvSpPr/>
          <p:nvPr/>
        </p:nvSpPr>
        <p:spPr>
          <a:xfrm>
            <a:off x="0" y="2642838"/>
            <a:ext cx="1181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dirty="0" smtClean="0"/>
              <a:t>2. </a:t>
            </a:r>
            <a:r>
              <a:rPr lang="en-US" sz="3200" b="1" dirty="0" err="1" smtClean="0"/>
              <a:t>Memiliki</a:t>
            </a:r>
            <a:r>
              <a:rPr lang="en-US" sz="3200" b="1" dirty="0" smtClean="0"/>
              <a:t>  </a:t>
            </a:r>
            <a:r>
              <a:rPr lang="en-US" sz="3200" b="1" dirty="0" err="1"/>
              <a:t>kemampuan</a:t>
            </a:r>
            <a:r>
              <a:rPr lang="en-US" sz="3200" b="1" dirty="0"/>
              <a:t> 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tanggung</a:t>
            </a:r>
            <a:r>
              <a:rPr lang="en-US" sz="3200" b="1" dirty="0"/>
              <a:t>  </a:t>
            </a:r>
            <a:r>
              <a:rPr lang="en-US" sz="3200" b="1" dirty="0" err="1"/>
              <a:t>jawab</a:t>
            </a:r>
            <a:r>
              <a:rPr lang="en-US" sz="3200" b="1" dirty="0"/>
              <a:t>  </a:t>
            </a:r>
            <a:r>
              <a:rPr lang="en-US" sz="3200" b="1" dirty="0" err="1"/>
              <a:t>intelektual</a:t>
            </a:r>
            <a:r>
              <a:rPr lang="en-US" sz="3200" b="1" dirty="0"/>
              <a:t>  </a:t>
            </a:r>
            <a:r>
              <a:rPr lang="en-US" sz="3200" b="1" dirty="0" err="1"/>
              <a:t>dalam</a:t>
            </a:r>
            <a:r>
              <a:rPr lang="en-US" sz="3200" b="1" dirty="0"/>
              <a:t>  </a:t>
            </a:r>
            <a:r>
              <a:rPr lang="id-ID" sz="3200" b="1" dirty="0" smtClean="0"/>
              <a:t> </a:t>
            </a:r>
          </a:p>
          <a:p>
            <a:r>
              <a:rPr lang="id-ID" sz="3200" b="1" dirty="0"/>
              <a:t> </a:t>
            </a:r>
            <a:r>
              <a:rPr lang="id-ID" sz="3200" b="1" dirty="0" smtClean="0"/>
              <a:t>   </a:t>
            </a:r>
            <a:r>
              <a:rPr lang="en-US" sz="3200" b="1" dirty="0" err="1" smtClean="0"/>
              <a:t>mengenali</a:t>
            </a:r>
            <a:r>
              <a:rPr lang="en-US" sz="3200" b="1" dirty="0" smtClean="0"/>
              <a:t> </a:t>
            </a:r>
            <a:r>
              <a:rPr lang="en-US" sz="3200" b="1" dirty="0" err="1"/>
              <a:t>masalah</a:t>
            </a:r>
            <a:r>
              <a:rPr lang="en-US" sz="3200" b="1" dirty="0"/>
              <a:t>- </a:t>
            </a:r>
            <a:r>
              <a:rPr lang="en-US" sz="3200" b="1" dirty="0" err="1"/>
              <a:t>masalah</a:t>
            </a:r>
            <a:r>
              <a:rPr lang="en-US" sz="3200" b="1" dirty="0"/>
              <a:t> </a:t>
            </a:r>
            <a:r>
              <a:rPr lang="en-US" sz="3200" b="1" dirty="0" err="1"/>
              <a:t>dan</a:t>
            </a:r>
            <a:r>
              <a:rPr lang="en-US" sz="3200" b="1" dirty="0"/>
              <a:t> </a:t>
            </a:r>
            <a:r>
              <a:rPr lang="en-US" sz="3200" b="1" dirty="0" err="1"/>
              <a:t>memberi</a:t>
            </a:r>
            <a:r>
              <a:rPr lang="en-US" sz="3200" b="1" dirty="0"/>
              <a:t> </a:t>
            </a:r>
            <a:r>
              <a:rPr lang="en-US" sz="3200" b="1" dirty="0" err="1"/>
              <a:t>solusi</a:t>
            </a:r>
            <a:r>
              <a:rPr lang="en-US" sz="3200" b="1" dirty="0"/>
              <a:t>  </a:t>
            </a:r>
            <a:r>
              <a:rPr lang="en-US" sz="3200" b="1" dirty="0" err="1"/>
              <a:t>berdasarkan</a:t>
            </a:r>
            <a:r>
              <a:rPr lang="en-US" sz="3200" b="1" dirty="0"/>
              <a:t> </a:t>
            </a:r>
            <a:r>
              <a:rPr lang="id-ID" sz="3200" b="1" dirty="0" smtClean="0"/>
              <a:t> </a:t>
            </a:r>
          </a:p>
          <a:p>
            <a:r>
              <a:rPr lang="id-ID" sz="3200" b="1" dirty="0"/>
              <a:t> </a:t>
            </a:r>
            <a:r>
              <a:rPr lang="id-ID" sz="3200" b="1" dirty="0" smtClean="0"/>
              <a:t>   </a:t>
            </a:r>
            <a:r>
              <a:rPr lang="en-US" sz="3200" b="1" dirty="0" err="1" smtClean="0"/>
              <a:t>nilai-nilai</a:t>
            </a:r>
            <a:r>
              <a:rPr lang="en-US" sz="3200" b="1" dirty="0" smtClean="0"/>
              <a:t> </a:t>
            </a:r>
            <a:r>
              <a:rPr lang="en-US" sz="3200" b="1" dirty="0"/>
              <a:t>Pancasila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403EFE-C129-494D-83D4-F224A1F5CB65}"/>
              </a:ext>
            </a:extLst>
          </p:cNvPr>
          <p:cNvSpPr/>
          <p:nvPr/>
        </p:nvSpPr>
        <p:spPr>
          <a:xfrm>
            <a:off x="0" y="4395438"/>
            <a:ext cx="11811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dirty="0" smtClean="0"/>
              <a:t>3. </a:t>
            </a:r>
            <a:r>
              <a:rPr lang="en-US" sz="3200" b="1" dirty="0" err="1" smtClean="0"/>
              <a:t>Mampu</a:t>
            </a:r>
            <a:r>
              <a:rPr lang="en-US" sz="3200" b="1" dirty="0" smtClean="0"/>
              <a:t> </a:t>
            </a:r>
            <a:r>
              <a:rPr lang="en-US" sz="3200" b="1" dirty="0" err="1"/>
              <a:t>menjelaskan</a:t>
            </a:r>
            <a:r>
              <a:rPr lang="en-US" sz="3200" b="1" dirty="0"/>
              <a:t> </a:t>
            </a:r>
            <a:r>
              <a:rPr lang="en-US" sz="3200" b="1" dirty="0" err="1"/>
              <a:t>dasar-dasar</a:t>
            </a:r>
            <a:r>
              <a:rPr lang="en-US" sz="3200" b="1" dirty="0"/>
              <a:t> </a:t>
            </a:r>
            <a:r>
              <a:rPr lang="en-US" sz="3200" b="1" dirty="0" err="1"/>
              <a:t>kebenaran</a:t>
            </a:r>
            <a:r>
              <a:rPr lang="en-US" sz="3200" b="1" dirty="0"/>
              <a:t> </a:t>
            </a:r>
            <a:r>
              <a:rPr lang="en-US" sz="3200" b="1" dirty="0" err="1"/>
              <a:t>bahwa</a:t>
            </a:r>
            <a:r>
              <a:rPr lang="en-US" sz="3200" b="1" dirty="0"/>
              <a:t> Pancasila </a:t>
            </a:r>
            <a:endParaRPr lang="id-ID" sz="3200" b="1" dirty="0" smtClean="0"/>
          </a:p>
          <a:p>
            <a:r>
              <a:rPr lang="id-ID" sz="3200" b="1" dirty="0"/>
              <a:t> </a:t>
            </a:r>
            <a:r>
              <a:rPr lang="id-ID" sz="3200" b="1" dirty="0" smtClean="0"/>
              <a:t>   </a:t>
            </a:r>
            <a:r>
              <a:rPr lang="en-US" sz="3200" b="1" dirty="0" err="1" smtClean="0"/>
              <a:t>adalah</a:t>
            </a:r>
            <a:r>
              <a:rPr lang="en-US" sz="3200" b="1" dirty="0" smtClean="0"/>
              <a:t> </a:t>
            </a:r>
            <a:r>
              <a:rPr lang="en-US" sz="3200" b="1" dirty="0" err="1"/>
              <a:t>ideologi</a:t>
            </a:r>
            <a:r>
              <a:rPr lang="en-US" sz="3200" b="1" dirty="0"/>
              <a:t> yang </a:t>
            </a:r>
            <a:r>
              <a:rPr lang="en-US" sz="3200" b="1" dirty="0" err="1"/>
              <a:t>sesuai</a:t>
            </a:r>
            <a:r>
              <a:rPr lang="en-US" sz="3200" b="1" dirty="0"/>
              <a:t> </a:t>
            </a:r>
            <a:r>
              <a:rPr lang="en-US" sz="3200" b="1" dirty="0" err="1"/>
              <a:t>bagi</a:t>
            </a:r>
            <a:r>
              <a:rPr lang="en-US" sz="3200" b="1" dirty="0"/>
              <a:t> </a:t>
            </a:r>
            <a:r>
              <a:rPr lang="en-US" sz="3200" b="1" dirty="0" err="1"/>
              <a:t>bangsa</a:t>
            </a:r>
            <a:r>
              <a:rPr lang="en-US" sz="3200" b="1" dirty="0"/>
              <a:t> Indonesia yang </a:t>
            </a:r>
            <a:r>
              <a:rPr lang="en-US" sz="3200" b="1" dirty="0" err="1"/>
              <a:t>majemuk</a:t>
            </a:r>
            <a:r>
              <a:rPr lang="en-US" sz="3200" b="1" dirty="0"/>
              <a:t> </a:t>
            </a:r>
            <a:endParaRPr lang="id-ID" sz="3200" b="1" dirty="0" smtClean="0"/>
          </a:p>
          <a:p>
            <a:r>
              <a:rPr lang="id-ID" sz="3200" b="1" dirty="0"/>
              <a:t> </a:t>
            </a:r>
            <a:r>
              <a:rPr lang="id-ID" sz="3200" b="1" dirty="0" smtClean="0"/>
              <a:t>   </a:t>
            </a:r>
            <a:r>
              <a:rPr lang="en-US" sz="3200" b="1" dirty="0" smtClean="0"/>
              <a:t>(</a:t>
            </a:r>
            <a:r>
              <a:rPr lang="en-US" sz="3200" b="1" dirty="0" err="1"/>
              <a:t>Bhinneka</a:t>
            </a:r>
            <a:r>
              <a:rPr lang="en-US" sz="3200" b="1" dirty="0"/>
              <a:t> Tunggal </a:t>
            </a:r>
            <a:r>
              <a:rPr lang="en-US" sz="3200" b="1" dirty="0" err="1"/>
              <a:t>Ika</a:t>
            </a:r>
            <a:r>
              <a:rPr lang="en-US" sz="32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7949647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3922628" y="0"/>
            <a:ext cx="5929354" cy="3286148"/>
          </a:xfrm>
          <a:prstGeom prst="cloudCallout">
            <a:avLst>
              <a:gd name="adj1" fmla="val -57697"/>
              <a:gd name="adj2" fmla="val 877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Minggu</a:t>
            </a:r>
            <a:r>
              <a:rPr lang="en-US" sz="3600" dirty="0" smtClean="0"/>
              <a:t> </a:t>
            </a:r>
            <a:r>
              <a:rPr lang="en-US" sz="3600" dirty="0" smtClean="0"/>
              <a:t>dep</a:t>
            </a:r>
            <a:r>
              <a:rPr lang="id-ID" sz="3600" dirty="0" smtClean="0"/>
              <a:t>a</a:t>
            </a:r>
            <a:r>
              <a:rPr lang="en-US" sz="3600" dirty="0" smtClean="0"/>
              <a:t>n </a:t>
            </a:r>
            <a:r>
              <a:rPr lang="en-US" sz="3600" dirty="0" err="1" smtClean="0"/>
              <a:t>kita</a:t>
            </a:r>
            <a:r>
              <a:rPr lang="en-US" sz="3600" dirty="0" smtClean="0"/>
              <a:t> </a:t>
            </a:r>
            <a:r>
              <a:rPr lang="en-US" sz="3600" dirty="0" err="1" smtClean="0"/>
              <a:t>membahas</a:t>
            </a:r>
            <a:r>
              <a:rPr lang="en-US" sz="3600" dirty="0" smtClean="0"/>
              <a:t> Pancasila </a:t>
            </a:r>
            <a:r>
              <a:rPr lang="en-US" sz="3600" dirty="0" err="1" smtClean="0"/>
              <a:t>dalam</a:t>
            </a:r>
            <a:r>
              <a:rPr lang="en-US" sz="3600" dirty="0" smtClean="0"/>
              <a:t> </a:t>
            </a:r>
            <a:r>
              <a:rPr lang="en-US" sz="3600" dirty="0" err="1" smtClean="0"/>
              <a:t>sejarah</a:t>
            </a:r>
            <a:r>
              <a:rPr lang="en-US" sz="3600" dirty="0" smtClean="0"/>
              <a:t> </a:t>
            </a:r>
            <a:r>
              <a:rPr lang="en-US" sz="3600" dirty="0" err="1" smtClean="0"/>
              <a:t>bangsa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026" y="3429400"/>
            <a:ext cx="4358974" cy="3428600"/>
          </a:xfrm>
          <a:prstGeom prst="rect">
            <a:avLst/>
          </a:prstGeom>
        </p:spPr>
      </p:pic>
      <p:pic>
        <p:nvPicPr>
          <p:cNvPr id="1026" name="Picture 2" descr="Hewan Lucu Nan Imut Yang Mematikan - YouTub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7" t="-347"/>
          <a:stretch/>
        </p:blipFill>
        <p:spPr bwMode="auto">
          <a:xfrm>
            <a:off x="26376" y="3601090"/>
            <a:ext cx="3332285" cy="3230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5615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27B2FD-FFBB-4AEB-8E5A-45ECE3E67C3F}"/>
              </a:ext>
            </a:extLst>
          </p:cNvPr>
          <p:cNvSpPr txBox="1"/>
          <p:nvPr/>
        </p:nvSpPr>
        <p:spPr>
          <a:xfrm>
            <a:off x="857250" y="863590"/>
            <a:ext cx="10572750" cy="938719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d-ID" sz="5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PERKENALAN</a:t>
            </a:r>
            <a:endParaRPr lang="en-US" sz="55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647825" y="2359565"/>
            <a:ext cx="8991600" cy="2142125"/>
          </a:xfrm>
          <a:prstGeom prst="rect">
            <a:avLst/>
          </a:prstGeom>
          <a:solidFill>
            <a:schemeClr val="accent1">
              <a:alpha val="26000"/>
            </a:schemeClr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indent="-400050" eaLnBrk="0" hangingPunct="0">
              <a:lnSpc>
                <a:spcPct val="90000"/>
              </a:lnSpc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endParaRPr lang="en-US" sz="2400" b="1" dirty="0" smtClean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en-US" sz="2400" b="1" dirty="0" smtClean="0">
                <a:solidFill>
                  <a:schemeClr val="bg1"/>
                </a:solidFill>
              </a:rPr>
              <a:t>NAMA</a:t>
            </a:r>
            <a:r>
              <a:rPr lang="en-US" sz="2400" b="1" dirty="0">
                <a:solidFill>
                  <a:schemeClr val="bg1"/>
                </a:solidFill>
              </a:rPr>
              <a:t>	: </a:t>
            </a:r>
            <a:r>
              <a:rPr lang="id-ID" sz="2400" b="1" dirty="0" smtClean="0">
                <a:solidFill>
                  <a:schemeClr val="bg1"/>
                </a:solidFill>
              </a:rPr>
              <a:t>Ayu Firdhayanti</a:t>
            </a:r>
            <a:endParaRPr lang="en-US" sz="2400" b="1" dirty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id-ID" sz="2400" b="1" dirty="0" smtClean="0">
                <a:solidFill>
                  <a:schemeClr val="bg1"/>
                </a:solidFill>
              </a:rPr>
              <a:t>Phone</a:t>
            </a:r>
            <a:r>
              <a:rPr lang="en-US" sz="2400" b="1" dirty="0" smtClean="0">
                <a:solidFill>
                  <a:schemeClr val="bg1"/>
                </a:solidFill>
              </a:rPr>
              <a:t> / W A</a:t>
            </a:r>
            <a:r>
              <a:rPr lang="id-ID" sz="2400" b="1" dirty="0">
                <a:solidFill>
                  <a:schemeClr val="bg1"/>
                </a:solidFill>
              </a:rPr>
              <a:t>	: </a:t>
            </a:r>
            <a:r>
              <a:rPr lang="en-US" sz="2400" b="1" dirty="0" smtClean="0">
                <a:solidFill>
                  <a:schemeClr val="bg1"/>
                </a:solidFill>
              </a:rPr>
              <a:t>08</a:t>
            </a:r>
            <a:r>
              <a:rPr lang="id-ID" sz="2400" b="1" dirty="0" smtClean="0">
                <a:solidFill>
                  <a:schemeClr val="bg1"/>
                </a:solidFill>
              </a:rPr>
              <a:t>1367362291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endParaRPr lang="en-US" sz="2400" b="1" dirty="0">
              <a:solidFill>
                <a:schemeClr val="bg1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Char char=""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id-ID" sz="2400" b="1" dirty="0" smtClean="0">
                <a:solidFill>
                  <a:schemeClr val="bg1"/>
                </a:solidFill>
              </a:rPr>
              <a:t>E-mail</a:t>
            </a:r>
            <a:r>
              <a:rPr lang="id-ID" sz="2400" b="1" dirty="0">
                <a:solidFill>
                  <a:schemeClr val="bg1"/>
                </a:solidFill>
              </a:rPr>
              <a:t>	: </a:t>
            </a:r>
            <a:r>
              <a:rPr lang="id-ID" sz="2800" b="1" dirty="0" smtClean="0">
                <a:solidFill>
                  <a:srgbClr val="FFFF00"/>
                </a:solidFill>
              </a:rPr>
              <a:t>ayufirdha@</a:t>
            </a:r>
            <a:r>
              <a:rPr lang="en-US" sz="2800" b="1" dirty="0" err="1" smtClean="0">
                <a:solidFill>
                  <a:srgbClr val="FFFF00"/>
                </a:solidFill>
              </a:rPr>
              <a:t>darmajaya</a:t>
            </a:r>
            <a:r>
              <a:rPr lang="id-ID" sz="2800" b="1" dirty="0" smtClean="0">
                <a:solidFill>
                  <a:srgbClr val="FFFF00"/>
                </a:solidFill>
              </a:rPr>
              <a:t>.</a:t>
            </a:r>
            <a:r>
              <a:rPr lang="en-US" sz="2800" b="1" dirty="0" smtClean="0">
                <a:solidFill>
                  <a:srgbClr val="FFFF00"/>
                </a:solidFill>
              </a:rPr>
              <a:t>ac.id</a:t>
            </a:r>
            <a:endParaRPr lang="en-US" sz="2800" b="1" dirty="0">
              <a:solidFill>
                <a:srgbClr val="FFFF00"/>
              </a:solidFill>
            </a:endParaRPr>
          </a:p>
          <a:p>
            <a:pPr marL="400050" indent="-400050" eaLnBrk="0" hangingPunct="0">
              <a:lnSpc>
                <a:spcPct val="90000"/>
              </a:lnSpc>
              <a:buFont typeface="Wingdings 2" pitchFamily="18" charset="2"/>
              <a:buNone/>
              <a:tabLst>
                <a:tab pos="628650" algn="l"/>
                <a:tab pos="914400" algn="l"/>
                <a:tab pos="2517775" algn="l"/>
                <a:tab pos="4572000" algn="l"/>
                <a:tab pos="4916488" algn="l"/>
              </a:tabLst>
            </a:pPr>
            <a:r>
              <a:rPr lang="en-US" sz="2400" b="1" dirty="0">
                <a:solidFill>
                  <a:schemeClr val="bg1"/>
                </a:solidFill>
              </a:rPr>
              <a:t>	</a:t>
            </a:r>
            <a:r>
              <a:rPr lang="en-US" sz="2400" b="1" dirty="0" smtClean="0">
                <a:solidFill>
                  <a:schemeClr val="bg1"/>
                </a:solidFill>
              </a:rPr>
              <a:t>	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64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DB2EF5-0FBA-424F-BC1C-0E63852D5720}"/>
              </a:ext>
            </a:extLst>
          </p:cNvPr>
          <p:cNvSpPr/>
          <p:nvPr/>
        </p:nvSpPr>
        <p:spPr>
          <a:xfrm>
            <a:off x="3817378" y="728342"/>
            <a:ext cx="320113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Pertemuan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 ke-1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DB2EF5-0FBA-424F-BC1C-0E63852D5720}"/>
              </a:ext>
            </a:extLst>
          </p:cNvPr>
          <p:cNvSpPr/>
          <p:nvPr/>
        </p:nvSpPr>
        <p:spPr>
          <a:xfrm>
            <a:off x="2753369" y="2577697"/>
            <a:ext cx="4265142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</a:rPr>
              <a:t>PENDAHULUAN</a:t>
            </a:r>
          </a:p>
        </p:txBody>
      </p:sp>
    </p:spTree>
    <p:extLst>
      <p:ext uri="{BB962C8B-B14F-4D97-AF65-F5344CB8AC3E}">
        <p14:creationId xmlns:p14="http://schemas.microsoft.com/office/powerpoint/2010/main" val="280267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DB2EF5-0FBA-424F-BC1C-0E63852D5720}"/>
              </a:ext>
            </a:extLst>
          </p:cNvPr>
          <p:cNvSpPr/>
          <p:nvPr/>
        </p:nvSpPr>
        <p:spPr>
          <a:xfrm>
            <a:off x="3736792" y="553866"/>
            <a:ext cx="515840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Kontrak</a:t>
            </a:r>
            <a:r>
              <a:rPr lang="en-US" sz="45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500" b="1" spc="50" dirty="0" err="1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Perkuliahan</a:t>
            </a:r>
            <a:endParaRPr lang="en-US" sz="45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DB2EF5-0FBA-424F-BC1C-0E63852D5720}"/>
              </a:ext>
            </a:extLst>
          </p:cNvPr>
          <p:cNvSpPr/>
          <p:nvPr/>
        </p:nvSpPr>
        <p:spPr>
          <a:xfrm>
            <a:off x="1048370" y="1619413"/>
            <a:ext cx="9570953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Hadir</a:t>
            </a:r>
            <a:r>
              <a:rPr 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tepat</a:t>
            </a:r>
            <a:r>
              <a:rPr 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waktu</a:t>
            </a:r>
            <a:r>
              <a:rPr 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berpakaian</a:t>
            </a:r>
            <a:r>
              <a:rPr 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bersikap</a:t>
            </a:r>
            <a:r>
              <a:rPr lang="en-US" sz="35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sopan</a:t>
            </a:r>
            <a:endParaRPr lang="id-ID" sz="3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3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8370" y="2386451"/>
            <a:ext cx="792961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Kehadiran</a:t>
            </a:r>
            <a:r>
              <a:rPr lang="en-US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minimal 80% (</a:t>
            </a:r>
            <a:r>
              <a:rPr lang="en-US" sz="3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bobot</a:t>
            </a:r>
            <a:r>
              <a:rPr lang="en-US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10%</a:t>
            </a:r>
            <a:r>
              <a:rPr lang="en-US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8370" y="3188113"/>
            <a:ext cx="771530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Mengikuti</a:t>
            </a:r>
            <a:r>
              <a:rPr lang="en-US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UTS (</a:t>
            </a:r>
            <a:r>
              <a:rPr lang="en-US" sz="3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bobot</a:t>
            </a:r>
            <a:r>
              <a:rPr lang="en-US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30%</a:t>
            </a:r>
            <a:r>
              <a:rPr lang="en-US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6932" y="3897085"/>
            <a:ext cx="785818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Mengikuti</a:t>
            </a:r>
            <a:r>
              <a:rPr lang="en-US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UAS (</a:t>
            </a:r>
            <a:r>
              <a:rPr lang="en-US" sz="3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bobot</a:t>
            </a:r>
            <a:r>
              <a:rPr lang="en-US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30%</a:t>
            </a:r>
            <a:r>
              <a:rPr lang="en-US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8369" y="4698747"/>
            <a:ext cx="1090117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Menunjukkan</a:t>
            </a:r>
            <a:r>
              <a:rPr lang="en-US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aktivitas</a:t>
            </a:r>
            <a:r>
              <a:rPr lang="en-US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</a:t>
            </a:r>
            <a:r>
              <a:rPr lang="en-US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antusias</a:t>
            </a:r>
            <a:r>
              <a:rPr lang="en-US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serta</a:t>
            </a:r>
            <a:r>
              <a:rPr lang="en-US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mengerjakan</a:t>
            </a:r>
            <a:r>
              <a:rPr lang="en-US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tugas</a:t>
            </a:r>
            <a:r>
              <a:rPr lang="en-US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tepat</a:t>
            </a:r>
            <a:r>
              <a:rPr lang="en-US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waktu</a:t>
            </a:r>
            <a:r>
              <a:rPr lang="en-US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(</a:t>
            </a:r>
            <a:r>
              <a:rPr lang="en-US" sz="3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bobot</a:t>
            </a:r>
            <a:r>
              <a:rPr lang="en-US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nilai</a:t>
            </a:r>
            <a:r>
              <a:rPr lang="en-US" sz="35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30%</a:t>
            </a:r>
            <a:r>
              <a:rPr lang="en-US" sz="3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643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DB2EF5-0FBA-424F-BC1C-0E63852D5720}"/>
              </a:ext>
            </a:extLst>
          </p:cNvPr>
          <p:cNvSpPr/>
          <p:nvPr/>
        </p:nvSpPr>
        <p:spPr>
          <a:xfrm>
            <a:off x="5445037" y="304484"/>
            <a:ext cx="65876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MODEL PERKULIAHAN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DB2EF5-0FBA-424F-BC1C-0E63852D5720}"/>
              </a:ext>
            </a:extLst>
          </p:cNvPr>
          <p:cNvSpPr/>
          <p:nvPr/>
        </p:nvSpPr>
        <p:spPr>
          <a:xfrm>
            <a:off x="290946" y="1384863"/>
            <a:ext cx="11741728" cy="5709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Metode</a:t>
            </a:r>
            <a:r>
              <a:rPr lang="en-US" sz="3300" b="1" dirty="0">
                <a:solidFill>
                  <a:srgbClr val="002060"/>
                </a:solidFill>
              </a:rPr>
              <a:t>: </a:t>
            </a:r>
            <a:r>
              <a:rPr lang="en-US" sz="3300" b="1" dirty="0" err="1">
                <a:solidFill>
                  <a:srgbClr val="002060"/>
                </a:solidFill>
              </a:rPr>
              <a:t>mimbar</a:t>
            </a:r>
            <a:r>
              <a:rPr lang="en-US" sz="3300" b="1" dirty="0">
                <a:solidFill>
                  <a:srgbClr val="002060"/>
                </a:solidFill>
              </a:rPr>
              <a:t> (</a:t>
            </a:r>
            <a:r>
              <a:rPr lang="en-US" sz="3300" b="1" dirty="0" err="1">
                <a:solidFill>
                  <a:srgbClr val="002060"/>
                </a:solidFill>
              </a:rPr>
              <a:t>ceramah</a:t>
            </a:r>
            <a:r>
              <a:rPr lang="en-US" sz="3300" b="1" dirty="0">
                <a:solidFill>
                  <a:srgbClr val="002060"/>
                </a:solidFill>
              </a:rPr>
              <a:t>), </a:t>
            </a:r>
            <a:r>
              <a:rPr lang="en-US" sz="3300" b="1" dirty="0" err="1">
                <a:solidFill>
                  <a:srgbClr val="002060"/>
                </a:solidFill>
              </a:rPr>
              <a:t>diskusi</a:t>
            </a:r>
            <a:r>
              <a:rPr lang="en-US" sz="3300" b="1" dirty="0">
                <a:solidFill>
                  <a:srgbClr val="002060"/>
                </a:solidFill>
              </a:rPr>
              <a:t>, </a:t>
            </a:r>
            <a:r>
              <a:rPr lang="en-US" sz="3300" b="1" dirty="0" err="1">
                <a:solidFill>
                  <a:srgbClr val="002060"/>
                </a:solidFill>
              </a:rPr>
              <a:t>tugas</a:t>
            </a:r>
            <a:r>
              <a:rPr lang="en-US" sz="3300" b="1" dirty="0">
                <a:solidFill>
                  <a:srgbClr val="002060"/>
                </a:solidFill>
              </a:rPr>
              <a:t> (</a:t>
            </a:r>
            <a:r>
              <a:rPr lang="en-US" sz="3300" b="1" dirty="0" err="1">
                <a:solidFill>
                  <a:srgbClr val="002060"/>
                </a:solidFill>
              </a:rPr>
              <a:t>kontekstual</a:t>
            </a:r>
            <a:r>
              <a:rPr lang="en-US" sz="3300" b="1" dirty="0">
                <a:solidFill>
                  <a:srgbClr val="002060"/>
                </a:solidFill>
              </a:rPr>
              <a:t>)</a:t>
            </a:r>
          </a:p>
          <a:p>
            <a:r>
              <a:rPr lang="en-US" sz="33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Rambu</a:t>
            </a:r>
            <a:r>
              <a:rPr lang="en-US" sz="3300" b="1" dirty="0">
                <a:solidFill>
                  <a:srgbClr val="002060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en-US" sz="3300" b="1" dirty="0" err="1">
                <a:solidFill>
                  <a:srgbClr val="002060"/>
                </a:solidFill>
              </a:rPr>
              <a:t>Materi</a:t>
            </a:r>
            <a:r>
              <a:rPr lang="en-US" sz="3300" b="1" dirty="0">
                <a:solidFill>
                  <a:srgbClr val="002060"/>
                </a:solidFill>
              </a:rPr>
              <a:t> yang </a:t>
            </a:r>
            <a:r>
              <a:rPr lang="en-US" sz="3300" b="1" dirty="0" err="1">
                <a:solidFill>
                  <a:srgbClr val="002060"/>
                </a:solidFill>
              </a:rPr>
              <a:t>akan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dibahas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harus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sudah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dibaca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oleh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mahasiswa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sebelum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perkuliahan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dilaksanakan</a:t>
            </a:r>
            <a:r>
              <a:rPr lang="en-US" sz="3300" b="1" dirty="0">
                <a:solidFill>
                  <a:srgbClr val="002060"/>
                </a:solidFill>
              </a:rPr>
              <a:t>. </a:t>
            </a:r>
            <a:r>
              <a:rPr lang="en-US" sz="3300" b="1" dirty="0" err="1">
                <a:solidFill>
                  <a:srgbClr val="002060"/>
                </a:solidFill>
              </a:rPr>
              <a:t>Panduan</a:t>
            </a:r>
            <a:r>
              <a:rPr lang="en-US" sz="3300" b="1" dirty="0">
                <a:solidFill>
                  <a:srgbClr val="002060"/>
                </a:solidFill>
              </a:rPr>
              <a:t>  (</a:t>
            </a:r>
            <a:r>
              <a:rPr lang="en-US" sz="3300" b="1" dirty="0" err="1">
                <a:solidFill>
                  <a:srgbClr val="002060"/>
                </a:solidFill>
              </a:rPr>
              <a:t>PPt</a:t>
            </a:r>
            <a:r>
              <a:rPr lang="en-US" sz="3300" b="1" dirty="0">
                <a:solidFill>
                  <a:srgbClr val="002060"/>
                </a:solidFill>
              </a:rPr>
              <a:t>) </a:t>
            </a:r>
            <a:r>
              <a:rPr lang="en-US" sz="3300" b="1" dirty="0" err="1">
                <a:solidFill>
                  <a:srgbClr val="002060"/>
                </a:solidFill>
              </a:rPr>
              <a:t>materi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bisa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id-ID" sz="3300" b="1" dirty="0" smtClean="0">
                <a:solidFill>
                  <a:srgbClr val="002060"/>
                </a:solidFill>
              </a:rPr>
              <a:t>didownload </a:t>
            </a:r>
            <a:r>
              <a:rPr lang="en-US" sz="3300" b="1" dirty="0" err="1" smtClean="0">
                <a:solidFill>
                  <a:srgbClr val="002060"/>
                </a:solidFill>
              </a:rPr>
              <a:t>dari</a:t>
            </a:r>
            <a:r>
              <a:rPr lang="en-US" sz="3300" b="1" dirty="0" smtClean="0">
                <a:solidFill>
                  <a:srgbClr val="002060"/>
                </a:solidFill>
              </a:rPr>
              <a:t> </a:t>
            </a:r>
            <a:r>
              <a:rPr lang="id-ID" sz="3300" b="1" dirty="0" smtClean="0">
                <a:solidFill>
                  <a:srgbClr val="002060"/>
                </a:solidFill>
              </a:rPr>
              <a:t>LMS</a:t>
            </a:r>
            <a:r>
              <a:rPr lang="en-US" sz="3300" b="1" dirty="0" smtClean="0">
                <a:solidFill>
                  <a:srgbClr val="002060"/>
                </a:solidFill>
              </a:rPr>
              <a:t>. </a:t>
            </a:r>
            <a:r>
              <a:rPr lang="en-US" sz="3300" b="1" dirty="0" err="1">
                <a:solidFill>
                  <a:srgbClr val="002060"/>
                </a:solidFill>
              </a:rPr>
              <a:t>Mahasiswa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mengembangkan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bahan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kuliah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smtClean="0">
                <a:solidFill>
                  <a:srgbClr val="002060"/>
                </a:solidFill>
              </a:rPr>
              <a:t>s</a:t>
            </a:r>
            <a:r>
              <a:rPr lang="id-ID" sz="3300" b="1" dirty="0" smtClean="0">
                <a:solidFill>
                  <a:srgbClr val="002060"/>
                </a:solidFill>
              </a:rPr>
              <a:t>e</a:t>
            </a:r>
            <a:r>
              <a:rPr lang="en-US" sz="3300" b="1" dirty="0" smtClean="0">
                <a:solidFill>
                  <a:srgbClr val="002060"/>
                </a:solidFill>
              </a:rPr>
              <a:t>c</a:t>
            </a:r>
            <a:r>
              <a:rPr lang="id-ID" sz="3300" b="1" dirty="0" smtClean="0">
                <a:solidFill>
                  <a:srgbClr val="002060"/>
                </a:solidFill>
              </a:rPr>
              <a:t>a</a:t>
            </a:r>
            <a:r>
              <a:rPr lang="en-US" sz="3300" b="1" dirty="0" smtClean="0">
                <a:solidFill>
                  <a:srgbClr val="002060"/>
                </a:solidFill>
              </a:rPr>
              <a:t>r</a:t>
            </a:r>
            <a:r>
              <a:rPr lang="id-ID" sz="3300" b="1" dirty="0" smtClean="0">
                <a:solidFill>
                  <a:srgbClr val="002060"/>
                </a:solidFill>
              </a:rPr>
              <a:t>a</a:t>
            </a:r>
            <a:r>
              <a:rPr lang="en-US" sz="3300" b="1" dirty="0" smtClean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mandiri</a:t>
            </a:r>
            <a:r>
              <a:rPr lang="en-US" sz="3300" b="1" dirty="0">
                <a:solidFill>
                  <a:srgbClr val="002060"/>
                </a:solidFill>
              </a:rPr>
              <a:t>.</a:t>
            </a:r>
          </a:p>
          <a:p>
            <a:pPr marL="342900" indent="-342900">
              <a:buAutoNum type="arabicPeriod"/>
            </a:pPr>
            <a:r>
              <a:rPr lang="en-US" sz="3300" b="1" dirty="0" err="1">
                <a:solidFill>
                  <a:srgbClr val="002060"/>
                </a:solidFill>
              </a:rPr>
              <a:t>Selama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pelaksanaan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perkuliahan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mahasiswa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bebas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mengajukan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pertanyaan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dan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mengusulkan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bahan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bahasan</a:t>
            </a:r>
            <a:endParaRPr lang="en-US" sz="3300" b="1" dirty="0">
              <a:solidFill>
                <a:srgbClr val="002060"/>
              </a:solidFill>
            </a:endParaRPr>
          </a:p>
          <a:p>
            <a:pPr marL="342900" indent="-342900">
              <a:buAutoNum type="arabicPeriod"/>
            </a:pPr>
            <a:r>
              <a:rPr lang="en-US" sz="3300" b="1" dirty="0">
                <a:solidFill>
                  <a:srgbClr val="002060"/>
                </a:solidFill>
              </a:rPr>
              <a:t>Di </a:t>
            </a:r>
            <a:r>
              <a:rPr lang="en-US" sz="3300" b="1" dirty="0" err="1">
                <a:solidFill>
                  <a:srgbClr val="002060"/>
                </a:solidFill>
              </a:rPr>
              <a:t>awal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perkuliahan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mahasiswa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membentuk</a:t>
            </a:r>
            <a:r>
              <a:rPr lang="en-US" sz="3300" b="1" dirty="0">
                <a:solidFill>
                  <a:srgbClr val="002060"/>
                </a:solidFill>
              </a:rPr>
              <a:t> </a:t>
            </a:r>
            <a:r>
              <a:rPr lang="en-US" sz="3300" b="1" dirty="0" err="1">
                <a:solidFill>
                  <a:srgbClr val="002060"/>
                </a:solidFill>
              </a:rPr>
              <a:t>kelompok</a:t>
            </a:r>
            <a:r>
              <a:rPr lang="en-US" sz="3300" b="1" dirty="0">
                <a:solidFill>
                  <a:srgbClr val="002060"/>
                </a:solidFill>
              </a:rPr>
              <a:t> yang </a:t>
            </a:r>
            <a:r>
              <a:rPr lang="en-US" sz="3300" b="1" dirty="0" err="1">
                <a:solidFill>
                  <a:srgbClr val="002060"/>
                </a:solidFill>
              </a:rPr>
              <a:t>bersifat</a:t>
            </a:r>
            <a:r>
              <a:rPr lang="en-US" sz="3300" b="1" dirty="0">
                <a:solidFill>
                  <a:srgbClr val="002060"/>
                </a:solidFill>
              </a:rPr>
              <a:t>  </a:t>
            </a:r>
            <a:r>
              <a:rPr lang="en-US" sz="3300" b="1" dirty="0" err="1">
                <a:solidFill>
                  <a:srgbClr val="002060"/>
                </a:solidFill>
              </a:rPr>
              <a:t>permanen</a:t>
            </a:r>
            <a:r>
              <a:rPr lang="en-US" sz="3300" b="1" dirty="0">
                <a:solidFill>
                  <a:srgbClr val="002060"/>
                </a:solidFill>
              </a:rPr>
              <a:t>.</a:t>
            </a:r>
          </a:p>
          <a:p>
            <a:endParaRPr lang="en-US" sz="3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05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DB2EF5-0FBA-424F-BC1C-0E63852D5720}"/>
              </a:ext>
            </a:extLst>
          </p:cNvPr>
          <p:cNvSpPr/>
          <p:nvPr/>
        </p:nvSpPr>
        <p:spPr>
          <a:xfrm>
            <a:off x="7289388" y="304484"/>
            <a:ext cx="47432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SUMBER BELAJAR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DB2EF5-0FBA-424F-BC1C-0E63852D5720}"/>
              </a:ext>
            </a:extLst>
          </p:cNvPr>
          <p:cNvSpPr/>
          <p:nvPr/>
        </p:nvSpPr>
        <p:spPr>
          <a:xfrm>
            <a:off x="290946" y="1384863"/>
            <a:ext cx="11741728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/>
              <a:t>Mahasiswa</a:t>
            </a:r>
            <a:r>
              <a:rPr lang="en-US" sz="3600" b="1" dirty="0"/>
              <a:t> </a:t>
            </a:r>
            <a:r>
              <a:rPr lang="en-US" sz="3600" b="1" dirty="0" err="1"/>
              <a:t>bebas</a:t>
            </a:r>
            <a:r>
              <a:rPr lang="en-US" sz="3600" b="1" dirty="0"/>
              <a:t> </a:t>
            </a:r>
            <a:r>
              <a:rPr lang="en-US" sz="3600" b="1" dirty="0" err="1"/>
              <a:t>menggunakan</a:t>
            </a:r>
            <a:r>
              <a:rPr lang="en-US" sz="3600" b="1" dirty="0"/>
              <a:t> </a:t>
            </a:r>
            <a:r>
              <a:rPr lang="en-US" sz="3600" b="1" dirty="0" err="1"/>
              <a:t>sumber</a:t>
            </a:r>
            <a:r>
              <a:rPr lang="en-US" sz="3600" b="1" dirty="0"/>
              <a:t> </a:t>
            </a:r>
            <a:r>
              <a:rPr lang="en-US" sz="3600" b="1" dirty="0" err="1"/>
              <a:t>belajar</a:t>
            </a:r>
            <a:r>
              <a:rPr lang="en-US" sz="3600" b="1" dirty="0"/>
              <a:t> </a:t>
            </a:r>
            <a:r>
              <a:rPr lang="en-US" sz="3600" b="1" dirty="0" err="1"/>
              <a:t>asal</a:t>
            </a:r>
            <a:r>
              <a:rPr lang="en-US" sz="3600" b="1" dirty="0"/>
              <a:t> </a:t>
            </a:r>
            <a:r>
              <a:rPr lang="en-US" sz="3600" b="1" dirty="0" err="1"/>
              <a:t>dapat</a:t>
            </a:r>
            <a:r>
              <a:rPr lang="en-US" sz="3600" b="1" dirty="0"/>
              <a:t> </a:t>
            </a:r>
            <a:r>
              <a:rPr lang="en-US" sz="3600" b="1" dirty="0" err="1"/>
              <a:t>memenuhi</a:t>
            </a:r>
            <a:r>
              <a:rPr lang="en-US" sz="3600" b="1" dirty="0"/>
              <a:t> target </a:t>
            </a:r>
            <a:r>
              <a:rPr lang="en-US" sz="3600" b="1" dirty="0" err="1"/>
              <a:t>pembelajaran</a:t>
            </a:r>
            <a:endParaRPr lang="en-US" sz="3600" b="1" dirty="0"/>
          </a:p>
          <a:p>
            <a:endParaRPr lang="en-US" sz="3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ara Belajar Efek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702" y="2770510"/>
            <a:ext cx="6910244" cy="382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9231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DB2EF5-0FBA-424F-BC1C-0E63852D5720}"/>
              </a:ext>
            </a:extLst>
          </p:cNvPr>
          <p:cNvSpPr/>
          <p:nvPr/>
        </p:nvSpPr>
        <p:spPr>
          <a:xfrm>
            <a:off x="7448714" y="0"/>
            <a:ext cx="474328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4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SUMBER BELAJAR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2052" name="Picture 4" descr="Tipe Pelajar Macam Apakah Kamu? Cari Tahu Di Sini, Supaya Cara Belajar Kamu  Nggak Sia-Sia! | Rencana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677" y="1610486"/>
            <a:ext cx="5930392" cy="320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n on Twitter Phot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3" t="15366" r="5733" b="9292"/>
          <a:stretch/>
        </p:blipFill>
        <p:spPr bwMode="auto">
          <a:xfrm>
            <a:off x="345247" y="415498"/>
            <a:ext cx="4538480" cy="321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13 Metode Pembelajaran yang Paling Efektif - MARKIJAR.C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43" y="3595983"/>
            <a:ext cx="5667265" cy="297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52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DB2EF5-0FBA-424F-BC1C-0E63852D5720}"/>
              </a:ext>
            </a:extLst>
          </p:cNvPr>
          <p:cNvSpPr/>
          <p:nvPr/>
        </p:nvSpPr>
        <p:spPr>
          <a:xfrm>
            <a:off x="3553691" y="0"/>
            <a:ext cx="86383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POSISI PENDIDIKAN PANCASILA</a:t>
            </a: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5448" y="3472830"/>
            <a:ext cx="2955925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1163782" y="1517073"/>
            <a:ext cx="2895153" cy="170572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latin typeface="Cambria" pitchFamily="18" charset="0"/>
              </a:rPr>
              <a:t>Pengaruh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Lingkungan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Negatif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7172" y="4615839"/>
            <a:ext cx="2801631" cy="157163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>
                <a:latin typeface="Cambria" pitchFamily="18" charset="0"/>
              </a:rPr>
              <a:t>Pengaruh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Lingkungan</a:t>
            </a:r>
            <a:r>
              <a:rPr lang="en-US" sz="2000" dirty="0">
                <a:latin typeface="Cambria" pitchFamily="18" charset="0"/>
              </a:rPr>
              <a:t> </a:t>
            </a:r>
            <a:r>
              <a:rPr lang="en-US" sz="2000" dirty="0" err="1">
                <a:latin typeface="Cambria" pitchFamily="18" charset="0"/>
              </a:rPr>
              <a:t>Positif</a:t>
            </a:r>
            <a:endParaRPr lang="en-US" sz="2000" dirty="0">
              <a:latin typeface="Cambria" pitchFamily="18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4773315" y="1079658"/>
            <a:ext cx="3331594" cy="1536724"/>
          </a:xfrm>
          <a:prstGeom prst="triangl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en-US" dirty="0" err="1">
                <a:latin typeface="Cambria" pitchFamily="18" charset="0"/>
              </a:rPr>
              <a:t>Pendidikan</a:t>
            </a:r>
            <a:r>
              <a:rPr lang="en-US" dirty="0">
                <a:latin typeface="Cambria" pitchFamily="18" charset="0"/>
              </a:rPr>
              <a:t> </a:t>
            </a:r>
            <a:r>
              <a:rPr lang="en-US" dirty="0" err="1">
                <a:latin typeface="Cambria" pitchFamily="18" charset="0"/>
              </a:rPr>
              <a:t>Pancasila</a:t>
            </a:r>
            <a:endParaRPr lang="en-US" dirty="0">
              <a:latin typeface="Cambria" pitchFamily="18" charset="0"/>
            </a:endParaRPr>
          </a:p>
        </p:txBody>
      </p:sp>
      <p:cxnSp>
        <p:nvCxnSpPr>
          <p:cNvPr id="10" name="Curved Connector 9"/>
          <p:cNvCxnSpPr/>
          <p:nvPr/>
        </p:nvCxnSpPr>
        <p:spPr>
          <a:xfrm>
            <a:off x="2915950" y="3222799"/>
            <a:ext cx="785812" cy="500063"/>
          </a:xfrm>
          <a:prstGeom prst="curvedConnector3">
            <a:avLst>
              <a:gd name="adj1" fmla="val 28843"/>
            </a:avLst>
          </a:prstGeom>
          <a:ln w="76200"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1" name="Curved Up Arrow 10"/>
          <p:cNvSpPr/>
          <p:nvPr/>
        </p:nvSpPr>
        <p:spPr>
          <a:xfrm>
            <a:off x="2960398" y="5534476"/>
            <a:ext cx="1285884" cy="642942"/>
          </a:xfrm>
          <a:prstGeom prst="curved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Left Arrow 11"/>
          <p:cNvSpPr/>
          <p:nvPr/>
        </p:nvSpPr>
        <p:spPr>
          <a:xfrm rot="17407651">
            <a:off x="5675948" y="2938519"/>
            <a:ext cx="980816" cy="477467"/>
          </a:xfrm>
          <a:prstGeom prst="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3" name="Picture 7" descr="bd0666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4909" y="3289907"/>
            <a:ext cx="3536393" cy="247596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  <p:sp>
        <p:nvSpPr>
          <p:cNvPr id="14" name="Right Arrow 13"/>
          <p:cNvSpPr/>
          <p:nvPr/>
        </p:nvSpPr>
        <p:spPr>
          <a:xfrm>
            <a:off x="6836637" y="4516151"/>
            <a:ext cx="1143008" cy="71438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104909" y="5765871"/>
            <a:ext cx="3529001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err="1" smtClean="0">
                <a:latin typeface="Cambria" pitchFamily="18" charset="0"/>
              </a:rPr>
              <a:t>Manusia</a:t>
            </a:r>
            <a:r>
              <a:rPr lang="en-US" sz="2000" dirty="0" smtClean="0">
                <a:latin typeface="Cambria" pitchFamily="18" charset="0"/>
              </a:rPr>
              <a:t> Indonesia </a:t>
            </a:r>
            <a:r>
              <a:rPr lang="en-US" sz="2000" dirty="0" err="1" smtClean="0">
                <a:latin typeface="Cambria" pitchFamily="18" charset="0"/>
              </a:rPr>
              <a:t>seutuhnya</a:t>
            </a:r>
            <a:endParaRPr lang="en-US" sz="20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5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DB2EF5-0FBA-424F-BC1C-0E63852D5720}"/>
              </a:ext>
            </a:extLst>
          </p:cNvPr>
          <p:cNvSpPr/>
          <p:nvPr/>
        </p:nvSpPr>
        <p:spPr>
          <a:xfrm>
            <a:off x="1517072" y="1870364"/>
            <a:ext cx="86383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LATAR BELAKANG, LANDASAN, DAN TUJUAN</a:t>
            </a:r>
          </a:p>
          <a:p>
            <a:pPr algn="ctr"/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PERKULIAHAN PANCASILA</a:t>
            </a:r>
          </a:p>
        </p:txBody>
      </p:sp>
    </p:spTree>
    <p:extLst>
      <p:ext uri="{BB962C8B-B14F-4D97-AF65-F5344CB8AC3E}">
        <p14:creationId xmlns:p14="http://schemas.microsoft.com/office/powerpoint/2010/main" val="926245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549</Words>
  <Application>Microsoft Office PowerPoint</Application>
  <PresentationFormat>Widescreen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Riadi .</dc:creator>
  <cp:lastModifiedBy>Windows User</cp:lastModifiedBy>
  <cp:revision>17</cp:revision>
  <dcterms:created xsi:type="dcterms:W3CDTF">2017-10-15T06:48:43Z</dcterms:created>
  <dcterms:modified xsi:type="dcterms:W3CDTF">2022-09-29T07:00:35Z</dcterms:modified>
</cp:coreProperties>
</file>