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9"/>
  </p:handout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3" r:id="rId24"/>
    <p:sldId id="284" r:id="rId25"/>
    <p:sldId id="286" r:id="rId26"/>
    <p:sldId id="285" r:id="rId27"/>
    <p:sldId id="287" r:id="rId28"/>
  </p:sldIdLst>
  <p:sldSz cx="9144000" cy="6858000" type="screen4x3"/>
  <p:notesSz cx="6858000" cy="907732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handoutMaster" Target="handoutMasters/handoutMaster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presProps" Target="presProps.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 /></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 /></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 /></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 /></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 /></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 /></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CFA50BE-2E8C-5BD8-074C-4D8BFA041A68}"/>
              </a:ext>
            </a:extLst>
          </p:cNvPr>
          <p:cNvSpPr>
            <a:spLocks noGrp="1" noChangeArrowheads="1"/>
          </p:cNvSpPr>
          <p:nvPr>
            <p:ph type="hdr" sz="quarter"/>
          </p:nvPr>
        </p:nvSpPr>
        <p:spPr bwMode="auto">
          <a:xfrm>
            <a:off x="0"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41987" name="Rectangle 3">
            <a:extLst>
              <a:ext uri="{FF2B5EF4-FFF2-40B4-BE49-F238E27FC236}">
                <a16:creationId xmlns:a16="http://schemas.microsoft.com/office/drawing/2014/main" id="{EE905597-EAFA-B76A-DF49-9DB7442063B4}"/>
              </a:ext>
            </a:extLst>
          </p:cNvPr>
          <p:cNvSpPr>
            <a:spLocks noGrp="1" noChangeArrowheads="1"/>
          </p:cNvSpPr>
          <p:nvPr>
            <p:ph type="dt" sz="quarter" idx="1"/>
          </p:nvPr>
        </p:nvSpPr>
        <p:spPr bwMode="auto">
          <a:xfrm>
            <a:off x="3884613" y="0"/>
            <a:ext cx="2971800"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41988" name="Rectangle 4">
            <a:extLst>
              <a:ext uri="{FF2B5EF4-FFF2-40B4-BE49-F238E27FC236}">
                <a16:creationId xmlns:a16="http://schemas.microsoft.com/office/drawing/2014/main" id="{40B16B3B-86D2-0698-23C4-684FACC1B090}"/>
              </a:ext>
            </a:extLst>
          </p:cNvPr>
          <p:cNvSpPr>
            <a:spLocks noGrp="1" noChangeArrowheads="1"/>
          </p:cNvSpPr>
          <p:nvPr>
            <p:ph type="ftr" sz="quarter" idx="2"/>
          </p:nvPr>
        </p:nvSpPr>
        <p:spPr bwMode="auto">
          <a:xfrm>
            <a:off x="0"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41989" name="Rectangle 5">
            <a:extLst>
              <a:ext uri="{FF2B5EF4-FFF2-40B4-BE49-F238E27FC236}">
                <a16:creationId xmlns:a16="http://schemas.microsoft.com/office/drawing/2014/main" id="{65F1517F-6C98-1E3E-FBD6-FDA89D0AE008}"/>
              </a:ext>
            </a:extLst>
          </p:cNvPr>
          <p:cNvSpPr>
            <a:spLocks noGrp="1" noChangeArrowheads="1"/>
          </p:cNvSpPr>
          <p:nvPr>
            <p:ph type="sldNum" sz="quarter" idx="3"/>
          </p:nvPr>
        </p:nvSpPr>
        <p:spPr bwMode="auto">
          <a:xfrm>
            <a:off x="3884613" y="8621713"/>
            <a:ext cx="2971800" cy="454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C4EF1357-0D35-44AF-A5F5-9864FD2C611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Line 7">
            <a:extLst>
              <a:ext uri="{FF2B5EF4-FFF2-40B4-BE49-F238E27FC236}">
                <a16:creationId xmlns:a16="http://schemas.microsoft.com/office/drawing/2014/main" id="{DD2FF27F-8481-B18D-E7A0-13BE9FEAA29D}"/>
              </a:ext>
            </a:extLst>
          </p:cNvPr>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pPr>
              <a:defRPr/>
            </a:pPr>
            <a:endParaRPr lang="en-US">
              <a:latin typeface="Arial" charset="0"/>
            </a:endParaRPr>
          </a:p>
        </p:txBody>
      </p:sp>
      <p:sp>
        <p:nvSpPr>
          <p:cNvPr id="3" name="Oval 8">
            <a:extLst>
              <a:ext uri="{FF2B5EF4-FFF2-40B4-BE49-F238E27FC236}">
                <a16:creationId xmlns:a16="http://schemas.microsoft.com/office/drawing/2014/main" id="{7A7E6BFB-7B13-316C-CAE0-A17A464CB286}"/>
              </a:ext>
            </a:extLst>
          </p:cNvPr>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4" name="Oval 9">
            <a:extLst>
              <a:ext uri="{FF2B5EF4-FFF2-40B4-BE49-F238E27FC236}">
                <a16:creationId xmlns:a16="http://schemas.microsoft.com/office/drawing/2014/main" id="{024895A0-6445-11C2-B58C-CC994C5F5FE4}"/>
              </a:ext>
            </a:extLst>
          </p:cNvPr>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 name="Oval 10">
            <a:extLst>
              <a:ext uri="{FF2B5EF4-FFF2-40B4-BE49-F238E27FC236}">
                <a16:creationId xmlns:a16="http://schemas.microsoft.com/office/drawing/2014/main" id="{9731EFE0-CB76-D471-5253-73934CD4B014}"/>
              </a:ext>
            </a:extLst>
          </p:cNvPr>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122"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5123"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6" name="Rectangle 4">
            <a:extLst>
              <a:ext uri="{FF2B5EF4-FFF2-40B4-BE49-F238E27FC236}">
                <a16:creationId xmlns:a16="http://schemas.microsoft.com/office/drawing/2014/main" id="{ED342D03-D889-E622-E8C8-5C8422ECA24E}"/>
              </a:ext>
            </a:extLst>
          </p:cNvPr>
          <p:cNvSpPr>
            <a:spLocks noGrp="1" noChangeArrowheads="1"/>
          </p:cNvSpPr>
          <p:nvPr>
            <p:ph type="dt" sz="half" idx="10"/>
          </p:nvPr>
        </p:nvSpPr>
        <p:spPr>
          <a:xfrm>
            <a:off x="7086600" y="6248400"/>
            <a:ext cx="1524000" cy="457200"/>
          </a:xfrm>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5B9B188B-FC28-D629-7277-520B4CEEE3E3}"/>
              </a:ext>
            </a:extLst>
          </p:cNvPr>
          <p:cNvSpPr>
            <a:spLocks noGrp="1" noChangeArrowheads="1"/>
          </p:cNvSpPr>
          <p:nvPr>
            <p:ph type="ftr" sz="quarter" idx="11"/>
          </p:nvPr>
        </p:nvSpPr>
        <p:spPr>
          <a:xfrm>
            <a:off x="3810000" y="6248400"/>
            <a:ext cx="2895600" cy="457200"/>
          </a:xfrm>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1902BBF9-3FEA-C730-63A7-688EEB0DBF49}"/>
              </a:ext>
            </a:extLst>
          </p:cNvPr>
          <p:cNvSpPr>
            <a:spLocks noGrp="1" noChangeArrowheads="1"/>
          </p:cNvSpPr>
          <p:nvPr>
            <p:ph type="sldNum" sz="quarter" idx="12"/>
          </p:nvPr>
        </p:nvSpPr>
        <p:spPr>
          <a:xfrm>
            <a:off x="2209800" y="6248400"/>
            <a:ext cx="1219200" cy="457200"/>
          </a:xfrm>
        </p:spPr>
        <p:txBody>
          <a:bodyPr/>
          <a:lstStyle>
            <a:lvl1pPr>
              <a:defRPr/>
            </a:lvl1pPr>
          </a:lstStyle>
          <a:p>
            <a:fld id="{A0C97D04-3DB7-485D-949C-3218C031A4D8}" type="slidenum">
              <a:rPr lang="en-US" altLang="en-US"/>
              <a:pPr/>
              <a:t>‹#›</a:t>
            </a:fld>
            <a:endParaRPr lang="en-US" altLang="en-US"/>
          </a:p>
        </p:txBody>
      </p:sp>
    </p:spTree>
    <p:extLst>
      <p:ext uri="{BB962C8B-B14F-4D97-AF65-F5344CB8AC3E}">
        <p14:creationId xmlns:p14="http://schemas.microsoft.com/office/powerpoint/2010/main" val="62100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FDE28D1-2B3C-FD03-6799-0323EA1FE1A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06BE9FF-34C6-13E1-BD18-B4D98F06F28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3317075-FA5F-5692-2FB9-9A4964F96D78}"/>
              </a:ext>
            </a:extLst>
          </p:cNvPr>
          <p:cNvSpPr>
            <a:spLocks noGrp="1" noChangeArrowheads="1"/>
          </p:cNvSpPr>
          <p:nvPr>
            <p:ph type="sldNum" sz="quarter" idx="12"/>
          </p:nvPr>
        </p:nvSpPr>
        <p:spPr>
          <a:ln/>
        </p:spPr>
        <p:txBody>
          <a:bodyPr/>
          <a:lstStyle>
            <a:lvl1pPr>
              <a:defRPr/>
            </a:lvl1pPr>
          </a:lstStyle>
          <a:p>
            <a:fld id="{4DA73BDB-A16E-41EF-9F8B-EBC4E0B2666B}" type="slidenum">
              <a:rPr lang="en-US" altLang="en-US"/>
              <a:pPr/>
              <a:t>‹#›</a:t>
            </a:fld>
            <a:endParaRPr lang="en-US" altLang="en-US"/>
          </a:p>
        </p:txBody>
      </p:sp>
    </p:spTree>
    <p:extLst>
      <p:ext uri="{BB962C8B-B14F-4D97-AF65-F5344CB8AC3E}">
        <p14:creationId xmlns:p14="http://schemas.microsoft.com/office/powerpoint/2010/main" val="384792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7510C5-BA22-AC6C-9C53-498F52D632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78C35B5-2F81-83F8-ADB1-F8FBFC8EE6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2667EA4-90A5-9059-F7E5-C88808AFE1F0}"/>
              </a:ext>
            </a:extLst>
          </p:cNvPr>
          <p:cNvSpPr>
            <a:spLocks noGrp="1" noChangeArrowheads="1"/>
          </p:cNvSpPr>
          <p:nvPr>
            <p:ph type="sldNum" sz="quarter" idx="12"/>
          </p:nvPr>
        </p:nvSpPr>
        <p:spPr>
          <a:ln/>
        </p:spPr>
        <p:txBody>
          <a:bodyPr/>
          <a:lstStyle>
            <a:lvl1pPr>
              <a:defRPr/>
            </a:lvl1pPr>
          </a:lstStyle>
          <a:p>
            <a:fld id="{09B55469-98CF-4894-A60B-51CEAD4894C4}" type="slidenum">
              <a:rPr lang="en-US" altLang="en-US"/>
              <a:pPr/>
              <a:t>‹#›</a:t>
            </a:fld>
            <a:endParaRPr lang="en-US" altLang="en-US"/>
          </a:p>
        </p:txBody>
      </p:sp>
    </p:spTree>
    <p:extLst>
      <p:ext uri="{BB962C8B-B14F-4D97-AF65-F5344CB8AC3E}">
        <p14:creationId xmlns:p14="http://schemas.microsoft.com/office/powerpoint/2010/main" val="565100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190500"/>
            <a:ext cx="7010400" cy="1527175"/>
          </a:xfrm>
        </p:spPr>
        <p:txBody>
          <a:bodyPr/>
          <a:lstStyle/>
          <a:p>
            <a:r>
              <a:rPr lang="en-US"/>
              <a:t>Click to edit Master title style</a:t>
            </a:r>
          </a:p>
        </p:txBody>
      </p:sp>
      <p:sp>
        <p:nvSpPr>
          <p:cNvPr id="3" name="Table Placeholder 2"/>
          <p:cNvSpPr>
            <a:spLocks noGrp="1"/>
          </p:cNvSpPr>
          <p:nvPr>
            <p:ph type="tbl" idx="1"/>
          </p:nvPr>
        </p:nvSpPr>
        <p:spPr>
          <a:xfrm>
            <a:off x="1524000" y="1905000"/>
            <a:ext cx="7010400" cy="4114800"/>
          </a:xfrm>
        </p:spPr>
        <p:txBody>
          <a:bodyPr/>
          <a:lstStyle/>
          <a:p>
            <a:pPr lvl="0"/>
            <a:endParaRPr lang="en-US" noProof="0"/>
          </a:p>
        </p:txBody>
      </p:sp>
      <p:sp>
        <p:nvSpPr>
          <p:cNvPr id="4" name="Rectangle 4">
            <a:extLst>
              <a:ext uri="{FF2B5EF4-FFF2-40B4-BE49-F238E27FC236}">
                <a16:creationId xmlns:a16="http://schemas.microsoft.com/office/drawing/2014/main" id="{33A07115-B1CA-C463-E29D-D3D2C64DA1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5B9CE52-3A13-7F65-FE70-A5CB19A7CD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FF1541D-AA61-0511-7992-2A9ACC207C85}"/>
              </a:ext>
            </a:extLst>
          </p:cNvPr>
          <p:cNvSpPr>
            <a:spLocks noGrp="1" noChangeArrowheads="1"/>
          </p:cNvSpPr>
          <p:nvPr>
            <p:ph type="sldNum" sz="quarter" idx="12"/>
          </p:nvPr>
        </p:nvSpPr>
        <p:spPr>
          <a:ln/>
        </p:spPr>
        <p:txBody>
          <a:bodyPr/>
          <a:lstStyle>
            <a:lvl1pPr>
              <a:defRPr/>
            </a:lvl1pPr>
          </a:lstStyle>
          <a:p>
            <a:fld id="{B89FD91B-C71F-461C-9C26-8F8C3CA2477D}" type="slidenum">
              <a:rPr lang="en-US" altLang="en-US"/>
              <a:pPr/>
              <a:t>‹#›</a:t>
            </a:fld>
            <a:endParaRPr lang="en-US" altLang="en-US"/>
          </a:p>
        </p:txBody>
      </p:sp>
    </p:spTree>
    <p:extLst>
      <p:ext uri="{BB962C8B-B14F-4D97-AF65-F5344CB8AC3E}">
        <p14:creationId xmlns:p14="http://schemas.microsoft.com/office/powerpoint/2010/main" val="360191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B081BA9-DC5A-7B3E-C58D-1AAAB5FCD9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88EBFB0-A8F0-FFDE-D2BB-F4E7F83E1A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04FD017-2E8B-BE59-B32C-B32914C8C41F}"/>
              </a:ext>
            </a:extLst>
          </p:cNvPr>
          <p:cNvSpPr>
            <a:spLocks noGrp="1" noChangeArrowheads="1"/>
          </p:cNvSpPr>
          <p:nvPr>
            <p:ph type="sldNum" sz="quarter" idx="12"/>
          </p:nvPr>
        </p:nvSpPr>
        <p:spPr>
          <a:ln/>
        </p:spPr>
        <p:txBody>
          <a:bodyPr/>
          <a:lstStyle>
            <a:lvl1pPr>
              <a:defRPr/>
            </a:lvl1pPr>
          </a:lstStyle>
          <a:p>
            <a:fld id="{A74E7513-3BD3-480A-84C5-A784E7F2087E}" type="slidenum">
              <a:rPr lang="en-US" altLang="en-US"/>
              <a:pPr/>
              <a:t>‹#›</a:t>
            </a:fld>
            <a:endParaRPr lang="en-US" altLang="en-US"/>
          </a:p>
        </p:txBody>
      </p:sp>
    </p:spTree>
    <p:extLst>
      <p:ext uri="{BB962C8B-B14F-4D97-AF65-F5344CB8AC3E}">
        <p14:creationId xmlns:p14="http://schemas.microsoft.com/office/powerpoint/2010/main" val="3696593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8B4B521-3F19-BFA8-324E-728EAC89EF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A827AF1-53A3-A073-2F51-978728C7D3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A53FEA4-F583-B58B-161F-0A04BCF897AE}"/>
              </a:ext>
            </a:extLst>
          </p:cNvPr>
          <p:cNvSpPr>
            <a:spLocks noGrp="1" noChangeArrowheads="1"/>
          </p:cNvSpPr>
          <p:nvPr>
            <p:ph type="sldNum" sz="quarter" idx="12"/>
          </p:nvPr>
        </p:nvSpPr>
        <p:spPr>
          <a:ln/>
        </p:spPr>
        <p:txBody>
          <a:bodyPr/>
          <a:lstStyle>
            <a:lvl1pPr>
              <a:defRPr/>
            </a:lvl1pPr>
          </a:lstStyle>
          <a:p>
            <a:fld id="{4B572B71-5D20-4A05-925D-868DE3E429FE}" type="slidenum">
              <a:rPr lang="en-US" altLang="en-US"/>
              <a:pPr/>
              <a:t>‹#›</a:t>
            </a:fld>
            <a:endParaRPr lang="en-US" altLang="en-US"/>
          </a:p>
        </p:txBody>
      </p:sp>
    </p:spTree>
    <p:extLst>
      <p:ext uri="{BB962C8B-B14F-4D97-AF65-F5344CB8AC3E}">
        <p14:creationId xmlns:p14="http://schemas.microsoft.com/office/powerpoint/2010/main" val="2439915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0E622DE-5A5F-5AFA-38B9-069A235DAD9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6E803D5-5C25-FD87-2BA9-AC3EA3D887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D7964E8-B4F6-107D-3D88-28D9C8647C52}"/>
              </a:ext>
            </a:extLst>
          </p:cNvPr>
          <p:cNvSpPr>
            <a:spLocks noGrp="1" noChangeArrowheads="1"/>
          </p:cNvSpPr>
          <p:nvPr>
            <p:ph type="sldNum" sz="quarter" idx="12"/>
          </p:nvPr>
        </p:nvSpPr>
        <p:spPr>
          <a:ln/>
        </p:spPr>
        <p:txBody>
          <a:bodyPr/>
          <a:lstStyle>
            <a:lvl1pPr>
              <a:defRPr/>
            </a:lvl1pPr>
          </a:lstStyle>
          <a:p>
            <a:fld id="{5CB211BB-22BA-4D2E-9781-1D00C168B1DE}" type="slidenum">
              <a:rPr lang="en-US" altLang="en-US"/>
              <a:pPr/>
              <a:t>‹#›</a:t>
            </a:fld>
            <a:endParaRPr lang="en-US" altLang="en-US"/>
          </a:p>
        </p:txBody>
      </p:sp>
    </p:spTree>
    <p:extLst>
      <p:ext uri="{BB962C8B-B14F-4D97-AF65-F5344CB8AC3E}">
        <p14:creationId xmlns:p14="http://schemas.microsoft.com/office/powerpoint/2010/main" val="358259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D3F7627-CE36-B7B8-B694-1217F3B17E2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F65F8AB-DB4B-2091-5C4D-402B733E64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B2BB3059-9F03-FA75-D27F-B9AAA5E44431}"/>
              </a:ext>
            </a:extLst>
          </p:cNvPr>
          <p:cNvSpPr>
            <a:spLocks noGrp="1" noChangeArrowheads="1"/>
          </p:cNvSpPr>
          <p:nvPr>
            <p:ph type="sldNum" sz="quarter" idx="12"/>
          </p:nvPr>
        </p:nvSpPr>
        <p:spPr>
          <a:ln/>
        </p:spPr>
        <p:txBody>
          <a:bodyPr/>
          <a:lstStyle>
            <a:lvl1pPr>
              <a:defRPr/>
            </a:lvl1pPr>
          </a:lstStyle>
          <a:p>
            <a:fld id="{209D41B8-3B60-4A42-A2E2-380CBEA3AD4E}" type="slidenum">
              <a:rPr lang="en-US" altLang="en-US"/>
              <a:pPr/>
              <a:t>‹#›</a:t>
            </a:fld>
            <a:endParaRPr lang="en-US" altLang="en-US"/>
          </a:p>
        </p:txBody>
      </p:sp>
    </p:spTree>
    <p:extLst>
      <p:ext uri="{BB962C8B-B14F-4D97-AF65-F5344CB8AC3E}">
        <p14:creationId xmlns:p14="http://schemas.microsoft.com/office/powerpoint/2010/main" val="446064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0CF08A6-E323-2910-1A17-9657F275CC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0B8AEE0-E0C8-9339-FA06-D10DE147B9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4AD5FE2-60C3-A1CA-3795-08CD7CA45A58}"/>
              </a:ext>
            </a:extLst>
          </p:cNvPr>
          <p:cNvSpPr>
            <a:spLocks noGrp="1" noChangeArrowheads="1"/>
          </p:cNvSpPr>
          <p:nvPr>
            <p:ph type="sldNum" sz="quarter" idx="12"/>
          </p:nvPr>
        </p:nvSpPr>
        <p:spPr>
          <a:ln/>
        </p:spPr>
        <p:txBody>
          <a:bodyPr/>
          <a:lstStyle>
            <a:lvl1pPr>
              <a:defRPr/>
            </a:lvl1pPr>
          </a:lstStyle>
          <a:p>
            <a:fld id="{E9EE2641-254C-46F2-BC1F-3F64FD4AD018}" type="slidenum">
              <a:rPr lang="en-US" altLang="en-US"/>
              <a:pPr/>
              <a:t>‹#›</a:t>
            </a:fld>
            <a:endParaRPr lang="en-US" altLang="en-US"/>
          </a:p>
        </p:txBody>
      </p:sp>
    </p:spTree>
    <p:extLst>
      <p:ext uri="{BB962C8B-B14F-4D97-AF65-F5344CB8AC3E}">
        <p14:creationId xmlns:p14="http://schemas.microsoft.com/office/powerpoint/2010/main" val="2714741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6A19FC1-5AB0-6D12-8AB2-CA69E9F88F3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0318AC7-C78E-6BD0-1F5B-B1AE73B3B8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BD3A543-0717-E7AB-3ABB-5D1C793F78C6}"/>
              </a:ext>
            </a:extLst>
          </p:cNvPr>
          <p:cNvSpPr>
            <a:spLocks noGrp="1" noChangeArrowheads="1"/>
          </p:cNvSpPr>
          <p:nvPr>
            <p:ph type="sldNum" sz="quarter" idx="12"/>
          </p:nvPr>
        </p:nvSpPr>
        <p:spPr>
          <a:ln/>
        </p:spPr>
        <p:txBody>
          <a:bodyPr/>
          <a:lstStyle>
            <a:lvl1pPr>
              <a:defRPr/>
            </a:lvl1pPr>
          </a:lstStyle>
          <a:p>
            <a:fld id="{2B84F4C8-1422-4A71-A50D-F13227089D70}" type="slidenum">
              <a:rPr lang="en-US" altLang="en-US"/>
              <a:pPr/>
              <a:t>‹#›</a:t>
            </a:fld>
            <a:endParaRPr lang="en-US" altLang="en-US"/>
          </a:p>
        </p:txBody>
      </p:sp>
    </p:spTree>
    <p:extLst>
      <p:ext uri="{BB962C8B-B14F-4D97-AF65-F5344CB8AC3E}">
        <p14:creationId xmlns:p14="http://schemas.microsoft.com/office/powerpoint/2010/main" val="4146499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03B3495-E8AA-3FA8-0ACA-5A5D72C7DE3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8502E67-EB40-CF40-C43D-83EB2FBF32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842DA02-CDDE-5206-54E0-A8B177EC4754}"/>
              </a:ext>
            </a:extLst>
          </p:cNvPr>
          <p:cNvSpPr>
            <a:spLocks noGrp="1" noChangeArrowheads="1"/>
          </p:cNvSpPr>
          <p:nvPr>
            <p:ph type="sldNum" sz="quarter" idx="12"/>
          </p:nvPr>
        </p:nvSpPr>
        <p:spPr>
          <a:ln/>
        </p:spPr>
        <p:txBody>
          <a:bodyPr/>
          <a:lstStyle>
            <a:lvl1pPr>
              <a:defRPr/>
            </a:lvl1pPr>
          </a:lstStyle>
          <a:p>
            <a:fld id="{A843FCEF-4619-4B96-97BB-59EA63E48836}" type="slidenum">
              <a:rPr lang="en-US" altLang="en-US"/>
              <a:pPr/>
              <a:t>‹#›</a:t>
            </a:fld>
            <a:endParaRPr lang="en-US" altLang="en-US"/>
          </a:p>
        </p:txBody>
      </p:sp>
    </p:spTree>
    <p:extLst>
      <p:ext uri="{BB962C8B-B14F-4D97-AF65-F5344CB8AC3E}">
        <p14:creationId xmlns:p14="http://schemas.microsoft.com/office/powerpoint/2010/main" val="3002472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87A5DC0-2553-59A6-79E4-D4A7D986896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CAF5269-0224-83EE-FD9A-2C4619F79B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691821E-A4CC-4416-61DA-9F4AD4E0FADC}"/>
              </a:ext>
            </a:extLst>
          </p:cNvPr>
          <p:cNvSpPr>
            <a:spLocks noGrp="1" noChangeArrowheads="1"/>
          </p:cNvSpPr>
          <p:nvPr>
            <p:ph type="sldNum" sz="quarter" idx="12"/>
          </p:nvPr>
        </p:nvSpPr>
        <p:spPr>
          <a:ln/>
        </p:spPr>
        <p:txBody>
          <a:bodyPr/>
          <a:lstStyle>
            <a:lvl1pPr>
              <a:defRPr/>
            </a:lvl1pPr>
          </a:lstStyle>
          <a:p>
            <a:fld id="{835D2DA2-3B16-4C13-860C-B6F86AF4CC70}" type="slidenum">
              <a:rPr lang="en-US" altLang="en-US"/>
              <a:pPr/>
              <a:t>‹#›</a:t>
            </a:fld>
            <a:endParaRPr lang="en-US" altLang="en-US"/>
          </a:p>
        </p:txBody>
      </p:sp>
    </p:spTree>
    <p:extLst>
      <p:ext uri="{BB962C8B-B14F-4D97-AF65-F5344CB8AC3E}">
        <p14:creationId xmlns:p14="http://schemas.microsoft.com/office/powerpoint/2010/main" val="2363416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B660F64-A192-522C-9711-AB65C110AFC5}"/>
              </a:ext>
            </a:extLst>
          </p:cNvPr>
          <p:cNvSpPr>
            <a:spLocks noGrp="1" noChangeArrowheads="1"/>
          </p:cNvSpPr>
          <p:nvPr>
            <p:ph type="title"/>
          </p:nvPr>
        </p:nvSpPr>
        <p:spPr bwMode="auto">
          <a:xfrm>
            <a:off x="1524000" y="190500"/>
            <a:ext cx="7010400"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8195" name="Rectangle 3">
            <a:extLst>
              <a:ext uri="{FF2B5EF4-FFF2-40B4-BE49-F238E27FC236}">
                <a16:creationId xmlns:a16="http://schemas.microsoft.com/office/drawing/2014/main" id="{6A857FA6-CF24-593A-BD85-D4BD18AF84D8}"/>
              </a:ext>
            </a:extLst>
          </p:cNvPr>
          <p:cNvSpPr>
            <a:spLocks noGrp="1" noChangeArrowheads="1"/>
          </p:cNvSpPr>
          <p:nvPr>
            <p:ph type="body" idx="1"/>
          </p:nvPr>
        </p:nvSpPr>
        <p:spPr bwMode="auto">
          <a:xfrm>
            <a:off x="1524000" y="1905000"/>
            <a:ext cx="7010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F543DBCA-638E-7135-F3AF-A67A1952F8E3}"/>
              </a:ext>
            </a:extLst>
          </p:cNvPr>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pPr>
              <a:defRPr/>
            </a:pPr>
            <a:endParaRPr lang="en-US"/>
          </a:p>
        </p:txBody>
      </p:sp>
      <p:sp>
        <p:nvSpPr>
          <p:cNvPr id="4101" name="Rectangle 5">
            <a:extLst>
              <a:ext uri="{FF2B5EF4-FFF2-40B4-BE49-F238E27FC236}">
                <a16:creationId xmlns:a16="http://schemas.microsoft.com/office/drawing/2014/main" id="{E41B35BB-BD69-BC4D-4864-F9CAEDED95D2}"/>
              </a:ext>
            </a:extLst>
          </p:cNvPr>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4102" name="Rectangle 6">
            <a:extLst>
              <a:ext uri="{FF2B5EF4-FFF2-40B4-BE49-F238E27FC236}">
                <a16:creationId xmlns:a16="http://schemas.microsoft.com/office/drawing/2014/main" id="{B9C0A301-F3F8-FAFF-3F49-A0E0CF141EEB}"/>
              </a:ext>
            </a:extLst>
          </p:cNvPr>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fld id="{E882127B-DBA7-4D69-A356-5DA8AC784E4B}" type="slidenum">
              <a:rPr lang="en-US" altLang="en-US"/>
              <a:pPr/>
              <a:t>‹#›</a:t>
            </a:fld>
            <a:endParaRPr lang="en-US" altLang="en-US"/>
          </a:p>
        </p:txBody>
      </p:sp>
      <p:sp>
        <p:nvSpPr>
          <p:cNvPr id="4103" name="Line 7">
            <a:extLst>
              <a:ext uri="{FF2B5EF4-FFF2-40B4-BE49-F238E27FC236}">
                <a16:creationId xmlns:a16="http://schemas.microsoft.com/office/drawing/2014/main" id="{58ED6584-8F16-7D70-C899-5D45079C8301}"/>
              </a:ext>
            </a:extLst>
          </p:cNvPr>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pPr>
              <a:defRPr/>
            </a:pPr>
            <a:endParaRPr lang="en-US">
              <a:latin typeface="Arial" charset="0"/>
            </a:endParaRPr>
          </a:p>
        </p:txBody>
      </p:sp>
      <p:sp>
        <p:nvSpPr>
          <p:cNvPr id="4104" name="Oval 8">
            <a:extLst>
              <a:ext uri="{FF2B5EF4-FFF2-40B4-BE49-F238E27FC236}">
                <a16:creationId xmlns:a16="http://schemas.microsoft.com/office/drawing/2014/main" id="{C958D376-37E2-AC46-9B10-BE15F54582D2}"/>
              </a:ext>
            </a:extLst>
          </p:cNvPr>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4105" name="Oval 9">
            <a:extLst>
              <a:ext uri="{FF2B5EF4-FFF2-40B4-BE49-F238E27FC236}">
                <a16:creationId xmlns:a16="http://schemas.microsoft.com/office/drawing/2014/main" id="{1D629FA5-9FE5-BE29-3231-5F4D012B6548}"/>
              </a:ext>
            </a:extLst>
          </p:cNvPr>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4106" name="Oval 10">
            <a:extLst>
              <a:ext uri="{FF2B5EF4-FFF2-40B4-BE49-F238E27FC236}">
                <a16:creationId xmlns:a16="http://schemas.microsoft.com/office/drawing/2014/main" id="{605D553D-7051-3FB2-DAB6-2E64DDB05F36}"/>
              </a:ext>
            </a:extLst>
          </p:cNvPr>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anose="05000000000000000000"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anose="05000000000000000000"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 /><Relationship Id="rId2" Type="http://schemas.openxmlformats.org/officeDocument/2006/relationships/slideLayout" Target="../slideLayouts/slideLayout6.xml" /><Relationship Id="rId1" Type="http://schemas.openxmlformats.org/officeDocument/2006/relationships/vmlDrawing" Target="../drawings/vmlDrawing5.vml" /><Relationship Id="rId4" Type="http://schemas.openxmlformats.org/officeDocument/2006/relationships/image" Target="../media/image5.emf"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bin" /><Relationship Id="rId2" Type="http://schemas.openxmlformats.org/officeDocument/2006/relationships/slideLayout" Target="../slideLayouts/slideLayout2.xml" /><Relationship Id="rId1" Type="http://schemas.openxmlformats.org/officeDocument/2006/relationships/vmlDrawing" Target="../drawings/vmlDrawing6.vml" /><Relationship Id="rId4" Type="http://schemas.openxmlformats.org/officeDocument/2006/relationships/image" Target="../media/image6.wmf" /></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 /><Relationship Id="rId2" Type="http://schemas.openxmlformats.org/officeDocument/2006/relationships/slideLayout" Target="../slideLayouts/slideLayout2.xml" /><Relationship Id="rId1" Type="http://schemas.openxmlformats.org/officeDocument/2006/relationships/vmlDrawing" Target="../drawings/vmlDrawing1.vml" /><Relationship Id="rId4" Type="http://schemas.openxmlformats.org/officeDocument/2006/relationships/image" Target="../media/image1.wmf" /></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bin" /><Relationship Id="rId2" Type="http://schemas.openxmlformats.org/officeDocument/2006/relationships/slideLayout" Target="../slideLayouts/slideLayout2.xml" /><Relationship Id="rId1" Type="http://schemas.openxmlformats.org/officeDocument/2006/relationships/vmlDrawing" Target="../drawings/vmlDrawing7.vml" /><Relationship Id="rId4" Type="http://schemas.openxmlformats.org/officeDocument/2006/relationships/image" Target="../media/image7.wmf"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 /></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 /><Relationship Id="rId2" Type="http://schemas.openxmlformats.org/officeDocument/2006/relationships/slideLayout" Target="../slideLayouts/slideLayout2.xml" /><Relationship Id="rId1" Type="http://schemas.openxmlformats.org/officeDocument/2006/relationships/vmlDrawing" Target="../drawings/vmlDrawing2.vml" /><Relationship Id="rId4" Type="http://schemas.openxmlformats.org/officeDocument/2006/relationships/image" Target="../media/image2.wmf"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 /><Relationship Id="rId2" Type="http://schemas.openxmlformats.org/officeDocument/2006/relationships/slideLayout" Target="../slideLayouts/slideLayout2.xml" /><Relationship Id="rId1" Type="http://schemas.openxmlformats.org/officeDocument/2006/relationships/vmlDrawing" Target="../drawings/vmlDrawing3.vml" /><Relationship Id="rId4" Type="http://schemas.openxmlformats.org/officeDocument/2006/relationships/image" Target="../media/image3.wmf"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 /><Relationship Id="rId2" Type="http://schemas.openxmlformats.org/officeDocument/2006/relationships/slideLayout" Target="../slideLayouts/slideLayout2.xml" /><Relationship Id="rId1" Type="http://schemas.openxmlformats.org/officeDocument/2006/relationships/vmlDrawing" Target="../drawings/vmlDrawing4.vml" /><Relationship Id="rId4" Type="http://schemas.openxmlformats.org/officeDocument/2006/relationships/image" Target="../media/image4.wmf"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1DDF70D0-8E46-8446-4A1E-B253F5013477}"/>
              </a:ext>
            </a:extLst>
          </p:cNvPr>
          <p:cNvSpPr txBox="1">
            <a:spLocks noChangeArrowheads="1"/>
          </p:cNvSpPr>
          <p:nvPr/>
        </p:nvSpPr>
        <p:spPr bwMode="auto">
          <a:xfrm>
            <a:off x="1447800" y="601663"/>
            <a:ext cx="6477000" cy="579437"/>
          </a:xfrm>
          <a:prstGeom prst="rect">
            <a:avLst/>
          </a:prstGeom>
          <a:noFill/>
          <a:ln w="9525">
            <a:noFill/>
            <a:miter lim="800000"/>
            <a:headEnd/>
            <a:tailEnd/>
          </a:ln>
          <a:effectLst/>
        </p:spPr>
        <p:txBody>
          <a:bodyPr>
            <a:spAutoFit/>
          </a:bodyPr>
          <a:lstStyle/>
          <a:p>
            <a:pPr>
              <a:lnSpc>
                <a:spcPct val="80000"/>
              </a:lnSpc>
              <a:defRPr/>
            </a:pPr>
            <a:r>
              <a:rPr lang="en-US" sz="4000" b="1">
                <a:solidFill>
                  <a:schemeClr val="tx2"/>
                </a:solidFill>
                <a:effectLst>
                  <a:outerShdw blurRad="38100" dist="38100" dir="2700000" algn="tl">
                    <a:srgbClr val="C0C0C0"/>
                  </a:outerShdw>
                </a:effectLst>
                <a:latin typeface="CG Times" pitchFamily="18" charset="0"/>
              </a:rPr>
              <a:t>Multiple Linear Regression</a:t>
            </a:r>
            <a:endParaRPr lang="en-US" sz="4000" b="1" i="1">
              <a:solidFill>
                <a:schemeClr val="tx2"/>
              </a:solidFill>
              <a:effectLst>
                <a:outerShdw blurRad="38100" dist="38100" dir="2700000" algn="tl">
                  <a:srgbClr val="C0C0C0"/>
                </a:outerShdw>
              </a:effectLst>
              <a:latin typeface="CG Times" pitchFamily="18" charset="0"/>
            </a:endParaRPr>
          </a:p>
        </p:txBody>
      </p:sp>
      <p:sp>
        <p:nvSpPr>
          <p:cNvPr id="7171" name="Text Box 3">
            <a:extLst>
              <a:ext uri="{FF2B5EF4-FFF2-40B4-BE49-F238E27FC236}">
                <a16:creationId xmlns:a16="http://schemas.microsoft.com/office/drawing/2014/main" id="{DFE75B8E-C242-ED38-6500-CA645E3A6DF0}"/>
              </a:ext>
            </a:extLst>
          </p:cNvPr>
          <p:cNvSpPr txBox="1">
            <a:spLocks noChangeArrowheads="1"/>
          </p:cNvSpPr>
          <p:nvPr/>
        </p:nvSpPr>
        <p:spPr bwMode="auto">
          <a:xfrm>
            <a:off x="273050" y="2522538"/>
            <a:ext cx="863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ct val="25000"/>
              </a:spcAft>
            </a:pPr>
            <a:endParaRPr lang="de-DE" altLang="en-US" sz="2400" b="1">
              <a:solidFill>
                <a:schemeClr val="accent1"/>
              </a:solidFill>
            </a:endParaRPr>
          </a:p>
        </p:txBody>
      </p:sp>
      <p:sp>
        <p:nvSpPr>
          <p:cNvPr id="10244" name="Line 4">
            <a:extLst>
              <a:ext uri="{FF2B5EF4-FFF2-40B4-BE49-F238E27FC236}">
                <a16:creationId xmlns:a16="http://schemas.microsoft.com/office/drawing/2014/main" id="{AEDC121B-2EF0-7B00-147D-96ED3AEFF70E}"/>
              </a:ext>
            </a:extLst>
          </p:cNvPr>
          <p:cNvSpPr>
            <a:spLocks noChangeShapeType="1"/>
          </p:cNvSpPr>
          <p:nvPr/>
        </p:nvSpPr>
        <p:spPr bwMode="auto">
          <a:xfrm>
            <a:off x="260350" y="2428875"/>
            <a:ext cx="8883650" cy="0"/>
          </a:xfrm>
          <a:prstGeom prst="line">
            <a:avLst/>
          </a:prstGeom>
          <a:noFill/>
          <a:ln w="28575">
            <a:solidFill>
              <a:srgbClr val="510C9C"/>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5" name="Text Box 5">
            <a:extLst>
              <a:ext uri="{FF2B5EF4-FFF2-40B4-BE49-F238E27FC236}">
                <a16:creationId xmlns:a16="http://schemas.microsoft.com/office/drawing/2014/main" id="{8754B76D-6600-94D0-5595-C818BA5F41A0}"/>
              </a:ext>
            </a:extLst>
          </p:cNvPr>
          <p:cNvSpPr txBox="1">
            <a:spLocks noChangeArrowheads="1"/>
          </p:cNvSpPr>
          <p:nvPr/>
        </p:nvSpPr>
        <p:spPr bwMode="auto">
          <a:xfrm>
            <a:off x="1314450" y="3948113"/>
            <a:ext cx="6648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400">
                <a:solidFill>
                  <a:schemeClr val="tx2"/>
                </a:solidFill>
                <a:latin typeface="Times New Roman" panose="02020603050405020304" pitchFamily="18" charset="0"/>
              </a:rPr>
              <a:t>Faurani Santi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nodePh="1">
                                  <p:stCondLst>
                                    <p:cond delay="0"/>
                                  </p:stCondLst>
                                  <p:endCondLst>
                                    <p:cond evt="begin" delay="0">
                                      <p:tn val="5"/>
                                    </p:cond>
                                  </p:end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linds(horizontal)">
                                      <p:cBhvr>
                                        <p:cTn id="7" dur="500"/>
                                        <p:tgtEl>
                                          <p:spTgt spid="7171">
                                            <p:txEl>
                                              <p:pRg st="0" end="0"/>
                                            </p:txEl>
                                          </p:spTgt>
                                        </p:tgtEl>
                                      </p:cBhvr>
                                    </p:animEffect>
                                  </p:childTnLst>
                                  <p:subTnLst>
                                    <p:animClr clrSpc="rgb" dir="cw">
                                      <p:cBhvr override="childStyle">
                                        <p:cTn dur="1" fill="hold" display="0" masterRel="nextClick" afterEffect="1"/>
                                        <p:tgtEl>
                                          <p:spTgt spid="7171">
                                            <p:txEl>
                                              <p:pRg st="0" end="0"/>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523B662-AFBB-9551-D6B6-7DFCCC6C9A51}"/>
              </a:ext>
            </a:extLst>
          </p:cNvPr>
          <p:cNvSpPr>
            <a:spLocks noGrp="1" noChangeArrowheads="1"/>
          </p:cNvSpPr>
          <p:nvPr>
            <p:ph type="title"/>
          </p:nvPr>
        </p:nvSpPr>
        <p:spPr>
          <a:xfrm>
            <a:off x="1447800" y="190500"/>
            <a:ext cx="7010400" cy="1527175"/>
          </a:xfrm>
          <a:noFill/>
        </p:spPr>
        <p:txBody>
          <a:bodyPr lIns="92075" tIns="46038" rIns="92075" bIns="46038"/>
          <a:lstStyle/>
          <a:p>
            <a:pPr eaLnBrk="1" hangingPunct="1"/>
            <a:r>
              <a:rPr lang="en-US" altLang="en-US" sz="3200"/>
              <a:t>Test for Individual Variables</a:t>
            </a:r>
          </a:p>
        </p:txBody>
      </p:sp>
      <p:sp>
        <p:nvSpPr>
          <p:cNvPr id="15363" name="Rectangle 3">
            <a:extLst>
              <a:ext uri="{FF2B5EF4-FFF2-40B4-BE49-F238E27FC236}">
                <a16:creationId xmlns:a16="http://schemas.microsoft.com/office/drawing/2014/main" id="{5FD81B59-62A4-D6CC-FF74-ED7DCC90C353}"/>
              </a:ext>
            </a:extLst>
          </p:cNvPr>
          <p:cNvSpPr>
            <a:spLocks noGrp="1" noChangeArrowheads="1"/>
          </p:cNvSpPr>
          <p:nvPr>
            <p:ph type="body" idx="1"/>
          </p:nvPr>
        </p:nvSpPr>
        <p:spPr>
          <a:xfrm>
            <a:off x="1219200" y="1828800"/>
            <a:ext cx="7543800" cy="4724400"/>
          </a:xfrm>
          <a:noFill/>
        </p:spPr>
        <p:txBody>
          <a:bodyPr lIns="92075" tIns="46038" rIns="92075" bIns="46038"/>
          <a:lstStyle/>
          <a:p>
            <a:pPr eaLnBrk="1" hangingPunct="1"/>
            <a:r>
              <a:rPr lang="en-US" altLang="en-US" sz="2400"/>
              <a:t>This test is used to determine which independent variables have nonzero regression coefficients.</a:t>
            </a:r>
          </a:p>
          <a:p>
            <a:pPr eaLnBrk="1" hangingPunct="1"/>
            <a:endParaRPr lang="en-US" altLang="en-US" sz="2400"/>
          </a:p>
          <a:p>
            <a:pPr eaLnBrk="1" hangingPunct="1"/>
            <a:r>
              <a:rPr lang="en-US" altLang="en-US" sz="2400"/>
              <a:t>The variables that have zero regression coefficients are usually dropped from the analysis.</a:t>
            </a:r>
          </a:p>
          <a:p>
            <a:pPr eaLnBrk="1" hangingPunct="1"/>
            <a:endParaRPr lang="en-US" altLang="en-US" sz="2400"/>
          </a:p>
          <a:p>
            <a:pPr eaLnBrk="1" hangingPunct="1"/>
            <a:r>
              <a:rPr lang="en-US" altLang="en-US" sz="2400"/>
              <a:t>The test statistic is the </a:t>
            </a:r>
            <a:r>
              <a:rPr lang="en-US" altLang="en-US" sz="2400" i="1"/>
              <a:t>t</a:t>
            </a:r>
            <a:r>
              <a:rPr lang="en-US" altLang="en-US" sz="2400"/>
              <a:t> distribution with    </a:t>
            </a:r>
            <a:br>
              <a:rPr lang="en-US" altLang="en-US" sz="2400"/>
            </a:br>
            <a:r>
              <a:rPr lang="en-US" altLang="en-US" sz="2400" i="1"/>
              <a:t>n-</a:t>
            </a:r>
            <a:r>
              <a:rPr lang="en-US" altLang="en-US" sz="2400"/>
              <a:t>(</a:t>
            </a:r>
            <a:r>
              <a:rPr lang="en-US" altLang="en-US" sz="2400" i="1"/>
              <a:t>k</a:t>
            </a:r>
            <a:r>
              <a:rPr lang="en-US" altLang="en-US" sz="2400"/>
              <a:t>+1) degrees of freedom.</a:t>
            </a:r>
          </a:p>
          <a:p>
            <a:pPr eaLnBrk="1" hangingPunct="1">
              <a:buFont typeface="Wingdings" panose="05000000000000000000" pitchFamily="2" charset="2"/>
              <a:buNone/>
            </a:pPr>
            <a:endParaRPr lang="en-US" altLang="en-US" sz="2400"/>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45803EA-5F7D-D7C8-F282-D6904996E319}"/>
              </a:ext>
            </a:extLst>
          </p:cNvPr>
          <p:cNvSpPr>
            <a:spLocks noGrp="1" noChangeArrowheads="1"/>
          </p:cNvSpPr>
          <p:nvPr>
            <p:ph type="title"/>
          </p:nvPr>
        </p:nvSpPr>
        <p:spPr>
          <a:noFill/>
        </p:spPr>
        <p:txBody>
          <a:bodyPr lIns="92075" tIns="46038" rIns="92075" bIns="46038"/>
          <a:lstStyle/>
          <a:p>
            <a:pPr eaLnBrk="1" hangingPunct="1"/>
            <a:r>
              <a:rPr lang="en-US" altLang="en-US" sz="3200"/>
              <a:t>Example 1</a:t>
            </a:r>
            <a:endParaRPr lang="en-US" altLang="en-US" sz="3200">
              <a:solidFill>
                <a:schemeClr val="accent1"/>
              </a:solidFill>
            </a:endParaRPr>
          </a:p>
        </p:txBody>
      </p:sp>
      <p:sp>
        <p:nvSpPr>
          <p:cNvPr id="16387" name="Rectangle 3">
            <a:extLst>
              <a:ext uri="{FF2B5EF4-FFF2-40B4-BE49-F238E27FC236}">
                <a16:creationId xmlns:a16="http://schemas.microsoft.com/office/drawing/2014/main" id="{8030AECC-87C6-9792-63D2-886561A10025}"/>
              </a:ext>
            </a:extLst>
          </p:cNvPr>
          <p:cNvSpPr>
            <a:spLocks noGrp="1" noChangeArrowheads="1"/>
          </p:cNvSpPr>
          <p:nvPr>
            <p:ph type="body" idx="1"/>
          </p:nvPr>
        </p:nvSpPr>
        <p:spPr>
          <a:xfrm>
            <a:off x="1219200" y="2057400"/>
            <a:ext cx="6934200" cy="3276600"/>
          </a:xfrm>
          <a:noFill/>
        </p:spPr>
        <p:txBody>
          <a:bodyPr lIns="92075" tIns="46038" rIns="92075" bIns="46038"/>
          <a:lstStyle/>
          <a:p>
            <a:pPr eaLnBrk="1" hangingPunct="1">
              <a:buFont typeface="Wingdings" panose="05000000000000000000" pitchFamily="2" charset="2"/>
              <a:buNone/>
            </a:pPr>
            <a:r>
              <a:rPr lang="en-US" altLang="en-US" sz="2400"/>
              <a:t>	A market researcher for Super Dollar Super Markets is studying the yearly amount families of four or more spend on food.  Three independent variables are thought to be related to yearly food expenditures (</a:t>
            </a:r>
            <a:r>
              <a:rPr lang="en-US" altLang="en-US" sz="2400">
                <a:solidFill>
                  <a:schemeClr val="accent1"/>
                </a:solidFill>
              </a:rPr>
              <a:t>Food</a:t>
            </a:r>
            <a:r>
              <a:rPr lang="en-US" altLang="en-US" sz="2400"/>
              <a:t>).  Those variables are: total family income (</a:t>
            </a:r>
            <a:r>
              <a:rPr lang="en-US" altLang="en-US" sz="2400">
                <a:solidFill>
                  <a:schemeClr val="accent1"/>
                </a:solidFill>
              </a:rPr>
              <a:t>Income</a:t>
            </a:r>
            <a:r>
              <a:rPr lang="en-US" altLang="en-US" sz="2400"/>
              <a:t>) in $00, size of family (</a:t>
            </a:r>
            <a:r>
              <a:rPr lang="en-US" altLang="en-US" sz="2400">
                <a:solidFill>
                  <a:schemeClr val="accent1"/>
                </a:solidFill>
              </a:rPr>
              <a:t>Size</a:t>
            </a:r>
            <a:r>
              <a:rPr lang="en-US" altLang="en-US" sz="2400"/>
              <a:t>), and whether the family has children in college (</a:t>
            </a:r>
            <a:r>
              <a:rPr lang="en-US" altLang="en-US" sz="2400">
                <a:solidFill>
                  <a:schemeClr val="accent1"/>
                </a:solidFill>
              </a:rPr>
              <a:t>College</a:t>
            </a:r>
            <a:r>
              <a:rPr lang="en-US" altLang="en-US" sz="2400"/>
              <a: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75E52AF3-828A-5DC8-987D-D6E586C44DE9}"/>
              </a:ext>
            </a:extLst>
          </p:cNvPr>
          <p:cNvSpPr>
            <a:spLocks noGrp="1" noChangeArrowheads="1"/>
          </p:cNvSpPr>
          <p:nvPr>
            <p:ph type="title"/>
          </p:nvPr>
        </p:nvSpPr>
        <p:spPr/>
        <p:txBody>
          <a:bodyPr/>
          <a:lstStyle/>
          <a:p>
            <a:pPr eaLnBrk="1" hangingPunct="1"/>
            <a:r>
              <a:rPr lang="en-US" altLang="en-US" sz="3200"/>
              <a:t>Example 1</a:t>
            </a:r>
            <a:r>
              <a:rPr lang="en-US" altLang="en-US"/>
              <a:t> </a:t>
            </a:r>
            <a:r>
              <a:rPr lang="en-US" altLang="en-US" sz="2400" b="1" i="1"/>
              <a:t>continued</a:t>
            </a:r>
            <a:endParaRPr lang="en-US" altLang="en-US"/>
          </a:p>
        </p:txBody>
      </p:sp>
      <p:sp>
        <p:nvSpPr>
          <p:cNvPr id="17411" name="Rectangle 3">
            <a:extLst>
              <a:ext uri="{FF2B5EF4-FFF2-40B4-BE49-F238E27FC236}">
                <a16:creationId xmlns:a16="http://schemas.microsoft.com/office/drawing/2014/main" id="{A28E2712-6214-A1EF-2415-07BF3EAE58F6}"/>
              </a:ext>
            </a:extLst>
          </p:cNvPr>
          <p:cNvSpPr>
            <a:spLocks noGrp="1" noChangeArrowheads="1"/>
          </p:cNvSpPr>
          <p:nvPr>
            <p:ph type="body" idx="1"/>
          </p:nvPr>
        </p:nvSpPr>
        <p:spPr>
          <a:xfrm>
            <a:off x="1524000" y="1905000"/>
            <a:ext cx="7010400" cy="4343400"/>
          </a:xfrm>
        </p:spPr>
        <p:txBody>
          <a:bodyPr/>
          <a:lstStyle/>
          <a:p>
            <a:pPr eaLnBrk="1" hangingPunct="1">
              <a:lnSpc>
                <a:spcPct val="80000"/>
              </a:lnSpc>
              <a:buFont typeface="Wingdings" panose="05000000000000000000" pitchFamily="2" charset="2"/>
              <a:buNone/>
            </a:pPr>
            <a:r>
              <a:rPr lang="en-US" altLang="en-US" sz="2400"/>
              <a:t>Note the following regarding the regression equation.</a:t>
            </a:r>
          </a:p>
          <a:p>
            <a:pPr eaLnBrk="1" hangingPunct="1">
              <a:lnSpc>
                <a:spcPct val="80000"/>
              </a:lnSpc>
              <a:buFont typeface="Wingdings" panose="05000000000000000000" pitchFamily="2" charset="2"/>
              <a:buNone/>
            </a:pPr>
            <a:endParaRPr lang="en-US" altLang="en-US" sz="2400"/>
          </a:p>
          <a:p>
            <a:pPr eaLnBrk="1" hangingPunct="1">
              <a:lnSpc>
                <a:spcPct val="80000"/>
              </a:lnSpc>
            </a:pPr>
            <a:r>
              <a:rPr lang="en-US" altLang="en-US" sz="2400"/>
              <a:t>The variable college is called a dummy or indicator variable.  It can take only one of two possible outcomes.  That is a child is a college student or not.</a:t>
            </a:r>
          </a:p>
          <a:p>
            <a:pPr eaLnBrk="1" hangingPunct="1">
              <a:lnSpc>
                <a:spcPct val="80000"/>
              </a:lnSpc>
            </a:pPr>
            <a:r>
              <a:rPr lang="en-US" altLang="en-US" sz="2400"/>
              <a:t>Other examples of dummy variables include gender, the part is acceptable or unacceptable, the voter will or will not vote for the incumbent governor.</a:t>
            </a:r>
          </a:p>
          <a:p>
            <a:pPr eaLnBrk="1" hangingPunct="1">
              <a:lnSpc>
                <a:spcPct val="80000"/>
              </a:lnSpc>
            </a:pPr>
            <a:r>
              <a:rPr lang="en-US" altLang="en-US" sz="2400"/>
              <a:t>We usually code one value of the dummy variable as “1” and the other “0.”</a:t>
            </a:r>
          </a:p>
          <a:p>
            <a:pPr eaLnBrk="1" hangingPunct="1">
              <a:lnSpc>
                <a:spcPct val="80000"/>
              </a:lnSpc>
            </a:pPr>
            <a:endParaRPr lang="en-US" altLang="en-US" sz="2400"/>
          </a:p>
          <a:p>
            <a:pPr eaLnBrk="1" hangingPunct="1">
              <a:lnSpc>
                <a:spcPct val="80000"/>
              </a:lnSpc>
              <a:buFont typeface="Wingdings" panose="05000000000000000000" pitchFamily="2" charset="2"/>
              <a:buNone/>
            </a:pPr>
            <a:r>
              <a:rPr lang="en-US" altLang="en-US" sz="2400"/>
              <a:t>	</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a:extLst>
              <a:ext uri="{FF2B5EF4-FFF2-40B4-BE49-F238E27FC236}">
                <a16:creationId xmlns:a16="http://schemas.microsoft.com/office/drawing/2014/main" id="{4F627AD5-DE28-B380-B0D6-30EAEE1915E6}"/>
              </a:ext>
            </a:extLst>
          </p:cNvPr>
          <p:cNvSpPr>
            <a:spLocks noGrp="1" noChangeArrowheads="1"/>
          </p:cNvSpPr>
          <p:nvPr>
            <p:ph type="title"/>
          </p:nvPr>
        </p:nvSpPr>
        <p:spPr>
          <a:noFill/>
        </p:spPr>
        <p:txBody>
          <a:bodyPr lIns="92075" tIns="46038" rIns="92075" bIns="46038"/>
          <a:lstStyle/>
          <a:p>
            <a:pPr eaLnBrk="1" hangingPunct="1"/>
            <a:r>
              <a:rPr lang="en-US" altLang="en-US" sz="3200"/>
              <a:t>Example 1</a:t>
            </a:r>
            <a:r>
              <a:rPr lang="en-US" altLang="en-US"/>
              <a:t>  </a:t>
            </a:r>
            <a:r>
              <a:rPr lang="en-US" altLang="en-US" sz="2400" b="1" i="1"/>
              <a:t>continued</a:t>
            </a:r>
            <a:endParaRPr lang="en-US" altLang="en-US">
              <a:solidFill>
                <a:schemeClr val="accent1"/>
              </a:solidFill>
            </a:endParaRPr>
          </a:p>
        </p:txBody>
      </p:sp>
      <p:sp>
        <p:nvSpPr>
          <p:cNvPr id="5124" name="Rectangle 3">
            <a:extLst>
              <a:ext uri="{FF2B5EF4-FFF2-40B4-BE49-F238E27FC236}">
                <a16:creationId xmlns:a16="http://schemas.microsoft.com/office/drawing/2014/main" id="{89916BDC-AF15-EB29-CE24-5EFF9F529302}"/>
              </a:ext>
            </a:extLst>
          </p:cNvPr>
          <p:cNvSpPr>
            <a:spLocks noChangeArrowheads="1"/>
          </p:cNvSpPr>
          <p:nvPr/>
        </p:nvSpPr>
        <p:spPr bwMode="auto">
          <a:xfrm>
            <a:off x="1384300" y="1682750"/>
            <a:ext cx="7302500" cy="47942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aphicFrame>
        <p:nvGraphicFramePr>
          <p:cNvPr id="5122" name="Object 4">
            <a:extLst>
              <a:ext uri="{FF2B5EF4-FFF2-40B4-BE49-F238E27FC236}">
                <a16:creationId xmlns:a16="http://schemas.microsoft.com/office/drawing/2014/main" id="{B23BF6F6-EEDB-201F-B618-1206F327AC82}"/>
              </a:ext>
            </a:extLst>
          </p:cNvPr>
          <p:cNvGraphicFramePr>
            <a:graphicFrameLocks noChangeAspect="1"/>
          </p:cNvGraphicFramePr>
          <p:nvPr/>
        </p:nvGraphicFramePr>
        <p:xfrm>
          <a:off x="1377950" y="1676400"/>
          <a:ext cx="7308850" cy="4830763"/>
        </p:xfrm>
        <a:graphic>
          <a:graphicData uri="http://schemas.openxmlformats.org/presentationml/2006/ole">
            <mc:AlternateContent xmlns:mc="http://schemas.openxmlformats.org/markup-compatibility/2006">
              <mc:Choice xmlns:v="urn:schemas-microsoft-com:vml" Requires="v">
                <p:oleObj spid="_x0000_s5121" name="Worksheet" r:id="rId3" imgW="3057751" imgH="2114912" progId="Excel.Sheet.8">
                  <p:embed/>
                </p:oleObj>
              </mc:Choice>
              <mc:Fallback>
                <p:oleObj name="Worksheet" r:id="rId3" imgW="3057751" imgH="2114912" progId="Excel.Sheet.8">
                  <p:embed/>
                  <p:pic>
                    <p:nvPicPr>
                      <p:cNvPr id="5122" name="Object 4">
                        <a:extLst>
                          <a:ext uri="{FF2B5EF4-FFF2-40B4-BE49-F238E27FC236}">
                            <a16:creationId xmlns:a16="http://schemas.microsoft.com/office/drawing/2014/main" id="{B23BF6F6-EEDB-201F-B618-1206F327AC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7950" y="1676400"/>
                        <a:ext cx="7308850" cy="483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132F736-D7B6-CBDA-D681-48106C751574}"/>
              </a:ext>
            </a:extLst>
          </p:cNvPr>
          <p:cNvSpPr>
            <a:spLocks noGrp="1" noChangeArrowheads="1"/>
          </p:cNvSpPr>
          <p:nvPr>
            <p:ph type="title"/>
          </p:nvPr>
        </p:nvSpPr>
        <p:spPr>
          <a:noFill/>
        </p:spPr>
        <p:txBody>
          <a:bodyPr lIns="92075" tIns="46038" rIns="92075" bIns="46038"/>
          <a:lstStyle/>
          <a:p>
            <a:pPr eaLnBrk="1" hangingPunct="1"/>
            <a:r>
              <a:rPr lang="en-US" altLang="en-US" sz="3200" b="1"/>
              <a:t>Example 1</a:t>
            </a:r>
            <a:r>
              <a:rPr lang="en-US" altLang="en-US"/>
              <a:t>  </a:t>
            </a:r>
            <a:r>
              <a:rPr lang="en-US" altLang="en-US" sz="2400" b="1" i="1"/>
              <a:t>continued</a:t>
            </a:r>
            <a:endParaRPr lang="en-US" altLang="en-US">
              <a:solidFill>
                <a:schemeClr val="accent1"/>
              </a:solidFill>
            </a:endParaRPr>
          </a:p>
        </p:txBody>
      </p:sp>
      <p:sp>
        <p:nvSpPr>
          <p:cNvPr id="18435" name="Rectangle 3">
            <a:extLst>
              <a:ext uri="{FF2B5EF4-FFF2-40B4-BE49-F238E27FC236}">
                <a16:creationId xmlns:a16="http://schemas.microsoft.com/office/drawing/2014/main" id="{02F27DED-1ACE-FCD4-4F6B-87BFCDEA749A}"/>
              </a:ext>
            </a:extLst>
          </p:cNvPr>
          <p:cNvSpPr>
            <a:spLocks noGrp="1" noChangeArrowheads="1"/>
          </p:cNvSpPr>
          <p:nvPr>
            <p:ph type="body" idx="1"/>
          </p:nvPr>
        </p:nvSpPr>
        <p:spPr>
          <a:xfrm>
            <a:off x="1219200" y="1752600"/>
            <a:ext cx="7086600" cy="4724400"/>
          </a:xfrm>
          <a:noFill/>
        </p:spPr>
        <p:txBody>
          <a:bodyPr lIns="92075" tIns="46038" rIns="92075" bIns="46038"/>
          <a:lstStyle/>
          <a:p>
            <a:pPr eaLnBrk="1" hangingPunct="1">
              <a:lnSpc>
                <a:spcPct val="90000"/>
              </a:lnSpc>
            </a:pPr>
            <a:r>
              <a:rPr lang="en-US" altLang="en-US" sz="2400"/>
              <a:t>Use a computer software package, such as MINITAB or Excel, to develop a correlation matrix.</a:t>
            </a:r>
          </a:p>
          <a:p>
            <a:pPr eaLnBrk="1" hangingPunct="1">
              <a:lnSpc>
                <a:spcPct val="90000"/>
              </a:lnSpc>
              <a:buFont typeface="Wingdings" panose="05000000000000000000" pitchFamily="2" charset="2"/>
              <a:buNone/>
            </a:pPr>
            <a:endParaRPr lang="en-US" altLang="en-US" sz="2400"/>
          </a:p>
          <a:p>
            <a:pPr eaLnBrk="1" hangingPunct="1">
              <a:lnSpc>
                <a:spcPct val="90000"/>
              </a:lnSpc>
            </a:pPr>
            <a:r>
              <a:rPr lang="en-US" altLang="en-US" sz="2400"/>
              <a:t> From the analysis provided by MINITAB, write out the regression equation:</a:t>
            </a:r>
          </a:p>
          <a:p>
            <a:pPr eaLnBrk="1" hangingPunct="1">
              <a:lnSpc>
                <a:spcPct val="90000"/>
              </a:lnSpc>
              <a:buFont typeface="Wingdings" panose="05000000000000000000" pitchFamily="2" charset="2"/>
              <a:buNone/>
            </a:pPr>
            <a:r>
              <a:rPr lang="en-US" altLang="en-US" sz="2400"/>
              <a:t>		</a:t>
            </a:r>
            <a:r>
              <a:rPr lang="en-US" altLang="en-US" sz="2400" i="1"/>
              <a:t>Y’ = </a:t>
            </a:r>
            <a:r>
              <a:rPr lang="en-US" altLang="en-US" sz="2400"/>
              <a:t>954 +1.09</a:t>
            </a:r>
            <a:r>
              <a:rPr lang="en-US" altLang="en-US" sz="2400" i="1"/>
              <a:t>X</a:t>
            </a:r>
            <a:r>
              <a:rPr lang="en-US" altLang="en-US" sz="2400" baseline="-25000"/>
              <a:t>1</a:t>
            </a:r>
            <a:r>
              <a:rPr lang="en-US" altLang="en-US" sz="2400"/>
              <a:t> + 748</a:t>
            </a:r>
            <a:r>
              <a:rPr lang="en-US" altLang="en-US" sz="2400" i="1"/>
              <a:t>X</a:t>
            </a:r>
            <a:r>
              <a:rPr lang="en-US" altLang="en-US" sz="2400" baseline="-25000"/>
              <a:t>2</a:t>
            </a:r>
            <a:r>
              <a:rPr lang="en-US" altLang="en-US" sz="2400"/>
              <a:t> + 565</a:t>
            </a:r>
            <a:r>
              <a:rPr lang="en-US" altLang="en-US" sz="2400" i="1"/>
              <a:t>X</a:t>
            </a:r>
            <a:r>
              <a:rPr lang="en-US" altLang="en-US" sz="2400" i="1" baseline="-25000"/>
              <a:t>3</a:t>
            </a:r>
            <a:endParaRPr lang="en-US" altLang="en-US" sz="2400"/>
          </a:p>
          <a:p>
            <a:pPr eaLnBrk="1" hangingPunct="1">
              <a:lnSpc>
                <a:spcPct val="90000"/>
              </a:lnSpc>
              <a:buFont typeface="Wingdings" panose="05000000000000000000" pitchFamily="2" charset="2"/>
              <a:buNone/>
            </a:pPr>
            <a:r>
              <a:rPr lang="en-US" altLang="en-US" sz="2400">
                <a:solidFill>
                  <a:schemeClr val="bg1"/>
                </a:solidFill>
              </a:rPr>
              <a:t>		</a:t>
            </a:r>
            <a:endParaRPr lang="en-US" altLang="en-US" sz="2400"/>
          </a:p>
          <a:p>
            <a:pPr eaLnBrk="1" hangingPunct="1">
              <a:lnSpc>
                <a:spcPct val="90000"/>
              </a:lnSpc>
            </a:pPr>
            <a:r>
              <a:rPr lang="en-US" altLang="en-US" sz="2400"/>
              <a:t>What food expenditure would you estimate for a family of 4, with no college students, and an income of $50,000 (which is input as 500)?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E0B2B4F-6E32-43A2-D0A1-646F9DEBE5B8}"/>
              </a:ext>
            </a:extLst>
          </p:cNvPr>
          <p:cNvSpPr>
            <a:spLocks noGrp="1" noChangeArrowheads="1"/>
          </p:cNvSpPr>
          <p:nvPr>
            <p:ph type="title"/>
          </p:nvPr>
        </p:nvSpPr>
        <p:spPr/>
        <p:txBody>
          <a:bodyPr/>
          <a:lstStyle/>
          <a:p>
            <a:pPr eaLnBrk="1" hangingPunct="1"/>
            <a:r>
              <a:rPr lang="en-US" altLang="en-US" sz="3200" b="1"/>
              <a:t>Example 1</a:t>
            </a:r>
            <a:r>
              <a:rPr lang="en-US" altLang="en-US"/>
              <a:t>  </a:t>
            </a:r>
            <a:r>
              <a:rPr lang="en-US" altLang="en-US" sz="2400" b="1" i="1"/>
              <a:t>continued</a:t>
            </a:r>
            <a:endParaRPr lang="en-US" altLang="en-US" sz="2400"/>
          </a:p>
        </p:txBody>
      </p:sp>
      <p:sp>
        <p:nvSpPr>
          <p:cNvPr id="19459" name="Rectangle 3">
            <a:extLst>
              <a:ext uri="{FF2B5EF4-FFF2-40B4-BE49-F238E27FC236}">
                <a16:creationId xmlns:a16="http://schemas.microsoft.com/office/drawing/2014/main" id="{6D92F668-515B-F316-2365-F6687FF0D305}"/>
              </a:ext>
            </a:extLst>
          </p:cNvPr>
          <p:cNvSpPr>
            <a:spLocks noGrp="1" noChangeArrowheads="1"/>
          </p:cNvSpPr>
          <p:nvPr>
            <p:ph type="body" idx="1"/>
          </p:nvPr>
        </p:nvSpPr>
        <p:spPr>
          <a:xfrm>
            <a:off x="1376363" y="1779588"/>
            <a:ext cx="7234237" cy="4773612"/>
          </a:xfrm>
        </p:spPr>
        <p:txBody>
          <a:bodyPr/>
          <a:lstStyle/>
          <a:p>
            <a:pPr eaLnBrk="1" hangingPunct="1">
              <a:buFont typeface="Wingdings" panose="05000000000000000000" pitchFamily="2" charset="2"/>
              <a:buNone/>
            </a:pPr>
            <a:r>
              <a:rPr lang="en-US" altLang="en-US" sz="1400">
                <a:latin typeface="Courier New" panose="02070309020205020404" pitchFamily="49" charset="0"/>
              </a:rPr>
              <a:t>The regression equation is</a:t>
            </a:r>
          </a:p>
          <a:p>
            <a:pPr eaLnBrk="1" hangingPunct="1">
              <a:buFont typeface="Wingdings" panose="05000000000000000000" pitchFamily="2" charset="2"/>
              <a:buNone/>
            </a:pPr>
            <a:r>
              <a:rPr lang="en-US" altLang="en-US" sz="1400">
                <a:latin typeface="Courier New" panose="02070309020205020404" pitchFamily="49" charset="0"/>
              </a:rPr>
              <a:t>Food = 954 + 1.09 Income + 748 Size + 565 Student</a:t>
            </a:r>
          </a:p>
          <a:p>
            <a:pPr eaLnBrk="1" hangingPunct="1">
              <a:buFont typeface="Wingdings" panose="05000000000000000000" pitchFamily="2" charset="2"/>
              <a:buNone/>
            </a:pPr>
            <a:endParaRPr lang="en-US" altLang="en-US" sz="1400">
              <a:latin typeface="Courier New" panose="02070309020205020404" pitchFamily="49" charset="0"/>
            </a:endParaRPr>
          </a:p>
          <a:p>
            <a:pPr eaLnBrk="1" hangingPunct="1">
              <a:buFont typeface="Wingdings" panose="05000000000000000000" pitchFamily="2" charset="2"/>
              <a:buNone/>
            </a:pPr>
            <a:r>
              <a:rPr lang="en-US" altLang="en-US" sz="1400">
                <a:latin typeface="Courier New" panose="02070309020205020404" pitchFamily="49" charset="0"/>
              </a:rPr>
              <a:t>Predictor        Coef     SE Coef          T        P</a:t>
            </a:r>
          </a:p>
          <a:p>
            <a:pPr eaLnBrk="1" hangingPunct="1">
              <a:buFont typeface="Wingdings" panose="05000000000000000000" pitchFamily="2" charset="2"/>
              <a:buNone/>
            </a:pPr>
            <a:r>
              <a:rPr lang="en-US" altLang="en-US" sz="1400">
                <a:latin typeface="Courier New" panose="02070309020205020404" pitchFamily="49" charset="0"/>
              </a:rPr>
              <a:t>Constant          954        1581       0.60    0.563</a:t>
            </a:r>
          </a:p>
          <a:p>
            <a:pPr eaLnBrk="1" hangingPunct="1">
              <a:buFont typeface="Wingdings" panose="05000000000000000000" pitchFamily="2" charset="2"/>
              <a:buNone/>
            </a:pPr>
            <a:r>
              <a:rPr lang="en-US" altLang="en-US" sz="1400">
                <a:latin typeface="Courier New" panose="02070309020205020404" pitchFamily="49" charset="0"/>
              </a:rPr>
              <a:t>Income          1.092       3.153       0.35    0.738</a:t>
            </a:r>
          </a:p>
          <a:p>
            <a:pPr eaLnBrk="1" hangingPunct="1">
              <a:buFont typeface="Wingdings" panose="05000000000000000000" pitchFamily="2" charset="2"/>
              <a:buNone/>
            </a:pPr>
            <a:r>
              <a:rPr lang="en-US" altLang="en-US" sz="1400">
                <a:latin typeface="Courier New" panose="02070309020205020404" pitchFamily="49" charset="0"/>
              </a:rPr>
              <a:t>Size            748.4       303.0       2.47    0.039</a:t>
            </a:r>
          </a:p>
          <a:p>
            <a:pPr eaLnBrk="1" hangingPunct="1">
              <a:buFont typeface="Wingdings" panose="05000000000000000000" pitchFamily="2" charset="2"/>
              <a:buNone/>
            </a:pPr>
            <a:r>
              <a:rPr lang="en-US" altLang="en-US" sz="1400">
                <a:latin typeface="Courier New" panose="02070309020205020404" pitchFamily="49" charset="0"/>
              </a:rPr>
              <a:t>Student         564.5       495.1       1.14    0.287</a:t>
            </a:r>
          </a:p>
          <a:p>
            <a:pPr eaLnBrk="1" hangingPunct="1">
              <a:buFont typeface="Wingdings" panose="05000000000000000000" pitchFamily="2" charset="2"/>
              <a:buNone/>
            </a:pPr>
            <a:endParaRPr lang="en-US" altLang="en-US" sz="1400">
              <a:latin typeface="Courier New" panose="02070309020205020404" pitchFamily="49" charset="0"/>
            </a:endParaRPr>
          </a:p>
          <a:p>
            <a:pPr eaLnBrk="1" hangingPunct="1">
              <a:buFont typeface="Wingdings" panose="05000000000000000000" pitchFamily="2" charset="2"/>
              <a:buNone/>
            </a:pPr>
            <a:r>
              <a:rPr lang="en-US" altLang="en-US" sz="1400">
                <a:latin typeface="Courier New" panose="02070309020205020404" pitchFamily="49" charset="0"/>
              </a:rPr>
              <a:t>S = 572.7       R-Sq = 80.4%     R-Sq(adj) = 73.1%</a:t>
            </a:r>
          </a:p>
          <a:p>
            <a:pPr eaLnBrk="1" hangingPunct="1">
              <a:buFont typeface="Wingdings" panose="05000000000000000000" pitchFamily="2" charset="2"/>
              <a:buNone/>
            </a:pPr>
            <a:endParaRPr lang="en-US" altLang="en-US" sz="1400">
              <a:latin typeface="Courier New" panose="02070309020205020404" pitchFamily="49" charset="0"/>
            </a:endParaRPr>
          </a:p>
          <a:p>
            <a:pPr eaLnBrk="1" hangingPunct="1">
              <a:buFont typeface="Wingdings" panose="05000000000000000000" pitchFamily="2" charset="2"/>
              <a:buNone/>
            </a:pPr>
            <a:r>
              <a:rPr lang="en-US" altLang="en-US" sz="1400">
                <a:latin typeface="Courier New" panose="02070309020205020404" pitchFamily="49" charset="0"/>
              </a:rPr>
              <a:t>Analysis of Variance</a:t>
            </a:r>
          </a:p>
          <a:p>
            <a:pPr eaLnBrk="1" hangingPunct="1"/>
            <a:endParaRPr lang="en-US" altLang="en-US" sz="1400">
              <a:latin typeface="Courier New" panose="02070309020205020404" pitchFamily="49" charset="0"/>
            </a:endParaRPr>
          </a:p>
          <a:p>
            <a:pPr eaLnBrk="1" hangingPunct="1">
              <a:buFont typeface="Wingdings" panose="05000000000000000000" pitchFamily="2" charset="2"/>
              <a:buNone/>
            </a:pPr>
            <a:r>
              <a:rPr lang="en-US" altLang="en-US" sz="1400">
                <a:latin typeface="Courier New" panose="02070309020205020404" pitchFamily="49" charset="0"/>
              </a:rPr>
              <a:t>Source            DF          SS          MS         F        P</a:t>
            </a:r>
          </a:p>
          <a:p>
            <a:pPr eaLnBrk="1" hangingPunct="1">
              <a:buFont typeface="Wingdings" panose="05000000000000000000" pitchFamily="2" charset="2"/>
              <a:buNone/>
            </a:pPr>
            <a:r>
              <a:rPr lang="en-US" altLang="en-US" sz="1400">
                <a:latin typeface="Courier New" panose="02070309020205020404" pitchFamily="49" charset="0"/>
              </a:rPr>
              <a:t>Regression         3    10762903     3587634     10.94    0.003</a:t>
            </a:r>
          </a:p>
          <a:p>
            <a:pPr eaLnBrk="1" hangingPunct="1">
              <a:buFont typeface="Wingdings" panose="05000000000000000000" pitchFamily="2" charset="2"/>
              <a:buNone/>
            </a:pPr>
            <a:r>
              <a:rPr lang="en-US" altLang="en-US" sz="1400">
                <a:latin typeface="Courier New" panose="02070309020205020404" pitchFamily="49" charset="0"/>
              </a:rPr>
              <a:t>Residual Error     8     2623764      327970</a:t>
            </a:r>
          </a:p>
          <a:p>
            <a:pPr eaLnBrk="1" hangingPunct="1">
              <a:buFont typeface="Wingdings" panose="05000000000000000000" pitchFamily="2" charset="2"/>
              <a:buNone/>
            </a:pPr>
            <a:r>
              <a:rPr lang="en-US" altLang="en-US" sz="1400">
                <a:latin typeface="Courier New" panose="02070309020205020404" pitchFamily="49" charset="0"/>
              </a:rPr>
              <a:t>Total             11    13386667</a:t>
            </a:r>
          </a:p>
          <a:p>
            <a:pPr eaLnBrk="1" hangingPunct="1"/>
            <a:endParaRPr lang="en-US" altLang="en-US" sz="140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3498D14-98BC-6736-8A57-3B0017CEF4B6}"/>
              </a:ext>
            </a:extLst>
          </p:cNvPr>
          <p:cNvSpPr>
            <a:spLocks noGrp="1" noChangeArrowheads="1"/>
          </p:cNvSpPr>
          <p:nvPr>
            <p:ph type="title"/>
          </p:nvPr>
        </p:nvSpPr>
        <p:spPr/>
        <p:txBody>
          <a:bodyPr/>
          <a:lstStyle/>
          <a:p>
            <a:pPr eaLnBrk="1" hangingPunct="1"/>
            <a:r>
              <a:rPr lang="en-US" altLang="en-US"/>
              <a:t>Example 1 </a:t>
            </a:r>
            <a:r>
              <a:rPr lang="en-US" altLang="en-US" sz="2400" b="1" i="1"/>
              <a:t>continued</a:t>
            </a:r>
            <a:endParaRPr lang="en-US" altLang="en-US"/>
          </a:p>
        </p:txBody>
      </p:sp>
      <p:sp>
        <p:nvSpPr>
          <p:cNvPr id="20483" name="Rectangle 3">
            <a:extLst>
              <a:ext uri="{FF2B5EF4-FFF2-40B4-BE49-F238E27FC236}">
                <a16:creationId xmlns:a16="http://schemas.microsoft.com/office/drawing/2014/main" id="{2CC7D1D0-43FB-7830-696B-E791E1840D09}"/>
              </a:ext>
            </a:extLst>
          </p:cNvPr>
          <p:cNvSpPr>
            <a:spLocks noGrp="1" noChangeArrowheads="1"/>
          </p:cNvSpPr>
          <p:nvPr>
            <p:ph type="body" idx="1"/>
          </p:nvPr>
        </p:nvSpPr>
        <p:spPr>
          <a:xfrm>
            <a:off x="1219200" y="1905000"/>
            <a:ext cx="7010400" cy="4343400"/>
          </a:xfrm>
        </p:spPr>
        <p:txBody>
          <a:bodyPr/>
          <a:lstStyle/>
          <a:p>
            <a:pPr eaLnBrk="1" hangingPunct="1">
              <a:buFont typeface="Wingdings" panose="05000000000000000000" pitchFamily="2" charset="2"/>
              <a:buNone/>
            </a:pPr>
            <a:r>
              <a:rPr lang="en-US" altLang="en-US" sz="2100"/>
              <a:t>From the regression output we note:</a:t>
            </a:r>
          </a:p>
          <a:p>
            <a:pPr eaLnBrk="1" hangingPunct="1"/>
            <a:r>
              <a:rPr lang="en-US" altLang="en-US" sz="2100"/>
              <a:t>The coefficient of determination is 80.4 percent.  This means that more than 80 percent of the variation in the amount spent on food is accounted for by the variables income, family size, and student.</a:t>
            </a:r>
          </a:p>
          <a:p>
            <a:pPr eaLnBrk="1" hangingPunct="1">
              <a:buFont typeface="Wingdings" panose="05000000000000000000" pitchFamily="2" charset="2"/>
              <a:buNone/>
            </a:pPr>
            <a:endParaRPr lang="en-US" altLang="en-US" sz="2100"/>
          </a:p>
          <a:p>
            <a:pPr eaLnBrk="1" hangingPunct="1"/>
            <a:r>
              <a:rPr lang="en-US" altLang="en-US" sz="2100"/>
              <a:t>Each additional $100 dollars of income per year will increase the amount spent on food by $109 per year.</a:t>
            </a:r>
          </a:p>
          <a:p>
            <a:pPr eaLnBrk="1" hangingPunct="1"/>
            <a:r>
              <a:rPr lang="en-US" altLang="en-US" sz="2100"/>
              <a:t>An additional family member will increase the amount spent per year on food by $748.  </a:t>
            </a:r>
          </a:p>
          <a:p>
            <a:pPr eaLnBrk="1" hangingPunct="1"/>
            <a:r>
              <a:rPr lang="en-US" altLang="en-US" sz="2100"/>
              <a:t>A family with a college student will spend $565 more per year on food than those without a college student.  </a:t>
            </a:r>
          </a:p>
          <a:p>
            <a:pPr eaLnBrk="1" hangingPunct="1"/>
            <a:endParaRPr lang="en-US" altLang="en-US" sz="2100"/>
          </a:p>
          <a:p>
            <a:pPr eaLnBrk="1" hangingPunct="1"/>
            <a:endParaRPr lang="en-US" altLang="en-US" sz="2100"/>
          </a:p>
          <a:p>
            <a:pPr eaLnBrk="1" hangingPunct="1"/>
            <a:endParaRPr lang="en-US" altLang="en-US" sz="2100"/>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BD40114-79A1-22CA-9CF3-A0AF4A35CC1C}"/>
              </a:ext>
            </a:extLst>
          </p:cNvPr>
          <p:cNvSpPr>
            <a:spLocks noGrp="1" noChangeArrowheads="1"/>
          </p:cNvSpPr>
          <p:nvPr>
            <p:ph type="title"/>
          </p:nvPr>
        </p:nvSpPr>
        <p:spPr/>
        <p:txBody>
          <a:bodyPr/>
          <a:lstStyle/>
          <a:p>
            <a:pPr eaLnBrk="1" hangingPunct="1"/>
            <a:r>
              <a:rPr lang="en-US" altLang="en-US" sz="3200"/>
              <a:t>Example 1</a:t>
            </a:r>
            <a:r>
              <a:rPr lang="en-US" altLang="en-US"/>
              <a:t> </a:t>
            </a:r>
            <a:r>
              <a:rPr lang="en-US" altLang="en-US" sz="2400" b="1" i="1"/>
              <a:t>continued</a:t>
            </a:r>
            <a:r>
              <a:rPr lang="en-US" altLang="en-US"/>
              <a:t> </a:t>
            </a:r>
            <a:endParaRPr lang="en-US" altLang="en-US" sz="2400" b="1" i="1"/>
          </a:p>
        </p:txBody>
      </p:sp>
      <p:sp>
        <p:nvSpPr>
          <p:cNvPr id="21507" name="Rectangle 3">
            <a:extLst>
              <a:ext uri="{FF2B5EF4-FFF2-40B4-BE49-F238E27FC236}">
                <a16:creationId xmlns:a16="http://schemas.microsoft.com/office/drawing/2014/main" id="{04EF9C57-BDCB-EA22-D4F2-E5B852281FE3}"/>
              </a:ext>
            </a:extLst>
          </p:cNvPr>
          <p:cNvSpPr>
            <a:spLocks noGrp="1" noChangeArrowheads="1"/>
          </p:cNvSpPr>
          <p:nvPr>
            <p:ph type="body" idx="1"/>
          </p:nvPr>
        </p:nvSpPr>
        <p:spPr>
          <a:xfrm>
            <a:off x="1219200" y="1652588"/>
            <a:ext cx="7772400" cy="4900612"/>
          </a:xfrm>
        </p:spPr>
        <p:txBody>
          <a:bodyPr/>
          <a:lstStyle/>
          <a:p>
            <a:pPr eaLnBrk="1" hangingPunct="1"/>
            <a:r>
              <a:rPr lang="en-US" altLang="en-US" sz="2200"/>
              <a:t>The correlation matrix is as follows:</a:t>
            </a:r>
          </a:p>
          <a:p>
            <a:pPr eaLnBrk="1" hangingPunct="1"/>
            <a:endParaRPr lang="en-US" altLang="en-US" sz="2200"/>
          </a:p>
          <a:p>
            <a:pPr eaLnBrk="1" hangingPunct="1">
              <a:buFont typeface="Wingdings" panose="05000000000000000000" pitchFamily="2" charset="2"/>
              <a:buNone/>
            </a:pPr>
            <a:r>
              <a:rPr lang="en-US" altLang="en-US" sz="2200">
                <a:latin typeface="Courier New" panose="02070309020205020404" pitchFamily="49" charset="0"/>
              </a:rPr>
              <a:t>          Food   Income     Size</a:t>
            </a:r>
          </a:p>
          <a:p>
            <a:pPr eaLnBrk="1" hangingPunct="1">
              <a:buFont typeface="Wingdings" panose="05000000000000000000" pitchFamily="2" charset="2"/>
              <a:buNone/>
            </a:pPr>
            <a:r>
              <a:rPr lang="en-US" altLang="en-US" sz="2200">
                <a:latin typeface="Courier New" panose="02070309020205020404" pitchFamily="49" charset="0"/>
              </a:rPr>
              <a:t>Income    0.587</a:t>
            </a:r>
            <a:endParaRPr lang="en-US" altLang="en-US" sz="2200"/>
          </a:p>
          <a:p>
            <a:pPr eaLnBrk="1" hangingPunct="1">
              <a:buFont typeface="Wingdings" panose="05000000000000000000" pitchFamily="2" charset="2"/>
              <a:buNone/>
            </a:pPr>
            <a:r>
              <a:rPr lang="en-US" altLang="en-US" sz="2200">
                <a:latin typeface="Courier New" panose="02070309020205020404" pitchFamily="49" charset="0"/>
              </a:rPr>
              <a:t>Size      0.876    0.609</a:t>
            </a:r>
          </a:p>
          <a:p>
            <a:pPr eaLnBrk="1" hangingPunct="1">
              <a:buFont typeface="Wingdings" panose="05000000000000000000" pitchFamily="2" charset="2"/>
              <a:buNone/>
            </a:pPr>
            <a:r>
              <a:rPr lang="en-US" altLang="en-US" sz="2200">
                <a:latin typeface="Courier New" panose="02070309020205020404" pitchFamily="49" charset="0"/>
              </a:rPr>
              <a:t>Student   0.773    0.491    0.743</a:t>
            </a:r>
          </a:p>
          <a:p>
            <a:pPr eaLnBrk="1" hangingPunct="1">
              <a:buFont typeface="Wingdings" panose="05000000000000000000" pitchFamily="2" charset="2"/>
              <a:buNone/>
            </a:pPr>
            <a:endParaRPr lang="en-US" altLang="en-US" sz="2200">
              <a:latin typeface="Courier New" panose="02070309020205020404" pitchFamily="49" charset="0"/>
            </a:endParaRPr>
          </a:p>
          <a:p>
            <a:pPr eaLnBrk="1" hangingPunct="1"/>
            <a:r>
              <a:rPr lang="en-US" altLang="en-US" sz="2200"/>
              <a:t>The strongest correlation between the dependent variable and an independent variable is between  family size and amount spent on food.</a:t>
            </a:r>
          </a:p>
          <a:p>
            <a:pPr eaLnBrk="1" hangingPunct="1"/>
            <a:r>
              <a:rPr lang="en-US" altLang="en-US" sz="2200"/>
              <a:t>None of the correlations among the independent variables should cause problems.  All are between –.70 and .70.</a:t>
            </a:r>
          </a:p>
          <a:p>
            <a:pPr eaLnBrk="1" hangingPunct="1"/>
            <a:endParaRPr lang="en-US" altLang="en-US" sz="220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6293199-3897-E94C-F924-108AFF348EF5}"/>
              </a:ext>
            </a:extLst>
          </p:cNvPr>
          <p:cNvSpPr>
            <a:spLocks noGrp="1" noChangeArrowheads="1"/>
          </p:cNvSpPr>
          <p:nvPr>
            <p:ph type="title"/>
          </p:nvPr>
        </p:nvSpPr>
        <p:spPr>
          <a:noFill/>
        </p:spPr>
        <p:txBody>
          <a:bodyPr lIns="92075" tIns="46038" rIns="92075" bIns="46038"/>
          <a:lstStyle/>
          <a:p>
            <a:pPr eaLnBrk="1" hangingPunct="1"/>
            <a:r>
              <a:rPr lang="en-US" altLang="en-US" sz="3200"/>
              <a:t>Example 1</a:t>
            </a:r>
            <a:r>
              <a:rPr lang="en-US" altLang="en-US"/>
              <a:t>  </a:t>
            </a:r>
            <a:r>
              <a:rPr lang="en-US" altLang="en-US" sz="2400" b="1" i="1"/>
              <a:t>continued</a:t>
            </a:r>
            <a:endParaRPr lang="en-US" altLang="en-US">
              <a:solidFill>
                <a:schemeClr val="accent1"/>
              </a:solidFill>
            </a:endParaRPr>
          </a:p>
        </p:txBody>
      </p:sp>
      <p:sp>
        <p:nvSpPr>
          <p:cNvPr id="22531" name="Rectangle 3">
            <a:extLst>
              <a:ext uri="{FF2B5EF4-FFF2-40B4-BE49-F238E27FC236}">
                <a16:creationId xmlns:a16="http://schemas.microsoft.com/office/drawing/2014/main" id="{7C652779-C013-682C-57CB-FA4D1532460E}"/>
              </a:ext>
            </a:extLst>
          </p:cNvPr>
          <p:cNvSpPr>
            <a:spLocks noGrp="1" noChangeArrowheads="1"/>
          </p:cNvSpPr>
          <p:nvPr>
            <p:ph type="body" idx="1"/>
          </p:nvPr>
        </p:nvSpPr>
        <p:spPr>
          <a:xfrm>
            <a:off x="1219200" y="2298700"/>
            <a:ext cx="7391400" cy="3340100"/>
          </a:xfrm>
          <a:noFill/>
        </p:spPr>
        <p:txBody>
          <a:bodyPr lIns="92075" tIns="46038" rIns="92075" bIns="46038"/>
          <a:lstStyle/>
          <a:p>
            <a:pPr eaLnBrk="1" hangingPunct="1">
              <a:buFont typeface="Wingdings" panose="05000000000000000000" pitchFamily="2" charset="2"/>
              <a:buNone/>
            </a:pPr>
            <a:r>
              <a:rPr lang="en-US" altLang="en-US" sz="2400"/>
              <a:t>	The estimated food expenditure for a family of 4 with a $500 (that is $50,000) income and no college student is $4,491.  </a:t>
            </a:r>
          </a:p>
          <a:p>
            <a:pPr eaLnBrk="1" hangingPunct="1">
              <a:buFont typeface="Wingdings" panose="05000000000000000000" pitchFamily="2" charset="2"/>
              <a:buNone/>
            </a:pPr>
            <a:r>
              <a:rPr lang="en-US" altLang="en-US" sz="2400"/>
              <a:t> </a:t>
            </a:r>
          </a:p>
          <a:p>
            <a:pPr eaLnBrk="1" hangingPunct="1">
              <a:buFont typeface="Wingdings" panose="05000000000000000000" pitchFamily="2" charset="2"/>
              <a:buNone/>
            </a:pPr>
            <a:r>
              <a:rPr lang="en-US" altLang="en-US" sz="2400" i="1"/>
              <a:t>	Y</a:t>
            </a:r>
            <a:r>
              <a:rPr lang="en-US" altLang="en-US" sz="2400"/>
              <a:t>’ = 954 + 1.09(500) + 748(4) + 565 (0) </a:t>
            </a:r>
          </a:p>
          <a:p>
            <a:pPr eaLnBrk="1" hangingPunct="1">
              <a:buFont typeface="Wingdings" panose="05000000000000000000" pitchFamily="2" charset="2"/>
              <a:buNone/>
            </a:pPr>
            <a:r>
              <a:rPr lang="en-US" altLang="en-US" sz="2400"/>
              <a:t>       = 4491</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a:extLst>
              <a:ext uri="{FF2B5EF4-FFF2-40B4-BE49-F238E27FC236}">
                <a16:creationId xmlns:a16="http://schemas.microsoft.com/office/drawing/2014/main" id="{42364249-0A79-469E-0F0E-C2CB8EC12C18}"/>
              </a:ext>
            </a:extLst>
          </p:cNvPr>
          <p:cNvSpPr>
            <a:spLocks noGrp="1" noChangeArrowheads="1"/>
          </p:cNvSpPr>
          <p:nvPr>
            <p:ph type="title"/>
          </p:nvPr>
        </p:nvSpPr>
        <p:spPr/>
        <p:txBody>
          <a:bodyPr/>
          <a:lstStyle/>
          <a:p>
            <a:pPr eaLnBrk="1" hangingPunct="1"/>
            <a:r>
              <a:rPr lang="en-US" altLang="en-US" sz="3200" b="1"/>
              <a:t>Example 1</a:t>
            </a:r>
            <a:r>
              <a:rPr lang="en-US" altLang="en-US"/>
              <a:t> </a:t>
            </a:r>
            <a:r>
              <a:rPr lang="en-US" altLang="en-US" sz="2400" b="1" i="1"/>
              <a:t>continued</a:t>
            </a:r>
          </a:p>
        </p:txBody>
      </p:sp>
      <p:sp>
        <p:nvSpPr>
          <p:cNvPr id="6148" name="Rectangle 3">
            <a:extLst>
              <a:ext uri="{FF2B5EF4-FFF2-40B4-BE49-F238E27FC236}">
                <a16:creationId xmlns:a16="http://schemas.microsoft.com/office/drawing/2014/main" id="{83789168-ADCB-8D2B-7D9E-8016A9DECBA9}"/>
              </a:ext>
            </a:extLst>
          </p:cNvPr>
          <p:cNvSpPr>
            <a:spLocks noGrp="1" noChangeArrowheads="1"/>
          </p:cNvSpPr>
          <p:nvPr>
            <p:ph type="body" idx="1"/>
          </p:nvPr>
        </p:nvSpPr>
        <p:spPr>
          <a:xfrm>
            <a:off x="914400" y="1644650"/>
            <a:ext cx="7772400" cy="1860550"/>
          </a:xfrm>
        </p:spPr>
        <p:txBody>
          <a:bodyPr/>
          <a:lstStyle/>
          <a:p>
            <a:pPr eaLnBrk="1" hangingPunct="1">
              <a:buFont typeface="Wingdings" panose="05000000000000000000" pitchFamily="2" charset="2"/>
              <a:buNone/>
            </a:pPr>
            <a:r>
              <a:rPr lang="en-US" altLang="en-US" sz="2400"/>
              <a:t>	Conduct a global test of hypothesis to determine if any of the regression coefficients are not zero.</a:t>
            </a:r>
          </a:p>
          <a:p>
            <a:pPr eaLnBrk="1" hangingPunct="1">
              <a:buFont typeface="Wingdings" panose="05000000000000000000" pitchFamily="2" charset="2"/>
              <a:buNone/>
            </a:pPr>
            <a:endParaRPr lang="en-US" altLang="en-US" sz="2400"/>
          </a:p>
          <a:p>
            <a:pPr eaLnBrk="1" hangingPunct="1">
              <a:buFont typeface="Wingdings" panose="05000000000000000000" pitchFamily="2" charset="2"/>
              <a:buNone/>
            </a:pPr>
            <a:endParaRPr lang="en-US" altLang="en-US" sz="2400"/>
          </a:p>
        </p:txBody>
      </p:sp>
      <p:graphicFrame>
        <p:nvGraphicFramePr>
          <p:cNvPr id="6146" name="Object 4">
            <a:extLst>
              <a:ext uri="{FF2B5EF4-FFF2-40B4-BE49-F238E27FC236}">
                <a16:creationId xmlns:a16="http://schemas.microsoft.com/office/drawing/2014/main" id="{39707419-57F7-3EBD-79D5-19B17FD8917E}"/>
              </a:ext>
            </a:extLst>
          </p:cNvPr>
          <p:cNvGraphicFramePr>
            <a:graphicFrameLocks/>
          </p:cNvGraphicFramePr>
          <p:nvPr/>
        </p:nvGraphicFramePr>
        <p:xfrm>
          <a:off x="1311275" y="2771775"/>
          <a:ext cx="6994525" cy="504825"/>
        </p:xfrm>
        <a:graphic>
          <a:graphicData uri="http://schemas.openxmlformats.org/presentationml/2006/ole">
            <mc:AlternateContent xmlns:mc="http://schemas.openxmlformats.org/markup-compatibility/2006">
              <mc:Choice xmlns:v="urn:schemas-microsoft-com:vml" Requires="v">
                <p:oleObj spid="_x0000_s6145" name="Equation" r:id="rId3" imgW="2755800" imgH="228600" progId="Equation.3">
                  <p:embed/>
                </p:oleObj>
              </mc:Choice>
              <mc:Fallback>
                <p:oleObj name="Equation" r:id="rId3" imgW="2755800" imgH="228600" progId="Equation.3">
                  <p:embed/>
                  <p:pic>
                    <p:nvPicPr>
                      <p:cNvPr id="6146" name="Object 4">
                        <a:extLst>
                          <a:ext uri="{FF2B5EF4-FFF2-40B4-BE49-F238E27FC236}">
                            <a16:creationId xmlns:a16="http://schemas.microsoft.com/office/drawing/2014/main" id="{39707419-57F7-3EBD-79D5-19B17FD8917E}"/>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1275" y="2771775"/>
                        <a:ext cx="69945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629" name="Text Box 5">
            <a:extLst>
              <a:ext uri="{FF2B5EF4-FFF2-40B4-BE49-F238E27FC236}">
                <a16:creationId xmlns:a16="http://schemas.microsoft.com/office/drawing/2014/main" id="{80D78476-A6DD-47A5-6BEB-29365CC0A31D}"/>
              </a:ext>
            </a:extLst>
          </p:cNvPr>
          <p:cNvSpPr txBox="1">
            <a:spLocks noChangeArrowheads="1"/>
          </p:cNvSpPr>
          <p:nvPr/>
        </p:nvSpPr>
        <p:spPr bwMode="auto">
          <a:xfrm>
            <a:off x="1228725" y="3713163"/>
            <a:ext cx="7534275"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Clr>
                <a:srgbClr val="404960"/>
              </a:buClr>
              <a:buSzPct val="65000"/>
              <a:buFont typeface="Wingdings" panose="05000000000000000000" pitchFamily="2" charset="2"/>
              <a:buChar char="m"/>
            </a:pPr>
            <a:r>
              <a:rPr lang="en-US" altLang="en-US" sz="2400" i="1">
                <a:solidFill>
                  <a:schemeClr val="tx2"/>
                </a:solidFill>
              </a:rPr>
              <a:t> H</a:t>
            </a:r>
            <a:r>
              <a:rPr lang="en-US" altLang="en-US" sz="2400" baseline="-25000">
                <a:solidFill>
                  <a:schemeClr val="tx2"/>
                </a:solidFill>
              </a:rPr>
              <a:t>0</a:t>
            </a:r>
            <a:r>
              <a:rPr lang="en-US" altLang="en-US" sz="2400">
                <a:solidFill>
                  <a:schemeClr val="tx2"/>
                </a:solidFill>
              </a:rPr>
              <a:t> is rejected if </a:t>
            </a:r>
            <a:r>
              <a:rPr lang="en-US" altLang="en-US" sz="2400" i="1">
                <a:solidFill>
                  <a:schemeClr val="tx2"/>
                </a:solidFill>
              </a:rPr>
              <a:t>F</a:t>
            </a:r>
            <a:r>
              <a:rPr lang="en-US" altLang="en-US" sz="2400">
                <a:solidFill>
                  <a:schemeClr val="tx2"/>
                </a:solidFill>
              </a:rPr>
              <a:t>&gt;4.07.</a:t>
            </a:r>
          </a:p>
          <a:p>
            <a:pPr>
              <a:spcBef>
                <a:spcPct val="20000"/>
              </a:spcBef>
              <a:buClr>
                <a:srgbClr val="404960"/>
              </a:buClr>
              <a:buSzPct val="65000"/>
              <a:buFont typeface="Wingdings" panose="05000000000000000000" pitchFamily="2" charset="2"/>
              <a:buChar char="m"/>
            </a:pPr>
            <a:r>
              <a:rPr lang="en-US" altLang="en-US" sz="2400">
                <a:solidFill>
                  <a:schemeClr val="tx2"/>
                </a:solidFill>
              </a:rPr>
              <a:t> From the MINITAB output, the computed value of </a:t>
            </a:r>
            <a:r>
              <a:rPr lang="en-US" altLang="en-US" sz="2400" i="1">
                <a:solidFill>
                  <a:schemeClr val="tx2"/>
                </a:solidFill>
              </a:rPr>
              <a:t>F </a:t>
            </a:r>
            <a:r>
              <a:rPr lang="en-US" altLang="en-US" sz="2400">
                <a:solidFill>
                  <a:schemeClr val="tx2"/>
                </a:solidFill>
              </a:rPr>
              <a:t>is 10.94.</a:t>
            </a:r>
          </a:p>
          <a:p>
            <a:pPr>
              <a:spcBef>
                <a:spcPct val="20000"/>
              </a:spcBef>
              <a:buClr>
                <a:srgbClr val="404960"/>
              </a:buClr>
              <a:buSzPct val="65000"/>
              <a:buFont typeface="Wingdings" panose="05000000000000000000" pitchFamily="2" charset="2"/>
              <a:buChar char="m"/>
            </a:pPr>
            <a:r>
              <a:rPr lang="en-US" altLang="en-US" sz="2400">
                <a:solidFill>
                  <a:schemeClr val="tx2"/>
                </a:solidFill>
              </a:rPr>
              <a:t> Decision: </a:t>
            </a:r>
            <a:r>
              <a:rPr lang="en-US" altLang="en-US" sz="2400" i="1">
                <a:solidFill>
                  <a:schemeClr val="tx2"/>
                </a:solidFill>
              </a:rPr>
              <a:t>H</a:t>
            </a:r>
            <a:r>
              <a:rPr lang="en-US" altLang="en-US" sz="2400" baseline="-25000">
                <a:solidFill>
                  <a:schemeClr val="tx2"/>
                </a:solidFill>
              </a:rPr>
              <a:t>0</a:t>
            </a:r>
            <a:r>
              <a:rPr lang="en-US" altLang="en-US" sz="2400">
                <a:solidFill>
                  <a:schemeClr val="tx2"/>
                </a:solidFill>
              </a:rPr>
              <a:t> is rejected.  Not all the regression coefficients are zero</a:t>
            </a:r>
          </a:p>
          <a:p>
            <a:pPr>
              <a:spcBef>
                <a:spcPct val="50000"/>
              </a:spcBef>
            </a:pPr>
            <a:endParaRPr lang="en-US" altLang="en-US" sz="240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animEffect transition="in" filter="blinds(horizontal)">
                                      <p:cBhvr>
                                        <p:cTn id="7" dur="500"/>
                                        <p:tgtEl>
                                          <p:spTgt spid="2662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6629">
                                            <p:txEl>
                                              <p:pRg st="1" end="1"/>
                                            </p:txEl>
                                          </p:spTgt>
                                        </p:tgtEl>
                                        <p:attrNameLst>
                                          <p:attrName>style.visibility</p:attrName>
                                        </p:attrNameLst>
                                      </p:cBhvr>
                                      <p:to>
                                        <p:strVal val="visible"/>
                                      </p:to>
                                    </p:set>
                                    <p:animEffect transition="in" filter="blinds(horizontal)">
                                      <p:cBhvr>
                                        <p:cTn id="12" dur="500"/>
                                        <p:tgtEl>
                                          <p:spTgt spid="2662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6629">
                                            <p:txEl>
                                              <p:pRg st="2" end="2"/>
                                            </p:txEl>
                                          </p:spTgt>
                                        </p:tgtEl>
                                        <p:attrNameLst>
                                          <p:attrName>style.visibility</p:attrName>
                                        </p:attrNameLst>
                                      </p:cBhvr>
                                      <p:to>
                                        <p:strVal val="visible"/>
                                      </p:to>
                                    </p:set>
                                    <p:animEffect transition="in" filter="blinds(horizontal)">
                                      <p:cBhvr>
                                        <p:cTn id="17" dur="500"/>
                                        <p:tgtEl>
                                          <p:spTgt spid="2662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A4304F2C-7CDB-0375-CB85-34195D86AD72}"/>
              </a:ext>
            </a:extLst>
          </p:cNvPr>
          <p:cNvSpPr>
            <a:spLocks noGrp="1" noChangeArrowheads="1"/>
          </p:cNvSpPr>
          <p:nvPr>
            <p:ph type="title"/>
          </p:nvPr>
        </p:nvSpPr>
        <p:spPr>
          <a:noFill/>
        </p:spPr>
        <p:txBody>
          <a:bodyPr lIns="92075" tIns="46038" rIns="92075" bIns="46038"/>
          <a:lstStyle/>
          <a:p>
            <a:pPr eaLnBrk="1" hangingPunct="1"/>
            <a:r>
              <a:rPr lang="en-US" altLang="en-US" sz="3200" b="1"/>
              <a:t>Multiple Regression Analysis</a:t>
            </a:r>
          </a:p>
        </p:txBody>
      </p:sp>
      <p:sp>
        <p:nvSpPr>
          <p:cNvPr id="1028" name="Rectangle 3">
            <a:extLst>
              <a:ext uri="{FF2B5EF4-FFF2-40B4-BE49-F238E27FC236}">
                <a16:creationId xmlns:a16="http://schemas.microsoft.com/office/drawing/2014/main" id="{A8E6CD24-BD82-E20E-6C52-608FE5411AE7}"/>
              </a:ext>
            </a:extLst>
          </p:cNvPr>
          <p:cNvSpPr>
            <a:spLocks noGrp="1" noChangeArrowheads="1"/>
          </p:cNvSpPr>
          <p:nvPr>
            <p:ph type="body" idx="1"/>
          </p:nvPr>
        </p:nvSpPr>
        <p:spPr>
          <a:xfrm>
            <a:off x="1201738" y="1549400"/>
            <a:ext cx="7637462" cy="1997075"/>
          </a:xfrm>
          <a:noFill/>
        </p:spPr>
        <p:txBody>
          <a:bodyPr lIns="92075" tIns="46038" rIns="92075" bIns="46038"/>
          <a:lstStyle/>
          <a:p>
            <a:pPr eaLnBrk="1" hangingPunct="1"/>
            <a:r>
              <a:rPr lang="en-US" altLang="en-US" sz="2400"/>
              <a:t>For two independent variables, the general form of the multiple regression equation is:</a:t>
            </a:r>
          </a:p>
        </p:txBody>
      </p:sp>
      <p:graphicFrame>
        <p:nvGraphicFramePr>
          <p:cNvPr id="1026" name="Object 4">
            <a:extLst>
              <a:ext uri="{FF2B5EF4-FFF2-40B4-BE49-F238E27FC236}">
                <a16:creationId xmlns:a16="http://schemas.microsoft.com/office/drawing/2014/main" id="{FAE8E533-ED8F-5E8E-9018-561597B6432B}"/>
              </a:ext>
            </a:extLst>
          </p:cNvPr>
          <p:cNvGraphicFramePr>
            <a:graphicFrameLocks/>
          </p:cNvGraphicFramePr>
          <p:nvPr/>
        </p:nvGraphicFramePr>
        <p:xfrm>
          <a:off x="2590800" y="2552700"/>
          <a:ext cx="3962400" cy="457200"/>
        </p:xfrm>
        <a:graphic>
          <a:graphicData uri="http://schemas.openxmlformats.org/presentationml/2006/ole">
            <mc:AlternateContent xmlns:mc="http://schemas.openxmlformats.org/markup-compatibility/2006">
              <mc:Choice xmlns:v="urn:schemas-microsoft-com:vml" Requires="v">
                <p:oleObj spid="_x0000_s1025" name="Equation" r:id="rId3" imgW="1218960" imgH="203040" progId="Equation.3">
                  <p:embed/>
                </p:oleObj>
              </mc:Choice>
              <mc:Fallback>
                <p:oleObj name="Equation" r:id="rId3" imgW="1218960" imgH="203040" progId="Equation.3">
                  <p:embed/>
                  <p:pic>
                    <p:nvPicPr>
                      <p:cNvPr id="1026" name="Object 4">
                        <a:extLst>
                          <a:ext uri="{FF2B5EF4-FFF2-40B4-BE49-F238E27FC236}">
                            <a16:creationId xmlns:a16="http://schemas.microsoft.com/office/drawing/2014/main" id="{FAE8E533-ED8F-5E8E-9018-561597B6432B}"/>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552700"/>
                        <a:ext cx="396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7" name="Text Box 5">
            <a:extLst>
              <a:ext uri="{FF2B5EF4-FFF2-40B4-BE49-F238E27FC236}">
                <a16:creationId xmlns:a16="http://schemas.microsoft.com/office/drawing/2014/main" id="{C9B8009C-AA34-E257-8928-D94EA8500724}"/>
              </a:ext>
            </a:extLst>
          </p:cNvPr>
          <p:cNvSpPr txBox="1">
            <a:spLocks noChangeArrowheads="1"/>
          </p:cNvSpPr>
          <p:nvPr/>
        </p:nvSpPr>
        <p:spPr bwMode="auto">
          <a:xfrm>
            <a:off x="1219200" y="3214688"/>
            <a:ext cx="7696200" cy="341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Clr>
                <a:srgbClr val="404960"/>
              </a:buClr>
              <a:buSzPct val="65000"/>
              <a:buFont typeface="Wingdings" panose="05000000000000000000" pitchFamily="2" charset="2"/>
              <a:buChar char="m"/>
            </a:pPr>
            <a:r>
              <a:rPr lang="en-US" altLang="en-US" sz="2400" i="1">
                <a:solidFill>
                  <a:schemeClr val="tx2"/>
                </a:solidFill>
              </a:rPr>
              <a:t>  X</a:t>
            </a:r>
            <a:r>
              <a:rPr lang="en-US" altLang="en-US" sz="2400" baseline="-25000">
                <a:solidFill>
                  <a:schemeClr val="tx2"/>
                </a:solidFill>
              </a:rPr>
              <a:t>1 </a:t>
            </a:r>
            <a:r>
              <a:rPr lang="en-US" altLang="en-US" sz="2400">
                <a:solidFill>
                  <a:schemeClr val="tx2"/>
                </a:solidFill>
              </a:rPr>
              <a:t>and  </a:t>
            </a:r>
            <a:r>
              <a:rPr lang="en-US" altLang="en-US" sz="2400" i="1">
                <a:solidFill>
                  <a:schemeClr val="tx2"/>
                </a:solidFill>
              </a:rPr>
              <a:t>X</a:t>
            </a:r>
            <a:r>
              <a:rPr lang="en-US" altLang="en-US" sz="2400" baseline="-25000">
                <a:solidFill>
                  <a:schemeClr val="tx2"/>
                </a:solidFill>
              </a:rPr>
              <a:t>2</a:t>
            </a:r>
            <a:r>
              <a:rPr lang="en-US" altLang="en-US" sz="2400">
                <a:solidFill>
                  <a:schemeClr val="tx2"/>
                </a:solidFill>
              </a:rPr>
              <a:t> are the independent variables.</a:t>
            </a:r>
          </a:p>
          <a:p>
            <a:pPr>
              <a:spcBef>
                <a:spcPct val="20000"/>
              </a:spcBef>
              <a:buClr>
                <a:srgbClr val="404960"/>
              </a:buClr>
              <a:buSzPct val="65000"/>
              <a:buFont typeface="Wingdings" panose="05000000000000000000" pitchFamily="2" charset="2"/>
              <a:buChar char="m"/>
            </a:pPr>
            <a:r>
              <a:rPr lang="en-US" altLang="en-US" sz="2400" i="1">
                <a:solidFill>
                  <a:schemeClr val="tx2"/>
                </a:solidFill>
              </a:rPr>
              <a:t>  a</a:t>
            </a:r>
            <a:r>
              <a:rPr lang="en-US" altLang="en-US" sz="2400">
                <a:solidFill>
                  <a:schemeClr val="tx2"/>
                </a:solidFill>
              </a:rPr>
              <a:t> is the </a:t>
            </a:r>
            <a:r>
              <a:rPr lang="en-US" altLang="en-US" sz="2400" i="1">
                <a:solidFill>
                  <a:schemeClr val="tx2"/>
                </a:solidFill>
              </a:rPr>
              <a:t>Y</a:t>
            </a:r>
            <a:r>
              <a:rPr lang="en-US" altLang="en-US" sz="2400">
                <a:solidFill>
                  <a:schemeClr val="tx2"/>
                </a:solidFill>
              </a:rPr>
              <a:t>-intercept.</a:t>
            </a:r>
          </a:p>
          <a:p>
            <a:pPr>
              <a:spcBef>
                <a:spcPct val="20000"/>
              </a:spcBef>
              <a:buClr>
                <a:srgbClr val="404960"/>
              </a:buClr>
              <a:buSzPct val="65000"/>
              <a:buFont typeface="Wingdings" panose="05000000000000000000" pitchFamily="2" charset="2"/>
              <a:buChar char="m"/>
            </a:pPr>
            <a:r>
              <a:rPr lang="en-US" altLang="en-US" sz="2400" i="1">
                <a:solidFill>
                  <a:schemeClr val="tx2"/>
                </a:solidFill>
              </a:rPr>
              <a:t>  b</a:t>
            </a:r>
            <a:r>
              <a:rPr lang="en-US" altLang="en-US" sz="2400">
                <a:solidFill>
                  <a:schemeClr val="tx2"/>
                </a:solidFill>
              </a:rPr>
              <a:t>1 is the net change in </a:t>
            </a:r>
            <a:r>
              <a:rPr lang="en-US" altLang="en-US" sz="2400" i="1">
                <a:solidFill>
                  <a:schemeClr val="tx2"/>
                </a:solidFill>
              </a:rPr>
              <a:t>Y</a:t>
            </a:r>
            <a:r>
              <a:rPr lang="en-US" altLang="en-US" sz="2400">
                <a:solidFill>
                  <a:schemeClr val="tx2"/>
                </a:solidFill>
              </a:rPr>
              <a:t> for each unit change in X1     holding </a:t>
            </a:r>
            <a:r>
              <a:rPr lang="en-US" altLang="en-US" sz="2400" i="1">
                <a:solidFill>
                  <a:schemeClr val="tx2"/>
                </a:solidFill>
              </a:rPr>
              <a:t>X</a:t>
            </a:r>
            <a:r>
              <a:rPr lang="en-US" altLang="en-US" sz="2400">
                <a:solidFill>
                  <a:schemeClr val="tx2"/>
                </a:solidFill>
              </a:rPr>
              <a:t>2 constant.  It is called a partial regression coefficient, a net regression coefficient, or just a regression coefficient.    </a:t>
            </a:r>
          </a:p>
          <a:p>
            <a:pPr>
              <a:spcBef>
                <a:spcPct val="20000"/>
              </a:spcBef>
              <a:buClr>
                <a:srgbClr val="404960"/>
              </a:buClr>
              <a:buSzPct val="65000"/>
              <a:buFont typeface="Wingdings" panose="05000000000000000000" pitchFamily="2" charset="2"/>
              <a:buChar char="m"/>
            </a:pPr>
            <a:endParaRPr lang="en-US" altLang="en-US" sz="2400">
              <a:solidFill>
                <a:schemeClr val="tx2"/>
              </a:solidFill>
            </a:endParaRPr>
          </a:p>
          <a:p>
            <a:pPr>
              <a:spcBef>
                <a:spcPct val="50000"/>
              </a:spcBef>
            </a:pPr>
            <a:endParaRPr lang="en-US" altLang="en-US" sz="2400">
              <a:solidFill>
                <a:schemeClr val="tx2"/>
              </a:solidFill>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animEffect transition="in" filter="blinds(horizontal)">
                                      <p:cBhvr>
                                        <p:cTn id="7" dur="5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a:extLst>
              <a:ext uri="{FF2B5EF4-FFF2-40B4-BE49-F238E27FC236}">
                <a16:creationId xmlns:a16="http://schemas.microsoft.com/office/drawing/2014/main" id="{C4987384-BB79-935C-00CB-1C783D7A1257}"/>
              </a:ext>
            </a:extLst>
          </p:cNvPr>
          <p:cNvSpPr>
            <a:spLocks noGrp="1" noChangeArrowheads="1"/>
          </p:cNvSpPr>
          <p:nvPr>
            <p:ph type="title"/>
          </p:nvPr>
        </p:nvSpPr>
        <p:spPr>
          <a:noFill/>
        </p:spPr>
        <p:txBody>
          <a:bodyPr lIns="92075" tIns="46038" rIns="92075" bIns="46038"/>
          <a:lstStyle/>
          <a:p>
            <a:pPr eaLnBrk="1" hangingPunct="1"/>
            <a:r>
              <a:rPr lang="en-US" altLang="en-US"/>
              <a:t>EXAMPLE 1  </a:t>
            </a:r>
            <a:r>
              <a:rPr lang="en-US" altLang="en-US" sz="2400" b="1" i="1"/>
              <a:t>continued</a:t>
            </a:r>
            <a:endParaRPr lang="en-US" altLang="en-US">
              <a:solidFill>
                <a:schemeClr val="accent1"/>
              </a:solidFill>
            </a:endParaRPr>
          </a:p>
        </p:txBody>
      </p:sp>
      <p:sp>
        <p:nvSpPr>
          <p:cNvPr id="7172" name="Rectangle 3">
            <a:extLst>
              <a:ext uri="{FF2B5EF4-FFF2-40B4-BE49-F238E27FC236}">
                <a16:creationId xmlns:a16="http://schemas.microsoft.com/office/drawing/2014/main" id="{754030E2-1C28-C36B-FE02-A66EB6E0AD30}"/>
              </a:ext>
            </a:extLst>
          </p:cNvPr>
          <p:cNvSpPr>
            <a:spLocks noGrp="1" noChangeArrowheads="1"/>
          </p:cNvSpPr>
          <p:nvPr>
            <p:ph type="body" idx="1"/>
          </p:nvPr>
        </p:nvSpPr>
        <p:spPr>
          <a:xfrm>
            <a:off x="1219200" y="1905000"/>
            <a:ext cx="7010400" cy="4114800"/>
          </a:xfrm>
          <a:noFill/>
        </p:spPr>
        <p:txBody>
          <a:bodyPr lIns="92075" tIns="46038" rIns="92075" bIns="46038"/>
          <a:lstStyle/>
          <a:p>
            <a:pPr eaLnBrk="1" hangingPunct="1"/>
            <a:r>
              <a:rPr lang="en-US" altLang="en-US" sz="2200"/>
              <a:t>Conduct an individual test to determine which coefficients are not zero.  This is the hypotheses for the independent variable family size.   </a:t>
            </a:r>
          </a:p>
          <a:p>
            <a:pPr eaLnBrk="1" hangingPunct="1"/>
            <a:endParaRPr lang="en-US" altLang="en-US" sz="2200"/>
          </a:p>
          <a:p>
            <a:pPr eaLnBrk="1" hangingPunct="1">
              <a:buFont typeface="Wingdings" panose="05000000000000000000" pitchFamily="2" charset="2"/>
              <a:buNone/>
            </a:pPr>
            <a:endParaRPr lang="en-US" altLang="en-US" sz="2200"/>
          </a:p>
          <a:p>
            <a:pPr eaLnBrk="1" hangingPunct="1"/>
            <a:r>
              <a:rPr lang="en-US" altLang="en-US" sz="2200"/>
              <a:t>From the MINITAB output, the only significant variable is SIZE (family size) using the </a:t>
            </a:r>
            <a:r>
              <a:rPr lang="en-US" altLang="en-US" sz="2200" i="1"/>
              <a:t>p</a:t>
            </a:r>
            <a:r>
              <a:rPr lang="en-US" altLang="en-US" sz="2200"/>
              <a:t>-values.  The other variables can be omitted from the model.</a:t>
            </a:r>
          </a:p>
          <a:p>
            <a:pPr eaLnBrk="1" hangingPunct="1"/>
            <a:endParaRPr lang="en-US" altLang="en-US" sz="2200"/>
          </a:p>
          <a:p>
            <a:pPr eaLnBrk="1" hangingPunct="1"/>
            <a:r>
              <a:rPr lang="en-US" altLang="en-US" sz="2200"/>
              <a:t>Thus, using the 5% level of significance, reject </a:t>
            </a:r>
            <a:r>
              <a:rPr lang="en-US" altLang="en-US" sz="2200" i="1"/>
              <a:t>H</a:t>
            </a:r>
            <a:r>
              <a:rPr lang="en-US" altLang="en-US" sz="2200" baseline="-25000"/>
              <a:t>0</a:t>
            </a:r>
            <a:r>
              <a:rPr lang="en-US" altLang="en-US" sz="2200"/>
              <a:t> if the p-value&lt;.05 </a:t>
            </a:r>
          </a:p>
        </p:txBody>
      </p:sp>
      <p:graphicFrame>
        <p:nvGraphicFramePr>
          <p:cNvPr id="7170" name="Object 4">
            <a:extLst>
              <a:ext uri="{FF2B5EF4-FFF2-40B4-BE49-F238E27FC236}">
                <a16:creationId xmlns:a16="http://schemas.microsoft.com/office/drawing/2014/main" id="{AC8BA0F4-DFED-3FD1-8212-257D6A9373B8}"/>
              </a:ext>
            </a:extLst>
          </p:cNvPr>
          <p:cNvGraphicFramePr>
            <a:graphicFrameLocks/>
          </p:cNvGraphicFramePr>
          <p:nvPr/>
        </p:nvGraphicFramePr>
        <p:xfrm>
          <a:off x="2012950" y="3124200"/>
          <a:ext cx="4235450" cy="457200"/>
        </p:xfrm>
        <a:graphic>
          <a:graphicData uri="http://schemas.openxmlformats.org/presentationml/2006/ole">
            <mc:AlternateContent xmlns:mc="http://schemas.openxmlformats.org/markup-compatibility/2006">
              <mc:Choice xmlns:v="urn:schemas-microsoft-com:vml" Requires="v">
                <p:oleObj spid="_x0000_s7169" name="Equation" r:id="rId3" imgW="1358640" imgH="203040" progId="Equation.2">
                  <p:embed/>
                </p:oleObj>
              </mc:Choice>
              <mc:Fallback>
                <p:oleObj name="Equation" r:id="rId3" imgW="1358640" imgH="203040" progId="Equation.2">
                  <p:embed/>
                  <p:pic>
                    <p:nvPicPr>
                      <p:cNvPr id="7170" name="Object 4">
                        <a:extLst>
                          <a:ext uri="{FF2B5EF4-FFF2-40B4-BE49-F238E27FC236}">
                            <a16:creationId xmlns:a16="http://schemas.microsoft.com/office/drawing/2014/main" id="{AC8BA0F4-DFED-3FD1-8212-257D6A9373B8}"/>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2950" y="3124200"/>
                        <a:ext cx="4235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9C53A7C-9474-1F7E-8FC4-986EE3917D1C}"/>
              </a:ext>
            </a:extLst>
          </p:cNvPr>
          <p:cNvSpPr>
            <a:spLocks noGrp="1" noChangeArrowheads="1"/>
          </p:cNvSpPr>
          <p:nvPr>
            <p:ph type="title"/>
          </p:nvPr>
        </p:nvSpPr>
        <p:spPr>
          <a:noFill/>
        </p:spPr>
        <p:txBody>
          <a:bodyPr lIns="92075" tIns="46038" rIns="92075" bIns="46038"/>
          <a:lstStyle/>
          <a:p>
            <a:pPr eaLnBrk="1" hangingPunct="1"/>
            <a:r>
              <a:rPr lang="en-US" altLang="en-US"/>
              <a:t>EXAMPLE 1  </a:t>
            </a:r>
            <a:r>
              <a:rPr lang="en-US" altLang="en-US" sz="2400" b="1" i="1"/>
              <a:t>continued</a:t>
            </a:r>
            <a:endParaRPr lang="en-US" altLang="en-US">
              <a:solidFill>
                <a:schemeClr val="accent1"/>
              </a:solidFill>
            </a:endParaRPr>
          </a:p>
        </p:txBody>
      </p:sp>
      <p:sp>
        <p:nvSpPr>
          <p:cNvPr id="23555" name="Rectangle 3">
            <a:extLst>
              <a:ext uri="{FF2B5EF4-FFF2-40B4-BE49-F238E27FC236}">
                <a16:creationId xmlns:a16="http://schemas.microsoft.com/office/drawing/2014/main" id="{03DB69E8-8991-4AF4-3C8F-9A29870FF60A}"/>
              </a:ext>
            </a:extLst>
          </p:cNvPr>
          <p:cNvSpPr>
            <a:spLocks noGrp="1" noChangeArrowheads="1"/>
          </p:cNvSpPr>
          <p:nvPr>
            <p:ph type="body" idx="1"/>
          </p:nvPr>
        </p:nvSpPr>
        <p:spPr>
          <a:xfrm>
            <a:off x="1219200" y="1905000"/>
            <a:ext cx="7010400" cy="4114800"/>
          </a:xfrm>
          <a:noFill/>
        </p:spPr>
        <p:txBody>
          <a:bodyPr lIns="92075" tIns="46038" rIns="92075" bIns="46038"/>
          <a:lstStyle/>
          <a:p>
            <a:pPr eaLnBrk="1" hangingPunct="1">
              <a:lnSpc>
                <a:spcPct val="90000"/>
              </a:lnSpc>
            </a:pPr>
            <a:r>
              <a:rPr lang="en-US" altLang="en-US" sz="2200"/>
              <a:t>We rerun the analysis using only the significant independent family size.</a:t>
            </a:r>
          </a:p>
          <a:p>
            <a:pPr eaLnBrk="1" hangingPunct="1">
              <a:lnSpc>
                <a:spcPct val="90000"/>
              </a:lnSpc>
              <a:buFont typeface="Wingdings" panose="05000000000000000000" pitchFamily="2" charset="2"/>
              <a:buNone/>
            </a:pPr>
            <a:endParaRPr lang="en-US" altLang="en-US" sz="2200"/>
          </a:p>
          <a:p>
            <a:pPr eaLnBrk="1" hangingPunct="1">
              <a:lnSpc>
                <a:spcPct val="90000"/>
              </a:lnSpc>
            </a:pPr>
            <a:r>
              <a:rPr lang="en-US" altLang="en-US" sz="2200"/>
              <a:t>The new regression equation is:</a:t>
            </a:r>
          </a:p>
          <a:p>
            <a:pPr eaLnBrk="1" hangingPunct="1">
              <a:lnSpc>
                <a:spcPct val="90000"/>
              </a:lnSpc>
              <a:buFont typeface="Wingdings" panose="05000000000000000000" pitchFamily="2" charset="2"/>
              <a:buNone/>
            </a:pPr>
            <a:endParaRPr lang="en-US" altLang="en-US" sz="2200"/>
          </a:p>
          <a:p>
            <a:pPr eaLnBrk="1" hangingPunct="1">
              <a:lnSpc>
                <a:spcPct val="90000"/>
              </a:lnSpc>
              <a:buFont typeface="Wingdings" panose="05000000000000000000" pitchFamily="2" charset="2"/>
              <a:buNone/>
            </a:pPr>
            <a:r>
              <a:rPr lang="en-US" altLang="en-US" sz="2200"/>
              <a:t>			</a:t>
            </a:r>
            <a:r>
              <a:rPr lang="en-US" altLang="en-US" sz="2200" i="1"/>
              <a:t>Y’</a:t>
            </a:r>
            <a:r>
              <a:rPr lang="en-US" altLang="en-US" sz="2200"/>
              <a:t> = 340 + 1031</a:t>
            </a:r>
            <a:r>
              <a:rPr lang="en-US" altLang="en-US" sz="2200" i="1"/>
              <a:t>X</a:t>
            </a:r>
            <a:r>
              <a:rPr lang="en-US" altLang="en-US" sz="2200" i="1" baseline="-25000"/>
              <a:t>2</a:t>
            </a:r>
          </a:p>
          <a:p>
            <a:pPr eaLnBrk="1" hangingPunct="1">
              <a:lnSpc>
                <a:spcPct val="90000"/>
              </a:lnSpc>
              <a:buFont typeface="Wingdings" panose="05000000000000000000" pitchFamily="2" charset="2"/>
              <a:buNone/>
            </a:pPr>
            <a:endParaRPr lang="en-US" altLang="en-US" sz="2200" i="1" baseline="-25000"/>
          </a:p>
          <a:p>
            <a:pPr eaLnBrk="1" hangingPunct="1">
              <a:lnSpc>
                <a:spcPct val="90000"/>
              </a:lnSpc>
            </a:pPr>
            <a:r>
              <a:rPr lang="en-US" altLang="en-US" sz="2200"/>
              <a:t>The coefficient of determination is 76.8 percent.  We dropped two independent variables, and the R-square term was reduced by only 3.6 percent.  </a:t>
            </a:r>
          </a:p>
          <a:p>
            <a:pPr eaLnBrk="1" hangingPunct="1">
              <a:lnSpc>
                <a:spcPct val="90000"/>
              </a:lnSpc>
              <a:buFont typeface="Wingdings" panose="05000000000000000000" pitchFamily="2" charset="2"/>
              <a:buNone/>
            </a:pPr>
            <a:endParaRPr lang="en-US" altLang="en-US" sz="2200"/>
          </a:p>
          <a:p>
            <a:pPr eaLnBrk="1" hangingPunct="1">
              <a:lnSpc>
                <a:spcPct val="90000"/>
              </a:lnSpc>
              <a:buFont typeface="Wingdings" panose="05000000000000000000" pitchFamily="2" charset="2"/>
              <a:buNone/>
            </a:pPr>
            <a:r>
              <a:rPr lang="en-US" altLang="en-US" sz="2200"/>
              <a:t>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872A40F-8B0E-32E0-A686-0A37A21F1658}"/>
              </a:ext>
            </a:extLst>
          </p:cNvPr>
          <p:cNvSpPr>
            <a:spLocks noGrp="1" noChangeArrowheads="1"/>
          </p:cNvSpPr>
          <p:nvPr>
            <p:ph type="title"/>
          </p:nvPr>
        </p:nvSpPr>
        <p:spPr>
          <a:noFill/>
        </p:spPr>
        <p:txBody>
          <a:bodyPr lIns="92075" tIns="46038" rIns="92075" bIns="46038"/>
          <a:lstStyle/>
          <a:p>
            <a:pPr eaLnBrk="1" hangingPunct="1"/>
            <a:r>
              <a:rPr lang="en-US" altLang="en-US" sz="3200" b="1"/>
              <a:t>Example 1</a:t>
            </a:r>
            <a:r>
              <a:rPr lang="en-US" altLang="en-US"/>
              <a:t> </a:t>
            </a:r>
            <a:r>
              <a:rPr lang="en-US" altLang="en-US" sz="2400" b="1" i="1"/>
              <a:t>continued </a:t>
            </a:r>
            <a:endParaRPr lang="en-US" altLang="en-US"/>
          </a:p>
        </p:txBody>
      </p:sp>
      <p:sp>
        <p:nvSpPr>
          <p:cNvPr id="24579" name="Rectangle 3">
            <a:extLst>
              <a:ext uri="{FF2B5EF4-FFF2-40B4-BE49-F238E27FC236}">
                <a16:creationId xmlns:a16="http://schemas.microsoft.com/office/drawing/2014/main" id="{29FCFFDA-E595-5CC3-C9BF-8D2E519FCA84}"/>
              </a:ext>
            </a:extLst>
          </p:cNvPr>
          <p:cNvSpPr>
            <a:spLocks noGrp="1" noChangeArrowheads="1"/>
          </p:cNvSpPr>
          <p:nvPr>
            <p:ph type="body" idx="1"/>
          </p:nvPr>
        </p:nvSpPr>
        <p:spPr>
          <a:xfrm>
            <a:off x="1295400" y="1633538"/>
            <a:ext cx="7696200" cy="4919662"/>
          </a:xfrm>
          <a:noFill/>
        </p:spPr>
        <p:txBody>
          <a:bodyPr lIns="92075" tIns="46038" rIns="92075" bIns="46038"/>
          <a:lstStyle/>
          <a:p>
            <a:pPr eaLnBrk="1" hangingPunct="1">
              <a:lnSpc>
                <a:spcPct val="90000"/>
              </a:lnSpc>
              <a:buFont typeface="Wingdings" panose="05000000000000000000" pitchFamily="2" charset="2"/>
              <a:buNone/>
            </a:pPr>
            <a:r>
              <a:rPr lang="en-US" altLang="en-US" sz="1600" b="1"/>
              <a:t>Regression Analysis: Food versus Size</a:t>
            </a:r>
          </a:p>
          <a:p>
            <a:pPr eaLnBrk="1" hangingPunct="1">
              <a:lnSpc>
                <a:spcPct val="90000"/>
              </a:lnSpc>
              <a:buFont typeface="Wingdings" panose="05000000000000000000" pitchFamily="2" charset="2"/>
              <a:buNone/>
            </a:pPr>
            <a:endParaRPr lang="en-US" altLang="en-US" sz="1600" b="1"/>
          </a:p>
          <a:p>
            <a:pPr eaLnBrk="1" hangingPunct="1">
              <a:lnSpc>
                <a:spcPct val="90000"/>
              </a:lnSpc>
              <a:buFont typeface="Wingdings" panose="05000000000000000000" pitchFamily="2" charset="2"/>
              <a:buNone/>
            </a:pPr>
            <a:r>
              <a:rPr lang="en-US" altLang="en-US" sz="1600">
                <a:latin typeface="Courier New" panose="02070309020205020404" pitchFamily="49" charset="0"/>
              </a:rPr>
              <a:t>The regression equation is</a:t>
            </a:r>
          </a:p>
          <a:p>
            <a:pPr eaLnBrk="1" hangingPunct="1">
              <a:lnSpc>
                <a:spcPct val="90000"/>
              </a:lnSpc>
              <a:buFont typeface="Wingdings" panose="05000000000000000000" pitchFamily="2" charset="2"/>
              <a:buNone/>
            </a:pPr>
            <a:r>
              <a:rPr lang="en-US" altLang="en-US" sz="1600">
                <a:latin typeface="Courier New" panose="02070309020205020404" pitchFamily="49" charset="0"/>
              </a:rPr>
              <a:t>Food = 340 + 1031 Size</a:t>
            </a:r>
          </a:p>
          <a:p>
            <a:pPr eaLnBrk="1" hangingPunct="1">
              <a:lnSpc>
                <a:spcPct val="90000"/>
              </a:lnSpc>
              <a:buFont typeface="Wingdings" panose="05000000000000000000" pitchFamily="2" charset="2"/>
              <a:buNone/>
            </a:pPr>
            <a:endParaRPr lang="en-US" altLang="en-US" sz="1600">
              <a:latin typeface="Courier New" panose="02070309020205020404" pitchFamily="49" charset="0"/>
            </a:endParaRPr>
          </a:p>
          <a:p>
            <a:pPr eaLnBrk="1" hangingPunct="1">
              <a:lnSpc>
                <a:spcPct val="90000"/>
              </a:lnSpc>
              <a:buFont typeface="Wingdings" panose="05000000000000000000" pitchFamily="2" charset="2"/>
              <a:buNone/>
            </a:pPr>
            <a:r>
              <a:rPr lang="en-US" altLang="en-US" sz="1600">
                <a:latin typeface="Courier New" panose="02070309020205020404" pitchFamily="49" charset="0"/>
              </a:rPr>
              <a:t>Predictor        Coef     SE Coef          T        P</a:t>
            </a:r>
          </a:p>
          <a:p>
            <a:pPr eaLnBrk="1" hangingPunct="1">
              <a:lnSpc>
                <a:spcPct val="90000"/>
              </a:lnSpc>
              <a:buFont typeface="Wingdings" panose="05000000000000000000" pitchFamily="2" charset="2"/>
              <a:buNone/>
            </a:pPr>
            <a:r>
              <a:rPr lang="en-US" altLang="en-US" sz="1600">
                <a:latin typeface="Courier New" panose="02070309020205020404" pitchFamily="49" charset="0"/>
              </a:rPr>
              <a:t>Constant        339.7       940.7       0.36    0.726</a:t>
            </a:r>
          </a:p>
          <a:p>
            <a:pPr eaLnBrk="1" hangingPunct="1">
              <a:lnSpc>
                <a:spcPct val="90000"/>
              </a:lnSpc>
              <a:buFont typeface="Wingdings" panose="05000000000000000000" pitchFamily="2" charset="2"/>
              <a:buNone/>
            </a:pPr>
            <a:r>
              <a:rPr lang="en-US" altLang="en-US" sz="1600">
                <a:latin typeface="Courier New" panose="02070309020205020404" pitchFamily="49" charset="0"/>
              </a:rPr>
              <a:t>Size           1031.0       179.4       5.75    0.000</a:t>
            </a:r>
          </a:p>
          <a:p>
            <a:pPr eaLnBrk="1" hangingPunct="1">
              <a:lnSpc>
                <a:spcPct val="90000"/>
              </a:lnSpc>
              <a:buFont typeface="Wingdings" panose="05000000000000000000" pitchFamily="2" charset="2"/>
              <a:buNone/>
            </a:pPr>
            <a:endParaRPr lang="en-US" altLang="en-US" sz="1600">
              <a:latin typeface="Courier New" panose="02070309020205020404" pitchFamily="49" charset="0"/>
            </a:endParaRPr>
          </a:p>
          <a:p>
            <a:pPr eaLnBrk="1" hangingPunct="1">
              <a:lnSpc>
                <a:spcPct val="90000"/>
              </a:lnSpc>
              <a:buFont typeface="Wingdings" panose="05000000000000000000" pitchFamily="2" charset="2"/>
              <a:buNone/>
            </a:pPr>
            <a:r>
              <a:rPr lang="en-US" altLang="en-US" sz="1600">
                <a:latin typeface="Courier New" panose="02070309020205020404" pitchFamily="49" charset="0"/>
              </a:rPr>
              <a:t>S = 557.7       R-Sq = 76.8%     R-Sq(adj) = 74.4%</a:t>
            </a:r>
          </a:p>
          <a:p>
            <a:pPr eaLnBrk="1" hangingPunct="1">
              <a:lnSpc>
                <a:spcPct val="90000"/>
              </a:lnSpc>
              <a:buFont typeface="Wingdings" panose="05000000000000000000" pitchFamily="2" charset="2"/>
              <a:buNone/>
            </a:pPr>
            <a:endParaRPr lang="en-US" altLang="en-US" sz="1600">
              <a:latin typeface="Courier New" panose="02070309020205020404" pitchFamily="49" charset="0"/>
            </a:endParaRPr>
          </a:p>
          <a:p>
            <a:pPr eaLnBrk="1" hangingPunct="1">
              <a:lnSpc>
                <a:spcPct val="90000"/>
              </a:lnSpc>
              <a:buFont typeface="Wingdings" panose="05000000000000000000" pitchFamily="2" charset="2"/>
              <a:buNone/>
            </a:pPr>
            <a:r>
              <a:rPr lang="en-US" altLang="en-US" sz="1600">
                <a:latin typeface="Courier New" panose="02070309020205020404" pitchFamily="49" charset="0"/>
              </a:rPr>
              <a:t>Analysis of Variance</a:t>
            </a:r>
          </a:p>
          <a:p>
            <a:pPr eaLnBrk="1" hangingPunct="1">
              <a:lnSpc>
                <a:spcPct val="90000"/>
              </a:lnSpc>
              <a:buFont typeface="Wingdings" panose="05000000000000000000" pitchFamily="2" charset="2"/>
              <a:buNone/>
            </a:pPr>
            <a:endParaRPr lang="en-US" altLang="en-US" sz="1600">
              <a:latin typeface="Courier New" panose="02070309020205020404" pitchFamily="49" charset="0"/>
            </a:endParaRPr>
          </a:p>
          <a:p>
            <a:pPr eaLnBrk="1" hangingPunct="1">
              <a:lnSpc>
                <a:spcPct val="90000"/>
              </a:lnSpc>
              <a:buFont typeface="Wingdings" panose="05000000000000000000" pitchFamily="2" charset="2"/>
              <a:buNone/>
            </a:pPr>
            <a:r>
              <a:rPr lang="en-US" altLang="en-US" sz="1600">
                <a:latin typeface="Courier New" panose="02070309020205020404" pitchFamily="49" charset="0"/>
              </a:rPr>
              <a:t>Source            DF          SS          MS       F      P</a:t>
            </a:r>
          </a:p>
          <a:p>
            <a:pPr eaLnBrk="1" hangingPunct="1">
              <a:lnSpc>
                <a:spcPct val="90000"/>
              </a:lnSpc>
              <a:buFont typeface="Wingdings" panose="05000000000000000000" pitchFamily="2" charset="2"/>
              <a:buNone/>
            </a:pPr>
            <a:r>
              <a:rPr lang="en-US" altLang="en-US" sz="1600">
                <a:latin typeface="Courier New" panose="02070309020205020404" pitchFamily="49" charset="0"/>
              </a:rPr>
              <a:t>Regression         1    10275977    10275977   33.03  0.000</a:t>
            </a:r>
          </a:p>
          <a:p>
            <a:pPr eaLnBrk="1" hangingPunct="1">
              <a:lnSpc>
                <a:spcPct val="90000"/>
              </a:lnSpc>
              <a:buFont typeface="Wingdings" panose="05000000000000000000" pitchFamily="2" charset="2"/>
              <a:buNone/>
            </a:pPr>
            <a:r>
              <a:rPr lang="en-US" altLang="en-US" sz="1600">
                <a:latin typeface="Courier New" panose="02070309020205020404" pitchFamily="49" charset="0"/>
              </a:rPr>
              <a:t>Residual Error    10     3110690      311069</a:t>
            </a:r>
          </a:p>
          <a:p>
            <a:pPr eaLnBrk="1" hangingPunct="1">
              <a:lnSpc>
                <a:spcPct val="90000"/>
              </a:lnSpc>
              <a:buFont typeface="Wingdings" panose="05000000000000000000" pitchFamily="2" charset="2"/>
              <a:buNone/>
            </a:pPr>
            <a:r>
              <a:rPr lang="en-US" altLang="en-US" sz="1600">
                <a:latin typeface="Courier New" panose="02070309020205020404" pitchFamily="49" charset="0"/>
              </a:rPr>
              <a:t>Total             11    13386667</a:t>
            </a:r>
          </a:p>
          <a:p>
            <a:pPr eaLnBrk="1" hangingPunct="1">
              <a:lnSpc>
                <a:spcPct val="90000"/>
              </a:lnSpc>
              <a:buFont typeface="Wingdings" panose="05000000000000000000" pitchFamily="2" charset="2"/>
              <a:buNone/>
            </a:pPr>
            <a:endParaRPr lang="en-US" altLang="en-US" sz="1600">
              <a:latin typeface="Courier New" panose="02070309020205020404" pitchFamily="49" charset="0"/>
            </a:endParaRPr>
          </a:p>
          <a:p>
            <a:pPr eaLnBrk="1" hangingPunct="1">
              <a:lnSpc>
                <a:spcPct val="90000"/>
              </a:lnSpc>
              <a:buFont typeface="Wingdings" panose="05000000000000000000" pitchFamily="2" charset="2"/>
              <a:buNone/>
            </a:pPr>
            <a:endParaRPr lang="en-US" altLang="en-US" sz="160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F5D7AC3-DD21-68D3-D204-D4FE10A8E7C1}"/>
              </a:ext>
            </a:extLst>
          </p:cNvPr>
          <p:cNvSpPr>
            <a:spLocks noGrp="1" noChangeArrowheads="1"/>
          </p:cNvSpPr>
          <p:nvPr>
            <p:ph type="title"/>
          </p:nvPr>
        </p:nvSpPr>
        <p:spPr/>
        <p:txBody>
          <a:bodyPr/>
          <a:lstStyle/>
          <a:p>
            <a:pPr eaLnBrk="1" hangingPunct="1"/>
            <a:r>
              <a:rPr lang="de-DE" altLang="en-US" sz="3200" b="1"/>
              <a:t>Memilih Regresi Terbaik</a:t>
            </a:r>
          </a:p>
        </p:txBody>
      </p:sp>
      <p:sp>
        <p:nvSpPr>
          <p:cNvPr id="25603" name="Rectangle 3">
            <a:extLst>
              <a:ext uri="{FF2B5EF4-FFF2-40B4-BE49-F238E27FC236}">
                <a16:creationId xmlns:a16="http://schemas.microsoft.com/office/drawing/2014/main" id="{EEC4EA26-C5B6-BE77-E9EB-0BBCE0C49C1F}"/>
              </a:ext>
            </a:extLst>
          </p:cNvPr>
          <p:cNvSpPr>
            <a:spLocks noGrp="1" noChangeArrowheads="1"/>
          </p:cNvSpPr>
          <p:nvPr>
            <p:ph type="body" idx="1"/>
          </p:nvPr>
        </p:nvSpPr>
        <p:spPr>
          <a:xfrm>
            <a:off x="1295400" y="1905000"/>
            <a:ext cx="7010400" cy="4114800"/>
          </a:xfrm>
        </p:spPr>
        <p:txBody>
          <a:bodyPr/>
          <a:lstStyle/>
          <a:p>
            <a:pPr eaLnBrk="1" hangingPunct="1"/>
            <a:r>
              <a:rPr lang="de-DE" altLang="en-US" sz="1800" b="1"/>
              <a:t>Dalam regresi berganda, antar variabel penjelas seyogyanya tidak saling berkorelasi</a:t>
            </a:r>
          </a:p>
          <a:p>
            <a:pPr lvl="1" eaLnBrk="1" hangingPunct="1">
              <a:buClr>
                <a:schemeClr val="tx2"/>
              </a:buClr>
              <a:buFont typeface="Wingdings" panose="05000000000000000000" pitchFamily="2" charset="2"/>
              <a:buChar char="§"/>
            </a:pPr>
            <a:r>
              <a:rPr lang="de-DE" altLang="en-US" sz="1700" b="1">
                <a:sym typeface="Wingdings" panose="05000000000000000000" pitchFamily="2" charset="2"/>
              </a:rPr>
              <a:t>Kalau saling berkorelasi cukup diambil satu saja</a:t>
            </a:r>
          </a:p>
          <a:p>
            <a:pPr eaLnBrk="1" hangingPunct="1">
              <a:buFont typeface="Wingdings" panose="05000000000000000000" pitchFamily="2" charset="2"/>
              <a:buNone/>
            </a:pPr>
            <a:endParaRPr lang="de-DE" altLang="en-US" sz="1800" b="1"/>
          </a:p>
          <a:p>
            <a:pPr eaLnBrk="1" hangingPunct="1"/>
            <a:r>
              <a:rPr lang="de-DE" altLang="en-US" sz="1800" b="1"/>
              <a:t>Ada kontradiksi dalam hal penggunaan banyak variabel</a:t>
            </a:r>
          </a:p>
          <a:p>
            <a:pPr lvl="1" eaLnBrk="1" hangingPunct="1">
              <a:buClr>
                <a:schemeClr val="tx2"/>
              </a:buClr>
              <a:buFont typeface="Wingdings" panose="05000000000000000000" pitchFamily="2" charset="2"/>
              <a:buChar char="§"/>
            </a:pPr>
            <a:r>
              <a:rPr lang="de-DE" altLang="en-US" sz="1700" b="1">
                <a:sym typeface="Wingdings" panose="05000000000000000000" pitchFamily="2" charset="2"/>
              </a:rPr>
              <a:t>Semakin banyak variabel penjelas, model akan semakin „baik“ karena koef determinasi akan meningka</a:t>
            </a:r>
          </a:p>
          <a:p>
            <a:pPr lvl="1" eaLnBrk="1" hangingPunct="1">
              <a:buClr>
                <a:schemeClr val="tx2"/>
              </a:buClr>
              <a:buFont typeface="Wingdings" panose="05000000000000000000" pitchFamily="2" charset="2"/>
              <a:buChar char="§"/>
            </a:pPr>
            <a:r>
              <a:rPr lang="de-DE" altLang="en-US" sz="1700" b="1">
                <a:sym typeface="Wingdings" panose="05000000000000000000" pitchFamily="2" charset="2"/>
              </a:rPr>
              <a:t>Semakin banyak data, biaya yang diperlukan juga semakin besar. </a:t>
            </a:r>
            <a:endParaRPr lang="de-DE" altLang="en-US" sz="1700" b="1"/>
          </a:p>
          <a:p>
            <a:pPr eaLnBrk="1" hangingPunct="1"/>
            <a:endParaRPr lang="de-DE" altLang="en-US" sz="1800" b="1"/>
          </a:p>
          <a:p>
            <a:pPr eaLnBrk="1" hangingPunct="1"/>
            <a:r>
              <a:rPr lang="de-DE" altLang="en-US" sz="1800" b="1"/>
              <a:t>Perlu dicari „jalan tengah“ dengan memilih „Regresi Terbaik“ diantara kemungkinan regresi yang ada.</a:t>
            </a:r>
          </a:p>
          <a:p>
            <a:pPr eaLnBrk="1" hangingPunct="1"/>
            <a:endParaRPr lang="de-DE" altLang="en-US" sz="1800" b="1"/>
          </a:p>
          <a:p>
            <a:pPr eaLnBrk="1" hangingPunct="1">
              <a:buFont typeface="Wingdings" panose="05000000000000000000" pitchFamily="2" charset="2"/>
              <a:buChar char="à"/>
            </a:pPr>
            <a:endParaRPr lang="de-DE" altLang="en-US" sz="1800"/>
          </a:p>
          <a:p>
            <a:pPr eaLnBrk="1" hangingPunct="1">
              <a:buFont typeface="Wingdings" panose="05000000000000000000" pitchFamily="2" charset="2"/>
              <a:buChar char="à"/>
            </a:pPr>
            <a:endParaRPr lang="de-DE" altLang="en-US" sz="180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9A8323B-7F72-1D82-4B06-F73ECE11019B}"/>
              </a:ext>
            </a:extLst>
          </p:cNvPr>
          <p:cNvSpPr>
            <a:spLocks noGrp="1" noChangeArrowheads="1"/>
          </p:cNvSpPr>
          <p:nvPr>
            <p:ph type="title"/>
          </p:nvPr>
        </p:nvSpPr>
        <p:spPr>
          <a:xfrm>
            <a:off x="1524000" y="301625"/>
            <a:ext cx="7010400" cy="1527175"/>
          </a:xfrm>
        </p:spPr>
        <p:txBody>
          <a:bodyPr/>
          <a:lstStyle/>
          <a:p>
            <a:pPr eaLnBrk="1" hangingPunct="1"/>
            <a:r>
              <a:rPr lang="de-DE" altLang="en-US" sz="3200" b="1"/>
              <a:t>ALL POSSIBLE (Best Subsets) REGRESSION</a:t>
            </a:r>
            <a:br>
              <a:rPr lang="de-DE" altLang="en-US" sz="3200" b="1"/>
            </a:br>
            <a:endParaRPr lang="de-DE" altLang="en-US" sz="3200" b="1"/>
          </a:p>
        </p:txBody>
      </p:sp>
      <p:sp>
        <p:nvSpPr>
          <p:cNvPr id="26627" name="Rectangle 3">
            <a:extLst>
              <a:ext uri="{FF2B5EF4-FFF2-40B4-BE49-F238E27FC236}">
                <a16:creationId xmlns:a16="http://schemas.microsoft.com/office/drawing/2014/main" id="{6FE70313-C25F-4070-40B4-D1AFC58487FD}"/>
              </a:ext>
            </a:extLst>
          </p:cNvPr>
          <p:cNvSpPr>
            <a:spLocks noGrp="1" noChangeArrowheads="1"/>
          </p:cNvSpPr>
          <p:nvPr>
            <p:ph type="body" idx="1"/>
          </p:nvPr>
        </p:nvSpPr>
        <p:spPr>
          <a:xfrm>
            <a:off x="1219200" y="1600200"/>
            <a:ext cx="7010400" cy="4114800"/>
          </a:xfrm>
        </p:spPr>
        <p:txBody>
          <a:bodyPr/>
          <a:lstStyle/>
          <a:p>
            <a:pPr eaLnBrk="1" hangingPunct="1">
              <a:buFont typeface="Wingdings" panose="05000000000000000000" pitchFamily="2" charset="2"/>
              <a:buNone/>
            </a:pPr>
            <a:endParaRPr lang="de-DE" altLang="en-US" sz="2000" b="1"/>
          </a:p>
          <a:p>
            <a:pPr eaLnBrk="1" hangingPunct="1"/>
            <a:r>
              <a:rPr lang="de-DE" altLang="en-US" sz="2000" b="1"/>
              <a:t>Prosedur untuk menganalisis semua kemungkinan persamaan regresi yang melibatkan seluruh variabel penelas yang ada</a:t>
            </a:r>
          </a:p>
          <a:p>
            <a:pPr eaLnBrk="1" hangingPunct="1"/>
            <a:endParaRPr lang="de-DE" altLang="en-US" sz="2000" b="1"/>
          </a:p>
          <a:p>
            <a:pPr eaLnBrk="1" hangingPunct="1"/>
            <a:r>
              <a:rPr lang="de-DE" altLang="en-US" sz="2000" b="1"/>
              <a:t>Model terbaik akan dipilih dengan mempertimbangkan kriteria-kriteria sebagai berikut:</a:t>
            </a:r>
          </a:p>
          <a:p>
            <a:pPr lvl="1" eaLnBrk="1" hangingPunct="1">
              <a:buClr>
                <a:schemeClr val="tx2"/>
              </a:buClr>
              <a:buFont typeface="Wingdings" panose="05000000000000000000" pitchFamily="2" charset="2"/>
              <a:buChar char="à"/>
            </a:pPr>
            <a:r>
              <a:rPr lang="de-DE" altLang="en-US" sz="1900" b="1">
                <a:sym typeface="Wingdings" panose="05000000000000000000" pitchFamily="2" charset="2"/>
              </a:rPr>
              <a:t>R</a:t>
            </a:r>
            <a:r>
              <a:rPr lang="de-DE" altLang="en-US" sz="1900" b="1" baseline="30000">
                <a:sym typeface="Wingdings" panose="05000000000000000000" pitchFamily="2" charset="2"/>
              </a:rPr>
              <a:t>2</a:t>
            </a:r>
            <a:r>
              <a:rPr lang="de-DE" altLang="en-US" sz="1900" b="1">
                <a:sym typeface="Wingdings" panose="05000000000000000000" pitchFamily="2" charset="2"/>
              </a:rPr>
              <a:t>-adjusted paling besar</a:t>
            </a:r>
          </a:p>
          <a:p>
            <a:pPr lvl="1" eaLnBrk="1" hangingPunct="1">
              <a:buClr>
                <a:schemeClr val="tx2"/>
              </a:buClr>
              <a:buFont typeface="Wingdings" panose="05000000000000000000" pitchFamily="2" charset="2"/>
              <a:buChar char="à"/>
            </a:pPr>
            <a:r>
              <a:rPr lang="de-DE" altLang="en-US" sz="1900" b="1">
                <a:sym typeface="Wingdings" panose="05000000000000000000" pitchFamily="2" charset="2"/>
              </a:rPr>
              <a:t>S paling kecil</a:t>
            </a:r>
          </a:p>
          <a:p>
            <a:pPr lvl="1" eaLnBrk="1" hangingPunct="1">
              <a:buClr>
                <a:schemeClr val="tx2"/>
              </a:buClr>
              <a:buFont typeface="Wingdings" panose="05000000000000000000" pitchFamily="2" charset="2"/>
              <a:buChar char="à"/>
            </a:pPr>
            <a:r>
              <a:rPr lang="de-DE" altLang="en-US" sz="1900" b="1">
                <a:sym typeface="Wingdings" panose="05000000000000000000" pitchFamily="2" charset="2"/>
              </a:rPr>
              <a:t>Cp mendekati banyaknya variabel penjelas yang dipakai dalam model</a:t>
            </a:r>
          </a:p>
          <a:p>
            <a:pPr eaLnBrk="1" hangingPunct="1">
              <a:buFont typeface="Wingdings" panose="05000000000000000000" pitchFamily="2" charset="2"/>
              <a:buChar char="à"/>
            </a:pPr>
            <a:endParaRPr lang="de-DE" altLang="en-US" sz="2000" b="1"/>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289" name="Group 425">
            <a:extLst>
              <a:ext uri="{FF2B5EF4-FFF2-40B4-BE49-F238E27FC236}">
                <a16:creationId xmlns:a16="http://schemas.microsoft.com/office/drawing/2014/main" id="{DCC24874-20C8-6B24-ABCC-2A85FD685A32}"/>
              </a:ext>
            </a:extLst>
          </p:cNvPr>
          <p:cNvGraphicFramePr>
            <a:graphicFrameLocks noGrp="1"/>
          </p:cNvGraphicFramePr>
          <p:nvPr>
            <p:ph idx="1"/>
          </p:nvPr>
        </p:nvGraphicFramePr>
        <p:xfrm>
          <a:off x="1447800" y="1233488"/>
          <a:ext cx="7010400" cy="5432425"/>
        </p:xfrm>
        <a:graphic>
          <a:graphicData uri="http://schemas.openxmlformats.org/drawingml/2006/table">
            <a:tbl>
              <a:tblPr/>
              <a:tblGrid>
                <a:gridCol w="533400">
                  <a:extLst>
                    <a:ext uri="{9D8B030D-6E8A-4147-A177-3AD203B41FA5}">
                      <a16:colId xmlns:a16="http://schemas.microsoft.com/office/drawing/2014/main" val="20000"/>
                    </a:ext>
                  </a:extLst>
                </a:gridCol>
                <a:gridCol w="795338">
                  <a:extLst>
                    <a:ext uri="{9D8B030D-6E8A-4147-A177-3AD203B41FA5}">
                      <a16:colId xmlns:a16="http://schemas.microsoft.com/office/drawing/2014/main" val="20001"/>
                    </a:ext>
                  </a:extLst>
                </a:gridCol>
                <a:gridCol w="1060450">
                  <a:extLst>
                    <a:ext uri="{9D8B030D-6E8A-4147-A177-3AD203B41FA5}">
                      <a16:colId xmlns:a16="http://schemas.microsoft.com/office/drawing/2014/main" val="20002"/>
                    </a:ext>
                  </a:extLst>
                </a:gridCol>
                <a:gridCol w="996950">
                  <a:extLst>
                    <a:ext uri="{9D8B030D-6E8A-4147-A177-3AD203B41FA5}">
                      <a16:colId xmlns:a16="http://schemas.microsoft.com/office/drawing/2014/main" val="20003"/>
                    </a:ext>
                  </a:extLst>
                </a:gridCol>
                <a:gridCol w="919162">
                  <a:extLst>
                    <a:ext uri="{9D8B030D-6E8A-4147-A177-3AD203B41FA5}">
                      <a16:colId xmlns:a16="http://schemas.microsoft.com/office/drawing/2014/main" val="20004"/>
                    </a:ext>
                  </a:extLst>
                </a:gridCol>
                <a:gridCol w="247650">
                  <a:extLst>
                    <a:ext uri="{9D8B030D-6E8A-4147-A177-3AD203B41FA5}">
                      <a16:colId xmlns:a16="http://schemas.microsoft.com/office/drawing/2014/main" val="20005"/>
                    </a:ext>
                  </a:extLst>
                </a:gridCol>
                <a:gridCol w="233363">
                  <a:extLst>
                    <a:ext uri="{9D8B030D-6E8A-4147-A177-3AD203B41FA5}">
                      <a16:colId xmlns:a16="http://schemas.microsoft.com/office/drawing/2014/main" val="20006"/>
                    </a:ext>
                  </a:extLst>
                </a:gridCol>
                <a:gridCol w="250825">
                  <a:extLst>
                    <a:ext uri="{9D8B030D-6E8A-4147-A177-3AD203B41FA5}">
                      <a16:colId xmlns:a16="http://schemas.microsoft.com/office/drawing/2014/main" val="20007"/>
                    </a:ext>
                  </a:extLst>
                </a:gridCol>
                <a:gridCol w="249237">
                  <a:extLst>
                    <a:ext uri="{9D8B030D-6E8A-4147-A177-3AD203B41FA5}">
                      <a16:colId xmlns:a16="http://schemas.microsoft.com/office/drawing/2014/main" val="20008"/>
                    </a:ext>
                  </a:extLst>
                </a:gridCol>
                <a:gridCol w="249238">
                  <a:extLst>
                    <a:ext uri="{9D8B030D-6E8A-4147-A177-3AD203B41FA5}">
                      <a16:colId xmlns:a16="http://schemas.microsoft.com/office/drawing/2014/main" val="20009"/>
                    </a:ext>
                  </a:extLst>
                </a:gridCol>
                <a:gridCol w="233362">
                  <a:extLst>
                    <a:ext uri="{9D8B030D-6E8A-4147-A177-3AD203B41FA5}">
                      <a16:colId xmlns:a16="http://schemas.microsoft.com/office/drawing/2014/main" val="20010"/>
                    </a:ext>
                  </a:extLst>
                </a:gridCol>
                <a:gridCol w="290513">
                  <a:extLst>
                    <a:ext uri="{9D8B030D-6E8A-4147-A177-3AD203B41FA5}">
                      <a16:colId xmlns:a16="http://schemas.microsoft.com/office/drawing/2014/main" val="20011"/>
                    </a:ext>
                  </a:extLst>
                </a:gridCol>
                <a:gridCol w="233362">
                  <a:extLst>
                    <a:ext uri="{9D8B030D-6E8A-4147-A177-3AD203B41FA5}">
                      <a16:colId xmlns:a16="http://schemas.microsoft.com/office/drawing/2014/main" val="20012"/>
                    </a:ext>
                  </a:extLst>
                </a:gridCol>
                <a:gridCol w="249238">
                  <a:extLst>
                    <a:ext uri="{9D8B030D-6E8A-4147-A177-3AD203B41FA5}">
                      <a16:colId xmlns:a16="http://schemas.microsoft.com/office/drawing/2014/main" val="20013"/>
                    </a:ext>
                  </a:extLst>
                </a:gridCol>
                <a:gridCol w="234950">
                  <a:extLst>
                    <a:ext uri="{9D8B030D-6E8A-4147-A177-3AD203B41FA5}">
                      <a16:colId xmlns:a16="http://schemas.microsoft.com/office/drawing/2014/main" val="20014"/>
                    </a:ext>
                  </a:extLst>
                </a:gridCol>
                <a:gridCol w="233362">
                  <a:extLst>
                    <a:ext uri="{9D8B030D-6E8A-4147-A177-3AD203B41FA5}">
                      <a16:colId xmlns:a16="http://schemas.microsoft.com/office/drawing/2014/main" val="20015"/>
                    </a:ext>
                  </a:extLst>
                </a:gridCol>
              </a:tblGrid>
              <a:tr h="214291">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I</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I</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H</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H</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L</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276197">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A</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C</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E</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J</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K</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L</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I</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Mallows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B</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I</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Vars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R-Sq</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R-Sq(adj)</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C-p</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I</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U</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K</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K</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 </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H</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63,1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62,7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3636,6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119,22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62,4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62,1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3704,8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120,30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83,0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82,7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1617,9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81,282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7"/>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79,2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78,8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2005,0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89,936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8"/>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94,3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94,2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470,8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47,201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9"/>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93,7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93,5</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537,8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49,870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0"/>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95,7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95,5</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332,8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41,264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1"/>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95,6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95,4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343,1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41,748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2"/>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5</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146,2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31,252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3"/>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5</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157,8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31,968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4"/>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87,0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27,253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5"/>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122,3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29,710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6"/>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63,8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25,464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7"/>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70,0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25,952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8"/>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38,3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23,312</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9"/>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98,4</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50,5</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24,346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20"/>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20,867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21"/>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98,6</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36,5</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23,087</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22"/>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99,0</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98,9</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10,2</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20,529</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 </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solidFill>
                      <a:srgbClr val="BFBFBF"/>
                    </a:solidFill>
                  </a:tcPr>
                </a:tc>
                <a:extLst>
                  <a:ext uri="{0D108BD9-81ED-4DB2-BD59-A6C34878D82A}">
                    <a16:rowId xmlns:a16="http://schemas.microsoft.com/office/drawing/2014/main" val="10023"/>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99,0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14,1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20,923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24"/>
                  </a:ext>
                </a:extLst>
              </a:tr>
              <a:tr h="205914">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11</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99,0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98,9</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12,0</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20,613</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 </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X</a:t>
                      </a:r>
                    </a:p>
                  </a:txBody>
                  <a:tcPr marL="7815" marR="7815" marT="7814"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25"/>
                  </a:ext>
                </a:extLst>
              </a:tr>
            </a:tbl>
          </a:graphicData>
        </a:graphic>
      </p:graphicFrame>
      <p:sp>
        <p:nvSpPr>
          <p:cNvPr id="28067" name="Rectangle 4">
            <a:extLst>
              <a:ext uri="{FF2B5EF4-FFF2-40B4-BE49-F238E27FC236}">
                <a16:creationId xmlns:a16="http://schemas.microsoft.com/office/drawing/2014/main" id="{1A71D9BB-21BE-3E8F-EB86-0287A041FFD0}"/>
              </a:ext>
            </a:extLst>
          </p:cNvPr>
          <p:cNvSpPr>
            <a:spLocks noChangeArrowheads="1"/>
          </p:cNvSpPr>
          <p:nvPr/>
        </p:nvSpPr>
        <p:spPr bwMode="auto">
          <a:xfrm>
            <a:off x="1524000" y="304800"/>
            <a:ext cx="6789738"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600" b="1">
                <a:latin typeface="Calibri" panose="020F0502020204030204" pitchFamily="34" charset="0"/>
              </a:rPr>
              <a:t>Stepwise Regression: NPLKPT versus ASS; CPI; ... </a:t>
            </a:r>
          </a:p>
          <a:p>
            <a:pPr eaLnBrk="1" hangingPunct="1"/>
            <a:r>
              <a:rPr lang="en-US" altLang="en-US" sz="1600" b="1">
                <a:latin typeface="Calibri" panose="020F0502020204030204" pitchFamily="34" charset="0"/>
              </a:rPr>
              <a:t>Alpha-to-Enter: 0,15  Alpha-to-Remove: 0,15</a:t>
            </a:r>
          </a:p>
          <a:p>
            <a:pPr eaLnBrk="1" hangingPunct="1"/>
            <a:r>
              <a:rPr lang="en-US" altLang="en-US" sz="1600" b="1">
                <a:latin typeface="Calibri" panose="020F0502020204030204" pitchFamily="34" charset="0"/>
              </a:rPr>
              <a:t>Response is NPLKPT on 11 predictors, with N = 114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35F7570-5EB8-61C8-F453-0B542BD352CE}"/>
              </a:ext>
            </a:extLst>
          </p:cNvPr>
          <p:cNvSpPr>
            <a:spLocks noGrp="1" noChangeArrowheads="1"/>
          </p:cNvSpPr>
          <p:nvPr>
            <p:ph type="title"/>
          </p:nvPr>
        </p:nvSpPr>
        <p:spPr/>
        <p:txBody>
          <a:bodyPr/>
          <a:lstStyle/>
          <a:p>
            <a:pPr eaLnBrk="1" hangingPunct="1"/>
            <a:r>
              <a:rPr lang="de-DE" altLang="en-US" sz="3100" b="1"/>
              <a:t>STEPWISE REGRESSION</a:t>
            </a:r>
          </a:p>
        </p:txBody>
      </p:sp>
      <p:sp>
        <p:nvSpPr>
          <p:cNvPr id="28675" name="Rectangle 3">
            <a:extLst>
              <a:ext uri="{FF2B5EF4-FFF2-40B4-BE49-F238E27FC236}">
                <a16:creationId xmlns:a16="http://schemas.microsoft.com/office/drawing/2014/main" id="{203AF8D1-5715-BDC0-8EAD-C4CE9635C2B6}"/>
              </a:ext>
            </a:extLst>
          </p:cNvPr>
          <p:cNvSpPr>
            <a:spLocks noGrp="1" noChangeArrowheads="1"/>
          </p:cNvSpPr>
          <p:nvPr>
            <p:ph type="body" idx="1"/>
          </p:nvPr>
        </p:nvSpPr>
        <p:spPr>
          <a:xfrm>
            <a:off x="1219200" y="1371600"/>
            <a:ext cx="7010400" cy="4114800"/>
          </a:xfrm>
        </p:spPr>
        <p:txBody>
          <a:bodyPr/>
          <a:lstStyle/>
          <a:p>
            <a:pPr eaLnBrk="1" hangingPunct="1">
              <a:buFont typeface="Wingdings" panose="05000000000000000000" pitchFamily="2" charset="2"/>
              <a:buNone/>
            </a:pPr>
            <a:endParaRPr lang="de-DE" altLang="en-US" sz="2000" b="1"/>
          </a:p>
          <a:p>
            <a:pPr eaLnBrk="1" hangingPunct="1"/>
            <a:r>
              <a:rPr lang="de-DE" altLang="en-US" sz="2000" b="1"/>
              <a:t>Prosedur menambahkan (mengurangi) variabel penjelas ke (dari) model satu per satu secara bertahap, sesuai keeratan hubungan dengan variabel respon. </a:t>
            </a:r>
          </a:p>
          <a:p>
            <a:pPr eaLnBrk="1" hangingPunct="1">
              <a:buFont typeface="Wingdings" panose="05000000000000000000" pitchFamily="2" charset="2"/>
              <a:buNone/>
            </a:pPr>
            <a:endParaRPr lang="de-DE" altLang="en-US" sz="2000" b="1"/>
          </a:p>
          <a:p>
            <a:pPr eaLnBrk="1" hangingPunct="1"/>
            <a:r>
              <a:rPr lang="de-DE" altLang="en-US" sz="2000" b="1"/>
              <a:t>Selanjutnya akan dimasukkan (dikeluarkan) variabel ke (dari) model</a:t>
            </a:r>
          </a:p>
          <a:p>
            <a:pPr eaLnBrk="1" hangingPunct="1">
              <a:buFont typeface="Wingdings" panose="05000000000000000000" pitchFamily="2" charset="2"/>
              <a:buNone/>
            </a:pPr>
            <a:endParaRPr lang="de-DE" altLang="en-US" sz="2000" b="1"/>
          </a:p>
          <a:p>
            <a:pPr eaLnBrk="1" hangingPunct="1"/>
            <a:r>
              <a:rPr lang="de-DE" altLang="en-US" sz="2000" b="1"/>
              <a:t>Ada dua pendekatan:</a:t>
            </a:r>
          </a:p>
          <a:p>
            <a:pPr lvl="1" eaLnBrk="1" hangingPunct="1">
              <a:buClr>
                <a:schemeClr val="tx2"/>
              </a:buClr>
              <a:buFont typeface="Wingdings" panose="05000000000000000000" pitchFamily="2" charset="2"/>
              <a:buChar char="à"/>
            </a:pPr>
            <a:r>
              <a:rPr lang="de-DE" altLang="en-US" sz="1900" b="1">
                <a:sym typeface="Wingdings" panose="05000000000000000000" pitchFamily="2" charset="2"/>
              </a:rPr>
              <a:t>Forward stepwise</a:t>
            </a:r>
          </a:p>
          <a:p>
            <a:pPr lvl="1" eaLnBrk="1" hangingPunct="1">
              <a:buClr>
                <a:schemeClr val="tx2"/>
              </a:buClr>
              <a:buFont typeface="Wingdings" panose="05000000000000000000" pitchFamily="2" charset="2"/>
              <a:buChar char="à"/>
            </a:pPr>
            <a:r>
              <a:rPr lang="de-DE" altLang="en-US" sz="1900" b="1"/>
              <a:t>Backward stepwise</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094" name="Group 182">
            <a:extLst>
              <a:ext uri="{FF2B5EF4-FFF2-40B4-BE49-F238E27FC236}">
                <a16:creationId xmlns:a16="http://schemas.microsoft.com/office/drawing/2014/main" id="{AF1A2F7C-F1F4-9503-C629-16813011AF73}"/>
              </a:ext>
            </a:extLst>
          </p:cNvPr>
          <p:cNvGraphicFramePr>
            <a:graphicFrameLocks noGrp="1"/>
          </p:cNvGraphicFramePr>
          <p:nvPr>
            <p:ph idx="1"/>
          </p:nvPr>
        </p:nvGraphicFramePr>
        <p:xfrm>
          <a:off x="1600200" y="1371600"/>
          <a:ext cx="7010400" cy="5159375"/>
        </p:xfrm>
        <a:graphic>
          <a:graphicData uri="http://schemas.openxmlformats.org/drawingml/2006/table">
            <a:tbl>
              <a:tblPr/>
              <a:tblGrid>
                <a:gridCol w="1125538">
                  <a:extLst>
                    <a:ext uri="{9D8B030D-6E8A-4147-A177-3AD203B41FA5}">
                      <a16:colId xmlns:a16="http://schemas.microsoft.com/office/drawing/2014/main" val="20000"/>
                    </a:ext>
                  </a:extLst>
                </a:gridCol>
                <a:gridCol w="906462">
                  <a:extLst>
                    <a:ext uri="{9D8B030D-6E8A-4147-A177-3AD203B41FA5}">
                      <a16:colId xmlns:a16="http://schemas.microsoft.com/office/drawing/2014/main" val="20001"/>
                    </a:ext>
                  </a:extLst>
                </a:gridCol>
                <a:gridCol w="995363">
                  <a:extLst>
                    <a:ext uri="{9D8B030D-6E8A-4147-A177-3AD203B41FA5}">
                      <a16:colId xmlns:a16="http://schemas.microsoft.com/office/drawing/2014/main" val="20002"/>
                    </a:ext>
                  </a:extLst>
                </a:gridCol>
                <a:gridCol w="995362">
                  <a:extLst>
                    <a:ext uri="{9D8B030D-6E8A-4147-A177-3AD203B41FA5}">
                      <a16:colId xmlns:a16="http://schemas.microsoft.com/office/drawing/2014/main" val="20003"/>
                    </a:ext>
                  </a:extLst>
                </a:gridCol>
                <a:gridCol w="996950">
                  <a:extLst>
                    <a:ext uri="{9D8B030D-6E8A-4147-A177-3AD203B41FA5}">
                      <a16:colId xmlns:a16="http://schemas.microsoft.com/office/drawing/2014/main" val="20004"/>
                    </a:ext>
                  </a:extLst>
                </a:gridCol>
                <a:gridCol w="995363">
                  <a:extLst>
                    <a:ext uri="{9D8B030D-6E8A-4147-A177-3AD203B41FA5}">
                      <a16:colId xmlns:a16="http://schemas.microsoft.com/office/drawing/2014/main" val="20005"/>
                    </a:ext>
                  </a:extLst>
                </a:gridCol>
                <a:gridCol w="995362">
                  <a:extLst>
                    <a:ext uri="{9D8B030D-6E8A-4147-A177-3AD203B41FA5}">
                      <a16:colId xmlns:a16="http://schemas.microsoft.com/office/drawing/2014/main" val="20006"/>
                    </a:ext>
                  </a:extLst>
                </a:gridCol>
              </a:tblGrid>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Step</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5</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0"/>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Constant</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189,7</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1990,6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1271,2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253,8</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-902,6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-738,5</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1"/>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2"/>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IHSPK</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0,941</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0,644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0,514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-1,089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-0,929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-0,359</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3"/>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13,83</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10,42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9,85</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-8,21</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-1,51</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4"/>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0,135</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5"/>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RTH</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-19,2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-14,9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-15,6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-9,1</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6"/>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-8,96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-8,29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-13,46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-8,59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-9,00</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7"/>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8"/>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SLIS</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3,19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5,24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7,56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7,58</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09"/>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7,90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17,05</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24,59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25,28</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0"/>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1"/>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PSRR</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9,47</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10,15</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8,35</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2"/>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12,50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18,94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9,60</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3"/>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4"/>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CPI</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1,019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1,345</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5"/>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10,61</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8,56</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6"/>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0,000</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7"/>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SLIRR</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-0,39</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8"/>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T-Value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-2,59</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19"/>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P-Value</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endParaRPr kumimoji="0" lang="en-US" sz="1300" b="1" i="0" u="none" strike="noStrike" cap="none" normalizeH="0" baseline="0">
                        <a:ln>
                          <a:noFill/>
                        </a:ln>
                        <a:solidFill>
                          <a:srgbClr val="000000"/>
                        </a:solidFill>
                        <a:effectLst/>
                        <a:latin typeface="Arial" charset="0"/>
                      </a:endParaRP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0,011</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20"/>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S</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119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91,2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73,2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47,1</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33,1</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32,3</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21"/>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R-Sq</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63,07</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78,57</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86,33</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94,38</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97,25</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97,41</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22"/>
                  </a:ext>
                </a:extLst>
              </a:tr>
              <a:tr h="205912">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R-Sq(adj)</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62,74</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78,19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85,95</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94,18</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98,12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99,27</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23"/>
                  </a:ext>
                </a:extLst>
              </a:tr>
              <a:tr h="217498">
                <a:tc>
                  <a:txBody>
                    <a:bodyPr/>
                    <a:lstStyle/>
                    <a:p>
                      <a:pPr marL="0" marR="0" lvl="0" indent="0" algn="l"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Mallows C-p </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3636,6</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2065,8</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1281,2</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465,9</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177,0</a:t>
                      </a:r>
                    </a:p>
                  </a:txBody>
                  <a:tcPr marL="7782" marR="7782" marT="7782" marB="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tx1"/>
                        </a:buClr>
                        <a:buSzPct val="70000"/>
                        <a:buFontTx/>
                        <a:buNone/>
                        <a:tabLst/>
                      </a:pPr>
                      <a:r>
                        <a:rPr kumimoji="0" lang="en-US" sz="1300" b="1" i="0" u="none" strike="noStrike" cap="none" normalizeH="0" baseline="0">
                          <a:ln>
                            <a:noFill/>
                          </a:ln>
                          <a:solidFill>
                            <a:srgbClr val="000000"/>
                          </a:solidFill>
                          <a:effectLst/>
                          <a:latin typeface="Arial" charset="0"/>
                        </a:rPr>
                        <a:t>162,6</a:t>
                      </a:r>
                    </a:p>
                  </a:txBody>
                  <a:tcPr marL="7782" marR="7782" marT="7782" marB="0" anchor="b" horzOverflow="overflow">
                    <a:lnL>
                      <a:noFill/>
                    </a:lnL>
                    <a:lnR>
                      <a:noFill/>
                    </a:lnR>
                    <a:lnT>
                      <a:noFill/>
                    </a:lnT>
                    <a:lnB>
                      <a:noFill/>
                    </a:lnB>
                    <a:lnTlToBr>
                      <a:noFill/>
                    </a:lnTlToBr>
                    <a:lnBlToTr>
                      <a:noFill/>
                    </a:lnBlToTr>
                    <a:solidFill>
                      <a:srgbClr val="D9D9D9"/>
                    </a:solidFill>
                  </a:tcPr>
                </a:tc>
                <a:extLst>
                  <a:ext uri="{0D108BD9-81ED-4DB2-BD59-A6C34878D82A}">
                    <a16:rowId xmlns:a16="http://schemas.microsoft.com/office/drawing/2014/main" val="10024"/>
                  </a:ext>
                </a:extLst>
              </a:tr>
            </a:tbl>
          </a:graphicData>
        </a:graphic>
      </p:graphicFrame>
      <p:sp>
        <p:nvSpPr>
          <p:cNvPr id="29874" name="Rectangle 5">
            <a:extLst>
              <a:ext uri="{FF2B5EF4-FFF2-40B4-BE49-F238E27FC236}">
                <a16:creationId xmlns:a16="http://schemas.microsoft.com/office/drawing/2014/main" id="{1561738C-7EB3-F750-2887-9D51E43FD0E5}"/>
              </a:ext>
            </a:extLst>
          </p:cNvPr>
          <p:cNvSpPr>
            <a:spLocks noChangeArrowheads="1"/>
          </p:cNvSpPr>
          <p:nvPr/>
        </p:nvSpPr>
        <p:spPr bwMode="auto">
          <a:xfrm>
            <a:off x="1476375" y="381000"/>
            <a:ext cx="67865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latin typeface="Calibri" panose="020F0502020204030204" pitchFamily="34" charset="0"/>
              </a:rPr>
              <a:t>Best Subsets Regression: NPLKPT versus ASS; CPI; ... </a:t>
            </a:r>
          </a:p>
          <a:p>
            <a:pPr eaLnBrk="1" hangingPunct="1"/>
            <a:r>
              <a:rPr lang="en-US" altLang="en-US" b="1">
                <a:latin typeface="Calibri" panose="020F0502020204030204" pitchFamily="34" charset="0"/>
              </a:rPr>
              <a:t>Response is NPLKPT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2">
            <a:extLst>
              <a:ext uri="{FF2B5EF4-FFF2-40B4-BE49-F238E27FC236}">
                <a16:creationId xmlns:a16="http://schemas.microsoft.com/office/drawing/2014/main" id="{B368BA2C-7EF3-A75E-5B2E-95504002608E}"/>
              </a:ext>
            </a:extLst>
          </p:cNvPr>
          <p:cNvSpPr>
            <a:spLocks noGrp="1" noChangeArrowheads="1"/>
          </p:cNvSpPr>
          <p:nvPr>
            <p:ph type="title"/>
          </p:nvPr>
        </p:nvSpPr>
        <p:spPr>
          <a:noFill/>
        </p:spPr>
        <p:txBody>
          <a:bodyPr lIns="92075" tIns="46038" rIns="92075" bIns="46038"/>
          <a:lstStyle/>
          <a:p>
            <a:pPr eaLnBrk="1" hangingPunct="1"/>
            <a:r>
              <a:rPr lang="en-US" altLang="en-US" sz="3200" b="1"/>
              <a:t>Multiple Regression Analysis</a:t>
            </a:r>
          </a:p>
        </p:txBody>
      </p:sp>
      <p:sp>
        <p:nvSpPr>
          <p:cNvPr id="2052" name="Rectangle 3">
            <a:extLst>
              <a:ext uri="{FF2B5EF4-FFF2-40B4-BE49-F238E27FC236}">
                <a16:creationId xmlns:a16="http://schemas.microsoft.com/office/drawing/2014/main" id="{A15C10C4-1746-DA2C-9AE3-5C3CF45C106E}"/>
              </a:ext>
            </a:extLst>
          </p:cNvPr>
          <p:cNvSpPr>
            <a:spLocks noGrp="1" noChangeArrowheads="1"/>
          </p:cNvSpPr>
          <p:nvPr>
            <p:ph type="body" idx="1"/>
          </p:nvPr>
        </p:nvSpPr>
        <p:spPr>
          <a:xfrm>
            <a:off x="1219200" y="1765300"/>
            <a:ext cx="6345238" cy="1739900"/>
          </a:xfrm>
          <a:noFill/>
        </p:spPr>
        <p:txBody>
          <a:bodyPr lIns="92075" tIns="46038" rIns="92075" bIns="46038"/>
          <a:lstStyle/>
          <a:p>
            <a:pPr eaLnBrk="1" hangingPunct="1">
              <a:buFont typeface="Wingdings" panose="05000000000000000000" pitchFamily="2" charset="2"/>
              <a:buNone/>
            </a:pPr>
            <a:r>
              <a:rPr lang="en-US" altLang="en-US" sz="2400"/>
              <a:t>The general multiple regression with </a:t>
            </a:r>
            <a:r>
              <a:rPr lang="en-US" altLang="en-US" sz="2400" i="1"/>
              <a:t>k</a:t>
            </a:r>
            <a:r>
              <a:rPr lang="en-US" altLang="en-US" sz="2400"/>
              <a:t> independent variables is given by:</a:t>
            </a:r>
            <a:endParaRPr lang="en-US" altLang="en-US" sz="2400">
              <a:solidFill>
                <a:schemeClr val="bg1"/>
              </a:solidFill>
            </a:endParaRPr>
          </a:p>
        </p:txBody>
      </p:sp>
      <p:graphicFrame>
        <p:nvGraphicFramePr>
          <p:cNvPr id="2050" name="Object 4">
            <a:extLst>
              <a:ext uri="{FF2B5EF4-FFF2-40B4-BE49-F238E27FC236}">
                <a16:creationId xmlns:a16="http://schemas.microsoft.com/office/drawing/2014/main" id="{2E047061-CD90-F1F3-DDCE-EBFB81ABB305}"/>
              </a:ext>
            </a:extLst>
          </p:cNvPr>
          <p:cNvGraphicFramePr>
            <a:graphicFrameLocks/>
          </p:cNvGraphicFramePr>
          <p:nvPr/>
        </p:nvGraphicFramePr>
        <p:xfrm>
          <a:off x="1524000" y="2905125"/>
          <a:ext cx="5934075" cy="447675"/>
        </p:xfrm>
        <a:graphic>
          <a:graphicData uri="http://schemas.openxmlformats.org/presentationml/2006/ole">
            <mc:AlternateContent xmlns:mc="http://schemas.openxmlformats.org/markup-compatibility/2006">
              <mc:Choice xmlns:v="urn:schemas-microsoft-com:vml" Requires="v">
                <p:oleObj spid="_x0000_s2049" name="Equation" r:id="rId3" imgW="1828800" imgH="203040" progId="Equation.2">
                  <p:embed/>
                </p:oleObj>
              </mc:Choice>
              <mc:Fallback>
                <p:oleObj name="Equation" r:id="rId3" imgW="1828800" imgH="203040" progId="Equation.2">
                  <p:embed/>
                  <p:pic>
                    <p:nvPicPr>
                      <p:cNvPr id="2050" name="Object 4">
                        <a:extLst>
                          <a:ext uri="{FF2B5EF4-FFF2-40B4-BE49-F238E27FC236}">
                            <a16:creationId xmlns:a16="http://schemas.microsoft.com/office/drawing/2014/main" id="{2E047061-CD90-F1F3-DDCE-EBFB81ABB305}"/>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905125"/>
                        <a:ext cx="5934075"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Text Box 5">
            <a:extLst>
              <a:ext uri="{FF2B5EF4-FFF2-40B4-BE49-F238E27FC236}">
                <a16:creationId xmlns:a16="http://schemas.microsoft.com/office/drawing/2014/main" id="{21711595-BF17-5222-FA5E-E81D661EF2EF}"/>
              </a:ext>
            </a:extLst>
          </p:cNvPr>
          <p:cNvSpPr txBox="1">
            <a:spLocks noChangeArrowheads="1"/>
          </p:cNvSpPr>
          <p:nvPr/>
        </p:nvSpPr>
        <p:spPr bwMode="auto">
          <a:xfrm>
            <a:off x="1447800" y="3886200"/>
            <a:ext cx="7110413"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Clr>
                <a:srgbClr val="404960"/>
              </a:buClr>
              <a:buSzPct val="65000"/>
              <a:buFont typeface="Wingdings" panose="05000000000000000000" pitchFamily="2" charset="2"/>
              <a:buNone/>
            </a:pPr>
            <a:r>
              <a:rPr lang="en-US" altLang="en-US" sz="2000">
                <a:solidFill>
                  <a:schemeClr val="tx2"/>
                </a:solidFill>
              </a:rPr>
              <a:t>The least squares criterion is used to develop this equation.</a:t>
            </a:r>
          </a:p>
          <a:p>
            <a:pPr>
              <a:spcBef>
                <a:spcPct val="20000"/>
              </a:spcBef>
              <a:buClr>
                <a:srgbClr val="404960"/>
              </a:buClr>
              <a:buSzPct val="65000"/>
              <a:buFont typeface="Wingdings" panose="05000000000000000000" pitchFamily="2" charset="2"/>
              <a:buNone/>
            </a:pPr>
            <a:endParaRPr lang="en-US" altLang="en-US" sz="2000">
              <a:solidFill>
                <a:schemeClr val="tx2"/>
              </a:solidFill>
            </a:endParaRPr>
          </a:p>
          <a:p>
            <a:pPr>
              <a:spcBef>
                <a:spcPct val="20000"/>
              </a:spcBef>
              <a:buClr>
                <a:srgbClr val="404960"/>
              </a:buClr>
              <a:buSzPct val="65000"/>
              <a:buFont typeface="Wingdings" panose="05000000000000000000" pitchFamily="2" charset="2"/>
              <a:buNone/>
            </a:pPr>
            <a:r>
              <a:rPr lang="en-US" altLang="en-US" sz="2000">
                <a:solidFill>
                  <a:schemeClr val="tx2"/>
                </a:solidFill>
              </a:rPr>
              <a:t>Because determining </a:t>
            </a:r>
            <a:r>
              <a:rPr lang="en-US" altLang="en-US" sz="2000" i="1">
                <a:solidFill>
                  <a:schemeClr val="tx2"/>
                </a:solidFill>
              </a:rPr>
              <a:t>b</a:t>
            </a:r>
            <a:r>
              <a:rPr lang="en-US" altLang="en-US" sz="2000" baseline="-25000">
                <a:solidFill>
                  <a:schemeClr val="tx2"/>
                </a:solidFill>
              </a:rPr>
              <a:t>1</a:t>
            </a:r>
            <a:r>
              <a:rPr lang="en-US" altLang="en-US" sz="2000">
                <a:solidFill>
                  <a:schemeClr val="tx2"/>
                </a:solidFill>
              </a:rPr>
              <a:t>, </a:t>
            </a:r>
            <a:r>
              <a:rPr lang="en-US" altLang="en-US" sz="2000" i="1">
                <a:solidFill>
                  <a:schemeClr val="tx2"/>
                </a:solidFill>
              </a:rPr>
              <a:t>b</a:t>
            </a:r>
            <a:r>
              <a:rPr lang="en-US" altLang="en-US" sz="2000" baseline="-25000">
                <a:solidFill>
                  <a:schemeClr val="tx2"/>
                </a:solidFill>
              </a:rPr>
              <a:t>2</a:t>
            </a:r>
            <a:r>
              <a:rPr lang="en-US" altLang="en-US" sz="2000">
                <a:solidFill>
                  <a:schemeClr val="tx2"/>
                </a:solidFill>
              </a:rPr>
              <a:t>, </a:t>
            </a:r>
            <a:r>
              <a:rPr lang="en-US" altLang="en-US" sz="2000" i="1">
                <a:solidFill>
                  <a:schemeClr val="tx2"/>
                </a:solidFill>
              </a:rPr>
              <a:t>etc</a:t>
            </a:r>
            <a:r>
              <a:rPr lang="en-US" altLang="en-US" sz="2000">
                <a:solidFill>
                  <a:schemeClr val="tx2"/>
                </a:solidFill>
              </a:rPr>
              <a:t>. is very tedious, a software package such as Excel or MINITAB is recommended.   </a:t>
            </a:r>
          </a:p>
          <a:p>
            <a:pPr>
              <a:spcBef>
                <a:spcPct val="50000"/>
              </a:spcBef>
            </a:pPr>
            <a:endParaRPr lang="en-US" altLang="en-US" sz="2000">
              <a:solidFill>
                <a:schemeClr val="tx2"/>
              </a:solidFill>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animEffect transition="in" filter="blinds(horizontal)">
                                      <p:cBhvr>
                                        <p:cTn id="7" dur="500"/>
                                        <p:tgtEl>
                                          <p:spTgt spid="922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221">
                                            <p:txEl>
                                              <p:pRg st="2" end="2"/>
                                            </p:txEl>
                                          </p:spTgt>
                                        </p:tgtEl>
                                        <p:attrNameLst>
                                          <p:attrName>style.visibility</p:attrName>
                                        </p:attrNameLst>
                                      </p:cBhvr>
                                      <p:to>
                                        <p:strVal val="visible"/>
                                      </p:to>
                                    </p:set>
                                    <p:animEffect transition="in" filter="blinds(horizontal)">
                                      <p:cBhvr>
                                        <p:cTn id="12" dur="500"/>
                                        <p:tgtEl>
                                          <p:spTgt spid="92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218CCA1-C33E-FE98-5FF6-D860801F73DF}"/>
              </a:ext>
            </a:extLst>
          </p:cNvPr>
          <p:cNvSpPr>
            <a:spLocks noGrp="1" noChangeArrowheads="1"/>
          </p:cNvSpPr>
          <p:nvPr>
            <p:ph type="title"/>
          </p:nvPr>
        </p:nvSpPr>
        <p:spPr>
          <a:noFill/>
        </p:spPr>
        <p:txBody>
          <a:bodyPr lIns="92075" tIns="46038" rIns="92075" bIns="46038"/>
          <a:lstStyle/>
          <a:p>
            <a:pPr eaLnBrk="1" hangingPunct="1"/>
            <a:r>
              <a:rPr lang="en-US" altLang="en-US" sz="3200" b="1"/>
              <a:t>Multiple Standard Error of Estimate</a:t>
            </a:r>
          </a:p>
        </p:txBody>
      </p:sp>
      <p:sp>
        <p:nvSpPr>
          <p:cNvPr id="11267" name="Rectangle 3">
            <a:extLst>
              <a:ext uri="{FF2B5EF4-FFF2-40B4-BE49-F238E27FC236}">
                <a16:creationId xmlns:a16="http://schemas.microsoft.com/office/drawing/2014/main" id="{BBDEFEC8-972F-2B22-0C64-6F0191E92D4D}"/>
              </a:ext>
            </a:extLst>
          </p:cNvPr>
          <p:cNvSpPr>
            <a:spLocks noGrp="1" noChangeArrowheads="1"/>
          </p:cNvSpPr>
          <p:nvPr>
            <p:ph type="body" idx="1"/>
          </p:nvPr>
        </p:nvSpPr>
        <p:spPr>
          <a:xfrm>
            <a:off x="1219200" y="1905000"/>
            <a:ext cx="7010400" cy="3581400"/>
          </a:xfrm>
          <a:noFill/>
        </p:spPr>
        <p:txBody>
          <a:bodyPr lIns="92075" tIns="46038" rIns="92075" bIns="46038"/>
          <a:lstStyle/>
          <a:p>
            <a:pPr eaLnBrk="1" hangingPunct="1"/>
            <a:r>
              <a:rPr lang="en-US" altLang="en-US" sz="2400"/>
              <a:t>The multiple standard error of estimate is a measure of the effectiveness of the regression equation.</a:t>
            </a:r>
          </a:p>
          <a:p>
            <a:pPr eaLnBrk="1" hangingPunct="1"/>
            <a:endParaRPr lang="en-US" altLang="en-US" sz="2400"/>
          </a:p>
          <a:p>
            <a:pPr eaLnBrk="1" hangingPunct="1"/>
            <a:r>
              <a:rPr lang="en-US" altLang="en-US" sz="2400"/>
              <a:t>It is measured in the same units as the dependent variable. </a:t>
            </a:r>
          </a:p>
          <a:p>
            <a:pPr eaLnBrk="1" hangingPunct="1"/>
            <a:endParaRPr lang="en-US" altLang="en-US" sz="2400"/>
          </a:p>
          <a:p>
            <a:pPr eaLnBrk="1" hangingPunct="1"/>
            <a:r>
              <a:rPr lang="en-US" altLang="en-US" sz="2400"/>
              <a:t>It is difficult to determine what is a large value and what is a small value of the standard error.</a:t>
            </a:r>
          </a:p>
          <a:p>
            <a:pPr eaLnBrk="1" hangingPunct="1"/>
            <a:endParaRPr lang="en-US" altLang="en-US" sz="2400"/>
          </a:p>
          <a:p>
            <a:pPr eaLnBrk="1" hangingPunct="1"/>
            <a:endParaRPr lang="en-US" altLang="en-US" sz="2400"/>
          </a:p>
        </p:txBody>
      </p:sp>
      <p:sp>
        <p:nvSpPr>
          <p:cNvPr id="11268" name="Rectangle 4">
            <a:extLst>
              <a:ext uri="{FF2B5EF4-FFF2-40B4-BE49-F238E27FC236}">
                <a16:creationId xmlns:a16="http://schemas.microsoft.com/office/drawing/2014/main" id="{6BD5081F-1597-491C-8781-55CDEA6F759A}"/>
              </a:ext>
            </a:extLst>
          </p:cNvPr>
          <p:cNvSpPr>
            <a:spLocks noChangeArrowheads="1"/>
          </p:cNvSpPr>
          <p:nvPr/>
        </p:nvSpPr>
        <p:spPr bwMode="auto">
          <a:xfrm>
            <a:off x="0" y="0"/>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de-DE" altLang="en-US" sz="1400" b="1" i="1">
              <a:solidFill>
                <a:schemeClr val="bg1"/>
              </a:solidFill>
              <a:latin typeface="Book Antiqua" panose="02040602050305030304" pitchFamily="18" charset="0"/>
            </a:endParaRPr>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a:extLst>
              <a:ext uri="{FF2B5EF4-FFF2-40B4-BE49-F238E27FC236}">
                <a16:creationId xmlns:a16="http://schemas.microsoft.com/office/drawing/2014/main" id="{D34C425B-8DA8-320F-4E8A-B4A875129566}"/>
              </a:ext>
            </a:extLst>
          </p:cNvPr>
          <p:cNvSpPr>
            <a:spLocks noGrp="1" noChangeArrowheads="1"/>
          </p:cNvSpPr>
          <p:nvPr>
            <p:ph type="title"/>
          </p:nvPr>
        </p:nvSpPr>
        <p:spPr>
          <a:noFill/>
        </p:spPr>
        <p:txBody>
          <a:bodyPr lIns="92075" tIns="46038" rIns="92075" bIns="46038"/>
          <a:lstStyle/>
          <a:p>
            <a:pPr eaLnBrk="1" hangingPunct="1"/>
            <a:r>
              <a:rPr lang="en-US" altLang="en-US" sz="3200" b="1"/>
              <a:t>Multiple Standard Error of Estimate</a:t>
            </a:r>
          </a:p>
        </p:txBody>
      </p:sp>
      <p:sp>
        <p:nvSpPr>
          <p:cNvPr id="3076" name="Rectangle 3">
            <a:extLst>
              <a:ext uri="{FF2B5EF4-FFF2-40B4-BE49-F238E27FC236}">
                <a16:creationId xmlns:a16="http://schemas.microsoft.com/office/drawing/2014/main" id="{8BA3C1BB-6903-2C4F-D14E-35D0AAB2774F}"/>
              </a:ext>
            </a:extLst>
          </p:cNvPr>
          <p:cNvSpPr>
            <a:spLocks noGrp="1" noChangeArrowheads="1"/>
          </p:cNvSpPr>
          <p:nvPr>
            <p:ph type="body" idx="1"/>
          </p:nvPr>
        </p:nvSpPr>
        <p:spPr>
          <a:xfrm>
            <a:off x="1143000" y="1905000"/>
            <a:ext cx="7010400" cy="4114800"/>
          </a:xfrm>
          <a:noFill/>
        </p:spPr>
        <p:txBody>
          <a:bodyPr lIns="92075" tIns="46038" rIns="92075" bIns="46038"/>
          <a:lstStyle/>
          <a:p>
            <a:pPr eaLnBrk="1" hangingPunct="1"/>
            <a:r>
              <a:rPr lang="en-US" altLang="en-US" sz="2400"/>
              <a:t>The formula  is:</a:t>
            </a:r>
          </a:p>
        </p:txBody>
      </p:sp>
      <p:graphicFrame>
        <p:nvGraphicFramePr>
          <p:cNvPr id="3074" name="Object 4">
            <a:extLst>
              <a:ext uri="{FF2B5EF4-FFF2-40B4-BE49-F238E27FC236}">
                <a16:creationId xmlns:a16="http://schemas.microsoft.com/office/drawing/2014/main" id="{8B76716E-1BB1-9FA8-34FF-8D9B9FCD031D}"/>
              </a:ext>
            </a:extLst>
          </p:cNvPr>
          <p:cNvGraphicFramePr>
            <a:graphicFrameLocks noChangeAspect="1"/>
          </p:cNvGraphicFramePr>
          <p:nvPr/>
        </p:nvGraphicFramePr>
        <p:xfrm>
          <a:off x="1524000" y="3063875"/>
          <a:ext cx="3352800" cy="1222375"/>
        </p:xfrm>
        <a:graphic>
          <a:graphicData uri="http://schemas.openxmlformats.org/presentationml/2006/ole">
            <mc:AlternateContent xmlns:mc="http://schemas.openxmlformats.org/markup-compatibility/2006">
              <mc:Choice xmlns:v="urn:schemas-microsoft-com:vml" Requires="v">
                <p:oleObj spid="_x0000_s3073" name="Equation" r:id="rId3" imgW="1218960" imgH="444240" progId="Equation.3">
                  <p:embed/>
                </p:oleObj>
              </mc:Choice>
              <mc:Fallback>
                <p:oleObj name="Equation" r:id="rId3" imgW="1218960" imgH="444240" progId="Equation.3">
                  <p:embed/>
                  <p:pic>
                    <p:nvPicPr>
                      <p:cNvPr id="3074" name="Object 4">
                        <a:extLst>
                          <a:ext uri="{FF2B5EF4-FFF2-40B4-BE49-F238E27FC236}">
                            <a16:creationId xmlns:a16="http://schemas.microsoft.com/office/drawing/2014/main" id="{8B76716E-1BB1-9FA8-34FF-8D9B9FCD03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063875"/>
                        <a:ext cx="3352800" cy="1222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DFA1D0B-B412-4CBA-8DD2-B70FFD367A83}"/>
              </a:ext>
            </a:extLst>
          </p:cNvPr>
          <p:cNvSpPr>
            <a:spLocks noGrp="1" noChangeArrowheads="1"/>
          </p:cNvSpPr>
          <p:nvPr>
            <p:ph type="title"/>
          </p:nvPr>
        </p:nvSpPr>
        <p:spPr>
          <a:noFill/>
        </p:spPr>
        <p:txBody>
          <a:bodyPr lIns="92075" tIns="46038" rIns="92075" bIns="46038"/>
          <a:lstStyle/>
          <a:p>
            <a:pPr eaLnBrk="1" hangingPunct="1"/>
            <a:r>
              <a:rPr lang="en-US" altLang="en-US" sz="3200" b="1"/>
              <a:t>Multiple Regression Assumptions</a:t>
            </a:r>
          </a:p>
        </p:txBody>
      </p:sp>
      <p:sp>
        <p:nvSpPr>
          <p:cNvPr id="12291" name="Rectangle 3">
            <a:extLst>
              <a:ext uri="{FF2B5EF4-FFF2-40B4-BE49-F238E27FC236}">
                <a16:creationId xmlns:a16="http://schemas.microsoft.com/office/drawing/2014/main" id="{A6E9055D-40B3-FDB0-4D33-1DC0F3C7E102}"/>
              </a:ext>
            </a:extLst>
          </p:cNvPr>
          <p:cNvSpPr>
            <a:spLocks noGrp="1" noChangeArrowheads="1"/>
          </p:cNvSpPr>
          <p:nvPr>
            <p:ph type="body" idx="1"/>
          </p:nvPr>
        </p:nvSpPr>
        <p:spPr>
          <a:xfrm>
            <a:off x="1219200" y="1997075"/>
            <a:ext cx="7391400" cy="1127125"/>
          </a:xfrm>
          <a:noFill/>
        </p:spPr>
        <p:txBody>
          <a:bodyPr lIns="92075" tIns="46038" rIns="92075" bIns="46038"/>
          <a:lstStyle/>
          <a:p>
            <a:pPr eaLnBrk="1" hangingPunct="1"/>
            <a:r>
              <a:rPr lang="en-US" altLang="en-US" sz="2400"/>
              <a:t>The independent variables and the dependent variable have a linear relationship.</a:t>
            </a:r>
          </a:p>
          <a:p>
            <a:pPr eaLnBrk="1" hangingPunct="1"/>
            <a:r>
              <a:rPr lang="en-US" altLang="en-US" sz="2400"/>
              <a:t>The dependent variable must be continuous and at least interval-scale.</a:t>
            </a:r>
          </a:p>
          <a:p>
            <a:pPr eaLnBrk="1" hangingPunct="1"/>
            <a:r>
              <a:rPr lang="en-US" altLang="en-US" sz="2400"/>
              <a:t>The variation in (</a:t>
            </a:r>
            <a:r>
              <a:rPr lang="en-US" altLang="en-US" sz="2400" i="1"/>
              <a:t>Y</a:t>
            </a:r>
            <a:r>
              <a:rPr lang="en-US" altLang="en-US" sz="2400"/>
              <a:t>-</a:t>
            </a:r>
            <a:r>
              <a:rPr lang="en-US" altLang="en-US" sz="2400" i="1"/>
              <a:t>Y</a:t>
            </a:r>
            <a:r>
              <a:rPr lang="en-US" altLang="en-US" sz="2400"/>
              <a:t>’) or residual must be the same for all values of </a:t>
            </a:r>
            <a:r>
              <a:rPr lang="en-US" altLang="en-US" sz="2400" i="1"/>
              <a:t>Y</a:t>
            </a:r>
            <a:r>
              <a:rPr lang="en-US" altLang="en-US" sz="2400"/>
              <a:t>.  When this is the case, we say the difference exhibits homoscedasticity.</a:t>
            </a:r>
          </a:p>
          <a:p>
            <a:pPr eaLnBrk="1" hangingPunct="1"/>
            <a:r>
              <a:rPr lang="en-US" altLang="en-US" sz="2400"/>
              <a:t>The residuals should follow the normal distributed with mean 0.</a:t>
            </a:r>
          </a:p>
          <a:p>
            <a:pPr eaLnBrk="1" hangingPunct="1"/>
            <a:r>
              <a:rPr lang="en-US" altLang="en-US" sz="2400"/>
              <a:t>Successive values of the dependent variable must be uncorrelated.</a:t>
            </a:r>
          </a:p>
          <a:p>
            <a:pPr eaLnBrk="1" hangingPunct="1"/>
            <a:endParaRPr lang="en-US" altLang="en-US" sz="2400"/>
          </a:p>
          <a:p>
            <a:pPr eaLnBrk="1" hangingPunct="1"/>
            <a:endParaRPr lang="en-US" altLang="en-US" sz="2400"/>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4F4547A-354F-34AE-BE87-FDBD7E4AF976}"/>
              </a:ext>
            </a:extLst>
          </p:cNvPr>
          <p:cNvSpPr>
            <a:spLocks noGrp="1" noChangeArrowheads="1"/>
          </p:cNvSpPr>
          <p:nvPr>
            <p:ph type="title"/>
          </p:nvPr>
        </p:nvSpPr>
        <p:spPr>
          <a:xfrm>
            <a:off x="1447800" y="300038"/>
            <a:ext cx="5815013" cy="1158875"/>
          </a:xfrm>
          <a:noFill/>
        </p:spPr>
        <p:txBody>
          <a:bodyPr lIns="92075" tIns="46038" rIns="92075" bIns="46038"/>
          <a:lstStyle/>
          <a:p>
            <a:pPr eaLnBrk="1" hangingPunct="1"/>
            <a:r>
              <a:rPr lang="en-US" altLang="en-US" sz="3200"/>
              <a:t>The ANOVA Table</a:t>
            </a:r>
          </a:p>
        </p:txBody>
      </p:sp>
      <p:sp>
        <p:nvSpPr>
          <p:cNvPr id="13315" name="Rectangle 3">
            <a:extLst>
              <a:ext uri="{FF2B5EF4-FFF2-40B4-BE49-F238E27FC236}">
                <a16:creationId xmlns:a16="http://schemas.microsoft.com/office/drawing/2014/main" id="{D056C0D4-F495-7EA5-CF8C-8E78B4DF3F0B}"/>
              </a:ext>
            </a:extLst>
          </p:cNvPr>
          <p:cNvSpPr>
            <a:spLocks noGrp="1" noChangeArrowheads="1"/>
          </p:cNvSpPr>
          <p:nvPr>
            <p:ph type="body" idx="1"/>
          </p:nvPr>
        </p:nvSpPr>
        <p:spPr>
          <a:xfrm>
            <a:off x="1219200" y="1828800"/>
            <a:ext cx="7010400" cy="4572000"/>
          </a:xfrm>
          <a:noFill/>
        </p:spPr>
        <p:txBody>
          <a:bodyPr lIns="92075" tIns="46038" rIns="92075" bIns="46038"/>
          <a:lstStyle/>
          <a:p>
            <a:pPr eaLnBrk="1" hangingPunct="1"/>
            <a:r>
              <a:rPr lang="en-US" altLang="en-US" sz="2400"/>
              <a:t>The ANOVA table reports the variation in the dependent variable.  The variation is divided into two components.</a:t>
            </a:r>
          </a:p>
          <a:p>
            <a:pPr eaLnBrk="1" hangingPunct="1">
              <a:buFont typeface="Wingdings" panose="05000000000000000000" pitchFamily="2" charset="2"/>
              <a:buNone/>
            </a:pPr>
            <a:endParaRPr lang="en-US" altLang="en-US" sz="2400"/>
          </a:p>
          <a:p>
            <a:pPr lvl="1">
              <a:buClr>
                <a:srgbClr val="990000"/>
              </a:buClr>
              <a:buSzPct val="65000"/>
              <a:buFont typeface="Wingdings" panose="05000000000000000000" pitchFamily="2" charset="2"/>
              <a:buChar char="m"/>
            </a:pPr>
            <a:r>
              <a:rPr lang="en-US" altLang="en-US" sz="2400"/>
              <a:t>The Explained Variation is that accounted for by the set of independent variable.</a:t>
            </a:r>
          </a:p>
          <a:p>
            <a:pPr lvl="1">
              <a:buClr>
                <a:srgbClr val="990000"/>
              </a:buClr>
              <a:buSzPct val="65000"/>
              <a:buFont typeface="Wingdings" panose="05000000000000000000" pitchFamily="2" charset="2"/>
              <a:buChar char="m"/>
            </a:pPr>
            <a:r>
              <a:rPr lang="en-US" altLang="en-US" sz="2400"/>
              <a:t>The Unexplained or Random Variation is not accounted for by the independent variables.</a:t>
            </a:r>
          </a:p>
          <a:p>
            <a:pPr lvl="1">
              <a:buClr>
                <a:srgbClr val="990000"/>
              </a:buClr>
              <a:buSzPct val="65000"/>
              <a:buFont typeface="Wingdings" panose="05000000000000000000" pitchFamily="2" charset="2"/>
              <a:buChar char="m"/>
            </a:pPr>
            <a:endParaRPr lang="en-US" altLang="en-US" sz="2400"/>
          </a:p>
          <a:p>
            <a:pPr eaLnBrk="1" hangingPunct="1"/>
            <a:endParaRPr lang="en-US" altLang="en-US" sz="2400"/>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A6276E7B-AF22-8029-BFE5-2471616D0E26}"/>
              </a:ext>
            </a:extLst>
          </p:cNvPr>
          <p:cNvSpPr>
            <a:spLocks noGrp="1" noChangeArrowheads="1"/>
          </p:cNvSpPr>
          <p:nvPr>
            <p:ph type="title"/>
          </p:nvPr>
        </p:nvSpPr>
        <p:spPr/>
        <p:txBody>
          <a:bodyPr/>
          <a:lstStyle/>
          <a:p>
            <a:pPr eaLnBrk="1" hangingPunct="1"/>
            <a:r>
              <a:rPr lang="en-US" altLang="en-US"/>
              <a:t>Correlation Matrix</a:t>
            </a:r>
          </a:p>
        </p:txBody>
      </p:sp>
      <p:sp>
        <p:nvSpPr>
          <p:cNvPr id="14339" name="Rectangle 3">
            <a:extLst>
              <a:ext uri="{FF2B5EF4-FFF2-40B4-BE49-F238E27FC236}">
                <a16:creationId xmlns:a16="http://schemas.microsoft.com/office/drawing/2014/main" id="{38EC0259-953F-74A2-E889-2FEF725E1BD9}"/>
              </a:ext>
            </a:extLst>
          </p:cNvPr>
          <p:cNvSpPr>
            <a:spLocks noGrp="1" noChangeArrowheads="1"/>
          </p:cNvSpPr>
          <p:nvPr>
            <p:ph type="body" idx="1"/>
          </p:nvPr>
        </p:nvSpPr>
        <p:spPr>
          <a:xfrm>
            <a:off x="533400" y="1981200"/>
            <a:ext cx="8077200" cy="4117975"/>
          </a:xfrm>
        </p:spPr>
        <p:txBody>
          <a:bodyPr/>
          <a:lstStyle/>
          <a:p>
            <a:pPr eaLnBrk="1" hangingPunct="1">
              <a:lnSpc>
                <a:spcPct val="90000"/>
              </a:lnSpc>
              <a:buFont typeface="Wingdings" panose="05000000000000000000" pitchFamily="2" charset="2"/>
              <a:buNone/>
            </a:pPr>
            <a:r>
              <a:rPr lang="en-US" altLang="en-US" sz="2800"/>
              <a:t>	A correlation matrix is used to show all possible simple correlation coefficients among the variables.</a:t>
            </a:r>
          </a:p>
          <a:p>
            <a:pPr eaLnBrk="1" hangingPunct="1">
              <a:lnSpc>
                <a:spcPct val="90000"/>
              </a:lnSpc>
              <a:buFont typeface="Wingdings" panose="05000000000000000000" pitchFamily="2" charset="2"/>
              <a:buNone/>
            </a:pPr>
            <a:endParaRPr lang="en-US" altLang="en-US" sz="2800"/>
          </a:p>
          <a:p>
            <a:pPr eaLnBrk="1" hangingPunct="1">
              <a:lnSpc>
                <a:spcPct val="90000"/>
              </a:lnSpc>
            </a:pPr>
            <a:r>
              <a:rPr lang="en-US" altLang="en-US" sz="2800"/>
              <a:t>The matrix is useful for locating correlated independent variables.</a:t>
            </a:r>
          </a:p>
          <a:p>
            <a:pPr eaLnBrk="1" hangingPunct="1">
              <a:lnSpc>
                <a:spcPct val="90000"/>
              </a:lnSpc>
            </a:pPr>
            <a:endParaRPr lang="en-US" altLang="en-US" sz="2800"/>
          </a:p>
          <a:p>
            <a:pPr eaLnBrk="1" hangingPunct="1">
              <a:lnSpc>
                <a:spcPct val="90000"/>
              </a:lnSpc>
            </a:pPr>
            <a:r>
              <a:rPr lang="en-US" altLang="en-US" sz="2800"/>
              <a:t>It shows how strongly each independent variable is correlated with the dependent variable.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a:extLst>
              <a:ext uri="{FF2B5EF4-FFF2-40B4-BE49-F238E27FC236}">
                <a16:creationId xmlns:a16="http://schemas.microsoft.com/office/drawing/2014/main" id="{6498C861-53FF-F505-2CC7-08BB9591A245}"/>
              </a:ext>
            </a:extLst>
          </p:cNvPr>
          <p:cNvSpPr>
            <a:spLocks noGrp="1" noChangeArrowheads="1"/>
          </p:cNvSpPr>
          <p:nvPr>
            <p:ph type="title"/>
          </p:nvPr>
        </p:nvSpPr>
        <p:spPr>
          <a:xfrm>
            <a:off x="1447800" y="190500"/>
            <a:ext cx="7010400" cy="1527175"/>
          </a:xfrm>
          <a:noFill/>
        </p:spPr>
        <p:txBody>
          <a:bodyPr lIns="92075" tIns="46038" rIns="92075" bIns="46038"/>
          <a:lstStyle/>
          <a:p>
            <a:pPr eaLnBrk="1" hangingPunct="1"/>
            <a:r>
              <a:rPr lang="en-US" altLang="en-US" sz="3200" b="1"/>
              <a:t>Global Test</a:t>
            </a:r>
          </a:p>
        </p:txBody>
      </p:sp>
      <p:sp>
        <p:nvSpPr>
          <p:cNvPr id="4100" name="Rectangle 3">
            <a:extLst>
              <a:ext uri="{FF2B5EF4-FFF2-40B4-BE49-F238E27FC236}">
                <a16:creationId xmlns:a16="http://schemas.microsoft.com/office/drawing/2014/main" id="{F88E3B0F-4FE7-A9E6-2726-03EF21677196}"/>
              </a:ext>
            </a:extLst>
          </p:cNvPr>
          <p:cNvSpPr>
            <a:spLocks noGrp="1" noChangeArrowheads="1"/>
          </p:cNvSpPr>
          <p:nvPr>
            <p:ph type="body" idx="1"/>
          </p:nvPr>
        </p:nvSpPr>
        <p:spPr>
          <a:xfrm>
            <a:off x="1219200" y="1676400"/>
            <a:ext cx="7010400" cy="4114800"/>
          </a:xfrm>
          <a:noFill/>
        </p:spPr>
        <p:txBody>
          <a:bodyPr lIns="92075" tIns="46038" rIns="92075" bIns="46038"/>
          <a:lstStyle/>
          <a:p>
            <a:pPr eaLnBrk="1" hangingPunct="1">
              <a:lnSpc>
                <a:spcPct val="80000"/>
              </a:lnSpc>
            </a:pPr>
            <a:r>
              <a:rPr lang="en-US" altLang="en-US" sz="2400"/>
              <a:t>The global test is used to investigate whether any of the independent variables have significant coefficients.  </a:t>
            </a:r>
          </a:p>
          <a:p>
            <a:pPr eaLnBrk="1" hangingPunct="1">
              <a:lnSpc>
                <a:spcPct val="80000"/>
              </a:lnSpc>
            </a:pPr>
            <a:endParaRPr lang="en-US" altLang="en-US" sz="2400"/>
          </a:p>
          <a:p>
            <a:pPr eaLnBrk="1" hangingPunct="1">
              <a:lnSpc>
                <a:spcPct val="80000"/>
              </a:lnSpc>
            </a:pPr>
            <a:r>
              <a:rPr lang="en-US" altLang="en-US" sz="2400"/>
              <a:t>The hypotheses are:</a:t>
            </a:r>
          </a:p>
          <a:p>
            <a:pPr eaLnBrk="1" hangingPunct="1">
              <a:lnSpc>
                <a:spcPct val="80000"/>
              </a:lnSpc>
            </a:pPr>
            <a:endParaRPr lang="en-US" altLang="en-US" sz="2400"/>
          </a:p>
          <a:p>
            <a:pPr eaLnBrk="1" hangingPunct="1">
              <a:lnSpc>
                <a:spcPct val="80000"/>
              </a:lnSpc>
            </a:pPr>
            <a:endParaRPr lang="en-US" altLang="en-US" sz="2400"/>
          </a:p>
          <a:p>
            <a:pPr eaLnBrk="1" hangingPunct="1">
              <a:lnSpc>
                <a:spcPct val="80000"/>
              </a:lnSpc>
            </a:pPr>
            <a:endParaRPr lang="en-US" altLang="en-US" sz="2400"/>
          </a:p>
          <a:p>
            <a:pPr eaLnBrk="1" hangingPunct="1">
              <a:lnSpc>
                <a:spcPct val="80000"/>
              </a:lnSpc>
            </a:pPr>
            <a:r>
              <a:rPr lang="en-US" altLang="en-US" sz="2400"/>
              <a:t>The test statistic is the </a:t>
            </a:r>
            <a:r>
              <a:rPr lang="en-US" altLang="en-US" sz="2400" i="1"/>
              <a:t>F</a:t>
            </a:r>
            <a:r>
              <a:rPr lang="en-US" altLang="en-US" sz="2400"/>
              <a:t> distribution with </a:t>
            </a:r>
            <a:r>
              <a:rPr lang="en-US" altLang="en-US" sz="2400" i="1"/>
              <a:t>k </a:t>
            </a:r>
            <a:r>
              <a:rPr lang="en-US" altLang="en-US" sz="2400"/>
              <a:t>(number of independent variables) and </a:t>
            </a:r>
            <a:br>
              <a:rPr lang="en-US" altLang="en-US" sz="2400"/>
            </a:br>
            <a:r>
              <a:rPr lang="en-US" altLang="en-US" sz="2400" i="1"/>
              <a:t>n-(k+1)</a:t>
            </a:r>
            <a:r>
              <a:rPr lang="en-US" altLang="en-US" sz="2400"/>
              <a:t> degrees of freedom, where </a:t>
            </a:r>
            <a:r>
              <a:rPr lang="en-US" altLang="en-US" sz="2400" i="1"/>
              <a:t>n</a:t>
            </a:r>
            <a:r>
              <a:rPr lang="en-US" altLang="en-US" sz="2400"/>
              <a:t> is the sample size</a:t>
            </a:r>
          </a:p>
        </p:txBody>
      </p:sp>
      <p:graphicFrame>
        <p:nvGraphicFramePr>
          <p:cNvPr id="4098" name="Object 4">
            <a:extLst>
              <a:ext uri="{FF2B5EF4-FFF2-40B4-BE49-F238E27FC236}">
                <a16:creationId xmlns:a16="http://schemas.microsoft.com/office/drawing/2014/main" id="{22AF281F-1DF5-8F2D-A37A-87FD0F6BA26D}"/>
              </a:ext>
            </a:extLst>
          </p:cNvPr>
          <p:cNvGraphicFramePr>
            <a:graphicFrameLocks noChangeAspect="1"/>
          </p:cNvGraphicFramePr>
          <p:nvPr/>
        </p:nvGraphicFramePr>
        <p:xfrm>
          <a:off x="2514600" y="3360738"/>
          <a:ext cx="3276600" cy="906462"/>
        </p:xfrm>
        <a:graphic>
          <a:graphicData uri="http://schemas.openxmlformats.org/presentationml/2006/ole">
            <mc:AlternateContent xmlns:mc="http://schemas.openxmlformats.org/markup-compatibility/2006">
              <mc:Choice xmlns:v="urn:schemas-microsoft-com:vml" Requires="v">
                <p:oleObj spid="_x0000_s4097" name="Equation" r:id="rId3" imgW="1422360" imgH="393480" progId="Equation.3">
                  <p:embed/>
                </p:oleObj>
              </mc:Choice>
              <mc:Fallback>
                <p:oleObj name="Equation" r:id="rId3" imgW="1422360" imgH="393480" progId="Equation.3">
                  <p:embed/>
                  <p:pic>
                    <p:nvPicPr>
                      <p:cNvPr id="4098" name="Object 4">
                        <a:extLst>
                          <a:ext uri="{FF2B5EF4-FFF2-40B4-BE49-F238E27FC236}">
                            <a16:creationId xmlns:a16="http://schemas.microsoft.com/office/drawing/2014/main" id="{22AF281F-1DF5-8F2D-A37A-87FD0F6BA2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360738"/>
                        <a:ext cx="3276600" cy="906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ld>
</file>

<file path=ppt/theme/theme1.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277</TotalTime>
  <Words>1608</Words>
  <Application>Microsoft Office PowerPoint</Application>
  <PresentationFormat>On-screen Show (4:3)</PresentationFormat>
  <Paragraphs>576</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Echo</vt:lpstr>
      <vt:lpstr>PowerPoint Presentation</vt:lpstr>
      <vt:lpstr>Multiple Regression Analysis</vt:lpstr>
      <vt:lpstr>Multiple Regression Analysis</vt:lpstr>
      <vt:lpstr>Multiple Standard Error of Estimate</vt:lpstr>
      <vt:lpstr>Multiple Standard Error of Estimate</vt:lpstr>
      <vt:lpstr>Multiple Regression Assumptions</vt:lpstr>
      <vt:lpstr>The ANOVA Table</vt:lpstr>
      <vt:lpstr>Correlation Matrix</vt:lpstr>
      <vt:lpstr>Global Test</vt:lpstr>
      <vt:lpstr>Test for Individual Variables</vt:lpstr>
      <vt:lpstr>Example 1</vt:lpstr>
      <vt:lpstr>Example 1 continued</vt:lpstr>
      <vt:lpstr>Example 1  continued</vt:lpstr>
      <vt:lpstr>Example 1  continued</vt:lpstr>
      <vt:lpstr>Example 1  continued</vt:lpstr>
      <vt:lpstr>Example 1 continued</vt:lpstr>
      <vt:lpstr>Example 1 continued </vt:lpstr>
      <vt:lpstr>Example 1  continued</vt:lpstr>
      <vt:lpstr>Example 1 continued</vt:lpstr>
      <vt:lpstr>EXAMPLE 1  continued</vt:lpstr>
      <vt:lpstr>EXAMPLE 1  continued</vt:lpstr>
      <vt:lpstr>Example 1 continued </vt:lpstr>
      <vt:lpstr>Memilih Regresi Terbaik</vt:lpstr>
      <vt:lpstr>ALL POSSIBLE (Best Subsets) REGRESSION </vt:lpstr>
      <vt:lpstr>PowerPoint Presentation</vt:lpstr>
      <vt:lpstr>STEPWISE REGRESSION</vt:lpstr>
      <vt:lpstr>PowerPoint Presentation</vt:lpstr>
    </vt:vector>
  </TitlesOfParts>
  <Company>InterCAFE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Noer Azam Achsani</dc:creator>
  <cp:lastModifiedBy>faurani@iibdj.onmicrosoft.com</cp:lastModifiedBy>
  <cp:revision>12</cp:revision>
  <dcterms:created xsi:type="dcterms:W3CDTF">2008-07-01T22:37:05Z</dcterms:created>
  <dcterms:modified xsi:type="dcterms:W3CDTF">2022-12-22T15:13:40Z</dcterms:modified>
</cp:coreProperties>
</file>