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8"/>
  </p:notesMasterIdLst>
  <p:handoutMasterIdLst>
    <p:handoutMasterId r:id="rId59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  <p:sldId id="311" r:id="rId54"/>
    <p:sldId id="312" r:id="rId55"/>
    <p:sldId id="258" r:id="rId56"/>
    <p:sldId id="313" r:id="rId5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3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slide" Target="slides/slide38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42" Type="http://schemas.openxmlformats.org/officeDocument/2006/relationships/slide" Target="slides/slide41.xml" /><Relationship Id="rId47" Type="http://schemas.openxmlformats.org/officeDocument/2006/relationships/slide" Target="slides/slide46.xml" /><Relationship Id="rId50" Type="http://schemas.openxmlformats.org/officeDocument/2006/relationships/slide" Target="slides/slide49.xml" /><Relationship Id="rId55" Type="http://schemas.openxmlformats.org/officeDocument/2006/relationships/slide" Target="slides/slide54.xml" /><Relationship Id="rId63" Type="http://schemas.openxmlformats.org/officeDocument/2006/relationships/tableStyles" Target="tableStyles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41" Type="http://schemas.openxmlformats.org/officeDocument/2006/relationships/slide" Target="slides/slide40.xml" /><Relationship Id="rId54" Type="http://schemas.openxmlformats.org/officeDocument/2006/relationships/slide" Target="slides/slide53.xml" /><Relationship Id="rId62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slide" Target="slides/slide39.xml" /><Relationship Id="rId45" Type="http://schemas.openxmlformats.org/officeDocument/2006/relationships/slide" Target="slides/slide44.xml" /><Relationship Id="rId53" Type="http://schemas.openxmlformats.org/officeDocument/2006/relationships/slide" Target="slides/slide52.xml" /><Relationship Id="rId58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49" Type="http://schemas.openxmlformats.org/officeDocument/2006/relationships/slide" Target="slides/slide48.xml" /><Relationship Id="rId57" Type="http://schemas.openxmlformats.org/officeDocument/2006/relationships/slide" Target="slides/slide56.xml" /><Relationship Id="rId61" Type="http://schemas.openxmlformats.org/officeDocument/2006/relationships/viewProps" Target="view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4" Type="http://schemas.openxmlformats.org/officeDocument/2006/relationships/slide" Target="slides/slide43.xml" /><Relationship Id="rId52" Type="http://schemas.openxmlformats.org/officeDocument/2006/relationships/slide" Target="slides/slide51.xml" /><Relationship Id="rId6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Relationship Id="rId43" Type="http://schemas.openxmlformats.org/officeDocument/2006/relationships/slide" Target="slides/slide42.xml" /><Relationship Id="rId48" Type="http://schemas.openxmlformats.org/officeDocument/2006/relationships/slide" Target="slides/slide47.xml" /><Relationship Id="rId56" Type="http://schemas.openxmlformats.org/officeDocument/2006/relationships/slide" Target="slides/slide55.xml" /><Relationship Id="rId8" Type="http://schemas.openxmlformats.org/officeDocument/2006/relationships/slide" Target="slides/slide7.xml" /><Relationship Id="rId51" Type="http://schemas.openxmlformats.org/officeDocument/2006/relationships/slide" Target="slides/slide50.xml" /><Relationship Id="rId3" Type="http://schemas.openxmlformats.org/officeDocument/2006/relationships/slide" Target="slides/slide2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slide" Target="slides/slide37.xml" /><Relationship Id="rId46" Type="http://schemas.openxmlformats.org/officeDocument/2006/relationships/slide" Target="slides/slide45.xml" /><Relationship Id="rId59" Type="http://schemas.openxmlformats.org/officeDocument/2006/relationships/handoutMaster" Target="handoutMasters/handoutMaster1.xml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 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 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 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 /><Relationship Id="rId1" Type="http://schemas.openxmlformats.org/officeDocument/2006/relationships/image" Target="../media/image15.emf" 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 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 /><Relationship Id="rId1" Type="http://schemas.openxmlformats.org/officeDocument/2006/relationships/image" Target="../media/image18.wmf" 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 /><Relationship Id="rId1" Type="http://schemas.openxmlformats.org/officeDocument/2006/relationships/image" Target="../media/image20.wmf" 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 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 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 /><Relationship Id="rId1" Type="http://schemas.openxmlformats.org/officeDocument/2006/relationships/image" Target="../media/image24.emf" 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 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 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 /><Relationship Id="rId1" Type="http://schemas.openxmlformats.org/officeDocument/2006/relationships/image" Target="../media/image27.wmf" 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 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 /><Relationship Id="rId1" Type="http://schemas.openxmlformats.org/officeDocument/2006/relationships/image" Target="../media/image29.wmf" 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 /><Relationship Id="rId2" Type="http://schemas.openxmlformats.org/officeDocument/2006/relationships/image" Target="../media/image19.wmf" /><Relationship Id="rId1" Type="http://schemas.openxmlformats.org/officeDocument/2006/relationships/image" Target="../media/image31.wmf" /><Relationship Id="rId5" Type="http://schemas.openxmlformats.org/officeDocument/2006/relationships/image" Target="../media/image34.wmf" /><Relationship Id="rId4" Type="http://schemas.openxmlformats.org/officeDocument/2006/relationships/image" Target="../media/image33.wmf" 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 /><Relationship Id="rId2" Type="http://schemas.openxmlformats.org/officeDocument/2006/relationships/image" Target="../media/image36.wmf" /><Relationship Id="rId1" Type="http://schemas.openxmlformats.org/officeDocument/2006/relationships/image" Target="../media/image35.wmf" /><Relationship Id="rId6" Type="http://schemas.openxmlformats.org/officeDocument/2006/relationships/image" Target="../media/image40.wmf" /><Relationship Id="rId5" Type="http://schemas.openxmlformats.org/officeDocument/2006/relationships/image" Target="../media/image39.wmf" /><Relationship Id="rId4" Type="http://schemas.openxmlformats.org/officeDocument/2006/relationships/image" Target="../media/image38.wmf" 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 /><Relationship Id="rId2" Type="http://schemas.openxmlformats.org/officeDocument/2006/relationships/image" Target="../media/image42.wmf" /><Relationship Id="rId1" Type="http://schemas.openxmlformats.org/officeDocument/2006/relationships/image" Target="../media/image41.wmf" /><Relationship Id="rId5" Type="http://schemas.openxmlformats.org/officeDocument/2006/relationships/image" Target="../media/image45.wmf" /><Relationship Id="rId4" Type="http://schemas.openxmlformats.org/officeDocument/2006/relationships/image" Target="../media/image44.wmf" 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 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 /><Relationship Id="rId2" Type="http://schemas.openxmlformats.org/officeDocument/2006/relationships/image" Target="../media/image48.wmf" /><Relationship Id="rId1" Type="http://schemas.openxmlformats.org/officeDocument/2006/relationships/image" Target="../media/image47.wmf" 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 /><Relationship Id="rId2" Type="http://schemas.openxmlformats.org/officeDocument/2006/relationships/image" Target="../media/image51.wmf" /><Relationship Id="rId1" Type="http://schemas.openxmlformats.org/officeDocument/2006/relationships/image" Target="../media/image50.wmf" /></Relationships>
</file>

<file path=ppt/drawings/_rels/vmlDrawing2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 /><Relationship Id="rId1" Type="http://schemas.openxmlformats.org/officeDocument/2006/relationships/image" Target="../media/image53.wmf" 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 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 /><Relationship Id="rId2" Type="http://schemas.openxmlformats.org/officeDocument/2006/relationships/image" Target="../media/image56.wmf" /><Relationship Id="rId1" Type="http://schemas.openxmlformats.org/officeDocument/2006/relationships/image" Target="../media/image55.wmf" /><Relationship Id="rId6" Type="http://schemas.openxmlformats.org/officeDocument/2006/relationships/image" Target="../media/image60.wmf" /><Relationship Id="rId5" Type="http://schemas.openxmlformats.org/officeDocument/2006/relationships/image" Target="../media/image59.wmf" /><Relationship Id="rId4" Type="http://schemas.openxmlformats.org/officeDocument/2006/relationships/image" Target="../media/image58.wmf" 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 /><Relationship Id="rId1" Type="http://schemas.openxmlformats.org/officeDocument/2006/relationships/image" Target="../media/image4.wmf" 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 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 /><Relationship Id="rId1" Type="http://schemas.openxmlformats.org/officeDocument/2006/relationships/image" Target="../media/image7.wmf" 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 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 /><Relationship Id="rId1" Type="http://schemas.openxmlformats.org/officeDocument/2006/relationships/image" Target="../media/image10.wmf" 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BE6F830-9D8E-48B5-5278-5D4CC436FF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87DDD21D-B7EB-5616-EA6E-5F885CC3327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693D7CCF-9605-21FA-9530-A2AEB3EB66A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3661EE63-F530-BC6E-1345-0B66FB385A1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9F7244E-3C82-458F-A686-90E50757AC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3A8D85D-A217-CD10-9D14-67B6B3FE4F7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9B1E853-6D20-3059-2455-73181AB5BB4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D06CF379-5D2A-6040-EF19-13CA1A33FCC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9258C7FE-F8D6-00AA-BA2F-648C3303AAF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BD84AF89-5885-3D24-0BF4-E5D16273518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9538C61C-1465-3912-9BCE-EE76823583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4F0160E-AE93-4E1F-8497-C6FCB7338F0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67410CA-C3F6-AB47-189C-631BB328CC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FCA96947-CE6C-04EA-87CD-CA8EFE0D9D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15CE438-275F-5FCA-83EA-CC6ABC1EEF1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9438103-1C97-D966-2BAD-AEFBF701DCD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600" b="1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D6B6FED8-AB55-619B-A10B-F1DB949B19F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DF8BCDFD-0BF4-0BCB-76F1-3B0D634EFAF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 16-</a:t>
            </a:r>
            <a:fld id="{5CAF73BF-500E-4E22-B6FD-6E5AEF0543B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7" name="Line 7">
            <a:extLst>
              <a:ext uri="{FF2B5EF4-FFF2-40B4-BE49-F238E27FC236}">
                <a16:creationId xmlns:a16="http://schemas.microsoft.com/office/drawing/2014/main" id="{F5E02EEA-D8B6-68D2-6B39-45DFA0D940F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128" name="Group 8">
            <a:extLst>
              <a:ext uri="{FF2B5EF4-FFF2-40B4-BE49-F238E27FC236}">
                <a16:creationId xmlns:a16="http://schemas.microsoft.com/office/drawing/2014/main" id="{CFE400BF-6944-5429-40C9-2E7AB33BAE2C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5129" name="Rectangle 9">
              <a:extLst>
                <a:ext uri="{FF2B5EF4-FFF2-40B4-BE49-F238E27FC236}">
                  <a16:creationId xmlns:a16="http://schemas.microsoft.com/office/drawing/2014/main" id="{36458EF0-8C0A-E8B9-A227-982BB92E68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Rectangle 10">
              <a:extLst>
                <a:ext uri="{FF2B5EF4-FFF2-40B4-BE49-F238E27FC236}">
                  <a16:creationId xmlns:a16="http://schemas.microsoft.com/office/drawing/2014/main" id="{E571C83B-A260-296B-D094-CAF70B9EF7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Rectangle 11">
              <a:extLst>
                <a:ext uri="{FF2B5EF4-FFF2-40B4-BE49-F238E27FC236}">
                  <a16:creationId xmlns:a16="http://schemas.microsoft.com/office/drawing/2014/main" id="{1A6FCF17-C080-570D-1FAA-C6C99ECF4C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Rectangle 12">
              <a:extLst>
                <a:ext uri="{FF2B5EF4-FFF2-40B4-BE49-F238E27FC236}">
                  <a16:creationId xmlns:a16="http://schemas.microsoft.com/office/drawing/2014/main" id="{0AB4D9B5-B623-0B46-3117-22453DB87E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Rectangle 13">
              <a:extLst>
                <a:ext uri="{FF2B5EF4-FFF2-40B4-BE49-F238E27FC236}">
                  <a16:creationId xmlns:a16="http://schemas.microsoft.com/office/drawing/2014/main" id="{D2D32D81-8262-CB5B-48AA-EDB97DE22E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Rectangle 14">
              <a:extLst>
                <a:ext uri="{FF2B5EF4-FFF2-40B4-BE49-F238E27FC236}">
                  <a16:creationId xmlns:a16="http://schemas.microsoft.com/office/drawing/2014/main" id="{975311AC-B679-A11B-3D68-94703A6931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5" name="Rectangle 15">
              <a:extLst>
                <a:ext uri="{FF2B5EF4-FFF2-40B4-BE49-F238E27FC236}">
                  <a16:creationId xmlns:a16="http://schemas.microsoft.com/office/drawing/2014/main" id="{FE301D97-ACC7-2E7B-3051-28ED2D1D1D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6" name="Rectangle 16">
              <a:extLst>
                <a:ext uri="{FF2B5EF4-FFF2-40B4-BE49-F238E27FC236}">
                  <a16:creationId xmlns:a16="http://schemas.microsoft.com/office/drawing/2014/main" id="{0F3F259F-BC2E-B4E0-BE38-3757C6FAB7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Rectangle 17">
              <a:extLst>
                <a:ext uri="{FF2B5EF4-FFF2-40B4-BE49-F238E27FC236}">
                  <a16:creationId xmlns:a16="http://schemas.microsoft.com/office/drawing/2014/main" id="{AE87F0D3-EB80-D302-0A73-82EE4456E4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Rectangle 18">
              <a:extLst>
                <a:ext uri="{FF2B5EF4-FFF2-40B4-BE49-F238E27FC236}">
                  <a16:creationId xmlns:a16="http://schemas.microsoft.com/office/drawing/2014/main" id="{512DAFCE-36FE-EBBE-7F86-31D0C9C566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Rectangle 19">
              <a:extLst>
                <a:ext uri="{FF2B5EF4-FFF2-40B4-BE49-F238E27FC236}">
                  <a16:creationId xmlns:a16="http://schemas.microsoft.com/office/drawing/2014/main" id="{AA2C27AA-CD77-9DF1-6F7C-117163EC70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Rectangle 20">
              <a:extLst>
                <a:ext uri="{FF2B5EF4-FFF2-40B4-BE49-F238E27FC236}">
                  <a16:creationId xmlns:a16="http://schemas.microsoft.com/office/drawing/2014/main" id="{E505A0AF-5CDF-9B52-7110-8B067D207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Rectangle 21">
              <a:extLst>
                <a:ext uri="{FF2B5EF4-FFF2-40B4-BE49-F238E27FC236}">
                  <a16:creationId xmlns:a16="http://schemas.microsoft.com/office/drawing/2014/main" id="{5AF5AC9A-7313-1A01-27EB-FA2EA56DDA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42" name="Line 22">
            <a:extLst>
              <a:ext uri="{FF2B5EF4-FFF2-40B4-BE49-F238E27FC236}">
                <a16:creationId xmlns:a16="http://schemas.microsoft.com/office/drawing/2014/main" id="{329585BA-3AEE-7E05-0108-03F42E67F91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64008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B92E0-FF11-3F54-56BB-A9A71F90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6A1D00-C527-6ED0-9096-1AA8F8A95C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19618F-5B6E-7C1B-2638-FDA9A07F5C5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66B3B5-F0FC-4AB2-CFA9-256EF55F7E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 16-</a:t>
            </a:r>
            <a:fld id="{AA059FFF-2627-44A3-8ABB-BCEC05866476}" type="slidenum">
              <a:rPr lang="en-US" altLang="en-US"/>
              <a:pPr/>
              <a:t>‹#›</a:t>
            </a:fld>
            <a:endParaRPr lang="en-US" altLang="en-US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4323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EF2551-FDE3-FCC9-CB97-152D0C6D39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705609-B36D-5DA5-6903-2E780B9FF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E1B121-3D88-3163-4ED1-997EA1AAB78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668F90-71FB-65A2-4AF9-1922161D5C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 16-</a:t>
            </a:r>
            <a:fld id="{804C7D87-3A25-454D-BF3C-C24B28BA3B69}" type="slidenum">
              <a:rPr lang="en-US" altLang="en-US"/>
              <a:pPr/>
              <a:t>‹#›</a:t>
            </a:fld>
            <a:endParaRPr lang="en-US" altLang="en-US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73950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E6BF4-B577-FA64-7C91-971D56E59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9C3F36-74A5-BAE1-8EAC-0DDBD1A48930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EA2EBC-A414-6606-7410-560773A816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34F1AC-2D1F-3270-897C-2095A6D889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4800" y="6477000"/>
            <a:ext cx="57150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627A0-B438-126C-FD0B-F1080DB049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781800" y="6477000"/>
            <a:ext cx="21336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Chap 16-</a:t>
            </a:r>
            <a:fld id="{3A21963C-D49E-4573-B833-2222CA3FB71E}" type="slidenum">
              <a:rPr lang="en-US" altLang="en-US"/>
              <a:pPr/>
              <a:t>‹#›</a:t>
            </a:fld>
            <a:endParaRPr lang="en-US" altLang="en-US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472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171E9-6075-1B2F-6C5F-1BA069CC4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9F6AC-CE0E-6464-2068-54754A1CB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F7E975-D8C2-39D0-28F8-CF27E1BD72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D3D2CA-3D78-44FA-9032-2FCFEF32B8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 16-</a:t>
            </a:r>
            <a:fld id="{AEACD075-F454-4010-B51A-88A08AECF059}" type="slidenum">
              <a:rPr lang="en-US" altLang="en-US"/>
              <a:pPr/>
              <a:t>‹#›</a:t>
            </a:fld>
            <a:endParaRPr lang="en-US" altLang="en-US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9530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A4116-360B-F689-A7F2-81707FAF9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401A24-EF54-BE75-4BE7-386CB8561C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B3F710-8B4B-7B6E-ED67-1FCDB796E8E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493AEA-98A3-45AF-E8AC-33C523AB55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 16-</a:t>
            </a:r>
            <a:fld id="{049F183B-8DB7-454B-B50D-B1DC265807C3}" type="slidenum">
              <a:rPr lang="en-US" altLang="en-US"/>
              <a:pPr/>
              <a:t>‹#›</a:t>
            </a:fld>
            <a:endParaRPr lang="en-US" altLang="en-US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015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E40C8-E170-B76C-34FF-2832F2311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47132-D0A8-D587-1971-8EC549A3E0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71EF4D-2549-8BB9-794A-1915F6FEAD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56AB2E-ECD8-4A72-88D1-D66846C8C49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6B3B1-D5DC-10C6-F1DB-1D20CF24E2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 16-</a:t>
            </a:r>
            <a:fld id="{87D1E369-5108-4C83-960F-B925C68829CF}" type="slidenum">
              <a:rPr lang="en-US" altLang="en-US"/>
              <a:pPr/>
              <a:t>‹#›</a:t>
            </a:fld>
            <a:endParaRPr lang="en-US" altLang="en-US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601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1C1FC-59A1-F106-369D-10DE212B5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BA7631-7ECE-2CE2-3E6B-9EDB4049DB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C5E4B1-15EB-40B1-23CF-6D3EE55EFC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09AC31-A122-B325-06EC-DC5344D327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7DC4C4-83CA-2C1D-EDDF-7167CFB56C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5971B5D-7A5C-5C52-3EB5-8603B928977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9D7F24E-B956-C05D-8F03-AF25309535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 16-</a:t>
            </a:r>
            <a:fld id="{918FD027-F73B-4445-9B7E-7FBC46580418}" type="slidenum">
              <a:rPr lang="en-US" altLang="en-US"/>
              <a:pPr/>
              <a:t>‹#›</a:t>
            </a:fld>
            <a:endParaRPr lang="en-US" altLang="en-US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8893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23580-6F11-8584-D011-B93F7315A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93CB29-45A7-529E-14AA-220E21A52F9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A61B4D-1DC5-DF89-766C-7CEDB39306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 16-</a:t>
            </a:r>
            <a:fld id="{A9F9BCDB-8505-4F04-855D-EAC772EF57F9}" type="slidenum">
              <a:rPr lang="en-US" altLang="en-US"/>
              <a:pPr/>
              <a:t>‹#›</a:t>
            </a:fld>
            <a:endParaRPr lang="en-US" altLang="en-US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8884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7B0C725-77FE-6D97-3B8E-B5A9AAF769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46BAC4-F45F-6290-0327-EB442CF88E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 16-</a:t>
            </a:r>
            <a:fld id="{C0003DD3-2E17-4EB7-BCE7-30FC4686333A}" type="slidenum">
              <a:rPr lang="en-US" altLang="en-US"/>
              <a:pPr/>
              <a:t>‹#›</a:t>
            </a:fld>
            <a:endParaRPr lang="en-US" altLang="en-US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366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6670B-0B3E-653C-43AE-A001515CE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94E19-F8DB-BABB-1D09-89CCB1AEB7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06497A-2C55-E914-69B9-2E64E456D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48D3C-0C2B-8F0E-6E75-70C9873C362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50CA8-603E-2B9D-941A-2D9CAC6EDD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 16-</a:t>
            </a:r>
            <a:fld id="{2F8F715C-9E6A-4C43-A518-2A4EFCA92D29}" type="slidenum">
              <a:rPr lang="en-US" altLang="en-US"/>
              <a:pPr/>
              <a:t>‹#›</a:t>
            </a:fld>
            <a:endParaRPr lang="en-US" altLang="en-US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4372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7DD0C-B139-7EB5-69CC-86B1BED0E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420D3B-702C-4CF7-46D8-A34DD399C2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BAA30-D23C-617B-16C7-18FA5E8DB0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FDD18A-AE22-D835-9EA6-07CDF85414B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437DA7-AA95-CB9F-15D8-AD38E32347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 16-</a:t>
            </a:r>
            <a:fld id="{115D444F-E140-46F3-ADA1-1E33BE36127E}" type="slidenum">
              <a:rPr lang="en-US" altLang="en-US"/>
              <a:pPr/>
              <a:t>‹#›</a:t>
            </a:fld>
            <a:endParaRPr lang="en-US" altLang="en-US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299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348D725-9C65-659B-13A6-533A8BB0B3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C134E68-4AA6-96AB-3CB1-9E5D606815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45851EEE-71E6-A969-3298-B4F82FFEE40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" y="6477000"/>
            <a:ext cx="571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1">
                <a:solidFill>
                  <a:schemeClr val="tx2"/>
                </a:solidFill>
              </a:defRPr>
            </a:lvl1pPr>
          </a:lstStyle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8C5F8F45-6B9D-1E7B-FDF5-8F05D1732B3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477000"/>
            <a:ext cx="2133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tx2"/>
                </a:solidFill>
              </a:defRPr>
            </a:lvl1pPr>
          </a:lstStyle>
          <a:p>
            <a:r>
              <a:rPr lang="en-US" altLang="en-US"/>
              <a:t>Chap 16-</a:t>
            </a:r>
            <a:fld id="{7E8AB16A-9350-4FA4-AD6E-0A0E0C693B09}" type="slidenum">
              <a:rPr lang="en-US" altLang="en-US"/>
              <a:pPr/>
              <a:t>‹#›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4102" name="Line 6">
            <a:extLst>
              <a:ext uri="{FF2B5EF4-FFF2-40B4-BE49-F238E27FC236}">
                <a16:creationId xmlns:a16="http://schemas.microsoft.com/office/drawing/2014/main" id="{48F1CB0A-CD87-2BFF-0203-A469292D09F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64008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3" name="Line 7">
            <a:extLst>
              <a:ext uri="{FF2B5EF4-FFF2-40B4-BE49-F238E27FC236}">
                <a16:creationId xmlns:a16="http://schemas.microsoft.com/office/drawing/2014/main" id="{478402A2-9BCF-2961-C451-44512E376CE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104" name="Group 8">
            <a:extLst>
              <a:ext uri="{FF2B5EF4-FFF2-40B4-BE49-F238E27FC236}">
                <a16:creationId xmlns:a16="http://schemas.microsoft.com/office/drawing/2014/main" id="{70DB954C-4218-1E72-BF92-DA281425E142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4105" name="Rectangle 9">
              <a:extLst>
                <a:ext uri="{FF2B5EF4-FFF2-40B4-BE49-F238E27FC236}">
                  <a16:creationId xmlns:a16="http://schemas.microsoft.com/office/drawing/2014/main" id="{D9EF5467-B1E3-6C1F-C46F-B9A5B62512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6" name="Rectangle 10">
              <a:extLst>
                <a:ext uri="{FF2B5EF4-FFF2-40B4-BE49-F238E27FC236}">
                  <a16:creationId xmlns:a16="http://schemas.microsoft.com/office/drawing/2014/main" id="{6ECCAF37-6C16-4671-A0E8-2C833B88B9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7" name="Rectangle 11">
              <a:extLst>
                <a:ext uri="{FF2B5EF4-FFF2-40B4-BE49-F238E27FC236}">
                  <a16:creationId xmlns:a16="http://schemas.microsoft.com/office/drawing/2014/main" id="{D13B1731-426E-CCB7-9A5A-02D5067FA4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Rectangle 12">
              <a:extLst>
                <a:ext uri="{FF2B5EF4-FFF2-40B4-BE49-F238E27FC236}">
                  <a16:creationId xmlns:a16="http://schemas.microsoft.com/office/drawing/2014/main" id="{A94A4CEA-41BE-9DBD-D53D-447BB8D891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Rectangle 13">
              <a:extLst>
                <a:ext uri="{FF2B5EF4-FFF2-40B4-BE49-F238E27FC236}">
                  <a16:creationId xmlns:a16="http://schemas.microsoft.com/office/drawing/2014/main" id="{F45958F4-0D6F-043B-ED36-46919E42D9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Rectangle 14">
              <a:extLst>
                <a:ext uri="{FF2B5EF4-FFF2-40B4-BE49-F238E27FC236}">
                  <a16:creationId xmlns:a16="http://schemas.microsoft.com/office/drawing/2014/main" id="{B6909742-D808-3827-4E82-7A97920B15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Rectangle 15">
              <a:extLst>
                <a:ext uri="{FF2B5EF4-FFF2-40B4-BE49-F238E27FC236}">
                  <a16:creationId xmlns:a16="http://schemas.microsoft.com/office/drawing/2014/main" id="{FC6297F6-F6B7-C287-5600-86B44199FE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Rectangle 16">
              <a:extLst>
                <a:ext uri="{FF2B5EF4-FFF2-40B4-BE49-F238E27FC236}">
                  <a16:creationId xmlns:a16="http://schemas.microsoft.com/office/drawing/2014/main" id="{0FA4DCE7-DA7C-9411-3149-4D62F80461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Rectangle 17">
              <a:extLst>
                <a:ext uri="{FF2B5EF4-FFF2-40B4-BE49-F238E27FC236}">
                  <a16:creationId xmlns:a16="http://schemas.microsoft.com/office/drawing/2014/main" id="{79AF1420-2B75-42ED-D0D7-D65EBBC86C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Rectangle 18">
              <a:extLst>
                <a:ext uri="{FF2B5EF4-FFF2-40B4-BE49-F238E27FC236}">
                  <a16:creationId xmlns:a16="http://schemas.microsoft.com/office/drawing/2014/main" id="{8F1AE7C4-CA64-E17F-59B0-02CE82B741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Rectangle 19">
              <a:extLst>
                <a:ext uri="{FF2B5EF4-FFF2-40B4-BE49-F238E27FC236}">
                  <a16:creationId xmlns:a16="http://schemas.microsoft.com/office/drawing/2014/main" id="{34BD6354-95C5-1E06-0DD3-5AF34E3A27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6" name="Rectangle 20">
              <a:extLst>
                <a:ext uri="{FF2B5EF4-FFF2-40B4-BE49-F238E27FC236}">
                  <a16:creationId xmlns:a16="http://schemas.microsoft.com/office/drawing/2014/main" id="{9535389C-8452-CA09-4FE4-E26351D489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7" name="Rectangle 21">
              <a:extLst>
                <a:ext uri="{FF2B5EF4-FFF2-40B4-BE49-F238E27FC236}">
                  <a16:creationId xmlns:a16="http://schemas.microsoft.com/office/drawing/2014/main" id="{D708E293-1686-BB43-985D-5FA51E920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39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anose="05000000000000000000" pitchFamily="2" charset="2"/>
        <a:buChar char="§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anose="05000000000000000000" pitchFamily="2" charset="2"/>
        <a:buChar char="§"/>
        <a:defRPr sz="25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anose="05000000000000000000" pitchFamily="2" charset="2"/>
        <a:buChar char="§"/>
        <a:defRPr sz="22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2.vml" /><Relationship Id="rId4" Type="http://schemas.openxmlformats.org/officeDocument/2006/relationships/image" Target="../media/image2.wmf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3.vml" /><Relationship Id="rId4" Type="http://schemas.openxmlformats.org/officeDocument/2006/relationships/image" Target="../media/image3.wmf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4.vml" /><Relationship Id="rId6" Type="http://schemas.openxmlformats.org/officeDocument/2006/relationships/image" Target="../media/image5.wmf" /><Relationship Id="rId5" Type="http://schemas.openxmlformats.org/officeDocument/2006/relationships/oleObject" Target="../embeddings/oleObject5.bin" /><Relationship Id="rId4" Type="http://schemas.openxmlformats.org/officeDocument/2006/relationships/image" Target="../media/image4.wmf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5.vml" /><Relationship Id="rId4" Type="http://schemas.openxmlformats.org/officeDocument/2006/relationships/image" Target="../media/image6.emf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6.vml" /><Relationship Id="rId6" Type="http://schemas.openxmlformats.org/officeDocument/2006/relationships/image" Target="../media/image8.wmf" /><Relationship Id="rId5" Type="http://schemas.openxmlformats.org/officeDocument/2006/relationships/oleObject" Target="../embeddings/oleObject8.bin" /><Relationship Id="rId4" Type="http://schemas.openxmlformats.org/officeDocument/2006/relationships/image" Target="../media/image7.wmf" 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7.vml" /><Relationship Id="rId4" Type="http://schemas.openxmlformats.org/officeDocument/2006/relationships/image" Target="../media/image9.emf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8.vml" /><Relationship Id="rId6" Type="http://schemas.openxmlformats.org/officeDocument/2006/relationships/image" Target="../media/image11.wmf" /><Relationship Id="rId5" Type="http://schemas.openxmlformats.org/officeDocument/2006/relationships/oleObject" Target="../embeddings/oleObject11.bin" /><Relationship Id="rId4" Type="http://schemas.openxmlformats.org/officeDocument/2006/relationships/image" Target="../media/image10.wmf" 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9.vml" /><Relationship Id="rId4" Type="http://schemas.openxmlformats.org/officeDocument/2006/relationships/image" Target="../media/image12.wmf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10.vml" /><Relationship Id="rId4" Type="http://schemas.openxmlformats.org/officeDocument/2006/relationships/image" Target="../media/image13.wmf" 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11.vml" /><Relationship Id="rId4" Type="http://schemas.openxmlformats.org/officeDocument/2006/relationships/image" Target="../media/image14.wmf" 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 /><Relationship Id="rId2" Type="http://schemas.openxmlformats.org/officeDocument/2006/relationships/slideLayout" Target="../slideLayouts/slideLayout12.xml" /><Relationship Id="rId1" Type="http://schemas.openxmlformats.org/officeDocument/2006/relationships/vmlDrawing" Target="../drawings/vmlDrawing12.vml" /><Relationship Id="rId6" Type="http://schemas.openxmlformats.org/officeDocument/2006/relationships/image" Target="../media/image16.wmf" /><Relationship Id="rId5" Type="http://schemas.openxmlformats.org/officeDocument/2006/relationships/oleObject" Target="../embeddings/oleObject16.bin" /><Relationship Id="rId4" Type="http://schemas.openxmlformats.org/officeDocument/2006/relationships/image" Target="../media/image15.emf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 /><Relationship Id="rId2" Type="http://schemas.openxmlformats.org/officeDocument/2006/relationships/slideLayout" Target="../slideLayouts/slideLayout12.xml" /><Relationship Id="rId1" Type="http://schemas.openxmlformats.org/officeDocument/2006/relationships/vmlDrawing" Target="../drawings/vmlDrawing13.vml" /><Relationship Id="rId4" Type="http://schemas.openxmlformats.org/officeDocument/2006/relationships/image" Target="../media/image17.wmf" 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14.vml" /><Relationship Id="rId6" Type="http://schemas.openxmlformats.org/officeDocument/2006/relationships/image" Target="../media/image19.wmf" /><Relationship Id="rId5" Type="http://schemas.openxmlformats.org/officeDocument/2006/relationships/oleObject" Target="../embeddings/oleObject19.bin" /><Relationship Id="rId4" Type="http://schemas.openxmlformats.org/officeDocument/2006/relationships/image" Target="../media/image18.wmf" 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15.vml" /><Relationship Id="rId6" Type="http://schemas.openxmlformats.org/officeDocument/2006/relationships/image" Target="../media/image21.wmf" /><Relationship Id="rId5" Type="http://schemas.openxmlformats.org/officeDocument/2006/relationships/oleObject" Target="../embeddings/oleObject21.bin" /><Relationship Id="rId4" Type="http://schemas.openxmlformats.org/officeDocument/2006/relationships/image" Target="../media/image20.wmf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16.vml" /><Relationship Id="rId4" Type="http://schemas.openxmlformats.org/officeDocument/2006/relationships/image" Target="../media/image22.wmf" 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17.vml" /><Relationship Id="rId4" Type="http://schemas.openxmlformats.org/officeDocument/2006/relationships/image" Target="../media/image23.wmf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18.vml" /><Relationship Id="rId6" Type="http://schemas.openxmlformats.org/officeDocument/2006/relationships/image" Target="../media/image25.wmf" /><Relationship Id="rId5" Type="http://schemas.openxmlformats.org/officeDocument/2006/relationships/oleObject" Target="../embeddings/oleObject25.bin" /><Relationship Id="rId4" Type="http://schemas.openxmlformats.org/officeDocument/2006/relationships/image" Target="../media/image24.emf" 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19.vml" /><Relationship Id="rId4" Type="http://schemas.openxmlformats.org/officeDocument/2006/relationships/image" Target="../media/image26.wmf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20.vml" /><Relationship Id="rId6" Type="http://schemas.openxmlformats.org/officeDocument/2006/relationships/image" Target="../media/image28.wmf" /><Relationship Id="rId5" Type="http://schemas.openxmlformats.org/officeDocument/2006/relationships/oleObject" Target="../embeddings/oleObject28.bin" /><Relationship Id="rId4" Type="http://schemas.openxmlformats.org/officeDocument/2006/relationships/image" Target="../media/image27.wmf" 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1.vml" /><Relationship Id="rId4" Type="http://schemas.openxmlformats.org/officeDocument/2006/relationships/image" Target="../media/image1.emf" 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21.vml" /><Relationship Id="rId4" Type="http://schemas.openxmlformats.org/officeDocument/2006/relationships/image" Target="../media/image3.wmf" 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22.vml" /><Relationship Id="rId6" Type="http://schemas.openxmlformats.org/officeDocument/2006/relationships/image" Target="../media/image30.wmf" /><Relationship Id="rId5" Type="http://schemas.openxmlformats.org/officeDocument/2006/relationships/oleObject" Target="../embeddings/oleObject31.bin" /><Relationship Id="rId4" Type="http://schemas.openxmlformats.org/officeDocument/2006/relationships/image" Target="../media/image29.wmf" 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 /><Relationship Id="rId3" Type="http://schemas.openxmlformats.org/officeDocument/2006/relationships/oleObject" Target="../embeddings/oleObject32.bin" /><Relationship Id="rId7" Type="http://schemas.openxmlformats.org/officeDocument/2006/relationships/oleObject" Target="../embeddings/oleObject34.bin" /><Relationship Id="rId12" Type="http://schemas.openxmlformats.org/officeDocument/2006/relationships/image" Target="../media/image34.wmf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23.vml" /><Relationship Id="rId6" Type="http://schemas.openxmlformats.org/officeDocument/2006/relationships/image" Target="../media/image19.wmf" /><Relationship Id="rId11" Type="http://schemas.openxmlformats.org/officeDocument/2006/relationships/oleObject" Target="../embeddings/oleObject36.bin" /><Relationship Id="rId5" Type="http://schemas.openxmlformats.org/officeDocument/2006/relationships/oleObject" Target="../embeddings/oleObject33.bin" /><Relationship Id="rId10" Type="http://schemas.openxmlformats.org/officeDocument/2006/relationships/image" Target="../media/image33.wmf" /><Relationship Id="rId4" Type="http://schemas.openxmlformats.org/officeDocument/2006/relationships/image" Target="../media/image31.wmf" /><Relationship Id="rId9" Type="http://schemas.openxmlformats.org/officeDocument/2006/relationships/oleObject" Target="../embeddings/oleObject35.bin" 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 /><Relationship Id="rId13" Type="http://schemas.openxmlformats.org/officeDocument/2006/relationships/oleObject" Target="../embeddings/oleObject42.bin" /><Relationship Id="rId3" Type="http://schemas.openxmlformats.org/officeDocument/2006/relationships/oleObject" Target="../embeddings/oleObject37.bin" /><Relationship Id="rId7" Type="http://schemas.openxmlformats.org/officeDocument/2006/relationships/oleObject" Target="../embeddings/oleObject39.bin" /><Relationship Id="rId12" Type="http://schemas.openxmlformats.org/officeDocument/2006/relationships/image" Target="../media/image39.wmf" /><Relationship Id="rId2" Type="http://schemas.openxmlformats.org/officeDocument/2006/relationships/slideLayout" Target="../slideLayouts/slideLayout7.xml" /><Relationship Id="rId1" Type="http://schemas.openxmlformats.org/officeDocument/2006/relationships/vmlDrawing" Target="../drawings/vmlDrawing24.vml" /><Relationship Id="rId6" Type="http://schemas.openxmlformats.org/officeDocument/2006/relationships/image" Target="../media/image36.wmf" /><Relationship Id="rId11" Type="http://schemas.openxmlformats.org/officeDocument/2006/relationships/oleObject" Target="../embeddings/oleObject41.bin" /><Relationship Id="rId5" Type="http://schemas.openxmlformats.org/officeDocument/2006/relationships/oleObject" Target="../embeddings/oleObject38.bin" /><Relationship Id="rId10" Type="http://schemas.openxmlformats.org/officeDocument/2006/relationships/image" Target="../media/image38.wmf" /><Relationship Id="rId4" Type="http://schemas.openxmlformats.org/officeDocument/2006/relationships/image" Target="../media/image35.wmf" /><Relationship Id="rId9" Type="http://schemas.openxmlformats.org/officeDocument/2006/relationships/oleObject" Target="../embeddings/oleObject40.bin" /><Relationship Id="rId14" Type="http://schemas.openxmlformats.org/officeDocument/2006/relationships/image" Target="../media/image40.wmf" 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 /><Relationship Id="rId3" Type="http://schemas.openxmlformats.org/officeDocument/2006/relationships/oleObject" Target="../embeddings/oleObject43.bin" /><Relationship Id="rId7" Type="http://schemas.openxmlformats.org/officeDocument/2006/relationships/oleObject" Target="../embeddings/oleObject45.bin" /><Relationship Id="rId12" Type="http://schemas.openxmlformats.org/officeDocument/2006/relationships/image" Target="../media/image45.wmf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25.vml" /><Relationship Id="rId6" Type="http://schemas.openxmlformats.org/officeDocument/2006/relationships/image" Target="../media/image42.wmf" /><Relationship Id="rId11" Type="http://schemas.openxmlformats.org/officeDocument/2006/relationships/oleObject" Target="../embeddings/oleObject47.bin" /><Relationship Id="rId5" Type="http://schemas.openxmlformats.org/officeDocument/2006/relationships/oleObject" Target="../embeddings/oleObject44.bin" /><Relationship Id="rId10" Type="http://schemas.openxmlformats.org/officeDocument/2006/relationships/image" Target="../media/image44.wmf" /><Relationship Id="rId4" Type="http://schemas.openxmlformats.org/officeDocument/2006/relationships/image" Target="../media/image41.wmf" /><Relationship Id="rId9" Type="http://schemas.openxmlformats.org/officeDocument/2006/relationships/oleObject" Target="../embeddings/oleObject46.bin" 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26.vml" /><Relationship Id="rId4" Type="http://schemas.openxmlformats.org/officeDocument/2006/relationships/image" Target="../media/image46.wmf" 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 /><Relationship Id="rId3" Type="http://schemas.openxmlformats.org/officeDocument/2006/relationships/oleObject" Target="../embeddings/oleObject49.bin" /><Relationship Id="rId7" Type="http://schemas.openxmlformats.org/officeDocument/2006/relationships/oleObject" Target="../embeddings/oleObject51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27.vml" /><Relationship Id="rId6" Type="http://schemas.openxmlformats.org/officeDocument/2006/relationships/image" Target="../media/image48.wmf" /><Relationship Id="rId5" Type="http://schemas.openxmlformats.org/officeDocument/2006/relationships/oleObject" Target="../embeddings/oleObject50.bin" /><Relationship Id="rId4" Type="http://schemas.openxmlformats.org/officeDocument/2006/relationships/image" Target="../media/image47.wmf" 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 /><Relationship Id="rId3" Type="http://schemas.openxmlformats.org/officeDocument/2006/relationships/oleObject" Target="../embeddings/oleObject52.bin" /><Relationship Id="rId7" Type="http://schemas.openxmlformats.org/officeDocument/2006/relationships/oleObject" Target="../embeddings/oleObject54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28.vml" /><Relationship Id="rId6" Type="http://schemas.openxmlformats.org/officeDocument/2006/relationships/image" Target="../media/image51.wmf" /><Relationship Id="rId5" Type="http://schemas.openxmlformats.org/officeDocument/2006/relationships/oleObject" Target="../embeddings/oleObject53.bin" /><Relationship Id="rId4" Type="http://schemas.openxmlformats.org/officeDocument/2006/relationships/image" Target="../media/image50.wmf" 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29.vml" /><Relationship Id="rId6" Type="http://schemas.openxmlformats.org/officeDocument/2006/relationships/image" Target="../media/image54.wmf" /><Relationship Id="rId5" Type="http://schemas.openxmlformats.org/officeDocument/2006/relationships/oleObject" Target="../embeddings/oleObject56.bin" /><Relationship Id="rId4" Type="http://schemas.openxmlformats.org/officeDocument/2006/relationships/image" Target="../media/image53.wmf" 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 /><Relationship Id="rId13" Type="http://schemas.openxmlformats.org/officeDocument/2006/relationships/oleObject" Target="../embeddings/oleObject62.bin" /><Relationship Id="rId3" Type="http://schemas.openxmlformats.org/officeDocument/2006/relationships/oleObject" Target="../embeddings/oleObject57.bin" /><Relationship Id="rId7" Type="http://schemas.openxmlformats.org/officeDocument/2006/relationships/oleObject" Target="../embeddings/oleObject59.bin" /><Relationship Id="rId12" Type="http://schemas.openxmlformats.org/officeDocument/2006/relationships/image" Target="../media/image59.wmf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30.vml" /><Relationship Id="rId6" Type="http://schemas.openxmlformats.org/officeDocument/2006/relationships/image" Target="../media/image56.wmf" /><Relationship Id="rId11" Type="http://schemas.openxmlformats.org/officeDocument/2006/relationships/oleObject" Target="../embeddings/oleObject61.bin" /><Relationship Id="rId5" Type="http://schemas.openxmlformats.org/officeDocument/2006/relationships/oleObject" Target="../embeddings/oleObject58.bin" /><Relationship Id="rId10" Type="http://schemas.openxmlformats.org/officeDocument/2006/relationships/image" Target="../media/image58.wmf" /><Relationship Id="rId4" Type="http://schemas.openxmlformats.org/officeDocument/2006/relationships/image" Target="../media/image55.wmf" /><Relationship Id="rId9" Type="http://schemas.openxmlformats.org/officeDocument/2006/relationships/oleObject" Target="../embeddings/oleObject60.bin" /><Relationship Id="rId14" Type="http://schemas.openxmlformats.org/officeDocument/2006/relationships/image" Target="../media/image60.wmf" 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79C51D1A-5171-657E-F703-EFA85082195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85555DC3-0243-5CFB-23F2-FD5CD1D4631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3974A44D-F81F-4523-A07B-BE25AC2F96CD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A8A3AF20-1539-5C47-6111-063333DE73D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en-US" sz="4100">
                <a:solidFill>
                  <a:srgbClr val="0066FF"/>
                </a:solidFill>
              </a:rPr>
              <a:t>Statistics for Managers</a:t>
            </a:r>
            <a:br>
              <a:rPr lang="en-US" altLang="en-US" sz="4100">
                <a:solidFill>
                  <a:srgbClr val="0066FF"/>
                </a:solidFill>
              </a:rPr>
            </a:br>
            <a:r>
              <a:rPr lang="en-US" altLang="en-US" sz="4100">
                <a:solidFill>
                  <a:srgbClr val="0066FF"/>
                </a:solidFill>
              </a:rPr>
              <a:t>Using Microsoft® Excel </a:t>
            </a:r>
            <a:br>
              <a:rPr lang="en-US" altLang="en-US" sz="4100">
                <a:solidFill>
                  <a:srgbClr val="0066FF"/>
                </a:solidFill>
              </a:rPr>
            </a:br>
            <a:r>
              <a:rPr lang="en-US" altLang="en-US" sz="4100">
                <a:solidFill>
                  <a:srgbClr val="0066FF"/>
                </a:solidFill>
              </a:rPr>
              <a:t>5th Edition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9F02744-CFD8-03F8-FB87-EB61D7A8A1A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altLang="en-US"/>
              <a:t>Chapter 16</a:t>
            </a:r>
          </a:p>
          <a:p>
            <a:pPr algn="ctr"/>
            <a:r>
              <a:rPr lang="en-US" altLang="en-US"/>
              <a:t>Time-Series Forecasting and Index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A333980D-1D18-3632-0C23-9D763F7DA3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21A1EB1-16F2-C41D-5741-16F64D46A9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95389B00-8D43-4C5D-B298-32DEDA8E6EDF}" type="slidenum">
              <a:rPr lang="en-US" altLang="en-US"/>
              <a:pPr/>
              <a:t>10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212B22E0-70A5-9E34-AAFC-624B89EE4E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Multiplicative Time-Series Model for Annual Data</a:t>
            </a:r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ABA9DED4-7A98-7798-1CF6-158C25B0C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868488"/>
            <a:ext cx="8077200" cy="156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342" tIns="42672" rIns="85342" bIns="42672"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5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2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Used primarily for forecasting</a:t>
            </a:r>
          </a:p>
          <a:p>
            <a:pPr eaLnBrk="1" hangingPunct="1"/>
            <a:r>
              <a:rPr lang="en-US" altLang="en-US"/>
              <a:t>Observed value in time series is the product of components </a:t>
            </a:r>
          </a:p>
        </p:txBody>
      </p:sp>
      <p:graphicFrame>
        <p:nvGraphicFramePr>
          <p:cNvPr id="34821" name="Object 5">
            <a:extLst>
              <a:ext uri="{FF2B5EF4-FFF2-40B4-BE49-F238E27FC236}">
                <a16:creationId xmlns:a16="http://schemas.microsoft.com/office/drawing/2014/main" id="{5B0750DD-7F68-AF62-97D3-7BF03BE788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3505200"/>
          <a:ext cx="3438525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Equation" r:id="rId3" imgW="901440" imgH="228600" progId="Equation.3">
                  <p:embed/>
                </p:oleObj>
              </mc:Choice>
              <mc:Fallback>
                <p:oleObj name="Equation" r:id="rId3" imgW="901440" imgH="228600" progId="Equation.3">
                  <p:embed/>
                  <p:pic>
                    <p:nvPicPr>
                      <p:cNvPr id="34821" name="Object 5">
                        <a:extLst>
                          <a:ext uri="{FF2B5EF4-FFF2-40B4-BE49-F238E27FC236}">
                            <a16:creationId xmlns:a16="http://schemas.microsoft.com/office/drawing/2014/main" id="{5B0750DD-7F68-AF62-97D3-7BF03BE788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505200"/>
                        <a:ext cx="3438525" cy="846138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2" name="Rectangle 6">
            <a:extLst>
              <a:ext uri="{FF2B5EF4-FFF2-40B4-BE49-F238E27FC236}">
                <a16:creationId xmlns:a16="http://schemas.microsoft.com/office/drawing/2014/main" id="{D7E14E11-D366-79DC-1450-EE0FBF197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4572000"/>
            <a:ext cx="6629400" cy="1308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where		T</a:t>
            </a:r>
            <a:r>
              <a:rPr lang="en-US" altLang="en-US" sz="2000" baseline="-25000">
                <a:latin typeface="Times New Roman" panose="02020603050405020304" pitchFamily="18" charset="0"/>
              </a:rPr>
              <a:t>i</a:t>
            </a:r>
            <a:r>
              <a:rPr lang="en-US" altLang="en-US" sz="2000">
                <a:latin typeface="Times New Roman" panose="02020603050405020304" pitchFamily="18" charset="0"/>
              </a:rPr>
              <a:t> = Trend value at year i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		C</a:t>
            </a:r>
            <a:r>
              <a:rPr lang="en-US" altLang="en-US" sz="2000" baseline="-25000">
                <a:latin typeface="Times New Roman" panose="02020603050405020304" pitchFamily="18" charset="0"/>
              </a:rPr>
              <a:t>i</a:t>
            </a:r>
            <a:r>
              <a:rPr lang="en-US" altLang="en-US" sz="2000">
                <a:latin typeface="Times New Roman" panose="02020603050405020304" pitchFamily="18" charset="0"/>
              </a:rPr>
              <a:t> = Cyclical value at year i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		 I</a:t>
            </a:r>
            <a:r>
              <a:rPr lang="en-US" altLang="en-US" sz="2000" baseline="-25000">
                <a:latin typeface="Times New Roman" panose="02020603050405020304" pitchFamily="18" charset="0"/>
              </a:rPr>
              <a:t>i</a:t>
            </a:r>
            <a:r>
              <a:rPr lang="en-US" altLang="en-US" sz="2000">
                <a:latin typeface="Times New Roman" panose="02020603050405020304" pitchFamily="18" charset="0"/>
              </a:rPr>
              <a:t> = Irregular (random) value at year 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12FA0EFA-E10F-9CA0-EEFB-4005175C51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4A802399-734F-D7FC-6A73-0C5CCFAFF04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299512DB-6510-4665-B92F-24904540BBF4}" type="slidenum">
              <a:rPr lang="en-US" altLang="en-US"/>
              <a:pPr/>
              <a:t>11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B93219CA-A674-441E-6E87-4E326B5835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500"/>
              <a:t>Multiplicative Time-Series Model with a Seasonal Component</a:t>
            </a:r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5743291C-AA91-DD21-0659-872DFFDD6F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68488"/>
            <a:ext cx="8077200" cy="1255712"/>
          </a:xfrm>
          <a:noFill/>
          <a:ln/>
        </p:spPr>
        <p:txBody>
          <a:bodyPr lIns="85342" tIns="42672" rIns="85342" bIns="42672"/>
          <a:lstStyle/>
          <a:p>
            <a:r>
              <a:rPr lang="en-US" altLang="en-US"/>
              <a:t>Used primarily for forecasting</a:t>
            </a:r>
          </a:p>
          <a:p>
            <a:r>
              <a:rPr lang="en-US" altLang="en-US"/>
              <a:t>Allows consideration of seasonal variation</a:t>
            </a:r>
          </a:p>
        </p:txBody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170F1332-99EC-100A-1042-95D9B2D07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4572000"/>
            <a:ext cx="6629400" cy="176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where		T</a:t>
            </a:r>
            <a:r>
              <a:rPr lang="en-US" altLang="en-US" sz="2000" baseline="-25000">
                <a:latin typeface="Times New Roman" panose="02020603050405020304" pitchFamily="18" charset="0"/>
              </a:rPr>
              <a:t>i</a:t>
            </a:r>
            <a:r>
              <a:rPr lang="en-US" altLang="en-US" sz="2000">
                <a:latin typeface="Times New Roman" panose="02020603050405020304" pitchFamily="18" charset="0"/>
              </a:rPr>
              <a:t> = Trend value at time i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		S</a:t>
            </a:r>
            <a:r>
              <a:rPr lang="en-US" altLang="en-US" sz="2000" baseline="-25000">
                <a:latin typeface="Times New Roman" panose="02020603050405020304" pitchFamily="18" charset="0"/>
              </a:rPr>
              <a:t>i</a:t>
            </a:r>
            <a:r>
              <a:rPr lang="en-US" altLang="en-US" sz="2000">
                <a:latin typeface="Times New Roman" panose="02020603050405020304" pitchFamily="18" charset="0"/>
              </a:rPr>
              <a:t> = Seasonal value at time i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		C</a:t>
            </a:r>
            <a:r>
              <a:rPr lang="en-US" altLang="en-US" sz="2000" baseline="-25000">
                <a:latin typeface="Times New Roman" panose="02020603050405020304" pitchFamily="18" charset="0"/>
              </a:rPr>
              <a:t>i</a:t>
            </a:r>
            <a:r>
              <a:rPr lang="en-US" altLang="en-US" sz="2000">
                <a:latin typeface="Times New Roman" panose="02020603050405020304" pitchFamily="18" charset="0"/>
              </a:rPr>
              <a:t> = Cyclical value at time i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		 I</a:t>
            </a:r>
            <a:r>
              <a:rPr lang="en-US" altLang="en-US" sz="2000" baseline="-25000">
                <a:latin typeface="Times New Roman" panose="02020603050405020304" pitchFamily="18" charset="0"/>
              </a:rPr>
              <a:t>i</a:t>
            </a:r>
            <a:r>
              <a:rPr lang="en-US" altLang="en-US" sz="2000">
                <a:latin typeface="Times New Roman" panose="02020603050405020304" pitchFamily="18" charset="0"/>
              </a:rPr>
              <a:t> = Irregular (random) value at time i</a:t>
            </a:r>
          </a:p>
        </p:txBody>
      </p:sp>
      <p:graphicFrame>
        <p:nvGraphicFramePr>
          <p:cNvPr id="35846" name="Object 6">
            <a:extLst>
              <a:ext uri="{FF2B5EF4-FFF2-40B4-BE49-F238E27FC236}">
                <a16:creationId xmlns:a16="http://schemas.microsoft.com/office/drawing/2014/main" id="{01F14AD0-917C-BA2B-BA7A-5870F6323A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8063" y="3224213"/>
          <a:ext cx="4406900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Equation" r:id="rId3" imgW="1155600" imgH="215640" progId="Equation.3">
                  <p:embed/>
                </p:oleObj>
              </mc:Choice>
              <mc:Fallback>
                <p:oleObj name="Equation" r:id="rId3" imgW="1155600" imgH="215640" progId="Equation.3">
                  <p:embed/>
                  <p:pic>
                    <p:nvPicPr>
                      <p:cNvPr id="35846" name="Object 6">
                        <a:extLst>
                          <a:ext uri="{FF2B5EF4-FFF2-40B4-BE49-F238E27FC236}">
                            <a16:creationId xmlns:a16="http://schemas.microsoft.com/office/drawing/2014/main" id="{01F14AD0-917C-BA2B-BA7A-5870F6323A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063" y="3224213"/>
                        <a:ext cx="4406900" cy="7985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7659C73D-2812-770B-D94A-A78D6F3DEA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24173DD-E631-040B-14DA-3D14D181A0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184E0363-7A31-4868-9F96-5139EA33B1DB}" type="slidenum">
              <a:rPr lang="en-US" altLang="en-US"/>
              <a:pPr/>
              <a:t>12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6454AE0B-2DE2-F77C-AD20-35D037F179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Smoothing the </a:t>
            </a:r>
            <a:br>
              <a:rPr lang="en-US" altLang="en-US"/>
            </a:br>
            <a:r>
              <a:rPr lang="en-US" altLang="en-US"/>
              <a:t>Annual Time Series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6FAFC12F-C68D-DFAF-4239-1B0DC8C68F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76400" y="2209800"/>
            <a:ext cx="7010400" cy="2514600"/>
          </a:xfrm>
          <a:solidFill>
            <a:schemeClr val="accent1"/>
          </a:solidFill>
          <a:ln/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Calculate moving averages to get an overall impression of the pattern of movement over time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Moving Average:  averages of consecutive time series values for a chosen period of length 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B2FABA14-784E-D56B-B16A-404C6E2B2C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5CEFE8EC-E45E-C523-052C-A10F7F511D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9B422EDE-CE32-4834-8CFD-3F463B07DB38}" type="slidenum">
              <a:rPr lang="en-US" altLang="en-US"/>
              <a:pPr/>
              <a:t>13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BFB6B545-F2F2-FCCE-7814-2900B098A1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Moving Averages</a:t>
            </a:r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6622B5A4-5BCB-6E63-0475-BB780630D3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76400" y="1981200"/>
            <a:ext cx="7010400" cy="3581400"/>
          </a:xfrm>
          <a:solidFill>
            <a:schemeClr val="accent1"/>
          </a:solidFill>
          <a:ln/>
        </p:spPr>
        <p:txBody>
          <a:bodyPr/>
          <a:lstStyle/>
          <a:p>
            <a:r>
              <a:rPr lang="en-US" altLang="en-US"/>
              <a:t>Used for smoothing</a:t>
            </a:r>
          </a:p>
          <a:p>
            <a:r>
              <a:rPr lang="en-US" altLang="en-US"/>
              <a:t>A series of arithmetic means over time</a:t>
            </a:r>
          </a:p>
          <a:p>
            <a:r>
              <a:rPr lang="en-US" altLang="en-US"/>
              <a:t>Result dependent upon choice of L (length of period for computing means)</a:t>
            </a:r>
          </a:p>
          <a:p>
            <a:r>
              <a:rPr lang="en-US" altLang="en-US"/>
              <a:t>Examples:  </a:t>
            </a:r>
          </a:p>
          <a:p>
            <a:pPr lvl="1"/>
            <a:r>
              <a:rPr lang="en-US" altLang="en-US"/>
              <a:t>For a 5 year moving average, L = 5</a:t>
            </a:r>
          </a:p>
          <a:p>
            <a:pPr lvl="1"/>
            <a:r>
              <a:rPr lang="en-US" altLang="en-US"/>
              <a:t>For a 7 year moving average, L = 7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3F263759-8C7B-1743-649F-91FCD132A0E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3D045C7-A6DE-501B-4700-B609340C48F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19276B3D-0BF9-45EB-8930-4A6B52229B28}" type="slidenum">
              <a:rPr lang="en-US" altLang="en-US"/>
              <a:pPr/>
              <a:t>14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1BCA7215-A435-236F-ECFB-5DE4FB1C6B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Moving Averages</a:t>
            </a:r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CA81D383-5CCE-98EC-CC30-7CF1551450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828800"/>
            <a:ext cx="8077200" cy="4038600"/>
          </a:xfrm>
          <a:noFill/>
          <a:ln/>
        </p:spPr>
        <p:txBody>
          <a:bodyPr lIns="85342" tIns="42672" rIns="85342" bIns="42672"/>
          <a:lstStyle/>
          <a:p>
            <a:r>
              <a:rPr lang="en-US" altLang="en-US"/>
              <a:t>Example: Five-year moving average </a:t>
            </a:r>
          </a:p>
          <a:p>
            <a:pPr lvl="1"/>
            <a:endParaRPr lang="en-US" altLang="en-US" sz="2800"/>
          </a:p>
          <a:p>
            <a:pPr lvl="1"/>
            <a:r>
              <a:rPr lang="en-US" altLang="en-US" sz="2800"/>
              <a:t>First average:</a:t>
            </a:r>
          </a:p>
          <a:p>
            <a:pPr lvl="1"/>
            <a:endParaRPr lang="en-US" altLang="en-US" sz="2800"/>
          </a:p>
          <a:p>
            <a:pPr lvl="1"/>
            <a:endParaRPr lang="en-US" altLang="en-US" sz="2800"/>
          </a:p>
          <a:p>
            <a:pPr lvl="1"/>
            <a:r>
              <a:rPr lang="en-US" altLang="en-US" sz="2800"/>
              <a:t>Second average:</a:t>
            </a:r>
          </a:p>
        </p:txBody>
      </p:sp>
      <p:graphicFrame>
        <p:nvGraphicFramePr>
          <p:cNvPr id="38917" name="Object 5">
            <a:extLst>
              <a:ext uri="{FF2B5EF4-FFF2-40B4-BE49-F238E27FC236}">
                <a16:creationId xmlns:a16="http://schemas.microsoft.com/office/drawing/2014/main" id="{E893E7EA-7493-BE82-15F9-CE575F9557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3505200"/>
          <a:ext cx="3790950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Equation" r:id="rId3" imgW="2006280" imgH="393480" progId="Equation.3">
                  <p:embed/>
                </p:oleObj>
              </mc:Choice>
              <mc:Fallback>
                <p:oleObj name="Equation" r:id="rId3" imgW="2006280" imgH="393480" progId="Equation.3">
                  <p:embed/>
                  <p:pic>
                    <p:nvPicPr>
                      <p:cNvPr id="38917" name="Object 5">
                        <a:extLst>
                          <a:ext uri="{FF2B5EF4-FFF2-40B4-BE49-F238E27FC236}">
                            <a16:creationId xmlns:a16="http://schemas.microsoft.com/office/drawing/2014/main" id="{E893E7EA-7493-BE82-15F9-CE575F9557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505200"/>
                        <a:ext cx="3790950" cy="744538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8" name="Object 6">
            <a:extLst>
              <a:ext uri="{FF2B5EF4-FFF2-40B4-BE49-F238E27FC236}">
                <a16:creationId xmlns:a16="http://schemas.microsoft.com/office/drawing/2014/main" id="{7A8FBC0D-036F-D84B-1D2C-35A841E97B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5105400"/>
          <a:ext cx="3838575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5" imgW="2031840" imgH="393480" progId="Equation.3">
                  <p:embed/>
                </p:oleObj>
              </mc:Choice>
              <mc:Fallback>
                <p:oleObj name="Equation" r:id="rId5" imgW="2031840" imgH="393480" progId="Equation.3">
                  <p:embed/>
                  <p:pic>
                    <p:nvPicPr>
                      <p:cNvPr id="38918" name="Object 6">
                        <a:extLst>
                          <a:ext uri="{FF2B5EF4-FFF2-40B4-BE49-F238E27FC236}">
                            <a16:creationId xmlns:a16="http://schemas.microsoft.com/office/drawing/2014/main" id="{7A8FBC0D-036F-D84B-1D2C-35A841E97B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105400"/>
                        <a:ext cx="3838575" cy="744538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74C12923-8B24-ED17-55F9-09530F907DF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9087342-AF38-7F55-60E0-53B1BBC8944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DF501CB7-96BB-445B-BF1D-3680AD5EA003}" type="slidenum">
              <a:rPr lang="en-US" altLang="en-US"/>
              <a:pPr/>
              <a:t>15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78ADD13F-20E8-60DD-93CF-B6D7698608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Example: Annual Data</a:t>
            </a:r>
          </a:p>
        </p:txBody>
      </p:sp>
      <p:graphicFrame>
        <p:nvGraphicFramePr>
          <p:cNvPr id="39955" name="Group 19">
            <a:extLst>
              <a:ext uri="{FF2B5EF4-FFF2-40B4-BE49-F238E27FC236}">
                <a16:creationId xmlns:a16="http://schemas.microsoft.com/office/drawing/2014/main" id="{14E5F332-5D26-9C7C-CC24-6A11FE83DCF6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1828800"/>
          <a:ext cx="2057400" cy="4352036"/>
        </p:xfrm>
        <a:graphic>
          <a:graphicData uri="http://schemas.openxmlformats.org/drawingml/2006/table">
            <a:tbl>
              <a:tblPr/>
              <a:tblGrid>
                <a:gridCol w="990600">
                  <a:extLst>
                    <a:ext uri="{9D8B030D-6E8A-4147-A177-3AD203B41FA5}">
                      <a16:colId xmlns:a16="http://schemas.microsoft.com/office/drawing/2014/main" val="58503227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627800749"/>
                    </a:ext>
                  </a:extLst>
                </a:gridCol>
              </a:tblGrid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Year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Sales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535858"/>
                  </a:ext>
                </a:extLst>
              </a:tr>
              <a:tr h="2689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11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  etc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23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40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25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27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32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48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33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37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37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50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40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   etc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6584303"/>
                  </a:ext>
                </a:extLst>
              </a:tr>
            </a:tbl>
          </a:graphicData>
        </a:graphic>
      </p:graphicFrame>
      <p:graphicFrame>
        <p:nvGraphicFramePr>
          <p:cNvPr id="39953" name="Object 17">
            <a:extLst>
              <a:ext uri="{FF2B5EF4-FFF2-40B4-BE49-F238E27FC236}">
                <a16:creationId xmlns:a16="http://schemas.microsoft.com/office/drawing/2014/main" id="{3E898564-C13A-3C7F-1FE0-0E678E0201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1905000"/>
          <a:ext cx="5295900" cy="398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Chart" r:id="rId3" imgW="4914900" imgH="3695802" progId="Excel.Chart.8">
                  <p:embed/>
                </p:oleObj>
              </mc:Choice>
              <mc:Fallback>
                <p:oleObj name="Chart" r:id="rId3" imgW="4914900" imgH="3695802" progId="Excel.Chart.8">
                  <p:embed/>
                  <p:pic>
                    <p:nvPicPr>
                      <p:cNvPr id="39953" name="Object 17">
                        <a:extLst>
                          <a:ext uri="{FF2B5EF4-FFF2-40B4-BE49-F238E27FC236}">
                            <a16:creationId xmlns:a16="http://schemas.microsoft.com/office/drawing/2014/main" id="{3E898564-C13A-3C7F-1FE0-0E678E0201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905000"/>
                        <a:ext cx="5295900" cy="398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7E1D911B-007A-10A9-85D8-77031495B1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9AA00CB3-12B6-C30C-8BCC-F6D2D5FEBA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483C898F-2E84-4BFC-979F-92CC251CB4E8}" type="slidenum">
              <a:rPr lang="en-US" altLang="en-US"/>
              <a:pPr/>
              <a:t>16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7467C1BC-6AF9-EBAC-5EF0-3932303CA4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Example: Annual Data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09668791-E371-8F38-B63C-C0E9B714FD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971800" y="5562600"/>
            <a:ext cx="5867400" cy="685800"/>
          </a:xfrm>
          <a:noFill/>
          <a:ln/>
        </p:spPr>
        <p:txBody>
          <a:bodyPr lIns="85342" tIns="42672" rIns="85342" bIns="42672"/>
          <a:lstStyle/>
          <a:p>
            <a:pPr>
              <a:lnSpc>
                <a:spcPct val="80000"/>
              </a:lnSpc>
            </a:pPr>
            <a:r>
              <a:rPr lang="en-US" altLang="en-US"/>
              <a:t>Each moving average is for a consecutive block of 5 years</a:t>
            </a:r>
          </a:p>
        </p:txBody>
      </p:sp>
      <p:graphicFrame>
        <p:nvGraphicFramePr>
          <p:cNvPr id="41039" name="Group 79">
            <a:extLst>
              <a:ext uri="{FF2B5EF4-FFF2-40B4-BE49-F238E27FC236}">
                <a16:creationId xmlns:a16="http://schemas.microsoft.com/office/drawing/2014/main" id="{B0358F4A-9084-5DAE-C42B-7B623434C6C1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1905000"/>
          <a:ext cx="2133600" cy="4413250"/>
        </p:xfrm>
        <a:graphic>
          <a:graphicData uri="http://schemas.openxmlformats.org/drawingml/2006/table">
            <a:tbl>
              <a:tblPr/>
              <a:tblGrid>
                <a:gridCol w="1066800">
                  <a:extLst>
                    <a:ext uri="{9D8B030D-6E8A-4147-A177-3AD203B41FA5}">
                      <a16:colId xmlns:a16="http://schemas.microsoft.com/office/drawing/2014/main" val="97815887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4162542366"/>
                    </a:ext>
                  </a:extLst>
                </a:gridCol>
              </a:tblGrid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Year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Sales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265998"/>
                  </a:ext>
                </a:extLst>
              </a:tr>
              <a:tr h="396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23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16818"/>
                  </a:ext>
                </a:extLst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40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210690"/>
                  </a:ext>
                </a:extLst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25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887873"/>
                  </a:ext>
                </a:extLst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27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69983"/>
                  </a:ext>
                </a:extLst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32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188426"/>
                  </a:ext>
                </a:extLst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48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5623810"/>
                  </a:ext>
                </a:extLst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33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1026253"/>
                  </a:ext>
                </a:extLst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37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51941"/>
                  </a:ext>
                </a:extLst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37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2370765"/>
                  </a:ext>
                </a:extLst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50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552699"/>
                  </a:ext>
                </a:extLst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11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40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205293"/>
                  </a:ext>
                </a:extLst>
              </a:tr>
            </a:tbl>
          </a:graphicData>
        </a:graphic>
      </p:graphicFrame>
      <p:graphicFrame>
        <p:nvGraphicFramePr>
          <p:cNvPr id="41040" name="Group 80">
            <a:extLst>
              <a:ext uri="{FF2B5EF4-FFF2-40B4-BE49-F238E27FC236}">
                <a16:creationId xmlns:a16="http://schemas.microsoft.com/office/drawing/2014/main" id="{1239B122-2933-D28F-1972-5CEF3A5FC52C}"/>
              </a:ext>
            </a:extLst>
          </p:cNvPr>
          <p:cNvGraphicFramePr>
            <a:graphicFrameLocks noGrp="1"/>
          </p:cNvGraphicFramePr>
          <p:nvPr/>
        </p:nvGraphicFramePr>
        <p:xfrm>
          <a:off x="3352800" y="1447800"/>
          <a:ext cx="2514600" cy="383540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16187146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844730577"/>
                    </a:ext>
                  </a:extLst>
                </a:gridCol>
              </a:tblGrid>
              <a:tr h="161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Average Year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5-Year Moving Average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673458"/>
                  </a:ext>
                </a:extLst>
              </a:tr>
              <a:tr h="161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29.4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9793814"/>
                  </a:ext>
                </a:extLst>
              </a:tr>
              <a:tr h="161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34.4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0294157"/>
                  </a:ext>
                </a:extLst>
              </a:tr>
              <a:tr h="161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33.0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749386"/>
                  </a:ext>
                </a:extLst>
              </a:tr>
              <a:tr h="161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35.4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673034"/>
                  </a:ext>
                </a:extLst>
              </a:tr>
              <a:tr h="161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37.4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134600"/>
                  </a:ext>
                </a:extLst>
              </a:tr>
              <a:tr h="161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41.0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769935"/>
                  </a:ext>
                </a:extLst>
              </a:tr>
              <a:tr h="161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39.4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666245"/>
                  </a:ext>
                </a:extLst>
              </a:tr>
              <a:tr h="161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979946"/>
                  </a:ext>
                </a:extLst>
              </a:tr>
            </a:tbl>
          </a:graphicData>
        </a:graphic>
      </p:graphicFrame>
      <p:sp>
        <p:nvSpPr>
          <p:cNvPr id="41027" name="Rectangle 67">
            <a:extLst>
              <a:ext uri="{FF2B5EF4-FFF2-40B4-BE49-F238E27FC236}">
                <a16:creationId xmlns:a16="http://schemas.microsoft.com/office/drawing/2014/main" id="{95A47D1D-017B-7454-E328-77C383CB1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0"/>
            <a:ext cx="2209800" cy="1828800"/>
          </a:xfrm>
          <a:prstGeom prst="rect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8" name="Rectangle 68">
            <a:extLst>
              <a:ext uri="{FF2B5EF4-FFF2-40B4-BE49-F238E27FC236}">
                <a16:creationId xmlns:a16="http://schemas.microsoft.com/office/drawing/2014/main" id="{F6991BFF-DC9B-D9C7-BFF5-1AE854A207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667000"/>
            <a:ext cx="2209800" cy="1828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altLang="en-US" sz="2400">
              <a:solidFill>
                <a:schemeClr val="hlink"/>
              </a:solidFill>
            </a:endParaRPr>
          </a:p>
        </p:txBody>
      </p:sp>
      <p:sp>
        <p:nvSpPr>
          <p:cNvPr id="41029" name="Rectangle 69">
            <a:extLst>
              <a:ext uri="{FF2B5EF4-FFF2-40B4-BE49-F238E27FC236}">
                <a16:creationId xmlns:a16="http://schemas.microsoft.com/office/drawing/2014/main" id="{A776074F-7ECF-3A2A-73AF-69FF288CD3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048000"/>
            <a:ext cx="2209800" cy="1828800"/>
          </a:xfrm>
          <a:prstGeom prst="rect">
            <a:avLst/>
          </a:prstGeom>
          <a:noFill/>
          <a:ln w="28575">
            <a:solidFill>
              <a:srgbClr val="00CC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altLang="en-US" sz="2400">
              <a:solidFill>
                <a:schemeClr val="accent1"/>
              </a:solidFill>
            </a:endParaRPr>
          </a:p>
        </p:txBody>
      </p:sp>
      <p:sp>
        <p:nvSpPr>
          <p:cNvPr id="41030" name="Line 70">
            <a:extLst>
              <a:ext uri="{FF2B5EF4-FFF2-40B4-BE49-F238E27FC236}">
                <a16:creationId xmlns:a16="http://schemas.microsoft.com/office/drawing/2014/main" id="{A7BEF771-85CE-7FDB-C2F6-A2C032CDBF1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514600"/>
            <a:ext cx="1143000" cy="0"/>
          </a:xfrm>
          <a:prstGeom prst="line">
            <a:avLst/>
          </a:prstGeom>
          <a:noFill/>
          <a:ln w="28575">
            <a:solidFill>
              <a:schemeClr val="bg2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31" name="Line 71">
            <a:extLst>
              <a:ext uri="{FF2B5EF4-FFF2-40B4-BE49-F238E27FC236}">
                <a16:creationId xmlns:a16="http://schemas.microsoft.com/office/drawing/2014/main" id="{451AD94E-9020-0E4C-726C-7463EE2D07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2895600"/>
            <a:ext cx="990600" cy="0"/>
          </a:xfrm>
          <a:prstGeom prst="line">
            <a:avLst/>
          </a:prstGeom>
          <a:noFill/>
          <a:ln w="28575">
            <a:solidFill>
              <a:srgbClr val="0000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32" name="Line 72">
            <a:extLst>
              <a:ext uri="{FF2B5EF4-FFF2-40B4-BE49-F238E27FC236}">
                <a16:creationId xmlns:a16="http://schemas.microsoft.com/office/drawing/2014/main" id="{C2EDB7D6-F29F-6F5F-AE0E-49D8EA9A0B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3276600"/>
            <a:ext cx="838200" cy="0"/>
          </a:xfrm>
          <a:prstGeom prst="line">
            <a:avLst/>
          </a:prstGeom>
          <a:noFill/>
          <a:ln w="28575">
            <a:solidFill>
              <a:srgbClr val="00CC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41033" name="Object 73">
            <a:extLst>
              <a:ext uri="{FF2B5EF4-FFF2-40B4-BE49-F238E27FC236}">
                <a16:creationId xmlns:a16="http://schemas.microsoft.com/office/drawing/2014/main" id="{97404BD0-F08E-F2A3-D21B-141F80CA5B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84938" y="2209800"/>
          <a:ext cx="1962150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Equation" r:id="rId3" imgW="1269720" imgH="393480" progId="Equation.3">
                  <p:embed/>
                </p:oleObj>
              </mc:Choice>
              <mc:Fallback>
                <p:oleObj name="Equation" r:id="rId3" imgW="1269720" imgH="393480" progId="Equation.3">
                  <p:embed/>
                  <p:pic>
                    <p:nvPicPr>
                      <p:cNvPr id="41033" name="Object 73">
                        <a:extLst>
                          <a:ext uri="{FF2B5EF4-FFF2-40B4-BE49-F238E27FC236}">
                            <a16:creationId xmlns:a16="http://schemas.microsoft.com/office/drawing/2014/main" id="{97404BD0-F08E-F2A3-D21B-141F80CA5B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4938" y="2209800"/>
                        <a:ext cx="1962150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4" name="Line 74">
            <a:extLst>
              <a:ext uri="{FF2B5EF4-FFF2-40B4-BE49-F238E27FC236}">
                <a16:creationId xmlns:a16="http://schemas.microsoft.com/office/drawing/2014/main" id="{906924B2-C36F-A46C-F439-98370C7BB97F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2514600"/>
            <a:ext cx="457200" cy="0"/>
          </a:xfrm>
          <a:prstGeom prst="line">
            <a:avLst/>
          </a:prstGeom>
          <a:noFill/>
          <a:ln w="28575">
            <a:solidFill>
              <a:schemeClr val="bg2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35" name="Rectangle 75">
            <a:extLst>
              <a:ext uri="{FF2B5EF4-FFF2-40B4-BE49-F238E27FC236}">
                <a16:creationId xmlns:a16="http://schemas.microsoft.com/office/drawing/2014/main" id="{2E1176A1-A53F-3B7D-9DE9-B2BD54E68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2362200"/>
            <a:ext cx="1905000" cy="381000"/>
          </a:xfrm>
          <a:prstGeom prst="rect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1036" name="Object 76">
            <a:extLst>
              <a:ext uri="{FF2B5EF4-FFF2-40B4-BE49-F238E27FC236}">
                <a16:creationId xmlns:a16="http://schemas.microsoft.com/office/drawing/2014/main" id="{D6993548-1085-D95C-3C50-847F619A73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22988" y="3048000"/>
          <a:ext cx="2640012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5" imgW="1955520" imgH="393480" progId="Equation.3">
                  <p:embed/>
                </p:oleObj>
              </mc:Choice>
              <mc:Fallback>
                <p:oleObj name="Equation" r:id="rId5" imgW="1955520" imgH="393480" progId="Equation.3">
                  <p:embed/>
                  <p:pic>
                    <p:nvPicPr>
                      <p:cNvPr id="41036" name="Object 76">
                        <a:extLst>
                          <a:ext uri="{FF2B5EF4-FFF2-40B4-BE49-F238E27FC236}">
                            <a16:creationId xmlns:a16="http://schemas.microsoft.com/office/drawing/2014/main" id="{D6993548-1085-D95C-3C50-847F619A73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2988" y="3048000"/>
                        <a:ext cx="2640012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7" name="Rectangle 77">
            <a:extLst>
              <a:ext uri="{FF2B5EF4-FFF2-40B4-BE49-F238E27FC236}">
                <a16:creationId xmlns:a16="http://schemas.microsoft.com/office/drawing/2014/main" id="{90E7E5C1-6208-F8C4-CEF8-772F2C365B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1981200"/>
            <a:ext cx="2895600" cy="1981200"/>
          </a:xfrm>
          <a:prstGeom prst="rect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8" name="Text Box 78">
            <a:extLst>
              <a:ext uri="{FF2B5EF4-FFF2-40B4-BE49-F238E27FC236}">
                <a16:creationId xmlns:a16="http://schemas.microsoft.com/office/drawing/2014/main" id="{850341A5-CEA9-068B-962E-0B3AD32DA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9530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/>
              <a:t>etc…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74EAE886-75B2-CB74-11E0-1B7B74CAA7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7E4CECB-5ED1-84D3-DEE4-76D08DB45A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AFFF53FE-93EA-4FBB-9D2C-37C9073C9CFD}" type="slidenum">
              <a:rPr lang="en-US" altLang="en-US"/>
              <a:pPr/>
              <a:t>17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359E0D71-A851-1717-EC21-14E05BD8CD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Annual vs. Moving Average</a:t>
            </a:r>
          </a:p>
        </p:txBody>
      </p:sp>
      <p:graphicFrame>
        <p:nvGraphicFramePr>
          <p:cNvPr id="41988" name="Object 4">
            <a:extLst>
              <a:ext uri="{FF2B5EF4-FFF2-40B4-BE49-F238E27FC236}">
                <a16:creationId xmlns:a16="http://schemas.microsoft.com/office/drawing/2014/main" id="{4EA4B7DF-F811-B7D9-CDD2-A2EA50E590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1960563"/>
          <a:ext cx="5867400" cy="441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Chart" r:id="rId3" imgW="4914854" imgH="3695700" progId="Excel.Chart.8">
                  <p:embed/>
                </p:oleObj>
              </mc:Choice>
              <mc:Fallback>
                <p:oleObj name="Chart" r:id="rId3" imgW="4914854" imgH="3695700" progId="Excel.Chart.8">
                  <p:embed/>
                  <p:pic>
                    <p:nvPicPr>
                      <p:cNvPr id="41988" name="Object 4">
                        <a:extLst>
                          <a:ext uri="{FF2B5EF4-FFF2-40B4-BE49-F238E27FC236}">
                            <a16:creationId xmlns:a16="http://schemas.microsoft.com/office/drawing/2014/main" id="{4EA4B7DF-F811-B7D9-CDD2-A2EA50E590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960563"/>
                        <a:ext cx="5867400" cy="441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9" name="Rectangle 5">
            <a:extLst>
              <a:ext uri="{FF2B5EF4-FFF2-40B4-BE49-F238E27FC236}">
                <a16:creationId xmlns:a16="http://schemas.microsoft.com/office/drawing/2014/main" id="{718572B1-486A-5BA7-885D-5BC9086D92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362200"/>
            <a:ext cx="2819400" cy="2743200"/>
          </a:xfrm>
          <a:noFill/>
          <a:ln/>
        </p:spPr>
        <p:txBody>
          <a:bodyPr lIns="85342" tIns="42672" rIns="85342" bIns="42672"/>
          <a:lstStyle/>
          <a:p>
            <a:r>
              <a:rPr lang="en-US" altLang="en-US"/>
              <a:t>The 5-year moving average smoothes the data and shows the underlying trend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B9A03BFB-305B-49C2-3E6D-DF005B5F95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D22EE30-ECB2-42C9-F5B7-934D40176D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02FF7961-7CC5-4046-B6F3-26E664274E62}" type="slidenum">
              <a:rPr lang="en-US" altLang="en-US"/>
              <a:pPr/>
              <a:t>18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45F210DE-DE92-B7CC-D32D-92829A9A08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Exponential Smoothing</a:t>
            </a:r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38BED161-9F36-19B3-B153-9F1F09F99B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76400" y="1981200"/>
            <a:ext cx="7010400" cy="2743200"/>
          </a:xfrm>
          <a:solidFill>
            <a:schemeClr val="accent1"/>
          </a:solidFill>
          <a:ln/>
        </p:spPr>
        <p:txBody>
          <a:bodyPr/>
          <a:lstStyle/>
          <a:p>
            <a:r>
              <a:rPr lang="en-US" altLang="en-US"/>
              <a:t>Used for smoothing and short term forecasting (often one period into the future)</a:t>
            </a:r>
          </a:p>
          <a:p>
            <a:r>
              <a:rPr lang="en-US" altLang="en-US"/>
              <a:t>A weighted moving average</a:t>
            </a:r>
          </a:p>
          <a:p>
            <a:pPr lvl="1"/>
            <a:r>
              <a:rPr lang="en-US" altLang="en-US"/>
              <a:t>Weights decline exponentially</a:t>
            </a:r>
          </a:p>
          <a:p>
            <a:pPr lvl="1"/>
            <a:r>
              <a:rPr lang="en-US" altLang="en-US"/>
              <a:t>Most recent observation weighted most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AA8C41AB-0656-25D4-D9FD-B5326E0BC1B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DEA43CB-4EEA-6DBC-E673-31F099DD49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50E953C3-7D08-4319-9EED-D850F918177B}" type="slidenum">
              <a:rPr lang="en-US" altLang="en-US"/>
              <a:pPr/>
              <a:t>19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F731E950-E304-1989-2013-0696104454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Exponential Smoothing</a:t>
            </a:r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C70365EF-69B5-C58A-FE48-852DADE51C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The weight (smoothing coefficient) is W</a:t>
            </a:r>
            <a:endParaRPr lang="en-US" altLang="en-US">
              <a:sym typeface="Symbol" panose="05050102010706020507" pitchFamily="18" charset="2"/>
            </a:endParaRPr>
          </a:p>
          <a:p>
            <a:pPr lvl="1"/>
            <a:r>
              <a:rPr lang="en-US" altLang="en-US"/>
              <a:t>Subjectively chosen</a:t>
            </a:r>
          </a:p>
          <a:p>
            <a:pPr lvl="1"/>
            <a:r>
              <a:rPr lang="en-US" altLang="en-US"/>
              <a:t>Range from 0 to 1</a:t>
            </a:r>
          </a:p>
          <a:p>
            <a:pPr lvl="1"/>
            <a:r>
              <a:rPr lang="en-US" altLang="en-US"/>
              <a:t>Smaller W</a:t>
            </a:r>
            <a:r>
              <a:rPr lang="en-US" altLang="en-US">
                <a:sym typeface="Symbol" panose="05050102010706020507" pitchFamily="18" charset="2"/>
              </a:rPr>
              <a:t> gives more smoothing, larger W gives less smoothing</a:t>
            </a:r>
            <a:endParaRPr lang="en-US" altLang="en-US"/>
          </a:p>
          <a:p>
            <a:r>
              <a:rPr lang="en-US" altLang="en-US"/>
              <a:t>The weight is:</a:t>
            </a:r>
          </a:p>
          <a:p>
            <a:pPr lvl="1"/>
            <a:r>
              <a:rPr lang="en-US" altLang="en-US"/>
              <a:t>Close to 0 for smoothing out unwanted cyclical and irregular components</a:t>
            </a:r>
          </a:p>
          <a:p>
            <a:pPr lvl="1"/>
            <a:r>
              <a:rPr lang="en-US" altLang="en-US"/>
              <a:t>Close to 1 for forecasting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1A368CA8-E6E2-4819-6456-96531E592B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3221B653-AF8F-640A-9CC0-81A35B588A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AC07DB09-AD01-4B19-B1A8-4E4DEC1412A3}" type="slidenum">
              <a:rPr lang="en-US" altLang="en-US"/>
              <a:pPr/>
              <a:t>2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44DA5790-D416-2F64-C9BF-B9EC45D127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Learning Objectives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DFBBC3EF-86F3-0272-4575-4EFB73189D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400"/>
              <a:t>In this chapter, you learn:</a:t>
            </a:r>
          </a:p>
          <a:p>
            <a:r>
              <a:rPr lang="en-US" altLang="en-US" sz="2400"/>
              <a:t>About seven different time-series forecasting models: moving averages, exponential smoothing, the linear trend, the quadratic trend, the exponential trend, the autoregressive, and the least-squares models for seasonal data.</a:t>
            </a:r>
          </a:p>
          <a:p>
            <a:r>
              <a:rPr lang="en-US" altLang="en-US" sz="2400"/>
              <a:t>To choose the most appropriate time-series forecasting model</a:t>
            </a:r>
          </a:p>
          <a:p>
            <a:r>
              <a:rPr lang="en-US" altLang="en-US" sz="2400"/>
              <a:t>About price indexes and the difference between aggregated and simple indexes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552A0A76-94E9-0312-D5B5-8D49DA91907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8BEF1A1-234D-5C84-34B2-818E267D47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63C19956-8C4B-43F8-AB95-BF3E142CDA4C}" type="slidenum">
              <a:rPr lang="en-US" altLang="en-US"/>
              <a:pPr/>
              <a:t>20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3AFA05F4-9201-FB33-DC11-42D3251819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Exponential Smoothing Model</a:t>
            </a:r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8334C559-ECE3-2B02-8CD8-F0A868C08A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524000"/>
            <a:ext cx="7162800" cy="609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defRPr sz="26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defRPr sz="25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defRPr sz="22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b="0"/>
              <a:t>   Exponential smoothing model</a:t>
            </a:r>
          </a:p>
          <a:p>
            <a:pPr eaLnBrk="1" hangingPunct="1"/>
            <a:endParaRPr lang="en-US" altLang="en-US" b="0"/>
          </a:p>
          <a:p>
            <a:pPr eaLnBrk="1" hangingPunct="1"/>
            <a:endParaRPr lang="en-US" altLang="en-US" sz="1900"/>
          </a:p>
          <a:p>
            <a:pPr eaLnBrk="1" hangingPunct="1"/>
            <a:endParaRPr lang="en-US" altLang="en-US"/>
          </a:p>
        </p:txBody>
      </p:sp>
      <p:graphicFrame>
        <p:nvGraphicFramePr>
          <p:cNvPr id="45061" name="Object 5">
            <a:extLst>
              <a:ext uri="{FF2B5EF4-FFF2-40B4-BE49-F238E27FC236}">
                <a16:creationId xmlns:a16="http://schemas.microsoft.com/office/drawing/2014/main" id="{FF9E7487-6678-B1B2-CE5E-FCFFB8C760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2133600"/>
          <a:ext cx="1538288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Equation" r:id="rId3" imgW="482400" imgH="215640" progId="Equation.3">
                  <p:embed/>
                </p:oleObj>
              </mc:Choice>
              <mc:Fallback>
                <p:oleObj name="Equation" r:id="rId3" imgW="482400" imgH="215640" progId="Equation.3">
                  <p:embed/>
                  <p:pic>
                    <p:nvPicPr>
                      <p:cNvPr id="45061" name="Object 5">
                        <a:extLst>
                          <a:ext uri="{FF2B5EF4-FFF2-40B4-BE49-F238E27FC236}">
                            <a16:creationId xmlns:a16="http://schemas.microsoft.com/office/drawing/2014/main" id="{FF9E7487-6678-B1B2-CE5E-FCFFB8C760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1538288" cy="687388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>
            <a:extLst>
              <a:ext uri="{FF2B5EF4-FFF2-40B4-BE49-F238E27FC236}">
                <a16:creationId xmlns:a16="http://schemas.microsoft.com/office/drawing/2014/main" id="{87D93962-B4D0-0D15-3025-E10DCE49D5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971800"/>
          <a:ext cx="47307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5" imgW="1422360" imgH="215640" progId="Equation.3">
                  <p:embed/>
                </p:oleObj>
              </mc:Choice>
              <mc:Fallback>
                <p:oleObj name="Equation" r:id="rId5" imgW="1422360" imgH="215640" progId="Equation.3">
                  <p:embed/>
                  <p:pic>
                    <p:nvPicPr>
                      <p:cNvPr id="45062" name="Object 6">
                        <a:extLst>
                          <a:ext uri="{FF2B5EF4-FFF2-40B4-BE49-F238E27FC236}">
                            <a16:creationId xmlns:a16="http://schemas.microsoft.com/office/drawing/2014/main" id="{87D93962-B4D0-0D15-3025-E10DCE49D5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971800"/>
                        <a:ext cx="4730750" cy="71755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3" name="Rectangle 7">
            <a:extLst>
              <a:ext uri="{FF2B5EF4-FFF2-40B4-BE49-F238E27FC236}">
                <a16:creationId xmlns:a16="http://schemas.microsoft.com/office/drawing/2014/main" id="{A76E25D7-24F5-5585-2970-CA5F38034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191000"/>
            <a:ext cx="655320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000">
                <a:latin typeface="Times New Roman" panose="02020603050405020304" pitchFamily="18" charset="0"/>
              </a:rPr>
              <a:t>where:</a:t>
            </a:r>
          </a:p>
          <a:p>
            <a:pPr eaLnBrk="1" hangingPunct="1"/>
            <a:r>
              <a:rPr lang="en-US" altLang="en-US" sz="2000">
                <a:latin typeface="Times New Roman" panose="02020603050405020304" pitchFamily="18" charset="0"/>
              </a:rPr>
              <a:t>	E</a:t>
            </a:r>
            <a:r>
              <a:rPr lang="en-US" altLang="en-US" sz="2000" baseline="-25000">
                <a:latin typeface="Times New Roman" panose="02020603050405020304" pitchFamily="18" charset="0"/>
              </a:rPr>
              <a:t>i </a:t>
            </a:r>
            <a:r>
              <a:rPr lang="en-US" altLang="en-US" sz="2000">
                <a:latin typeface="Times New Roman" panose="02020603050405020304" pitchFamily="18" charset="0"/>
              </a:rPr>
              <a:t>= exponentially smoothed value for period i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	</a:t>
            </a:r>
            <a:r>
              <a:rPr lang="en-US" altLang="en-US" sz="2000">
                <a:latin typeface="Times New Roman" panose="02020603050405020304" pitchFamily="18" charset="0"/>
              </a:rPr>
              <a:t>E</a:t>
            </a:r>
            <a:r>
              <a:rPr lang="en-US" altLang="en-US" sz="2000" baseline="-25000">
                <a:latin typeface="Times New Roman" panose="02020603050405020304" pitchFamily="18" charset="0"/>
              </a:rPr>
              <a:t>i-1</a:t>
            </a:r>
            <a:r>
              <a:rPr lang="en-US" altLang="en-US" sz="2000">
                <a:latin typeface="Times New Roman" panose="02020603050405020304" pitchFamily="18" charset="0"/>
              </a:rPr>
              <a:t> = exponentially smoothed value already</a:t>
            </a:r>
          </a:p>
          <a:p>
            <a:pPr eaLnBrk="1" hangingPunct="1"/>
            <a:r>
              <a:rPr lang="en-US" altLang="en-US" sz="2000">
                <a:latin typeface="Times New Roman" panose="02020603050405020304" pitchFamily="18" charset="0"/>
              </a:rPr>
              <a:t>		 computed for period i - 1</a:t>
            </a:r>
          </a:p>
          <a:p>
            <a:pPr eaLnBrk="1" hangingPunct="1"/>
            <a:r>
              <a:rPr lang="en-US" altLang="en-US" sz="2000">
                <a:latin typeface="Times New Roman" panose="02020603050405020304" pitchFamily="18" charset="0"/>
              </a:rPr>
              <a:t>	 Y</a:t>
            </a:r>
            <a:r>
              <a:rPr lang="en-US" altLang="en-US" sz="2000" baseline="-25000">
                <a:latin typeface="Times New Roman" panose="02020603050405020304" pitchFamily="18" charset="0"/>
              </a:rPr>
              <a:t>i</a:t>
            </a:r>
            <a:r>
              <a:rPr lang="en-US" altLang="en-US" sz="2000">
                <a:latin typeface="Times New Roman" panose="02020603050405020304" pitchFamily="18" charset="0"/>
              </a:rPr>
              <a:t> = observed value in period i</a:t>
            </a:r>
          </a:p>
          <a:p>
            <a:pPr eaLnBrk="1" hangingPunct="1"/>
            <a:r>
              <a:rPr lang="en-US" altLang="en-US" sz="2000">
                <a:latin typeface="Times New Roman" panose="02020603050405020304" pitchFamily="18" charset="0"/>
              </a:rPr>
              <a:t>	 </a:t>
            </a:r>
            <a:r>
              <a:rPr lang="en-US" altLang="en-US" sz="2000">
                <a:latin typeface="Times New Roman" panose="02020603050405020304" pitchFamily="18" charset="0"/>
                <a:sym typeface="Symbol" panose="05050102010706020507" pitchFamily="18" charset="2"/>
              </a:rPr>
              <a:t>W = weight (smoothing coefficient), 0 &lt; W &lt; 1</a:t>
            </a:r>
          </a:p>
        </p:txBody>
      </p:sp>
      <p:sp>
        <p:nvSpPr>
          <p:cNvPr id="45064" name="Rectangle 8">
            <a:extLst>
              <a:ext uri="{FF2B5EF4-FFF2-40B4-BE49-F238E27FC236}">
                <a16:creationId xmlns:a16="http://schemas.microsoft.com/office/drawing/2014/main" id="{B99B3390-408E-57A5-A949-20962CC0E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2563" y="3941763"/>
            <a:ext cx="231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For i = 2, 3, 4, …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167DA038-7734-0210-9BA0-F14A26E982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52E7AE86-B044-6C75-EE2B-477CBC82D2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769FB144-0E44-40A2-987D-0BF15E59D89A}" type="slidenum">
              <a:rPr lang="en-US" altLang="en-US"/>
              <a:pPr/>
              <a:t>21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98F673B4-EEB7-54F6-6885-5FE8314EC1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Exponential Smoothing Example</a:t>
            </a: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46ABFEC6-B512-1DF5-5D0A-85D60265CD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5257800" cy="457200"/>
          </a:xfrm>
          <a:noFill/>
          <a:ln/>
        </p:spPr>
        <p:txBody>
          <a:bodyPr lIns="85342" tIns="42672" rIns="85342" bIns="42672"/>
          <a:lstStyle/>
          <a:p>
            <a:r>
              <a:rPr lang="en-US" altLang="en-US" sz="2400"/>
              <a:t>Suppose we use weight W</a:t>
            </a:r>
            <a:r>
              <a:rPr lang="en-US" altLang="en-US" sz="2400">
                <a:sym typeface="Symbol" panose="05050102010706020507" pitchFamily="18" charset="2"/>
              </a:rPr>
              <a:t> = .2</a:t>
            </a:r>
          </a:p>
        </p:txBody>
      </p:sp>
      <p:graphicFrame>
        <p:nvGraphicFramePr>
          <p:cNvPr id="46116" name="Group 36">
            <a:extLst>
              <a:ext uri="{FF2B5EF4-FFF2-40B4-BE49-F238E27FC236}">
                <a16:creationId xmlns:a16="http://schemas.microsoft.com/office/drawing/2014/main" id="{DBDBA2FA-AC86-1BC8-E78C-613ECD654266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2209800"/>
          <a:ext cx="6934200" cy="4144963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378013734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149134628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3817958018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354703952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Time Period (i)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Sales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(Y</a:t>
                      </a:r>
                      <a:r>
                        <a:rPr kumimoji="0" lang="en-US" altLang="en-US" sz="16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Forecast from prior period (E</a:t>
                      </a:r>
                      <a:r>
                        <a:rPr kumimoji="0" lang="en-US" altLang="en-US" sz="16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i-1</a:t>
                      </a: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Exponentially Smoothed Value for this period (E</a:t>
                      </a:r>
                      <a:r>
                        <a:rPr kumimoji="0" lang="en-US" altLang="en-US" sz="16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i</a:t>
                      </a: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799777"/>
                  </a:ext>
                </a:extLst>
              </a:tr>
              <a:tr h="2689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  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23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40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25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27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32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48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33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37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37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50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  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--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26.4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26.12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26.296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27.437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31.549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31.840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32.872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33.697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(.2)(40)+(.8)(23)=26.4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(.2)(25)+(.8)(26.4)=26.12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(.2)(27)+(.8)(26.12)=26.296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(.2)(32)+(.8)(26.296)=27.437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(.2)(48)+(.8)(27.437)=31.549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(.2)(48)+(.8)(31.549)=31.840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(.2)(33)+(.8)(31.840)=32.872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(.2)(37)+(.8)(32.872)=33.697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(.2)(50)+(.8)(33.697)=36.958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6286429"/>
                  </a:ext>
                </a:extLst>
              </a:tr>
            </a:tbl>
          </a:graphicData>
        </a:graphic>
      </p:graphicFrame>
      <p:graphicFrame>
        <p:nvGraphicFramePr>
          <p:cNvPr id="46111" name="Object 31">
            <a:extLst>
              <a:ext uri="{FF2B5EF4-FFF2-40B4-BE49-F238E27FC236}">
                <a16:creationId xmlns:a16="http://schemas.microsoft.com/office/drawing/2014/main" id="{9F5F9880-6EF9-0987-22E5-77D3722353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15200" y="4551363"/>
          <a:ext cx="1635125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Equation" r:id="rId3" imgW="1130040" imgH="457200" progId="Equation.3">
                  <p:embed/>
                </p:oleObj>
              </mc:Choice>
              <mc:Fallback>
                <p:oleObj name="Equation" r:id="rId3" imgW="1130040" imgH="457200" progId="Equation.3">
                  <p:embed/>
                  <p:pic>
                    <p:nvPicPr>
                      <p:cNvPr id="46111" name="Object 31">
                        <a:extLst>
                          <a:ext uri="{FF2B5EF4-FFF2-40B4-BE49-F238E27FC236}">
                            <a16:creationId xmlns:a16="http://schemas.microsoft.com/office/drawing/2014/main" id="{9F5F9880-6EF9-0987-22E5-77D3722353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4551363"/>
                        <a:ext cx="1635125" cy="66040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12" name="Text Box 32">
            <a:extLst>
              <a:ext uri="{FF2B5EF4-FFF2-40B4-BE49-F238E27FC236}">
                <a16:creationId xmlns:a16="http://schemas.microsoft.com/office/drawing/2014/main" id="{B935B4C6-4EC5-5D16-5E46-FD604B665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2895600"/>
            <a:ext cx="1447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Times New Roman" panose="02020603050405020304" pitchFamily="18" charset="0"/>
              </a:rPr>
              <a:t>E</a:t>
            </a:r>
            <a:r>
              <a:rPr lang="en-US" altLang="en-US" baseline="-25000">
                <a:latin typeface="Times New Roman" panose="02020603050405020304" pitchFamily="18" charset="0"/>
              </a:rPr>
              <a:t>1</a:t>
            </a:r>
            <a:r>
              <a:rPr lang="en-US" altLang="en-US">
                <a:latin typeface="Times New Roman" panose="02020603050405020304" pitchFamily="18" charset="0"/>
              </a:rPr>
              <a:t> = Y</a:t>
            </a:r>
            <a:r>
              <a:rPr lang="en-US" altLang="en-US" baseline="-25000">
                <a:latin typeface="Times New Roman" panose="02020603050405020304" pitchFamily="18" charset="0"/>
              </a:rPr>
              <a:t>1</a:t>
            </a:r>
            <a:r>
              <a:rPr lang="en-US" altLang="en-US">
                <a:latin typeface="Times New Roman" panose="02020603050405020304" pitchFamily="18" charset="0"/>
              </a:rPr>
              <a:t> since no prior information exists</a:t>
            </a:r>
          </a:p>
        </p:txBody>
      </p:sp>
      <p:sp>
        <p:nvSpPr>
          <p:cNvPr id="46113" name="Line 33">
            <a:extLst>
              <a:ext uri="{FF2B5EF4-FFF2-40B4-BE49-F238E27FC236}">
                <a16:creationId xmlns:a16="http://schemas.microsoft.com/office/drawing/2014/main" id="{BA989D28-0565-9A3D-AC9D-2A39624A100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1242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9E605E8E-C054-ED96-F68D-595896925D3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1A7ADB0-8140-2D8D-0B73-61D8589329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3BA95BA5-F296-49E6-81BE-6D4D999A3C5E}" type="slidenum">
              <a:rPr lang="en-US" altLang="en-US"/>
              <a:pPr/>
              <a:t>22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88066" name="Rectangle 2">
            <a:extLst>
              <a:ext uri="{FF2B5EF4-FFF2-40B4-BE49-F238E27FC236}">
                <a16:creationId xmlns:a16="http://schemas.microsoft.com/office/drawing/2014/main" id="{6D2D9884-30B1-2CEB-8B43-D40223ACDA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FFE341D0-0D49-F4D9-DAAF-6F4B745697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0B05AE08-E8ED-0D0E-9ACC-1E9D5B8DB1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4F97E2F2-D835-AADD-59BA-A492534F32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19A28BE7-701C-46D4-8AEB-884E5CAC5033}" type="slidenum">
              <a:rPr lang="en-US" altLang="en-US"/>
              <a:pPr/>
              <a:t>23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713D0A95-5051-1C63-61FD-ADB54CD405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Forecasting Time Period i + 1</a:t>
            </a:r>
          </a:p>
        </p:txBody>
      </p:sp>
      <p:sp>
        <p:nvSpPr>
          <p:cNvPr id="48132" name="Rectangle 4">
            <a:extLst>
              <a:ext uri="{FF2B5EF4-FFF2-40B4-BE49-F238E27FC236}">
                <a16:creationId xmlns:a16="http://schemas.microsoft.com/office/drawing/2014/main" id="{3E3A1734-901B-6B8E-7F0B-3099BC4BF8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057400"/>
            <a:ext cx="6629400" cy="1371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defRPr sz="26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algn="ctr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defRPr sz="25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defRPr sz="22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2800" b="0"/>
              <a:t>   The smoothed value in the current period (i) is used as the forecast value for next period (i + 1) :</a:t>
            </a:r>
          </a:p>
        </p:txBody>
      </p:sp>
      <p:graphicFrame>
        <p:nvGraphicFramePr>
          <p:cNvPr id="48133" name="Object 5">
            <a:extLst>
              <a:ext uri="{FF2B5EF4-FFF2-40B4-BE49-F238E27FC236}">
                <a16:creationId xmlns:a16="http://schemas.microsoft.com/office/drawing/2014/main" id="{3F5FB605-3D04-9451-7CEE-B5A0845D17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8600" y="3505200"/>
          <a:ext cx="1973263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Equation" r:id="rId3" imgW="545760" imgH="241200" progId="Equation.3">
                  <p:embed/>
                </p:oleObj>
              </mc:Choice>
              <mc:Fallback>
                <p:oleObj name="Equation" r:id="rId3" imgW="545760" imgH="241200" progId="Equation.3">
                  <p:embed/>
                  <p:pic>
                    <p:nvPicPr>
                      <p:cNvPr id="48133" name="Object 5">
                        <a:extLst>
                          <a:ext uri="{FF2B5EF4-FFF2-40B4-BE49-F238E27FC236}">
                            <a16:creationId xmlns:a16="http://schemas.microsoft.com/office/drawing/2014/main" id="{3F5FB605-3D04-9451-7CEE-B5A0845D17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505200"/>
                        <a:ext cx="1973263" cy="871538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7CE7D122-24BE-ABC4-5B6C-402830A9BD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6E004B21-7AB4-9489-7685-87EB5E27636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CE87B29F-54B2-494D-8CF2-535BDDCFF687}" type="slidenum">
              <a:rPr lang="en-US" altLang="en-US"/>
              <a:pPr/>
              <a:t>24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2765F45E-9265-BB0B-2117-1DC88EC8DA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Least Squares Linear Trend-Based Forecasting</a:t>
            </a:r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805B220F-DC95-EAB3-DFD5-0B10873DC8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8077200" cy="503238"/>
          </a:xfrm>
          <a:noFill/>
          <a:ln/>
        </p:spPr>
        <p:txBody>
          <a:bodyPr lIns="85342" tIns="42672" rIns="85342" bIns="42672"/>
          <a:lstStyle/>
          <a:p>
            <a:r>
              <a:rPr lang="en-US" altLang="en-US"/>
              <a:t>Estimate a trend line using regression analysis</a:t>
            </a:r>
          </a:p>
        </p:txBody>
      </p:sp>
      <p:graphicFrame>
        <p:nvGraphicFramePr>
          <p:cNvPr id="49174" name="Group 22">
            <a:extLst>
              <a:ext uri="{FF2B5EF4-FFF2-40B4-BE49-F238E27FC236}">
                <a16:creationId xmlns:a16="http://schemas.microsoft.com/office/drawing/2014/main" id="{987A5721-935D-8ABC-164E-96B444445EBD}"/>
              </a:ext>
            </a:extLst>
          </p:cNvPr>
          <p:cNvGraphicFramePr>
            <a:graphicFrameLocks noGrp="1"/>
          </p:cNvGraphicFramePr>
          <p:nvPr/>
        </p:nvGraphicFramePr>
        <p:xfrm>
          <a:off x="1066800" y="2514600"/>
          <a:ext cx="3200400" cy="3722688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92011683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47636932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874280725"/>
                    </a:ext>
                  </a:extLst>
                </a:gridCol>
              </a:tblGrid>
              <a:tr h="749300">
                <a:tc>
                  <a:txBody>
                    <a:bodyPr/>
                    <a:lstStyle>
                      <a:lvl1pPr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 marL="425450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 marL="852488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 marL="128111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0656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marL="21637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209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marL="30781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353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Year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>
                      <a:lvl1pPr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 marL="425450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 marL="852488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 marL="128111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0656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marL="21637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209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marL="30781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353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852488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Time Period (X)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>
                      <a:lvl1pPr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 marL="425450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 marL="852488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 marL="128111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0656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marL="21637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209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marL="30781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353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852488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Sales (Y)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8473885"/>
                  </a:ext>
                </a:extLst>
              </a:tr>
              <a:tr h="749300">
                <a:tc>
                  <a:txBody>
                    <a:bodyPr/>
                    <a:lstStyle>
                      <a:lvl1pPr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 marL="425450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 marL="852488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 marL="128111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0656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marL="21637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209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marL="30781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353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1999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2000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2001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2002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2003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2004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 marL="425450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 marL="852488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 marL="128111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0656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marL="21637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209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marL="30781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353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 marL="425450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 marL="852488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 marL="128111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0656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marL="21637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209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marL="30781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353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40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50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70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7938947"/>
                  </a:ext>
                </a:extLst>
              </a:tr>
            </a:tbl>
          </a:graphicData>
        </a:graphic>
      </p:graphicFrame>
      <p:graphicFrame>
        <p:nvGraphicFramePr>
          <p:cNvPr id="49171" name="Object 19">
            <a:extLst>
              <a:ext uri="{FF2B5EF4-FFF2-40B4-BE49-F238E27FC236}">
                <a16:creationId xmlns:a16="http://schemas.microsoft.com/office/drawing/2014/main" id="{2B2CB069-30C0-A31F-2327-67FFA5388A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8250" y="3613150"/>
          <a:ext cx="2933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Equation" r:id="rId3" imgW="838080" imgH="253800" progId="Equation.3">
                  <p:embed/>
                </p:oleObj>
              </mc:Choice>
              <mc:Fallback>
                <p:oleObj name="Equation" r:id="rId3" imgW="838080" imgH="253800" progId="Equation.3">
                  <p:embed/>
                  <p:pic>
                    <p:nvPicPr>
                      <p:cNvPr id="49171" name="Object 19">
                        <a:extLst>
                          <a:ext uri="{FF2B5EF4-FFF2-40B4-BE49-F238E27FC236}">
                            <a16:creationId xmlns:a16="http://schemas.microsoft.com/office/drawing/2014/main" id="{2B2CB069-30C0-A31F-2327-67FFA5388A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0" y="3613150"/>
                        <a:ext cx="2933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72" name="Rectangle 20">
            <a:extLst>
              <a:ext uri="{FF2B5EF4-FFF2-40B4-BE49-F238E27FC236}">
                <a16:creationId xmlns:a16="http://schemas.microsoft.com/office/drawing/2014/main" id="{33E50F14-4DD2-B078-C06B-750A7332F0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362200"/>
            <a:ext cx="4343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342" tIns="42672" rIns="85342" bIns="42672"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5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2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tx1"/>
                </a:solidFill>
              </a:rPr>
              <a:t>Use time (X) as the independent variable: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13A6D08-BD16-DF86-F334-E4C52FA688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A3372B2-2D70-8774-A681-D002F9A062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3CFAF26D-EF9D-4FEC-8D2B-A877F9B54161}" type="slidenum">
              <a:rPr lang="en-US" altLang="en-US"/>
              <a:pPr/>
              <a:t>25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2CF0F096-7AC3-673E-C649-5F76968EF6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Least Squares Linear Trend-Based Forecasting</a:t>
            </a:r>
          </a:p>
        </p:txBody>
      </p:sp>
      <p:sp>
        <p:nvSpPr>
          <p:cNvPr id="50195" name="Rectangle 19">
            <a:extLst>
              <a:ext uri="{FF2B5EF4-FFF2-40B4-BE49-F238E27FC236}">
                <a16:creationId xmlns:a16="http://schemas.microsoft.com/office/drawing/2014/main" id="{235099C9-5480-CAC8-6BDC-FA5A1BE0223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676400" y="1981200"/>
            <a:ext cx="7315200" cy="457200"/>
          </a:xfrm>
          <a:noFill/>
          <a:ln/>
        </p:spPr>
        <p:txBody>
          <a:bodyPr lIns="85342" tIns="42672" rIns="85342" bIns="42672"/>
          <a:lstStyle/>
          <a:p>
            <a:pPr>
              <a:lnSpc>
                <a:spcPct val="90000"/>
              </a:lnSpc>
            </a:pPr>
            <a:r>
              <a:rPr lang="en-US" altLang="en-US" sz="2400"/>
              <a:t>The linear trend forecasting equation is:</a:t>
            </a:r>
          </a:p>
        </p:txBody>
      </p:sp>
      <p:graphicFrame>
        <p:nvGraphicFramePr>
          <p:cNvPr id="50196" name="Object 20">
            <a:extLst>
              <a:ext uri="{FF2B5EF4-FFF2-40B4-BE49-F238E27FC236}">
                <a16:creationId xmlns:a16="http://schemas.microsoft.com/office/drawing/2014/main" id="{6A9A4E95-A3B3-F224-70FF-28E66765C2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76625" y="2895600"/>
          <a:ext cx="5514975" cy="373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" name="Chart" r:id="rId3" imgW="6724650" imgH="3648253" progId="Excel.Chart.8">
                  <p:embed/>
                </p:oleObj>
              </mc:Choice>
              <mc:Fallback>
                <p:oleObj name="Chart" r:id="rId3" imgW="6724650" imgH="3648253" progId="Excel.Chart.8">
                  <p:embed/>
                  <p:pic>
                    <p:nvPicPr>
                      <p:cNvPr id="50196" name="Object 20">
                        <a:extLst>
                          <a:ext uri="{FF2B5EF4-FFF2-40B4-BE49-F238E27FC236}">
                            <a16:creationId xmlns:a16="http://schemas.microsoft.com/office/drawing/2014/main" id="{6A9A4E95-A3B3-F224-70FF-28E66765C2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625" y="2895600"/>
                        <a:ext cx="5514975" cy="373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7" name="Object 21">
            <a:extLst>
              <a:ext uri="{FF2B5EF4-FFF2-40B4-BE49-F238E27FC236}">
                <a16:creationId xmlns:a16="http://schemas.microsoft.com/office/drawing/2014/main" id="{1C61F401-EE11-2547-991D-023D056A65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48200" y="2473325"/>
          <a:ext cx="373062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quation" r:id="rId5" imgW="1574640" imgH="241200" progId="Equation.3">
                  <p:embed/>
                </p:oleObj>
              </mc:Choice>
              <mc:Fallback>
                <p:oleObj name="Equation" r:id="rId5" imgW="1574640" imgH="241200" progId="Equation.3">
                  <p:embed/>
                  <p:pic>
                    <p:nvPicPr>
                      <p:cNvPr id="50197" name="Object 21">
                        <a:extLst>
                          <a:ext uri="{FF2B5EF4-FFF2-40B4-BE49-F238E27FC236}">
                            <a16:creationId xmlns:a16="http://schemas.microsoft.com/office/drawing/2014/main" id="{1C61F401-EE11-2547-991D-023D056A65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473325"/>
                        <a:ext cx="373062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8" name="Group 22">
            <a:extLst>
              <a:ext uri="{FF2B5EF4-FFF2-40B4-BE49-F238E27FC236}">
                <a16:creationId xmlns:a16="http://schemas.microsoft.com/office/drawing/2014/main" id="{74BC748D-2C72-B402-A2CE-77FF9D3826A3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228600" y="2438400"/>
          <a:ext cx="3429000" cy="3581400"/>
        </p:xfrm>
        <a:graphic>
          <a:graphicData uri="http://schemas.openxmlformats.org/drawingml/2006/table">
            <a:tbl>
              <a:tblPr/>
              <a:tblGrid>
                <a:gridCol w="979488">
                  <a:extLst>
                    <a:ext uri="{9D8B030D-6E8A-4147-A177-3AD203B41FA5}">
                      <a16:colId xmlns:a16="http://schemas.microsoft.com/office/drawing/2014/main" val="1127702020"/>
                    </a:ext>
                  </a:extLst>
                </a:gridCol>
                <a:gridCol w="1306512">
                  <a:extLst>
                    <a:ext uri="{9D8B030D-6E8A-4147-A177-3AD203B41FA5}">
                      <a16:colId xmlns:a16="http://schemas.microsoft.com/office/drawing/2014/main" val="2966652568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558189499"/>
                    </a:ext>
                  </a:extLst>
                </a:gridCol>
              </a:tblGrid>
              <a:tr h="1035050">
                <a:tc>
                  <a:txBody>
                    <a:bodyPr/>
                    <a:lstStyle>
                      <a:lvl1pPr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 marL="425450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 marL="852488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 marL="128111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0656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marL="21637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209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marL="30781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353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Year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>
                      <a:lvl1pPr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 marL="425450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 marL="852488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 marL="128111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0656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marL="21637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209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marL="30781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353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852488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Time Period (X)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>
                      <a:lvl1pPr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 marL="425450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 marL="852488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 marL="128111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0656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marL="21637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209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marL="30781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353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852488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Sales (Y)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200776"/>
                  </a:ext>
                </a:extLst>
              </a:tr>
              <a:tr h="2546350">
                <a:tc>
                  <a:txBody>
                    <a:bodyPr/>
                    <a:lstStyle>
                      <a:lvl1pPr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 marL="425450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 marL="852488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 marL="128111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0656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marL="21637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209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marL="30781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353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1999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2000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2001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2002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2003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2004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 marL="425450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 marL="852488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 marL="128111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0656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marL="21637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209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marL="30781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353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 marL="425450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 marL="852488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 marL="128111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06563" defTabSz="852488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marL="21637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209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marL="30781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35363" defTabSz="8524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40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50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70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78466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250CA067-CB77-642D-9577-5E3F7B4076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6067739-2FD7-C702-B6F7-D663EF3D36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F9DC742A-9C0A-4868-9DE3-C7E0B1EDADF8}" type="slidenum">
              <a:rPr lang="en-US" altLang="en-US"/>
              <a:pPr/>
              <a:t>26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89090" name="Rectangle 2">
            <a:extLst>
              <a:ext uri="{FF2B5EF4-FFF2-40B4-BE49-F238E27FC236}">
                <a16:creationId xmlns:a16="http://schemas.microsoft.com/office/drawing/2014/main" id="{52081515-FE4B-F388-9932-954A46DE77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511674E2-56AD-30C5-6756-25E687791E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5E6BCCA-9CD8-FDAF-6808-F6C4591971E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F7AFAB6-F5D0-DF08-C185-AE13D1B567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FB2D7E05-9A45-47C6-B50F-291F03538417}" type="slidenum">
              <a:rPr lang="en-US" altLang="en-US"/>
              <a:pPr/>
              <a:t>27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B2727807-D0D9-49FC-230E-1741E33249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Least Squares Quadratic Trend-Based Forecasting</a:t>
            </a:r>
          </a:p>
        </p:txBody>
      </p:sp>
      <p:sp>
        <p:nvSpPr>
          <p:cNvPr id="54276" name="Rectangle 4">
            <a:extLst>
              <a:ext uri="{FF2B5EF4-FFF2-40B4-BE49-F238E27FC236}">
                <a16:creationId xmlns:a16="http://schemas.microsoft.com/office/drawing/2014/main" id="{6D186197-BCF6-5155-E495-06FDB61BF59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676400" y="1981200"/>
            <a:ext cx="6934200" cy="4114800"/>
          </a:xfrm>
          <a:noFill/>
          <a:ln/>
        </p:spPr>
        <p:txBody>
          <a:bodyPr lIns="85342" tIns="42672" rIns="85342" bIns="42672"/>
          <a:lstStyle/>
          <a:p>
            <a:r>
              <a:rPr lang="en-US" altLang="en-US"/>
              <a:t>A nonlinear regression model can be used when the time series exhibits a nonlinear trend</a:t>
            </a:r>
          </a:p>
          <a:p>
            <a:r>
              <a:rPr lang="en-US" altLang="en-US"/>
              <a:t>Quadratic Trend Forecasting Equation:</a:t>
            </a:r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Test quadratic term for significance</a:t>
            </a:r>
          </a:p>
          <a:p>
            <a:r>
              <a:rPr lang="en-US" altLang="en-US"/>
              <a:t>Can try other functional forms to get best fit</a:t>
            </a:r>
          </a:p>
        </p:txBody>
      </p:sp>
      <p:graphicFrame>
        <p:nvGraphicFramePr>
          <p:cNvPr id="54278" name="Object 6">
            <a:extLst>
              <a:ext uri="{FF2B5EF4-FFF2-40B4-BE49-F238E27FC236}">
                <a16:creationId xmlns:a16="http://schemas.microsoft.com/office/drawing/2014/main" id="{72ACB369-09EA-F9C0-A3F3-EE7461FBEB35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3276600" y="4076700"/>
          <a:ext cx="3276600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" name="Equation" r:id="rId3" imgW="1282680" imgH="253800" progId="Equation.3">
                  <p:embed/>
                </p:oleObj>
              </mc:Choice>
              <mc:Fallback>
                <p:oleObj name="Equation" r:id="rId3" imgW="1282680" imgH="253800" progId="Equation.3">
                  <p:embed/>
                  <p:pic>
                    <p:nvPicPr>
                      <p:cNvPr id="54278" name="Object 6">
                        <a:extLst>
                          <a:ext uri="{FF2B5EF4-FFF2-40B4-BE49-F238E27FC236}">
                            <a16:creationId xmlns:a16="http://schemas.microsoft.com/office/drawing/2014/main" id="{72ACB369-09EA-F9C0-A3F3-EE7461FBEB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076700"/>
                        <a:ext cx="3276600" cy="649288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24D5D064-67B0-BA7A-AA30-4DD27FC371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C43A4F8D-91E5-EEFF-6071-F156F13247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9ADBB45C-354D-4C8D-A340-C39BE39EDF24}" type="slidenum">
              <a:rPr lang="en-US" altLang="en-US"/>
              <a:pPr/>
              <a:t>28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2421318A-2351-764B-8E3B-A3973B9E05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Least Squares Exponential Trend-Based Forecasting</a:t>
            </a:r>
          </a:p>
        </p:txBody>
      </p:sp>
      <p:sp>
        <p:nvSpPr>
          <p:cNvPr id="56324" name="Rectangle 4">
            <a:extLst>
              <a:ext uri="{FF2B5EF4-FFF2-40B4-BE49-F238E27FC236}">
                <a16:creationId xmlns:a16="http://schemas.microsoft.com/office/drawing/2014/main" id="{9D79C23E-AF1B-295F-5716-FB73E3E5BF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8077200" cy="838200"/>
          </a:xfrm>
          <a:noFill/>
          <a:ln/>
        </p:spPr>
        <p:txBody>
          <a:bodyPr lIns="85342" tIns="42672" rIns="85342" bIns="42672"/>
          <a:lstStyle/>
          <a:p>
            <a:pPr>
              <a:lnSpc>
                <a:spcPct val="125000"/>
              </a:lnSpc>
              <a:spcBef>
                <a:spcPct val="40000"/>
              </a:spcBef>
            </a:pPr>
            <a:r>
              <a:rPr lang="en-US" altLang="en-US"/>
              <a:t>Exponential trend forecasting equation:</a:t>
            </a:r>
          </a:p>
          <a:p>
            <a:pPr>
              <a:lnSpc>
                <a:spcPct val="1050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endParaRPr lang="en-US" altLang="en-US">
              <a:cs typeface="Arial" panose="020B0604020202020204" pitchFamily="34" charset="0"/>
            </a:endParaRPr>
          </a:p>
        </p:txBody>
      </p:sp>
      <p:graphicFrame>
        <p:nvGraphicFramePr>
          <p:cNvPr id="56325" name="Object 5">
            <a:extLst>
              <a:ext uri="{FF2B5EF4-FFF2-40B4-BE49-F238E27FC236}">
                <a16:creationId xmlns:a16="http://schemas.microsoft.com/office/drawing/2014/main" id="{9004C953-CA1E-FF4A-7EFB-F59B84CB38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2530475"/>
          <a:ext cx="2878138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" name="Equation" r:id="rId3" imgW="1180800" imgH="253800" progId="Equation.3">
                  <p:embed/>
                </p:oleObj>
              </mc:Choice>
              <mc:Fallback>
                <p:oleObj name="Equation" r:id="rId3" imgW="1180800" imgH="253800" progId="Equation.3">
                  <p:embed/>
                  <p:pic>
                    <p:nvPicPr>
                      <p:cNvPr id="56325" name="Object 5">
                        <a:extLst>
                          <a:ext uri="{FF2B5EF4-FFF2-40B4-BE49-F238E27FC236}">
                            <a16:creationId xmlns:a16="http://schemas.microsoft.com/office/drawing/2014/main" id="{9004C953-CA1E-FF4A-7EFB-F59B84CB38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530475"/>
                        <a:ext cx="2878138" cy="61595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6" name="Text Box 6">
            <a:extLst>
              <a:ext uri="{FF2B5EF4-FFF2-40B4-BE49-F238E27FC236}">
                <a16:creationId xmlns:a16="http://schemas.microsoft.com/office/drawing/2014/main" id="{3963D6D2-442E-8222-DB9D-0884098E2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368675"/>
            <a:ext cx="47244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where    b</a:t>
            </a:r>
            <a:r>
              <a:rPr lang="en-US" altLang="en-US" sz="2000" baseline="-25000">
                <a:latin typeface="Times New Roman" panose="02020603050405020304" pitchFamily="18" charset="0"/>
              </a:rPr>
              <a:t>0</a:t>
            </a:r>
            <a:r>
              <a:rPr lang="en-US" altLang="en-US" sz="2000">
                <a:latin typeface="Times New Roman" panose="02020603050405020304" pitchFamily="18" charset="0"/>
              </a:rPr>
              <a:t> = estimate of log(</a:t>
            </a:r>
            <a:r>
              <a:rPr lang="el-GR" altLang="en-US" sz="2000">
                <a:latin typeface="Times New Roman" panose="02020603050405020304" pitchFamily="18" charset="0"/>
                <a:cs typeface="Arial" panose="020B0604020202020204" pitchFamily="34" charset="0"/>
              </a:rPr>
              <a:t>β</a:t>
            </a:r>
            <a:r>
              <a:rPr lang="en-US" altLang="en-US" sz="2000" baseline="-25000">
                <a:latin typeface="Times New Roman" panose="02020603050405020304" pitchFamily="18" charset="0"/>
                <a:cs typeface="Arial" panose="020B0604020202020204" pitchFamily="34" charset="0"/>
              </a:rPr>
              <a:t>0</a:t>
            </a:r>
            <a:r>
              <a:rPr lang="en-US" altLang="en-US" sz="2000">
                <a:latin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  <a:cs typeface="Arial" panose="020B0604020202020204" pitchFamily="34" charset="0"/>
              </a:rPr>
              <a:t>	b</a:t>
            </a:r>
            <a:r>
              <a:rPr lang="en-US" altLang="en-US" sz="2000" baseline="-25000"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en-US" altLang="en-US" sz="2000">
                <a:latin typeface="Times New Roman" panose="02020603050405020304" pitchFamily="18" charset="0"/>
                <a:cs typeface="Arial" panose="020B0604020202020204" pitchFamily="34" charset="0"/>
              </a:rPr>
              <a:t> = estimate of log(</a:t>
            </a:r>
            <a:r>
              <a:rPr lang="el-GR" altLang="en-US" sz="2000">
                <a:latin typeface="Times New Roman" panose="02020603050405020304" pitchFamily="18" charset="0"/>
              </a:rPr>
              <a:t>β</a:t>
            </a:r>
            <a:r>
              <a:rPr lang="en-US" altLang="en-US" sz="2000" baseline="-25000">
                <a:latin typeface="Times New Roman" panose="02020603050405020304" pitchFamily="18" charset="0"/>
              </a:rPr>
              <a:t>1</a:t>
            </a:r>
            <a:r>
              <a:rPr lang="en-US" altLang="en-US" sz="2000">
                <a:latin typeface="Times New Roman" panose="02020603050405020304" pitchFamily="18" charset="0"/>
              </a:rPr>
              <a:t>)</a:t>
            </a:r>
            <a:endParaRPr lang="el-GR" altLang="en-US" sz="2000">
              <a:latin typeface="Times New Roman" panose="02020603050405020304" pitchFamily="18" charset="0"/>
            </a:endParaRPr>
          </a:p>
        </p:txBody>
      </p:sp>
      <p:sp>
        <p:nvSpPr>
          <p:cNvPr id="56327" name="Text Box 7">
            <a:extLst>
              <a:ext uri="{FF2B5EF4-FFF2-40B4-BE49-F238E27FC236}">
                <a16:creationId xmlns:a16="http://schemas.microsoft.com/office/drawing/2014/main" id="{192A8DF3-C681-A9C1-CE8B-AF7E90429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4958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Interpretation:</a:t>
            </a:r>
          </a:p>
        </p:txBody>
      </p:sp>
      <p:graphicFrame>
        <p:nvGraphicFramePr>
          <p:cNvPr id="56328" name="Object 8">
            <a:extLst>
              <a:ext uri="{FF2B5EF4-FFF2-40B4-BE49-F238E27FC236}">
                <a16:creationId xmlns:a16="http://schemas.microsoft.com/office/drawing/2014/main" id="{3FD46D0D-0C7E-390C-37EF-C6E9E352B6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5029200"/>
          <a:ext cx="185102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Equation" r:id="rId5" imgW="977760" imgH="241200" progId="Equation.3">
                  <p:embed/>
                </p:oleObj>
              </mc:Choice>
              <mc:Fallback>
                <p:oleObj name="Equation" r:id="rId5" imgW="977760" imgH="241200" progId="Equation.3">
                  <p:embed/>
                  <p:pic>
                    <p:nvPicPr>
                      <p:cNvPr id="56328" name="Object 8">
                        <a:extLst>
                          <a:ext uri="{FF2B5EF4-FFF2-40B4-BE49-F238E27FC236}">
                            <a16:creationId xmlns:a16="http://schemas.microsoft.com/office/drawing/2014/main" id="{3FD46D0D-0C7E-390C-37EF-C6E9E352B6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029200"/>
                        <a:ext cx="1851025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7DAF7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9" name="Text Box 9">
            <a:extLst>
              <a:ext uri="{FF2B5EF4-FFF2-40B4-BE49-F238E27FC236}">
                <a16:creationId xmlns:a16="http://schemas.microsoft.com/office/drawing/2014/main" id="{2E9EEE2D-4184-AF93-4931-76F294C45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181600"/>
            <a:ext cx="52578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latin typeface="Times New Roman" panose="02020603050405020304" pitchFamily="18" charset="0"/>
              </a:rPr>
              <a:t>is the estimated annual compound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  growth rate (in %)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927E5EA1-CFC7-70B8-F290-42B5F8B937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A214C86C-6869-E0B9-C568-630877D7AA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879218A9-1630-4F0F-9774-ADB77F12C0F7}" type="slidenum">
              <a:rPr lang="en-US" altLang="en-US"/>
              <a:pPr/>
              <a:t>29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0E52767A-8AE3-197A-E934-CA536766F6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Model Selection Using Differences</a:t>
            </a:r>
          </a:p>
        </p:txBody>
      </p:sp>
      <p:sp>
        <p:nvSpPr>
          <p:cNvPr id="57348" name="Rectangle 4">
            <a:extLst>
              <a:ext uri="{FF2B5EF4-FFF2-40B4-BE49-F238E27FC236}">
                <a16:creationId xmlns:a16="http://schemas.microsoft.com/office/drawing/2014/main" id="{ECEF277D-A14F-8446-CD10-AC392DB3FB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68488"/>
            <a:ext cx="8077200" cy="4532312"/>
          </a:xfrm>
          <a:noFill/>
          <a:ln/>
        </p:spPr>
        <p:txBody>
          <a:bodyPr lIns="85342" tIns="42672" rIns="85342" bIns="42672"/>
          <a:lstStyle/>
          <a:p>
            <a:r>
              <a:rPr lang="en-US" altLang="en-US"/>
              <a:t>Use a linear trend model if the first differences are approximately constant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endParaRPr lang="en-US" altLang="en-US"/>
          </a:p>
          <a:p>
            <a:r>
              <a:rPr lang="en-US" altLang="en-US"/>
              <a:t>Use a quadratic trend model if the second differences are approximately constant</a:t>
            </a:r>
          </a:p>
          <a:p>
            <a:endParaRPr lang="en-US" altLang="en-US"/>
          </a:p>
        </p:txBody>
      </p:sp>
      <p:graphicFrame>
        <p:nvGraphicFramePr>
          <p:cNvPr id="57349" name="Object 5">
            <a:extLst>
              <a:ext uri="{FF2B5EF4-FFF2-40B4-BE49-F238E27FC236}">
                <a16:creationId xmlns:a16="http://schemas.microsoft.com/office/drawing/2014/main" id="{D32744CB-A9D5-EAA7-842E-6F9DAE33F2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63738" y="2971800"/>
          <a:ext cx="5595937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1" name="Equation" r:id="rId3" imgW="2336760" imgH="228600" progId="Equation.3">
                  <p:embed/>
                </p:oleObj>
              </mc:Choice>
              <mc:Fallback>
                <p:oleObj name="Equation" r:id="rId3" imgW="2336760" imgH="228600" progId="Equation.3">
                  <p:embed/>
                  <p:pic>
                    <p:nvPicPr>
                      <p:cNvPr id="57349" name="Object 5">
                        <a:extLst>
                          <a:ext uri="{FF2B5EF4-FFF2-40B4-BE49-F238E27FC236}">
                            <a16:creationId xmlns:a16="http://schemas.microsoft.com/office/drawing/2014/main" id="{D32744CB-A9D5-EAA7-842E-6F9DAE33F2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738" y="2971800"/>
                        <a:ext cx="5595937" cy="547688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0" name="Object 6">
            <a:extLst>
              <a:ext uri="{FF2B5EF4-FFF2-40B4-BE49-F238E27FC236}">
                <a16:creationId xmlns:a16="http://schemas.microsoft.com/office/drawing/2014/main" id="{22500EB1-75E2-97B5-5371-DA970CA20C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4876800"/>
          <a:ext cx="7870825" cy="1122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Equation" r:id="rId5" imgW="3390840" imgH="482400" progId="Equation.3">
                  <p:embed/>
                </p:oleObj>
              </mc:Choice>
              <mc:Fallback>
                <p:oleObj name="Equation" r:id="rId5" imgW="3390840" imgH="482400" progId="Equation.3">
                  <p:embed/>
                  <p:pic>
                    <p:nvPicPr>
                      <p:cNvPr id="57350" name="Object 6">
                        <a:extLst>
                          <a:ext uri="{FF2B5EF4-FFF2-40B4-BE49-F238E27FC236}">
                            <a16:creationId xmlns:a16="http://schemas.microsoft.com/office/drawing/2014/main" id="{22500EB1-75E2-97B5-5371-DA970CA20C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876800"/>
                        <a:ext cx="7870825" cy="1122363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F9B4B7DD-795E-187F-DD67-7ADB60396D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9EA8536A-1A2A-D625-DEDF-2140804C7C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38FE6E51-F636-457B-BA79-E4817221EE42}" type="slidenum">
              <a:rPr lang="en-US" altLang="en-US"/>
              <a:pPr/>
              <a:t>3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5C40B990-738E-11BA-F9DB-500F2A0794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Importance of Forecasting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26B12750-8992-7B88-DC5C-9404F82B5B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76400" y="1981200"/>
            <a:ext cx="7010400" cy="3505200"/>
          </a:xfrm>
          <a:solidFill>
            <a:schemeClr val="accent1"/>
          </a:solidFill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Governments forecast unemployment, interest rates, and expected revenues from income taxes for policy purposes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Marketing executives forecast demand, sales, and consumer preferences for strategic planning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College administrators forecast enrollments to plan for facilities and for faculty recruitment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Retail stores forecast demand to control inventory levels, hire employees and provide training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47026ACA-C103-1416-F0F1-90795F3E94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7049840C-DA5F-12A8-15BF-B7F3ECC61B1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AFFE78D6-26D5-4574-86E6-2887C7C7220C}" type="slidenum">
              <a:rPr lang="en-US" altLang="en-US"/>
              <a:pPr/>
              <a:t>30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CBCDB633-406E-522E-CC30-7DF15060EB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Model Selection Using Differences</a:t>
            </a:r>
          </a:p>
        </p:txBody>
      </p:sp>
      <p:sp>
        <p:nvSpPr>
          <p:cNvPr id="58372" name="Rectangle 4">
            <a:extLst>
              <a:ext uri="{FF2B5EF4-FFF2-40B4-BE49-F238E27FC236}">
                <a16:creationId xmlns:a16="http://schemas.microsoft.com/office/drawing/2014/main" id="{99D3E3B9-5EFE-ABA8-5975-BC2A893066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68488"/>
            <a:ext cx="8077200" cy="1484312"/>
          </a:xfrm>
          <a:noFill/>
          <a:ln/>
        </p:spPr>
        <p:txBody>
          <a:bodyPr lIns="85342" tIns="42672" rIns="85342" bIns="42672"/>
          <a:lstStyle/>
          <a:p>
            <a:r>
              <a:rPr lang="en-US" altLang="en-US"/>
              <a:t>Use an exponential trend model if the percentage differences are approximately constant</a:t>
            </a:r>
          </a:p>
        </p:txBody>
      </p:sp>
      <p:graphicFrame>
        <p:nvGraphicFramePr>
          <p:cNvPr id="58373" name="Object 5">
            <a:extLst>
              <a:ext uri="{FF2B5EF4-FFF2-40B4-BE49-F238E27FC236}">
                <a16:creationId xmlns:a16="http://schemas.microsoft.com/office/drawing/2014/main" id="{DB1C884E-1632-0F74-A1B9-A927C11786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3124200"/>
          <a:ext cx="8067675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5" name="Equation" r:id="rId3" imgW="3962160" imgH="431640" progId="Equation.3">
                  <p:embed/>
                </p:oleObj>
              </mc:Choice>
              <mc:Fallback>
                <p:oleObj name="Equation" r:id="rId3" imgW="3962160" imgH="431640" progId="Equation.3">
                  <p:embed/>
                  <p:pic>
                    <p:nvPicPr>
                      <p:cNvPr id="58373" name="Object 5">
                        <a:extLst>
                          <a:ext uri="{FF2B5EF4-FFF2-40B4-BE49-F238E27FC236}">
                            <a16:creationId xmlns:a16="http://schemas.microsoft.com/office/drawing/2014/main" id="{DB1C884E-1632-0F74-A1B9-A927C11786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124200"/>
                        <a:ext cx="8067675" cy="879475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8E68CCEF-0140-FE3B-68DD-C0FC68F25B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3FED15C-8C37-E366-CDB7-337B8D5C28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07E06194-921D-4CEA-A019-4B5DC5A8738B}" type="slidenum">
              <a:rPr lang="en-US" altLang="en-US"/>
              <a:pPr/>
              <a:t>31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15C658E7-B72A-8E02-F3E8-338B96BF49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Autoregressive Modeling</a:t>
            </a:r>
          </a:p>
        </p:txBody>
      </p:sp>
      <p:graphicFrame>
        <p:nvGraphicFramePr>
          <p:cNvPr id="59396" name="Object 4">
            <a:extLst>
              <a:ext uri="{FF2B5EF4-FFF2-40B4-BE49-F238E27FC236}">
                <a16:creationId xmlns:a16="http://schemas.microsoft.com/office/drawing/2014/main" id="{F300766E-3005-BDAD-96A3-F6F1F12A52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2363" y="4724400"/>
          <a:ext cx="6748462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9" name="Equation" r:id="rId3" imgW="2577960" imgH="241200" progId="Equation.3">
                  <p:embed/>
                </p:oleObj>
              </mc:Choice>
              <mc:Fallback>
                <p:oleObj name="Equation" r:id="rId3" imgW="2577960" imgH="241200" progId="Equation.3">
                  <p:embed/>
                  <p:pic>
                    <p:nvPicPr>
                      <p:cNvPr id="59396" name="Object 4">
                        <a:extLst>
                          <a:ext uri="{FF2B5EF4-FFF2-40B4-BE49-F238E27FC236}">
                            <a16:creationId xmlns:a16="http://schemas.microsoft.com/office/drawing/2014/main" id="{F300766E-3005-BDAD-96A3-F6F1F12A52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363" y="4724400"/>
                        <a:ext cx="6748462" cy="62865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7" name="Rectangle 5">
            <a:extLst>
              <a:ext uri="{FF2B5EF4-FFF2-40B4-BE49-F238E27FC236}">
                <a16:creationId xmlns:a16="http://schemas.microsoft.com/office/drawing/2014/main" id="{D8BCE4C4-3FF6-5499-BB01-4FBE4D53C7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68488"/>
            <a:ext cx="8077200" cy="4532312"/>
          </a:xfrm>
          <a:noFill/>
          <a:ln/>
        </p:spPr>
        <p:txBody>
          <a:bodyPr lIns="85342" tIns="42672" rIns="85342" bIns="42672"/>
          <a:lstStyle/>
          <a:p>
            <a:r>
              <a:rPr lang="en-US" altLang="en-US"/>
              <a:t>Used for forecasting</a:t>
            </a:r>
          </a:p>
          <a:p>
            <a:r>
              <a:rPr lang="en-US" altLang="en-US"/>
              <a:t>Takes advantage of autocorrelation</a:t>
            </a:r>
          </a:p>
          <a:p>
            <a:pPr lvl="1"/>
            <a:r>
              <a:rPr lang="en-US" altLang="en-US"/>
              <a:t>1st order - correlation between consecutive values</a:t>
            </a:r>
          </a:p>
          <a:p>
            <a:pPr lvl="1"/>
            <a:r>
              <a:rPr lang="en-US" altLang="en-US"/>
              <a:t>2nd order - correlation between values 2 periods apart</a:t>
            </a:r>
          </a:p>
          <a:p>
            <a:r>
              <a:rPr lang="en-US" altLang="en-US"/>
              <a:t>p</a:t>
            </a:r>
            <a:r>
              <a:rPr lang="en-US" altLang="en-US" baseline="30000"/>
              <a:t>th</a:t>
            </a:r>
            <a:r>
              <a:rPr lang="en-US" altLang="en-US"/>
              <a:t> order Autoregressive models:</a:t>
            </a:r>
          </a:p>
        </p:txBody>
      </p:sp>
      <p:sp>
        <p:nvSpPr>
          <p:cNvPr id="59398" name="Line 6">
            <a:extLst>
              <a:ext uri="{FF2B5EF4-FFF2-40B4-BE49-F238E27FC236}">
                <a16:creationId xmlns:a16="http://schemas.microsoft.com/office/drawing/2014/main" id="{F8453392-9F1C-542F-011F-5CF643D1378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772400" y="5181600"/>
            <a:ext cx="76200" cy="457200"/>
          </a:xfrm>
          <a:prstGeom prst="line">
            <a:avLst/>
          </a:prstGeom>
          <a:noFill/>
          <a:ln w="19050">
            <a:solidFill>
              <a:schemeClr val="bg2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4DDCAAC2-C74B-AA97-0056-C0BA93DFC0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5562600"/>
            <a:ext cx="1901825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Random Error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B0DCB501-F991-7A52-2C82-868751DC235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6E5AF36E-9B8F-429A-70E1-5F8A73DFBB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330866C8-2C72-461C-98EF-439FE4BB040E}" type="slidenum">
              <a:rPr lang="en-US" altLang="en-US"/>
              <a:pPr/>
              <a:t>32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BF464CE7-24BE-E41C-51CF-FB7708B7E0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Autoregressive Modeling</a:t>
            </a:r>
            <a:br>
              <a:rPr lang="en-US" altLang="en-US"/>
            </a:br>
            <a:r>
              <a:rPr lang="en-US" altLang="en-US"/>
              <a:t>Example</a:t>
            </a:r>
          </a:p>
        </p:txBody>
      </p:sp>
      <p:sp>
        <p:nvSpPr>
          <p:cNvPr id="60420" name="Rectangle 4">
            <a:extLst>
              <a:ext uri="{FF2B5EF4-FFF2-40B4-BE49-F238E27FC236}">
                <a16:creationId xmlns:a16="http://schemas.microsoft.com/office/drawing/2014/main" id="{72D62F86-D48E-93B5-71B9-28578A2F2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429000"/>
            <a:ext cx="1676400" cy="29241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2000" b="1"/>
              <a:t>Year    Units 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2000" b="1"/>
              <a:t>  97         4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000" b="1"/>
              <a:t>  98	  3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000" b="1"/>
              <a:t>  99         2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000" b="1"/>
              <a:t>  00         3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000" b="1"/>
              <a:t>  01	  2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000" b="1"/>
              <a:t>  02	  2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000" b="1"/>
              <a:t>  03	  4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000" b="1"/>
              <a:t>  04         6</a:t>
            </a:r>
          </a:p>
        </p:txBody>
      </p:sp>
      <p:sp>
        <p:nvSpPr>
          <p:cNvPr id="60421" name="Rectangle 5">
            <a:extLst>
              <a:ext uri="{FF2B5EF4-FFF2-40B4-BE49-F238E27FC236}">
                <a16:creationId xmlns:a16="http://schemas.microsoft.com/office/drawing/2014/main" id="{89F01546-D5A8-47C3-F347-3C2C49D459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057400"/>
            <a:ext cx="8380413" cy="1184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The Office Concept Corp. has acquired a number of office units (in thousands of square feet) over the last eight years. Develop the second order Autoregressive model.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6E0E0581-6007-C309-6FBA-014B726B0F4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03605457-AEED-92BE-DF39-FAB4E7F12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3B2F326C-C2CC-4474-921B-693170121649}" type="slidenum">
              <a:rPr lang="en-US" altLang="en-US"/>
              <a:pPr/>
              <a:t>33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61442" name="Rectangle 2">
            <a:extLst>
              <a:ext uri="{FF2B5EF4-FFF2-40B4-BE49-F238E27FC236}">
                <a16:creationId xmlns:a16="http://schemas.microsoft.com/office/drawing/2014/main" id="{03F3E4A4-7E06-855C-B947-BEFB7AC27B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Autoregressive Modeling</a:t>
            </a:r>
            <a:br>
              <a:rPr lang="en-US" altLang="en-US"/>
            </a:br>
            <a:r>
              <a:rPr lang="en-US" altLang="en-US"/>
              <a:t>Example</a:t>
            </a:r>
          </a:p>
        </p:txBody>
      </p:sp>
      <p:sp>
        <p:nvSpPr>
          <p:cNvPr id="61444" name="Rectangle 4">
            <a:extLst>
              <a:ext uri="{FF2B5EF4-FFF2-40B4-BE49-F238E27FC236}">
                <a16:creationId xmlns:a16="http://schemas.microsoft.com/office/drawing/2014/main" id="{2CE00056-8998-56C9-70F4-A96E10701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4588" y="1677988"/>
            <a:ext cx="4035425" cy="337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7DAF7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2400" b="1"/>
              <a:t>Year	    Y</a:t>
            </a:r>
            <a:r>
              <a:rPr lang="en-US" altLang="en-US" sz="2400" b="1" baseline="-25000"/>
              <a:t>i</a:t>
            </a:r>
            <a:r>
              <a:rPr lang="en-US" altLang="en-US" sz="2400" b="1"/>
              <a:t>	    Y</a:t>
            </a:r>
            <a:r>
              <a:rPr lang="en-US" altLang="en-US" sz="2400" b="1" baseline="-25000"/>
              <a:t>i-1</a:t>
            </a:r>
            <a:r>
              <a:rPr lang="en-US" altLang="en-US" sz="2400" b="1"/>
              <a:t>     Y</a:t>
            </a:r>
            <a:r>
              <a:rPr lang="en-US" altLang="en-US" sz="2400" b="1" baseline="-25000"/>
              <a:t>i-2</a:t>
            </a:r>
            <a:endParaRPr lang="en-US" altLang="en-US" sz="2400" b="1"/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en-US" sz="2400" b="1"/>
              <a:t>  97	    4	     --  </a:t>
            </a:r>
            <a:r>
              <a:rPr lang="en-US" altLang="en-US" sz="900" b="1"/>
              <a:t> </a:t>
            </a:r>
            <a:r>
              <a:rPr lang="en-US" altLang="en-US" sz="2400" b="1"/>
              <a:t>      --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1"/>
              <a:t>  98	    3	     4         --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1"/>
              <a:t>  99         2	     3         4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1"/>
              <a:t>  00         3	     2         3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1"/>
              <a:t>  01         2          3         2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1"/>
              <a:t>  02	    2          2         3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1"/>
              <a:t>  03	    4          2         2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b="1"/>
              <a:t>  04	    6          4         2</a:t>
            </a:r>
          </a:p>
        </p:txBody>
      </p:sp>
      <p:graphicFrame>
        <p:nvGraphicFramePr>
          <p:cNvPr id="61445" name="Object 5">
            <a:hlinkClick r:id="" action="ppaction://ole?verb=0"/>
            <a:extLst>
              <a:ext uri="{FF2B5EF4-FFF2-40B4-BE49-F238E27FC236}">
                <a16:creationId xmlns:a16="http://schemas.microsoft.com/office/drawing/2014/main" id="{96B336C1-CDCF-DC44-2348-551FD7BA09F1}"/>
              </a:ext>
            </a:extLst>
          </p:cNvPr>
          <p:cNvGraphicFramePr>
            <a:graphicFrameLocks/>
          </p:cNvGraphicFramePr>
          <p:nvPr/>
        </p:nvGraphicFramePr>
        <p:xfrm>
          <a:off x="536575" y="4035425"/>
          <a:ext cx="3657600" cy="148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3" name="Worksheet" r:id="rId3" imgW="1647767" imgH="666935" progId="Excel.Sheet.8">
                  <p:embed/>
                </p:oleObj>
              </mc:Choice>
              <mc:Fallback>
                <p:oleObj name="Worksheet" r:id="rId3" imgW="1647767" imgH="666935" progId="Excel.Sheet.8">
                  <p:embed/>
                  <p:pic>
                    <p:nvPicPr>
                      <p:cNvPr id="61445" name="Object 5">
                        <a:hlinkClick r:id="" action="ppaction://ole?verb=0"/>
                        <a:extLst>
                          <a:ext uri="{FF2B5EF4-FFF2-40B4-BE49-F238E27FC236}">
                            <a16:creationId xmlns:a16="http://schemas.microsoft.com/office/drawing/2014/main" id="{96B336C1-CDCF-DC44-2348-551FD7BA09F1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575" y="4035425"/>
                        <a:ext cx="3657600" cy="1487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6" name="Rectangle 6">
            <a:extLst>
              <a:ext uri="{FF2B5EF4-FFF2-40B4-BE49-F238E27FC236}">
                <a16:creationId xmlns:a16="http://schemas.microsoft.com/office/drawing/2014/main" id="{3A673E6D-59DB-00CC-E3C6-789924354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657600"/>
            <a:ext cx="2360613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Excel Output</a:t>
            </a:r>
          </a:p>
        </p:txBody>
      </p:sp>
      <p:sp>
        <p:nvSpPr>
          <p:cNvPr id="61447" name="Rectangle 7">
            <a:extLst>
              <a:ext uri="{FF2B5EF4-FFF2-40B4-BE49-F238E27FC236}">
                <a16:creationId xmlns:a16="http://schemas.microsoft.com/office/drawing/2014/main" id="{532A8300-40E3-AE5A-6B2E-88E959BDD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905000"/>
            <a:ext cx="4189413" cy="14763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Times New Roman" panose="02020603050405020304" pitchFamily="18" charset="0"/>
              </a:rPr>
              <a:t> Develop the 2nd order table</a:t>
            </a:r>
          </a:p>
          <a:p>
            <a:pPr>
              <a:lnSpc>
                <a:spcPct val="110000"/>
              </a:lnSpc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Times New Roman" panose="02020603050405020304" pitchFamily="18" charset="0"/>
              </a:rPr>
              <a:t> Use Excel to estimate a regression model</a:t>
            </a:r>
          </a:p>
        </p:txBody>
      </p:sp>
      <p:sp>
        <p:nvSpPr>
          <p:cNvPr id="61448" name="Line 8">
            <a:extLst>
              <a:ext uri="{FF2B5EF4-FFF2-40B4-BE49-F238E27FC236}">
                <a16:creationId xmlns:a16="http://schemas.microsoft.com/office/drawing/2014/main" id="{0AC84AF3-FA66-B504-8630-C8040E0F0703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5257800"/>
            <a:ext cx="0" cy="5334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9" name="Line 9">
            <a:extLst>
              <a:ext uri="{FF2B5EF4-FFF2-40B4-BE49-F238E27FC236}">
                <a16:creationId xmlns:a16="http://schemas.microsoft.com/office/drawing/2014/main" id="{1E2172B9-80C6-FF1B-16F2-A52ED0FABA8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4953000"/>
            <a:ext cx="0" cy="838200"/>
          </a:xfrm>
          <a:prstGeom prst="line">
            <a:avLst/>
          </a:prstGeom>
          <a:noFill/>
          <a:ln w="28575">
            <a:solidFill>
              <a:schemeClr val="bg2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61450" name="Object 10">
            <a:extLst>
              <a:ext uri="{FF2B5EF4-FFF2-40B4-BE49-F238E27FC236}">
                <a16:creationId xmlns:a16="http://schemas.microsoft.com/office/drawing/2014/main" id="{2C53C509-09A9-1031-ADA5-E6213931A9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5791200"/>
          <a:ext cx="456882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Equation" r:id="rId5" imgW="2197080" imgH="241200" progId="Equation.3">
                  <p:embed/>
                </p:oleObj>
              </mc:Choice>
              <mc:Fallback>
                <p:oleObj name="Equation" r:id="rId5" imgW="2197080" imgH="241200" progId="Equation.3">
                  <p:embed/>
                  <p:pic>
                    <p:nvPicPr>
                      <p:cNvPr id="61450" name="Object 10">
                        <a:extLst>
                          <a:ext uri="{FF2B5EF4-FFF2-40B4-BE49-F238E27FC236}">
                            <a16:creationId xmlns:a16="http://schemas.microsoft.com/office/drawing/2014/main" id="{2C53C509-09A9-1031-ADA5-E6213931A9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5791200"/>
                        <a:ext cx="4568825" cy="500063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FB15F96D-7D09-FAD0-EE73-208989BB096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F7E08F9C-3E8E-9E64-DF74-EEC46C3F14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D4894979-6D3E-4B2E-AE02-24686C2B2607}" type="slidenum">
              <a:rPr lang="en-US" altLang="en-US"/>
              <a:pPr/>
              <a:t>34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635EC8E1-E24D-DE57-4CED-0A7A664D47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Autoregressive Modeling</a:t>
            </a:r>
            <a:br>
              <a:rPr lang="en-US" altLang="en-US"/>
            </a:br>
            <a:r>
              <a:rPr lang="en-US" altLang="en-US"/>
              <a:t>Example</a:t>
            </a:r>
          </a:p>
        </p:txBody>
      </p:sp>
      <p:sp>
        <p:nvSpPr>
          <p:cNvPr id="62468" name="Rectangle 4">
            <a:extLst>
              <a:ext uri="{FF2B5EF4-FFF2-40B4-BE49-F238E27FC236}">
                <a16:creationId xmlns:a16="http://schemas.microsoft.com/office/drawing/2014/main" id="{11B37CFD-EDB3-6B47-5613-D60CBE29C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133600"/>
            <a:ext cx="6016625" cy="9429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Use the second-order equation to forecast number of units for 2005:</a:t>
            </a:r>
          </a:p>
        </p:txBody>
      </p:sp>
      <p:graphicFrame>
        <p:nvGraphicFramePr>
          <p:cNvPr id="62469" name="Object 5">
            <a:extLst>
              <a:ext uri="{FF2B5EF4-FFF2-40B4-BE49-F238E27FC236}">
                <a16:creationId xmlns:a16="http://schemas.microsoft.com/office/drawing/2014/main" id="{56BFCEC6-F26B-0398-96DF-0F88D83EB0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657600"/>
          <a:ext cx="6324600" cy="241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7" name="Equation" r:id="rId3" imgW="2781000" imgH="1066680" progId="Equation.3">
                  <p:embed/>
                </p:oleObj>
              </mc:Choice>
              <mc:Fallback>
                <p:oleObj name="Equation" r:id="rId3" imgW="2781000" imgH="1066680" progId="Equation.3">
                  <p:embed/>
                  <p:pic>
                    <p:nvPicPr>
                      <p:cNvPr id="62469" name="Object 5">
                        <a:extLst>
                          <a:ext uri="{FF2B5EF4-FFF2-40B4-BE49-F238E27FC236}">
                            <a16:creationId xmlns:a16="http://schemas.microsoft.com/office/drawing/2014/main" id="{56BFCEC6-F26B-0398-96DF-0F88D83EB0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657600"/>
                        <a:ext cx="6324600" cy="2417763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5E9977F0-5A1F-E4D1-1EC8-F49E3491C1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05B7CE62-EA1B-33AC-C2DF-A913CE60BF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FDC09077-48BC-4721-8796-9C128D72BBF5}" type="slidenum">
              <a:rPr lang="en-US" altLang="en-US"/>
              <a:pPr/>
              <a:t>35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6B17116F-3121-1E26-A6DB-C5037921CC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Autoregressive Modeling Steps</a:t>
            </a:r>
          </a:p>
        </p:txBody>
      </p:sp>
      <p:sp>
        <p:nvSpPr>
          <p:cNvPr id="63492" name="Rectangle 4">
            <a:extLst>
              <a:ext uri="{FF2B5EF4-FFF2-40B4-BE49-F238E27FC236}">
                <a16:creationId xmlns:a16="http://schemas.microsoft.com/office/drawing/2014/main" id="{9DF279CF-B3CE-8D41-24F5-C65EE9E814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68488"/>
            <a:ext cx="8077200" cy="4303712"/>
          </a:xfrm>
          <a:noFill/>
          <a:ln/>
        </p:spPr>
        <p:txBody>
          <a:bodyPr lIns="85342" tIns="42672" rIns="85342" bIns="42672"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1. Choose p   (note that  df = n – 2p – 1)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2. Form a series of “lagged predictor” variables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	Y</a:t>
            </a:r>
            <a:r>
              <a:rPr lang="en-US" altLang="en-US" baseline="-25000"/>
              <a:t>i-1</a:t>
            </a:r>
            <a:r>
              <a:rPr lang="en-US" altLang="en-US"/>
              <a:t> , Y</a:t>
            </a:r>
            <a:r>
              <a:rPr lang="en-US" altLang="en-US" baseline="-25000"/>
              <a:t>i-2</a:t>
            </a:r>
            <a:r>
              <a:rPr lang="en-US" altLang="en-US"/>
              <a:t> , … ,Y</a:t>
            </a:r>
            <a:r>
              <a:rPr lang="en-US" altLang="en-US" baseline="-25000"/>
              <a:t>i-p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3. Use Excel to run regression model using all p  variables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4. Test significance of A</a:t>
            </a:r>
            <a:r>
              <a:rPr lang="en-US" altLang="en-US" baseline="-25000"/>
              <a:t>p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/>
              <a:t>If null hypothesis rejected, this model is selected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/>
              <a:t>If null hypothesis not rejected, decrease p by 1 and repeat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84AF50D8-3A9A-E0E5-94DB-C96618B6539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DD332AA-98BB-F099-2BD8-6EF1B4DFDA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ECF153C5-C6E2-4552-BD43-25AB0D6EDA62}" type="slidenum">
              <a:rPr lang="en-US" altLang="en-US"/>
              <a:pPr/>
              <a:t>36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9B8A09E5-C71D-B896-8278-37B052A76C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Selecting A Forecasting Model</a:t>
            </a:r>
          </a:p>
        </p:txBody>
      </p:sp>
      <p:sp>
        <p:nvSpPr>
          <p:cNvPr id="64516" name="Rectangle 4">
            <a:extLst>
              <a:ext uri="{FF2B5EF4-FFF2-40B4-BE49-F238E27FC236}">
                <a16:creationId xmlns:a16="http://schemas.microsoft.com/office/drawing/2014/main" id="{27AD9544-07BE-0485-E4FA-8BE3D91149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Perform a residual analysis</a:t>
            </a:r>
          </a:p>
          <a:p>
            <a:pPr lvl="1"/>
            <a:r>
              <a:rPr lang="en-US" altLang="en-US"/>
              <a:t>Look for pattern or direction </a:t>
            </a:r>
          </a:p>
          <a:p>
            <a:r>
              <a:rPr lang="en-US" altLang="en-US"/>
              <a:t>Measure magnitude of residual error using squared differences</a:t>
            </a:r>
          </a:p>
          <a:p>
            <a:r>
              <a:rPr lang="en-US" altLang="en-US"/>
              <a:t>Measure residual error using MAD</a:t>
            </a:r>
          </a:p>
          <a:p>
            <a:r>
              <a:rPr lang="en-US" altLang="en-US"/>
              <a:t>Use simplest model</a:t>
            </a:r>
          </a:p>
          <a:p>
            <a:pPr lvl="1"/>
            <a:r>
              <a:rPr lang="en-US" altLang="en-US"/>
              <a:t>Principle of parsimony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F0245679-944B-772E-3600-BCAEFDDA700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BEE4371-7267-FF5C-286C-2097868482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050E62C8-E776-41C3-9E69-36062C4A15DF}" type="slidenum">
              <a:rPr lang="en-US" altLang="en-US"/>
              <a:pPr/>
              <a:t>37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D471F53B-3242-FFDD-21B5-1F48F0661B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Residual Analysis</a:t>
            </a:r>
          </a:p>
        </p:txBody>
      </p:sp>
      <p:sp>
        <p:nvSpPr>
          <p:cNvPr id="65540" name="Line 4">
            <a:extLst>
              <a:ext uri="{FF2B5EF4-FFF2-40B4-BE49-F238E27FC236}">
                <a16:creationId xmlns:a16="http://schemas.microsoft.com/office/drawing/2014/main" id="{C883CE4F-E06E-8E89-CD42-C0F47D6459AB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685925"/>
            <a:ext cx="0" cy="18192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1" name="Line 5">
            <a:extLst>
              <a:ext uri="{FF2B5EF4-FFF2-40B4-BE49-F238E27FC236}">
                <a16:creationId xmlns:a16="http://schemas.microsoft.com/office/drawing/2014/main" id="{DA471089-08BE-8B8C-DE57-E843D1C241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3503613"/>
            <a:ext cx="3048000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2" name="Line 6">
            <a:extLst>
              <a:ext uri="{FF2B5EF4-FFF2-40B4-BE49-F238E27FC236}">
                <a16:creationId xmlns:a16="http://schemas.microsoft.com/office/drawing/2014/main" id="{E19B02FB-0D94-FF2A-7C30-8E6B1F1151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1685925"/>
            <a:ext cx="0" cy="18192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3" name="Line 7">
            <a:extLst>
              <a:ext uri="{FF2B5EF4-FFF2-40B4-BE49-F238E27FC236}">
                <a16:creationId xmlns:a16="http://schemas.microsoft.com/office/drawing/2014/main" id="{CE900091-87CD-5773-DA5A-082583C4B6A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00600" y="3503613"/>
            <a:ext cx="3810000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4" name="Line 8">
            <a:extLst>
              <a:ext uri="{FF2B5EF4-FFF2-40B4-BE49-F238E27FC236}">
                <a16:creationId xmlns:a16="http://schemas.microsoft.com/office/drawing/2014/main" id="{1E0EC862-E33D-CBB1-EF1A-1D5DFE2731C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4200525"/>
            <a:ext cx="0" cy="18192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5" name="Line 9">
            <a:extLst>
              <a:ext uri="{FF2B5EF4-FFF2-40B4-BE49-F238E27FC236}">
                <a16:creationId xmlns:a16="http://schemas.microsoft.com/office/drawing/2014/main" id="{6470E0B5-E0B4-37F3-4887-56A9008A5C8D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4191000"/>
            <a:ext cx="0" cy="1828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6" name="Line 10">
            <a:extLst>
              <a:ext uri="{FF2B5EF4-FFF2-40B4-BE49-F238E27FC236}">
                <a16:creationId xmlns:a16="http://schemas.microsoft.com/office/drawing/2014/main" id="{D0C19311-B9A1-23EC-8E6F-C88C2798BB2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6018213"/>
            <a:ext cx="3124200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7" name="Line 11">
            <a:extLst>
              <a:ext uri="{FF2B5EF4-FFF2-40B4-BE49-F238E27FC236}">
                <a16:creationId xmlns:a16="http://schemas.microsoft.com/office/drawing/2014/main" id="{23E0E4BC-49E5-D4F0-4834-048F2AA667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76800" y="6008688"/>
            <a:ext cx="3810000" cy="111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8" name="Rectangle 12">
            <a:extLst>
              <a:ext uri="{FF2B5EF4-FFF2-40B4-BE49-F238E27FC236}">
                <a16:creationId xmlns:a16="http://schemas.microsoft.com/office/drawing/2014/main" id="{CE320967-E53E-2BF9-99A9-CE567919C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8388" y="3582988"/>
            <a:ext cx="205581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DE0B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Random errors</a:t>
            </a:r>
          </a:p>
        </p:txBody>
      </p:sp>
      <p:sp>
        <p:nvSpPr>
          <p:cNvPr id="65549" name="Rectangle 13">
            <a:extLst>
              <a:ext uri="{FF2B5EF4-FFF2-40B4-BE49-F238E27FC236}">
                <a16:creationId xmlns:a16="http://schemas.microsoft.com/office/drawing/2014/main" id="{3D2792B7-DBA1-36E3-02C3-D98EF980C6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6019800"/>
            <a:ext cx="3122613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DE0B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Trend not accounted for</a:t>
            </a:r>
          </a:p>
        </p:txBody>
      </p:sp>
      <p:sp>
        <p:nvSpPr>
          <p:cNvPr id="65550" name="Rectangle 14">
            <a:extLst>
              <a:ext uri="{FF2B5EF4-FFF2-40B4-BE49-F238E27FC236}">
                <a16:creationId xmlns:a16="http://schemas.microsoft.com/office/drawing/2014/main" id="{FB65FB18-584D-C523-C3FB-B35F605BE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581400"/>
            <a:ext cx="4341813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DE0B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Cyclical effects not accounted for</a:t>
            </a:r>
          </a:p>
        </p:txBody>
      </p:sp>
      <p:sp>
        <p:nvSpPr>
          <p:cNvPr id="65551" name="Rectangle 15">
            <a:extLst>
              <a:ext uri="{FF2B5EF4-FFF2-40B4-BE49-F238E27FC236}">
                <a16:creationId xmlns:a16="http://schemas.microsoft.com/office/drawing/2014/main" id="{087A1916-7C01-A233-E010-2E3B2EE49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6019800"/>
            <a:ext cx="44196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DE0B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Seasonal effects not accounted for</a:t>
            </a:r>
          </a:p>
        </p:txBody>
      </p:sp>
      <p:sp>
        <p:nvSpPr>
          <p:cNvPr id="65552" name="Rectangle 16">
            <a:extLst>
              <a:ext uri="{FF2B5EF4-FFF2-40B4-BE49-F238E27FC236}">
                <a16:creationId xmlns:a16="http://schemas.microsoft.com/office/drawing/2014/main" id="{D9782572-CEB1-01AA-E567-76AE241EBE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5388" y="3276600"/>
            <a:ext cx="45402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T</a:t>
            </a:r>
          </a:p>
        </p:txBody>
      </p:sp>
      <p:sp>
        <p:nvSpPr>
          <p:cNvPr id="65553" name="Rectangle 17">
            <a:extLst>
              <a:ext uri="{FF2B5EF4-FFF2-40B4-BE49-F238E27FC236}">
                <a16:creationId xmlns:a16="http://schemas.microsoft.com/office/drawing/2014/main" id="{E805312B-D593-F748-B9BB-6B00D2F22B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388" y="3200400"/>
            <a:ext cx="45402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T</a:t>
            </a:r>
          </a:p>
        </p:txBody>
      </p:sp>
      <p:sp>
        <p:nvSpPr>
          <p:cNvPr id="65554" name="Rectangle 18">
            <a:extLst>
              <a:ext uri="{FF2B5EF4-FFF2-40B4-BE49-F238E27FC236}">
                <a16:creationId xmlns:a16="http://schemas.microsoft.com/office/drawing/2014/main" id="{BDB1EDEC-DAEF-E249-7ED5-361A4C7DE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1588" y="5715000"/>
            <a:ext cx="45402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T</a:t>
            </a:r>
          </a:p>
        </p:txBody>
      </p:sp>
      <p:sp>
        <p:nvSpPr>
          <p:cNvPr id="65555" name="Rectangle 19">
            <a:extLst>
              <a:ext uri="{FF2B5EF4-FFF2-40B4-BE49-F238E27FC236}">
                <a16:creationId xmlns:a16="http://schemas.microsoft.com/office/drawing/2014/main" id="{32D1DD4D-43B1-4058-CF8D-BFA4862CD6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388" y="5638800"/>
            <a:ext cx="45402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T</a:t>
            </a:r>
          </a:p>
        </p:txBody>
      </p:sp>
      <p:sp>
        <p:nvSpPr>
          <p:cNvPr id="65556" name="Rectangle 20">
            <a:extLst>
              <a:ext uri="{FF2B5EF4-FFF2-40B4-BE49-F238E27FC236}">
                <a16:creationId xmlns:a16="http://schemas.microsoft.com/office/drawing/2014/main" id="{9DCB80A2-8DF9-7E57-CC8A-AB8C2B7FCE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447800"/>
            <a:ext cx="53022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e</a:t>
            </a:r>
          </a:p>
        </p:txBody>
      </p:sp>
      <p:sp>
        <p:nvSpPr>
          <p:cNvPr id="65557" name="Rectangle 21">
            <a:extLst>
              <a:ext uri="{FF2B5EF4-FFF2-40B4-BE49-F238E27FC236}">
                <a16:creationId xmlns:a16="http://schemas.microsoft.com/office/drawing/2014/main" id="{5E595747-1B85-7D5A-0186-1B19610987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1447800"/>
            <a:ext cx="53022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e</a:t>
            </a:r>
          </a:p>
        </p:txBody>
      </p:sp>
      <p:sp>
        <p:nvSpPr>
          <p:cNvPr id="65558" name="Rectangle 22">
            <a:extLst>
              <a:ext uri="{FF2B5EF4-FFF2-40B4-BE49-F238E27FC236}">
                <a16:creationId xmlns:a16="http://schemas.microsoft.com/office/drawing/2014/main" id="{F168A948-44C2-4B34-4714-38218264E8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886200"/>
            <a:ext cx="53022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e</a:t>
            </a:r>
          </a:p>
        </p:txBody>
      </p:sp>
      <p:sp>
        <p:nvSpPr>
          <p:cNvPr id="65559" name="Rectangle 23">
            <a:extLst>
              <a:ext uri="{FF2B5EF4-FFF2-40B4-BE49-F238E27FC236}">
                <a16:creationId xmlns:a16="http://schemas.microsoft.com/office/drawing/2014/main" id="{FF82CD08-A19F-A642-E6CA-2FD76A10D1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3963988"/>
            <a:ext cx="53022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e</a:t>
            </a:r>
          </a:p>
        </p:txBody>
      </p:sp>
      <p:sp>
        <p:nvSpPr>
          <p:cNvPr id="65560" name="Line 24">
            <a:extLst>
              <a:ext uri="{FF2B5EF4-FFF2-40B4-BE49-F238E27FC236}">
                <a16:creationId xmlns:a16="http://schemas.microsoft.com/office/drawing/2014/main" id="{43F16432-4D54-4626-4DDF-FC27A8B02CBA}"/>
              </a:ext>
            </a:extLst>
          </p:cNvPr>
          <p:cNvSpPr>
            <a:spLocks noChangeShapeType="1"/>
          </p:cNvSpPr>
          <p:nvPr/>
        </p:nvSpPr>
        <p:spPr bwMode="auto">
          <a:xfrm>
            <a:off x="696913" y="2513013"/>
            <a:ext cx="2960687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61" name="Rectangle 25">
            <a:extLst>
              <a:ext uri="{FF2B5EF4-FFF2-40B4-BE49-F238E27FC236}">
                <a16:creationId xmlns:a16="http://schemas.microsoft.com/office/drawing/2014/main" id="{35F9DED9-9C6B-B19D-F0D2-A37A4D801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09800"/>
            <a:ext cx="53022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65562" name="Rectangle 26">
            <a:extLst>
              <a:ext uri="{FF2B5EF4-FFF2-40B4-BE49-F238E27FC236}">
                <a16:creationId xmlns:a16="http://schemas.microsoft.com/office/drawing/2014/main" id="{8472B2A0-89A6-45C2-5A34-FE120CBD6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2209800"/>
            <a:ext cx="53022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65563" name="Line 27">
            <a:extLst>
              <a:ext uri="{FF2B5EF4-FFF2-40B4-BE49-F238E27FC236}">
                <a16:creationId xmlns:a16="http://schemas.microsoft.com/office/drawing/2014/main" id="{AF84E197-80F0-B112-17B9-CE4282E8826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87913" y="2513013"/>
            <a:ext cx="3722687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64" name="Line 28">
            <a:extLst>
              <a:ext uri="{FF2B5EF4-FFF2-40B4-BE49-F238E27FC236}">
                <a16:creationId xmlns:a16="http://schemas.microsoft.com/office/drawing/2014/main" id="{7F8EC9CE-6BB5-61D8-E2E3-ADF8087EA13D}"/>
              </a:ext>
            </a:extLst>
          </p:cNvPr>
          <p:cNvSpPr>
            <a:spLocks noChangeShapeType="1"/>
          </p:cNvSpPr>
          <p:nvPr/>
        </p:nvSpPr>
        <p:spPr bwMode="auto">
          <a:xfrm>
            <a:off x="696913" y="4951413"/>
            <a:ext cx="2808287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65" name="Line 29">
            <a:extLst>
              <a:ext uri="{FF2B5EF4-FFF2-40B4-BE49-F238E27FC236}">
                <a16:creationId xmlns:a16="http://schemas.microsoft.com/office/drawing/2014/main" id="{CE8BC1C3-222C-1B45-0F62-FE353E2BFF8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64113" y="5018088"/>
            <a:ext cx="3646487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66" name="Rectangle 30">
            <a:extLst>
              <a:ext uri="{FF2B5EF4-FFF2-40B4-BE49-F238E27FC236}">
                <a16:creationId xmlns:a16="http://schemas.microsoft.com/office/drawing/2014/main" id="{DA7EF365-1D6F-EDC5-1A2B-77213527C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648200"/>
            <a:ext cx="53022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65567" name="Rectangle 31">
            <a:extLst>
              <a:ext uri="{FF2B5EF4-FFF2-40B4-BE49-F238E27FC236}">
                <a16:creationId xmlns:a16="http://schemas.microsoft.com/office/drawing/2014/main" id="{2E9F18D4-067B-B9B2-EA80-69C217246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4714875"/>
            <a:ext cx="53022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65568" name="Oval 32">
            <a:extLst>
              <a:ext uri="{FF2B5EF4-FFF2-40B4-BE49-F238E27FC236}">
                <a16:creationId xmlns:a16="http://schemas.microsoft.com/office/drawing/2014/main" id="{CFCD0E8C-A49D-AA0C-1244-58910FB7C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1320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69" name="Oval 33">
            <a:extLst>
              <a:ext uri="{FF2B5EF4-FFF2-40B4-BE49-F238E27FC236}">
                <a16:creationId xmlns:a16="http://schemas.microsoft.com/office/drawing/2014/main" id="{5DE96CBB-8D31-6970-1E48-1FFC53A2E3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2844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70" name="Oval 34">
            <a:extLst>
              <a:ext uri="{FF2B5EF4-FFF2-40B4-BE49-F238E27FC236}">
                <a16:creationId xmlns:a16="http://schemas.microsoft.com/office/drawing/2014/main" id="{1218FB6B-38A7-16A1-EE4D-9D1E0F1C3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8178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71" name="Oval 35">
            <a:extLst>
              <a:ext uri="{FF2B5EF4-FFF2-40B4-BE49-F238E27FC236}">
                <a16:creationId xmlns:a16="http://schemas.microsoft.com/office/drawing/2014/main" id="{7E136DA1-18EB-1229-9F61-14EAB27B98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1320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72" name="Oval 36">
            <a:extLst>
              <a:ext uri="{FF2B5EF4-FFF2-40B4-BE49-F238E27FC236}">
                <a16:creationId xmlns:a16="http://schemas.microsoft.com/office/drawing/2014/main" id="{ABA2BA74-C361-74CC-B6ED-ED47B7034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5892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73" name="Oval 37">
            <a:extLst>
              <a:ext uri="{FF2B5EF4-FFF2-40B4-BE49-F238E27FC236}">
                <a16:creationId xmlns:a16="http://schemas.microsoft.com/office/drawing/2014/main" id="{981C29E2-6259-1D30-FAB2-4F91F95CA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9796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74" name="Oval 38">
            <a:extLst>
              <a:ext uri="{FF2B5EF4-FFF2-40B4-BE49-F238E27FC236}">
                <a16:creationId xmlns:a16="http://schemas.microsoft.com/office/drawing/2014/main" id="{C77CB9B4-D1AA-C2A2-C3A4-8C4361A55D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0464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75" name="Oval 39">
            <a:extLst>
              <a:ext uri="{FF2B5EF4-FFF2-40B4-BE49-F238E27FC236}">
                <a16:creationId xmlns:a16="http://schemas.microsoft.com/office/drawing/2014/main" id="{51657050-1890-136D-4140-B3FD22C435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2082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76" name="Oval 40">
            <a:extLst>
              <a:ext uri="{FF2B5EF4-FFF2-40B4-BE49-F238E27FC236}">
                <a16:creationId xmlns:a16="http://schemas.microsoft.com/office/drawing/2014/main" id="{7AB315D5-27A0-ED21-A063-1CFAA6E97B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20558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77" name="Oval 41">
            <a:extLst>
              <a:ext uri="{FF2B5EF4-FFF2-40B4-BE49-F238E27FC236}">
                <a16:creationId xmlns:a16="http://schemas.microsoft.com/office/drawing/2014/main" id="{810EC6FA-6557-EA7E-A73F-AFBD20FA0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2844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78" name="Oval 42">
            <a:extLst>
              <a:ext uri="{FF2B5EF4-FFF2-40B4-BE49-F238E27FC236}">
                <a16:creationId xmlns:a16="http://schemas.microsoft.com/office/drawing/2014/main" id="{FF8734F3-BD32-C5AD-2658-C66CA4BB7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20558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79" name="Oval 43">
            <a:extLst>
              <a:ext uri="{FF2B5EF4-FFF2-40B4-BE49-F238E27FC236}">
                <a16:creationId xmlns:a16="http://schemas.microsoft.com/office/drawing/2014/main" id="{F37CA442-8019-E89C-3D5C-208D6B74AF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6654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80" name="Oval 44">
            <a:extLst>
              <a:ext uri="{FF2B5EF4-FFF2-40B4-BE49-F238E27FC236}">
                <a16:creationId xmlns:a16="http://schemas.microsoft.com/office/drawing/2014/main" id="{C8B5169C-778C-7B87-DEFA-718E1DE1BC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8178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81" name="Oval 45">
            <a:extLst>
              <a:ext uri="{FF2B5EF4-FFF2-40B4-BE49-F238E27FC236}">
                <a16:creationId xmlns:a16="http://schemas.microsoft.com/office/drawing/2014/main" id="{9B6041F3-D3FA-3ED7-A69D-D39DA6FB1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18272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82" name="Oval 46">
            <a:extLst>
              <a:ext uri="{FF2B5EF4-FFF2-40B4-BE49-F238E27FC236}">
                <a16:creationId xmlns:a16="http://schemas.microsoft.com/office/drawing/2014/main" id="{3B69365C-CFA0-51F4-A4DB-3833B5110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20558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83" name="Oval 47">
            <a:extLst>
              <a:ext uri="{FF2B5EF4-FFF2-40B4-BE49-F238E27FC236}">
                <a16:creationId xmlns:a16="http://schemas.microsoft.com/office/drawing/2014/main" id="{EB946059-8562-5BFC-9BE4-5028E45D2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1132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84" name="Oval 48">
            <a:extLst>
              <a:ext uri="{FF2B5EF4-FFF2-40B4-BE49-F238E27FC236}">
                <a16:creationId xmlns:a16="http://schemas.microsoft.com/office/drawing/2014/main" id="{76C2ACAB-BF5C-044B-78B5-2B3F82B79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44180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85" name="Oval 49">
            <a:extLst>
              <a:ext uri="{FF2B5EF4-FFF2-40B4-BE49-F238E27FC236}">
                <a16:creationId xmlns:a16="http://schemas.microsoft.com/office/drawing/2014/main" id="{31AB6CD0-7A4A-1AA0-4E9B-0ADFFF0D74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41894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86" name="Oval 50">
            <a:extLst>
              <a:ext uri="{FF2B5EF4-FFF2-40B4-BE49-F238E27FC236}">
                <a16:creationId xmlns:a16="http://schemas.microsoft.com/office/drawing/2014/main" id="{F30036C4-9B5C-A94F-858A-6526523644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6466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87" name="Oval 51">
            <a:extLst>
              <a:ext uri="{FF2B5EF4-FFF2-40B4-BE49-F238E27FC236}">
                <a16:creationId xmlns:a16="http://schemas.microsoft.com/office/drawing/2014/main" id="{BFE3879E-FDD8-1B06-2E63-9C992555C4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9514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88" name="Oval 52">
            <a:extLst>
              <a:ext uri="{FF2B5EF4-FFF2-40B4-BE49-F238E27FC236}">
                <a16:creationId xmlns:a16="http://schemas.microsoft.com/office/drawing/2014/main" id="{C9BFC36F-16BB-4DAE-DC04-182DEFD6D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4086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89" name="Oval 53">
            <a:extLst>
              <a:ext uri="{FF2B5EF4-FFF2-40B4-BE49-F238E27FC236}">
                <a16:creationId xmlns:a16="http://schemas.microsoft.com/office/drawing/2014/main" id="{4D34A000-69E8-20BA-FE54-E0CB19E32D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51800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90" name="Oval 54">
            <a:extLst>
              <a:ext uri="{FF2B5EF4-FFF2-40B4-BE49-F238E27FC236}">
                <a16:creationId xmlns:a16="http://schemas.microsoft.com/office/drawing/2014/main" id="{BB9309D9-7720-C9F1-C21D-095404C0F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55610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91" name="Oval 55">
            <a:extLst>
              <a:ext uri="{FF2B5EF4-FFF2-40B4-BE49-F238E27FC236}">
                <a16:creationId xmlns:a16="http://schemas.microsoft.com/office/drawing/2014/main" id="{CBD9DB43-1F2C-569C-CA9A-D5AA48C5A3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5475288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92" name="Oval 56">
            <a:extLst>
              <a:ext uri="{FF2B5EF4-FFF2-40B4-BE49-F238E27FC236}">
                <a16:creationId xmlns:a16="http://schemas.microsoft.com/office/drawing/2014/main" id="{11820C60-EDDA-99FA-6C78-6FAC02C24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560888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93" name="Oval 57">
            <a:extLst>
              <a:ext uri="{FF2B5EF4-FFF2-40B4-BE49-F238E27FC236}">
                <a16:creationId xmlns:a16="http://schemas.microsoft.com/office/drawing/2014/main" id="{BE33B6F9-E204-971E-F1AD-636320E4A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4865688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94" name="Oval 58">
            <a:extLst>
              <a:ext uri="{FF2B5EF4-FFF2-40B4-BE49-F238E27FC236}">
                <a16:creationId xmlns:a16="http://schemas.microsoft.com/office/drawing/2014/main" id="{8375C13C-5ABB-BF26-D5A9-C6BD76705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5246688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95" name="Oval 59">
            <a:extLst>
              <a:ext uri="{FF2B5EF4-FFF2-40B4-BE49-F238E27FC236}">
                <a16:creationId xmlns:a16="http://schemas.microsoft.com/office/drawing/2014/main" id="{6E6D5140-62F0-FCC4-308D-CBD3085DA5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4941888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96" name="Oval 60">
            <a:extLst>
              <a:ext uri="{FF2B5EF4-FFF2-40B4-BE49-F238E27FC236}">
                <a16:creationId xmlns:a16="http://schemas.microsoft.com/office/drawing/2014/main" id="{FA16CF69-46AD-A103-2D01-414810900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4941888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97" name="Oval 61">
            <a:extLst>
              <a:ext uri="{FF2B5EF4-FFF2-40B4-BE49-F238E27FC236}">
                <a16:creationId xmlns:a16="http://schemas.microsoft.com/office/drawing/2014/main" id="{EC364507-50A3-DCA9-1ECA-7BFD64ECF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408488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98" name="Oval 62">
            <a:extLst>
              <a:ext uri="{FF2B5EF4-FFF2-40B4-BE49-F238E27FC236}">
                <a16:creationId xmlns:a16="http://schemas.microsoft.com/office/drawing/2014/main" id="{BB88F3B6-CC60-4C51-34DD-34E045D4A3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4941888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99" name="Oval 63">
            <a:extLst>
              <a:ext uri="{FF2B5EF4-FFF2-40B4-BE49-F238E27FC236}">
                <a16:creationId xmlns:a16="http://schemas.microsoft.com/office/drawing/2014/main" id="{08FBF663-81C6-F04D-13E7-927CEB45DD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5399088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600" name="Oval 64">
            <a:extLst>
              <a:ext uri="{FF2B5EF4-FFF2-40B4-BE49-F238E27FC236}">
                <a16:creationId xmlns:a16="http://schemas.microsoft.com/office/drawing/2014/main" id="{B9E40C26-04F7-0BC2-0E6D-4362A43341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4941888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601" name="Oval 65">
            <a:extLst>
              <a:ext uri="{FF2B5EF4-FFF2-40B4-BE49-F238E27FC236}">
                <a16:creationId xmlns:a16="http://schemas.microsoft.com/office/drawing/2014/main" id="{5AFE1BAA-1BD6-805E-4438-575EFB5E5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4560888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602" name="Oval 66">
            <a:extLst>
              <a:ext uri="{FF2B5EF4-FFF2-40B4-BE49-F238E27FC236}">
                <a16:creationId xmlns:a16="http://schemas.microsoft.com/office/drawing/2014/main" id="{7DC8F6DE-150D-C540-3408-BA23A3B02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4865688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603" name="Oval 67">
            <a:extLst>
              <a:ext uri="{FF2B5EF4-FFF2-40B4-BE49-F238E27FC236}">
                <a16:creationId xmlns:a16="http://schemas.microsoft.com/office/drawing/2014/main" id="{74D14E13-4AD6-7344-2D2E-B7AC39E27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2082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604" name="Oval 68">
            <a:extLst>
              <a:ext uri="{FF2B5EF4-FFF2-40B4-BE49-F238E27FC236}">
                <a16:creationId xmlns:a16="http://schemas.microsoft.com/office/drawing/2014/main" id="{3D112D8B-DB83-991E-3A74-5786A348FC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25130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605" name="Oval 69">
            <a:extLst>
              <a:ext uri="{FF2B5EF4-FFF2-40B4-BE49-F238E27FC236}">
                <a16:creationId xmlns:a16="http://schemas.microsoft.com/office/drawing/2014/main" id="{47ECB8B9-C0B3-627F-AC97-DC5AF0FFB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5322888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606" name="Oval 70">
            <a:extLst>
              <a:ext uri="{FF2B5EF4-FFF2-40B4-BE49-F238E27FC236}">
                <a16:creationId xmlns:a16="http://schemas.microsoft.com/office/drawing/2014/main" id="{8563FB4C-A5F8-6A2A-4CDC-A0866291E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741613"/>
            <a:ext cx="228600" cy="22860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61950331-1DB0-3767-5E61-E9054DC7B0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9412AA2B-8B41-3615-3A25-5C4E7A0B980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BDD01DB6-28BB-4446-9D4D-A2818D6AC138}" type="slidenum">
              <a:rPr lang="en-US" altLang="en-US"/>
              <a:pPr/>
              <a:t>38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AC59B2BD-0AD0-E8B1-DEEC-A5800996BB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Measuring Errors</a:t>
            </a:r>
          </a:p>
        </p:txBody>
      </p:sp>
      <p:sp>
        <p:nvSpPr>
          <p:cNvPr id="66564" name="Rectangle 4">
            <a:extLst>
              <a:ext uri="{FF2B5EF4-FFF2-40B4-BE49-F238E27FC236}">
                <a16:creationId xmlns:a16="http://schemas.microsoft.com/office/drawing/2014/main" id="{224E3F41-18A8-9A2C-E7CF-2FC2B50693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8610600" cy="685800"/>
          </a:xfrm>
          <a:noFill/>
          <a:ln/>
        </p:spPr>
        <p:txBody>
          <a:bodyPr lIns="85342" tIns="42672" rIns="85342" bIns="42672"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Choose the model that gives the smallest SSE and/or MAD</a:t>
            </a:r>
          </a:p>
        </p:txBody>
      </p:sp>
      <p:sp>
        <p:nvSpPr>
          <p:cNvPr id="66565" name="Rectangle 5">
            <a:extLst>
              <a:ext uri="{FF2B5EF4-FFF2-40B4-BE49-F238E27FC236}">
                <a16:creationId xmlns:a16="http://schemas.microsoft.com/office/drawing/2014/main" id="{86D482A7-55BB-4C1B-AC95-90D12B97A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2743200"/>
            <a:ext cx="449580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342" tIns="42672" rIns="85342" bIns="42672"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5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2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Mean Absolute Deviation (MAD)</a:t>
            </a:r>
          </a:p>
          <a:p>
            <a:pPr lvl="1" eaLnBrk="1" hangingPunct="1"/>
            <a:endParaRPr lang="en-US" altLang="en-US"/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lvl="1" eaLnBrk="1" hangingPunct="1"/>
            <a:endParaRPr lang="en-US" altLang="en-US"/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lvl="1" eaLnBrk="1" hangingPunct="1"/>
            <a:r>
              <a:rPr lang="en-US" altLang="en-US"/>
              <a:t>Not sensitive to outliers</a:t>
            </a:r>
          </a:p>
        </p:txBody>
      </p:sp>
      <p:sp>
        <p:nvSpPr>
          <p:cNvPr id="66566" name="Rectangle 6">
            <a:extLst>
              <a:ext uri="{FF2B5EF4-FFF2-40B4-BE49-F238E27FC236}">
                <a16:creationId xmlns:a16="http://schemas.microsoft.com/office/drawing/2014/main" id="{929E9A13-F3C7-6D05-E022-ED15AB3D8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743200"/>
            <a:ext cx="4191000" cy="316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342" tIns="42672" rIns="85342" bIns="42672"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5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2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Sum of squared errors (SSE)</a:t>
            </a:r>
          </a:p>
          <a:p>
            <a:pPr eaLnBrk="1" hangingPunct="1"/>
            <a:endParaRPr lang="en-US" altLang="en-US"/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Sensitive to outliers</a:t>
            </a:r>
          </a:p>
        </p:txBody>
      </p:sp>
      <p:sp>
        <p:nvSpPr>
          <p:cNvPr id="66567" name="Line 7">
            <a:extLst>
              <a:ext uri="{FF2B5EF4-FFF2-40B4-BE49-F238E27FC236}">
                <a16:creationId xmlns:a16="http://schemas.microsoft.com/office/drawing/2014/main" id="{BCC7BEF2-9A6F-EEFB-4F52-A3C61A34DD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2590800"/>
            <a:ext cx="8229600" cy="0"/>
          </a:xfrm>
          <a:prstGeom prst="line">
            <a:avLst/>
          </a:prstGeom>
          <a:noFill/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6568" name="Line 8">
            <a:extLst>
              <a:ext uri="{FF2B5EF4-FFF2-40B4-BE49-F238E27FC236}">
                <a16:creationId xmlns:a16="http://schemas.microsoft.com/office/drawing/2014/main" id="{384FE3BE-EFD9-7BAD-1A22-54C43FFF149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590800"/>
            <a:ext cx="0" cy="3581400"/>
          </a:xfrm>
          <a:prstGeom prst="line">
            <a:avLst/>
          </a:prstGeom>
          <a:noFill/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66569" name="Object 9">
            <a:extLst>
              <a:ext uri="{FF2B5EF4-FFF2-40B4-BE49-F238E27FC236}">
                <a16:creationId xmlns:a16="http://schemas.microsoft.com/office/drawing/2014/main" id="{A36BC87C-0E4F-F3FA-3164-AD52B6F19E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4191000"/>
          <a:ext cx="25908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1" name="Equation" r:id="rId3" imgW="1257120" imgH="431640" progId="Equation.3">
                  <p:embed/>
                </p:oleObj>
              </mc:Choice>
              <mc:Fallback>
                <p:oleObj name="Equation" r:id="rId3" imgW="1257120" imgH="431640" progId="Equation.3">
                  <p:embed/>
                  <p:pic>
                    <p:nvPicPr>
                      <p:cNvPr id="66569" name="Object 9">
                        <a:extLst>
                          <a:ext uri="{FF2B5EF4-FFF2-40B4-BE49-F238E27FC236}">
                            <a16:creationId xmlns:a16="http://schemas.microsoft.com/office/drawing/2014/main" id="{A36BC87C-0E4F-F3FA-3164-AD52B6F19E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191000"/>
                        <a:ext cx="2590800" cy="885825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70" name="Object 10">
            <a:extLst>
              <a:ext uri="{FF2B5EF4-FFF2-40B4-BE49-F238E27FC236}">
                <a16:creationId xmlns:a16="http://schemas.microsoft.com/office/drawing/2014/main" id="{6B4589F2-5201-2B0A-B7C8-90DFEC61F6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0" y="3962400"/>
          <a:ext cx="2433638" cy="125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" name="Equation" r:id="rId5" imgW="1180800" imgH="609480" progId="Equation.3">
                  <p:embed/>
                </p:oleObj>
              </mc:Choice>
              <mc:Fallback>
                <p:oleObj name="Equation" r:id="rId5" imgW="1180800" imgH="609480" progId="Equation.3">
                  <p:embed/>
                  <p:pic>
                    <p:nvPicPr>
                      <p:cNvPr id="66570" name="Object 10">
                        <a:extLst>
                          <a:ext uri="{FF2B5EF4-FFF2-40B4-BE49-F238E27FC236}">
                            <a16:creationId xmlns:a16="http://schemas.microsoft.com/office/drawing/2014/main" id="{6B4589F2-5201-2B0A-B7C8-90DFEC61F6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962400"/>
                        <a:ext cx="2433638" cy="125095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83B8CAB9-A70D-AFC5-6356-8F02D4686E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C920E84-6BF0-5009-3F34-DFAFF958C2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078D7691-B840-41C9-90B7-B7464C9C0E01}" type="slidenum">
              <a:rPr lang="en-US" altLang="en-US"/>
              <a:pPr/>
              <a:t>39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67586" name="Rectangle 2">
            <a:extLst>
              <a:ext uri="{FF2B5EF4-FFF2-40B4-BE49-F238E27FC236}">
                <a16:creationId xmlns:a16="http://schemas.microsoft.com/office/drawing/2014/main" id="{529152BA-7262-13EA-7C95-B22507DF47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Principal of Parsimony</a:t>
            </a:r>
          </a:p>
        </p:txBody>
      </p:sp>
      <p:sp>
        <p:nvSpPr>
          <p:cNvPr id="67588" name="Rectangle 4">
            <a:extLst>
              <a:ext uri="{FF2B5EF4-FFF2-40B4-BE49-F238E27FC236}">
                <a16:creationId xmlns:a16="http://schemas.microsoft.com/office/drawing/2014/main" id="{34CF5DAB-48A4-20B0-593C-8C78349F49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Suppose two or more models provide a good fit for the data</a:t>
            </a:r>
          </a:p>
          <a:p>
            <a:pPr>
              <a:lnSpc>
                <a:spcPct val="90000"/>
              </a:lnSpc>
            </a:pPr>
            <a:r>
              <a:rPr lang="en-US" altLang="en-US"/>
              <a:t>Select the simplest model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Simplest model types: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Least-squares linear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Least-squares quadratic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1st order autoregressive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More complex types: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2nd and 3rd order autoregressive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Least-squares exponential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09D1D5C6-7275-DEDE-6BD4-CD84BC9971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69C4C499-500F-93D7-23A5-F6729FBF9C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BCA2F3F2-0CAD-4286-8095-AC7AF5C16432}" type="slidenum">
              <a:rPr lang="en-US" altLang="en-US"/>
              <a:pPr/>
              <a:t>4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7D6C7FF1-B96F-3F0D-5B3D-43335E17EC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Time Series Plot</a:t>
            </a:r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DC7F759E-D95C-B54F-13A3-73E8914E4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429000"/>
            <a:ext cx="32766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342" tIns="42672" rIns="85342" bIns="42672"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5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2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40000"/>
              </a:spcBef>
            </a:pPr>
            <a:r>
              <a:rPr lang="en-US" altLang="en-US" sz="2400"/>
              <a:t>the vertical axis measures the variable of interest </a:t>
            </a:r>
            <a:endParaRPr lang="en-US" altLang="en-US" sz="1400"/>
          </a:p>
          <a:p>
            <a:pPr eaLnBrk="1" hangingPunct="1">
              <a:spcBef>
                <a:spcPct val="40000"/>
              </a:spcBef>
            </a:pPr>
            <a:r>
              <a:rPr lang="en-US" altLang="en-US" sz="2400"/>
              <a:t>the horizontal axis corresponds to the time periods</a:t>
            </a:r>
          </a:p>
        </p:txBody>
      </p:sp>
      <p:graphicFrame>
        <p:nvGraphicFramePr>
          <p:cNvPr id="27653" name="Object 5">
            <a:extLst>
              <a:ext uri="{FF2B5EF4-FFF2-40B4-BE49-F238E27FC236}">
                <a16:creationId xmlns:a16="http://schemas.microsoft.com/office/drawing/2014/main" id="{0A04477C-0604-2729-778C-E292339511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79813" y="3051175"/>
          <a:ext cx="5294312" cy="339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Chart" r:id="rId3" imgW="5695950" imgH="3657600" progId="Excel.Chart.8">
                  <p:embed/>
                </p:oleObj>
              </mc:Choice>
              <mc:Fallback>
                <p:oleObj name="Chart" r:id="rId3" imgW="5695950" imgH="3657600" progId="Excel.Chart.8">
                  <p:embed/>
                  <p:pic>
                    <p:nvPicPr>
                      <p:cNvPr id="27653" name="Object 5">
                        <a:extLst>
                          <a:ext uri="{FF2B5EF4-FFF2-40B4-BE49-F238E27FC236}">
                            <a16:creationId xmlns:a16="http://schemas.microsoft.com/office/drawing/2014/main" id="{0A04477C-0604-2729-778C-E292339511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9813" y="3051175"/>
                        <a:ext cx="5294312" cy="339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Rectangle 6">
            <a:extLst>
              <a:ext uri="{FF2B5EF4-FFF2-40B4-BE49-F238E27FC236}">
                <a16:creationId xmlns:a16="http://schemas.microsoft.com/office/drawing/2014/main" id="{0202407F-96E5-4D61-4E02-14E6F7BA8C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981200"/>
            <a:ext cx="5334000" cy="9461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800">
                <a:latin typeface="Times New Roman" panose="02020603050405020304" pitchFamily="18" charset="0"/>
              </a:rPr>
              <a:t>A time-series plot is a two-dimensional plot of time-series data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8668F3E9-7881-2C94-E74A-02106AC1CF2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574E9654-C43B-277E-045C-9DF0738DB6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44AB73CD-0F42-46B0-9AAA-B7019D3D61A2}" type="slidenum">
              <a:rPr lang="en-US" altLang="en-US"/>
              <a:pPr/>
              <a:t>40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718C7922-2055-23B8-5398-F5F1AC5FD2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Forecasting With Seasonal Data</a:t>
            </a:r>
          </a:p>
        </p:txBody>
      </p:sp>
      <p:sp>
        <p:nvSpPr>
          <p:cNvPr id="68612" name="Rectangle 4">
            <a:extLst>
              <a:ext uri="{FF2B5EF4-FFF2-40B4-BE49-F238E27FC236}">
                <a16:creationId xmlns:a16="http://schemas.microsoft.com/office/drawing/2014/main" id="{82539976-8318-E786-DB0F-56BC1B13F2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077200" cy="4760913"/>
          </a:xfrm>
          <a:noFill/>
          <a:ln/>
        </p:spPr>
        <p:txBody>
          <a:bodyPr lIns="85342" tIns="42672" rIns="85342" bIns="42672"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Recall the classical time series model with seasonal variation: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Suppose the seasonality is quarterly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Define three new dummy variables for quarters: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		Q</a:t>
            </a:r>
            <a:r>
              <a:rPr lang="en-US" altLang="en-US" sz="2800" baseline="-25000"/>
              <a:t>1</a:t>
            </a:r>
            <a:r>
              <a:rPr lang="en-US" altLang="en-US" sz="2800"/>
              <a:t> = 1 if first quarter, 0 otherwise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		Q</a:t>
            </a:r>
            <a:r>
              <a:rPr lang="en-US" altLang="en-US" sz="2800" baseline="-25000"/>
              <a:t>2</a:t>
            </a:r>
            <a:r>
              <a:rPr lang="en-US" altLang="en-US" sz="2800"/>
              <a:t> = 1 if second quarter, 0 otherwise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		Q</a:t>
            </a:r>
            <a:r>
              <a:rPr lang="en-US" altLang="en-US" sz="2800" baseline="-25000"/>
              <a:t>3</a:t>
            </a:r>
            <a:r>
              <a:rPr lang="en-US" altLang="en-US" sz="2800"/>
              <a:t> = 1 if third quarter, 0 otherwise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 	(Quarter 4 is the default if Q</a:t>
            </a:r>
            <a:r>
              <a:rPr lang="en-US" altLang="en-US" sz="2800" baseline="-25000"/>
              <a:t>1</a:t>
            </a:r>
            <a:r>
              <a:rPr lang="en-US" altLang="en-US" sz="2800"/>
              <a:t> = Q</a:t>
            </a:r>
            <a:r>
              <a:rPr lang="en-US" altLang="en-US" sz="2800" baseline="-25000"/>
              <a:t>2</a:t>
            </a:r>
            <a:r>
              <a:rPr lang="en-US" altLang="en-US" sz="2800"/>
              <a:t> = Q</a:t>
            </a:r>
            <a:r>
              <a:rPr lang="en-US" altLang="en-US" sz="2800" baseline="-25000"/>
              <a:t>3</a:t>
            </a:r>
            <a:r>
              <a:rPr lang="en-US" altLang="en-US" sz="2800"/>
              <a:t> = 0)</a:t>
            </a:r>
          </a:p>
          <a:p>
            <a:pPr lvl="1">
              <a:lnSpc>
                <a:spcPct val="90000"/>
              </a:lnSpc>
            </a:pPr>
            <a:endParaRPr lang="en-US" altLang="en-US" sz="2800"/>
          </a:p>
        </p:txBody>
      </p:sp>
      <p:graphicFrame>
        <p:nvGraphicFramePr>
          <p:cNvPr id="68613" name="Object 5">
            <a:extLst>
              <a:ext uri="{FF2B5EF4-FFF2-40B4-BE49-F238E27FC236}">
                <a16:creationId xmlns:a16="http://schemas.microsoft.com/office/drawing/2014/main" id="{0A6227A6-1FA8-0B84-1A79-A217873A67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2667000"/>
          <a:ext cx="3436938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5" name="Equation" r:id="rId3" imgW="1155600" imgH="215640" progId="Equation.3">
                  <p:embed/>
                </p:oleObj>
              </mc:Choice>
              <mc:Fallback>
                <p:oleObj name="Equation" r:id="rId3" imgW="1155600" imgH="215640" progId="Equation.3">
                  <p:embed/>
                  <p:pic>
                    <p:nvPicPr>
                      <p:cNvPr id="68613" name="Object 5">
                        <a:extLst>
                          <a:ext uri="{FF2B5EF4-FFF2-40B4-BE49-F238E27FC236}">
                            <a16:creationId xmlns:a16="http://schemas.microsoft.com/office/drawing/2014/main" id="{0A6227A6-1FA8-0B84-1A79-A217873A67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667000"/>
                        <a:ext cx="3436938" cy="62230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406C3711-524E-8DBF-D51D-F6DB68F9192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31DD3CEB-5274-868A-2C5D-83D2465E17C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1BBB6920-E9A1-4165-846F-65982914ACC5}" type="slidenum">
              <a:rPr lang="en-US" altLang="en-US"/>
              <a:pPr/>
              <a:t>41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69634" name="Rectangle 2">
            <a:extLst>
              <a:ext uri="{FF2B5EF4-FFF2-40B4-BE49-F238E27FC236}">
                <a16:creationId xmlns:a16="http://schemas.microsoft.com/office/drawing/2014/main" id="{F679975D-0665-7D37-F5C2-6ED97AC781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Exponential Model with Quarterly Data</a:t>
            </a:r>
          </a:p>
        </p:txBody>
      </p:sp>
      <p:sp>
        <p:nvSpPr>
          <p:cNvPr id="69636" name="Rectangle 4">
            <a:extLst>
              <a:ext uri="{FF2B5EF4-FFF2-40B4-BE49-F238E27FC236}">
                <a16:creationId xmlns:a16="http://schemas.microsoft.com/office/drawing/2014/main" id="{04B3E8EC-70B8-E866-7AAE-EE49353D62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4343400"/>
            <a:ext cx="4038600" cy="685800"/>
          </a:xfrm>
          <a:noFill/>
          <a:ln/>
        </p:spPr>
        <p:txBody>
          <a:bodyPr lIns="85342" tIns="42672" rIns="85342" bIns="42672"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Transform to linear form:</a:t>
            </a:r>
          </a:p>
        </p:txBody>
      </p:sp>
      <p:graphicFrame>
        <p:nvGraphicFramePr>
          <p:cNvPr id="69637" name="Object 5">
            <a:extLst>
              <a:ext uri="{FF2B5EF4-FFF2-40B4-BE49-F238E27FC236}">
                <a16:creationId xmlns:a16="http://schemas.microsoft.com/office/drawing/2014/main" id="{3016CF73-F87D-D4A6-033F-A90C21334D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1828800"/>
          <a:ext cx="4267200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29" name="Equation" r:id="rId3" imgW="1574640" imgH="253800" progId="Equation.3">
                  <p:embed/>
                </p:oleObj>
              </mc:Choice>
              <mc:Fallback>
                <p:oleObj name="Equation" r:id="rId3" imgW="1574640" imgH="253800" progId="Equation.3">
                  <p:embed/>
                  <p:pic>
                    <p:nvPicPr>
                      <p:cNvPr id="69637" name="Object 5">
                        <a:extLst>
                          <a:ext uri="{FF2B5EF4-FFF2-40B4-BE49-F238E27FC236}">
                            <a16:creationId xmlns:a16="http://schemas.microsoft.com/office/drawing/2014/main" id="{3016CF73-F87D-D4A6-033F-A90C21334D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828800"/>
                        <a:ext cx="4267200" cy="644525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8" name="Object 6">
            <a:extLst>
              <a:ext uri="{FF2B5EF4-FFF2-40B4-BE49-F238E27FC236}">
                <a16:creationId xmlns:a16="http://schemas.microsoft.com/office/drawing/2014/main" id="{1214708F-AAAC-FC0A-5F98-EC16893478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38225" y="5135563"/>
          <a:ext cx="7599363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" name="Equation" r:id="rId5" imgW="3111480" imgH="457200" progId="Equation.3">
                  <p:embed/>
                </p:oleObj>
              </mc:Choice>
              <mc:Fallback>
                <p:oleObj name="Equation" r:id="rId5" imgW="3111480" imgH="457200" progId="Equation.3">
                  <p:embed/>
                  <p:pic>
                    <p:nvPicPr>
                      <p:cNvPr id="69638" name="Object 6">
                        <a:extLst>
                          <a:ext uri="{FF2B5EF4-FFF2-40B4-BE49-F238E27FC236}">
                            <a16:creationId xmlns:a16="http://schemas.microsoft.com/office/drawing/2014/main" id="{1214708F-AAAC-FC0A-5F98-EC16893478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5135563"/>
                        <a:ext cx="7599363" cy="111125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41" name="Text Box 9">
            <a:extLst>
              <a:ext uri="{FF2B5EF4-FFF2-40B4-BE49-F238E27FC236}">
                <a16:creationId xmlns:a16="http://schemas.microsoft.com/office/drawing/2014/main" id="{45D788A0-206B-5875-801E-3A8F5E06B2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667000"/>
            <a:ext cx="7239000" cy="1677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4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(</a:t>
            </a:r>
            <a:r>
              <a:rPr lang="el-GR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altLang="en-US" sz="20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-1)*100% </a:t>
            </a:r>
            <a:r>
              <a:rPr lang="en-US" altLang="en-US" sz="2000">
                <a:latin typeface="Times New Roman" panose="02020603050405020304" pitchFamily="18" charset="0"/>
              </a:rPr>
              <a:t>= estimated quarterly compound growth rate (in %)</a:t>
            </a:r>
          </a:p>
          <a:p>
            <a:pPr eaLnBrk="1" hangingPunct="1">
              <a:spcBef>
                <a:spcPct val="40000"/>
              </a:spcBef>
            </a:pPr>
            <a:r>
              <a:rPr lang="el-GR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altLang="en-US" sz="2000" baseline="-2500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000">
                <a:latin typeface="Times New Roman" panose="02020603050405020304" pitchFamily="18" charset="0"/>
              </a:rPr>
              <a:t> = estimated multiplier for first quarter relative to fourth quarter</a:t>
            </a:r>
          </a:p>
          <a:p>
            <a:pPr eaLnBrk="1" hangingPunct="1">
              <a:spcBef>
                <a:spcPct val="40000"/>
              </a:spcBef>
            </a:pPr>
            <a:r>
              <a:rPr lang="el-GR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altLang="en-US" sz="2000" baseline="-2500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000">
                <a:latin typeface="Times New Roman" panose="02020603050405020304" pitchFamily="18" charset="0"/>
              </a:rPr>
              <a:t>= estimated multiplier for second quarter relative to fourth quarter</a:t>
            </a:r>
          </a:p>
          <a:p>
            <a:pPr eaLnBrk="1" hangingPunct="1">
              <a:spcBef>
                <a:spcPct val="40000"/>
              </a:spcBef>
            </a:pPr>
            <a:r>
              <a:rPr lang="el-GR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altLang="en-US" sz="2000" baseline="-2500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000">
                <a:latin typeface="Times New Roman" panose="02020603050405020304" pitchFamily="18" charset="0"/>
              </a:rPr>
              <a:t>= estimated multiplier for third quarter relative to fourth quarter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08CA9DE-1A82-063B-86CE-65EAC432C9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F9C1766-667B-E5EB-53B7-22A49FC8BF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344909B5-E86C-4246-9D7F-2943B3555E7F}" type="slidenum">
              <a:rPr lang="en-US" altLang="en-US"/>
              <a:pPr/>
              <a:t>42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1AF969E7-6A7A-1E03-4A31-95925E8C92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Estimating the Quarterly Model</a:t>
            </a:r>
          </a:p>
        </p:txBody>
      </p:sp>
      <p:sp>
        <p:nvSpPr>
          <p:cNvPr id="70660" name="Rectangle 4">
            <a:extLst>
              <a:ext uri="{FF2B5EF4-FFF2-40B4-BE49-F238E27FC236}">
                <a16:creationId xmlns:a16="http://schemas.microsoft.com/office/drawing/2014/main" id="{514DEA9F-7016-C65F-B793-14E715017F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1600200"/>
            <a:ext cx="5257800" cy="838200"/>
          </a:xfrm>
          <a:noFill/>
          <a:ln/>
        </p:spPr>
        <p:txBody>
          <a:bodyPr lIns="85342" tIns="42672" rIns="85342" bIns="42672"/>
          <a:lstStyle/>
          <a:p>
            <a:pPr>
              <a:lnSpc>
                <a:spcPct val="1250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/>
              <a:t>Exponential forecasting equation:</a:t>
            </a:r>
          </a:p>
          <a:p>
            <a:pPr>
              <a:lnSpc>
                <a:spcPct val="1050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endParaRPr lang="en-US" altLang="en-US">
              <a:cs typeface="Arial" panose="020B0604020202020204" pitchFamily="34" charset="0"/>
            </a:endParaRPr>
          </a:p>
        </p:txBody>
      </p:sp>
      <p:graphicFrame>
        <p:nvGraphicFramePr>
          <p:cNvPr id="70661" name="Object 5">
            <a:extLst>
              <a:ext uri="{FF2B5EF4-FFF2-40B4-BE49-F238E27FC236}">
                <a16:creationId xmlns:a16="http://schemas.microsoft.com/office/drawing/2014/main" id="{031543F2-7B6C-8ACB-7630-E30966E650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60475" y="2301875"/>
          <a:ext cx="654685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3" name="Equation" r:id="rId3" imgW="2501640" imgH="253800" progId="Equation.3">
                  <p:embed/>
                </p:oleObj>
              </mc:Choice>
              <mc:Fallback>
                <p:oleObj name="Equation" r:id="rId3" imgW="2501640" imgH="253800" progId="Equation.3">
                  <p:embed/>
                  <p:pic>
                    <p:nvPicPr>
                      <p:cNvPr id="70661" name="Object 5">
                        <a:extLst>
                          <a:ext uri="{FF2B5EF4-FFF2-40B4-BE49-F238E27FC236}">
                            <a16:creationId xmlns:a16="http://schemas.microsoft.com/office/drawing/2014/main" id="{031543F2-7B6C-8ACB-7630-E30966E650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0475" y="2301875"/>
                        <a:ext cx="6546850" cy="661988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2" name="Text Box 6">
            <a:extLst>
              <a:ext uri="{FF2B5EF4-FFF2-40B4-BE49-F238E27FC236}">
                <a16:creationId xmlns:a16="http://schemas.microsoft.com/office/drawing/2014/main" id="{50517595-90BC-D74B-5EDC-63542CFFB7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140075"/>
            <a:ext cx="4267200" cy="103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where    b</a:t>
            </a:r>
            <a:r>
              <a:rPr lang="en-US" altLang="en-US" sz="2000" baseline="-25000">
                <a:latin typeface="Times New Roman" panose="02020603050405020304" pitchFamily="18" charset="0"/>
              </a:rPr>
              <a:t>0</a:t>
            </a:r>
            <a:r>
              <a:rPr lang="en-US" altLang="en-US" sz="2000">
                <a:latin typeface="Times New Roman" panose="02020603050405020304" pitchFamily="18" charset="0"/>
              </a:rPr>
              <a:t> = estimate of log(</a:t>
            </a:r>
            <a:r>
              <a:rPr lang="el-GR" altLang="en-US" sz="2000">
                <a:latin typeface="Times New Roman" panose="02020603050405020304" pitchFamily="18" charset="0"/>
                <a:cs typeface="Arial" panose="020B0604020202020204" pitchFamily="34" charset="0"/>
              </a:rPr>
              <a:t>β</a:t>
            </a:r>
            <a:r>
              <a:rPr lang="en-US" altLang="en-US" sz="2000" baseline="-25000">
                <a:latin typeface="Times New Roman" panose="02020603050405020304" pitchFamily="18" charset="0"/>
                <a:cs typeface="Arial" panose="020B0604020202020204" pitchFamily="34" charset="0"/>
              </a:rPr>
              <a:t>0</a:t>
            </a:r>
            <a:r>
              <a:rPr lang="en-US" altLang="en-US" sz="2000">
                <a:latin typeface="Times New Roman" panose="02020603050405020304" pitchFamily="18" charset="0"/>
                <a:cs typeface="Arial" panose="020B0604020202020204" pitchFamily="34" charset="0"/>
              </a:rPr>
              <a:t>) </a:t>
            </a:r>
            <a:endParaRPr lang="en-US" altLang="en-US" sz="2000" baseline="300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  <a:cs typeface="Arial" panose="020B0604020202020204" pitchFamily="34" charset="0"/>
              </a:rPr>
              <a:t>	b</a:t>
            </a:r>
            <a:r>
              <a:rPr lang="en-US" altLang="en-US" sz="2000" baseline="-25000"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en-US" altLang="en-US" sz="2000">
                <a:latin typeface="Times New Roman" panose="02020603050405020304" pitchFamily="18" charset="0"/>
                <a:cs typeface="Arial" panose="020B0604020202020204" pitchFamily="34" charset="0"/>
              </a:rPr>
              <a:t> = estimate of log(</a:t>
            </a:r>
            <a:r>
              <a:rPr lang="el-GR" altLang="en-US" sz="2000">
                <a:latin typeface="Times New Roman" panose="02020603050405020304" pitchFamily="18" charset="0"/>
              </a:rPr>
              <a:t>β</a:t>
            </a:r>
            <a:r>
              <a:rPr lang="en-US" altLang="en-US" sz="2000" baseline="-25000">
                <a:latin typeface="Times New Roman" panose="02020603050405020304" pitchFamily="18" charset="0"/>
              </a:rPr>
              <a:t>1</a:t>
            </a:r>
            <a:r>
              <a:rPr lang="en-US" altLang="en-US" sz="200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	 etc…</a:t>
            </a:r>
            <a:endParaRPr lang="el-GR" altLang="en-US" sz="2000">
              <a:latin typeface="Times New Roman" panose="02020603050405020304" pitchFamily="18" charset="0"/>
            </a:endParaRPr>
          </a:p>
        </p:txBody>
      </p:sp>
      <p:sp>
        <p:nvSpPr>
          <p:cNvPr id="70663" name="Text Box 7">
            <a:extLst>
              <a:ext uri="{FF2B5EF4-FFF2-40B4-BE49-F238E27FC236}">
                <a16:creationId xmlns:a16="http://schemas.microsoft.com/office/drawing/2014/main" id="{4D45AF59-72D1-3D22-0F05-BCBE3E12B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146550"/>
            <a:ext cx="2916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Interpretation:</a:t>
            </a:r>
          </a:p>
        </p:txBody>
      </p:sp>
      <p:graphicFrame>
        <p:nvGraphicFramePr>
          <p:cNvPr id="70664" name="Object 8">
            <a:extLst>
              <a:ext uri="{FF2B5EF4-FFF2-40B4-BE49-F238E27FC236}">
                <a16:creationId xmlns:a16="http://schemas.microsoft.com/office/drawing/2014/main" id="{D1223EDF-ED90-3DCA-1507-F78D6BC55F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" y="4667250"/>
          <a:ext cx="182880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4" name="Equation" r:id="rId5" imgW="977760" imgH="241200" progId="Equation.3">
                  <p:embed/>
                </p:oleObj>
              </mc:Choice>
              <mc:Fallback>
                <p:oleObj name="Equation" r:id="rId5" imgW="977760" imgH="241200" progId="Equation.3">
                  <p:embed/>
                  <p:pic>
                    <p:nvPicPr>
                      <p:cNvPr id="70664" name="Object 8">
                        <a:extLst>
                          <a:ext uri="{FF2B5EF4-FFF2-40B4-BE49-F238E27FC236}">
                            <a16:creationId xmlns:a16="http://schemas.microsoft.com/office/drawing/2014/main" id="{D1223EDF-ED90-3DCA-1507-F78D6BC55F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4667250"/>
                        <a:ext cx="1828800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7DAF7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5" name="Text Box 9">
            <a:extLst>
              <a:ext uri="{FF2B5EF4-FFF2-40B4-BE49-F238E27FC236}">
                <a16:creationId xmlns:a16="http://schemas.microsoft.com/office/drawing/2014/main" id="{6C7B676D-0AF8-D5B0-B914-8C49F4B84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678363"/>
            <a:ext cx="7239000" cy="1677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40000"/>
              </a:spcBef>
            </a:pPr>
            <a:r>
              <a:rPr lang="en-US" altLang="en-US" sz="200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</a:rPr>
              <a:t>= estimated quarterly compound growth rate (in %)</a:t>
            </a:r>
          </a:p>
          <a:p>
            <a:pPr eaLnBrk="1" hangingPunct="1">
              <a:spcBef>
                <a:spcPct val="4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 = estimated multiplier for first quarter relative to fourth quarter</a:t>
            </a:r>
          </a:p>
          <a:p>
            <a:pPr eaLnBrk="1" hangingPunct="1">
              <a:spcBef>
                <a:spcPct val="4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 = estimated multiplier for second quarter relative to fourth quarter</a:t>
            </a:r>
          </a:p>
          <a:p>
            <a:pPr eaLnBrk="1" hangingPunct="1">
              <a:spcBef>
                <a:spcPct val="4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 = estimated multiplier for third quarter relative to fourth quarter</a:t>
            </a:r>
          </a:p>
        </p:txBody>
      </p:sp>
      <p:graphicFrame>
        <p:nvGraphicFramePr>
          <p:cNvPr id="70666" name="Object 10">
            <a:extLst>
              <a:ext uri="{FF2B5EF4-FFF2-40B4-BE49-F238E27FC236}">
                <a16:creationId xmlns:a16="http://schemas.microsoft.com/office/drawing/2014/main" id="{ACEA2707-2902-4499-9720-BB68EFB120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5084763"/>
          <a:ext cx="3175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5" name="Equation" r:id="rId7" imgW="190440" imgH="241200" progId="Equation.3">
                  <p:embed/>
                </p:oleObj>
              </mc:Choice>
              <mc:Fallback>
                <p:oleObj name="Equation" r:id="rId7" imgW="190440" imgH="241200" progId="Equation.3">
                  <p:embed/>
                  <p:pic>
                    <p:nvPicPr>
                      <p:cNvPr id="70666" name="Object 10">
                        <a:extLst>
                          <a:ext uri="{FF2B5EF4-FFF2-40B4-BE49-F238E27FC236}">
                            <a16:creationId xmlns:a16="http://schemas.microsoft.com/office/drawing/2014/main" id="{ACEA2707-2902-4499-9720-BB68EFB120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084763"/>
                        <a:ext cx="31750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7DAF7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7" name="Object 11">
            <a:extLst>
              <a:ext uri="{FF2B5EF4-FFF2-40B4-BE49-F238E27FC236}">
                <a16:creationId xmlns:a16="http://schemas.microsoft.com/office/drawing/2014/main" id="{C8F7BEDC-B3B3-87BA-A882-8BF8A0F82C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36700" y="5532438"/>
          <a:ext cx="3175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6" name="Equation" r:id="rId9" imgW="190440" imgH="253800" progId="Equation.3">
                  <p:embed/>
                </p:oleObj>
              </mc:Choice>
              <mc:Fallback>
                <p:oleObj name="Equation" r:id="rId9" imgW="190440" imgH="253800" progId="Equation.3">
                  <p:embed/>
                  <p:pic>
                    <p:nvPicPr>
                      <p:cNvPr id="70667" name="Object 11">
                        <a:extLst>
                          <a:ext uri="{FF2B5EF4-FFF2-40B4-BE49-F238E27FC236}">
                            <a16:creationId xmlns:a16="http://schemas.microsoft.com/office/drawing/2014/main" id="{C8F7BEDC-B3B3-87BA-A882-8BF8A0F82C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700" y="5532438"/>
                        <a:ext cx="31750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7DAF7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8" name="Object 12">
            <a:extLst>
              <a:ext uri="{FF2B5EF4-FFF2-40B4-BE49-F238E27FC236}">
                <a16:creationId xmlns:a16="http://schemas.microsoft.com/office/drawing/2014/main" id="{F4F7189C-C971-954A-949C-090D4D0C90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36700" y="5949950"/>
          <a:ext cx="3175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7" name="Equation" r:id="rId11" imgW="190440" imgH="241200" progId="Equation.3">
                  <p:embed/>
                </p:oleObj>
              </mc:Choice>
              <mc:Fallback>
                <p:oleObj name="Equation" r:id="rId11" imgW="190440" imgH="241200" progId="Equation.3">
                  <p:embed/>
                  <p:pic>
                    <p:nvPicPr>
                      <p:cNvPr id="70668" name="Object 12">
                        <a:extLst>
                          <a:ext uri="{FF2B5EF4-FFF2-40B4-BE49-F238E27FC236}">
                            <a16:creationId xmlns:a16="http://schemas.microsoft.com/office/drawing/2014/main" id="{F4F7189C-C971-954A-949C-090D4D0C90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700" y="5949950"/>
                        <a:ext cx="31750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7DAF7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D8F7983-9DDD-E3B5-82D7-52B8C87A4A6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7045A3-6466-6067-6445-1736597421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BD1BC198-4A39-4500-B3FE-481920A37F3B}" type="slidenum">
              <a:rPr lang="en-US" altLang="en-US"/>
              <a:pPr/>
              <a:t>43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B3B1D4D8-7303-AD0C-88E7-159C1D6E8D4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</p:spPr>
        <p:txBody>
          <a:bodyPr/>
          <a:lstStyle/>
          <a:p>
            <a:r>
              <a:rPr lang="en-US" altLang="en-US"/>
              <a:t>Quarterly Model Example</a:t>
            </a:r>
          </a:p>
        </p:txBody>
      </p:sp>
      <p:sp>
        <p:nvSpPr>
          <p:cNvPr id="71684" name="Rectangle 4">
            <a:extLst>
              <a:ext uri="{FF2B5EF4-FFF2-40B4-BE49-F238E27FC236}">
                <a16:creationId xmlns:a16="http://schemas.microsoft.com/office/drawing/2014/main" id="{BBD56719-7EEB-4C92-6A11-599AB2661FE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066800" y="1676400"/>
            <a:ext cx="8077200" cy="838200"/>
          </a:xfrm>
          <a:noFill/>
          <a:ln/>
        </p:spPr>
        <p:txBody>
          <a:bodyPr lIns="85342" tIns="42672" rIns="85342" bIns="42672"/>
          <a:lstStyle/>
          <a:p>
            <a:pPr>
              <a:lnSpc>
                <a:spcPct val="1250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/>
              <a:t>Suppose the forecasting equation is:</a:t>
            </a:r>
            <a:endParaRPr lang="en-US" altLang="en-US">
              <a:cs typeface="Arial" panose="020B0604020202020204" pitchFamily="34" charset="0"/>
            </a:endParaRPr>
          </a:p>
        </p:txBody>
      </p:sp>
      <p:graphicFrame>
        <p:nvGraphicFramePr>
          <p:cNvPr id="71685" name="Object 5">
            <a:extLst>
              <a:ext uri="{FF2B5EF4-FFF2-40B4-BE49-F238E27FC236}">
                <a16:creationId xmlns:a16="http://schemas.microsoft.com/office/drawing/2014/main" id="{FED52AB0-5798-478B-BD5F-A0E60EF232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2362200"/>
          <a:ext cx="7743825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7" name="Equation" r:id="rId3" imgW="3327120" imgH="253800" progId="Equation.3">
                  <p:embed/>
                </p:oleObj>
              </mc:Choice>
              <mc:Fallback>
                <p:oleObj name="Equation" r:id="rId3" imgW="3327120" imgH="253800" progId="Equation.3">
                  <p:embed/>
                  <p:pic>
                    <p:nvPicPr>
                      <p:cNvPr id="71685" name="Object 5">
                        <a:extLst>
                          <a:ext uri="{FF2B5EF4-FFF2-40B4-BE49-F238E27FC236}">
                            <a16:creationId xmlns:a16="http://schemas.microsoft.com/office/drawing/2014/main" id="{FED52AB0-5798-478B-BD5F-A0E60EF232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362200"/>
                        <a:ext cx="7743825" cy="588963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6" name="Text Box 6">
            <a:extLst>
              <a:ext uri="{FF2B5EF4-FFF2-40B4-BE49-F238E27FC236}">
                <a16:creationId xmlns:a16="http://schemas.microsoft.com/office/drawing/2014/main" id="{2A5DDC95-5682-B4DE-7CBC-60F3A5381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200400"/>
            <a:ext cx="4267200" cy="2376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r>
              <a:rPr lang="en-US" altLang="en-US" sz="2000"/>
              <a:t> b</a:t>
            </a:r>
            <a:r>
              <a:rPr lang="en-US" altLang="en-US" sz="2000" baseline="-25000"/>
              <a:t>0</a:t>
            </a:r>
            <a:r>
              <a:rPr lang="en-US" altLang="en-US" sz="2000"/>
              <a:t> = 3.43</a:t>
            </a:r>
            <a:r>
              <a:rPr lang="en-US" altLang="en-US" sz="2000">
                <a:cs typeface="Arial" panose="020B0604020202020204" pitchFamily="34" charset="0"/>
              </a:rPr>
              <a:t>, so </a:t>
            </a:r>
            <a:endParaRPr lang="en-US" altLang="en-US" sz="2000" baseline="30000">
              <a:cs typeface="Arial" panose="020B0604020202020204" pitchFamily="34" charset="0"/>
            </a:endParaRPr>
          </a:p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r>
              <a:rPr lang="en-US" altLang="en-US" sz="2000">
                <a:cs typeface="Arial" panose="020B0604020202020204" pitchFamily="34" charset="0"/>
              </a:rPr>
              <a:t> b</a:t>
            </a:r>
            <a:r>
              <a:rPr lang="en-US" altLang="en-US" sz="2000" baseline="-25000">
                <a:cs typeface="Arial" panose="020B0604020202020204" pitchFamily="34" charset="0"/>
              </a:rPr>
              <a:t>1</a:t>
            </a:r>
            <a:r>
              <a:rPr lang="en-US" altLang="en-US" sz="2000">
                <a:cs typeface="Arial" panose="020B0604020202020204" pitchFamily="34" charset="0"/>
              </a:rPr>
              <a:t> = .017</a:t>
            </a:r>
            <a:r>
              <a:rPr lang="en-US" altLang="en-US" sz="2000"/>
              <a:t>, so</a:t>
            </a:r>
          </a:p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r>
              <a:rPr lang="en-US" altLang="en-US" sz="2000"/>
              <a:t> b</a:t>
            </a:r>
            <a:r>
              <a:rPr lang="en-US" altLang="en-US" sz="2000" baseline="-25000"/>
              <a:t>2</a:t>
            </a:r>
            <a:r>
              <a:rPr lang="en-US" altLang="en-US" sz="2000"/>
              <a:t> = -.082, so</a:t>
            </a:r>
          </a:p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r>
              <a:rPr lang="en-US" altLang="en-US" sz="2000"/>
              <a:t> b</a:t>
            </a:r>
            <a:r>
              <a:rPr lang="en-US" altLang="en-US" sz="2000" baseline="-25000"/>
              <a:t>3</a:t>
            </a:r>
            <a:r>
              <a:rPr lang="en-US" altLang="en-US" sz="2000"/>
              <a:t> = -.073, so</a:t>
            </a:r>
          </a:p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r>
              <a:rPr lang="en-US" altLang="en-US" sz="2000"/>
              <a:t> b</a:t>
            </a:r>
            <a:r>
              <a:rPr lang="en-US" altLang="en-US" sz="2000" baseline="-25000"/>
              <a:t>4</a:t>
            </a:r>
            <a:r>
              <a:rPr lang="en-US" altLang="en-US" sz="2000"/>
              <a:t> = .022, so</a:t>
            </a:r>
            <a:endParaRPr lang="el-GR" altLang="en-US" sz="2000"/>
          </a:p>
        </p:txBody>
      </p:sp>
      <p:graphicFrame>
        <p:nvGraphicFramePr>
          <p:cNvPr id="71687" name="Object 7">
            <a:extLst>
              <a:ext uri="{FF2B5EF4-FFF2-40B4-BE49-F238E27FC236}">
                <a16:creationId xmlns:a16="http://schemas.microsoft.com/office/drawing/2014/main" id="{22E149A3-38A1-E426-117B-65662EA6D6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3240088"/>
          <a:ext cx="2239963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8" name="Equation" r:id="rId5" imgW="1346040" imgH="253800" progId="Equation.3">
                  <p:embed/>
                </p:oleObj>
              </mc:Choice>
              <mc:Fallback>
                <p:oleObj name="Equation" r:id="rId5" imgW="1346040" imgH="253800" progId="Equation.3">
                  <p:embed/>
                  <p:pic>
                    <p:nvPicPr>
                      <p:cNvPr id="71687" name="Object 7">
                        <a:extLst>
                          <a:ext uri="{FF2B5EF4-FFF2-40B4-BE49-F238E27FC236}">
                            <a16:creationId xmlns:a16="http://schemas.microsoft.com/office/drawing/2014/main" id="{22E149A3-38A1-E426-117B-65662EA6D6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240088"/>
                        <a:ext cx="2239963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7DAF7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8" name="Object 8">
            <a:extLst>
              <a:ext uri="{FF2B5EF4-FFF2-40B4-BE49-F238E27FC236}">
                <a16:creationId xmlns:a16="http://schemas.microsoft.com/office/drawing/2014/main" id="{455FCEFD-6C8C-B27C-65C4-35EAAF0238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3175" y="3717925"/>
          <a:ext cx="19018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9" name="Equation" r:id="rId7" imgW="1143000" imgH="241200" progId="Equation.3">
                  <p:embed/>
                </p:oleObj>
              </mc:Choice>
              <mc:Fallback>
                <p:oleObj name="Equation" r:id="rId7" imgW="1143000" imgH="241200" progId="Equation.3">
                  <p:embed/>
                  <p:pic>
                    <p:nvPicPr>
                      <p:cNvPr id="71688" name="Object 8">
                        <a:extLst>
                          <a:ext uri="{FF2B5EF4-FFF2-40B4-BE49-F238E27FC236}">
                            <a16:creationId xmlns:a16="http://schemas.microsoft.com/office/drawing/2014/main" id="{455FCEFD-6C8C-B27C-65C4-35EAAF0238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3175" y="3717925"/>
                        <a:ext cx="1901825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7DAF7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9" name="Object 9">
            <a:extLst>
              <a:ext uri="{FF2B5EF4-FFF2-40B4-BE49-F238E27FC236}">
                <a16:creationId xmlns:a16="http://schemas.microsoft.com/office/drawing/2014/main" id="{75AC8F6A-1D03-24F7-87D3-D9FC6112D2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6200" y="4191000"/>
          <a:ext cx="189706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0" name="Equation" r:id="rId9" imgW="1079280" imgH="241200" progId="Equation.3">
                  <p:embed/>
                </p:oleObj>
              </mc:Choice>
              <mc:Fallback>
                <p:oleObj name="Equation" r:id="rId9" imgW="1079280" imgH="241200" progId="Equation.3">
                  <p:embed/>
                  <p:pic>
                    <p:nvPicPr>
                      <p:cNvPr id="71689" name="Object 9">
                        <a:extLst>
                          <a:ext uri="{FF2B5EF4-FFF2-40B4-BE49-F238E27FC236}">
                            <a16:creationId xmlns:a16="http://schemas.microsoft.com/office/drawing/2014/main" id="{75AC8F6A-1D03-24F7-87D3-D9FC6112D2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191000"/>
                        <a:ext cx="1897063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7DAF7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0" name="Object 10">
            <a:extLst>
              <a:ext uri="{FF2B5EF4-FFF2-40B4-BE49-F238E27FC236}">
                <a16:creationId xmlns:a16="http://schemas.microsoft.com/office/drawing/2014/main" id="{55072EC6-0046-AB90-79A3-22021DFCAC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30638" y="4699000"/>
          <a:ext cx="1965325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1" name="Equation" r:id="rId11" imgW="1180800" imgH="253800" progId="Equation.3">
                  <p:embed/>
                </p:oleObj>
              </mc:Choice>
              <mc:Fallback>
                <p:oleObj name="Equation" r:id="rId11" imgW="1180800" imgH="253800" progId="Equation.3">
                  <p:embed/>
                  <p:pic>
                    <p:nvPicPr>
                      <p:cNvPr id="71690" name="Object 10">
                        <a:extLst>
                          <a:ext uri="{FF2B5EF4-FFF2-40B4-BE49-F238E27FC236}">
                            <a16:creationId xmlns:a16="http://schemas.microsoft.com/office/drawing/2014/main" id="{55072EC6-0046-AB90-79A3-22021DFCAC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0638" y="4699000"/>
                        <a:ext cx="1965325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7DAF7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1" name="Object 11">
            <a:extLst>
              <a:ext uri="{FF2B5EF4-FFF2-40B4-BE49-F238E27FC236}">
                <a16:creationId xmlns:a16="http://schemas.microsoft.com/office/drawing/2014/main" id="{8831C59D-9328-D71B-1B6D-2C66ABA932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7938" y="5165725"/>
          <a:ext cx="1941512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2" name="Equation" r:id="rId13" imgW="1168200" imgH="241200" progId="Equation.3">
                  <p:embed/>
                </p:oleObj>
              </mc:Choice>
              <mc:Fallback>
                <p:oleObj name="Equation" r:id="rId13" imgW="1168200" imgH="241200" progId="Equation.3">
                  <p:embed/>
                  <p:pic>
                    <p:nvPicPr>
                      <p:cNvPr id="71691" name="Object 11">
                        <a:extLst>
                          <a:ext uri="{FF2B5EF4-FFF2-40B4-BE49-F238E27FC236}">
                            <a16:creationId xmlns:a16="http://schemas.microsoft.com/office/drawing/2014/main" id="{8831C59D-9328-D71B-1B6D-2C66ABA932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7938" y="5165725"/>
                        <a:ext cx="1941512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7DAF7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F2BDB455-B3E2-82F9-46C3-9250AFA19C7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55905C99-B795-C4D3-33C3-D5FBB24E9C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ADC90AE9-CAFE-43A6-9416-7CB49E8FE960}" type="slidenum">
              <a:rPr lang="en-US" altLang="en-US"/>
              <a:pPr/>
              <a:t>44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AFABA931-33A6-EBB7-F9E1-71650E4E82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Quarterly Model Example</a:t>
            </a:r>
          </a:p>
        </p:txBody>
      </p:sp>
      <p:sp>
        <p:nvSpPr>
          <p:cNvPr id="72708" name="Text Box 4">
            <a:extLst>
              <a:ext uri="{FF2B5EF4-FFF2-40B4-BE49-F238E27FC236}">
                <a16:creationId xmlns:a16="http://schemas.microsoft.com/office/drawing/2014/main" id="{58FDCD0E-4FCB-2868-DE3C-A8C68C931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1981200"/>
            <a:ext cx="2916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Interpretation:</a:t>
            </a:r>
          </a:p>
        </p:txBody>
      </p:sp>
      <p:graphicFrame>
        <p:nvGraphicFramePr>
          <p:cNvPr id="72709" name="Object 5">
            <a:extLst>
              <a:ext uri="{FF2B5EF4-FFF2-40B4-BE49-F238E27FC236}">
                <a16:creationId xmlns:a16="http://schemas.microsoft.com/office/drawing/2014/main" id="{6F027AA9-F883-6C10-3E54-D9F84E1F43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4513" y="2586038"/>
          <a:ext cx="1522412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1" name="Equation" r:id="rId3" imgW="914400" imgH="253800" progId="Equation.3">
                  <p:embed/>
                </p:oleObj>
              </mc:Choice>
              <mc:Fallback>
                <p:oleObj name="Equation" r:id="rId3" imgW="914400" imgH="253800" progId="Equation.3">
                  <p:embed/>
                  <p:pic>
                    <p:nvPicPr>
                      <p:cNvPr id="72709" name="Object 5">
                        <a:extLst>
                          <a:ext uri="{FF2B5EF4-FFF2-40B4-BE49-F238E27FC236}">
                            <a16:creationId xmlns:a16="http://schemas.microsoft.com/office/drawing/2014/main" id="{6F027AA9-F883-6C10-3E54-D9F84E1F43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3" y="2586038"/>
                        <a:ext cx="1522412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7DAF7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0" name="Object 6">
            <a:extLst>
              <a:ext uri="{FF2B5EF4-FFF2-40B4-BE49-F238E27FC236}">
                <a16:creationId xmlns:a16="http://schemas.microsoft.com/office/drawing/2014/main" id="{E10B277A-6E81-1E08-CB2A-98616855C3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4038" y="3063875"/>
          <a:ext cx="1182687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2" name="Equation" r:id="rId5" imgW="711000" imgH="241200" progId="Equation.3">
                  <p:embed/>
                </p:oleObj>
              </mc:Choice>
              <mc:Fallback>
                <p:oleObj name="Equation" r:id="rId5" imgW="711000" imgH="241200" progId="Equation.3">
                  <p:embed/>
                  <p:pic>
                    <p:nvPicPr>
                      <p:cNvPr id="72710" name="Object 6">
                        <a:extLst>
                          <a:ext uri="{FF2B5EF4-FFF2-40B4-BE49-F238E27FC236}">
                            <a16:creationId xmlns:a16="http://schemas.microsoft.com/office/drawing/2014/main" id="{E10B277A-6E81-1E08-CB2A-98616855C3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8" y="3063875"/>
                        <a:ext cx="1182687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7DAF7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1" name="Object 7">
            <a:extLst>
              <a:ext uri="{FF2B5EF4-FFF2-40B4-BE49-F238E27FC236}">
                <a16:creationId xmlns:a16="http://schemas.microsoft.com/office/drawing/2014/main" id="{F4B83066-CB62-16B6-ED16-62F1338AE6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" y="3657600"/>
          <a:ext cx="12255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3" name="Equation" r:id="rId7" imgW="736560" imgH="241200" progId="Equation.3">
                  <p:embed/>
                </p:oleObj>
              </mc:Choice>
              <mc:Fallback>
                <p:oleObj name="Equation" r:id="rId7" imgW="736560" imgH="241200" progId="Equation.3">
                  <p:embed/>
                  <p:pic>
                    <p:nvPicPr>
                      <p:cNvPr id="72711" name="Object 7">
                        <a:extLst>
                          <a:ext uri="{FF2B5EF4-FFF2-40B4-BE49-F238E27FC236}">
                            <a16:creationId xmlns:a16="http://schemas.microsoft.com/office/drawing/2014/main" id="{F4B83066-CB62-16B6-ED16-62F1338AE6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657600"/>
                        <a:ext cx="122555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7DAF7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2" name="Object 8">
            <a:extLst>
              <a:ext uri="{FF2B5EF4-FFF2-40B4-BE49-F238E27FC236}">
                <a16:creationId xmlns:a16="http://schemas.microsoft.com/office/drawing/2014/main" id="{36929854-9535-4D3C-FECC-CA12CD073A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" y="4419600"/>
          <a:ext cx="122555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4" name="Equation" r:id="rId9" imgW="736560" imgH="253800" progId="Equation.3">
                  <p:embed/>
                </p:oleObj>
              </mc:Choice>
              <mc:Fallback>
                <p:oleObj name="Equation" r:id="rId9" imgW="736560" imgH="253800" progId="Equation.3">
                  <p:embed/>
                  <p:pic>
                    <p:nvPicPr>
                      <p:cNvPr id="72712" name="Object 8">
                        <a:extLst>
                          <a:ext uri="{FF2B5EF4-FFF2-40B4-BE49-F238E27FC236}">
                            <a16:creationId xmlns:a16="http://schemas.microsoft.com/office/drawing/2014/main" id="{36929854-9535-4D3C-FECC-CA12CD073A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19600"/>
                        <a:ext cx="1225550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7DAF7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3" name="Object 9">
            <a:extLst>
              <a:ext uri="{FF2B5EF4-FFF2-40B4-BE49-F238E27FC236}">
                <a16:creationId xmlns:a16="http://schemas.microsoft.com/office/drawing/2014/main" id="{7F0515C2-8042-EFC1-901C-2158E6F80B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" y="5334000"/>
          <a:ext cx="122396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5" name="Equation" r:id="rId11" imgW="736560" imgH="241200" progId="Equation.3">
                  <p:embed/>
                </p:oleObj>
              </mc:Choice>
              <mc:Fallback>
                <p:oleObj name="Equation" r:id="rId11" imgW="736560" imgH="241200" progId="Equation.3">
                  <p:embed/>
                  <p:pic>
                    <p:nvPicPr>
                      <p:cNvPr id="72713" name="Object 9">
                        <a:extLst>
                          <a:ext uri="{FF2B5EF4-FFF2-40B4-BE49-F238E27FC236}">
                            <a16:creationId xmlns:a16="http://schemas.microsoft.com/office/drawing/2014/main" id="{7F0515C2-8042-EFC1-901C-2158E6F80B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334000"/>
                        <a:ext cx="1223963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7DAF7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14" name="Text Box 10">
            <a:extLst>
              <a:ext uri="{FF2B5EF4-FFF2-40B4-BE49-F238E27FC236}">
                <a16:creationId xmlns:a16="http://schemas.microsoft.com/office/drawing/2014/main" id="{419B3878-AA3A-E414-C80F-A95A45739C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546350"/>
            <a:ext cx="6553200" cy="398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  <a:spcBef>
                <a:spcPct val="40000"/>
              </a:spcBef>
            </a:pPr>
            <a:r>
              <a:rPr lang="en-US" altLang="en-US" sz="2000"/>
              <a:t>Unadjusted trend value for first quarter of first year</a:t>
            </a:r>
          </a:p>
          <a:p>
            <a:pPr eaLnBrk="1" hangingPunct="1">
              <a:lnSpc>
                <a:spcPct val="120000"/>
              </a:lnSpc>
              <a:spcBef>
                <a:spcPct val="40000"/>
              </a:spcBef>
            </a:pPr>
            <a:r>
              <a:rPr lang="en-US" altLang="en-US" sz="2000"/>
              <a:t>4.0% = estimated quarterly compound growth rate</a:t>
            </a:r>
          </a:p>
          <a:p>
            <a:pPr eaLnBrk="1" hangingPunct="1">
              <a:lnSpc>
                <a:spcPct val="120000"/>
              </a:lnSpc>
              <a:spcBef>
                <a:spcPct val="40000"/>
              </a:spcBef>
            </a:pPr>
            <a:r>
              <a:rPr lang="en-US" altLang="en-US" sz="2000"/>
              <a:t>Ave. sales in Q</a:t>
            </a:r>
            <a:r>
              <a:rPr lang="en-US" altLang="en-US" sz="2000" baseline="-25000"/>
              <a:t>2</a:t>
            </a:r>
            <a:r>
              <a:rPr lang="en-US" altLang="en-US" sz="2000"/>
              <a:t> are 82.7% of average 4</a:t>
            </a:r>
            <a:r>
              <a:rPr lang="en-US" altLang="en-US" sz="2000" baseline="30000"/>
              <a:t>th</a:t>
            </a:r>
            <a:r>
              <a:rPr lang="en-US" altLang="en-US" sz="2000"/>
              <a:t> quarter sales, after adjusting for the 4% quarterly growth rate</a:t>
            </a:r>
          </a:p>
          <a:p>
            <a:pPr eaLnBrk="1" hangingPunct="1">
              <a:lnSpc>
                <a:spcPct val="120000"/>
              </a:lnSpc>
              <a:spcBef>
                <a:spcPct val="40000"/>
              </a:spcBef>
            </a:pPr>
            <a:r>
              <a:rPr lang="en-US" altLang="en-US" sz="2000"/>
              <a:t>Ave. sales in Q</a:t>
            </a:r>
            <a:r>
              <a:rPr lang="en-US" altLang="en-US" sz="2000" baseline="-25000"/>
              <a:t>3</a:t>
            </a:r>
            <a:r>
              <a:rPr lang="en-US" altLang="en-US" sz="2000"/>
              <a:t> are 84.5% of average 4</a:t>
            </a:r>
            <a:r>
              <a:rPr lang="en-US" altLang="en-US" sz="2000" baseline="30000"/>
              <a:t>th</a:t>
            </a:r>
            <a:r>
              <a:rPr lang="en-US" altLang="en-US" sz="2000"/>
              <a:t> quarter sales, after adjusting for the 4% quarterly growth rate</a:t>
            </a:r>
          </a:p>
          <a:p>
            <a:pPr eaLnBrk="1" hangingPunct="1">
              <a:lnSpc>
                <a:spcPct val="120000"/>
              </a:lnSpc>
              <a:spcBef>
                <a:spcPct val="40000"/>
              </a:spcBef>
            </a:pPr>
            <a:r>
              <a:rPr lang="en-US" altLang="en-US" sz="2000"/>
              <a:t>Ave. sales in Q</a:t>
            </a:r>
            <a:r>
              <a:rPr lang="en-US" altLang="en-US" sz="2000" baseline="-25000"/>
              <a:t>4</a:t>
            </a:r>
            <a:r>
              <a:rPr lang="en-US" altLang="en-US" sz="2000"/>
              <a:t> are 105.2% of average 4</a:t>
            </a:r>
            <a:r>
              <a:rPr lang="en-US" altLang="en-US" sz="2000" baseline="30000"/>
              <a:t>th</a:t>
            </a:r>
            <a:r>
              <a:rPr lang="en-US" altLang="en-US" sz="2000"/>
              <a:t> quarter sales, after adjusting for the 4% quarterly growth rate</a:t>
            </a:r>
          </a:p>
          <a:p>
            <a:pPr eaLnBrk="1" hangingPunct="1">
              <a:lnSpc>
                <a:spcPct val="120000"/>
              </a:lnSpc>
              <a:spcBef>
                <a:spcPct val="40000"/>
              </a:spcBef>
            </a:pPr>
            <a:endParaRPr lang="en-US" altLang="en-US" sz="2000"/>
          </a:p>
        </p:txBody>
      </p:sp>
      <p:sp>
        <p:nvSpPr>
          <p:cNvPr id="72715" name="Rectangle 11">
            <a:extLst>
              <a:ext uri="{FF2B5EF4-FFF2-40B4-BE49-F238E27FC236}">
                <a16:creationId xmlns:a16="http://schemas.microsoft.com/office/drawing/2014/main" id="{DE19385B-FE1F-28B8-4755-B1BDBFD97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438400"/>
            <a:ext cx="8458200" cy="3733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6" name="Line 12">
            <a:extLst>
              <a:ext uri="{FF2B5EF4-FFF2-40B4-BE49-F238E27FC236}">
                <a16:creationId xmlns:a16="http://schemas.microsoft.com/office/drawing/2014/main" id="{D12FE090-C271-B541-415D-3A0A8FC0CEAF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2438400"/>
            <a:ext cx="0" cy="3733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717" name="Text Box 13">
            <a:extLst>
              <a:ext uri="{FF2B5EF4-FFF2-40B4-BE49-F238E27FC236}">
                <a16:creationId xmlns:a16="http://schemas.microsoft.com/office/drawing/2014/main" id="{45C25232-CADF-EF29-FB84-97ACD401DE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563" y="1981200"/>
            <a:ext cx="13160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Value: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7967FC1B-B26C-ACE1-4C7B-8D18C9A53BF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30C55CA-FDFE-89E5-9C69-AE4A4AFA6A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5FA7C14F-0E2B-4488-B45F-C47342F0D6C6}" type="slidenum">
              <a:rPr lang="en-US" altLang="en-US"/>
              <a:pPr/>
              <a:t>45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73730" name="Rectangle 2">
            <a:extLst>
              <a:ext uri="{FF2B5EF4-FFF2-40B4-BE49-F238E27FC236}">
                <a16:creationId xmlns:a16="http://schemas.microsoft.com/office/drawing/2014/main" id="{583FD162-7665-EEA6-A665-022671207B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Index Numbers</a:t>
            </a:r>
          </a:p>
        </p:txBody>
      </p:sp>
      <p:sp>
        <p:nvSpPr>
          <p:cNvPr id="73732" name="Rectangle 4">
            <a:extLst>
              <a:ext uri="{FF2B5EF4-FFF2-40B4-BE49-F238E27FC236}">
                <a16:creationId xmlns:a16="http://schemas.microsoft.com/office/drawing/2014/main" id="{101F2AAE-ADA9-F2F9-AA84-2DAB9A319B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2133600"/>
            <a:ext cx="7848600" cy="2667000"/>
          </a:xfrm>
          <a:solidFill>
            <a:schemeClr val="accent1"/>
          </a:solidFill>
          <a:ln/>
        </p:spPr>
        <p:txBody>
          <a:bodyPr lIns="85342" tIns="42672" rIns="85342" bIns="42672"/>
          <a:lstStyle/>
          <a:p>
            <a:r>
              <a:rPr lang="en-US" altLang="en-US"/>
              <a:t>Index numbers allow relative comparisons over time</a:t>
            </a:r>
          </a:p>
          <a:p>
            <a:r>
              <a:rPr lang="en-US" altLang="en-US"/>
              <a:t>Index numbers are reported relative to a base period index</a:t>
            </a:r>
          </a:p>
          <a:p>
            <a:r>
              <a:rPr lang="en-US" altLang="en-US"/>
              <a:t>Base period index = 100 by definition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894319BD-5260-A941-C094-AE75E21845E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79EA2D0-A7B5-ECB7-A606-A246295A74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CC0A7408-20E5-492C-9AB1-AEE89C9F37D1}" type="slidenum">
              <a:rPr lang="en-US" altLang="en-US"/>
              <a:pPr/>
              <a:t>46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9A41DA5C-6C03-2301-B5F6-E82EDAC5AB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Simple Price Index</a:t>
            </a:r>
          </a:p>
        </p:txBody>
      </p:sp>
      <p:sp>
        <p:nvSpPr>
          <p:cNvPr id="74756" name="Rectangle 4">
            <a:extLst>
              <a:ext uri="{FF2B5EF4-FFF2-40B4-BE49-F238E27FC236}">
                <a16:creationId xmlns:a16="http://schemas.microsoft.com/office/drawing/2014/main" id="{3276CEB7-DEF1-9C11-82CF-A08EC19DC5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905000"/>
            <a:ext cx="3200400" cy="671513"/>
          </a:xfrm>
          <a:noFill/>
          <a:ln/>
        </p:spPr>
        <p:txBody>
          <a:bodyPr lIns="85342" tIns="42672" rIns="85342" bIns="42672"/>
          <a:lstStyle/>
          <a:p>
            <a:pPr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/>
              <a:t>Simple Price Index:</a:t>
            </a:r>
          </a:p>
        </p:txBody>
      </p:sp>
      <p:graphicFrame>
        <p:nvGraphicFramePr>
          <p:cNvPr id="74757" name="Object 5">
            <a:extLst>
              <a:ext uri="{FF2B5EF4-FFF2-40B4-BE49-F238E27FC236}">
                <a16:creationId xmlns:a16="http://schemas.microsoft.com/office/drawing/2014/main" id="{77D49BE1-2B37-FC70-2620-4479B08743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38438" y="2590800"/>
          <a:ext cx="3209925" cy="145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5" name="Equation" r:id="rId3" imgW="952200" imgH="431640" progId="Equation.3">
                  <p:embed/>
                </p:oleObj>
              </mc:Choice>
              <mc:Fallback>
                <p:oleObj name="Equation" r:id="rId3" imgW="952200" imgH="431640" progId="Equation.3">
                  <p:embed/>
                  <p:pic>
                    <p:nvPicPr>
                      <p:cNvPr id="74757" name="Object 5">
                        <a:extLst>
                          <a:ext uri="{FF2B5EF4-FFF2-40B4-BE49-F238E27FC236}">
                            <a16:creationId xmlns:a16="http://schemas.microsoft.com/office/drawing/2014/main" id="{77D49BE1-2B37-FC70-2620-4479B08743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438" y="2590800"/>
                        <a:ext cx="3209925" cy="1455738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58" name="Rectangle 6">
            <a:extLst>
              <a:ext uri="{FF2B5EF4-FFF2-40B4-BE49-F238E27FC236}">
                <a16:creationId xmlns:a16="http://schemas.microsoft.com/office/drawing/2014/main" id="{16CDF345-92ED-BF07-D57B-7917623DB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4343400"/>
            <a:ext cx="678180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342" tIns="42672" rIns="85342" bIns="42672"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5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2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sz="2400"/>
              <a:t>where</a:t>
            </a:r>
          </a:p>
          <a:p>
            <a:pPr eaLnBrk="1" hangingPunct="1"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sz="2400"/>
              <a:t>	        I</a:t>
            </a:r>
            <a:r>
              <a:rPr lang="en-US" altLang="en-US" sz="2400" baseline="-25000"/>
              <a:t>i </a:t>
            </a:r>
            <a:r>
              <a:rPr lang="en-US" altLang="en-US" sz="2400"/>
              <a:t> = index number for year i</a:t>
            </a:r>
          </a:p>
          <a:p>
            <a:pPr eaLnBrk="1" hangingPunct="1"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sz="2400"/>
              <a:t>	        P</a:t>
            </a:r>
            <a:r>
              <a:rPr lang="en-US" altLang="en-US" sz="2400" baseline="-25000"/>
              <a:t>i </a:t>
            </a:r>
            <a:r>
              <a:rPr lang="en-US" altLang="en-US" sz="2400"/>
              <a:t> = price for year i</a:t>
            </a:r>
          </a:p>
          <a:p>
            <a:pPr eaLnBrk="1" hangingPunct="1"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sz="2400"/>
              <a:t>		P</a:t>
            </a:r>
            <a:r>
              <a:rPr lang="en-US" altLang="en-US" sz="2400" baseline="-25000"/>
              <a:t>base</a:t>
            </a:r>
            <a:r>
              <a:rPr lang="en-US" altLang="en-US" sz="2400"/>
              <a:t> = price for the base year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3B117D4A-F6F6-E842-36A6-64F5C698A69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46C68ED8-7730-6EA2-6F0D-8339BAD7FD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AF2B616F-91E3-41E2-AD5E-31086971D609}" type="slidenum">
              <a:rPr lang="en-US" altLang="en-US"/>
              <a:pPr/>
              <a:t>47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DAAE203E-1E62-DC10-5C11-D3CEB72F2F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Index Numbers: Example</a:t>
            </a:r>
          </a:p>
        </p:txBody>
      </p:sp>
      <p:sp>
        <p:nvSpPr>
          <p:cNvPr id="75780" name="Rectangle 4">
            <a:extLst>
              <a:ext uri="{FF2B5EF4-FFF2-40B4-BE49-F238E27FC236}">
                <a16:creationId xmlns:a16="http://schemas.microsoft.com/office/drawing/2014/main" id="{BC0EC2DC-4220-8F88-0655-C043F107DE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1524000"/>
            <a:ext cx="6172200" cy="609600"/>
          </a:xfrm>
          <a:noFill/>
          <a:ln/>
        </p:spPr>
        <p:txBody>
          <a:bodyPr lIns="85342" tIns="42672" rIns="85342" bIns="42672"/>
          <a:lstStyle/>
          <a:p>
            <a:pPr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/>
              <a:t>Airplane ticket prices from 1998 to 2006:</a:t>
            </a:r>
          </a:p>
        </p:txBody>
      </p:sp>
      <p:graphicFrame>
        <p:nvGraphicFramePr>
          <p:cNvPr id="75781" name="Object 5">
            <a:extLst>
              <a:ext uri="{FF2B5EF4-FFF2-40B4-BE49-F238E27FC236}">
                <a16:creationId xmlns:a16="http://schemas.microsoft.com/office/drawing/2014/main" id="{C6B0EBF3-81B6-57FB-90E3-872426919B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64050" y="2514600"/>
          <a:ext cx="423545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49" name="Equation" r:id="rId3" imgW="2234880" imgH="431640" progId="Equation.3">
                  <p:embed/>
                </p:oleObj>
              </mc:Choice>
              <mc:Fallback>
                <p:oleObj name="Equation" r:id="rId3" imgW="2234880" imgH="431640" progId="Equation.3">
                  <p:embed/>
                  <p:pic>
                    <p:nvPicPr>
                      <p:cNvPr id="75781" name="Object 5">
                        <a:extLst>
                          <a:ext uri="{FF2B5EF4-FFF2-40B4-BE49-F238E27FC236}">
                            <a16:creationId xmlns:a16="http://schemas.microsoft.com/office/drawing/2014/main" id="{C6B0EBF3-81B6-57FB-90E3-872426919B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4050" y="2514600"/>
                        <a:ext cx="4235450" cy="819150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836" name="Group 60">
            <a:extLst>
              <a:ext uri="{FF2B5EF4-FFF2-40B4-BE49-F238E27FC236}">
                <a16:creationId xmlns:a16="http://schemas.microsoft.com/office/drawing/2014/main" id="{AF3A652A-87B0-46D7-67C3-A47C3A4F7AC2}"/>
              </a:ext>
            </a:extLst>
          </p:cNvPr>
          <p:cNvGraphicFramePr>
            <a:graphicFrameLocks noGrp="1"/>
          </p:cNvGraphicFramePr>
          <p:nvPr/>
        </p:nvGraphicFramePr>
        <p:xfrm>
          <a:off x="381000" y="2106613"/>
          <a:ext cx="3657600" cy="4065587"/>
        </p:xfrm>
        <a:graphic>
          <a:graphicData uri="http://schemas.openxmlformats.org/drawingml/2006/table">
            <a:tbl>
              <a:tblPr/>
              <a:tblGrid>
                <a:gridCol w="998538">
                  <a:extLst>
                    <a:ext uri="{9D8B030D-6E8A-4147-A177-3AD203B41FA5}">
                      <a16:colId xmlns:a16="http://schemas.microsoft.com/office/drawing/2014/main" val="3309446747"/>
                    </a:ext>
                  </a:extLst>
                </a:gridCol>
                <a:gridCol w="1363662">
                  <a:extLst>
                    <a:ext uri="{9D8B030D-6E8A-4147-A177-3AD203B41FA5}">
                      <a16:colId xmlns:a16="http://schemas.microsoft.com/office/drawing/2014/main" val="6316389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834762939"/>
                    </a:ext>
                  </a:extLst>
                </a:gridCol>
              </a:tblGrid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Year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Price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Index 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(base year = 2000)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841333"/>
                  </a:ext>
                </a:extLst>
              </a:tr>
              <a:tr h="336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1998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272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92.2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587629"/>
                  </a:ext>
                </a:extLst>
              </a:tr>
              <a:tr h="336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1999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288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97.6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3068562"/>
                  </a:ext>
                </a:extLst>
              </a:tr>
              <a:tr h="336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2000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295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100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1297658"/>
                  </a:ext>
                </a:extLst>
              </a:tr>
              <a:tr h="336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2001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311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105.4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9161116"/>
                  </a:ext>
                </a:extLst>
              </a:tr>
              <a:tr h="336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2002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322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109.2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442354"/>
                  </a:ext>
                </a:extLst>
              </a:tr>
              <a:tr h="336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2003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320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108.5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836272"/>
                  </a:ext>
                </a:extLst>
              </a:tr>
              <a:tr h="336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2004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348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118.0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0983963"/>
                  </a:ext>
                </a:extLst>
              </a:tr>
              <a:tr h="336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2005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366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124.1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2425607"/>
                  </a:ext>
                </a:extLst>
              </a:tr>
              <a:tr h="336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2006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384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1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5000"/>
                        <a:buFont typeface="Wingdings" panose="05000000000000000000" pitchFamily="2" charset="2"/>
                        <a:defRPr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130.2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772018"/>
                  </a:ext>
                </a:extLst>
              </a:tr>
            </a:tbl>
          </a:graphicData>
        </a:graphic>
      </p:graphicFrame>
      <p:sp>
        <p:nvSpPr>
          <p:cNvPr id="75828" name="Line 52">
            <a:extLst>
              <a:ext uri="{FF2B5EF4-FFF2-40B4-BE49-F238E27FC236}">
                <a16:creationId xmlns:a16="http://schemas.microsoft.com/office/drawing/2014/main" id="{9FED2BCD-71FE-4C7E-6575-B4F464EC2ED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3124200"/>
            <a:ext cx="457200" cy="0"/>
          </a:xfrm>
          <a:prstGeom prst="line">
            <a:avLst/>
          </a:prstGeom>
          <a:noFill/>
          <a:ln w="28575">
            <a:solidFill>
              <a:schemeClr val="bg2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75829" name="Object 53">
            <a:extLst>
              <a:ext uri="{FF2B5EF4-FFF2-40B4-BE49-F238E27FC236}">
                <a16:creationId xmlns:a16="http://schemas.microsoft.com/office/drawing/2014/main" id="{F6D21862-B352-3A47-6D95-C734728F9A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5800" y="3505200"/>
          <a:ext cx="4162425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0" name="Equation" r:id="rId5" imgW="2197080" imgH="431640" progId="Equation.3">
                  <p:embed/>
                </p:oleObj>
              </mc:Choice>
              <mc:Fallback>
                <p:oleObj name="Equation" r:id="rId5" imgW="2197080" imgH="431640" progId="Equation.3">
                  <p:embed/>
                  <p:pic>
                    <p:nvPicPr>
                      <p:cNvPr id="75829" name="Object 53">
                        <a:extLst>
                          <a:ext uri="{FF2B5EF4-FFF2-40B4-BE49-F238E27FC236}">
                            <a16:creationId xmlns:a16="http://schemas.microsoft.com/office/drawing/2014/main" id="{F6D21862-B352-3A47-6D95-C734728F9A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505200"/>
                        <a:ext cx="4162425" cy="81915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830" name="Object 54">
            <a:extLst>
              <a:ext uri="{FF2B5EF4-FFF2-40B4-BE49-F238E27FC236}">
                <a16:creationId xmlns:a16="http://schemas.microsoft.com/office/drawing/2014/main" id="{EA54DEDE-D09B-8899-C8AF-5A62577435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32313" y="5410200"/>
          <a:ext cx="4378325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1" name="Equation" r:id="rId7" imgW="2311200" imgH="431640" progId="Equation.3">
                  <p:embed/>
                </p:oleObj>
              </mc:Choice>
              <mc:Fallback>
                <p:oleObj name="Equation" r:id="rId7" imgW="2311200" imgH="431640" progId="Equation.3">
                  <p:embed/>
                  <p:pic>
                    <p:nvPicPr>
                      <p:cNvPr id="75830" name="Object 54">
                        <a:extLst>
                          <a:ext uri="{FF2B5EF4-FFF2-40B4-BE49-F238E27FC236}">
                            <a16:creationId xmlns:a16="http://schemas.microsoft.com/office/drawing/2014/main" id="{EA54DEDE-D09B-8899-C8AF-5A62577435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2313" y="5410200"/>
                        <a:ext cx="4378325" cy="819150"/>
                      </a:xfrm>
                      <a:prstGeom prst="rect">
                        <a:avLst/>
                      </a:prstGeom>
                      <a:solidFill>
                        <a:srgbClr val="C7DAF7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831" name="Line 55">
            <a:extLst>
              <a:ext uri="{FF2B5EF4-FFF2-40B4-BE49-F238E27FC236}">
                <a16:creationId xmlns:a16="http://schemas.microsoft.com/office/drawing/2014/main" id="{A52CDDE3-03B8-FE37-2718-6F33E9AE51FF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3886200"/>
            <a:ext cx="457200" cy="0"/>
          </a:xfrm>
          <a:prstGeom prst="line">
            <a:avLst/>
          </a:prstGeom>
          <a:noFill/>
          <a:ln w="28575">
            <a:solidFill>
              <a:schemeClr val="bg2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832" name="Line 56">
            <a:extLst>
              <a:ext uri="{FF2B5EF4-FFF2-40B4-BE49-F238E27FC236}">
                <a16:creationId xmlns:a16="http://schemas.microsoft.com/office/drawing/2014/main" id="{0AE2E088-CE3F-5FB2-99B3-14642C39C42B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6003925"/>
            <a:ext cx="457200" cy="0"/>
          </a:xfrm>
          <a:prstGeom prst="line">
            <a:avLst/>
          </a:prstGeom>
          <a:noFill/>
          <a:ln w="28575">
            <a:solidFill>
              <a:schemeClr val="bg2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93E12446-FA93-ADC4-CBA7-9A2CEA997D9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CEB9754F-B58A-0362-2999-0EC100A51A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B0493FD6-605E-4AB2-BB96-46804D065ADB}" type="slidenum">
              <a:rPr lang="en-US" altLang="en-US"/>
              <a:pPr/>
              <a:t>48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2E7FAC6D-DDCC-8444-0BAF-2002859745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Index Numbers: Interpretation</a:t>
            </a:r>
          </a:p>
        </p:txBody>
      </p:sp>
      <p:sp>
        <p:nvSpPr>
          <p:cNvPr id="76804" name="Rectangle 4">
            <a:extLst>
              <a:ext uri="{FF2B5EF4-FFF2-40B4-BE49-F238E27FC236}">
                <a16:creationId xmlns:a16="http://schemas.microsoft.com/office/drawing/2014/main" id="{F662A0F9-0DF3-7045-75B9-23A7BA7D4F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00600" y="2057400"/>
            <a:ext cx="4191000" cy="4114800"/>
          </a:xfrm>
          <a:noFill/>
          <a:ln/>
        </p:spPr>
        <p:txBody>
          <a:bodyPr lIns="85342" tIns="42672" rIns="85342" bIns="42672"/>
          <a:lstStyle/>
          <a:p>
            <a:pPr>
              <a:lnSpc>
                <a:spcPct val="90000"/>
              </a:lnSpc>
            </a:pPr>
            <a:r>
              <a:rPr lang="en-US" altLang="en-US" sz="2400"/>
              <a:t>Prices in 1998 were 92.2% of base year prices</a:t>
            </a:r>
          </a:p>
          <a:p>
            <a:pPr>
              <a:lnSpc>
                <a:spcPct val="90000"/>
              </a:lnSpc>
            </a:pPr>
            <a:endParaRPr lang="en-US" altLang="en-US" sz="2400"/>
          </a:p>
          <a:p>
            <a:pPr>
              <a:lnSpc>
                <a:spcPct val="90000"/>
              </a:lnSpc>
            </a:pPr>
            <a:r>
              <a:rPr lang="en-US" altLang="en-US" sz="2400"/>
              <a:t>Prices in 2000 were 100% of base year prices (by definition, since 2000 is the base year)</a:t>
            </a:r>
          </a:p>
          <a:p>
            <a:pPr>
              <a:lnSpc>
                <a:spcPct val="90000"/>
              </a:lnSpc>
            </a:pPr>
            <a:endParaRPr lang="en-US" altLang="en-US" sz="2400"/>
          </a:p>
          <a:p>
            <a:pPr>
              <a:lnSpc>
                <a:spcPct val="90000"/>
              </a:lnSpc>
            </a:pPr>
            <a:r>
              <a:rPr lang="en-US" altLang="en-US" sz="2400"/>
              <a:t>Prices in 2006 were 130.2% of base year prices</a:t>
            </a:r>
          </a:p>
        </p:txBody>
      </p:sp>
      <p:graphicFrame>
        <p:nvGraphicFramePr>
          <p:cNvPr id="76805" name="Object 5">
            <a:extLst>
              <a:ext uri="{FF2B5EF4-FFF2-40B4-BE49-F238E27FC236}">
                <a16:creationId xmlns:a16="http://schemas.microsoft.com/office/drawing/2014/main" id="{EB72AD04-CB1D-8FE3-7ACF-52BD41C2DD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1313" y="1981200"/>
          <a:ext cx="423545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3" name="Equation" r:id="rId3" imgW="2234880" imgH="431640" progId="Equation.3">
                  <p:embed/>
                </p:oleObj>
              </mc:Choice>
              <mc:Fallback>
                <p:oleObj name="Equation" r:id="rId3" imgW="2234880" imgH="431640" progId="Equation.3">
                  <p:embed/>
                  <p:pic>
                    <p:nvPicPr>
                      <p:cNvPr id="76805" name="Object 5">
                        <a:extLst>
                          <a:ext uri="{FF2B5EF4-FFF2-40B4-BE49-F238E27FC236}">
                            <a16:creationId xmlns:a16="http://schemas.microsoft.com/office/drawing/2014/main" id="{EB72AD04-CB1D-8FE3-7ACF-52BD41C2DD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313" y="1981200"/>
                        <a:ext cx="4235450" cy="81915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6" name="Object 6">
            <a:extLst>
              <a:ext uri="{FF2B5EF4-FFF2-40B4-BE49-F238E27FC236}">
                <a16:creationId xmlns:a16="http://schemas.microsoft.com/office/drawing/2014/main" id="{9C8584E0-8236-117A-5172-C60D4AD986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" y="3352800"/>
          <a:ext cx="4230688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4" name="Equation" r:id="rId5" imgW="2197080" imgH="431640" progId="Equation.3">
                  <p:embed/>
                </p:oleObj>
              </mc:Choice>
              <mc:Fallback>
                <p:oleObj name="Equation" r:id="rId5" imgW="2197080" imgH="431640" progId="Equation.3">
                  <p:embed/>
                  <p:pic>
                    <p:nvPicPr>
                      <p:cNvPr id="76806" name="Object 6">
                        <a:extLst>
                          <a:ext uri="{FF2B5EF4-FFF2-40B4-BE49-F238E27FC236}">
                            <a16:creationId xmlns:a16="http://schemas.microsoft.com/office/drawing/2014/main" id="{9C8584E0-8236-117A-5172-C60D4AD986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352800"/>
                        <a:ext cx="4230688" cy="81915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7" name="Object 7">
            <a:extLst>
              <a:ext uri="{FF2B5EF4-FFF2-40B4-BE49-F238E27FC236}">
                <a16:creationId xmlns:a16="http://schemas.microsoft.com/office/drawing/2014/main" id="{71140B3C-F83D-5946-2979-D40EB5B31E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" y="5105400"/>
          <a:ext cx="4376738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5" name="Equation" r:id="rId7" imgW="2311200" imgH="431640" progId="Equation.3">
                  <p:embed/>
                </p:oleObj>
              </mc:Choice>
              <mc:Fallback>
                <p:oleObj name="Equation" r:id="rId7" imgW="2311200" imgH="431640" progId="Equation.3">
                  <p:embed/>
                  <p:pic>
                    <p:nvPicPr>
                      <p:cNvPr id="76807" name="Object 7">
                        <a:extLst>
                          <a:ext uri="{FF2B5EF4-FFF2-40B4-BE49-F238E27FC236}">
                            <a16:creationId xmlns:a16="http://schemas.microsoft.com/office/drawing/2014/main" id="{71140B3C-F83D-5946-2979-D40EB5B31E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" y="5105400"/>
                        <a:ext cx="4376738" cy="81915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566ABAD-06B3-7889-A343-10AA2669FA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F787F78D-294E-A3DF-5158-338BDFACB7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B51FE038-B608-4FE0-B44E-09301BE452AE}" type="slidenum">
              <a:rPr lang="en-US" altLang="en-US"/>
              <a:pPr/>
              <a:t>49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4E8A21C8-092A-F73E-A469-8B9354BD1F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Aggregate Price Indexes</a:t>
            </a:r>
          </a:p>
        </p:txBody>
      </p:sp>
      <p:sp>
        <p:nvSpPr>
          <p:cNvPr id="77828" name="Line 4">
            <a:extLst>
              <a:ext uri="{FF2B5EF4-FFF2-40B4-BE49-F238E27FC236}">
                <a16:creationId xmlns:a16="http://schemas.microsoft.com/office/drawing/2014/main" id="{0D9B9F7B-7D39-4681-8CAD-F08C47ADB54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1054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829" name="Rectangle 5">
            <a:extLst>
              <a:ext uri="{FF2B5EF4-FFF2-40B4-BE49-F238E27FC236}">
                <a16:creationId xmlns:a16="http://schemas.microsoft.com/office/drawing/2014/main" id="{12CA89AE-7434-9044-6275-098FD6F66F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239000" cy="762000"/>
          </a:xfrm>
          <a:noFill/>
          <a:ln/>
        </p:spPr>
        <p:txBody>
          <a:bodyPr lIns="85342" tIns="42672" rIns="85342" bIns="42672"/>
          <a:lstStyle/>
          <a:p>
            <a:pPr marL="0" indent="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An aggregate index is used to measure the rate of change from a base period for a group of items</a:t>
            </a:r>
          </a:p>
        </p:txBody>
      </p:sp>
      <p:sp>
        <p:nvSpPr>
          <p:cNvPr id="77830" name="Text Box 6">
            <a:extLst>
              <a:ext uri="{FF2B5EF4-FFF2-40B4-BE49-F238E27FC236}">
                <a16:creationId xmlns:a16="http://schemas.microsoft.com/office/drawing/2014/main" id="{59ADECA2-ED89-37EB-4D39-730B5D971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590800"/>
            <a:ext cx="2133600" cy="831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Aggregate Price Indexes</a:t>
            </a:r>
          </a:p>
        </p:txBody>
      </p:sp>
      <p:sp>
        <p:nvSpPr>
          <p:cNvPr id="77831" name="Text Box 7">
            <a:extLst>
              <a:ext uri="{FF2B5EF4-FFF2-40B4-BE49-F238E27FC236}">
                <a16:creationId xmlns:a16="http://schemas.microsoft.com/office/drawing/2014/main" id="{348604DF-1532-869C-B0AD-4C7A512D34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962400"/>
            <a:ext cx="1828800" cy="11969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Unweighted aggregate price index</a:t>
            </a:r>
          </a:p>
        </p:txBody>
      </p:sp>
      <p:sp>
        <p:nvSpPr>
          <p:cNvPr id="77832" name="Text Box 8">
            <a:extLst>
              <a:ext uri="{FF2B5EF4-FFF2-40B4-BE49-F238E27FC236}">
                <a16:creationId xmlns:a16="http://schemas.microsoft.com/office/drawing/2014/main" id="{F3BE464B-08F5-3C82-D102-25DA56C714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3962400"/>
            <a:ext cx="2057400" cy="11969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400">
                <a:latin typeface="Times New Roman" panose="02020603050405020304" pitchFamily="18" charset="0"/>
              </a:rPr>
              <a:t>Weighted aggregate price indexes</a:t>
            </a:r>
          </a:p>
        </p:txBody>
      </p:sp>
      <p:sp>
        <p:nvSpPr>
          <p:cNvPr id="77833" name="Rectangle 9">
            <a:extLst>
              <a:ext uri="{FF2B5EF4-FFF2-40B4-BE49-F238E27FC236}">
                <a16:creationId xmlns:a16="http://schemas.microsoft.com/office/drawing/2014/main" id="{3C612562-B238-BDB1-9BAE-CF0FC0F4A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9550" y="5640388"/>
            <a:ext cx="1944688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sz="2400">
                <a:latin typeface="Times New Roman" panose="02020603050405020304" pitchFamily="18" charset="0"/>
              </a:rPr>
              <a:t>Paasche Index</a:t>
            </a:r>
          </a:p>
        </p:txBody>
      </p:sp>
      <p:sp>
        <p:nvSpPr>
          <p:cNvPr id="77834" name="Rectangle 10">
            <a:extLst>
              <a:ext uri="{FF2B5EF4-FFF2-40B4-BE49-F238E27FC236}">
                <a16:creationId xmlns:a16="http://schemas.microsoft.com/office/drawing/2014/main" id="{5D467E9A-3912-B1EB-7619-9A74B91854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2888" y="5640388"/>
            <a:ext cx="2198687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sz="2400">
                <a:latin typeface="Times New Roman" panose="02020603050405020304" pitchFamily="18" charset="0"/>
              </a:rPr>
              <a:t>Laspeyres Index</a:t>
            </a:r>
          </a:p>
        </p:txBody>
      </p:sp>
      <p:sp>
        <p:nvSpPr>
          <p:cNvPr id="77835" name="Line 11">
            <a:extLst>
              <a:ext uri="{FF2B5EF4-FFF2-40B4-BE49-F238E27FC236}">
                <a16:creationId xmlns:a16="http://schemas.microsoft.com/office/drawing/2014/main" id="{0CFB8E7E-9D92-B8EF-4FBB-C0A8E36B051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3733800"/>
            <a:ext cx="411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836" name="Line 12">
            <a:extLst>
              <a:ext uri="{FF2B5EF4-FFF2-40B4-BE49-F238E27FC236}">
                <a16:creationId xmlns:a16="http://schemas.microsoft.com/office/drawing/2014/main" id="{DCD39310-E31F-2123-62F0-03D9A786F65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3733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837" name="Line 13">
            <a:extLst>
              <a:ext uri="{FF2B5EF4-FFF2-40B4-BE49-F238E27FC236}">
                <a16:creationId xmlns:a16="http://schemas.microsoft.com/office/drawing/2014/main" id="{1AB60F4E-DEF2-5222-E69F-14CC510A114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4290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838" name="Line 14">
            <a:extLst>
              <a:ext uri="{FF2B5EF4-FFF2-40B4-BE49-F238E27FC236}">
                <a16:creationId xmlns:a16="http://schemas.microsoft.com/office/drawing/2014/main" id="{4144587E-31B7-C784-C508-EE1DA1DBC0E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733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839" name="Line 15">
            <a:extLst>
              <a:ext uri="{FF2B5EF4-FFF2-40B4-BE49-F238E27FC236}">
                <a16:creationId xmlns:a16="http://schemas.microsoft.com/office/drawing/2014/main" id="{ADAF4EF2-E13E-1E51-1BBA-5B6111AE0DF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541020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840" name="Line 16">
            <a:extLst>
              <a:ext uri="{FF2B5EF4-FFF2-40B4-BE49-F238E27FC236}">
                <a16:creationId xmlns:a16="http://schemas.microsoft.com/office/drawing/2014/main" id="{FBF6C538-D7F3-27BC-1DE7-09A9555B418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54102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841" name="Line 17">
            <a:extLst>
              <a:ext uri="{FF2B5EF4-FFF2-40B4-BE49-F238E27FC236}">
                <a16:creationId xmlns:a16="http://schemas.microsoft.com/office/drawing/2014/main" id="{E0E190F5-887A-CCFF-D6BA-54213577B75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54102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6F11B07B-276D-EF55-F3C2-6B3C19E2676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0E4953EF-8165-2DE5-0799-9486030957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E2EB007B-A8E2-4D50-B38D-C469C15B279A}" type="slidenum">
              <a:rPr lang="en-US" altLang="en-US"/>
              <a:pPr/>
              <a:t>5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D7804D13-9A6C-0721-05E7-A65E9C970D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Time-Series Components</a:t>
            </a:r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9C42BCB3-25F5-3524-9CA3-195A33F1A2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286000"/>
            <a:ext cx="2209800" cy="525463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Time Series</a:t>
            </a:r>
          </a:p>
        </p:txBody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BBD099BB-44AA-0263-C6BA-3F3487C311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276600"/>
            <a:ext cx="1903413" cy="828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Cyclical Component</a:t>
            </a:r>
          </a:p>
        </p:txBody>
      </p:sp>
      <p:sp>
        <p:nvSpPr>
          <p:cNvPr id="28678" name="Rectangle 6">
            <a:extLst>
              <a:ext uri="{FF2B5EF4-FFF2-40B4-BE49-F238E27FC236}">
                <a16:creationId xmlns:a16="http://schemas.microsoft.com/office/drawing/2014/main" id="{0ABDA228-9B1C-5D3E-7F26-A1B12421F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3276600"/>
            <a:ext cx="1905000" cy="828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Irregular Component</a:t>
            </a:r>
          </a:p>
        </p:txBody>
      </p:sp>
      <p:sp>
        <p:nvSpPr>
          <p:cNvPr id="28679" name="Rectangle 7">
            <a:extLst>
              <a:ext uri="{FF2B5EF4-FFF2-40B4-BE49-F238E27FC236}">
                <a16:creationId xmlns:a16="http://schemas.microsoft.com/office/drawing/2014/main" id="{4BE520D7-E84A-AF10-E3EC-4129CFA37E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276600"/>
            <a:ext cx="1905000" cy="828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Trend Component</a:t>
            </a:r>
          </a:p>
        </p:txBody>
      </p:sp>
      <p:sp>
        <p:nvSpPr>
          <p:cNvPr id="28680" name="Rectangle 8">
            <a:extLst>
              <a:ext uri="{FF2B5EF4-FFF2-40B4-BE49-F238E27FC236}">
                <a16:creationId xmlns:a16="http://schemas.microsoft.com/office/drawing/2014/main" id="{D7D9C09E-B452-97BE-94C8-AB7216C3A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276600"/>
            <a:ext cx="1905000" cy="828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Seasonal Component</a:t>
            </a:r>
          </a:p>
        </p:txBody>
      </p:sp>
      <p:sp>
        <p:nvSpPr>
          <p:cNvPr id="28681" name="Line 9">
            <a:extLst>
              <a:ext uri="{FF2B5EF4-FFF2-40B4-BE49-F238E27FC236}">
                <a16:creationId xmlns:a16="http://schemas.microsoft.com/office/drawing/2014/main" id="{6AAFF496-51AE-3B3A-C0A9-06C0C6FD1BD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819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8682" name="Line 10">
            <a:extLst>
              <a:ext uri="{FF2B5EF4-FFF2-40B4-BE49-F238E27FC236}">
                <a16:creationId xmlns:a16="http://schemas.microsoft.com/office/drawing/2014/main" id="{64C70018-CD1E-CA5C-8390-9724A66EA7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3048000"/>
            <a:ext cx="65532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8683" name="Line 11">
            <a:extLst>
              <a:ext uri="{FF2B5EF4-FFF2-40B4-BE49-F238E27FC236}">
                <a16:creationId xmlns:a16="http://schemas.microsoft.com/office/drawing/2014/main" id="{645D0656-EFF7-F011-5488-9AC27282A18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3048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8684" name="Line 12">
            <a:extLst>
              <a:ext uri="{FF2B5EF4-FFF2-40B4-BE49-F238E27FC236}">
                <a16:creationId xmlns:a16="http://schemas.microsoft.com/office/drawing/2014/main" id="{EA883FE3-FFFE-56AF-1870-CE5F52A7B0A9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3048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8685" name="Line 13">
            <a:extLst>
              <a:ext uri="{FF2B5EF4-FFF2-40B4-BE49-F238E27FC236}">
                <a16:creationId xmlns:a16="http://schemas.microsoft.com/office/drawing/2014/main" id="{97E20833-30B5-4D76-71C8-089B0DD830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048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8686" name="Line 14">
            <a:extLst>
              <a:ext uri="{FF2B5EF4-FFF2-40B4-BE49-F238E27FC236}">
                <a16:creationId xmlns:a16="http://schemas.microsoft.com/office/drawing/2014/main" id="{E3788BBB-14E5-50B1-0BBE-E9148D190FCC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3048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0FF1F55B-AA7E-7EA5-6767-5682CC47E9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A0E13203-5AA9-F2FC-0721-70CCB2466E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4BDEB214-3D16-4378-A5DA-3D409F126407}" type="slidenum">
              <a:rPr lang="en-US" altLang="en-US"/>
              <a:pPr/>
              <a:t>50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3564EC59-8F8B-3960-3FB0-B289F1A3BA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Unweighted </a:t>
            </a:r>
            <a:br>
              <a:rPr lang="en-US" altLang="en-US"/>
            </a:br>
            <a:r>
              <a:rPr lang="en-US" altLang="en-US"/>
              <a:t>Aggregate Price Index</a:t>
            </a:r>
          </a:p>
        </p:txBody>
      </p:sp>
      <p:sp>
        <p:nvSpPr>
          <p:cNvPr id="78852" name="Rectangle 4">
            <a:extLst>
              <a:ext uri="{FF2B5EF4-FFF2-40B4-BE49-F238E27FC236}">
                <a16:creationId xmlns:a16="http://schemas.microsoft.com/office/drawing/2014/main" id="{68CF7862-3CDA-5E14-D697-8F3C89184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905000"/>
            <a:ext cx="6477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342" tIns="42672" rIns="85342" bIns="42672"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5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2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/>
              <a:t>Unweighted aggregate price index formula:</a:t>
            </a:r>
          </a:p>
        </p:txBody>
      </p:sp>
      <p:graphicFrame>
        <p:nvGraphicFramePr>
          <p:cNvPr id="78853" name="Object 5">
            <a:extLst>
              <a:ext uri="{FF2B5EF4-FFF2-40B4-BE49-F238E27FC236}">
                <a16:creationId xmlns:a16="http://schemas.microsoft.com/office/drawing/2014/main" id="{AEA4F049-7E41-6BB4-9D2A-87E8909546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2438400"/>
          <a:ext cx="2743200" cy="197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7" name="Equation" r:id="rId3" imgW="1168200" imgH="838080" progId="Equation.3">
                  <p:embed/>
                </p:oleObj>
              </mc:Choice>
              <mc:Fallback>
                <p:oleObj name="Equation" r:id="rId3" imgW="1168200" imgH="838080" progId="Equation.3">
                  <p:embed/>
                  <p:pic>
                    <p:nvPicPr>
                      <p:cNvPr id="78853" name="Object 5">
                        <a:extLst>
                          <a:ext uri="{FF2B5EF4-FFF2-40B4-BE49-F238E27FC236}">
                            <a16:creationId xmlns:a16="http://schemas.microsoft.com/office/drawing/2014/main" id="{AEA4F049-7E41-6BB4-9D2A-87E8909546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438400"/>
                        <a:ext cx="2743200" cy="1970088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4" name="Rectangle 6">
            <a:extLst>
              <a:ext uri="{FF2B5EF4-FFF2-40B4-BE49-F238E27FC236}">
                <a16:creationId xmlns:a16="http://schemas.microsoft.com/office/drawing/2014/main" id="{A076EB33-E12E-434D-3F74-B4A1FCE65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4397375"/>
            <a:ext cx="670560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342" tIns="42672" rIns="85342" bIns="42672"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5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2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800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sz="2000"/>
              <a:t>= unweighted price index at time t</a:t>
            </a:r>
          </a:p>
          <a:p>
            <a:pPr eaLnBrk="1" hangingPunct="1">
              <a:lnSpc>
                <a:spcPct val="1800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sz="2000"/>
              <a:t>= sum of the prices for the group of items at time t</a:t>
            </a:r>
          </a:p>
          <a:p>
            <a:pPr eaLnBrk="1" hangingPunct="1">
              <a:lnSpc>
                <a:spcPct val="1800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sym typeface="Symbol" panose="05050102010706020507" pitchFamily="18" charset="2"/>
              </a:rPr>
              <a:t>= </a:t>
            </a:r>
            <a:r>
              <a:rPr lang="en-US" altLang="en-US" sz="2000"/>
              <a:t>sum of the prices for the group of items in time period 0</a:t>
            </a:r>
          </a:p>
        </p:txBody>
      </p:sp>
      <p:graphicFrame>
        <p:nvGraphicFramePr>
          <p:cNvPr id="78855" name="Object 7">
            <a:extLst>
              <a:ext uri="{FF2B5EF4-FFF2-40B4-BE49-F238E27FC236}">
                <a16:creationId xmlns:a16="http://schemas.microsoft.com/office/drawing/2014/main" id="{00588B81-C842-2AB0-2220-7F7F10DD99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62075" y="4591050"/>
          <a:ext cx="765175" cy="184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8" name="Equation" r:id="rId5" imgW="469800" imgH="1130040" progId="Equation.3">
                  <p:embed/>
                </p:oleObj>
              </mc:Choice>
              <mc:Fallback>
                <p:oleObj name="Equation" r:id="rId5" imgW="469800" imgH="1130040" progId="Equation.3">
                  <p:embed/>
                  <p:pic>
                    <p:nvPicPr>
                      <p:cNvPr id="78855" name="Object 7">
                        <a:extLst>
                          <a:ext uri="{FF2B5EF4-FFF2-40B4-BE49-F238E27FC236}">
                            <a16:creationId xmlns:a16="http://schemas.microsoft.com/office/drawing/2014/main" id="{00588B81-C842-2AB0-2220-7F7F10DD99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2075" y="4591050"/>
                        <a:ext cx="765175" cy="184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DE0BD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6" name="Text Box 8">
            <a:extLst>
              <a:ext uri="{FF2B5EF4-FFF2-40B4-BE49-F238E27FC236}">
                <a16:creationId xmlns:a16="http://schemas.microsoft.com/office/drawing/2014/main" id="{4124D303-249D-C3B8-51CB-36A2C0DB0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2971800"/>
            <a:ext cx="28194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1600"/>
              <a:t>i = item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600"/>
              <a:t>t = time period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600"/>
              <a:t>n = total number of items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17B6713F-D601-3B33-B28B-DE1E0A9226E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45BEB0D-C3E8-B652-19F9-DF09915E88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76354FA0-06AD-49FA-B311-C4B2128737B2}" type="slidenum">
              <a:rPr lang="en-US" altLang="en-US"/>
              <a:pPr/>
              <a:t>51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90114" name="Rectangle 2">
            <a:extLst>
              <a:ext uri="{FF2B5EF4-FFF2-40B4-BE49-F238E27FC236}">
                <a16:creationId xmlns:a16="http://schemas.microsoft.com/office/drawing/2014/main" id="{84DADA5E-502F-9541-628B-4EF63678AE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B005DD59-88FC-0730-D142-9E98D2A929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B334D9AE-6E9F-9E59-0F84-15233750BFB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56B4B8B4-0D2E-C18C-E578-F52C14BEAC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7FFCA199-0D4C-4046-BC77-9C2537D83F78}" type="slidenum">
              <a:rPr lang="en-US" altLang="en-US"/>
              <a:pPr/>
              <a:t>52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80898" name="Rectangle 2">
            <a:extLst>
              <a:ext uri="{FF2B5EF4-FFF2-40B4-BE49-F238E27FC236}">
                <a16:creationId xmlns:a16="http://schemas.microsoft.com/office/drawing/2014/main" id="{168D1A97-38CF-C1BB-9720-8BFC1FDEC4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Weighted </a:t>
            </a:r>
            <a:br>
              <a:rPr lang="en-US" altLang="en-US"/>
            </a:br>
            <a:r>
              <a:rPr lang="en-US" altLang="en-US"/>
              <a:t>Aggregate Price Indexes</a:t>
            </a:r>
          </a:p>
        </p:txBody>
      </p:sp>
      <p:sp>
        <p:nvSpPr>
          <p:cNvPr id="80900" name="Rectangle 4">
            <a:extLst>
              <a:ext uri="{FF2B5EF4-FFF2-40B4-BE49-F238E27FC236}">
                <a16:creationId xmlns:a16="http://schemas.microsoft.com/office/drawing/2014/main" id="{4E1C4A68-CBF2-55E0-F9E1-59AFA12C6D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1676400"/>
            <a:ext cx="3276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342" tIns="42672" rIns="85342" bIns="42672"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5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2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/>
              <a:t>Paasche index</a:t>
            </a:r>
          </a:p>
        </p:txBody>
      </p:sp>
      <p:graphicFrame>
        <p:nvGraphicFramePr>
          <p:cNvPr id="80901" name="Object 5">
            <a:extLst>
              <a:ext uri="{FF2B5EF4-FFF2-40B4-BE49-F238E27FC236}">
                <a16:creationId xmlns:a16="http://schemas.microsoft.com/office/drawing/2014/main" id="{C253432E-49AC-61B5-23E7-ACF7F8BBDE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4400" y="2209800"/>
          <a:ext cx="3505200" cy="210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1" name="Equation" r:id="rId3" imgW="1396800" imgH="838080" progId="Equation.3">
                  <p:embed/>
                </p:oleObj>
              </mc:Choice>
              <mc:Fallback>
                <p:oleObj name="Equation" r:id="rId3" imgW="1396800" imgH="838080" progId="Equation.3">
                  <p:embed/>
                  <p:pic>
                    <p:nvPicPr>
                      <p:cNvPr id="80901" name="Object 5">
                        <a:extLst>
                          <a:ext uri="{FF2B5EF4-FFF2-40B4-BE49-F238E27FC236}">
                            <a16:creationId xmlns:a16="http://schemas.microsoft.com/office/drawing/2014/main" id="{C253432E-49AC-61B5-23E7-ACF7F8BBDE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209800"/>
                        <a:ext cx="3505200" cy="2105025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02" name="Rectangle 6">
            <a:extLst>
              <a:ext uri="{FF2B5EF4-FFF2-40B4-BE49-F238E27FC236}">
                <a16:creationId xmlns:a16="http://schemas.microsoft.com/office/drawing/2014/main" id="{93D739E2-63A7-EC4B-E111-9BF5E3FD9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572000"/>
            <a:ext cx="85344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342" tIns="42672" rIns="85342" bIns="42672"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5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2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sz="2000"/>
              <a:t>	          = </a:t>
            </a:r>
            <a:r>
              <a:rPr lang="en-US" altLang="en-US" sz="2000">
                <a:solidFill>
                  <a:schemeClr val="tx1"/>
                </a:solidFill>
              </a:rPr>
              <a:t>weights based on  	                          = weights based on current</a:t>
            </a:r>
          </a:p>
          <a:p>
            <a:pPr eaLnBrk="1" hangingPunct="1">
              <a:lnSpc>
                <a:spcPct val="500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chemeClr val="tx1"/>
                </a:solidFill>
              </a:rPr>
              <a:t>		      period 0 quantities		                 period quantities </a:t>
            </a:r>
          </a:p>
          <a:p>
            <a:pPr eaLnBrk="1" hangingPunct="1">
              <a:lnSpc>
                <a:spcPct val="40000"/>
              </a:lnSpc>
              <a:spcBef>
                <a:spcPct val="40000"/>
              </a:spcBef>
              <a:buFont typeface="Wingdings" panose="05000000000000000000" pitchFamily="2" charset="2"/>
              <a:buNone/>
            </a:pPr>
            <a:endParaRPr lang="en-US" altLang="en-US" sz="2000">
              <a:solidFill>
                <a:schemeClr val="tx1"/>
              </a:solidFill>
            </a:endParaRPr>
          </a:p>
          <a:p>
            <a:pPr algn="ctr" eaLnBrk="1" hangingPunct="1"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chemeClr val="tx1"/>
                </a:solidFill>
              </a:rPr>
              <a:t>	  = price in time period t</a:t>
            </a:r>
          </a:p>
          <a:p>
            <a:pPr algn="ctr" eaLnBrk="1" hangingPunct="1"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chemeClr val="tx1"/>
                </a:solidFill>
              </a:rPr>
              <a:t>= price in period 0</a:t>
            </a:r>
          </a:p>
        </p:txBody>
      </p:sp>
      <p:graphicFrame>
        <p:nvGraphicFramePr>
          <p:cNvPr id="80903" name="Object 7">
            <a:extLst>
              <a:ext uri="{FF2B5EF4-FFF2-40B4-BE49-F238E27FC236}">
                <a16:creationId xmlns:a16="http://schemas.microsoft.com/office/drawing/2014/main" id="{D820EE14-5DA1-36A3-2259-7D784CA587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2209800"/>
          <a:ext cx="3505200" cy="208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2" name="Equation" r:id="rId5" imgW="1409400" imgH="838080" progId="Equation.3">
                  <p:embed/>
                </p:oleObj>
              </mc:Choice>
              <mc:Fallback>
                <p:oleObj name="Equation" r:id="rId5" imgW="1409400" imgH="838080" progId="Equation.3">
                  <p:embed/>
                  <p:pic>
                    <p:nvPicPr>
                      <p:cNvPr id="80903" name="Object 7">
                        <a:extLst>
                          <a:ext uri="{FF2B5EF4-FFF2-40B4-BE49-F238E27FC236}">
                            <a16:creationId xmlns:a16="http://schemas.microsoft.com/office/drawing/2014/main" id="{D820EE14-5DA1-36A3-2259-7D784CA587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209800"/>
                        <a:ext cx="3505200" cy="2085975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04" name="Rectangle 8">
            <a:extLst>
              <a:ext uri="{FF2B5EF4-FFF2-40B4-BE49-F238E27FC236}">
                <a16:creationId xmlns:a16="http://schemas.microsoft.com/office/drawing/2014/main" id="{C944275B-B72E-A100-CBD7-0F38A565F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676400"/>
            <a:ext cx="3581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342" tIns="42672" rIns="85342" bIns="42672"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8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5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2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/>
              <a:t>Laspeyres index</a:t>
            </a:r>
          </a:p>
        </p:txBody>
      </p:sp>
      <p:graphicFrame>
        <p:nvGraphicFramePr>
          <p:cNvPr id="80907" name="Object 11">
            <a:extLst>
              <a:ext uri="{FF2B5EF4-FFF2-40B4-BE49-F238E27FC236}">
                <a16:creationId xmlns:a16="http://schemas.microsoft.com/office/drawing/2014/main" id="{16519F3F-DAB3-02C9-6356-3D1EC8CF70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4572000"/>
          <a:ext cx="53340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3" name="Equation" r:id="rId7" imgW="291960" imgH="228600" progId="Equation.3">
                  <p:embed/>
                </p:oleObj>
              </mc:Choice>
              <mc:Fallback>
                <p:oleObj name="Equation" r:id="rId7" imgW="291960" imgH="228600" progId="Equation.3">
                  <p:embed/>
                  <p:pic>
                    <p:nvPicPr>
                      <p:cNvPr id="80907" name="Object 11">
                        <a:extLst>
                          <a:ext uri="{FF2B5EF4-FFF2-40B4-BE49-F238E27FC236}">
                            <a16:creationId xmlns:a16="http://schemas.microsoft.com/office/drawing/2014/main" id="{16519F3F-DAB3-02C9-6356-3D1EC8CF70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572000"/>
                        <a:ext cx="533400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8" name="Object 12">
            <a:extLst>
              <a:ext uri="{FF2B5EF4-FFF2-40B4-BE49-F238E27FC236}">
                <a16:creationId xmlns:a16="http://schemas.microsoft.com/office/drawing/2014/main" id="{D3326609-478F-23C0-ECCC-2CE7906212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81600" y="4572000"/>
          <a:ext cx="487363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4" name="Equation" r:id="rId9" imgW="266400" imgH="228600" progId="Equation.3">
                  <p:embed/>
                </p:oleObj>
              </mc:Choice>
              <mc:Fallback>
                <p:oleObj name="Equation" r:id="rId9" imgW="266400" imgH="228600" progId="Equation.3">
                  <p:embed/>
                  <p:pic>
                    <p:nvPicPr>
                      <p:cNvPr id="80908" name="Object 12">
                        <a:extLst>
                          <a:ext uri="{FF2B5EF4-FFF2-40B4-BE49-F238E27FC236}">
                            <a16:creationId xmlns:a16="http://schemas.microsoft.com/office/drawing/2014/main" id="{D3326609-478F-23C0-ECCC-2CE7906212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572000"/>
                        <a:ext cx="487363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9" name="Object 13">
            <a:extLst>
              <a:ext uri="{FF2B5EF4-FFF2-40B4-BE49-F238E27FC236}">
                <a16:creationId xmlns:a16="http://schemas.microsoft.com/office/drawing/2014/main" id="{B81CBBCB-25EC-94E6-7C87-2A794D57BB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5486400"/>
          <a:ext cx="4254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5" name="Equation" r:id="rId11" imgW="241200" imgH="228600" progId="Equation.3">
                  <p:embed/>
                </p:oleObj>
              </mc:Choice>
              <mc:Fallback>
                <p:oleObj name="Equation" r:id="rId11" imgW="241200" imgH="228600" progId="Equation.3">
                  <p:embed/>
                  <p:pic>
                    <p:nvPicPr>
                      <p:cNvPr id="80909" name="Object 13">
                        <a:extLst>
                          <a:ext uri="{FF2B5EF4-FFF2-40B4-BE49-F238E27FC236}">
                            <a16:creationId xmlns:a16="http://schemas.microsoft.com/office/drawing/2014/main" id="{B81CBBCB-25EC-94E6-7C87-2A794D57BB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486400"/>
                        <a:ext cx="42545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0" name="Object 14">
            <a:extLst>
              <a:ext uri="{FF2B5EF4-FFF2-40B4-BE49-F238E27FC236}">
                <a16:creationId xmlns:a16="http://schemas.microsoft.com/office/drawing/2014/main" id="{6D8D310F-CA14-AC24-D0E6-7F1B42E567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5943600"/>
          <a:ext cx="47148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6" name="Equation" r:id="rId13" imgW="266400" imgH="228600" progId="Equation.3">
                  <p:embed/>
                </p:oleObj>
              </mc:Choice>
              <mc:Fallback>
                <p:oleObj name="Equation" r:id="rId13" imgW="266400" imgH="228600" progId="Equation.3">
                  <p:embed/>
                  <p:pic>
                    <p:nvPicPr>
                      <p:cNvPr id="80910" name="Object 14">
                        <a:extLst>
                          <a:ext uri="{FF2B5EF4-FFF2-40B4-BE49-F238E27FC236}">
                            <a16:creationId xmlns:a16="http://schemas.microsoft.com/office/drawing/2014/main" id="{6D8D310F-CA14-AC24-D0E6-7F1B42E567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943600"/>
                        <a:ext cx="471488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6B34DC46-18E8-A6C1-229B-C7D905E007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8AFAC855-CBE5-8486-504B-550F5B4898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A4C772E7-4AB6-4AC7-9409-3C9B20D3F5D5}" type="slidenum">
              <a:rPr lang="en-US" altLang="en-US"/>
              <a:pPr/>
              <a:t>53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81922" name="Rectangle 2">
            <a:extLst>
              <a:ext uri="{FF2B5EF4-FFF2-40B4-BE49-F238E27FC236}">
                <a16:creationId xmlns:a16="http://schemas.microsoft.com/office/drawing/2014/main" id="{7BCC0D44-2602-33E9-982B-79EBF36152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Price Indexes</a:t>
            </a:r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2E6E67CF-18E6-F914-3C87-146A5162EA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52600" y="1905000"/>
            <a:ext cx="5562600" cy="3200400"/>
          </a:xfrm>
          <a:solidFill>
            <a:schemeClr val="accent1"/>
          </a:solidFill>
          <a:ln/>
        </p:spPr>
        <p:txBody>
          <a:bodyPr/>
          <a:lstStyle/>
          <a:p>
            <a:r>
              <a:rPr lang="en-US" altLang="en-US"/>
              <a:t>Consumer Price Index (CPI)</a:t>
            </a:r>
          </a:p>
          <a:p>
            <a:r>
              <a:rPr lang="en-US" altLang="en-US"/>
              <a:t>Producer Price Index (PPI)</a:t>
            </a:r>
          </a:p>
          <a:p>
            <a:r>
              <a:rPr lang="en-US" altLang="en-US"/>
              <a:t>Stock Market Indexes</a:t>
            </a:r>
          </a:p>
          <a:p>
            <a:pPr lvl="1"/>
            <a:r>
              <a:rPr lang="en-US" altLang="en-US"/>
              <a:t>Dow Jones Industrial Average</a:t>
            </a:r>
          </a:p>
          <a:p>
            <a:pPr lvl="1"/>
            <a:r>
              <a:rPr lang="en-US" altLang="en-US"/>
              <a:t>S&amp;P 500 Index</a:t>
            </a:r>
          </a:p>
          <a:p>
            <a:pPr lvl="1"/>
            <a:r>
              <a:rPr lang="en-US" altLang="en-US"/>
              <a:t>NASDAQ Index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A49D62A-C279-A0B1-9DCB-81C3D7868AE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51C2FF7-D34A-22F5-194D-13B86D0A8D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4B3E9E37-37D3-4118-A5EE-C067C5ED63DE}" type="slidenum">
              <a:rPr lang="en-US" altLang="en-US"/>
              <a:pPr/>
              <a:t>54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82946" name="Rectangle 2">
            <a:extLst>
              <a:ext uri="{FF2B5EF4-FFF2-40B4-BE49-F238E27FC236}">
                <a16:creationId xmlns:a16="http://schemas.microsoft.com/office/drawing/2014/main" id="{98514425-F812-8AEE-2AB6-1E703135C2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Pitfalls in</a:t>
            </a:r>
            <a:br>
              <a:rPr lang="en-US" altLang="en-US"/>
            </a:br>
            <a:r>
              <a:rPr lang="en-US" altLang="en-US"/>
              <a:t>Time-Series Analysis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5B8665C5-0600-E80C-DFAD-DC7031DE93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Assuming the mechanism that governs the time series behavior in the past will still hold in the future</a:t>
            </a:r>
          </a:p>
          <a:p>
            <a:r>
              <a:rPr lang="en-US" altLang="en-US"/>
              <a:t>Using mechanical extrapolation of the trend to forecast the future without considering personal judgments, business experiences, changing technologies, and habits, etc.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63FF17D2-0CC1-BF7A-6029-5B0EE02CA8A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FF003CB4-DCD7-F1C6-CF92-AD61666FB9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7B0DEEBB-BB80-469E-BBCF-D02A5E05934F}" type="slidenum">
              <a:rPr lang="en-US" altLang="en-US"/>
              <a:pPr/>
              <a:t>55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74660648-1049-D195-B15C-5B1DDD00B5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Chapter Summary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A4DD44DE-C65A-6E0F-B83C-CE65364C93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76400" y="2209800"/>
            <a:ext cx="7010400" cy="3429000"/>
          </a:xfrm>
          <a:solidFill>
            <a:schemeClr val="accent1"/>
          </a:solidFill>
        </p:spPr>
        <p:txBody>
          <a:bodyPr/>
          <a:lstStyle/>
          <a:p>
            <a:r>
              <a:rPr lang="en-US" altLang="en-US" sz="2400"/>
              <a:t>Discussed the importance of forecasting</a:t>
            </a:r>
          </a:p>
          <a:p>
            <a:r>
              <a:rPr lang="en-US" altLang="en-US" sz="2400"/>
              <a:t>Addressed component factors of the time-series model</a:t>
            </a:r>
          </a:p>
          <a:p>
            <a:r>
              <a:rPr lang="en-US" altLang="en-US" sz="2400"/>
              <a:t>Performed smoothing of data series</a:t>
            </a:r>
          </a:p>
          <a:p>
            <a:pPr lvl="1"/>
            <a:r>
              <a:rPr lang="en-US" altLang="en-US" sz="2100"/>
              <a:t>Moving averages</a:t>
            </a:r>
          </a:p>
          <a:p>
            <a:pPr lvl="1"/>
            <a:r>
              <a:rPr lang="en-US" altLang="en-US" sz="2100"/>
              <a:t>Exponential smoothing</a:t>
            </a:r>
          </a:p>
          <a:p>
            <a:r>
              <a:rPr lang="en-US" altLang="en-US" sz="2400"/>
              <a:t>Described least squares trend fitting and forecasting</a:t>
            </a:r>
          </a:p>
          <a:p>
            <a:pPr lvl="1"/>
            <a:r>
              <a:rPr lang="en-US" altLang="en-US" sz="2100"/>
              <a:t>Linear, quadratic and exponential models</a:t>
            </a:r>
          </a:p>
        </p:txBody>
      </p:sp>
      <p:sp>
        <p:nvSpPr>
          <p:cNvPr id="25604" name="Text Box 4">
            <a:extLst>
              <a:ext uri="{FF2B5EF4-FFF2-40B4-BE49-F238E27FC236}">
                <a16:creationId xmlns:a16="http://schemas.microsoft.com/office/drawing/2014/main" id="{92C83A31-90EB-C994-994A-D82D66DB39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600200"/>
            <a:ext cx="65532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None/>
            </a:pPr>
            <a:r>
              <a:rPr lang="en-US" altLang="en-US" sz="2400">
                <a:solidFill>
                  <a:schemeClr val="tx2"/>
                </a:solidFill>
                <a:latin typeface="Times New Roman" panose="02020603050405020304" pitchFamily="18" charset="0"/>
              </a:rPr>
              <a:t>In this chapter, we have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DF264F1-15EC-21B7-621C-970A84DE02F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CAB0AEB1-69B3-6A67-3C2F-C90FF5C4CE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9E0875B6-1F95-45E9-80E5-61264C614A9A}" type="slidenum">
              <a:rPr lang="en-US" altLang="en-US"/>
              <a:pPr/>
              <a:t>56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83970" name="Rectangle 2">
            <a:extLst>
              <a:ext uri="{FF2B5EF4-FFF2-40B4-BE49-F238E27FC236}">
                <a16:creationId xmlns:a16="http://schemas.microsoft.com/office/drawing/2014/main" id="{4A65B9A0-3BBB-350B-4076-F6C6040118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Chapter Summary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634618F9-3DC8-6B21-D94C-E79065254F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76400" y="2286000"/>
            <a:ext cx="7010400" cy="3429000"/>
          </a:xfrm>
          <a:solidFill>
            <a:schemeClr val="accent1"/>
          </a:solidFill>
        </p:spPr>
        <p:txBody>
          <a:bodyPr/>
          <a:lstStyle/>
          <a:p>
            <a:r>
              <a:rPr lang="en-US" altLang="en-US" sz="2400"/>
              <a:t>Addressed autoregressive models</a:t>
            </a:r>
          </a:p>
          <a:p>
            <a:r>
              <a:rPr lang="en-US" altLang="en-US" sz="2400"/>
              <a:t>Described procedure for choosing appropriate models</a:t>
            </a:r>
          </a:p>
          <a:p>
            <a:r>
              <a:rPr lang="en-US" altLang="en-US" sz="2400"/>
              <a:t>Addressed time series forecasting of monthly or quarterly data (use of dummy variables)</a:t>
            </a:r>
          </a:p>
          <a:p>
            <a:r>
              <a:rPr lang="en-US" altLang="en-US" sz="2400"/>
              <a:t>Discussed pitfalls concerning time-series analysis</a:t>
            </a:r>
          </a:p>
          <a:p>
            <a:r>
              <a:rPr lang="en-US" altLang="en-US" sz="2400"/>
              <a:t>Discussed index numbers</a:t>
            </a:r>
          </a:p>
        </p:txBody>
      </p:sp>
      <p:sp>
        <p:nvSpPr>
          <p:cNvPr id="83972" name="Text Box 4">
            <a:extLst>
              <a:ext uri="{FF2B5EF4-FFF2-40B4-BE49-F238E27FC236}">
                <a16:creationId xmlns:a16="http://schemas.microsoft.com/office/drawing/2014/main" id="{07743D4D-29C6-CB03-3B82-C3E99B7628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600200"/>
            <a:ext cx="65532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None/>
            </a:pPr>
            <a:r>
              <a:rPr lang="en-US" altLang="en-US" sz="2400">
                <a:solidFill>
                  <a:schemeClr val="tx2"/>
                </a:solidFill>
                <a:latin typeface="Times New Roman" panose="02020603050405020304" pitchFamily="18" charset="0"/>
              </a:rPr>
              <a:t>In this chapter, we have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6B1D850C-7BCB-6BAD-C8CF-AD95561CC6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5E9EFD45-A7E7-C12B-E509-A8A252ABC0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4567EAEC-163A-4A91-80BE-C4B938BA4A77}" type="slidenum">
              <a:rPr lang="en-US" altLang="en-US"/>
              <a:pPr/>
              <a:t>6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47E39F8F-5D30-0C4C-F918-8F130D22ED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Trend Component</a:t>
            </a:r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948BABE8-8F17-5CAA-4222-73CB13DBCC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68488"/>
            <a:ext cx="7620000" cy="1846262"/>
          </a:xfrm>
          <a:noFill/>
          <a:ln/>
        </p:spPr>
        <p:txBody>
          <a:bodyPr lIns="85342" tIns="42672" rIns="85342" bIns="42672"/>
          <a:lstStyle/>
          <a:p>
            <a:r>
              <a:rPr lang="en-US" altLang="en-US"/>
              <a:t>Long-run increase or decrease over time (overall upward or downward movement)</a:t>
            </a:r>
          </a:p>
          <a:p>
            <a:r>
              <a:rPr lang="en-US" altLang="en-US"/>
              <a:t>Data taken over a long period of time</a:t>
            </a:r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4776ABB8-9135-7EAC-9F48-12A56F440DDE}"/>
              </a:ext>
            </a:extLst>
          </p:cNvPr>
          <p:cNvSpPr>
            <a:spLocks noChangeArrowheads="1"/>
          </p:cNvSpPr>
          <p:nvPr/>
        </p:nvSpPr>
        <p:spPr bwMode="auto">
          <a:xfrm rot="20884715">
            <a:off x="6913563" y="3536950"/>
            <a:ext cx="1779587" cy="3937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Upward trend</a:t>
            </a:r>
          </a:p>
        </p:txBody>
      </p:sp>
      <p:sp>
        <p:nvSpPr>
          <p:cNvPr id="29702" name="Line 6">
            <a:extLst>
              <a:ext uri="{FF2B5EF4-FFF2-40B4-BE49-F238E27FC236}">
                <a16:creationId xmlns:a16="http://schemas.microsoft.com/office/drawing/2014/main" id="{17A901E7-2FFE-E41E-E7C3-A6EA8BC0C2A3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6925" y="3741738"/>
            <a:ext cx="0" cy="2155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Line 7">
            <a:extLst>
              <a:ext uri="{FF2B5EF4-FFF2-40B4-BE49-F238E27FC236}">
                <a16:creationId xmlns:a16="http://schemas.microsoft.com/office/drawing/2014/main" id="{125ADDF3-92CC-EB1E-6B3D-17390EA47697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8513" y="5899150"/>
            <a:ext cx="51149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Rectangle 8">
            <a:extLst>
              <a:ext uri="{FF2B5EF4-FFF2-40B4-BE49-F238E27FC236}">
                <a16:creationId xmlns:a16="http://schemas.microsoft.com/office/drawing/2014/main" id="{58E8AF3E-C22F-BD0B-25AD-BD8E6A36E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525838"/>
            <a:ext cx="99695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Sales</a:t>
            </a:r>
          </a:p>
        </p:txBody>
      </p:sp>
      <p:sp>
        <p:nvSpPr>
          <p:cNvPr id="29705" name="Rectangle 9">
            <a:extLst>
              <a:ext uri="{FF2B5EF4-FFF2-40B4-BE49-F238E27FC236}">
                <a16:creationId xmlns:a16="http://schemas.microsoft.com/office/drawing/2014/main" id="{B6728937-BAA1-46F6-E0A5-77E14FE6E7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8800" y="5827713"/>
            <a:ext cx="925513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Time </a:t>
            </a:r>
          </a:p>
        </p:txBody>
      </p:sp>
      <p:sp>
        <p:nvSpPr>
          <p:cNvPr id="29706" name="Line 10">
            <a:extLst>
              <a:ext uri="{FF2B5EF4-FFF2-40B4-BE49-F238E27FC236}">
                <a16:creationId xmlns:a16="http://schemas.microsoft.com/office/drawing/2014/main" id="{A402A136-2810-E0D4-F86B-4E48173E09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68513" y="3937000"/>
            <a:ext cx="5605462" cy="1331913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1">
            <a:extLst>
              <a:ext uri="{FF2B5EF4-FFF2-40B4-BE49-F238E27FC236}">
                <a16:creationId xmlns:a16="http://schemas.microsoft.com/office/drawing/2014/main" id="{21737CC7-07DD-E4F5-8D79-6FE5DE22AD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97075" y="4294188"/>
            <a:ext cx="1066800" cy="13255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2">
            <a:extLst>
              <a:ext uri="{FF2B5EF4-FFF2-40B4-BE49-F238E27FC236}">
                <a16:creationId xmlns:a16="http://schemas.microsoft.com/office/drawing/2014/main" id="{61CF07B8-2356-6462-E09A-A0D7CE74709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6275" y="4371975"/>
            <a:ext cx="914400" cy="619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3">
            <a:extLst>
              <a:ext uri="{FF2B5EF4-FFF2-40B4-BE49-F238E27FC236}">
                <a16:creationId xmlns:a16="http://schemas.microsoft.com/office/drawing/2014/main" id="{F7794BE1-AC49-0FF8-54A8-184933554D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03700" y="4014788"/>
            <a:ext cx="1066800" cy="11160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14">
            <a:extLst>
              <a:ext uri="{FF2B5EF4-FFF2-40B4-BE49-F238E27FC236}">
                <a16:creationId xmlns:a16="http://schemas.microsoft.com/office/drawing/2014/main" id="{0AEC9FBB-BCAD-A754-7F72-838E5B626E0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51463" y="4092575"/>
            <a:ext cx="915987" cy="8985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5">
            <a:extLst>
              <a:ext uri="{FF2B5EF4-FFF2-40B4-BE49-F238E27FC236}">
                <a16:creationId xmlns:a16="http://schemas.microsoft.com/office/drawing/2014/main" id="{6CE7ADBA-D402-1147-0F7F-4B07E6F4809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69038" y="3036888"/>
            <a:ext cx="1065212" cy="2024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Oval 16">
            <a:extLst>
              <a:ext uri="{FF2B5EF4-FFF2-40B4-BE49-F238E27FC236}">
                <a16:creationId xmlns:a16="http://schemas.microsoft.com/office/drawing/2014/main" id="{37D9D9CF-40CD-5F53-4C86-3413A422CF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4050" y="5480050"/>
            <a:ext cx="285750" cy="2794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Oval 17">
            <a:extLst>
              <a:ext uri="{FF2B5EF4-FFF2-40B4-BE49-F238E27FC236}">
                <a16:creationId xmlns:a16="http://schemas.microsoft.com/office/drawing/2014/main" id="{CAAD7D02-F7D0-55BB-E9FE-6BBFBB8CE2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2438" y="4152900"/>
            <a:ext cx="284162" cy="2794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Oval 18">
            <a:extLst>
              <a:ext uri="{FF2B5EF4-FFF2-40B4-BE49-F238E27FC236}">
                <a16:creationId xmlns:a16="http://schemas.microsoft.com/office/drawing/2014/main" id="{C2364E8A-543D-05B6-15BB-224DE83C1D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0825" y="4991100"/>
            <a:ext cx="284163" cy="2794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5" name="Oval 19">
            <a:extLst>
              <a:ext uri="{FF2B5EF4-FFF2-40B4-BE49-F238E27FC236}">
                <a16:creationId xmlns:a16="http://schemas.microsoft.com/office/drawing/2014/main" id="{3876F0A1-627B-FB5C-1B2E-08909E4B1A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7625" y="3873500"/>
            <a:ext cx="285750" cy="2794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6" name="Oval 20">
            <a:extLst>
              <a:ext uri="{FF2B5EF4-FFF2-40B4-BE49-F238E27FC236}">
                <a16:creationId xmlns:a16="http://schemas.microsoft.com/office/drawing/2014/main" id="{24A03BF3-A518-8148-ADF1-A8DD5656F1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6013" y="4921250"/>
            <a:ext cx="284162" cy="2794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Oval 21">
            <a:extLst>
              <a:ext uri="{FF2B5EF4-FFF2-40B4-BE49-F238E27FC236}">
                <a16:creationId xmlns:a16="http://schemas.microsoft.com/office/drawing/2014/main" id="{0141A4FA-50FF-2AB5-718B-A67D30117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2963" y="2895600"/>
            <a:ext cx="284162" cy="2794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16708D7-114E-BCFA-7475-A427D6F221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3CC4E0E6-7715-8659-CD92-D6AF6594223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4F16049B-6FC7-47E3-A03D-56886F59EF58}" type="slidenum">
              <a:rPr lang="en-US" altLang="en-US"/>
              <a:pPr/>
              <a:t>7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F49E0ED8-249A-A26F-43DD-FB5CAAB5C2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Seasonal Component</a:t>
            </a:r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73348DE8-0655-8220-7A04-4121C2C0E5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76400" y="1676400"/>
            <a:ext cx="7010400" cy="1676400"/>
          </a:xfrm>
          <a:noFill/>
          <a:ln/>
        </p:spPr>
        <p:txBody>
          <a:bodyPr/>
          <a:lstStyle/>
          <a:p>
            <a:r>
              <a:rPr lang="en-US" altLang="en-US"/>
              <a:t>Short-term regular wave-like patterns</a:t>
            </a:r>
          </a:p>
          <a:p>
            <a:r>
              <a:rPr lang="en-US" altLang="en-US"/>
              <a:t>Observed within 1 year</a:t>
            </a:r>
          </a:p>
          <a:p>
            <a:r>
              <a:rPr lang="en-US" altLang="en-US"/>
              <a:t>Often monthly or quarterly</a:t>
            </a:r>
          </a:p>
        </p:txBody>
      </p:sp>
      <p:sp>
        <p:nvSpPr>
          <p:cNvPr id="31749" name="Line 5">
            <a:extLst>
              <a:ext uri="{FF2B5EF4-FFF2-40B4-BE49-F238E27FC236}">
                <a16:creationId xmlns:a16="http://schemas.microsoft.com/office/drawing/2014/main" id="{DB7A0BCB-4754-03B7-BA0B-E5AA107EFEB3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3813" y="3443288"/>
            <a:ext cx="0" cy="24272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Line 6">
            <a:extLst>
              <a:ext uri="{FF2B5EF4-FFF2-40B4-BE49-F238E27FC236}">
                <a16:creationId xmlns:a16="http://schemas.microsoft.com/office/drawing/2014/main" id="{498CF674-945E-3B56-5F51-2A149BE4A6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93813" y="5867400"/>
            <a:ext cx="7240587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Rectangle 7">
            <a:extLst>
              <a:ext uri="{FF2B5EF4-FFF2-40B4-BE49-F238E27FC236}">
                <a16:creationId xmlns:a16="http://schemas.microsoft.com/office/drawing/2014/main" id="{58C505E7-E653-70E2-9DCA-EA4585CE4A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281363"/>
            <a:ext cx="14446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Sales</a:t>
            </a:r>
          </a:p>
        </p:txBody>
      </p:sp>
      <p:sp>
        <p:nvSpPr>
          <p:cNvPr id="31752" name="Rectangle 8">
            <a:extLst>
              <a:ext uri="{FF2B5EF4-FFF2-40B4-BE49-F238E27FC236}">
                <a16:creationId xmlns:a16="http://schemas.microsoft.com/office/drawing/2014/main" id="{0A8F5D9B-3A99-03D9-FD57-9C8C68359A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867400"/>
            <a:ext cx="44926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Time (Quarterly) </a:t>
            </a:r>
          </a:p>
        </p:txBody>
      </p:sp>
      <p:sp>
        <p:nvSpPr>
          <p:cNvPr id="31753" name="Line 9">
            <a:extLst>
              <a:ext uri="{FF2B5EF4-FFF2-40B4-BE49-F238E27FC236}">
                <a16:creationId xmlns:a16="http://schemas.microsoft.com/office/drawing/2014/main" id="{42D64525-5702-433C-3EB8-B9FBD0ADB8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95400" y="4117975"/>
            <a:ext cx="609600" cy="137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Line 10">
            <a:extLst>
              <a:ext uri="{FF2B5EF4-FFF2-40B4-BE49-F238E27FC236}">
                <a16:creationId xmlns:a16="http://schemas.microsoft.com/office/drawing/2014/main" id="{3C3349CE-EF4B-D0FA-2EBB-2207ED06820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4117975"/>
            <a:ext cx="76200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Line 11">
            <a:extLst>
              <a:ext uri="{FF2B5EF4-FFF2-40B4-BE49-F238E27FC236}">
                <a16:creationId xmlns:a16="http://schemas.microsoft.com/office/drawing/2014/main" id="{0FF0FFFC-4D7F-7055-E657-9DA35E66373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736975"/>
            <a:ext cx="914400" cy="1143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Line 12">
            <a:extLst>
              <a:ext uri="{FF2B5EF4-FFF2-40B4-BE49-F238E27FC236}">
                <a16:creationId xmlns:a16="http://schemas.microsoft.com/office/drawing/2014/main" id="{DFA2623E-8641-F8A8-CDEE-5C64B7FDB16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3736975"/>
            <a:ext cx="91440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Line 13">
            <a:extLst>
              <a:ext uri="{FF2B5EF4-FFF2-40B4-BE49-F238E27FC236}">
                <a16:creationId xmlns:a16="http://schemas.microsoft.com/office/drawing/2014/main" id="{1D297EDC-C2B5-C8CB-1910-13D1906B64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5800" y="3352800"/>
            <a:ext cx="838200" cy="1450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Oval 14">
            <a:extLst>
              <a:ext uri="{FF2B5EF4-FFF2-40B4-BE49-F238E27FC236}">
                <a16:creationId xmlns:a16="http://schemas.microsoft.com/office/drawing/2014/main" id="{BB9B3886-EC15-55CE-93EF-CDF6A097A5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1413" y="5413375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Oval 15">
            <a:extLst>
              <a:ext uri="{FF2B5EF4-FFF2-40B4-BE49-F238E27FC236}">
                <a16:creationId xmlns:a16="http://schemas.microsoft.com/office/drawing/2014/main" id="{595BA94D-AFC3-F372-8631-5047C0096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965575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Oval 16">
            <a:extLst>
              <a:ext uri="{FF2B5EF4-FFF2-40B4-BE49-F238E27FC236}">
                <a16:creationId xmlns:a16="http://schemas.microsoft.com/office/drawing/2014/main" id="{C2994337-EA21-84EF-E715-031F71ACB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727575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Oval 17">
            <a:extLst>
              <a:ext uri="{FF2B5EF4-FFF2-40B4-BE49-F238E27FC236}">
                <a16:creationId xmlns:a16="http://schemas.microsoft.com/office/drawing/2014/main" id="{96386E7C-763B-2BC5-11BC-B58BFC8D73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3584575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2" name="Oval 18">
            <a:extLst>
              <a:ext uri="{FF2B5EF4-FFF2-40B4-BE49-F238E27FC236}">
                <a16:creationId xmlns:a16="http://schemas.microsoft.com/office/drawing/2014/main" id="{FE4938D6-00D1-A309-B8CE-A50CCA83D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4651375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3" name="Text Box 19">
            <a:extLst>
              <a:ext uri="{FF2B5EF4-FFF2-40B4-BE49-F238E27FC236}">
                <a16:creationId xmlns:a16="http://schemas.microsoft.com/office/drawing/2014/main" id="{8FAD582F-07E3-9453-1414-22F09CB93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651375"/>
            <a:ext cx="887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Winter</a:t>
            </a:r>
          </a:p>
        </p:txBody>
      </p:sp>
      <p:sp>
        <p:nvSpPr>
          <p:cNvPr id="31764" name="Text Box 20">
            <a:extLst>
              <a:ext uri="{FF2B5EF4-FFF2-40B4-BE49-F238E27FC236}">
                <a16:creationId xmlns:a16="http://schemas.microsoft.com/office/drawing/2014/main" id="{EAAF1D42-90DF-B0EE-9780-EFE932B49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275263"/>
            <a:ext cx="860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Spring</a:t>
            </a:r>
          </a:p>
        </p:txBody>
      </p:sp>
      <p:sp>
        <p:nvSpPr>
          <p:cNvPr id="31765" name="Text Box 21">
            <a:extLst>
              <a:ext uri="{FF2B5EF4-FFF2-40B4-BE49-F238E27FC236}">
                <a16:creationId xmlns:a16="http://schemas.microsoft.com/office/drawing/2014/main" id="{58035410-B36B-EA5A-35FA-45C6021B37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273550"/>
            <a:ext cx="10429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Summer</a:t>
            </a:r>
          </a:p>
        </p:txBody>
      </p:sp>
      <p:sp>
        <p:nvSpPr>
          <p:cNvPr id="31766" name="Text Box 22">
            <a:extLst>
              <a:ext uri="{FF2B5EF4-FFF2-40B4-BE49-F238E27FC236}">
                <a16:creationId xmlns:a16="http://schemas.microsoft.com/office/drawing/2014/main" id="{F04B1A24-C768-15F5-9C90-A9AAC354B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5187950"/>
            <a:ext cx="577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Fall</a:t>
            </a:r>
          </a:p>
        </p:txBody>
      </p:sp>
      <p:sp>
        <p:nvSpPr>
          <p:cNvPr id="31767" name="Line 23">
            <a:extLst>
              <a:ext uri="{FF2B5EF4-FFF2-40B4-BE49-F238E27FC236}">
                <a16:creationId xmlns:a16="http://schemas.microsoft.com/office/drawing/2014/main" id="{AD0B5FA4-5257-7D87-1E97-8814D7012C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5000" y="4395788"/>
            <a:ext cx="0" cy="3048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8" name="Line 24">
            <a:extLst>
              <a:ext uri="{FF2B5EF4-FFF2-40B4-BE49-F238E27FC236}">
                <a16:creationId xmlns:a16="http://schemas.microsoft.com/office/drawing/2014/main" id="{776BC3F2-3604-0FB4-1AEA-FF5689A7F70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67000" y="5108575"/>
            <a:ext cx="0" cy="2286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9" name="Line 25">
            <a:extLst>
              <a:ext uri="{FF2B5EF4-FFF2-40B4-BE49-F238E27FC236}">
                <a16:creationId xmlns:a16="http://schemas.microsoft.com/office/drawing/2014/main" id="{AFAAAFDF-26CB-C0B0-E919-DD92964232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3429000"/>
            <a:ext cx="0" cy="3048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0" name="Line 26">
            <a:extLst>
              <a:ext uri="{FF2B5EF4-FFF2-40B4-BE49-F238E27FC236}">
                <a16:creationId xmlns:a16="http://schemas.microsoft.com/office/drawing/2014/main" id="{FC5E1CE7-76E0-0E7E-5C3E-9488378592D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95800" y="5032375"/>
            <a:ext cx="0" cy="2286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1" name="Line 27">
            <a:extLst>
              <a:ext uri="{FF2B5EF4-FFF2-40B4-BE49-F238E27FC236}">
                <a16:creationId xmlns:a16="http://schemas.microsoft.com/office/drawing/2014/main" id="{9D628114-9A16-F677-2A34-F0D9CE37331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325813"/>
            <a:ext cx="762000" cy="990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2" name="Line 28">
            <a:extLst>
              <a:ext uri="{FF2B5EF4-FFF2-40B4-BE49-F238E27FC236}">
                <a16:creationId xmlns:a16="http://schemas.microsoft.com/office/drawing/2014/main" id="{9651C4BB-FFD2-25A0-89D9-BA47D1E06E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0" y="3173413"/>
            <a:ext cx="914400" cy="1143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3" name="Line 29">
            <a:extLst>
              <a:ext uri="{FF2B5EF4-FFF2-40B4-BE49-F238E27FC236}">
                <a16:creationId xmlns:a16="http://schemas.microsoft.com/office/drawing/2014/main" id="{AD00401F-E27F-FF28-59D3-0F1DCEAEF67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3173413"/>
            <a:ext cx="91440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4" name="Text Box 30">
            <a:extLst>
              <a:ext uri="{FF2B5EF4-FFF2-40B4-BE49-F238E27FC236}">
                <a16:creationId xmlns:a16="http://schemas.microsoft.com/office/drawing/2014/main" id="{801B2639-DF61-44D0-0D01-CBAF8D00EB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938588"/>
            <a:ext cx="887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Winter</a:t>
            </a:r>
          </a:p>
        </p:txBody>
      </p:sp>
      <p:sp>
        <p:nvSpPr>
          <p:cNvPr id="31775" name="Text Box 31">
            <a:extLst>
              <a:ext uri="{FF2B5EF4-FFF2-40B4-BE49-F238E27FC236}">
                <a16:creationId xmlns:a16="http://schemas.microsoft.com/office/drawing/2014/main" id="{0B88A2EE-3414-4B5A-8B53-5DF9778C60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635500"/>
            <a:ext cx="860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Spring</a:t>
            </a:r>
          </a:p>
        </p:txBody>
      </p:sp>
      <p:sp>
        <p:nvSpPr>
          <p:cNvPr id="31776" name="Text Box 32">
            <a:extLst>
              <a:ext uri="{FF2B5EF4-FFF2-40B4-BE49-F238E27FC236}">
                <a16:creationId xmlns:a16="http://schemas.microsoft.com/office/drawing/2014/main" id="{4E7172C8-2D51-2677-B77B-9124DB885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3660775"/>
            <a:ext cx="10429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Summer</a:t>
            </a:r>
          </a:p>
        </p:txBody>
      </p:sp>
      <p:sp>
        <p:nvSpPr>
          <p:cNvPr id="31777" name="Text Box 33">
            <a:extLst>
              <a:ext uri="{FF2B5EF4-FFF2-40B4-BE49-F238E27FC236}">
                <a16:creationId xmlns:a16="http://schemas.microsoft.com/office/drawing/2014/main" id="{3DAA6B44-21A9-39B8-77F1-82066D9773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4548188"/>
            <a:ext cx="577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Fall</a:t>
            </a:r>
          </a:p>
        </p:txBody>
      </p:sp>
      <p:sp>
        <p:nvSpPr>
          <p:cNvPr id="31778" name="Line 34">
            <a:extLst>
              <a:ext uri="{FF2B5EF4-FFF2-40B4-BE49-F238E27FC236}">
                <a16:creationId xmlns:a16="http://schemas.microsoft.com/office/drawing/2014/main" id="{37A0CFD1-33DC-A3EB-6EFC-82A9671EC4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0" y="3630613"/>
            <a:ext cx="0" cy="3048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9" name="Line 35">
            <a:extLst>
              <a:ext uri="{FF2B5EF4-FFF2-40B4-BE49-F238E27FC236}">
                <a16:creationId xmlns:a16="http://schemas.microsoft.com/office/drawing/2014/main" id="{903B9494-58FF-E708-D019-D1124B7A12C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096000" y="4468813"/>
            <a:ext cx="0" cy="2286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80" name="Line 36">
            <a:extLst>
              <a:ext uri="{FF2B5EF4-FFF2-40B4-BE49-F238E27FC236}">
                <a16:creationId xmlns:a16="http://schemas.microsoft.com/office/drawing/2014/main" id="{D376D878-5BE2-018C-7D9F-DC0CC073DFB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924800" y="4392613"/>
            <a:ext cx="0" cy="2286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81" name="Oval 37">
            <a:extLst>
              <a:ext uri="{FF2B5EF4-FFF2-40B4-BE49-F238E27FC236}">
                <a16:creationId xmlns:a16="http://schemas.microsoft.com/office/drawing/2014/main" id="{A52FB12B-42B7-2767-1A7F-16237FC359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3173413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82" name="Oval 38">
            <a:extLst>
              <a:ext uri="{FF2B5EF4-FFF2-40B4-BE49-F238E27FC236}">
                <a16:creationId xmlns:a16="http://schemas.microsoft.com/office/drawing/2014/main" id="{081E7451-5805-7D30-990B-3CA6F06D07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4164013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83" name="Oval 39">
            <a:extLst>
              <a:ext uri="{FF2B5EF4-FFF2-40B4-BE49-F238E27FC236}">
                <a16:creationId xmlns:a16="http://schemas.microsoft.com/office/drawing/2014/main" id="{955CA0B0-5F94-7A7C-96A7-EA686FEFFD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3048000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84" name="Oval 40">
            <a:extLst>
              <a:ext uri="{FF2B5EF4-FFF2-40B4-BE49-F238E27FC236}">
                <a16:creationId xmlns:a16="http://schemas.microsoft.com/office/drawing/2014/main" id="{7C8DB781-D7CA-71EA-87C8-D06936F84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4087813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85" name="Line 41">
            <a:extLst>
              <a:ext uri="{FF2B5EF4-FFF2-40B4-BE49-F238E27FC236}">
                <a16:creationId xmlns:a16="http://schemas.microsoft.com/office/drawing/2014/main" id="{5668FCC0-FE43-767E-D63F-8E3CE88F9C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81400" y="3962400"/>
            <a:ext cx="0" cy="3048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B55EB8A1-54D7-7111-894B-B388E8AF0C4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F42CE07-0CFC-8F14-803C-F590373FE0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73A6FF6B-1AEE-4987-8E51-441A2C24CA49}" type="slidenum">
              <a:rPr lang="en-US" altLang="en-US"/>
              <a:pPr/>
              <a:t>8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113809A2-A217-36D3-7543-C6A372116D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Cyclical Component</a:t>
            </a:r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34BC1DDC-5740-376B-93AB-B3FA41031A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1600200"/>
            <a:ext cx="7772400" cy="1676400"/>
          </a:xfrm>
          <a:noFill/>
          <a:ln/>
        </p:spPr>
        <p:txBody>
          <a:bodyPr/>
          <a:lstStyle/>
          <a:p>
            <a:r>
              <a:rPr lang="en-US" altLang="en-US"/>
              <a:t>Long-term wave-like patterns</a:t>
            </a:r>
          </a:p>
          <a:p>
            <a:r>
              <a:rPr lang="en-US" altLang="en-US"/>
              <a:t>Regularly occur but may vary in length</a:t>
            </a:r>
          </a:p>
          <a:p>
            <a:r>
              <a:rPr lang="en-US" altLang="en-US"/>
              <a:t>Often measured peak to peak or trough to trough</a:t>
            </a:r>
          </a:p>
        </p:txBody>
      </p:sp>
      <p:sp>
        <p:nvSpPr>
          <p:cNvPr id="32774" name="Line 6">
            <a:extLst>
              <a:ext uri="{FF2B5EF4-FFF2-40B4-BE49-F238E27FC236}">
                <a16:creationId xmlns:a16="http://schemas.microsoft.com/office/drawing/2014/main" id="{5E7058F7-5F9F-712D-15A9-F6122DDB83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76438" y="4114800"/>
            <a:ext cx="4762" cy="19827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Line 7">
            <a:extLst>
              <a:ext uri="{FF2B5EF4-FFF2-40B4-BE49-F238E27FC236}">
                <a16:creationId xmlns:a16="http://schemas.microsoft.com/office/drawing/2014/main" id="{183E0F9A-DCFE-BE00-D162-EB5D506EF2E0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6096000"/>
            <a:ext cx="54752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6" name="Rectangle 8">
            <a:extLst>
              <a:ext uri="{FF2B5EF4-FFF2-40B4-BE49-F238E27FC236}">
                <a16:creationId xmlns:a16="http://schemas.microsoft.com/office/drawing/2014/main" id="{00856CD6-6CA1-C96A-FC4A-DB909CFE85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657600"/>
            <a:ext cx="10699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Sales</a:t>
            </a:r>
          </a:p>
        </p:txBody>
      </p:sp>
      <p:sp>
        <p:nvSpPr>
          <p:cNvPr id="32777" name="Oval 9">
            <a:extLst>
              <a:ext uri="{FF2B5EF4-FFF2-40B4-BE49-F238E27FC236}">
                <a16:creationId xmlns:a16="http://schemas.microsoft.com/office/drawing/2014/main" id="{A02DA98E-70FA-C0A4-8D49-8289E3BC8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334000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Oval 10">
            <a:extLst>
              <a:ext uri="{FF2B5EF4-FFF2-40B4-BE49-F238E27FC236}">
                <a16:creationId xmlns:a16="http://schemas.microsoft.com/office/drawing/2014/main" id="{048D2942-6E67-B5E2-47FA-0D86E7D488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4800600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Oval 11">
            <a:extLst>
              <a:ext uri="{FF2B5EF4-FFF2-40B4-BE49-F238E27FC236}">
                <a16:creationId xmlns:a16="http://schemas.microsoft.com/office/drawing/2014/main" id="{CC9779BD-1854-15AC-9987-4BF807DF1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5257800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Oval 12">
            <a:extLst>
              <a:ext uri="{FF2B5EF4-FFF2-40B4-BE49-F238E27FC236}">
                <a16:creationId xmlns:a16="http://schemas.microsoft.com/office/drawing/2014/main" id="{C6C4EC39-D9ED-BD37-B42F-B956330C57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4038600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Freeform 13">
            <a:extLst>
              <a:ext uri="{FF2B5EF4-FFF2-40B4-BE49-F238E27FC236}">
                <a16:creationId xmlns:a16="http://schemas.microsoft.com/office/drawing/2014/main" id="{D75FFE05-B613-418A-543A-6B7301A8A0EF}"/>
              </a:ext>
            </a:extLst>
          </p:cNvPr>
          <p:cNvSpPr>
            <a:spLocks/>
          </p:cNvSpPr>
          <p:nvPr/>
        </p:nvSpPr>
        <p:spPr bwMode="auto">
          <a:xfrm rot="225312">
            <a:off x="3351213" y="3810000"/>
            <a:ext cx="3735387" cy="390525"/>
          </a:xfrm>
          <a:custGeom>
            <a:avLst/>
            <a:gdLst>
              <a:gd name="T0" fmla="*/ 1284 w 1285"/>
              <a:gd name="T1" fmla="*/ 54 h 246"/>
              <a:gd name="T2" fmla="*/ 1273 w 1285"/>
              <a:gd name="T3" fmla="*/ 27 h 246"/>
              <a:gd name="T4" fmla="*/ 1247 w 1285"/>
              <a:gd name="T5" fmla="*/ 9 h 246"/>
              <a:gd name="T6" fmla="*/ 1210 w 1285"/>
              <a:gd name="T7" fmla="*/ 0 h 246"/>
              <a:gd name="T8" fmla="*/ 1167 w 1285"/>
              <a:gd name="T9" fmla="*/ 0 h 246"/>
              <a:gd name="T10" fmla="*/ 727 w 1285"/>
              <a:gd name="T11" fmla="*/ 62 h 246"/>
              <a:gd name="T12" fmla="*/ 684 w 1285"/>
              <a:gd name="T13" fmla="*/ 62 h 246"/>
              <a:gd name="T14" fmla="*/ 647 w 1285"/>
              <a:gd name="T15" fmla="*/ 54 h 246"/>
              <a:gd name="T16" fmla="*/ 621 w 1285"/>
              <a:gd name="T17" fmla="*/ 36 h 246"/>
              <a:gd name="T18" fmla="*/ 610 w 1285"/>
              <a:gd name="T19" fmla="*/ 9 h 246"/>
              <a:gd name="T20" fmla="*/ 605 w 1285"/>
              <a:gd name="T21" fmla="*/ 40 h 246"/>
              <a:gd name="T22" fmla="*/ 589 w 1285"/>
              <a:gd name="T23" fmla="*/ 67 h 246"/>
              <a:gd name="T24" fmla="*/ 557 w 1285"/>
              <a:gd name="T25" fmla="*/ 85 h 246"/>
              <a:gd name="T26" fmla="*/ 514 w 1285"/>
              <a:gd name="T27" fmla="*/ 98 h 246"/>
              <a:gd name="T28" fmla="*/ 95 w 1285"/>
              <a:gd name="T29" fmla="*/ 156 h 246"/>
              <a:gd name="T30" fmla="*/ 53 w 1285"/>
              <a:gd name="T31" fmla="*/ 169 h 246"/>
              <a:gd name="T32" fmla="*/ 26 w 1285"/>
              <a:gd name="T33" fmla="*/ 187 h 246"/>
              <a:gd name="T34" fmla="*/ 5 w 1285"/>
              <a:gd name="T35" fmla="*/ 214 h 246"/>
              <a:gd name="T36" fmla="*/ 0 w 1285"/>
              <a:gd name="T37" fmla="*/ 245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285" h="246">
                <a:moveTo>
                  <a:pt x="1284" y="54"/>
                </a:moveTo>
                <a:lnTo>
                  <a:pt x="1273" y="27"/>
                </a:lnTo>
                <a:lnTo>
                  <a:pt x="1247" y="9"/>
                </a:lnTo>
                <a:lnTo>
                  <a:pt x="1210" y="0"/>
                </a:lnTo>
                <a:lnTo>
                  <a:pt x="1167" y="0"/>
                </a:lnTo>
                <a:lnTo>
                  <a:pt x="727" y="62"/>
                </a:lnTo>
                <a:lnTo>
                  <a:pt x="684" y="62"/>
                </a:lnTo>
                <a:lnTo>
                  <a:pt x="647" y="54"/>
                </a:lnTo>
                <a:lnTo>
                  <a:pt x="621" y="36"/>
                </a:lnTo>
                <a:lnTo>
                  <a:pt x="610" y="9"/>
                </a:lnTo>
                <a:lnTo>
                  <a:pt x="605" y="40"/>
                </a:lnTo>
                <a:lnTo>
                  <a:pt x="589" y="67"/>
                </a:lnTo>
                <a:lnTo>
                  <a:pt x="557" y="85"/>
                </a:lnTo>
                <a:lnTo>
                  <a:pt x="514" y="98"/>
                </a:lnTo>
                <a:lnTo>
                  <a:pt x="95" y="156"/>
                </a:lnTo>
                <a:lnTo>
                  <a:pt x="53" y="169"/>
                </a:lnTo>
                <a:lnTo>
                  <a:pt x="26" y="187"/>
                </a:lnTo>
                <a:lnTo>
                  <a:pt x="5" y="214"/>
                </a:lnTo>
                <a:lnTo>
                  <a:pt x="0" y="245"/>
                </a:lnTo>
              </a:path>
            </a:pathLst>
          </a:custGeom>
          <a:noFill/>
          <a:ln w="28575" cap="rnd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Rectangle 14">
            <a:extLst>
              <a:ext uri="{FF2B5EF4-FFF2-40B4-BE49-F238E27FC236}">
                <a16:creationId xmlns:a16="http://schemas.microsoft.com/office/drawing/2014/main" id="{5847D4F9-68E7-29BB-8161-D6B73DB7C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3276600"/>
            <a:ext cx="1371600" cy="4540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1 Cycle</a:t>
            </a:r>
          </a:p>
        </p:txBody>
      </p:sp>
      <p:sp>
        <p:nvSpPr>
          <p:cNvPr id="32783" name="Oval 15">
            <a:extLst>
              <a:ext uri="{FF2B5EF4-FFF2-40B4-BE49-F238E27FC236}">
                <a16:creationId xmlns:a16="http://schemas.microsoft.com/office/drawing/2014/main" id="{DDE2D879-4C3C-9360-BE6D-0A971870DD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495800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Oval 16">
            <a:extLst>
              <a:ext uri="{FF2B5EF4-FFF2-40B4-BE49-F238E27FC236}">
                <a16:creationId xmlns:a16="http://schemas.microsoft.com/office/drawing/2014/main" id="{2982F8CB-A293-AAA8-BE82-B91B222E5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800600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Oval 17">
            <a:extLst>
              <a:ext uri="{FF2B5EF4-FFF2-40B4-BE49-F238E27FC236}">
                <a16:creationId xmlns:a16="http://schemas.microsoft.com/office/drawing/2014/main" id="{1C02CC50-6DC1-4CF4-9882-34124E683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648200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Oval 18">
            <a:extLst>
              <a:ext uri="{FF2B5EF4-FFF2-40B4-BE49-F238E27FC236}">
                <a16:creationId xmlns:a16="http://schemas.microsoft.com/office/drawing/2014/main" id="{BA783CBB-95C3-E152-8078-408012AA2D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105400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Oval 19">
            <a:extLst>
              <a:ext uri="{FF2B5EF4-FFF2-40B4-BE49-F238E27FC236}">
                <a16:creationId xmlns:a16="http://schemas.microsoft.com/office/drawing/2014/main" id="{78A6EBBE-230B-99A5-637E-39D6BC103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4953000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Oval 20">
            <a:extLst>
              <a:ext uri="{FF2B5EF4-FFF2-40B4-BE49-F238E27FC236}">
                <a16:creationId xmlns:a16="http://schemas.microsoft.com/office/drawing/2014/main" id="{6A15E70F-EB8D-F8F3-916E-4E71EF81B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5181600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9" name="Oval 21">
            <a:extLst>
              <a:ext uri="{FF2B5EF4-FFF2-40B4-BE49-F238E27FC236}">
                <a16:creationId xmlns:a16="http://schemas.microsoft.com/office/drawing/2014/main" id="{8970C791-2DF1-307A-832E-A9011F4D4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410200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0" name="Oval 22">
            <a:extLst>
              <a:ext uri="{FF2B5EF4-FFF2-40B4-BE49-F238E27FC236}">
                <a16:creationId xmlns:a16="http://schemas.microsoft.com/office/drawing/2014/main" id="{0CBDE06C-B3FA-8CFD-02BC-C5B8D480C1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800600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1" name="Oval 23">
            <a:extLst>
              <a:ext uri="{FF2B5EF4-FFF2-40B4-BE49-F238E27FC236}">
                <a16:creationId xmlns:a16="http://schemas.microsoft.com/office/drawing/2014/main" id="{894D9E83-DC48-F4E3-0E08-4E227A25E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4267200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2" name="Oval 24">
            <a:extLst>
              <a:ext uri="{FF2B5EF4-FFF2-40B4-BE49-F238E27FC236}">
                <a16:creationId xmlns:a16="http://schemas.microsoft.com/office/drawing/2014/main" id="{582F3E04-90DC-5FF8-F0F5-F1E11A452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4343400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3" name="Oval 25">
            <a:extLst>
              <a:ext uri="{FF2B5EF4-FFF2-40B4-BE49-F238E27FC236}">
                <a16:creationId xmlns:a16="http://schemas.microsoft.com/office/drawing/2014/main" id="{9758739F-7CD7-330D-BFD7-5B54FD392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724400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4" name="Oval 26">
            <a:extLst>
              <a:ext uri="{FF2B5EF4-FFF2-40B4-BE49-F238E27FC236}">
                <a16:creationId xmlns:a16="http://schemas.microsoft.com/office/drawing/2014/main" id="{11B02641-E4D7-84A2-1051-FCB2C48C7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105400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5" name="Oval 27">
            <a:extLst>
              <a:ext uri="{FF2B5EF4-FFF2-40B4-BE49-F238E27FC236}">
                <a16:creationId xmlns:a16="http://schemas.microsoft.com/office/drawing/2014/main" id="{4D059E23-9592-8C54-FB23-85AA10472B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4343400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6" name="Oval 28">
            <a:extLst>
              <a:ext uri="{FF2B5EF4-FFF2-40B4-BE49-F238E27FC236}">
                <a16:creationId xmlns:a16="http://schemas.microsoft.com/office/drawing/2014/main" id="{5C6E7A26-A255-C4CC-0AD5-6B566E724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419600"/>
            <a:ext cx="304800" cy="3048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7" name="Rectangle 29">
            <a:extLst>
              <a:ext uri="{FF2B5EF4-FFF2-40B4-BE49-F238E27FC236}">
                <a16:creationId xmlns:a16="http://schemas.microsoft.com/office/drawing/2014/main" id="{9F85A63F-1B5E-1C31-145A-D812BEC995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6019800"/>
            <a:ext cx="10699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Year</a:t>
            </a:r>
          </a:p>
        </p:txBody>
      </p:sp>
      <p:sp>
        <p:nvSpPr>
          <p:cNvPr id="32798" name="Line 30">
            <a:extLst>
              <a:ext uri="{FF2B5EF4-FFF2-40B4-BE49-F238E27FC236}">
                <a16:creationId xmlns:a16="http://schemas.microsoft.com/office/drawing/2014/main" id="{3AB099D1-F70A-4795-A23A-24F45BB68D1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1910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99" name="Line 31">
            <a:extLst>
              <a:ext uri="{FF2B5EF4-FFF2-40B4-BE49-F238E27FC236}">
                <a16:creationId xmlns:a16="http://schemas.microsoft.com/office/drawing/2014/main" id="{5A6CC063-B85D-65BF-9448-883915F684D0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41910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EEBA0BB0-8EBE-57FB-ADFA-C1E8A9C931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Statistics for Managers Using Microsoft Excel, 5e © 2008 Prentice-Hall, Inc.</a:t>
            </a:r>
          </a:p>
          <a:p>
            <a:endParaRPr lang="en-US" altLang="en-US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74E501CB-158A-B063-92E4-84AEDA0C2B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Chap 16-</a:t>
            </a:r>
            <a:fld id="{D801F4EC-9BAD-4235-BBCB-7ABBB4DAF105}" type="slidenum">
              <a:rPr lang="en-US" altLang="en-US"/>
              <a:pPr/>
              <a:t>9</a:t>
            </a:fld>
            <a:endParaRPr lang="en-US" altLang="en-US"/>
          </a:p>
          <a:p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0DCBB49B-B471-A225-7318-DE25B5FE35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Irregular Component</a:t>
            </a:r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6A1A3D34-9F8C-7153-1C93-832CE0027F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76400" y="1981200"/>
            <a:ext cx="6324600" cy="2971800"/>
          </a:xfrm>
          <a:solidFill>
            <a:schemeClr val="accent1"/>
          </a:solidFill>
          <a:ln/>
        </p:spPr>
        <p:txBody>
          <a:bodyPr/>
          <a:lstStyle/>
          <a:p>
            <a:r>
              <a:rPr lang="en-US" altLang="en-US"/>
              <a:t>Unpredictable, random, “residual” fluctuations</a:t>
            </a:r>
          </a:p>
          <a:p>
            <a:r>
              <a:rPr lang="en-US" altLang="en-US"/>
              <a:t>Due to random variations of </a:t>
            </a:r>
          </a:p>
          <a:p>
            <a:pPr lvl="1"/>
            <a:r>
              <a:rPr lang="en-US" altLang="en-US"/>
              <a:t>Nature</a:t>
            </a:r>
          </a:p>
          <a:p>
            <a:pPr lvl="1"/>
            <a:r>
              <a:rPr lang="en-US" altLang="en-US"/>
              <a:t>Accidents or unusual events</a:t>
            </a:r>
          </a:p>
          <a:p>
            <a:r>
              <a:rPr lang="en-US" altLang="en-US"/>
              <a:t>“Noise” in the time series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scade">
  <a:themeElements>
    <a:clrScheme name="Cascade 9">
      <a:dk1>
        <a:srgbClr val="000000"/>
      </a:dk1>
      <a:lt1>
        <a:srgbClr val="FFFFFF"/>
      </a:lt1>
      <a:dk2>
        <a:srgbClr val="1C1C34"/>
      </a:dk2>
      <a:lt2>
        <a:srgbClr val="000066"/>
      </a:lt2>
      <a:accent1>
        <a:srgbClr val="DDDDDD"/>
      </a:accent1>
      <a:accent2>
        <a:srgbClr val="6699CC"/>
      </a:accent2>
      <a:accent3>
        <a:srgbClr val="FFFFFF"/>
      </a:accent3>
      <a:accent4>
        <a:srgbClr val="000000"/>
      </a:accent4>
      <a:accent5>
        <a:srgbClr val="EBEBEB"/>
      </a:accent5>
      <a:accent6>
        <a:srgbClr val="5C8AB9"/>
      </a:accent6>
      <a:hlink>
        <a:srgbClr val="005A58"/>
      </a:hlink>
      <a:folHlink>
        <a:srgbClr val="808000"/>
      </a:folHlink>
    </a:clrScheme>
    <a:fontScheme name="Cascade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Cascade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cade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285</TotalTime>
  <Words>1947</Words>
  <Application>Microsoft Office PowerPoint</Application>
  <PresentationFormat>On-screen Show (4:3)</PresentationFormat>
  <Paragraphs>537</Paragraphs>
  <Slides>56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Cascade</vt:lpstr>
      <vt:lpstr>Statistics for Managers Using Microsoft® Excel  5th Edition</vt:lpstr>
      <vt:lpstr>Learning Objectives</vt:lpstr>
      <vt:lpstr>The Importance of Forecasting</vt:lpstr>
      <vt:lpstr>Time Series Plot</vt:lpstr>
      <vt:lpstr>Time-Series Components</vt:lpstr>
      <vt:lpstr>Trend Component</vt:lpstr>
      <vt:lpstr>Seasonal Component</vt:lpstr>
      <vt:lpstr>Cyclical Component</vt:lpstr>
      <vt:lpstr>Irregular Component</vt:lpstr>
      <vt:lpstr>Multiplicative Time-Series Model for Annual Data</vt:lpstr>
      <vt:lpstr>Multiplicative Time-Series Model with a Seasonal Component</vt:lpstr>
      <vt:lpstr>Smoothing the  Annual Time Series</vt:lpstr>
      <vt:lpstr>Moving Averages</vt:lpstr>
      <vt:lpstr>Moving Averages</vt:lpstr>
      <vt:lpstr>Example: Annual Data</vt:lpstr>
      <vt:lpstr>Example: Annual Data</vt:lpstr>
      <vt:lpstr>Annual vs. Moving Average</vt:lpstr>
      <vt:lpstr>Exponential Smoothing</vt:lpstr>
      <vt:lpstr>Exponential Smoothing</vt:lpstr>
      <vt:lpstr>Exponential Smoothing Model</vt:lpstr>
      <vt:lpstr>Exponential Smoothing Example</vt:lpstr>
      <vt:lpstr>PowerPoint Presentation</vt:lpstr>
      <vt:lpstr>Forecasting Time Period i + 1</vt:lpstr>
      <vt:lpstr>Least Squares Linear Trend-Based Forecasting</vt:lpstr>
      <vt:lpstr>Least Squares Linear Trend-Based Forecasting</vt:lpstr>
      <vt:lpstr>PowerPoint Presentation</vt:lpstr>
      <vt:lpstr>Least Squares Quadratic Trend-Based Forecasting</vt:lpstr>
      <vt:lpstr>Least Squares Exponential Trend-Based Forecasting</vt:lpstr>
      <vt:lpstr>Model Selection Using Differences</vt:lpstr>
      <vt:lpstr>Model Selection Using Differences</vt:lpstr>
      <vt:lpstr>Autoregressive Modeling</vt:lpstr>
      <vt:lpstr>Autoregressive Modeling Example</vt:lpstr>
      <vt:lpstr>Autoregressive Modeling Example</vt:lpstr>
      <vt:lpstr>Autoregressive Modeling Example</vt:lpstr>
      <vt:lpstr>Autoregressive Modeling Steps</vt:lpstr>
      <vt:lpstr>Selecting A Forecasting Model</vt:lpstr>
      <vt:lpstr>Residual Analysis</vt:lpstr>
      <vt:lpstr>Measuring Errors</vt:lpstr>
      <vt:lpstr>Principal of Parsimony</vt:lpstr>
      <vt:lpstr>Forecasting With Seasonal Data</vt:lpstr>
      <vt:lpstr>Exponential Model with Quarterly Data</vt:lpstr>
      <vt:lpstr>Estimating the Quarterly Model</vt:lpstr>
      <vt:lpstr>Quarterly Model Example</vt:lpstr>
      <vt:lpstr>Quarterly Model Example</vt:lpstr>
      <vt:lpstr>Index Numbers</vt:lpstr>
      <vt:lpstr>Simple Price Index</vt:lpstr>
      <vt:lpstr>Index Numbers: Example</vt:lpstr>
      <vt:lpstr>Index Numbers: Interpretation</vt:lpstr>
      <vt:lpstr>Aggregate Price Indexes</vt:lpstr>
      <vt:lpstr>Unweighted  Aggregate Price Index</vt:lpstr>
      <vt:lpstr>PowerPoint Presentation</vt:lpstr>
      <vt:lpstr>Weighted  Aggregate Price Indexes</vt:lpstr>
      <vt:lpstr>Common Price Indexes</vt:lpstr>
      <vt:lpstr>Pitfalls in Time-Series Analysis</vt:lpstr>
      <vt:lpstr>Chapter Summary</vt:lpstr>
      <vt:lpstr>Chapter Summary</vt:lpstr>
    </vt:vector>
  </TitlesOfParts>
  <Company>Brazosport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Brazosport College</dc:creator>
  <cp:lastModifiedBy>faurani@iibdj.onmicrosoft.com</cp:lastModifiedBy>
  <cp:revision>22</cp:revision>
  <dcterms:created xsi:type="dcterms:W3CDTF">2006-12-20T20:21:27Z</dcterms:created>
  <dcterms:modified xsi:type="dcterms:W3CDTF">2022-12-22T15:27:31Z</dcterms:modified>
</cp:coreProperties>
</file>