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65" r:id="rId4"/>
    <p:sldId id="257" r:id="rId5"/>
    <p:sldId id="310" r:id="rId6"/>
    <p:sldId id="309" r:id="rId7"/>
    <p:sldId id="261" r:id="rId8"/>
    <p:sldId id="266" r:id="rId9"/>
    <p:sldId id="267" r:id="rId10"/>
    <p:sldId id="268" r:id="rId11"/>
    <p:sldId id="269" r:id="rId12"/>
    <p:sldId id="270" r:id="rId13"/>
    <p:sldId id="278" r:id="rId14"/>
    <p:sldId id="279" r:id="rId15"/>
    <p:sldId id="271" r:id="rId16"/>
    <p:sldId id="311" r:id="rId17"/>
    <p:sldId id="281" r:id="rId18"/>
    <p:sldId id="276" r:id="rId19"/>
    <p:sldId id="277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4" r:id="rId42"/>
    <p:sldId id="306" r:id="rId43"/>
    <p:sldId id="307" r:id="rId44"/>
    <p:sldId id="308" r:id="rId4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872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1AC9A4C-F07C-4893-99BA-915D3EF60302}" type="datetimeFigureOut">
              <a:rPr lang="id-ID" smtClean="0"/>
              <a:pPr/>
              <a:t>30/04/2014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0BAA59F-F1B1-4791-8C0E-0146949A87F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1268760"/>
            <a:ext cx="8062912" cy="1872208"/>
          </a:xfrm>
        </p:spPr>
        <p:txBody>
          <a:bodyPr/>
          <a:lstStyle/>
          <a:p>
            <a:r>
              <a:rPr lang="id-ID" dirty="0" smtClean="0"/>
              <a:t>Path Analysis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68760"/>
            <a:ext cx="7978080" cy="5086800"/>
          </a:xfrm>
        </p:spPr>
        <p:txBody>
          <a:bodyPr>
            <a:normAutofit fontScale="85000" lnSpcReduction="20000"/>
          </a:bodyPr>
          <a:lstStyle/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>
              <a:buNone/>
            </a:pPr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/>
            <a:endParaRPr lang="id-ID" dirty="0" smtClean="0"/>
          </a:p>
          <a:p>
            <a:pPr lvl="0">
              <a:buNone/>
            </a:pPr>
            <a:r>
              <a:rPr lang="id-ID" dirty="0" smtClean="0"/>
              <a:t>	V</a:t>
            </a:r>
            <a:r>
              <a:rPr lang="en-US" dirty="0" err="1" smtClean="0"/>
              <a:t>ariabel</a:t>
            </a:r>
            <a:r>
              <a:rPr lang="en-US" dirty="0" smtClean="0"/>
              <a:t> 1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ke</a:t>
            </a:r>
            <a:r>
              <a:rPr lang="en-US" dirty="0" smtClean="0"/>
              <a:t> 3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dirty="0" smtClean="0"/>
              <a:t>sub-</a:t>
            </a:r>
            <a:r>
              <a:rPr lang="en-US" b="1" dirty="0" err="1" smtClean="0"/>
              <a:t>struktur</a:t>
            </a:r>
            <a:r>
              <a:rPr lang="en-US" b="1" dirty="0" smtClean="0"/>
              <a:t>  I </a:t>
            </a:r>
            <a:r>
              <a:rPr lang="id-ID" dirty="0" smtClean="0"/>
              <a:t>Variabel</a:t>
            </a:r>
            <a:r>
              <a:rPr lang="en-US" dirty="0" smtClean="0"/>
              <a:t> 1,2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dirty="0" smtClean="0"/>
              <a:t>sub-</a:t>
            </a:r>
            <a:r>
              <a:rPr lang="en-US" b="1" dirty="0" err="1" smtClean="0"/>
              <a:t>struktur</a:t>
            </a:r>
            <a:r>
              <a:rPr lang="en-US" b="1" dirty="0" smtClean="0"/>
              <a:t> II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24744"/>
            <a:ext cx="72008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3779912" y="2348880"/>
            <a:ext cx="1584176" cy="1512168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5580112" y="2420888"/>
            <a:ext cx="1296144" cy="872480"/>
          </a:xfrm>
          <a:prstGeom prst="ellipse">
            <a:avLst/>
          </a:prstGeom>
          <a:solidFill>
            <a:schemeClr val="accent2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Oval 8"/>
          <p:cNvSpPr/>
          <p:nvPr/>
        </p:nvSpPr>
        <p:spPr>
          <a:xfrm rot="20133850">
            <a:off x="4178950" y="3359036"/>
            <a:ext cx="2586300" cy="643984"/>
          </a:xfrm>
          <a:prstGeom prst="ellipse">
            <a:avLst/>
          </a:prstGeom>
          <a:solidFill>
            <a:schemeClr val="accent2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Oval 9"/>
          <p:cNvSpPr/>
          <p:nvPr/>
        </p:nvSpPr>
        <p:spPr>
          <a:xfrm rot="782523">
            <a:off x="4198690" y="2049712"/>
            <a:ext cx="2546820" cy="811693"/>
          </a:xfrm>
          <a:prstGeom prst="ellipse">
            <a:avLst/>
          </a:prstGeom>
          <a:solidFill>
            <a:schemeClr val="accent2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859216" cy="4798768"/>
          </a:xfrm>
        </p:spPr>
        <p:txBody>
          <a:bodyPr>
            <a:noAutofit/>
          </a:bodyPr>
          <a:lstStyle/>
          <a:p>
            <a:pPr lvl="0"/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gabungan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koef</a:t>
            </a:r>
            <a:r>
              <a:rPr lang="id-ID" sz="2800" dirty="0" smtClean="0"/>
              <a:t>i</a:t>
            </a:r>
            <a:r>
              <a:rPr lang="en-US" sz="2800" dirty="0" err="1" smtClean="0"/>
              <a:t>sien</a:t>
            </a:r>
            <a:r>
              <a:rPr lang="en-US" sz="2800" dirty="0" smtClean="0"/>
              <a:t> </a:t>
            </a:r>
            <a:r>
              <a:rPr lang="en-US" sz="2800" dirty="0" err="1" smtClean="0"/>
              <a:t>jalurnya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koe</a:t>
            </a:r>
            <a:r>
              <a:rPr lang="id-ID" sz="2800" dirty="0" smtClean="0"/>
              <a:t>fi</a:t>
            </a:r>
            <a:r>
              <a:rPr lang="en-US" sz="2800" dirty="0" err="1" smtClean="0"/>
              <a:t>sien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exogenous </a:t>
            </a:r>
            <a:r>
              <a:rPr lang="en-US" sz="2800" dirty="0" err="1" smtClean="0"/>
              <a:t>dan</a:t>
            </a:r>
            <a:r>
              <a:rPr lang="en-US" sz="2800" dirty="0" smtClean="0"/>
              <a:t> endogenous. </a:t>
            </a:r>
            <a:endParaRPr lang="id-ID" sz="2800" dirty="0" smtClean="0"/>
          </a:p>
          <a:p>
            <a:pPr lvl="0"/>
            <a:r>
              <a:rPr lang="en-US" sz="2800" dirty="0" err="1" smtClean="0"/>
              <a:t>Dekomposisi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id-ID" sz="2800" dirty="0" smtClean="0"/>
              <a:t>,</a:t>
            </a:r>
            <a:r>
              <a:rPr lang="en-US" sz="2800" dirty="0" smtClean="0"/>
              <a:t> </a:t>
            </a:r>
            <a:r>
              <a:rPr lang="id-ID" sz="2800" dirty="0" smtClean="0"/>
              <a:t>k</a:t>
            </a:r>
            <a:r>
              <a:rPr lang="en-US" sz="2800" dirty="0" err="1" smtClean="0"/>
              <a:t>oef</a:t>
            </a:r>
            <a:r>
              <a:rPr lang="id-ID" sz="2800" dirty="0" smtClean="0"/>
              <a:t>i</a:t>
            </a:r>
            <a:r>
              <a:rPr lang="en-US" sz="2800" dirty="0" err="1" smtClean="0"/>
              <a:t>sien-koef</a:t>
            </a:r>
            <a:r>
              <a:rPr lang="id-ID" sz="2800" dirty="0" smtClean="0"/>
              <a:t>i</a:t>
            </a:r>
            <a:r>
              <a:rPr lang="en-US" sz="2800" dirty="0" err="1" smtClean="0"/>
              <a:t>sien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id-ID" sz="2800" dirty="0" smtClean="0"/>
              <a:t>yg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mengurai</a:t>
            </a:r>
            <a:r>
              <a:rPr lang="en-US" sz="2800" dirty="0" smtClean="0"/>
              <a:t> </a:t>
            </a:r>
            <a:r>
              <a:rPr lang="en-US" sz="2800" dirty="0" err="1" smtClean="0"/>
              <a:t>korelasi-korelasi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model </a:t>
            </a:r>
            <a:r>
              <a:rPr lang="en-US" sz="2800" dirty="0" err="1" smtClean="0"/>
              <a:t>kedalam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direfleksikan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panah</a:t>
            </a:r>
            <a:r>
              <a:rPr lang="en-US" sz="2800" dirty="0" smtClean="0"/>
              <a:t> </a:t>
            </a:r>
            <a:r>
              <a:rPr lang="id-ID" sz="2800" dirty="0" smtClean="0"/>
              <a:t> dlm </a:t>
            </a:r>
            <a:r>
              <a:rPr lang="en-US" sz="2800" dirty="0" err="1" smtClean="0"/>
              <a:t>suatu</a:t>
            </a:r>
            <a:r>
              <a:rPr lang="en-US" sz="2800" dirty="0" smtClean="0"/>
              <a:t> model </a:t>
            </a:r>
            <a:r>
              <a:rPr lang="en-US" sz="2800" dirty="0" err="1" smtClean="0"/>
              <a:t>tertentu</a:t>
            </a:r>
            <a:r>
              <a:rPr lang="id-ID" sz="2800" dirty="0" smtClean="0"/>
              <a:t>.</a:t>
            </a:r>
            <a:r>
              <a:rPr lang="en-US" sz="2800" dirty="0" smtClean="0"/>
              <a:t> </a:t>
            </a:r>
            <a:endParaRPr lang="id-ID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5014792"/>
          </a:xfrm>
        </p:spPr>
        <p:txBody>
          <a:bodyPr>
            <a:noAutofit/>
          </a:bodyPr>
          <a:lstStyle/>
          <a:p>
            <a:pPr marL="1051560" lvl="1" indent="-514350"/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langsung</a:t>
            </a:r>
            <a:r>
              <a:rPr lang="en-US" sz="2700" dirty="0" smtClean="0"/>
              <a:t> (</a:t>
            </a:r>
            <a:r>
              <a:rPr lang="en-US" sz="2700" i="1" dirty="0" smtClean="0"/>
              <a:t>direct effect</a:t>
            </a:r>
            <a:r>
              <a:rPr lang="en-US" sz="2700" dirty="0" smtClean="0"/>
              <a:t>)</a:t>
            </a:r>
            <a:r>
              <a:rPr lang="id-ID" sz="2700" dirty="0" smtClean="0"/>
              <a:t> </a:t>
            </a:r>
            <a:r>
              <a:rPr lang="en-US" sz="2700" dirty="0" err="1" smtClean="0"/>
              <a:t>variabe</a:t>
            </a:r>
            <a:r>
              <a:rPr lang="id-ID" sz="2700" dirty="0" smtClean="0"/>
              <a:t>l </a:t>
            </a:r>
            <a:r>
              <a:rPr lang="en-US" sz="2700" dirty="0" smtClean="0"/>
              <a:t>exogenous (x) </a:t>
            </a:r>
            <a:r>
              <a:rPr lang="en-US" sz="2700" dirty="0" err="1" smtClean="0"/>
              <a:t>ke</a:t>
            </a:r>
            <a:r>
              <a:rPr lang="en-US" sz="2700" dirty="0" smtClean="0"/>
              <a:t> endogenous (y)</a:t>
            </a:r>
            <a:r>
              <a:rPr lang="id-ID" sz="2700" dirty="0" smtClean="0"/>
              <a:t> </a:t>
            </a:r>
          </a:p>
          <a:p>
            <a:pPr marL="1051560" lvl="1" indent="-514350"/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langsung</a:t>
            </a:r>
            <a:r>
              <a:rPr lang="en-US" sz="2700" dirty="0" smtClean="0"/>
              <a:t> (</a:t>
            </a:r>
            <a:r>
              <a:rPr lang="en-US" sz="2700" i="1" dirty="0" smtClean="0"/>
              <a:t>indirect effect</a:t>
            </a:r>
            <a:r>
              <a:rPr lang="en-US" sz="2700" dirty="0" smtClean="0"/>
              <a:t>)</a:t>
            </a:r>
            <a:r>
              <a:rPr lang="id-ID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exogenous </a:t>
            </a:r>
            <a:r>
              <a:rPr lang="en-US" sz="2700" dirty="0" err="1" smtClean="0"/>
              <a:t>ke</a:t>
            </a:r>
            <a:r>
              <a:rPr lang="en-US" sz="2700" dirty="0" smtClean="0"/>
              <a:t> endogenous </a:t>
            </a:r>
            <a:r>
              <a:rPr lang="en-US" sz="2700" dirty="0" err="1" smtClean="0"/>
              <a:t>melalui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</a:t>
            </a:r>
            <a:r>
              <a:rPr lang="en-US" sz="2700" dirty="0" err="1" smtClean="0"/>
              <a:t>perantara</a:t>
            </a:r>
            <a:r>
              <a:rPr lang="id-ID" sz="2700" dirty="0" smtClean="0"/>
              <a:t> </a:t>
            </a:r>
          </a:p>
          <a:p>
            <a:pPr marL="1051560" lvl="1" indent="-514350"/>
            <a:r>
              <a:rPr lang="en-US" sz="2700" dirty="0" err="1" smtClean="0"/>
              <a:t>Komponen</a:t>
            </a:r>
            <a:r>
              <a:rPr lang="en-US" sz="2700" dirty="0" smtClean="0"/>
              <a:t> yang </a:t>
            </a: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dapat</a:t>
            </a:r>
            <a:r>
              <a:rPr lang="en-US" sz="2700" dirty="0" smtClean="0"/>
              <a:t> </a:t>
            </a:r>
            <a:r>
              <a:rPr lang="en-US" sz="2700" dirty="0" err="1" smtClean="0"/>
              <a:t>kita</a:t>
            </a:r>
            <a:r>
              <a:rPr lang="en-US" sz="2700" dirty="0" smtClean="0"/>
              <a:t> </a:t>
            </a:r>
            <a:r>
              <a:rPr lang="en-US" sz="2700" dirty="0" err="1" smtClean="0"/>
              <a:t>analisis</a:t>
            </a:r>
            <a:r>
              <a:rPr lang="en-US" sz="2700" dirty="0" smtClean="0"/>
              <a:t> </a:t>
            </a:r>
            <a:r>
              <a:rPr lang="en-US" sz="2700" dirty="0" err="1" smtClean="0"/>
              <a:t>karena</a:t>
            </a:r>
            <a:r>
              <a:rPr lang="en-US" sz="2700" dirty="0" smtClean="0"/>
              <a:t> </a:t>
            </a:r>
            <a:r>
              <a:rPr lang="en-US" sz="2700" dirty="0" err="1" smtClean="0"/>
              <a:t>kekurang</a:t>
            </a:r>
            <a:r>
              <a:rPr lang="id-ID" sz="2700" dirty="0" smtClean="0"/>
              <a:t> </a:t>
            </a:r>
            <a:r>
              <a:rPr lang="en-US" sz="2700" dirty="0" err="1" smtClean="0"/>
              <a:t>pengetahuan</a:t>
            </a:r>
            <a:r>
              <a:rPr lang="en-US" sz="2700" dirty="0" smtClean="0"/>
              <a:t> </a:t>
            </a:r>
            <a:r>
              <a:rPr lang="en-US" sz="2700" dirty="0" err="1" smtClean="0"/>
              <a:t>kita</a:t>
            </a:r>
            <a:r>
              <a:rPr lang="en-US" sz="2700" dirty="0" smtClean="0"/>
              <a:t> </a:t>
            </a:r>
            <a:r>
              <a:rPr lang="en-US" sz="2700" dirty="0" err="1" smtClean="0"/>
              <a:t>terhadap</a:t>
            </a:r>
            <a:r>
              <a:rPr lang="en-US" sz="2700" dirty="0" smtClean="0"/>
              <a:t> </a:t>
            </a:r>
            <a:r>
              <a:rPr lang="en-US" sz="2700" dirty="0" err="1" smtClean="0"/>
              <a:t>arah</a:t>
            </a:r>
            <a:r>
              <a:rPr lang="en-US" sz="2700" dirty="0" smtClean="0"/>
              <a:t> </a:t>
            </a:r>
            <a:r>
              <a:rPr lang="en-US" sz="2700" dirty="0" err="1" smtClean="0"/>
              <a:t>sebab</a:t>
            </a:r>
            <a:r>
              <a:rPr lang="en-US" sz="2700" dirty="0" smtClean="0"/>
              <a:t> </a:t>
            </a:r>
            <a:r>
              <a:rPr lang="en-US" sz="2700" dirty="0" err="1" smtClean="0"/>
              <a:t>akibat</a:t>
            </a:r>
            <a:r>
              <a:rPr lang="en-US" sz="2700" dirty="0" smtClean="0"/>
              <a:t> </a:t>
            </a:r>
            <a:r>
              <a:rPr lang="en-US" sz="2700" dirty="0" err="1" smtClean="0"/>
              <a:t>dalam</a:t>
            </a:r>
            <a:r>
              <a:rPr lang="en-US" sz="2700" dirty="0" smtClean="0"/>
              <a:t> </a:t>
            </a:r>
            <a:r>
              <a:rPr lang="en-US" sz="2700" dirty="0" err="1" smtClean="0"/>
              <a:t>satu</a:t>
            </a:r>
            <a:r>
              <a:rPr lang="en-US" sz="2700" dirty="0" smtClean="0"/>
              <a:t> </a:t>
            </a:r>
            <a:r>
              <a:rPr lang="en-US" sz="2700" dirty="0" err="1" smtClean="0"/>
              <a:t>jalur</a:t>
            </a:r>
            <a:endParaRPr lang="id-ID" sz="2700" dirty="0" smtClean="0"/>
          </a:p>
          <a:p>
            <a:pPr lvl="1">
              <a:buNone/>
            </a:pPr>
            <a:endParaRPr lang="id-ID" sz="2700" dirty="0" smtClean="0"/>
          </a:p>
          <a:p>
            <a:endParaRPr lang="id-ID" sz="27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6792"/>
            <a:ext cx="7772400" cy="4680520"/>
          </a:xfrm>
        </p:spPr>
        <p:txBody>
          <a:bodyPr>
            <a:noAutofit/>
          </a:bodyPr>
          <a:lstStyle/>
          <a:p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Gabungan</a:t>
            </a:r>
            <a:r>
              <a:rPr lang="en-US" sz="2700" dirty="0" smtClean="0"/>
              <a:t> (R</a:t>
            </a:r>
            <a:r>
              <a:rPr lang="en-US" sz="2700" baseline="30000" dirty="0" smtClean="0"/>
              <a:t>2</a:t>
            </a:r>
            <a:r>
              <a:rPr lang="en-US" sz="2700" dirty="0" smtClean="0"/>
              <a:t>)</a:t>
            </a:r>
            <a:r>
              <a:rPr lang="en-US" sz="2700" b="1" i="1" dirty="0" smtClean="0"/>
              <a:t> </a:t>
            </a:r>
            <a:r>
              <a:rPr lang="en-US" sz="2700" dirty="0" err="1" smtClean="0"/>
              <a:t>ialah</a:t>
            </a:r>
            <a:r>
              <a:rPr lang="en-US" sz="2700" dirty="0" smtClean="0"/>
              <a:t> </a:t>
            </a:r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semua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exogenous </a:t>
            </a:r>
            <a:r>
              <a:rPr lang="en-US" sz="2700" dirty="0" err="1" smtClean="0"/>
              <a:t>terhadap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endogenous  yang </a:t>
            </a:r>
            <a:r>
              <a:rPr lang="en-US" sz="2700" dirty="0" err="1" smtClean="0"/>
              <a:t>nilainya</a:t>
            </a:r>
            <a:r>
              <a:rPr lang="en-US" sz="2700" dirty="0" smtClean="0"/>
              <a:t> </a:t>
            </a:r>
            <a:r>
              <a:rPr lang="en-US" sz="2700" dirty="0" err="1" smtClean="0"/>
              <a:t>didapatkan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nilai</a:t>
            </a:r>
            <a:r>
              <a:rPr lang="en-US" sz="2700" dirty="0" smtClean="0"/>
              <a:t> R</a:t>
            </a:r>
            <a:r>
              <a:rPr lang="en-US" sz="2700" baseline="30000" dirty="0" smtClean="0"/>
              <a:t>2</a:t>
            </a:r>
            <a:r>
              <a:rPr lang="en-US" sz="2700" dirty="0" smtClean="0"/>
              <a:t> yang </a:t>
            </a:r>
            <a:r>
              <a:rPr lang="en-US" sz="2700" dirty="0" err="1" smtClean="0"/>
              <a:t>juga</a:t>
            </a:r>
            <a:r>
              <a:rPr lang="en-US" sz="2700" dirty="0" smtClean="0"/>
              <a:t> </a:t>
            </a:r>
            <a:r>
              <a:rPr lang="en-US" sz="2700" dirty="0" err="1" smtClean="0"/>
              <a:t>digunakan</a:t>
            </a:r>
            <a:r>
              <a:rPr lang="en-US" sz="2700" dirty="0" smtClean="0"/>
              <a:t> </a:t>
            </a:r>
            <a:r>
              <a:rPr lang="en-US" sz="2700" dirty="0" err="1" smtClean="0"/>
              <a:t>untuk</a:t>
            </a:r>
            <a:r>
              <a:rPr lang="en-US" sz="2700" dirty="0" smtClean="0"/>
              <a:t> </a:t>
            </a:r>
            <a:r>
              <a:rPr lang="en-US" sz="2700" dirty="0" err="1" smtClean="0"/>
              <a:t>menilai</a:t>
            </a:r>
            <a:r>
              <a:rPr lang="en-US" sz="2700" dirty="0" smtClean="0"/>
              <a:t> </a:t>
            </a:r>
            <a:r>
              <a:rPr lang="en-US" sz="2700" dirty="0" err="1" smtClean="0"/>
              <a:t>kecocokan</a:t>
            </a:r>
            <a:r>
              <a:rPr lang="en-US" sz="2700" dirty="0" smtClean="0"/>
              <a:t> model </a:t>
            </a:r>
            <a:r>
              <a:rPr lang="en-US" sz="2700" dirty="0" err="1" smtClean="0"/>
              <a:t>riset</a:t>
            </a:r>
            <a:r>
              <a:rPr lang="en-US" sz="2700" dirty="0" smtClean="0"/>
              <a:t>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model </a:t>
            </a:r>
            <a:r>
              <a:rPr lang="en-US" sz="2700" dirty="0" err="1" smtClean="0"/>
              <a:t>teori</a:t>
            </a:r>
            <a:r>
              <a:rPr lang="en-US" sz="2700" dirty="0" smtClean="0"/>
              <a:t>.</a:t>
            </a:r>
            <a:endParaRPr lang="id-ID" sz="2700" dirty="0" smtClean="0"/>
          </a:p>
          <a:p>
            <a:pPr lvl="0"/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Parsial</a:t>
            </a:r>
            <a:r>
              <a:rPr lang="en-US" sz="2700" dirty="0" smtClean="0"/>
              <a:t> (P) </a:t>
            </a:r>
            <a:r>
              <a:rPr lang="en-US" sz="2700" dirty="0" err="1" smtClean="0"/>
              <a:t>ialah</a:t>
            </a:r>
            <a:r>
              <a:rPr lang="en-US" sz="2700" dirty="0" smtClean="0"/>
              <a:t> </a:t>
            </a:r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satu</a:t>
            </a:r>
            <a:r>
              <a:rPr lang="en-US" sz="2700" dirty="0" smtClean="0"/>
              <a:t> </a:t>
            </a:r>
            <a:r>
              <a:rPr lang="en-US" sz="2700" dirty="0" err="1" smtClean="0"/>
              <a:t>persatu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masing-masing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exogenous </a:t>
            </a:r>
            <a:r>
              <a:rPr lang="en-US" sz="2700" dirty="0" err="1" smtClean="0"/>
              <a:t>terhadap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endogenous yang </a:t>
            </a:r>
            <a:r>
              <a:rPr lang="en-US" sz="2700" dirty="0" err="1" smtClean="0"/>
              <a:t>nilainya</a:t>
            </a:r>
            <a:r>
              <a:rPr lang="en-US" sz="2700" dirty="0" smtClean="0"/>
              <a:t> </a:t>
            </a:r>
            <a:r>
              <a:rPr lang="en-US" sz="2700" dirty="0" err="1" smtClean="0"/>
              <a:t>didapatkan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nilai</a:t>
            </a:r>
            <a:r>
              <a:rPr lang="en-US" sz="2700" dirty="0" smtClean="0"/>
              <a:t> </a:t>
            </a:r>
            <a:r>
              <a:rPr lang="en-US" sz="2700" dirty="0" err="1" smtClean="0"/>
              <a:t>koefesien</a:t>
            </a:r>
            <a:r>
              <a:rPr lang="en-US" sz="2700" dirty="0" smtClean="0"/>
              <a:t> </a:t>
            </a:r>
            <a:r>
              <a:rPr lang="en-US" sz="2700" dirty="0" err="1" smtClean="0"/>
              <a:t>jalur</a:t>
            </a:r>
            <a:r>
              <a:rPr lang="en-US" sz="2700" dirty="0" smtClean="0"/>
              <a:t> / </a:t>
            </a:r>
            <a:r>
              <a:rPr lang="en-US" sz="2700" dirty="0" err="1" smtClean="0"/>
              <a:t>nilai</a:t>
            </a:r>
            <a:r>
              <a:rPr lang="en-US" sz="2700" dirty="0" smtClean="0"/>
              <a:t> beta. </a:t>
            </a:r>
            <a:endParaRPr lang="id-ID" sz="2700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726760"/>
          </a:xfrm>
        </p:spPr>
        <p:txBody>
          <a:bodyPr>
            <a:noAutofit/>
          </a:bodyPr>
          <a:lstStyle/>
          <a:p>
            <a:pPr lvl="0"/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Faktor</a:t>
            </a:r>
            <a:r>
              <a:rPr lang="en-US" sz="2700" dirty="0" smtClean="0"/>
              <a:t> Lain (Error)</a:t>
            </a:r>
            <a:r>
              <a:rPr lang="id-ID" sz="2700" b="1" dirty="0" smtClean="0"/>
              <a:t> </a:t>
            </a:r>
            <a:r>
              <a:rPr lang="en-US" sz="2700" dirty="0" err="1" smtClean="0"/>
              <a:t>ialah</a:t>
            </a:r>
            <a:r>
              <a:rPr lang="en-US" sz="2700" dirty="0" smtClean="0"/>
              <a:t> </a:t>
            </a:r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–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lain </a:t>
            </a:r>
            <a:r>
              <a:rPr lang="en-US" sz="2700" dirty="0" err="1" smtClean="0"/>
              <a:t>diluar</a:t>
            </a:r>
            <a:r>
              <a:rPr lang="en-US" sz="2700" dirty="0" smtClean="0"/>
              <a:t> model </a:t>
            </a:r>
            <a:r>
              <a:rPr lang="en-US" sz="2700" dirty="0" err="1" smtClean="0"/>
              <a:t>jalur</a:t>
            </a:r>
            <a:r>
              <a:rPr lang="en-US" sz="2700" dirty="0" smtClean="0"/>
              <a:t> yang </a:t>
            </a:r>
            <a:r>
              <a:rPr lang="en-US" sz="2700" dirty="0" err="1" smtClean="0"/>
              <a:t>dikaji</a:t>
            </a:r>
            <a:r>
              <a:rPr lang="en-US" sz="2700" dirty="0" smtClean="0"/>
              <a:t>. </a:t>
            </a:r>
            <a:r>
              <a:rPr lang="en-US" sz="2700" dirty="0" err="1" smtClean="0"/>
              <a:t>Nilai</a:t>
            </a:r>
            <a:r>
              <a:rPr lang="en-US" sz="2700" dirty="0" smtClean="0"/>
              <a:t> </a:t>
            </a:r>
            <a:r>
              <a:rPr lang="en-US" sz="2700" dirty="0" err="1" smtClean="0"/>
              <a:t>didapatkan</a:t>
            </a:r>
            <a:r>
              <a:rPr lang="en-US" sz="2700" dirty="0" smtClean="0"/>
              <a:t>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</a:t>
            </a:r>
            <a:r>
              <a:rPr lang="en-US" sz="2700" dirty="0" err="1" smtClean="0"/>
              <a:t>rumus</a:t>
            </a:r>
            <a:r>
              <a:rPr lang="en-US" sz="2700" dirty="0" smtClean="0"/>
              <a:t>: e=1 – r</a:t>
            </a:r>
            <a:r>
              <a:rPr lang="en-US" sz="2700" baseline="30000" dirty="0" smtClean="0"/>
              <a:t>2</a:t>
            </a:r>
            <a:r>
              <a:rPr lang="en-US" sz="2700" dirty="0" smtClean="0"/>
              <a:t>. </a:t>
            </a:r>
            <a:endParaRPr lang="id-ID" sz="2700" dirty="0" smtClean="0"/>
          </a:p>
          <a:p>
            <a:pPr lvl="0"/>
            <a:endParaRPr lang="id-ID" sz="2700" dirty="0" smtClean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4824"/>
            <a:ext cx="7772400" cy="4510736"/>
          </a:xfrm>
        </p:spPr>
        <p:txBody>
          <a:bodyPr>
            <a:normAutofit/>
          </a:bodyPr>
          <a:lstStyle/>
          <a:p>
            <a:pPr lvl="0"/>
            <a:r>
              <a:rPr lang="id-ID" sz="2700" dirty="0" smtClean="0"/>
              <a:t>P</a:t>
            </a:r>
            <a:r>
              <a:rPr lang="en-US" sz="2700" dirty="0" err="1" smtClean="0"/>
              <a:t>engujian</a:t>
            </a:r>
            <a:r>
              <a:rPr lang="en-US" sz="2700" dirty="0" smtClean="0"/>
              <a:t> </a:t>
            </a:r>
            <a:r>
              <a:rPr lang="en-US" sz="2700" dirty="0" err="1" smtClean="0"/>
              <a:t>koef</a:t>
            </a:r>
            <a:r>
              <a:rPr lang="id-ID" sz="2700" dirty="0" smtClean="0"/>
              <a:t>i</a:t>
            </a:r>
            <a:r>
              <a:rPr lang="en-US" sz="2700" dirty="0" err="1" smtClean="0"/>
              <a:t>sien</a:t>
            </a:r>
            <a:r>
              <a:rPr lang="en-US" sz="2700" dirty="0" smtClean="0"/>
              <a:t> – </a:t>
            </a:r>
            <a:r>
              <a:rPr lang="en-US" sz="2700" dirty="0" err="1" smtClean="0"/>
              <a:t>koef</a:t>
            </a:r>
            <a:r>
              <a:rPr lang="id-ID" sz="2700" dirty="0" smtClean="0"/>
              <a:t>i</a:t>
            </a:r>
            <a:r>
              <a:rPr lang="en-US" sz="2700" dirty="0" err="1" smtClean="0"/>
              <a:t>sien</a:t>
            </a:r>
            <a:r>
              <a:rPr lang="en-US" sz="2700" dirty="0" smtClean="0"/>
              <a:t> </a:t>
            </a:r>
            <a:r>
              <a:rPr lang="en-US" sz="2700" dirty="0" err="1" smtClean="0"/>
              <a:t>jalur</a:t>
            </a:r>
            <a:r>
              <a:rPr lang="en-US" sz="2700" dirty="0" smtClean="0"/>
              <a:t> </a:t>
            </a:r>
            <a:r>
              <a:rPr lang="en-US" sz="2700" dirty="0" err="1" smtClean="0"/>
              <a:t>secara</a:t>
            </a:r>
            <a:r>
              <a:rPr lang="en-US" sz="2700" dirty="0" smtClean="0"/>
              <a:t> individual, </a:t>
            </a:r>
            <a:r>
              <a:rPr lang="id-ID" sz="2700" dirty="0" smtClean="0"/>
              <a:t>digunakan </a:t>
            </a:r>
            <a:r>
              <a:rPr lang="en-US" sz="2700" dirty="0" err="1" smtClean="0"/>
              <a:t>nilai</a:t>
            </a:r>
            <a:r>
              <a:rPr lang="en-US" sz="2700" dirty="0" smtClean="0"/>
              <a:t> T </a:t>
            </a:r>
            <a:r>
              <a:rPr lang="en-US" sz="2700" dirty="0" err="1" smtClean="0"/>
              <a:t>standar</a:t>
            </a:r>
            <a:r>
              <a:rPr lang="en-US" sz="2700" dirty="0" smtClean="0"/>
              <a:t> </a:t>
            </a:r>
            <a:r>
              <a:rPr lang="en-US" sz="2700" dirty="0" err="1" smtClean="0"/>
              <a:t>atau</a:t>
            </a:r>
            <a:r>
              <a:rPr lang="en-US" sz="2700" dirty="0" smtClean="0"/>
              <a:t> </a:t>
            </a:r>
            <a:r>
              <a:rPr lang="en-US" sz="2700" dirty="0" err="1" smtClean="0"/>
              <a:t>pengujian</a:t>
            </a:r>
            <a:r>
              <a:rPr lang="en-US" sz="2700" dirty="0" smtClean="0"/>
              <a:t> F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angka-angka</a:t>
            </a:r>
            <a:r>
              <a:rPr lang="en-US" sz="2700" dirty="0" smtClean="0"/>
              <a:t> </a:t>
            </a:r>
            <a:r>
              <a:rPr lang="en-US" sz="2700" dirty="0" err="1" smtClean="0"/>
              <a:t>keluaran</a:t>
            </a:r>
            <a:r>
              <a:rPr lang="en-US" sz="2700" dirty="0" smtClean="0"/>
              <a:t> </a:t>
            </a:r>
            <a:r>
              <a:rPr lang="en-US" sz="2700" dirty="0" err="1" smtClean="0"/>
              <a:t>regresi</a:t>
            </a:r>
            <a:r>
              <a:rPr lang="id-ID" sz="2700" dirty="0" smtClean="0"/>
              <a:t>.</a:t>
            </a:r>
          </a:p>
          <a:p>
            <a:pPr lvl="0">
              <a:buNone/>
            </a:pPr>
            <a:endParaRPr lang="id-ID" sz="2700" dirty="0" smtClean="0"/>
          </a:p>
          <a:p>
            <a:pPr lvl="0"/>
            <a:r>
              <a:rPr lang="id-ID" sz="2700" dirty="0" smtClean="0"/>
              <a:t>P</a:t>
            </a:r>
            <a:r>
              <a:rPr lang="en-US" sz="2700" dirty="0" err="1" smtClean="0"/>
              <a:t>engujian</a:t>
            </a:r>
            <a:r>
              <a:rPr lang="en-US" sz="2700" dirty="0" smtClean="0"/>
              <a:t> model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</a:t>
            </a:r>
            <a:r>
              <a:rPr lang="en-US" sz="2700" dirty="0" err="1" smtClean="0"/>
              <a:t>semua</a:t>
            </a:r>
            <a:r>
              <a:rPr lang="en-US" sz="2700" dirty="0" smtClean="0"/>
              <a:t> </a:t>
            </a:r>
            <a:r>
              <a:rPr lang="en-US" sz="2700" dirty="0" err="1" smtClean="0"/>
              <a:t>jalurnya</a:t>
            </a:r>
            <a:r>
              <a:rPr lang="en-US" sz="2700" dirty="0" smtClean="0"/>
              <a:t>, </a:t>
            </a:r>
            <a:r>
              <a:rPr lang="en-US" sz="2700" dirty="0" err="1" smtClean="0"/>
              <a:t>dapat</a:t>
            </a:r>
            <a:r>
              <a:rPr lang="en-US" sz="2700" dirty="0" smtClean="0"/>
              <a:t> </a:t>
            </a:r>
            <a:r>
              <a:rPr lang="en-US" sz="2700" dirty="0" err="1" smtClean="0"/>
              <a:t>menggunakan</a:t>
            </a:r>
            <a:r>
              <a:rPr lang="en-US" sz="2700" dirty="0" smtClean="0"/>
              <a:t> </a:t>
            </a:r>
            <a:r>
              <a:rPr lang="en-US" sz="2700" dirty="0" err="1" smtClean="0"/>
              <a:t>uji</a:t>
            </a:r>
            <a:r>
              <a:rPr lang="en-US" sz="2700" dirty="0" smtClean="0"/>
              <a:t> </a:t>
            </a:r>
            <a:r>
              <a:rPr lang="en-US" sz="2700" dirty="0" err="1" smtClean="0"/>
              <a:t>keselarasan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program </a:t>
            </a:r>
            <a:r>
              <a:rPr lang="en-US" sz="2700" dirty="0" err="1" smtClean="0"/>
              <a:t>atau</a:t>
            </a:r>
            <a:r>
              <a:rPr lang="en-US" sz="2700" dirty="0" smtClean="0"/>
              <a:t>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</a:t>
            </a:r>
            <a:r>
              <a:rPr lang="en-US" sz="2700" dirty="0" err="1" smtClean="0"/>
              <a:t>menggunakan</a:t>
            </a:r>
            <a:r>
              <a:rPr lang="en-US" sz="2700" dirty="0" smtClean="0"/>
              <a:t> </a:t>
            </a:r>
            <a:r>
              <a:rPr lang="en-US" sz="2700" dirty="0" err="1" smtClean="0"/>
              <a:t>nilai</a:t>
            </a:r>
            <a:r>
              <a:rPr lang="en-US" sz="2700" dirty="0" smtClean="0"/>
              <a:t> </a:t>
            </a:r>
            <a:r>
              <a:rPr lang="en-US" sz="2700" dirty="0" err="1" smtClean="0"/>
              <a:t>probabilitas</a:t>
            </a:r>
            <a:r>
              <a:rPr lang="en-US" sz="2700" dirty="0" smtClean="0"/>
              <a:t> (sig / p value) </a:t>
            </a:r>
            <a:r>
              <a:rPr lang="en-US" sz="2700" dirty="0" err="1" smtClean="0"/>
              <a:t>dalam</a:t>
            </a:r>
            <a:r>
              <a:rPr lang="en-US" sz="2700" dirty="0" smtClean="0"/>
              <a:t> </a:t>
            </a:r>
            <a:r>
              <a:rPr lang="en-US" sz="2700" dirty="0" err="1" smtClean="0"/>
              <a:t>bagian</a:t>
            </a:r>
            <a:r>
              <a:rPr lang="en-US" sz="2700" dirty="0" smtClean="0"/>
              <a:t> ANOVA. </a:t>
            </a:r>
            <a:endParaRPr lang="id-ID" sz="2700" dirty="0" smtClean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726760"/>
          </a:xfrm>
        </p:spPr>
        <p:txBody>
          <a:bodyPr>
            <a:noAutofit/>
          </a:bodyPr>
          <a:lstStyle/>
          <a:p>
            <a:pPr lvl="0">
              <a:buNone/>
            </a:pPr>
            <a:endParaRPr lang="id-ID" sz="2700" dirty="0" smtClean="0"/>
          </a:p>
          <a:p>
            <a:pPr lvl="0"/>
            <a:r>
              <a:rPr lang="en-US" sz="2700" dirty="0" smtClean="0"/>
              <a:t>Path Analysis </a:t>
            </a:r>
            <a:r>
              <a:rPr lang="en-US" sz="2700" dirty="0" err="1" smtClean="0"/>
              <a:t>dapat</a:t>
            </a:r>
            <a:r>
              <a:rPr lang="en-US" sz="2700" dirty="0" smtClean="0"/>
              <a:t> </a:t>
            </a:r>
            <a:r>
              <a:rPr lang="en-US" sz="2700" dirty="0" err="1" smtClean="0"/>
              <a:t>diberlakukan</a:t>
            </a:r>
            <a:r>
              <a:rPr lang="en-US" sz="2700" dirty="0" smtClean="0"/>
              <a:t> </a:t>
            </a:r>
            <a:r>
              <a:rPr lang="en-US" sz="2700" dirty="0" err="1" smtClean="0"/>
              <a:t>sebagai</a:t>
            </a:r>
            <a:r>
              <a:rPr lang="en-US" sz="2700" dirty="0" smtClean="0"/>
              <a:t> </a:t>
            </a:r>
            <a:r>
              <a:rPr lang="en-US" sz="2700" dirty="0" err="1" smtClean="0"/>
              <a:t>analisis</a:t>
            </a:r>
            <a:r>
              <a:rPr lang="en-US" sz="2700" dirty="0" smtClean="0"/>
              <a:t> </a:t>
            </a:r>
            <a:r>
              <a:rPr lang="en-US" sz="2700" dirty="0" err="1" smtClean="0"/>
              <a:t>regresi</a:t>
            </a:r>
            <a:r>
              <a:rPr lang="en-US" sz="2700" dirty="0" smtClean="0"/>
              <a:t> </a:t>
            </a:r>
            <a:r>
              <a:rPr lang="en-US" sz="2700" dirty="0" err="1" smtClean="0"/>
              <a:t>berganda</a:t>
            </a:r>
            <a:r>
              <a:rPr lang="en-US" sz="2700" dirty="0" smtClean="0"/>
              <a:t> </a:t>
            </a:r>
            <a:r>
              <a:rPr lang="en-US" sz="2700" dirty="0" err="1" smtClean="0"/>
              <a:t>berurutan</a:t>
            </a:r>
            <a:r>
              <a:rPr lang="en-US" sz="2700" dirty="0" smtClean="0"/>
              <a:t> / hierarchical (sequential) multiple regression analysis.  </a:t>
            </a:r>
            <a:r>
              <a:rPr lang="en-US" sz="2700" dirty="0" err="1" smtClean="0"/>
              <a:t>Dalam</a:t>
            </a:r>
            <a:r>
              <a:rPr lang="en-US" sz="2700" dirty="0" smtClean="0"/>
              <a:t> </a:t>
            </a:r>
            <a:r>
              <a:rPr lang="en-US" sz="2700" dirty="0" err="1" smtClean="0"/>
              <a:t>melakukan</a:t>
            </a:r>
            <a:r>
              <a:rPr lang="en-US" sz="2700" dirty="0" smtClean="0"/>
              <a:t> </a:t>
            </a:r>
            <a:r>
              <a:rPr lang="en-US" sz="2700" dirty="0" err="1" smtClean="0"/>
              <a:t>analisis</a:t>
            </a:r>
            <a:r>
              <a:rPr lang="en-US" sz="2700" dirty="0" smtClean="0"/>
              <a:t> </a:t>
            </a:r>
            <a:r>
              <a:rPr lang="en-US" sz="2700" dirty="0" err="1" smtClean="0"/>
              <a:t>kita</a:t>
            </a:r>
            <a:r>
              <a:rPr lang="en-US" sz="2700" dirty="0" smtClean="0"/>
              <a:t> </a:t>
            </a:r>
            <a:r>
              <a:rPr lang="en-US" sz="2700" dirty="0" err="1" smtClean="0"/>
              <a:t>menggunakan</a:t>
            </a:r>
            <a:r>
              <a:rPr lang="en-US" sz="2700" dirty="0" smtClean="0"/>
              <a:t> </a:t>
            </a:r>
            <a:r>
              <a:rPr lang="en-US" sz="2700" dirty="0" err="1" smtClean="0"/>
              <a:t>analisis</a:t>
            </a:r>
            <a:r>
              <a:rPr lang="en-US" sz="2700" dirty="0" smtClean="0"/>
              <a:t> </a:t>
            </a:r>
            <a:r>
              <a:rPr lang="en-US" sz="2700" dirty="0" err="1" smtClean="0"/>
              <a:t>regresi</a:t>
            </a:r>
            <a:r>
              <a:rPr lang="en-US" sz="2700" dirty="0" smtClean="0"/>
              <a:t> </a:t>
            </a:r>
            <a:r>
              <a:rPr lang="en-US" sz="2700" dirty="0" err="1" smtClean="0"/>
              <a:t>berganda</a:t>
            </a:r>
            <a:r>
              <a:rPr lang="en-US" sz="2700" dirty="0" smtClean="0"/>
              <a:t> u</a:t>
            </a:r>
            <a:r>
              <a:rPr lang="id-ID" sz="2700" dirty="0" smtClean="0"/>
              <a:t>tk</a:t>
            </a:r>
            <a:r>
              <a:rPr lang="en-US" sz="2700" dirty="0" smtClean="0"/>
              <a:t> </a:t>
            </a:r>
            <a:r>
              <a:rPr lang="en-US" sz="2700" dirty="0" err="1" smtClean="0"/>
              <a:t>melihat</a:t>
            </a:r>
            <a:r>
              <a:rPr lang="en-US" sz="2700" dirty="0" smtClean="0"/>
              <a:t> </a:t>
            </a:r>
            <a:r>
              <a:rPr lang="en-US" sz="2700" dirty="0" err="1" smtClean="0"/>
              <a:t>pengaruh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exogenous t</a:t>
            </a:r>
            <a:r>
              <a:rPr lang="id-ID" sz="2700" dirty="0" smtClean="0"/>
              <a:t>hd</a:t>
            </a:r>
            <a:r>
              <a:rPr lang="en-US" sz="2700" dirty="0" smtClean="0"/>
              <a:t> </a:t>
            </a:r>
            <a:r>
              <a:rPr lang="en-US" sz="2700" dirty="0" err="1" smtClean="0"/>
              <a:t>variabel</a:t>
            </a:r>
            <a:r>
              <a:rPr lang="en-US" sz="2700" dirty="0" smtClean="0"/>
              <a:t> endogenous</a:t>
            </a:r>
            <a:endParaRPr lang="id-ID" sz="2700" dirty="0" smtClean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d-ID" sz="2800" dirty="0" smtClean="0"/>
          </a:p>
          <a:p>
            <a:r>
              <a:rPr lang="id-ID" sz="2800" dirty="0" smtClean="0"/>
              <a:t>Perbedaannya, dalam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linier </a:t>
            </a:r>
            <a:r>
              <a:rPr lang="en-US" sz="2800" dirty="0" err="1" smtClean="0"/>
              <a:t>berganda</a:t>
            </a:r>
            <a:r>
              <a:rPr lang="en-US" sz="2800" dirty="0" smtClean="0"/>
              <a:t> </a:t>
            </a:r>
            <a:r>
              <a:rPr lang="id-ID" sz="2800" dirty="0" smtClean="0"/>
              <a:t>digunakan </a:t>
            </a:r>
            <a:r>
              <a:rPr lang="en-US" sz="2800" dirty="0" err="1" smtClean="0"/>
              <a:t>koef</a:t>
            </a:r>
            <a:r>
              <a:rPr lang="id-ID" sz="2800" dirty="0" smtClean="0"/>
              <a:t>i</a:t>
            </a:r>
            <a:r>
              <a:rPr lang="en-US" sz="2800" dirty="0" err="1" smtClean="0"/>
              <a:t>sien</a:t>
            </a:r>
            <a:r>
              <a:rPr lang="en-US" sz="2800" dirty="0" smtClean="0"/>
              <a:t> </a:t>
            </a:r>
            <a:r>
              <a:rPr lang="en-US" sz="2800" dirty="0" err="1" smtClean="0"/>
              <a:t>regresi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distandarisasi</a:t>
            </a:r>
            <a:r>
              <a:rPr lang="en-US" sz="2800" dirty="0" smtClean="0"/>
              <a:t> (</a:t>
            </a:r>
            <a:r>
              <a:rPr lang="en-US" sz="2800" i="1" dirty="0" err="1" smtClean="0"/>
              <a:t>unstandardized</a:t>
            </a:r>
            <a:r>
              <a:rPr lang="en-US" sz="2800" i="1" dirty="0" smtClean="0"/>
              <a:t> coefficient</a:t>
            </a:r>
            <a:r>
              <a:rPr lang="en-US" sz="2800" dirty="0" smtClean="0"/>
              <a:t>) </a:t>
            </a:r>
            <a:r>
              <a:rPr lang="en-US" sz="2800" dirty="0" err="1" smtClean="0"/>
              <a:t>sedang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path analysis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koef</a:t>
            </a:r>
            <a:r>
              <a:rPr lang="id-ID" sz="2800" dirty="0" smtClean="0"/>
              <a:t>i</a:t>
            </a:r>
            <a:r>
              <a:rPr lang="en-US" sz="2800" dirty="0" err="1" smtClean="0"/>
              <a:t>sien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distandarisasi</a:t>
            </a:r>
            <a:r>
              <a:rPr lang="en-US" sz="2800" dirty="0" smtClean="0"/>
              <a:t> (s</a:t>
            </a:r>
            <a:r>
              <a:rPr lang="en-US" sz="2800" i="1" dirty="0" smtClean="0"/>
              <a:t>tandardized coefficient</a:t>
            </a:r>
            <a:r>
              <a:rPr lang="en-US" sz="2800" dirty="0" smtClean="0"/>
              <a:t>).</a:t>
            </a:r>
            <a:endParaRPr lang="id-ID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Istilah dasar analisis jalur</a:t>
            </a:r>
            <a:endParaRPr lang="id-ID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kelebihan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6008"/>
          </a:xfrm>
        </p:spPr>
        <p:txBody>
          <a:bodyPr>
            <a:noAutofit/>
          </a:bodyPr>
          <a:lstStyle/>
          <a:p>
            <a:pPr lvl="0"/>
            <a:r>
              <a:rPr lang="id-ID" sz="2800" dirty="0" smtClean="0"/>
              <a:t>Mampu </a:t>
            </a:r>
            <a:r>
              <a:rPr lang="en-US" sz="2800" dirty="0" err="1" smtClean="0"/>
              <a:t>mengestimasi</a:t>
            </a:r>
            <a:r>
              <a:rPr lang="id-ID" sz="2800" dirty="0" smtClean="0"/>
              <a:t>, m</a:t>
            </a:r>
            <a:r>
              <a:rPr lang="en-US" sz="2800" dirty="0" err="1" smtClean="0"/>
              <a:t>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id-ID" sz="2800" dirty="0" smtClean="0"/>
              <a:t>.</a:t>
            </a:r>
          </a:p>
          <a:p>
            <a:pPr lvl="0"/>
            <a:r>
              <a:rPr lang="id-ID" sz="2800" dirty="0" smtClean="0"/>
              <a:t>Mampu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dekomposisi</a:t>
            </a:r>
            <a:r>
              <a:rPr lang="en-US" sz="2800" dirty="0" smtClean="0"/>
              <a:t> </a:t>
            </a:r>
            <a:r>
              <a:rPr lang="en-US" sz="2800" dirty="0" err="1" smtClean="0"/>
              <a:t>korelasi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(</a:t>
            </a:r>
            <a:r>
              <a:rPr lang="en-US" sz="2800" i="1" dirty="0" smtClean="0"/>
              <a:t>causal relation</a:t>
            </a:r>
            <a:r>
              <a:rPr lang="en-US" sz="2800" dirty="0" smtClean="0"/>
              <a:t>),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(</a:t>
            </a:r>
            <a:r>
              <a:rPr lang="en-US" sz="2800" i="1" dirty="0" smtClean="0"/>
              <a:t>direct effect</a:t>
            </a:r>
            <a:r>
              <a:rPr lang="en-US" sz="2800" dirty="0" smtClean="0"/>
              <a:t>) </a:t>
            </a:r>
            <a:r>
              <a:rPr lang="id-ID" sz="2800" dirty="0" smtClean="0"/>
              <a:t>, p</a:t>
            </a:r>
            <a:r>
              <a:rPr lang="en-US" sz="2800" dirty="0" err="1" smtClean="0"/>
              <a:t>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(</a:t>
            </a:r>
            <a:r>
              <a:rPr lang="en-US" sz="2800" i="1" dirty="0" smtClean="0"/>
              <a:t>indirect effect</a:t>
            </a:r>
            <a:r>
              <a:rPr lang="en-US" sz="2800" dirty="0" smtClean="0"/>
              <a:t>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(</a:t>
            </a:r>
            <a:r>
              <a:rPr lang="en-US" sz="2800" i="1" dirty="0" smtClean="0"/>
              <a:t>non-causal association</a:t>
            </a:r>
            <a:r>
              <a:rPr lang="en-US" sz="2800" dirty="0" smtClean="0"/>
              <a:t>).</a:t>
            </a:r>
            <a:endParaRPr lang="id-ID" sz="2800" dirty="0" smtClean="0"/>
          </a:p>
          <a:p>
            <a:endParaRPr lang="id-ID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kekurangan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600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H</a:t>
            </a:r>
            <a:r>
              <a:rPr lang="en-US" sz="3200" dirty="0" err="1" smtClean="0"/>
              <a:t>anya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variable yang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diobservasi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,</a:t>
            </a:r>
            <a:r>
              <a:rPr lang="id-ID" sz="3200" dirty="0" smtClean="0"/>
              <a:t> t</a:t>
            </a:r>
            <a:r>
              <a:rPr lang="en-US" sz="3200" dirty="0" err="1" smtClean="0"/>
              <a:t>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–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laten</a:t>
            </a:r>
            <a:r>
              <a:rPr lang="id-ID" sz="3200" dirty="0" smtClean="0"/>
              <a:t>.</a:t>
            </a:r>
          </a:p>
          <a:p>
            <a:pPr lvl="0"/>
            <a:r>
              <a:rPr lang="id-ID" sz="3200" dirty="0" smtClean="0"/>
              <a:t>Semua a</a:t>
            </a:r>
            <a:r>
              <a:rPr lang="en-US" sz="3200" dirty="0" err="1" smtClean="0"/>
              <a:t>sumsi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rumus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diikuti</a:t>
            </a:r>
            <a:r>
              <a:rPr lang="en-US" sz="3200" dirty="0" smtClean="0"/>
              <a:t> </a:t>
            </a:r>
            <a:r>
              <a:rPr lang="id-ID" sz="3200" dirty="0" smtClean="0"/>
              <a:t>k</a:t>
            </a:r>
            <a:r>
              <a:rPr lang="en-US" sz="3200" dirty="0" smtClean="0"/>
              <a:t>arena path analysis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perpanjangan</a:t>
            </a:r>
            <a:r>
              <a:rPr lang="en-US" sz="3200" dirty="0" smtClean="0"/>
              <a:t> </a:t>
            </a:r>
            <a:r>
              <a:rPr lang="en-US" sz="3200" dirty="0" err="1" smtClean="0"/>
              <a:t>regresi</a:t>
            </a:r>
            <a:r>
              <a:rPr lang="en-US" sz="3200" dirty="0" smtClean="0"/>
              <a:t> linier </a:t>
            </a:r>
            <a:r>
              <a:rPr lang="en-US" sz="3200" dirty="0" err="1" smtClean="0"/>
              <a:t>berganda</a:t>
            </a:r>
            <a:r>
              <a:rPr lang="id-ID" sz="3200" dirty="0" smtClean="0"/>
              <a:t>.</a:t>
            </a:r>
          </a:p>
          <a:p>
            <a:endParaRPr lang="id-ID" sz="3200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988840"/>
            <a:ext cx="570507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flipH="1">
            <a:off x="1187624" y="2492896"/>
            <a:ext cx="1224136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87624" y="3789040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187624" y="3789040"/>
            <a:ext cx="1224136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0" y="3212976"/>
            <a:ext cx="1907704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variabel</a:t>
            </a:r>
            <a:r>
              <a:rPr lang="en-US" sz="2000" dirty="0" smtClean="0"/>
              <a:t> </a:t>
            </a:r>
            <a:r>
              <a:rPr lang="en-US" sz="2000" dirty="0" err="1" smtClean="0"/>
              <a:t>bebas</a:t>
            </a:r>
            <a:r>
              <a:rPr lang="en-US" sz="2000" dirty="0" smtClean="0"/>
              <a:t> </a:t>
            </a:r>
            <a:endParaRPr lang="id-ID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7020272" y="1556792"/>
            <a:ext cx="1907704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variabel</a:t>
            </a:r>
            <a:r>
              <a:rPr lang="en-US" sz="2000" dirty="0" smtClean="0"/>
              <a:t> </a:t>
            </a:r>
            <a:r>
              <a:rPr lang="en-US" sz="2000" dirty="0" err="1" smtClean="0"/>
              <a:t>tergantung</a:t>
            </a:r>
            <a:endParaRPr lang="id-ID" sz="2000" dirty="0"/>
          </a:p>
        </p:txBody>
      </p:sp>
      <p:cxnSp>
        <p:nvCxnSpPr>
          <p:cNvPr id="15" name="Straight Connector 14"/>
          <p:cNvCxnSpPr>
            <a:stCxn id="13" idx="2"/>
          </p:cNvCxnSpPr>
          <p:nvPr/>
        </p:nvCxnSpPr>
        <p:spPr>
          <a:xfrm flipH="1">
            <a:off x="7092280" y="2780928"/>
            <a:ext cx="88184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syarat penggunaan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sz="3200" dirty="0" smtClean="0"/>
              <a:t>Data </a:t>
            </a:r>
            <a:r>
              <a:rPr lang="en-US" sz="3200" dirty="0" err="1" smtClean="0"/>
              <a:t>metrik</a:t>
            </a:r>
            <a:r>
              <a:rPr lang="en-US" sz="3200" dirty="0" smtClean="0"/>
              <a:t> </a:t>
            </a:r>
            <a:r>
              <a:rPr lang="en-US" sz="3200" dirty="0" err="1" smtClean="0"/>
              <a:t>berskala</a:t>
            </a:r>
            <a:r>
              <a:rPr lang="en-US" sz="3200" dirty="0" smtClean="0"/>
              <a:t> interval</a:t>
            </a:r>
            <a:endParaRPr lang="id-ID" sz="3200" dirty="0" smtClean="0"/>
          </a:p>
          <a:p>
            <a:pPr lvl="0"/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independen</a:t>
            </a:r>
            <a:r>
              <a:rPr lang="en-US" sz="3200" dirty="0" smtClean="0"/>
              <a:t> exogenous</a:t>
            </a:r>
            <a:r>
              <a:rPr lang="id-ID" sz="3200" dirty="0" smtClean="0"/>
              <a:t>, </a:t>
            </a:r>
            <a:r>
              <a:rPr lang="en-US" sz="3200" dirty="0" err="1" smtClean="0"/>
              <a:t>dependen</a:t>
            </a:r>
            <a:r>
              <a:rPr lang="en-US" sz="3200" dirty="0" smtClean="0"/>
              <a:t> endogenous </a:t>
            </a:r>
            <a:r>
              <a:rPr lang="en-US" sz="3200" dirty="0" err="1" smtClean="0"/>
              <a:t>untuk</a:t>
            </a:r>
            <a:r>
              <a:rPr lang="en-US" sz="3200" dirty="0" smtClean="0"/>
              <a:t> model </a:t>
            </a:r>
            <a:r>
              <a:rPr lang="en-US" sz="3200" dirty="0" err="1" smtClean="0"/>
              <a:t>regresi</a:t>
            </a:r>
            <a:r>
              <a:rPr lang="en-US" sz="3200" dirty="0" smtClean="0"/>
              <a:t> </a:t>
            </a:r>
            <a:r>
              <a:rPr lang="en-US" sz="3200" dirty="0" err="1" smtClean="0"/>
              <a:t>berganda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perantara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model </a:t>
            </a:r>
            <a:r>
              <a:rPr lang="en-US" sz="3200" dirty="0" err="1" smtClean="0"/>
              <a:t>mediasi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model </a:t>
            </a:r>
            <a:r>
              <a:rPr lang="en-US" sz="3200" dirty="0" err="1" smtClean="0"/>
              <a:t>gabungan</a:t>
            </a:r>
            <a:r>
              <a:rPr lang="en-US" sz="3200" dirty="0" smtClean="0"/>
              <a:t> </a:t>
            </a:r>
            <a:r>
              <a:rPr lang="en-US" sz="3200" dirty="0" err="1" smtClean="0"/>
              <a:t>mediasi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regresi</a:t>
            </a:r>
            <a:r>
              <a:rPr lang="en-US" sz="3200" dirty="0" smtClean="0"/>
              <a:t> </a:t>
            </a:r>
            <a:r>
              <a:rPr lang="en-US" sz="3200" dirty="0" err="1" smtClean="0"/>
              <a:t>berganda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model </a:t>
            </a:r>
            <a:r>
              <a:rPr lang="en-US" sz="3200" dirty="0" err="1" smtClean="0"/>
              <a:t>kompleks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 lvl="0"/>
            <a:r>
              <a:rPr lang="en-US" sz="3200" dirty="0" err="1" smtClean="0"/>
              <a:t>Ukuran</a:t>
            </a:r>
            <a:r>
              <a:rPr lang="en-US" sz="3200" dirty="0" smtClean="0"/>
              <a:t> </a:t>
            </a:r>
            <a:r>
              <a:rPr lang="en-US" sz="3200" dirty="0" err="1" smtClean="0"/>
              <a:t>sampel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memadai</a:t>
            </a:r>
            <a:r>
              <a:rPr lang="id-ID" sz="3200" dirty="0" smtClean="0"/>
              <a:t> (&gt;</a:t>
            </a:r>
            <a:r>
              <a:rPr lang="en-US" sz="3200" dirty="0" smtClean="0"/>
              <a:t>100</a:t>
            </a:r>
            <a:r>
              <a:rPr lang="id-ID" sz="3200" dirty="0" smtClean="0"/>
              <a:t>, </a:t>
            </a:r>
            <a:r>
              <a:rPr lang="en-US" sz="3200" dirty="0" err="1" smtClean="0"/>
              <a:t>idealnya</a:t>
            </a:r>
            <a:r>
              <a:rPr lang="en-US" sz="3200" dirty="0" smtClean="0"/>
              <a:t> 400 – 1000</a:t>
            </a:r>
            <a:r>
              <a:rPr lang="id-ID" sz="3200" dirty="0" smtClean="0"/>
              <a:t>)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726760"/>
          </a:xfrm>
        </p:spPr>
        <p:txBody>
          <a:bodyPr>
            <a:noAutofit/>
          </a:bodyPr>
          <a:lstStyle/>
          <a:p>
            <a:pPr lvl="0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variabel-variabel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teliti</a:t>
            </a:r>
            <a:r>
              <a:rPr lang="en-US" dirty="0" smtClean="0"/>
              <a:t>. </a:t>
            </a:r>
            <a:endParaRPr lang="id-ID" dirty="0" smtClean="0"/>
          </a:p>
          <a:p>
            <a:pPr lvl="0"/>
            <a:endParaRPr lang="id-ID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syarat penggunaan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726760"/>
          </a:xfrm>
        </p:spPr>
        <p:txBody>
          <a:bodyPr>
            <a:normAutofit fontScale="92500" lnSpcReduction="20000"/>
          </a:bodyPr>
          <a:lstStyle/>
          <a:p>
            <a:pPr marL="578358" indent="-514350">
              <a:buNone/>
            </a:pPr>
            <a:r>
              <a:rPr lang="id-ID" dirty="0" smtClean="0"/>
              <a:t>1. </a:t>
            </a:r>
            <a:r>
              <a:rPr lang="en-US" dirty="0" err="1" smtClean="0"/>
              <a:t>Merancang</a:t>
            </a:r>
            <a:r>
              <a:rPr lang="en-US" dirty="0" smtClean="0"/>
              <a:t> model </a:t>
            </a:r>
            <a:r>
              <a:rPr lang="en-US" dirty="0" err="1" smtClean="0"/>
              <a:t>didasarkan</a:t>
            </a:r>
            <a:r>
              <a:rPr lang="id-ID" dirty="0" smtClean="0"/>
              <a:t> </a:t>
            </a:r>
            <a:r>
              <a:rPr lang="en-US" dirty="0" err="1" smtClean="0"/>
              <a:t>teori</a:t>
            </a:r>
            <a:r>
              <a:rPr lang="id-ID" dirty="0" smtClean="0"/>
              <a:t>.</a:t>
            </a:r>
          </a:p>
          <a:p>
            <a:pPr marL="578358" indent="-514350">
              <a:buNone/>
            </a:pPr>
            <a:r>
              <a:rPr lang="id-ID" dirty="0" smtClean="0"/>
              <a:t>	Contoh: </a:t>
            </a:r>
          </a:p>
          <a:p>
            <a:pPr marL="578358" indent="-514350">
              <a:buNone/>
            </a:pPr>
            <a:r>
              <a:rPr lang="id-ID" dirty="0" smtClean="0"/>
              <a:t>	Derajat kepuasan dipengaruhi oleh kualitas, pelayanan, dan  penanganan keluhan.</a:t>
            </a:r>
          </a:p>
          <a:p>
            <a:pPr>
              <a:buNone/>
            </a:pPr>
            <a:r>
              <a:rPr lang="id-ID" dirty="0" smtClean="0"/>
              <a:t>2. Membuat hipotesis model</a:t>
            </a:r>
          </a:p>
          <a:p>
            <a:pPr marL="1074738" indent="-625475">
              <a:buNone/>
            </a:pPr>
            <a:r>
              <a:rPr lang="en-US" sz="2200" dirty="0" smtClean="0"/>
              <a:t>H0: </a:t>
            </a:r>
            <a:r>
              <a:rPr lang="en-US" sz="2200" dirty="0" err="1" smtClean="0"/>
              <a:t>Variabel</a:t>
            </a:r>
            <a:r>
              <a:rPr lang="en-US" sz="2200" dirty="0" smtClean="0"/>
              <a:t> </a:t>
            </a:r>
            <a:r>
              <a:rPr lang="en-US" sz="2200" dirty="0" err="1" smtClean="0"/>
              <a:t>variabel</a:t>
            </a:r>
            <a:r>
              <a:rPr lang="en-US" sz="2200" dirty="0" smtClean="0"/>
              <a:t> </a:t>
            </a:r>
            <a:r>
              <a:rPr lang="en-US" sz="2200" dirty="0" err="1" smtClean="0"/>
              <a:t>kualitas</a:t>
            </a:r>
            <a:r>
              <a:rPr lang="en-US" sz="2200" dirty="0" smtClean="0"/>
              <a:t> </a:t>
            </a:r>
            <a:r>
              <a:rPr lang="en-US" sz="2200" dirty="0" err="1" smtClean="0"/>
              <a:t>produk</a:t>
            </a:r>
            <a:r>
              <a:rPr lang="en-US" sz="2200" dirty="0" smtClean="0"/>
              <a:t>, </a:t>
            </a:r>
            <a:r>
              <a:rPr lang="id-ID" sz="2200" dirty="0" smtClean="0"/>
              <a:t>pelayanan, penanganan keluhan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berpengaruh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tingkat</a:t>
            </a:r>
            <a:r>
              <a:rPr lang="en-US" sz="2200" dirty="0" smtClean="0"/>
              <a:t> </a:t>
            </a:r>
            <a:r>
              <a:rPr lang="en-US" sz="2200" dirty="0" err="1" smtClean="0"/>
              <a:t>kepuasan</a:t>
            </a:r>
            <a:r>
              <a:rPr lang="en-US" sz="2200" dirty="0" smtClean="0"/>
              <a:t> </a:t>
            </a:r>
            <a:r>
              <a:rPr lang="en-US" sz="2200" dirty="0" err="1" smtClean="0"/>
              <a:t>pelanggan</a:t>
            </a:r>
            <a:r>
              <a:rPr lang="en-US" sz="2200" dirty="0" smtClean="0"/>
              <a:t> </a:t>
            </a:r>
            <a:r>
              <a:rPr lang="en-US" sz="2200" dirty="0" err="1" smtClean="0"/>
              <a:t>baik</a:t>
            </a:r>
            <a:r>
              <a:rPr lang="en-US" sz="2200" dirty="0" smtClean="0"/>
              <a:t>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</a:t>
            </a:r>
            <a:r>
              <a:rPr lang="en-US" sz="2200" dirty="0" err="1" smtClean="0"/>
              <a:t>gabungan</a:t>
            </a:r>
            <a:r>
              <a:rPr lang="en-US" sz="2200" dirty="0" smtClean="0"/>
              <a:t> </a:t>
            </a:r>
            <a:r>
              <a:rPr lang="en-US" sz="2200" dirty="0" err="1" smtClean="0"/>
              <a:t>maupun</a:t>
            </a:r>
            <a:r>
              <a:rPr lang="en-US" sz="2200" dirty="0" smtClean="0"/>
              <a:t> </a:t>
            </a:r>
            <a:r>
              <a:rPr lang="en-US" sz="2200" dirty="0" err="1" smtClean="0"/>
              <a:t>parsial</a:t>
            </a:r>
            <a:r>
              <a:rPr lang="en-US" sz="2200" dirty="0" smtClean="0"/>
              <a:t>.</a:t>
            </a:r>
            <a:endParaRPr lang="id-ID" sz="2200" dirty="0" smtClean="0"/>
          </a:p>
          <a:p>
            <a:pPr marL="992188" indent="-542925">
              <a:buNone/>
            </a:pPr>
            <a:r>
              <a:rPr lang="en-US" sz="2200" dirty="0" smtClean="0"/>
              <a:t>H1: </a:t>
            </a:r>
            <a:r>
              <a:rPr lang="en-US" sz="2200" dirty="0" err="1" smtClean="0"/>
              <a:t>Variabel</a:t>
            </a:r>
            <a:r>
              <a:rPr lang="en-US" sz="2200" dirty="0" smtClean="0"/>
              <a:t> </a:t>
            </a:r>
            <a:r>
              <a:rPr lang="en-US" sz="2200" dirty="0" err="1" smtClean="0"/>
              <a:t>variabel</a:t>
            </a:r>
            <a:r>
              <a:rPr lang="en-US" sz="2200" dirty="0" smtClean="0"/>
              <a:t> </a:t>
            </a:r>
            <a:r>
              <a:rPr lang="en-US" sz="2200" dirty="0" err="1" smtClean="0"/>
              <a:t>kualitas</a:t>
            </a:r>
            <a:r>
              <a:rPr lang="en-US" sz="2200" dirty="0" smtClean="0"/>
              <a:t> </a:t>
            </a:r>
            <a:r>
              <a:rPr lang="en-US" sz="2200" dirty="0" err="1" smtClean="0"/>
              <a:t>produk</a:t>
            </a:r>
            <a:r>
              <a:rPr lang="en-US" sz="2200" dirty="0" smtClean="0"/>
              <a:t>, </a:t>
            </a:r>
            <a:r>
              <a:rPr lang="id-ID" sz="2200" dirty="0" smtClean="0"/>
              <a:t>pelayanan, dan penanganan keluhan</a:t>
            </a:r>
            <a:r>
              <a:rPr lang="en-US" sz="2200" dirty="0" smtClean="0"/>
              <a:t> </a:t>
            </a:r>
            <a:r>
              <a:rPr lang="en-US" sz="2200" dirty="0" err="1" smtClean="0"/>
              <a:t>berpengaruh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tingkat</a:t>
            </a:r>
            <a:r>
              <a:rPr lang="en-US" sz="2200" dirty="0" smtClean="0"/>
              <a:t> </a:t>
            </a:r>
            <a:r>
              <a:rPr lang="en-US" sz="2200" dirty="0" err="1" smtClean="0"/>
              <a:t>kepuasan</a:t>
            </a:r>
            <a:r>
              <a:rPr lang="en-US" sz="2200" dirty="0" smtClean="0"/>
              <a:t> </a:t>
            </a:r>
            <a:r>
              <a:rPr lang="en-US" sz="2200" dirty="0" err="1" smtClean="0"/>
              <a:t>pelanggan</a:t>
            </a:r>
            <a:r>
              <a:rPr lang="en-US" sz="2200" dirty="0" smtClean="0"/>
              <a:t> </a:t>
            </a:r>
            <a:r>
              <a:rPr lang="en-US" sz="2200" dirty="0" err="1" smtClean="0"/>
              <a:t>baik</a:t>
            </a:r>
            <a:r>
              <a:rPr lang="en-US" sz="2200" dirty="0" smtClean="0"/>
              <a:t>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</a:t>
            </a:r>
            <a:r>
              <a:rPr lang="en-US" sz="2200" dirty="0" err="1" smtClean="0"/>
              <a:t>gabungan</a:t>
            </a:r>
            <a:r>
              <a:rPr lang="en-US" sz="2200" dirty="0" smtClean="0"/>
              <a:t> </a:t>
            </a:r>
            <a:r>
              <a:rPr lang="en-US" sz="2200" dirty="0" err="1" smtClean="0"/>
              <a:t>maupun</a:t>
            </a:r>
            <a:r>
              <a:rPr lang="en-US" sz="2200" dirty="0" smtClean="0"/>
              <a:t> </a:t>
            </a:r>
            <a:r>
              <a:rPr lang="en-US" sz="2200" dirty="0" err="1" smtClean="0"/>
              <a:t>parsial</a:t>
            </a:r>
            <a:r>
              <a:rPr lang="en-US" sz="2200" dirty="0" smtClean="0"/>
              <a:t>.</a:t>
            </a:r>
            <a:endParaRPr lang="id-ID" sz="2200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6792"/>
            <a:ext cx="7772400" cy="4798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3.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model diagram </a:t>
            </a:r>
            <a:r>
              <a:rPr lang="en-US" sz="2800" dirty="0" err="1" smtClean="0"/>
              <a:t>jalurnya</a:t>
            </a:r>
            <a:r>
              <a:rPr lang="en-US" sz="2800" dirty="0" smtClean="0"/>
              <a:t> </a:t>
            </a:r>
            <a:r>
              <a:rPr lang="en-US" sz="2800" dirty="0" err="1" smtClean="0"/>
              <a:t>didasarkan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–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dikaji</a:t>
            </a:r>
            <a:r>
              <a:rPr lang="en-US" sz="2800" dirty="0" smtClean="0"/>
              <a:t>.</a:t>
            </a:r>
            <a:endParaRPr lang="id-ID" sz="2800" dirty="0" smtClean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068960"/>
            <a:ext cx="6984776" cy="313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4. </a:t>
            </a:r>
            <a:r>
              <a:rPr lang="en-US" dirty="0" err="1" smtClean="0"/>
              <a:t>Membuat</a:t>
            </a:r>
            <a:r>
              <a:rPr lang="en-US" dirty="0" smtClean="0"/>
              <a:t> diagram </a:t>
            </a:r>
            <a:r>
              <a:rPr lang="en-US" dirty="0" err="1" smtClean="0"/>
              <a:t>jalur</a:t>
            </a:r>
            <a:r>
              <a:rPr lang="id-ID" dirty="0" smtClean="0"/>
              <a:t>.</a:t>
            </a:r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492896"/>
            <a:ext cx="6860610" cy="351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72676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id-ID" dirty="0" smtClean="0"/>
              <a:t>5.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</a:t>
            </a:r>
            <a:r>
              <a:rPr lang="id-ID" sz="2400" dirty="0" smtClean="0"/>
              <a:t>	</a:t>
            </a:r>
            <a:r>
              <a:rPr lang="en-US" sz="2400" dirty="0" smtClean="0"/>
              <a:t> Y = PYX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+ PYX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+ PYX</a:t>
            </a:r>
            <a:r>
              <a:rPr lang="en-US" sz="2400" baseline="-25000" dirty="0" smtClean="0"/>
              <a:t>3 </a:t>
            </a:r>
            <a:r>
              <a:rPr lang="en-US" sz="2400" dirty="0" smtClean="0"/>
              <a:t>+ e</a:t>
            </a:r>
            <a:r>
              <a:rPr lang="en-US" sz="2400" baseline="-25000" dirty="0" smtClean="0"/>
              <a:t>1</a:t>
            </a:r>
            <a:endParaRPr lang="id-ID" dirty="0" smtClean="0"/>
          </a:p>
          <a:p>
            <a:pPr lvl="0">
              <a:buNone/>
            </a:pPr>
            <a:r>
              <a:rPr lang="id-ID" dirty="0" smtClean="0"/>
              <a:t>6.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path analysis </a:t>
            </a:r>
            <a:r>
              <a:rPr lang="en-US" dirty="0" err="1" smtClean="0"/>
              <a:t>dengan</a:t>
            </a:r>
            <a:r>
              <a:rPr lang="en-US" dirty="0" smtClean="0"/>
              <a:t> SPSS</a:t>
            </a:r>
            <a:endParaRPr lang="id-ID" dirty="0" smtClean="0"/>
          </a:p>
          <a:p>
            <a:pPr lvl="0">
              <a:buNone/>
            </a:pPr>
            <a:r>
              <a:rPr lang="id-ID" dirty="0" smtClean="0"/>
              <a:t>7.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id-ID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gabungan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parsial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langsung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langsung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total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faktor</a:t>
            </a:r>
            <a:r>
              <a:rPr lang="en-US" sz="2200" dirty="0" smtClean="0"/>
              <a:t> lain</a:t>
            </a:r>
            <a:endParaRPr lang="id-ID" sz="3000" dirty="0" smtClean="0"/>
          </a:p>
          <a:p>
            <a:pPr lvl="1"/>
            <a:r>
              <a:rPr lang="en-US" sz="2200" dirty="0" err="1" smtClean="0"/>
              <a:t>Korelasi</a:t>
            </a:r>
            <a:endParaRPr lang="id-ID" sz="3000" dirty="0" smtClean="0"/>
          </a:p>
          <a:p>
            <a:pPr lvl="0">
              <a:buNone/>
            </a:pPr>
            <a:endParaRPr lang="id-ID" dirty="0" smtClean="0"/>
          </a:p>
          <a:p>
            <a:endParaRPr lang="id-ID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4824"/>
            <a:ext cx="7772400" cy="45107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id-ID" dirty="0" smtClean="0"/>
              <a:t>8.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endParaRPr lang="id-ID" dirty="0" smtClean="0"/>
          </a:p>
          <a:p>
            <a:pPr lvl="1"/>
            <a:r>
              <a:rPr lang="id-ID" sz="2400" dirty="0" smtClean="0"/>
              <a:t>N</a:t>
            </a:r>
            <a:r>
              <a:rPr lang="en-US" sz="2400" dirty="0" err="1" smtClean="0"/>
              <a:t>ilai</a:t>
            </a:r>
            <a:r>
              <a:rPr lang="en-US" sz="2400" dirty="0" smtClean="0"/>
              <a:t> sig</a:t>
            </a:r>
            <a:r>
              <a:rPr lang="id-ID" sz="2400" dirty="0" smtClean="0"/>
              <a:t>.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ANOVA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model </a:t>
            </a:r>
            <a:r>
              <a:rPr lang="en-US" sz="2400" dirty="0" err="1" smtClean="0"/>
              <a:t>keseluruhan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benar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gabungan</a:t>
            </a:r>
            <a:r>
              <a:rPr lang="en-US" sz="2400" dirty="0" smtClean="0"/>
              <a:t>.</a:t>
            </a:r>
            <a:endParaRPr lang="id-ID" sz="3200" dirty="0" smtClean="0"/>
          </a:p>
          <a:p>
            <a:pPr lvl="1"/>
            <a:r>
              <a:rPr lang="id-ID" sz="2400" dirty="0" smtClean="0"/>
              <a:t>U</a:t>
            </a:r>
            <a:r>
              <a:rPr lang="en-US" sz="2400" dirty="0" err="1" smtClean="0"/>
              <a:t>ji</a:t>
            </a:r>
            <a:r>
              <a:rPr lang="en-US" sz="2400" dirty="0" smtClean="0"/>
              <a:t> T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parsial</a:t>
            </a:r>
            <a:endParaRPr lang="id-ID" sz="3200" dirty="0" smtClean="0"/>
          </a:p>
          <a:p>
            <a:pPr lvl="0">
              <a:buNone/>
            </a:pPr>
            <a:endParaRPr lang="id-ID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Buka SPSS file: path1</a:t>
            </a:r>
          </a:p>
          <a:p>
            <a:r>
              <a:rPr lang="id-ID" dirty="0" smtClean="0"/>
              <a:t>Analyse &gt; regression &gt; linear</a:t>
            </a:r>
          </a:p>
          <a:p>
            <a:r>
              <a:rPr lang="id-ID" dirty="0" smtClean="0"/>
              <a:t>Pindahkan kepuasan ke kolom dependent</a:t>
            </a:r>
          </a:p>
          <a:p>
            <a:r>
              <a:rPr lang="id-ID" dirty="0" smtClean="0"/>
              <a:t>Pindahkan kualitas produk, layanan, keluhan ke kolom independent</a:t>
            </a:r>
          </a:p>
          <a:p>
            <a:r>
              <a:rPr lang="id-ID" dirty="0" smtClean="0"/>
              <a:t>Isi kolom Method dengan Enter (default)</a:t>
            </a:r>
          </a:p>
          <a:p>
            <a:r>
              <a:rPr lang="id-ID" dirty="0" smtClean="0"/>
              <a:t>Pilih Statistics, klik estimate, model fit &amp; descriptive. </a:t>
            </a:r>
          </a:p>
          <a:p>
            <a:r>
              <a:rPr lang="id-ID" dirty="0" smtClean="0"/>
              <a:t>Ok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Pengaruh kualitas produk thd kepuasan pelanggan  (PYX1) 0,457 atau 45,7%</a:t>
            </a:r>
          </a:p>
          <a:p>
            <a:r>
              <a:rPr lang="id-ID" dirty="0" smtClean="0"/>
              <a:t>Pengaruh kualitas layanan thd kepuasan pelanggan (PYX2) 0,038 atau 3,8%</a:t>
            </a:r>
          </a:p>
          <a:p>
            <a:r>
              <a:rPr lang="id-ID" dirty="0" smtClean="0"/>
              <a:t>Pengaruh penanganan keluhan thd kepuasan pelanggan (PYX3) 0,345 atau 34,5%</a:t>
            </a:r>
          </a:p>
          <a:p>
            <a:r>
              <a:rPr lang="id-ID" dirty="0" smtClean="0"/>
              <a:t>Pengaruh ketiga variabel secara gabungan thd kepuasan pelanggan (R</a:t>
            </a:r>
            <a:r>
              <a:rPr lang="id-ID" dirty="0" smtClean="0">
                <a:latin typeface="Constantia"/>
              </a:rPr>
              <a:t>²)</a:t>
            </a:r>
            <a:r>
              <a:rPr lang="id-ID" dirty="0" smtClean="0"/>
              <a:t> 0,597 atau 59,7%</a:t>
            </a:r>
            <a:endParaRPr lang="id-ID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Pengaruh variabel2 lain di luar model ini sebesar (1-R</a:t>
            </a:r>
            <a:r>
              <a:rPr lang="id-ID" dirty="0" smtClean="0">
                <a:latin typeface="Constantia"/>
              </a:rPr>
              <a:t>²) </a:t>
            </a:r>
            <a:r>
              <a:rPr lang="id-ID" dirty="0" smtClean="0"/>
              <a:t>0,403 atau 40,3%</a:t>
            </a:r>
          </a:p>
          <a:p>
            <a:r>
              <a:rPr lang="id-ID" dirty="0" smtClean="0"/>
              <a:t>Korelasi antara kualitas produk dan kualitas layanan (rx1x2) 0,600</a:t>
            </a:r>
          </a:p>
          <a:p>
            <a:r>
              <a:rPr lang="id-ID" dirty="0" smtClean="0"/>
              <a:t>Korelasi antara kualitas produk dan penanganan keluhan (rx1x3) 0,724</a:t>
            </a:r>
          </a:p>
          <a:p>
            <a:r>
              <a:rPr lang="id-ID" dirty="0" smtClean="0"/>
              <a:t>Korelasi antara variabel kualitas layanan dengan penanganan keluhan (rx2x3) 0,684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5445224"/>
          </a:xfrm>
        </p:spPr>
        <p:txBody>
          <a:bodyPr>
            <a:normAutofit/>
          </a:bodyPr>
          <a:lstStyle/>
          <a:p>
            <a:r>
              <a:rPr lang="en-US" dirty="0" smtClean="0"/>
              <a:t>Model </a:t>
            </a:r>
            <a:r>
              <a:rPr lang="id-ID" dirty="0" smtClean="0"/>
              <a:t>pola hubungan Burks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endParaRPr lang="id-ID" sz="1800" dirty="0" smtClean="0"/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132856"/>
            <a:ext cx="734481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kelayakan model</a:t>
            </a:r>
            <a:endParaRPr lang="id-ID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15617" y="2132855"/>
          <a:ext cx="7200801" cy="3312369"/>
        </p:xfrm>
        <a:graphic>
          <a:graphicData uri="http://schemas.openxmlformats.org/drawingml/2006/table">
            <a:tbl>
              <a:tblPr/>
              <a:tblGrid>
                <a:gridCol w="576063"/>
                <a:gridCol w="1312817"/>
                <a:gridCol w="970157"/>
                <a:gridCol w="1213140"/>
                <a:gridCol w="1213140"/>
                <a:gridCol w="957742"/>
                <a:gridCol w="957742"/>
              </a:tblGrid>
              <a:tr h="1126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Model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Sum of Squares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Square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5549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Regression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403,413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134,471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47,365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,000(a)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1017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Residual</a:t>
                      </a:r>
                      <a:endParaRPr lang="id-ID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055" marR="5905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272,547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2,839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1017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id-ID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055" marR="59055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675,960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99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id-ID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55" marR="59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mediasi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48880"/>
            <a:ext cx="806489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8358" indent="-514350">
              <a:buAutoNum type="arabicPeriod"/>
            </a:pPr>
            <a:r>
              <a:rPr lang="id-ID" dirty="0" smtClean="0"/>
              <a:t>Membuat model diagram jalur yang didasarkan pada teori/ hubungan variabel yang diteliti</a:t>
            </a:r>
          </a:p>
          <a:p>
            <a:pPr marL="578358" indent="-514350">
              <a:buNone/>
            </a:pPr>
            <a:r>
              <a:rPr lang="id-ID" dirty="0" smtClean="0"/>
              <a:t>	Model tdk langsung: kualitas produk, layanan, keluhan mempengaruhi kepuasan pelanggan dan kualitas pelanggan mempengaruhi loyalitas.</a:t>
            </a:r>
          </a:p>
          <a:p>
            <a:pPr marL="578358" indent="-514350">
              <a:buNone/>
            </a:pPr>
            <a:r>
              <a:rPr lang="id-ID" dirty="0" smtClean="0"/>
              <a:t>	Model langsung: kualitas produk, keluhan mempengaruhi layalitas pelanggan.</a:t>
            </a:r>
          </a:p>
          <a:p>
            <a:pPr marL="578358" indent="-514350">
              <a:buNone/>
            </a:pPr>
            <a:r>
              <a:rPr lang="id-ID" dirty="0" smtClean="0"/>
              <a:t>	</a:t>
            </a:r>
            <a:endParaRPr lang="id-ID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2. Membuat diagram jalur dari model yang terbentuk:</a:t>
            </a:r>
          </a:p>
          <a:p>
            <a:pPr>
              <a:buNone/>
            </a:pPr>
            <a:r>
              <a:rPr lang="id-ID" dirty="0" smtClean="0"/>
              <a:t>	X1 variabel independen exogenous kualitas produk</a:t>
            </a:r>
          </a:p>
          <a:p>
            <a:pPr>
              <a:buNone/>
            </a:pPr>
            <a:r>
              <a:rPr lang="id-ID" dirty="0" smtClean="0"/>
              <a:t>	X2 variabel independen exogenous kualitas layanan</a:t>
            </a:r>
          </a:p>
          <a:p>
            <a:pPr>
              <a:buNone/>
            </a:pPr>
            <a:r>
              <a:rPr lang="id-ID" dirty="0" smtClean="0"/>
              <a:t>	X3 variabel independen exogenous penanganan keluhan </a:t>
            </a:r>
          </a:p>
          <a:p>
            <a:pPr>
              <a:buNone/>
            </a:pPr>
            <a:r>
              <a:rPr lang="id-ID" dirty="0" smtClean="0"/>
              <a:t>	Y1 variabel dependen endogenous perantara kepuasan pelanggan</a:t>
            </a:r>
          </a:p>
          <a:p>
            <a:pPr>
              <a:buNone/>
            </a:pPr>
            <a:r>
              <a:rPr lang="id-ID" dirty="0" smtClean="0"/>
              <a:t>	Y2 variabel dependen endogenous loyalitas pelanggan</a:t>
            </a:r>
            <a:endParaRPr lang="id-ID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3. Membuat persamaan struktural</a:t>
            </a:r>
          </a:p>
          <a:p>
            <a:pPr>
              <a:buNone/>
            </a:pPr>
            <a:r>
              <a:rPr lang="id-ID" dirty="0" smtClean="0"/>
              <a:t>	Substruktur 1</a:t>
            </a:r>
          </a:p>
          <a:p>
            <a:pPr>
              <a:buNone/>
            </a:pPr>
            <a:r>
              <a:rPr lang="id-ID" dirty="0" smtClean="0"/>
              <a:t>	Y = PY1X1 + PY1X2 + PY1X3 + e1</a:t>
            </a:r>
          </a:p>
          <a:p>
            <a:pPr>
              <a:buNone/>
            </a:pPr>
            <a:r>
              <a:rPr lang="id-ID" dirty="0" smtClean="0"/>
              <a:t>	Substruktur 2</a:t>
            </a:r>
          </a:p>
          <a:p>
            <a:pPr>
              <a:buNone/>
            </a:pPr>
            <a:r>
              <a:rPr lang="id-ID" dirty="0" smtClean="0"/>
              <a:t>	Y = PY2X1 + PY2Y1 + PY2X3 + e2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4.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path analysis </a:t>
            </a:r>
            <a:r>
              <a:rPr lang="en-US" dirty="0" err="1" smtClean="0"/>
              <a:t>dengan</a:t>
            </a:r>
            <a:r>
              <a:rPr lang="en-US" dirty="0" smtClean="0"/>
              <a:t> SPSS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d-ID" dirty="0" smtClean="0"/>
              <a:t>5.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id-ID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gabungan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parsial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langsung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langsung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total</a:t>
            </a:r>
            <a:endParaRPr lang="id-ID" sz="3000" dirty="0" smtClean="0"/>
          </a:p>
          <a:p>
            <a:pPr lvl="1"/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faktor</a:t>
            </a:r>
            <a:r>
              <a:rPr lang="en-US" sz="2200" dirty="0" smtClean="0"/>
              <a:t> lain</a:t>
            </a:r>
            <a:endParaRPr lang="id-ID" sz="3000" dirty="0" smtClean="0"/>
          </a:p>
          <a:p>
            <a:pPr lvl="1"/>
            <a:r>
              <a:rPr lang="en-US" sz="2200" dirty="0" err="1" smtClean="0"/>
              <a:t>Korelasi</a:t>
            </a:r>
            <a:endParaRPr lang="id-ID" sz="3000" dirty="0" smtClean="0"/>
          </a:p>
          <a:p>
            <a:pPr>
              <a:buNone/>
            </a:pPr>
            <a:r>
              <a:rPr lang="id-ID" dirty="0" smtClean="0"/>
              <a:t>6.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endParaRPr lang="id-ID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Menghitung Sub struktur  1</a:t>
            </a:r>
          </a:p>
          <a:p>
            <a:r>
              <a:rPr lang="id-ID" dirty="0" smtClean="0"/>
              <a:t>Buka SPSS file: path2 </a:t>
            </a:r>
          </a:p>
          <a:p>
            <a:r>
              <a:rPr lang="id-ID" dirty="0" smtClean="0"/>
              <a:t>Analyse &gt; regression &gt; linear</a:t>
            </a:r>
          </a:p>
          <a:p>
            <a:r>
              <a:rPr lang="id-ID" dirty="0" smtClean="0"/>
              <a:t>Pindahkan kepuasan ke kolom dependent</a:t>
            </a:r>
          </a:p>
          <a:p>
            <a:r>
              <a:rPr lang="id-ID" dirty="0" smtClean="0"/>
              <a:t>Pindahkan kualitas produk, layanan, keluhan ke kolom independent</a:t>
            </a:r>
          </a:p>
          <a:p>
            <a:r>
              <a:rPr lang="id-ID" dirty="0" smtClean="0"/>
              <a:t>Isi kolom Method dengan Enter (default)</a:t>
            </a:r>
          </a:p>
          <a:p>
            <a:r>
              <a:rPr lang="id-ID" dirty="0" smtClean="0"/>
              <a:t>Pilih Statistics, klik estimate, model fit &amp; descriptive. </a:t>
            </a:r>
          </a:p>
          <a:p>
            <a:r>
              <a:rPr lang="id-ID" dirty="0" smtClean="0"/>
              <a:t>Ok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 Substruktur 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Pengaruh kualitas produk thd kepuasan pelanggan (PY1X1) 0,457 atau 45,7%</a:t>
            </a:r>
          </a:p>
          <a:p>
            <a:r>
              <a:rPr lang="id-ID" dirty="0" smtClean="0"/>
              <a:t>Pengaruh kualitas layanan thd kepuasan pelanggan (PY1X2) 0,038 atau 3,8%</a:t>
            </a:r>
          </a:p>
          <a:p>
            <a:r>
              <a:rPr lang="id-ID" dirty="0" smtClean="0"/>
              <a:t>Pengaruh penanganan keluhan thd kepuasan pelanggan (PY1X3) 0,345 atau 34,5%</a:t>
            </a:r>
          </a:p>
          <a:p>
            <a:r>
              <a:rPr lang="id-ID" dirty="0" smtClean="0"/>
              <a:t>Pengaruh ketiga variabel secara gabungan thd kepuasan pelanggan (R</a:t>
            </a:r>
            <a:r>
              <a:rPr lang="id-ID" dirty="0" smtClean="0">
                <a:latin typeface="Constantia"/>
              </a:rPr>
              <a:t>²) </a:t>
            </a:r>
            <a:r>
              <a:rPr lang="id-ID" dirty="0" smtClean="0"/>
              <a:t>0,597 atau 59,7%</a:t>
            </a:r>
            <a:endParaRPr lang="id-ID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 Substruktur 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Pengaruh variabel2 lain di luar model ini sebesar  (1-R</a:t>
            </a:r>
            <a:r>
              <a:rPr lang="id-ID" dirty="0" smtClean="0">
                <a:latin typeface="Constantia"/>
              </a:rPr>
              <a:t>²) </a:t>
            </a:r>
            <a:r>
              <a:rPr lang="id-ID" dirty="0" smtClean="0"/>
              <a:t>0,403 atau 40,3%</a:t>
            </a:r>
          </a:p>
          <a:p>
            <a:r>
              <a:rPr lang="id-ID" dirty="0" smtClean="0"/>
              <a:t>Korelasi antara kualitas produk dan kualitas layanan (rx1x2) 0,600</a:t>
            </a:r>
          </a:p>
          <a:p>
            <a:r>
              <a:rPr lang="id-ID" dirty="0" smtClean="0"/>
              <a:t>Korelasi antara kualitas produk dan penanganan keluhan (rx1x3)  0,724</a:t>
            </a:r>
          </a:p>
          <a:p>
            <a:r>
              <a:rPr lang="id-ID" dirty="0" smtClean="0"/>
              <a:t>Korelasi antara variabel kualitas layanan dengan penanganan keluhan (rx2x3) 0,684</a:t>
            </a:r>
            <a:endParaRPr lang="id-ID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Menghitung Sub struktur  2</a:t>
            </a:r>
          </a:p>
          <a:p>
            <a:r>
              <a:rPr lang="id-ID" dirty="0" smtClean="0"/>
              <a:t>Buka SPSS file: path2 </a:t>
            </a:r>
          </a:p>
          <a:p>
            <a:r>
              <a:rPr lang="id-ID" dirty="0" smtClean="0"/>
              <a:t>Analyse &gt; regression &gt; linear</a:t>
            </a:r>
          </a:p>
          <a:p>
            <a:r>
              <a:rPr lang="id-ID" dirty="0" smtClean="0"/>
              <a:t>Pindahkan loyalitas ke kolom dependent</a:t>
            </a:r>
          </a:p>
          <a:p>
            <a:r>
              <a:rPr lang="id-ID" dirty="0" smtClean="0"/>
              <a:t>Pindahkan kualitas produk, layanan, keluhan, dan kepuasan pelanggan ke kolom independent</a:t>
            </a:r>
          </a:p>
          <a:p>
            <a:r>
              <a:rPr lang="id-ID" dirty="0" smtClean="0"/>
              <a:t>Isi kolom Method dengan Enter (default)</a:t>
            </a:r>
          </a:p>
          <a:p>
            <a:r>
              <a:rPr lang="id-ID" dirty="0" smtClean="0"/>
              <a:t>Pilih Statistics, klik estimate, model fit &amp; descriptive. </a:t>
            </a:r>
          </a:p>
          <a:p>
            <a:r>
              <a:rPr lang="id-ID" dirty="0" smtClean="0"/>
              <a:t>Ok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S</a:t>
            </a:r>
            <a:r>
              <a:rPr lang="en-US" dirty="0" err="1" smtClean="0"/>
              <a:t>uatu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id-ID" dirty="0" smtClean="0"/>
              <a:t>statistik yang digunakan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id-ID" dirty="0" smtClean="0"/>
              <a:t> dari berbagai variabel yang terlibat. </a:t>
            </a:r>
          </a:p>
          <a:p>
            <a:r>
              <a:rPr lang="id-ID" dirty="0" smtClean="0"/>
              <a:t>Merupakan perluasan dari analisis </a:t>
            </a:r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berganda</a:t>
            </a:r>
            <a:r>
              <a:rPr lang="id-ID" dirty="0" smtClean="0"/>
              <a:t>. oleh karena 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id-ID" dirty="0" smtClean="0"/>
              <a:t> (direct effect)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</a:t>
            </a:r>
            <a:r>
              <a:rPr lang="id-ID" dirty="0" smtClean="0"/>
              <a:t>g (indirect effect)</a:t>
            </a:r>
            <a:r>
              <a:rPr lang="en-US" dirty="0" smtClean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lihat </a:t>
            </a:r>
            <a:r>
              <a:rPr lang="en-US" dirty="0" smtClean="0"/>
              <a:t>Robert D. </a:t>
            </a:r>
            <a:r>
              <a:rPr lang="en-US" dirty="0" err="1" smtClean="0"/>
              <a:t>Retherford</a:t>
            </a:r>
            <a:r>
              <a:rPr lang="en-US" dirty="0" smtClean="0"/>
              <a:t> </a:t>
            </a:r>
            <a:r>
              <a:rPr lang="id-ID" dirty="0" smtClean="0"/>
              <a:t>(</a:t>
            </a:r>
            <a:r>
              <a:rPr lang="en-US" dirty="0" smtClean="0"/>
              <a:t>1993</a:t>
            </a:r>
            <a:r>
              <a:rPr lang="id-ID" dirty="0" smtClean="0"/>
              <a:t>);Jonathan Sarwono (2011)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 Substruktur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Pengaruh gabungan</a:t>
            </a:r>
          </a:p>
          <a:p>
            <a:pPr>
              <a:buNone/>
            </a:pPr>
            <a:r>
              <a:rPr lang="id-ID" dirty="0" smtClean="0"/>
              <a:t>	Pengaruh  exogenous kualitas produk, layanan, keluhan, kepuasan pelanggan secara gabungan terhadap endogenous loyalitas, lihat R</a:t>
            </a:r>
            <a:r>
              <a:rPr lang="id-ID" dirty="0" smtClean="0">
                <a:latin typeface="Constantia"/>
              </a:rPr>
              <a:t>²</a:t>
            </a:r>
            <a:r>
              <a:rPr lang="id-ID" dirty="0" smtClean="0"/>
              <a:t> sebesar 0,896 atau 89,6%</a:t>
            </a:r>
          </a:p>
          <a:p>
            <a:r>
              <a:rPr lang="id-ID" dirty="0" smtClean="0"/>
              <a:t>Pengaruh variabel2 lain di luar model ini sebesar  (1-R</a:t>
            </a:r>
            <a:r>
              <a:rPr lang="id-ID" dirty="0" smtClean="0">
                <a:latin typeface="Constantia"/>
              </a:rPr>
              <a:t>²) </a:t>
            </a:r>
            <a:r>
              <a:rPr lang="id-ID" dirty="0" smtClean="0"/>
              <a:t>0,104 atau 10,4%</a:t>
            </a:r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Interpretasi hasil Substruktur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Pengaruh Parsial</a:t>
            </a:r>
          </a:p>
          <a:p>
            <a:r>
              <a:rPr lang="id-ID" dirty="0" smtClean="0"/>
              <a:t>Pengaruh kualitas produk thd loyalitas pelanggan (PY2X1) 0,083 atau 8,3%</a:t>
            </a:r>
          </a:p>
          <a:p>
            <a:r>
              <a:rPr lang="id-ID" dirty="0" smtClean="0"/>
              <a:t>Pengaruh kualitas layanan thd  loyalitas pelanggan (PY2X2)  0,083 atau 8,3%</a:t>
            </a:r>
          </a:p>
          <a:p>
            <a:r>
              <a:rPr lang="id-ID" dirty="0" smtClean="0"/>
              <a:t>Pengaruh penanganan keluhan thd loyalitas pelanggan (PY2X3) 0,099 atau 9,9%</a:t>
            </a:r>
          </a:p>
          <a:p>
            <a:r>
              <a:rPr lang="id-ID" dirty="0" smtClean="0"/>
              <a:t>Pengaruh kepuasan pelanggan thd loyalitas pelanggan  (PY2Y1) 0,758 atau 75,8%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Menghitung pengaruh langsung (DE)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 smtClean="0"/>
              <a:t>Pengaruh kualitas produk thd kepuasan pelanggan  X1 ke Y1 = 0,457</a:t>
            </a:r>
          </a:p>
          <a:p>
            <a:r>
              <a:rPr lang="id-ID" dirty="0" smtClean="0"/>
              <a:t>Pengaruh kualitas layanan thd kepuasan pelanggan  X2 ke Y1 = 0,038</a:t>
            </a:r>
          </a:p>
          <a:p>
            <a:r>
              <a:rPr lang="id-ID" dirty="0" smtClean="0"/>
              <a:t>Pengaruh penanganan keluhan thd kepuasan pelanggan  X3 ke Y1 = 0,345</a:t>
            </a:r>
          </a:p>
          <a:p>
            <a:r>
              <a:rPr lang="id-ID" dirty="0" smtClean="0"/>
              <a:t>Pengaruh kualitas produk thd loyalitas pelanggan X1 ke Y2 = 0,083</a:t>
            </a:r>
          </a:p>
          <a:p>
            <a:r>
              <a:rPr lang="id-ID" dirty="0" smtClean="0"/>
              <a:t>Pengaruh layanan thd loyalitas pelanggan X2 ke Y2 = 0,083</a:t>
            </a:r>
          </a:p>
          <a:p>
            <a:r>
              <a:rPr lang="id-ID" dirty="0" smtClean="0"/>
              <a:t>Pengaruh penanganan keluhan thd loyalitas pelanggan X3 ke Y2 = 0,099</a:t>
            </a:r>
          </a:p>
          <a:p>
            <a:r>
              <a:rPr lang="id-ID" dirty="0" smtClean="0"/>
              <a:t>Pengaruh kepuasan pelanggan thd loyalitas pelanggan Y1 ke Y2 = 0,758</a:t>
            </a:r>
            <a:endParaRPr lang="id-ID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Menghitung pengaruh tdk langsung (IE)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Pengaruh kualitas produk thd loyalitas pelanggan melalui kepuasan pelanggan  (PY1X1 x PY2Y1) =</a:t>
            </a:r>
          </a:p>
          <a:p>
            <a:pPr>
              <a:buNone/>
            </a:pPr>
            <a:r>
              <a:rPr lang="id-ID" dirty="0" smtClean="0"/>
              <a:t>	0,457  x  0,758  = 0,346</a:t>
            </a:r>
          </a:p>
          <a:p>
            <a:r>
              <a:rPr lang="id-ID" dirty="0" smtClean="0"/>
              <a:t>Pengaruh kualitas layanan thd loyalitas pelanggan melalui kepuasan pelanggan (PY1X2  x PY2Y1) =</a:t>
            </a:r>
          </a:p>
          <a:p>
            <a:pPr>
              <a:buNone/>
            </a:pPr>
            <a:r>
              <a:rPr lang="id-ID" dirty="0" smtClean="0"/>
              <a:t>	0,038  x  0,758  =  0,028</a:t>
            </a:r>
          </a:p>
          <a:p>
            <a:r>
              <a:rPr lang="id-ID" dirty="0" smtClean="0"/>
              <a:t>Pengaruh penanganan keluhan thd loyalitas pelanggan melalui kepuasan pelanggan (PY1X3   x  Py2Y1) =</a:t>
            </a:r>
          </a:p>
          <a:p>
            <a:pPr>
              <a:buNone/>
            </a:pPr>
            <a:r>
              <a:rPr lang="id-ID" dirty="0" smtClean="0"/>
              <a:t>	0,345  x  0,758  = 0,261 </a:t>
            </a:r>
            <a:endParaRPr lang="id-ID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Menghitung Pengaruh Total (TE)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Pengaruh kualitas produk terhadap loyalitas pelanggan melalui kepuasan pelanggan</a:t>
            </a:r>
          </a:p>
          <a:p>
            <a:pPr>
              <a:buNone/>
            </a:pPr>
            <a:r>
              <a:rPr lang="id-ID" dirty="0" smtClean="0"/>
              <a:t>	PY1X1 + PY2Y1 = 0,457 + 0,758 = 1,215</a:t>
            </a:r>
          </a:p>
          <a:p>
            <a:r>
              <a:rPr lang="id-ID" dirty="0" smtClean="0"/>
              <a:t>Pengaruh kualitas layanan terhadap loyalitas pelanggan melalui kepuasan pelanggan</a:t>
            </a:r>
          </a:p>
          <a:p>
            <a:pPr>
              <a:buNone/>
            </a:pPr>
            <a:r>
              <a:rPr lang="id-ID" dirty="0" smtClean="0"/>
              <a:t>	PY1X2 + PY2Y1 = 0,038 + 0,758 = 0,796</a:t>
            </a:r>
          </a:p>
          <a:p>
            <a:r>
              <a:rPr lang="id-ID" dirty="0" smtClean="0"/>
              <a:t>Pengaruh penanganan keluhan terhadap loyalitas pelanggan melalui kepuasan pelanggan</a:t>
            </a:r>
          </a:p>
          <a:p>
            <a:pPr>
              <a:buNone/>
            </a:pPr>
            <a:r>
              <a:rPr lang="id-ID" dirty="0" smtClean="0"/>
              <a:t>	PY1X3 + PY2Y1 = 0,345 + 0,758 = 1,103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060848"/>
            <a:ext cx="6860610" cy="394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Langsung</a:t>
            </a:r>
            <a:endParaRPr lang="id-ID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mediasi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72816"/>
            <a:ext cx="712879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3200" dirty="0" err="1" smtClean="0"/>
              <a:t>Menggambar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menguji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model </a:t>
            </a:r>
            <a:r>
              <a:rPr lang="en-US" sz="3200" dirty="0" err="1" smtClean="0"/>
              <a:t>matematis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persamaan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mendasarinya</a:t>
            </a:r>
            <a:endParaRPr lang="id-ID" sz="3200" dirty="0" smtClean="0"/>
          </a:p>
          <a:p>
            <a:pPr lvl="0"/>
            <a:r>
              <a:rPr lang="en-US" sz="3200" dirty="0" err="1" smtClean="0"/>
              <a:t>Mengidentifikasi</a:t>
            </a:r>
            <a:r>
              <a:rPr lang="en-US" sz="3200" dirty="0" smtClean="0"/>
              <a:t> </a:t>
            </a:r>
            <a:r>
              <a:rPr lang="en-US" sz="3200" dirty="0" err="1" smtClean="0"/>
              <a:t>jalur</a:t>
            </a:r>
            <a:r>
              <a:rPr lang="en-US" sz="3200" dirty="0" smtClean="0"/>
              <a:t> </a:t>
            </a:r>
            <a:r>
              <a:rPr lang="en-US" sz="3200" dirty="0" err="1" smtClean="0"/>
              <a:t>penyebab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lain yang </a:t>
            </a:r>
            <a:r>
              <a:rPr lang="en-US" sz="3200" dirty="0" err="1" smtClean="0"/>
              <a:t>dipengaruhinya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 lvl="0"/>
            <a:r>
              <a:rPr lang="en-US" sz="3200" dirty="0" err="1" smtClean="0"/>
              <a:t>Menghitung</a:t>
            </a:r>
            <a:r>
              <a:rPr lang="en-US" sz="3200" dirty="0" smtClean="0"/>
              <a:t> </a:t>
            </a:r>
            <a:r>
              <a:rPr lang="en-US" sz="3200" dirty="0" err="1" smtClean="0"/>
              <a:t>besarnya</a:t>
            </a:r>
            <a:r>
              <a:rPr lang="en-US" sz="3200" dirty="0" smtClean="0"/>
              <a:t> </a:t>
            </a:r>
            <a:r>
              <a:rPr lang="en-US" sz="3200" dirty="0" err="1" smtClean="0"/>
              <a:t>pengaruh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independen</a:t>
            </a:r>
            <a:r>
              <a:rPr lang="en-US" sz="3200" dirty="0" smtClean="0"/>
              <a:t> exogenous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variabel</a:t>
            </a:r>
            <a:r>
              <a:rPr lang="en-US" sz="3200" dirty="0" smtClean="0"/>
              <a:t> </a:t>
            </a:r>
            <a:r>
              <a:rPr lang="en-US" sz="3200" dirty="0" err="1" smtClean="0"/>
              <a:t>dependen</a:t>
            </a:r>
            <a:r>
              <a:rPr lang="en-US" sz="3200" dirty="0" smtClean="0"/>
              <a:t> endogenous </a:t>
            </a:r>
            <a:r>
              <a:rPr lang="en-US" sz="3200" dirty="0" err="1" smtClean="0"/>
              <a:t>lainnya</a:t>
            </a:r>
            <a:r>
              <a:rPr lang="en-US" sz="3200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554117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Callout 1 6">
            <a:hlinkClick r:id="rId3" action="ppaction://hlinksldjump"/>
          </p:cNvPr>
          <p:cNvSpPr/>
          <p:nvPr/>
        </p:nvSpPr>
        <p:spPr>
          <a:xfrm>
            <a:off x="395536" y="1556792"/>
            <a:ext cx="1872208" cy="936104"/>
          </a:xfrm>
          <a:prstGeom prst="borderCallout1">
            <a:avLst>
              <a:gd name="adj1" fmla="val 95762"/>
              <a:gd name="adj2" fmla="val 52161"/>
              <a:gd name="adj3" fmla="val 91817"/>
              <a:gd name="adj4" fmla="val 1511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variabel</a:t>
            </a:r>
            <a:r>
              <a:rPr lang="en-US" i="1" dirty="0" smtClean="0"/>
              <a:t> exogenous</a:t>
            </a:r>
            <a:endParaRPr lang="id-ID" dirty="0"/>
          </a:p>
        </p:txBody>
      </p:sp>
      <p:sp>
        <p:nvSpPr>
          <p:cNvPr id="8" name="Line Callout 1 7"/>
          <p:cNvSpPr/>
          <p:nvPr/>
        </p:nvSpPr>
        <p:spPr>
          <a:xfrm>
            <a:off x="5508104" y="260648"/>
            <a:ext cx="3024336" cy="1224136"/>
          </a:xfrm>
          <a:prstGeom prst="borderCallout1">
            <a:avLst>
              <a:gd name="adj1" fmla="val 99376"/>
              <a:gd name="adj2" fmla="val 16623"/>
              <a:gd name="adj3" fmla="val 148070"/>
              <a:gd name="adj4" fmla="val -37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i="1" dirty="0" err="1" smtClean="0"/>
              <a:t>variabel</a:t>
            </a:r>
            <a:r>
              <a:rPr lang="en-US" i="1" dirty="0" smtClean="0"/>
              <a:t> </a:t>
            </a:r>
            <a:r>
              <a:rPr lang="id-ID" i="1" dirty="0" smtClean="0"/>
              <a:t> </a:t>
            </a:r>
            <a:r>
              <a:rPr lang="en-US" i="1" dirty="0" smtClean="0"/>
              <a:t>residue / </a:t>
            </a:r>
            <a:r>
              <a:rPr lang="en-US" dirty="0" smtClean="0"/>
              <a:t>e1</a:t>
            </a:r>
            <a:r>
              <a:rPr lang="id-ID" dirty="0" smtClean="0"/>
              <a:t>,</a:t>
            </a:r>
            <a:r>
              <a:rPr lang="en-US" dirty="0" smtClean="0"/>
              <a:t>e2</a:t>
            </a:r>
            <a:r>
              <a:rPr lang="en-US" i="1" dirty="0" smtClean="0"/>
              <a:t> </a:t>
            </a:r>
            <a:r>
              <a:rPr lang="en-US" dirty="0" smtClean="0"/>
              <a:t> d</a:t>
            </a:r>
            <a:r>
              <a:rPr lang="id-ID" dirty="0" smtClean="0"/>
              <a:t>gn </a:t>
            </a:r>
            <a:r>
              <a:rPr lang="en-US" dirty="0" smtClean="0"/>
              <a:t>  </a:t>
            </a:r>
            <a:r>
              <a:rPr lang="en-US" i="1" dirty="0" smtClean="0"/>
              <a:t>endogenous</a:t>
            </a:r>
            <a:r>
              <a:rPr lang="en-US" dirty="0" smtClean="0"/>
              <a:t> </a:t>
            </a:r>
            <a:endParaRPr lang="id-ID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84168" y="1484784"/>
            <a:ext cx="21602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Callout 1 12"/>
          <p:cNvSpPr/>
          <p:nvPr/>
        </p:nvSpPr>
        <p:spPr>
          <a:xfrm>
            <a:off x="467544" y="5157192"/>
            <a:ext cx="2664296" cy="1368152"/>
          </a:xfrm>
          <a:prstGeom prst="borderCallout1">
            <a:avLst>
              <a:gd name="adj1" fmla="val -1406"/>
              <a:gd name="adj2" fmla="val 49413"/>
              <a:gd name="adj3" fmla="val -72634"/>
              <a:gd name="adj4" fmla="val 735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 smtClean="0"/>
              <a:t>M</a:t>
            </a:r>
            <a:r>
              <a:rPr lang="en-US" dirty="0" err="1" smtClean="0"/>
              <a:t>enunjukkan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variabel-variabel</a:t>
            </a:r>
            <a:r>
              <a:rPr lang="en-US" dirty="0" smtClean="0"/>
              <a:t> </a:t>
            </a:r>
            <a:r>
              <a:rPr lang="en-US" i="1" dirty="0" smtClean="0"/>
              <a:t>exogenous </a:t>
            </a:r>
            <a:r>
              <a:rPr lang="en-US" dirty="0" smtClean="0"/>
              <a:t>(r</a:t>
            </a:r>
            <a:r>
              <a:rPr lang="en-US" baseline="-25000" dirty="0" smtClean="0"/>
              <a:t>21</a:t>
            </a:r>
            <a:r>
              <a:rPr lang="en-US" dirty="0" smtClean="0"/>
              <a:t>)</a:t>
            </a:r>
            <a:endParaRPr lang="id-ID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59632" y="2348880"/>
            <a:ext cx="216024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ine Callout 1 15"/>
          <p:cNvSpPr/>
          <p:nvPr/>
        </p:nvSpPr>
        <p:spPr>
          <a:xfrm>
            <a:off x="6588224" y="5445224"/>
            <a:ext cx="1872208" cy="936104"/>
          </a:xfrm>
          <a:prstGeom prst="borderCallout1">
            <a:avLst>
              <a:gd name="adj1" fmla="val 32697"/>
              <a:gd name="adj2" fmla="val -916"/>
              <a:gd name="adj3" fmla="val -193546"/>
              <a:gd name="adj4" fmla="val -613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variabel</a:t>
            </a:r>
            <a:r>
              <a:rPr lang="en-US" i="1" dirty="0" smtClean="0"/>
              <a:t> </a:t>
            </a:r>
            <a:r>
              <a:rPr lang="id-ID" i="1" dirty="0" smtClean="0"/>
              <a:t>perantara</a:t>
            </a:r>
            <a:endParaRPr lang="id-ID" dirty="0"/>
          </a:p>
        </p:txBody>
      </p:sp>
      <p:sp>
        <p:nvSpPr>
          <p:cNvPr id="17" name="Line Callout 1 16">
            <a:hlinkClick r:id="rId4" action="ppaction://hlinksldjump"/>
          </p:cNvPr>
          <p:cNvSpPr/>
          <p:nvPr/>
        </p:nvSpPr>
        <p:spPr>
          <a:xfrm>
            <a:off x="7271792" y="1916832"/>
            <a:ext cx="1872208" cy="936104"/>
          </a:xfrm>
          <a:prstGeom prst="borderCallout1">
            <a:avLst>
              <a:gd name="adj1" fmla="val 102469"/>
              <a:gd name="adj2" fmla="val 49475"/>
              <a:gd name="adj3" fmla="val 120412"/>
              <a:gd name="adj4" fmla="val -15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variabel</a:t>
            </a:r>
            <a:r>
              <a:rPr lang="en-US" i="1" dirty="0" smtClean="0"/>
              <a:t> e</a:t>
            </a:r>
            <a:r>
              <a:rPr lang="id-ID" i="1" dirty="0" smtClean="0"/>
              <a:t>ndo</a:t>
            </a:r>
            <a:r>
              <a:rPr lang="en-US" i="1" dirty="0" err="1" smtClean="0"/>
              <a:t>genous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dirty="0" smtClean="0"/>
              <a:t>Istilah dasar</a:t>
            </a:r>
            <a:endParaRPr lang="id-ID" sz="4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132856"/>
            <a:ext cx="511256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3131840" y="3573016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Oval 5"/>
          <p:cNvSpPr/>
          <p:nvPr/>
        </p:nvSpPr>
        <p:spPr>
          <a:xfrm>
            <a:off x="3995936" y="4005064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/>
          <p:nvPr/>
        </p:nvSpPr>
        <p:spPr>
          <a:xfrm>
            <a:off x="4067944" y="3429000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5220072" y="4941168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Oval 8"/>
          <p:cNvSpPr/>
          <p:nvPr/>
        </p:nvSpPr>
        <p:spPr>
          <a:xfrm>
            <a:off x="5940152" y="3861048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Oval 9"/>
          <p:cNvSpPr/>
          <p:nvPr/>
        </p:nvSpPr>
        <p:spPr>
          <a:xfrm>
            <a:off x="5364088" y="2780928"/>
            <a:ext cx="432048" cy="504056"/>
          </a:xfrm>
          <a:prstGeom prst="ellipse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2" name="Straight Connector 11"/>
          <p:cNvCxnSpPr>
            <a:endCxn id="5" idx="1"/>
          </p:cNvCxnSpPr>
          <p:nvPr/>
        </p:nvCxnSpPr>
        <p:spPr>
          <a:xfrm>
            <a:off x="1907704" y="3284984"/>
            <a:ext cx="1287408" cy="361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7" idx="1"/>
          </p:cNvCxnSpPr>
          <p:nvPr/>
        </p:nvCxnSpPr>
        <p:spPr>
          <a:xfrm>
            <a:off x="1907704" y="3284984"/>
            <a:ext cx="2223512" cy="217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0" idx="1"/>
          </p:cNvCxnSpPr>
          <p:nvPr/>
        </p:nvCxnSpPr>
        <p:spPr>
          <a:xfrm flipV="1">
            <a:off x="1907704" y="2854745"/>
            <a:ext cx="3519656" cy="430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6" idx="2"/>
          </p:cNvCxnSpPr>
          <p:nvPr/>
        </p:nvCxnSpPr>
        <p:spPr>
          <a:xfrm>
            <a:off x="1907704" y="3283176"/>
            <a:ext cx="2088232" cy="973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8" idx="3"/>
          </p:cNvCxnSpPr>
          <p:nvPr/>
        </p:nvCxnSpPr>
        <p:spPr>
          <a:xfrm>
            <a:off x="1979712" y="3319180"/>
            <a:ext cx="3303632" cy="2052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9" idx="2"/>
          </p:cNvCxnSpPr>
          <p:nvPr/>
        </p:nvCxnSpPr>
        <p:spPr>
          <a:xfrm>
            <a:off x="1907704" y="3284984"/>
            <a:ext cx="4032448" cy="828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hlinkClick r:id="rId3" action="ppaction://hlinksldjump"/>
          </p:cNvPr>
          <p:cNvSpPr/>
          <p:nvPr/>
        </p:nvSpPr>
        <p:spPr>
          <a:xfrm>
            <a:off x="251520" y="2348880"/>
            <a:ext cx="17281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Koef</a:t>
            </a:r>
            <a:r>
              <a:rPr lang="id-ID" b="1" dirty="0" smtClean="0"/>
              <a:t>i</a:t>
            </a:r>
            <a:r>
              <a:rPr lang="en-US" b="1" dirty="0" err="1" smtClean="0"/>
              <a:t>sien</a:t>
            </a:r>
            <a:r>
              <a:rPr lang="en-US" b="1" dirty="0" smtClean="0"/>
              <a:t> </a:t>
            </a:r>
            <a:r>
              <a:rPr lang="en-US" b="1" dirty="0" err="1" smtClean="0"/>
              <a:t>Jalur</a:t>
            </a:r>
            <a:endParaRPr lang="id-ID" dirty="0"/>
          </a:p>
        </p:txBody>
      </p:sp>
      <p:sp>
        <p:nvSpPr>
          <p:cNvPr id="27" name="Line Callout 1 26"/>
          <p:cNvSpPr/>
          <p:nvPr/>
        </p:nvSpPr>
        <p:spPr>
          <a:xfrm>
            <a:off x="611560" y="5445224"/>
            <a:ext cx="2232248" cy="1080120"/>
          </a:xfrm>
          <a:prstGeom prst="borderCallout1">
            <a:avLst>
              <a:gd name="adj1" fmla="val 1281"/>
              <a:gd name="adj2" fmla="val 76194"/>
              <a:gd name="adj3" fmla="val -188504"/>
              <a:gd name="adj4" fmla="val 1177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Variabel</a:t>
            </a:r>
            <a:r>
              <a:rPr lang="en-US" b="1" dirty="0" smtClean="0"/>
              <a:t> </a:t>
            </a:r>
            <a:r>
              <a:rPr lang="en-US" b="1" i="1" dirty="0" smtClean="0"/>
              <a:t>Exogenous</a:t>
            </a:r>
            <a:r>
              <a:rPr lang="en-US" b="1" dirty="0" smtClean="0"/>
              <a:t> yang </a:t>
            </a:r>
            <a:r>
              <a:rPr lang="en-US" b="1" dirty="0" err="1" smtClean="0"/>
              <a:t>Dikorelasikan</a:t>
            </a:r>
            <a:endParaRPr lang="id-ID" dirty="0"/>
          </a:p>
        </p:txBody>
      </p:sp>
      <p:sp>
        <p:nvSpPr>
          <p:cNvPr id="29" name="Oval 28"/>
          <p:cNvSpPr/>
          <p:nvPr/>
        </p:nvSpPr>
        <p:spPr>
          <a:xfrm>
            <a:off x="3203848" y="2996952"/>
            <a:ext cx="432048" cy="504056"/>
          </a:xfrm>
          <a:prstGeom prst="ellipse">
            <a:avLst/>
          </a:prstGeom>
          <a:solidFill>
            <a:srgbClr val="C000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Oval 29"/>
          <p:cNvSpPr/>
          <p:nvPr/>
        </p:nvSpPr>
        <p:spPr>
          <a:xfrm>
            <a:off x="3275856" y="5013176"/>
            <a:ext cx="432048" cy="504056"/>
          </a:xfrm>
          <a:prstGeom prst="ellipse">
            <a:avLst/>
          </a:prstGeom>
          <a:solidFill>
            <a:srgbClr val="C000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32" name="Straight Connector 31"/>
          <p:cNvCxnSpPr>
            <a:endCxn id="30" idx="1"/>
          </p:cNvCxnSpPr>
          <p:nvPr/>
        </p:nvCxnSpPr>
        <p:spPr>
          <a:xfrm flipV="1">
            <a:off x="2339752" y="5086993"/>
            <a:ext cx="999376" cy="358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6444208" y="2060848"/>
            <a:ext cx="432048" cy="504056"/>
          </a:xfrm>
          <a:prstGeom prst="ellipse">
            <a:avLst/>
          </a:prstGeom>
          <a:solidFill>
            <a:schemeClr val="tx2">
              <a:lumMod val="50000"/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Oval 35"/>
          <p:cNvSpPr/>
          <p:nvPr/>
        </p:nvSpPr>
        <p:spPr>
          <a:xfrm>
            <a:off x="5292080" y="1988840"/>
            <a:ext cx="432048" cy="504056"/>
          </a:xfrm>
          <a:prstGeom prst="ellipse">
            <a:avLst/>
          </a:prstGeom>
          <a:solidFill>
            <a:schemeClr val="tx2">
              <a:lumMod val="50000"/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38" name="Straight Connector 37"/>
          <p:cNvCxnSpPr>
            <a:stCxn id="36" idx="7"/>
          </p:cNvCxnSpPr>
          <p:nvPr/>
        </p:nvCxnSpPr>
        <p:spPr>
          <a:xfrm flipV="1">
            <a:off x="5660856" y="1484784"/>
            <a:ext cx="1071384" cy="577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588224" y="1484784"/>
            <a:ext cx="144016" cy="577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660232" y="620688"/>
            <a:ext cx="208823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Istilah</a:t>
            </a:r>
            <a:r>
              <a:rPr lang="en-US" b="1" dirty="0" smtClean="0"/>
              <a:t> </a:t>
            </a:r>
            <a:r>
              <a:rPr lang="en-US" b="1" dirty="0" err="1" smtClean="0"/>
              <a:t>Gangguan</a:t>
            </a:r>
            <a:r>
              <a:rPr lang="en-US" b="1" dirty="0" smtClean="0"/>
              <a:t> / Error Term (e)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4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428</TotalTime>
  <Words>1373</Words>
  <Application>Microsoft Office PowerPoint</Application>
  <PresentationFormat>On-screen Show (4:3)</PresentationFormat>
  <Paragraphs>243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Verve</vt:lpstr>
      <vt:lpstr>Path Analysis</vt:lpstr>
      <vt:lpstr>pengertian</vt:lpstr>
      <vt:lpstr>pengertian</vt:lpstr>
      <vt:lpstr>pengertian</vt:lpstr>
      <vt:lpstr>Model Langsung</vt:lpstr>
      <vt:lpstr>Model mediasi</vt:lpstr>
      <vt:lpstr>tujuan</vt:lpstr>
      <vt:lpstr>Slide 8</vt:lpstr>
      <vt:lpstr>Istilah dasar</vt:lpstr>
      <vt:lpstr>Slide 10</vt:lpstr>
      <vt:lpstr>Istilah dasar analisis jalur</vt:lpstr>
      <vt:lpstr>Istilah dasar analisis jalur</vt:lpstr>
      <vt:lpstr>Istilah dasar analisis jalur</vt:lpstr>
      <vt:lpstr>Istilah dasar analisis jalur</vt:lpstr>
      <vt:lpstr>Istilah dasar analisis jalur</vt:lpstr>
      <vt:lpstr>Istilah dasar analisis jalur</vt:lpstr>
      <vt:lpstr>Istilah dasar analisis jalur</vt:lpstr>
      <vt:lpstr>kelebihan</vt:lpstr>
      <vt:lpstr>kekurangan</vt:lpstr>
      <vt:lpstr>syarat penggunaan</vt:lpstr>
      <vt:lpstr>syarat penggunaan</vt:lpstr>
      <vt:lpstr>tahapan</vt:lpstr>
      <vt:lpstr>tahapan</vt:lpstr>
      <vt:lpstr>tahapan</vt:lpstr>
      <vt:lpstr>tahapan</vt:lpstr>
      <vt:lpstr>tahapan</vt:lpstr>
      <vt:lpstr>latihan</vt:lpstr>
      <vt:lpstr>Interpretasi hasil</vt:lpstr>
      <vt:lpstr>interpretasi hasil</vt:lpstr>
      <vt:lpstr>kelayakan model</vt:lpstr>
      <vt:lpstr>Model mediasi</vt:lpstr>
      <vt:lpstr>tahapan</vt:lpstr>
      <vt:lpstr>tahapan</vt:lpstr>
      <vt:lpstr>tahapan</vt:lpstr>
      <vt:lpstr>tahapan</vt:lpstr>
      <vt:lpstr>latihan </vt:lpstr>
      <vt:lpstr>Interpretasi hasil Substruktur 1</vt:lpstr>
      <vt:lpstr>interpretasi hasil Substruktur 1</vt:lpstr>
      <vt:lpstr>latihan </vt:lpstr>
      <vt:lpstr>Interpretasi hasil Substruktur 2</vt:lpstr>
      <vt:lpstr>Interpretasi hasil Substruktur 2</vt:lpstr>
      <vt:lpstr>Menghitung pengaruh langsung (DE)</vt:lpstr>
      <vt:lpstr>Menghitung pengaruh tdk langsung (IE)</vt:lpstr>
      <vt:lpstr>Menghitung Pengaruh Total (TE)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 Analysis</dc:title>
  <dc:creator>bestian</dc:creator>
  <cp:lastModifiedBy>user</cp:lastModifiedBy>
  <cp:revision>5</cp:revision>
  <dcterms:created xsi:type="dcterms:W3CDTF">2013-05-12T10:49:33Z</dcterms:created>
  <dcterms:modified xsi:type="dcterms:W3CDTF">2014-04-30T10:05:54Z</dcterms:modified>
</cp:coreProperties>
</file>