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79" r:id="rId3"/>
    <p:sldId id="292" r:id="rId4"/>
    <p:sldId id="287" r:id="rId5"/>
    <p:sldId id="291" r:id="rId6"/>
    <p:sldId id="288" r:id="rId7"/>
    <p:sldId id="289" r:id="rId8"/>
    <p:sldId id="290" r:id="rId9"/>
    <p:sldId id="293" r:id="rId10"/>
    <p:sldId id="294" r:id="rId11"/>
    <p:sldId id="299" r:id="rId12"/>
    <p:sldId id="300" r:id="rId13"/>
    <p:sldId id="301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9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224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52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1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42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75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2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0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0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2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0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3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9CFF0-700A-46D7-AEBF-29306ECD1F6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07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34200" y="3893821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34200" y="3887724"/>
            <a:ext cx="5257800" cy="201549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34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34200" y="417423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8287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34200" y="420471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34200" y="3962401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00159" y="4061460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0" y="3816097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544"/>
            <a:ext cx="7938770" cy="114552"/>
          </a:xfrm>
          <a:custGeom>
            <a:avLst/>
            <a:gdLst/>
            <a:ahLst/>
            <a:cxnLst/>
            <a:rect l="l" t="t" r="r" b="b"/>
            <a:pathLst>
              <a:path w="6414770" h="114300">
                <a:moveTo>
                  <a:pt x="0" y="114299"/>
                </a:moveTo>
                <a:lnTo>
                  <a:pt x="6414516" y="114299"/>
                </a:lnTo>
                <a:lnTo>
                  <a:pt x="6414516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38516" y="3701544"/>
            <a:ext cx="4253484" cy="189482"/>
          </a:xfrm>
          <a:custGeom>
            <a:avLst/>
            <a:gdLst/>
            <a:ahLst/>
            <a:cxnLst/>
            <a:rect l="l" t="t" r="r" b="b"/>
            <a:pathLst>
              <a:path w="2729865" h="189229">
                <a:moveTo>
                  <a:pt x="0" y="188975"/>
                </a:moveTo>
                <a:lnTo>
                  <a:pt x="2729484" y="188975"/>
                </a:lnTo>
                <a:lnTo>
                  <a:pt x="2729484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12192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2" descr="Image result for logo IIB Darmaja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1"/>
            <a:ext cx="2340496" cy="234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590801" y="2700160"/>
            <a:ext cx="7010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Rounded MT Bold" panose="020F0704030504030204" pitchFamily="34" charset="0"/>
              </a:rPr>
              <a:t>MANAGEMENT CONTROL SYSTEM</a:t>
            </a:r>
          </a:p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(SISTEM PENGENDALIAN MANAJEMEN)</a:t>
            </a:r>
          </a:p>
        </p:txBody>
      </p:sp>
      <p:sp>
        <p:nvSpPr>
          <p:cNvPr id="18" name="Rectangle 115"/>
          <p:cNvSpPr txBox="1">
            <a:spLocks noChangeArrowheads="1"/>
          </p:cNvSpPr>
          <p:nvPr/>
        </p:nvSpPr>
        <p:spPr>
          <a:xfrm>
            <a:off x="3410108" y="5922785"/>
            <a:ext cx="5371782" cy="47942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000" kern="0" dirty="0">
                <a:latin typeface="Arial Rounded MT Bold" pitchFamily="34" charset="0"/>
              </a:rPr>
              <a:t>Dr. KHAIDARMANSYAH, S.H.,M.Pd</a:t>
            </a:r>
            <a:endParaRPr lang="es-ES" altLang="en-US" sz="2000" kern="0" dirty="0">
              <a:latin typeface="Arial Rounded MT Bold" pitchFamily="34" charset="0"/>
            </a:endParaRPr>
          </a:p>
        </p:txBody>
      </p:sp>
      <p:sp>
        <p:nvSpPr>
          <p:cNvPr id="19" name="Rectangle 115"/>
          <p:cNvSpPr txBox="1">
            <a:spLocks noChangeArrowheads="1"/>
          </p:cNvSpPr>
          <p:nvPr/>
        </p:nvSpPr>
        <p:spPr>
          <a:xfrm>
            <a:off x="3410108" y="4409949"/>
            <a:ext cx="5657692" cy="1010170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kern="0" dirty="0">
                <a:latin typeface="Arial Rounded MT Bold" pitchFamily="34" charset="0"/>
              </a:rPr>
              <a:t>PERTEMUAN V</a:t>
            </a:r>
          </a:p>
          <a:p>
            <a:pPr algn="ctr"/>
            <a:r>
              <a:rPr lang="id-ID" altLang="en-US" sz="2200" i="1" kern="0" dirty="0">
                <a:latin typeface="Arial Rounded MT Bold" pitchFamily="34" charset="0"/>
              </a:rPr>
              <a:t>PUSAT LABA </a:t>
            </a:r>
            <a:endParaRPr lang="es-ES" altLang="en-US" sz="2200" i="1" kern="0" dirty="0">
              <a:latin typeface="Arial Rounded MT Bold" pitchFamily="34" charset="0"/>
            </a:endParaRPr>
          </a:p>
          <a:p>
            <a:pPr algn="ctr"/>
            <a:endParaRPr lang="es-ES" altLang="en-US" sz="2000" i="1" kern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39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EF7D101-90FA-407D-81E8-8AD66A0882E2}"/>
              </a:ext>
            </a:extLst>
          </p:cNvPr>
          <p:cNvSpPr txBox="1"/>
          <p:nvPr/>
        </p:nvSpPr>
        <p:spPr>
          <a:xfrm>
            <a:off x="604684" y="663678"/>
            <a:ext cx="986667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Harga transfer </a:t>
            </a:r>
            <a:r>
              <a:rPr lang="en-ID" sz="2400" dirty="0" err="1">
                <a:latin typeface="Arial Rounded MT Bold" panose="020F0704030504030204" pitchFamily="34" charset="0"/>
              </a:rPr>
              <a:t>adalah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nilai</a:t>
            </a:r>
            <a:r>
              <a:rPr lang="en-ID" sz="2400" dirty="0">
                <a:latin typeface="Arial Rounded MT Bold" panose="020F0704030504030204" pitchFamily="34" charset="0"/>
              </a:rPr>
              <a:t> yang </a:t>
            </a:r>
            <a:r>
              <a:rPr lang="en-ID" sz="2400" dirty="0" err="1">
                <a:latin typeface="Arial Rounded MT Bold" panose="020F0704030504030204" pitchFamily="34" charset="0"/>
              </a:rPr>
              <a:t>diberikan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atas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suatu</a:t>
            </a:r>
            <a:r>
              <a:rPr lang="en-ID" sz="2400" dirty="0">
                <a:latin typeface="Arial Rounded MT Bold" panose="020F0704030504030204" pitchFamily="34" charset="0"/>
              </a:rPr>
              <a:t> transfer </a:t>
            </a:r>
            <a:r>
              <a:rPr lang="en-ID" sz="2400" dirty="0" err="1">
                <a:latin typeface="Arial Rounded MT Bold" panose="020F0704030504030204" pitchFamily="34" charset="0"/>
              </a:rPr>
              <a:t>barang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atau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jasa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dalam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transaksi</a:t>
            </a:r>
            <a:r>
              <a:rPr lang="en-ID" sz="2400" dirty="0">
                <a:latin typeface="Arial Rounded MT Bold" panose="020F0704030504030204" pitchFamily="34" charset="0"/>
              </a:rPr>
              <a:t> yang </a:t>
            </a:r>
            <a:r>
              <a:rPr lang="en-ID" sz="2400" dirty="0" err="1">
                <a:latin typeface="Arial Rounded MT Bold" panose="020F0704030504030204" pitchFamily="34" charset="0"/>
              </a:rPr>
              <a:t>setidaknya</a:t>
            </a:r>
            <a:r>
              <a:rPr lang="en-ID" sz="2400" dirty="0">
                <a:latin typeface="Arial Rounded MT Bold" panose="020F0704030504030204" pitchFamily="34" charset="0"/>
              </a:rPr>
              <a:t> salah </a:t>
            </a:r>
            <a:r>
              <a:rPr lang="en-ID" sz="2400" dirty="0" err="1">
                <a:latin typeface="Arial Rounded MT Bold" panose="020F0704030504030204" pitchFamily="34" charset="0"/>
              </a:rPr>
              <a:t>satu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dua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pihak</a:t>
            </a:r>
            <a:r>
              <a:rPr lang="en-ID" sz="2400" dirty="0">
                <a:latin typeface="Arial Rounded MT Bold" panose="020F0704030504030204" pitchFamily="34" charset="0"/>
              </a:rPr>
              <a:t> yang </a:t>
            </a:r>
            <a:r>
              <a:rPr lang="en-ID" sz="2400" dirty="0" err="1">
                <a:latin typeface="Arial Rounded MT Bold" panose="020F0704030504030204" pitchFamily="34" charset="0"/>
              </a:rPr>
              <a:t>bertransaksi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merupakan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442913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400" dirty="0">
                <a:latin typeface="Arial Rounded MT Bold" panose="020F0704030504030204" pitchFamily="34" charset="0"/>
              </a:rPr>
              <a:t>k</a:t>
            </a:r>
            <a:r>
              <a:rPr lang="fi-FI" sz="2400" dirty="0">
                <a:latin typeface="Arial Rounded MT Bold" panose="020F0704030504030204" pitchFamily="34" charset="0"/>
              </a:rPr>
              <a:t>eluaran dari sebuah unit dipakai sebagai masukan bagi unit lain.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442913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>
                <a:latin typeface="Arial Rounded MT Bold" panose="020F0704030504030204" pitchFamily="34" charset="0"/>
              </a:rPr>
              <a:t>Transaksi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antar</a:t>
            </a:r>
            <a:r>
              <a:rPr lang="en-ID" sz="2400" dirty="0">
                <a:latin typeface="Arial Rounded MT Bold" panose="020F0704030504030204" pitchFamily="34" charset="0"/>
              </a:rPr>
              <a:t> unit </a:t>
            </a:r>
            <a:r>
              <a:rPr lang="en-ID" sz="2400" dirty="0" err="1">
                <a:latin typeface="Arial Rounded MT Bold" panose="020F0704030504030204" pitchFamily="34" charset="0"/>
              </a:rPr>
              <a:t>ini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mengakibatkan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timbulnya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mekanisme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id-ID" sz="2400" dirty="0">
                <a:latin typeface="Arial Rounded MT Bold" panose="020F0704030504030204" pitchFamily="34" charset="0"/>
              </a:rPr>
              <a:t>harga transfer (</a:t>
            </a:r>
            <a:r>
              <a:rPr lang="en-ID" sz="2400" dirty="0">
                <a:latin typeface="Arial Rounded MT Bold" panose="020F0704030504030204" pitchFamily="34" charset="0"/>
              </a:rPr>
              <a:t>transfer pricing</a:t>
            </a:r>
            <a:r>
              <a:rPr lang="id-ID" sz="2400" dirty="0">
                <a:latin typeface="Arial Rounded MT Bold" panose="020F0704030504030204" pitchFamily="34" charset="0"/>
              </a:rPr>
              <a:t>)</a:t>
            </a:r>
          </a:p>
          <a:p>
            <a:pPr marL="442913" indent="-44291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>
                <a:latin typeface="Arial Rounded MT Bold" panose="020F0704030504030204" pitchFamily="34" charset="0"/>
              </a:rPr>
              <a:t>Dalam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arti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sempit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harga</a:t>
            </a:r>
            <a:r>
              <a:rPr lang="en-ID" sz="2400" dirty="0">
                <a:latin typeface="Arial Rounded MT Bold" panose="020F0704030504030204" pitchFamily="34" charset="0"/>
              </a:rPr>
              <a:t> transfer </a:t>
            </a:r>
            <a:r>
              <a:rPr lang="en-ID" sz="2400" dirty="0" err="1">
                <a:latin typeface="Arial Rounded MT Bold" panose="020F0704030504030204" pitchFamily="34" charset="0"/>
              </a:rPr>
              <a:t>adalah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harga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barang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atau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jasa</a:t>
            </a:r>
            <a:r>
              <a:rPr lang="en-ID" sz="2400" dirty="0">
                <a:latin typeface="Arial Rounded MT Bold" panose="020F0704030504030204" pitchFamily="34" charset="0"/>
              </a:rPr>
              <a:t> yang </a:t>
            </a:r>
            <a:r>
              <a:rPr lang="en-ID" sz="2400" dirty="0" err="1">
                <a:latin typeface="Arial Rounded MT Bold" panose="020F0704030504030204" pitchFamily="34" charset="0"/>
              </a:rPr>
              <a:t>ditransfer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antar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atau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setidak-tidaknya</a:t>
            </a:r>
            <a:r>
              <a:rPr lang="en-ID" sz="2400" dirty="0">
                <a:latin typeface="Arial Rounded MT Bold" panose="020F0704030504030204" pitchFamily="34" charset="0"/>
              </a:rPr>
              <a:t> salah </a:t>
            </a:r>
            <a:r>
              <a:rPr lang="en-ID" sz="2400" dirty="0" err="1">
                <a:latin typeface="Arial Rounded MT Bold" panose="020F0704030504030204" pitchFamily="34" charset="0"/>
              </a:rPr>
              <a:t>satu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pertanggungjawaban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merupakan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2308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FD6BF9-7654-4CB8-8819-AD0CA5EE2423}"/>
              </a:ext>
            </a:extLst>
          </p:cNvPr>
          <p:cNvSpPr txBox="1"/>
          <p:nvPr/>
        </p:nvSpPr>
        <p:spPr>
          <a:xfrm>
            <a:off x="1194619" y="914400"/>
            <a:ext cx="929148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ID" sz="2400" dirty="0">
                <a:latin typeface="Arial Rounded MT Bold" panose="020F0704030504030204" pitchFamily="34" charset="0"/>
              </a:rPr>
              <a:t>Di </a:t>
            </a:r>
            <a:r>
              <a:rPr lang="en-ID" sz="2400" dirty="0" err="1">
                <a:latin typeface="Arial Rounded MT Bold" panose="020F0704030504030204" pitchFamily="34" charset="0"/>
              </a:rPr>
              <a:t>dalam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perusahaan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terdapat</a:t>
            </a:r>
            <a:r>
              <a:rPr lang="en-ID" sz="2400" dirty="0">
                <a:latin typeface="Arial Rounded MT Bold" panose="020F0704030504030204" pitchFamily="34" charset="0"/>
              </a:rPr>
              <a:t> :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Divisi yang </a:t>
            </a:r>
            <a:r>
              <a:rPr lang="en-ID" sz="2400" dirty="0" err="1">
                <a:latin typeface="Arial Rounded MT Bold" panose="020F0704030504030204" pitchFamily="34" charset="0"/>
              </a:rPr>
              <a:t>menjual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produk</a:t>
            </a:r>
            <a:r>
              <a:rPr lang="en-ID" sz="2400" dirty="0">
                <a:latin typeface="Arial Rounded MT Bold" panose="020F0704030504030204" pitchFamily="34" charset="0"/>
              </a:rPr>
              <a:t> (</a:t>
            </a:r>
            <a:r>
              <a:rPr lang="en-ID" sz="2400" dirty="0" err="1">
                <a:latin typeface="Arial Rounded MT Bold" panose="020F0704030504030204" pitchFamily="34" charset="0"/>
              </a:rPr>
              <a:t>barang</a:t>
            </a:r>
            <a:r>
              <a:rPr lang="en-ID" sz="2400" dirty="0">
                <a:latin typeface="Arial Rounded MT Bold" panose="020F0704030504030204" pitchFamily="34" charset="0"/>
              </a:rPr>
              <a:t>/</a:t>
            </a:r>
            <a:r>
              <a:rPr lang="en-ID" sz="2400" dirty="0" err="1">
                <a:latin typeface="Arial Rounded MT Bold" panose="020F0704030504030204" pitchFamily="34" charset="0"/>
              </a:rPr>
              <a:t>jasa</a:t>
            </a:r>
            <a:r>
              <a:rPr lang="en-ID" sz="2400" dirty="0">
                <a:latin typeface="Arial Rounded MT Bold" panose="020F0704030504030204" pitchFamily="34" charset="0"/>
              </a:rPr>
              <a:t>) = </a:t>
            </a:r>
            <a:r>
              <a:rPr lang="en-ID" sz="2400" dirty="0" err="1">
                <a:latin typeface="Arial Rounded MT Bold" panose="020F0704030504030204" pitchFamily="34" charset="0"/>
              </a:rPr>
              <a:t>penjual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Divisi yang </a:t>
            </a:r>
            <a:r>
              <a:rPr lang="en-ID" sz="2400" dirty="0" err="1">
                <a:latin typeface="Arial Rounded MT Bold" panose="020F0704030504030204" pitchFamily="34" charset="0"/>
              </a:rPr>
              <a:t>membeli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produk</a:t>
            </a:r>
            <a:r>
              <a:rPr lang="en-ID" sz="2400" dirty="0">
                <a:latin typeface="Arial Rounded MT Bold" panose="020F0704030504030204" pitchFamily="34" charset="0"/>
              </a:rPr>
              <a:t> (</a:t>
            </a:r>
            <a:r>
              <a:rPr lang="en-ID" sz="2400" dirty="0" err="1">
                <a:latin typeface="Arial Rounded MT Bold" panose="020F0704030504030204" pitchFamily="34" charset="0"/>
              </a:rPr>
              <a:t>barang</a:t>
            </a:r>
            <a:r>
              <a:rPr lang="en-ID" sz="2400" dirty="0">
                <a:latin typeface="Arial Rounded MT Bold" panose="020F0704030504030204" pitchFamily="34" charset="0"/>
              </a:rPr>
              <a:t>/</a:t>
            </a:r>
            <a:r>
              <a:rPr lang="en-ID" sz="2400" dirty="0" err="1">
                <a:latin typeface="Arial Rounded MT Bold" panose="020F0704030504030204" pitchFamily="34" charset="0"/>
              </a:rPr>
              <a:t>jasa</a:t>
            </a:r>
            <a:r>
              <a:rPr lang="en-ID" sz="2400" dirty="0">
                <a:latin typeface="Arial Rounded MT Bold" panose="020F0704030504030204" pitchFamily="34" charset="0"/>
              </a:rPr>
              <a:t>) = </a:t>
            </a:r>
            <a:r>
              <a:rPr lang="en-ID" sz="2400" dirty="0" err="1">
                <a:latin typeface="Arial Rounded MT Bold" panose="020F0704030504030204" pitchFamily="34" charset="0"/>
              </a:rPr>
              <a:t>pembeli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endParaRPr lang="id-ID" sz="2400" dirty="0">
              <a:latin typeface="Arial Rounded MT Bold" panose="020F0704030504030204" pitchFamily="34" charset="0"/>
            </a:endParaRPr>
          </a:p>
          <a:p>
            <a:pPr>
              <a:spcAft>
                <a:spcPts val="1200"/>
              </a:spcAft>
            </a:pPr>
            <a:r>
              <a:rPr lang="en-ID" sz="2400" dirty="0">
                <a:latin typeface="Arial Rounded MT Bold" panose="020F0704030504030204" pitchFamily="34" charset="0"/>
              </a:rPr>
              <a:t>Oleh  </a:t>
            </a:r>
            <a:r>
              <a:rPr lang="en-ID" sz="2400" dirty="0" err="1">
                <a:latin typeface="Arial Rounded MT Bold" panose="020F0704030504030204" pitchFamily="34" charset="0"/>
              </a:rPr>
              <a:t>karena</a:t>
            </a:r>
            <a:r>
              <a:rPr lang="en-ID" sz="2400" dirty="0">
                <a:latin typeface="Arial Rounded MT Bold" panose="020F0704030504030204" pitchFamily="34" charset="0"/>
              </a:rPr>
              <a:t>   </a:t>
            </a:r>
            <a:r>
              <a:rPr lang="en-ID" sz="2400" dirty="0" err="1">
                <a:latin typeface="Arial Rounded MT Bold" panose="020F0704030504030204" pitchFamily="34" charset="0"/>
              </a:rPr>
              <a:t>itu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dalam</a:t>
            </a:r>
            <a:r>
              <a:rPr lang="en-ID" sz="2400" dirty="0">
                <a:latin typeface="Arial Rounded MT Bold" panose="020F0704030504030204" pitchFamily="34" charset="0"/>
              </a:rPr>
              <a:t> divisi-divisi </a:t>
            </a:r>
            <a:r>
              <a:rPr lang="en-ID" sz="2400" dirty="0" err="1">
                <a:latin typeface="Arial Rounded MT Bold" panose="020F0704030504030204" pitchFamily="34" charset="0"/>
              </a:rPr>
              <a:t>tersebut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perlu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dibuat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dua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macam</a:t>
            </a:r>
            <a:r>
              <a:rPr lang="en-ID" sz="2400" dirty="0">
                <a:latin typeface="Arial Rounded MT Bold" panose="020F0704030504030204" pitchFamily="34" charset="0"/>
              </a:rPr>
              <a:t> - </a:t>
            </a:r>
            <a:r>
              <a:rPr lang="en-ID" sz="2400" dirty="0" err="1">
                <a:latin typeface="Arial Rounded MT Bold" panose="020F0704030504030204" pitchFamily="34" charset="0"/>
              </a:rPr>
              <a:t>macam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yaitu</a:t>
            </a:r>
            <a:r>
              <a:rPr lang="en-ID" sz="2400" dirty="0">
                <a:latin typeface="Arial Rounded MT Bold" panose="020F0704030504030204" pitchFamily="34" charset="0"/>
              </a:rPr>
              <a:t> :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Keputusan </a:t>
            </a:r>
            <a:r>
              <a:rPr lang="en-ID" sz="2400" dirty="0" err="1">
                <a:latin typeface="Arial Rounded MT Bold" panose="020F0704030504030204" pitchFamily="34" charset="0"/>
              </a:rPr>
              <a:t>pemilihan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sumber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442913">
              <a:spcAft>
                <a:spcPts val="1200"/>
              </a:spcAft>
            </a:pPr>
            <a:r>
              <a:rPr lang="en-ID" sz="2400" dirty="0" err="1">
                <a:latin typeface="Arial Rounded MT Bold" panose="020F0704030504030204" pitchFamily="34" charset="0"/>
              </a:rPr>
              <a:t>adalah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menetapkan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membeli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luar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perusahaan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id-ID" sz="2400" dirty="0">
                <a:latin typeface="Arial Rounded MT Bold" panose="020F0704030504030204" pitchFamily="34" charset="0"/>
              </a:rPr>
              <a:t>(</a:t>
            </a:r>
            <a:r>
              <a:rPr lang="en-ID" sz="2400" dirty="0" err="1">
                <a:latin typeface="Arial Rounded MT Bold" panose="020F0704030504030204" pitchFamily="34" charset="0"/>
              </a:rPr>
              <a:t>eksternal</a:t>
            </a:r>
            <a:r>
              <a:rPr lang="id-ID" sz="2400" dirty="0">
                <a:latin typeface="Arial Rounded MT Bold" panose="020F0704030504030204" pitchFamily="34" charset="0"/>
              </a:rPr>
              <a:t>/customer</a:t>
            </a:r>
            <a:r>
              <a:rPr lang="en-ID" sz="2400" dirty="0">
                <a:latin typeface="Arial Rounded MT Bold" panose="020F0704030504030204" pitchFamily="34" charset="0"/>
              </a:rPr>
              <a:t>) </a:t>
            </a:r>
            <a:r>
              <a:rPr lang="en-ID" sz="2400" dirty="0" err="1">
                <a:latin typeface="Arial Rounded MT Bold" panose="020F0704030504030204" pitchFamily="34" charset="0"/>
              </a:rPr>
              <a:t>atau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membeli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dalam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perusahaan</a:t>
            </a:r>
            <a:r>
              <a:rPr lang="id-ID" sz="2400" dirty="0">
                <a:latin typeface="Arial Rounded MT Bold" panose="020F0704030504030204" pitchFamily="34" charset="0"/>
              </a:rPr>
              <a:t>/</a:t>
            </a:r>
            <a:r>
              <a:rPr lang="en-ID" sz="2400" dirty="0">
                <a:latin typeface="Arial Rounded MT Bold" panose="020F0704030504030204" pitchFamily="34" charset="0"/>
              </a:rPr>
              <a:t>internal (divisi </a:t>
            </a:r>
            <a:r>
              <a:rPr lang="en-ID" sz="2400" dirty="0" err="1">
                <a:latin typeface="Arial Rounded MT Bold" panose="020F0704030504030204" pitchFamily="34" charset="0"/>
              </a:rPr>
              <a:t>penjual</a:t>
            </a:r>
            <a:r>
              <a:rPr lang="en-ID" sz="2400" dirty="0">
                <a:latin typeface="Arial Rounded MT Bold" panose="020F0704030504030204" pitchFamily="34" charset="0"/>
              </a:rPr>
              <a:t>).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Keputusan </a:t>
            </a:r>
            <a:r>
              <a:rPr lang="en-ID" sz="2400" dirty="0" err="1">
                <a:latin typeface="Arial Rounded MT Bold" panose="020F0704030504030204" pitchFamily="34" charset="0"/>
              </a:rPr>
              <a:t>penetapan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id-ID" sz="2400" dirty="0">
                <a:latin typeface="Arial Rounded MT Bold" panose="020F0704030504030204" pitchFamily="34" charset="0"/>
              </a:rPr>
              <a:t>/</a:t>
            </a:r>
            <a:r>
              <a:rPr lang="en-ID" sz="2400" dirty="0" err="1">
                <a:latin typeface="Arial Rounded MT Bold" panose="020F0704030504030204" pitchFamily="34" charset="0"/>
              </a:rPr>
              <a:t>penentuan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besarnya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harga</a:t>
            </a:r>
            <a:r>
              <a:rPr lang="en-ID" sz="2400" dirty="0">
                <a:latin typeface="Arial Rounded MT Bold" panose="020F0704030504030204" pitchFamily="34" charset="0"/>
              </a:rPr>
              <a:t> transfer</a:t>
            </a:r>
          </a:p>
        </p:txBody>
      </p:sp>
    </p:spTree>
    <p:extLst>
      <p:ext uri="{BB962C8B-B14F-4D97-AF65-F5344CB8AC3E}">
        <p14:creationId xmlns:p14="http://schemas.microsoft.com/office/powerpoint/2010/main" val="1557254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C5CB1-668B-4AD1-A98D-A9AA8464E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67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>
                <a:latin typeface="Arial Rounded MT Bold" panose="020F0704030504030204" pitchFamily="34" charset="0"/>
              </a:rPr>
              <a:t>Penentuan</a:t>
            </a:r>
            <a:r>
              <a:rPr lang="en-US" sz="4000" b="1" dirty="0">
                <a:latin typeface="Arial Rounded MT Bold" panose="020F0704030504030204" pitchFamily="34" charset="0"/>
              </a:rPr>
              <a:t> Harga Transfer</a:t>
            </a:r>
            <a:endParaRPr lang="en-ID" sz="40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3D97AB-E1A7-43CB-B17E-B06277215070}"/>
              </a:ext>
            </a:extLst>
          </p:cNvPr>
          <p:cNvSpPr txBox="1"/>
          <p:nvPr/>
        </p:nvSpPr>
        <p:spPr>
          <a:xfrm>
            <a:off x="1179871" y="2050026"/>
            <a:ext cx="809413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>
              <a:spcAft>
                <a:spcPts val="1200"/>
              </a:spcAft>
              <a:buFont typeface="+mj-lt"/>
              <a:buAutoNum type="arabicPeriod"/>
            </a:pPr>
            <a:r>
              <a:rPr lang="en-US" sz="2800" b="1" dirty="0">
                <a:latin typeface="Arial Rounded MT Bold" panose="020F0704030504030204" pitchFamily="34" charset="0"/>
              </a:rPr>
              <a:t>Harga Transfer </a:t>
            </a:r>
            <a:r>
              <a:rPr lang="en-US" sz="2800" b="1" dirty="0" err="1">
                <a:latin typeface="Arial Rounded MT Bold" panose="020F0704030504030204" pitchFamily="34" charset="0"/>
              </a:rPr>
              <a:t>Berdasarkan</a:t>
            </a:r>
            <a:r>
              <a:rPr lang="en-US" sz="2800" b="1" dirty="0">
                <a:latin typeface="Arial Rounded MT Bold" panose="020F0704030504030204" pitchFamily="34" charset="0"/>
              </a:rPr>
              <a:t> Harga Pasar (Market-Based Transfer Prices)</a:t>
            </a:r>
            <a:endParaRPr lang="id-ID" sz="2800" b="1" dirty="0">
              <a:latin typeface="Arial Rounded MT Bold" panose="020F0704030504030204" pitchFamily="34" charset="0"/>
            </a:endParaRPr>
          </a:p>
          <a:p>
            <a:pPr marL="442913" indent="-442913">
              <a:spcAft>
                <a:spcPts val="1200"/>
              </a:spcAft>
              <a:buFont typeface="+mj-lt"/>
              <a:buAutoNum type="arabicPeriod"/>
            </a:pPr>
            <a:r>
              <a:rPr lang="en-US" sz="2800" b="1" dirty="0">
                <a:latin typeface="Arial Rounded MT Bold" panose="020F0704030504030204" pitchFamily="34" charset="0"/>
              </a:rPr>
              <a:t>Harga Transfer </a:t>
            </a:r>
            <a:r>
              <a:rPr lang="en-US" sz="2800" b="1" dirty="0" err="1">
                <a:latin typeface="Arial Rounded MT Bold" panose="020F0704030504030204" pitchFamily="34" charset="0"/>
              </a:rPr>
              <a:t>Berdasarkan</a:t>
            </a:r>
            <a:r>
              <a:rPr lang="en-US" sz="2800" b="1" dirty="0">
                <a:latin typeface="Arial Rounded MT Bold" panose="020F0704030504030204" pitchFamily="34" charset="0"/>
              </a:rPr>
              <a:t> </a:t>
            </a:r>
            <a:r>
              <a:rPr lang="en-US" sz="2800" b="1" dirty="0" err="1">
                <a:latin typeface="Arial Rounded MT Bold" panose="020F0704030504030204" pitchFamily="34" charset="0"/>
              </a:rPr>
              <a:t>Biaya</a:t>
            </a:r>
            <a:r>
              <a:rPr lang="en-US" sz="2800" b="1" dirty="0">
                <a:latin typeface="Arial Rounded MT Bold" panose="020F0704030504030204" pitchFamily="34" charset="0"/>
              </a:rPr>
              <a:t> (Cost-based Transfer Prices)</a:t>
            </a:r>
            <a:endParaRPr lang="id-ID" sz="2800" b="1" dirty="0">
              <a:latin typeface="Arial Rounded MT Bold" panose="020F0704030504030204" pitchFamily="34" charset="0"/>
            </a:endParaRPr>
          </a:p>
          <a:p>
            <a:pPr marL="442913" indent="-442913">
              <a:spcAft>
                <a:spcPts val="1200"/>
              </a:spcAft>
              <a:buFont typeface="+mj-lt"/>
              <a:buAutoNum type="arabicPeriod"/>
            </a:pPr>
            <a:r>
              <a:rPr lang="en-US" sz="2800" b="1" dirty="0">
                <a:latin typeface="Arial Rounded MT Bold" panose="020F0704030504030204" pitchFamily="34" charset="0"/>
              </a:rPr>
              <a:t>Harga Transfer </a:t>
            </a:r>
            <a:r>
              <a:rPr lang="en-US" sz="2800" b="1" dirty="0" err="1">
                <a:latin typeface="Arial Rounded MT Bold" panose="020F0704030504030204" pitchFamily="34" charset="0"/>
              </a:rPr>
              <a:t>Negoisasi</a:t>
            </a:r>
            <a:r>
              <a:rPr lang="en-US" sz="2800" b="1" dirty="0">
                <a:latin typeface="Arial Rounded MT Bold" panose="020F0704030504030204" pitchFamily="34" charset="0"/>
              </a:rPr>
              <a:t> (Negotiated Transfer Prices)</a:t>
            </a:r>
            <a:endParaRPr lang="en-ID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30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51053-2A92-4B81-9003-5A2FC020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256" y="40312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rial Rounded MT Bold" panose="020F0704030504030204" pitchFamily="34" charset="0"/>
              </a:rPr>
              <a:t> </a:t>
            </a:r>
            <a:r>
              <a:rPr lang="en-US" sz="4000" b="1" dirty="0" err="1">
                <a:latin typeface="Arial Rounded MT Bold" panose="020F0704030504030204" pitchFamily="34" charset="0"/>
              </a:rPr>
              <a:t>Sasaran</a:t>
            </a:r>
            <a:r>
              <a:rPr lang="en-US" sz="4000" b="1" dirty="0">
                <a:latin typeface="Arial Rounded MT Bold" panose="020F0704030504030204" pitchFamily="34" charset="0"/>
              </a:rPr>
              <a:t> </a:t>
            </a:r>
            <a:r>
              <a:rPr lang="en-US" sz="4000" b="1" dirty="0" err="1">
                <a:latin typeface="Arial Rounded MT Bold" panose="020F0704030504030204" pitchFamily="34" charset="0"/>
              </a:rPr>
              <a:t>Penentuan</a:t>
            </a:r>
            <a:r>
              <a:rPr lang="en-US" sz="4000" b="1" dirty="0">
                <a:latin typeface="Arial Rounded MT Bold" panose="020F0704030504030204" pitchFamily="34" charset="0"/>
              </a:rPr>
              <a:t> Harga Transfer</a:t>
            </a:r>
            <a:endParaRPr lang="en-ID" sz="4000" dirty="0">
              <a:latin typeface="Arial Rounded MT Bold" panose="020F07040305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66A6E4-2D78-4299-84A8-F76E701E3846}"/>
              </a:ext>
            </a:extLst>
          </p:cNvPr>
          <p:cNvSpPr txBox="1"/>
          <p:nvPr/>
        </p:nvSpPr>
        <p:spPr>
          <a:xfrm>
            <a:off x="677335" y="2093416"/>
            <a:ext cx="1075266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Low" eaLnBrk="0" fontAlgn="base" hangingPunct="0"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relevan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unit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usaha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penyesuaian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yang optimum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biaya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pendapatan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.</a:t>
            </a:r>
            <a:endParaRPr lang="id-ID" altLang="en-US" sz="2400" dirty="0">
              <a:latin typeface="Arial Rounded MT Bold" panose="020F0704030504030204" pitchFamily="34" charset="0"/>
            </a:endParaRPr>
          </a:p>
          <a:p>
            <a:pPr marL="457200" lvl="0" indent="-457200" algn="justLow" eaLnBrk="0" fontAlgn="base" hangingPunct="0"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bertujuan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sama</a:t>
            </a:r>
            <a:r>
              <a:rPr lang="id-ID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, arti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nya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sistem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dirancang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agar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id-ID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untuk 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laba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unit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usaha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juga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laba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.</a:t>
            </a:r>
            <a:endParaRPr lang="id-ID" altLang="en-US" sz="2400" dirty="0">
              <a:latin typeface="Arial Rounded MT Bold" panose="020F0704030504030204" pitchFamily="34" charset="0"/>
            </a:endParaRPr>
          </a:p>
          <a:p>
            <a:pPr marL="457200" lvl="0" indent="-457200" algn="justLow" eaLnBrk="0" fontAlgn="base" hangingPunct="0"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Membantu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pengukuran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kinerja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ekonomi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tiap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unit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usaha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.</a:t>
            </a:r>
            <a:endParaRPr lang="id-ID" altLang="en-US" sz="2400" dirty="0">
              <a:latin typeface="Arial Rounded MT Bold" panose="020F0704030504030204" pitchFamily="34" charset="0"/>
            </a:endParaRPr>
          </a:p>
          <a:p>
            <a:pPr marL="457200" lvl="0" indent="-457200" algn="justLow" eaLnBrk="0" fontAlgn="base" hangingPunct="0">
              <a:spcBef>
                <a:spcPct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Sistem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dimengerti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latin typeface="Arial Rounded MT Bold" panose="020F0704030504030204" pitchFamily="34" charset="0"/>
                <a:cs typeface="Times New Roman" panose="02020603050405020304" pitchFamily="18" charset="0"/>
              </a:rPr>
              <a:t>dikelola</a:t>
            </a:r>
            <a:r>
              <a:rPr lang="en-US" altLang="en-US" sz="2400" dirty="0">
                <a:latin typeface="Arial Rounded MT Bold" panose="020F0704030504030204" pitchFamily="34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latin typeface="Arial Rounded MT Bold" panose="020F0704030504030204" pitchFamily="34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endParaRPr lang="en-ID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181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3"/>
          <p:cNvSpPr/>
          <p:nvPr/>
        </p:nvSpPr>
        <p:spPr>
          <a:xfrm>
            <a:off x="2569395" y="2658651"/>
            <a:ext cx="6028693" cy="9170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358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5"/>
          <p:cNvSpPr>
            <a:spLocks noChangeArrowheads="1"/>
          </p:cNvSpPr>
          <p:nvPr/>
        </p:nvSpPr>
        <p:spPr bwMode="auto">
          <a:xfrm>
            <a:off x="1919289" y="3163521"/>
            <a:ext cx="1201737" cy="8763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SPM</a:t>
            </a:r>
          </a:p>
        </p:txBody>
      </p:sp>
      <p:sp>
        <p:nvSpPr>
          <p:cNvPr id="6147" name="AutoShape 6"/>
          <p:cNvSpPr>
            <a:spLocks noChangeArrowheads="1"/>
          </p:cNvSpPr>
          <p:nvPr/>
        </p:nvSpPr>
        <p:spPr bwMode="auto">
          <a:xfrm>
            <a:off x="4057651" y="1738274"/>
            <a:ext cx="1522413" cy="8763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>
                <a:solidFill>
                  <a:schemeClr val="bg1"/>
                </a:solidFill>
                <a:latin typeface="Trebuchet MS" panose="020B0603020202020204" pitchFamily="34" charset="0"/>
              </a:rPr>
              <a:t>Struktur</a:t>
            </a: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4057651" y="4383572"/>
            <a:ext cx="1522413" cy="877888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>
                <a:solidFill>
                  <a:schemeClr val="bg1"/>
                </a:solidFill>
                <a:latin typeface="Trebuchet MS" panose="020B0603020202020204" pitchFamily="34" charset="0"/>
              </a:rPr>
              <a:t>Proses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6195634" y="999743"/>
            <a:ext cx="1508125" cy="903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Pertanggung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jawaban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6218382" y="2295333"/>
            <a:ext cx="1493839" cy="741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2000" dirty="0" err="1">
                <a:solidFill>
                  <a:schemeClr val="bg1"/>
                </a:solidFill>
                <a:latin typeface="Trebuchet MS" panose="020B0603020202020204" pitchFamily="34" charset="0"/>
              </a:rPr>
              <a:t>Ukuran</a:t>
            </a:r>
            <a:r>
              <a:rPr lang="en-US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prestasi</a:t>
            </a:r>
            <a:endParaRPr lang="en-US" alt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6240174" y="3429000"/>
            <a:ext cx="2095500" cy="55245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Program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6249989" y="4048978"/>
            <a:ext cx="2095500" cy="6016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Anggaran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3" name="Rectangle 12"/>
          <p:cNvSpPr>
            <a:spLocks noChangeArrowheads="1"/>
          </p:cNvSpPr>
          <p:nvPr/>
        </p:nvSpPr>
        <p:spPr bwMode="auto">
          <a:xfrm>
            <a:off x="6249989" y="4831654"/>
            <a:ext cx="2095500" cy="633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Pelaksanaan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pengukuran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4" name="Rectangle 13"/>
          <p:cNvSpPr>
            <a:spLocks noChangeArrowheads="1"/>
          </p:cNvSpPr>
          <p:nvPr/>
        </p:nvSpPr>
        <p:spPr bwMode="auto">
          <a:xfrm>
            <a:off x="6249989" y="5582581"/>
            <a:ext cx="2095500" cy="696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Pelaporan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dan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analisis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8167689" y="213382"/>
            <a:ext cx="1633537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Biaya</a:t>
            </a:r>
            <a:endParaRPr lang="en-US" altLang="en-US" sz="1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6" name="Rectangle 15"/>
          <p:cNvSpPr>
            <a:spLocks noChangeArrowheads="1"/>
          </p:cNvSpPr>
          <p:nvPr/>
        </p:nvSpPr>
        <p:spPr bwMode="auto">
          <a:xfrm>
            <a:off x="8167689" y="676563"/>
            <a:ext cx="1647825" cy="5127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bg1"/>
                </a:solidFill>
                <a:latin typeface="Trebuchet MS" panose="020B0603020202020204" pitchFamily="34" charset="0"/>
              </a:rPr>
              <a:t>Pusat Pendapatan</a:t>
            </a:r>
          </a:p>
        </p:txBody>
      </p:sp>
      <p:sp>
        <p:nvSpPr>
          <p:cNvPr id="6157" name="Rectangle 16"/>
          <p:cNvSpPr>
            <a:spLocks noChangeArrowheads="1"/>
          </p:cNvSpPr>
          <p:nvPr/>
        </p:nvSpPr>
        <p:spPr bwMode="auto">
          <a:xfrm>
            <a:off x="8167689" y="1392934"/>
            <a:ext cx="16478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Laba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8" name="Rectangle 17"/>
          <p:cNvSpPr>
            <a:spLocks noChangeArrowheads="1"/>
          </p:cNvSpPr>
          <p:nvPr/>
        </p:nvSpPr>
        <p:spPr bwMode="auto">
          <a:xfrm>
            <a:off x="8167689" y="1842235"/>
            <a:ext cx="16478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Pusat</a:t>
            </a:r>
            <a:r>
              <a:rPr lang="en-US" alt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Investasi</a:t>
            </a:r>
            <a:endParaRPr lang="en-US" altLang="en-US" sz="1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9" name="Line 18"/>
          <p:cNvSpPr>
            <a:spLocks noChangeShapeType="1"/>
          </p:cNvSpPr>
          <p:nvPr/>
        </p:nvSpPr>
        <p:spPr bwMode="auto">
          <a:xfrm flipV="1">
            <a:off x="3121026" y="2323307"/>
            <a:ext cx="922337" cy="1309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9"/>
          <p:cNvSpPr>
            <a:spLocks noChangeShapeType="1"/>
          </p:cNvSpPr>
          <p:nvPr/>
        </p:nvSpPr>
        <p:spPr bwMode="auto">
          <a:xfrm>
            <a:off x="3100653" y="3693723"/>
            <a:ext cx="908051" cy="11874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20"/>
          <p:cNvSpPr>
            <a:spLocks noChangeShapeType="1"/>
          </p:cNvSpPr>
          <p:nvPr/>
        </p:nvSpPr>
        <p:spPr bwMode="auto">
          <a:xfrm flipV="1">
            <a:off x="5579305" y="1558052"/>
            <a:ext cx="585788" cy="5524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21"/>
          <p:cNvSpPr>
            <a:spLocks noChangeShapeType="1"/>
          </p:cNvSpPr>
          <p:nvPr/>
        </p:nvSpPr>
        <p:spPr bwMode="auto">
          <a:xfrm>
            <a:off x="5548381" y="2187187"/>
            <a:ext cx="615951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2"/>
          <p:cNvSpPr>
            <a:spLocks noChangeShapeType="1"/>
          </p:cNvSpPr>
          <p:nvPr/>
        </p:nvSpPr>
        <p:spPr bwMode="auto">
          <a:xfrm flipV="1">
            <a:off x="5534168" y="3822305"/>
            <a:ext cx="684213" cy="7826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3"/>
          <p:cNvSpPr>
            <a:spLocks noChangeShapeType="1"/>
          </p:cNvSpPr>
          <p:nvPr/>
        </p:nvSpPr>
        <p:spPr bwMode="auto">
          <a:xfrm flipV="1">
            <a:off x="5552281" y="4604944"/>
            <a:ext cx="725488" cy="134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4"/>
          <p:cNvSpPr>
            <a:spLocks noChangeShapeType="1"/>
          </p:cNvSpPr>
          <p:nvPr/>
        </p:nvSpPr>
        <p:spPr bwMode="auto">
          <a:xfrm>
            <a:off x="5551489" y="4784932"/>
            <a:ext cx="698500" cy="566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5"/>
          <p:cNvSpPr>
            <a:spLocks noChangeShapeType="1"/>
          </p:cNvSpPr>
          <p:nvPr/>
        </p:nvSpPr>
        <p:spPr bwMode="auto">
          <a:xfrm>
            <a:off x="5580063" y="4910255"/>
            <a:ext cx="669925" cy="1227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26"/>
          <p:cNvSpPr>
            <a:spLocks noChangeShapeType="1"/>
          </p:cNvSpPr>
          <p:nvPr/>
        </p:nvSpPr>
        <p:spPr bwMode="auto">
          <a:xfrm flipV="1">
            <a:off x="7739063" y="508233"/>
            <a:ext cx="461963" cy="5127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Line 27"/>
          <p:cNvSpPr>
            <a:spLocks noChangeShapeType="1"/>
          </p:cNvSpPr>
          <p:nvPr/>
        </p:nvSpPr>
        <p:spPr bwMode="auto">
          <a:xfrm flipV="1">
            <a:off x="7739063" y="950722"/>
            <a:ext cx="461963" cy="1492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8"/>
          <p:cNvSpPr>
            <a:spLocks noChangeShapeType="1"/>
          </p:cNvSpPr>
          <p:nvPr/>
        </p:nvSpPr>
        <p:spPr bwMode="auto">
          <a:xfrm>
            <a:off x="7734301" y="1323594"/>
            <a:ext cx="433387" cy="255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9"/>
          <p:cNvSpPr>
            <a:spLocks noChangeShapeType="1"/>
          </p:cNvSpPr>
          <p:nvPr/>
        </p:nvSpPr>
        <p:spPr bwMode="auto">
          <a:xfrm>
            <a:off x="7776964" y="1474748"/>
            <a:ext cx="447675" cy="7016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4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52B4-47BA-4A7F-82E9-5545E6A72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773" y="221717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id-ID" sz="6000" dirty="0"/>
              <a:t>PUSAT LABA</a:t>
            </a:r>
            <a:endParaRPr lang="en-ID" sz="6000" dirty="0"/>
          </a:p>
        </p:txBody>
      </p:sp>
    </p:spTree>
    <p:extLst>
      <p:ext uri="{BB962C8B-B14F-4D97-AF65-F5344CB8AC3E}">
        <p14:creationId xmlns:p14="http://schemas.microsoft.com/office/powerpoint/2010/main" val="57366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DC7FB-4F2B-40B2-8B35-7510C5D34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872613"/>
            <a:ext cx="8596668" cy="614516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/>
              <a:t>PUSAT LABA</a:t>
            </a:r>
            <a:endParaRPr lang="en-ID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291C0D-4A07-4B30-B0EE-2C7C85397401}"/>
              </a:ext>
            </a:extLst>
          </p:cNvPr>
          <p:cNvSpPr txBox="1"/>
          <p:nvPr/>
        </p:nvSpPr>
        <p:spPr>
          <a:xfrm>
            <a:off x="973394" y="1873045"/>
            <a:ext cx="992566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800" dirty="0" err="1">
                <a:latin typeface="Arial Rounded MT Bold" panose="020F0704030504030204" pitchFamily="34" charset="0"/>
              </a:rPr>
              <a:t>Suatu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organisasi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fungsional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didalamnya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terdapat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fungsi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produksi</a:t>
            </a:r>
            <a:r>
              <a:rPr lang="id-ID" sz="2800" dirty="0">
                <a:latin typeface="Arial Rounded MT Bold" panose="020F0704030504030204" pitchFamily="34" charset="0"/>
              </a:rPr>
              <a:t>,</a:t>
            </a:r>
            <a:r>
              <a:rPr lang="en-ID" sz="2800" dirty="0">
                <a:latin typeface="Arial Rounded MT Bold" panose="020F0704030504030204" pitchFamily="34" charset="0"/>
              </a:rPr>
              <a:t> yang </a:t>
            </a:r>
            <a:r>
              <a:rPr lang="en-ID" sz="2800" dirty="0" err="1">
                <a:latin typeface="Arial Rounded MT Bold" panose="020F0704030504030204" pitchFamily="34" charset="0"/>
              </a:rPr>
              <a:t>dilakukan</a:t>
            </a:r>
            <a:r>
              <a:rPr lang="en-ID" sz="2800" dirty="0">
                <a:latin typeface="Arial Rounded MT Bold" panose="020F0704030504030204" pitchFamily="34" charset="0"/>
              </a:rPr>
              <a:t> oleh unit </a:t>
            </a:r>
            <a:r>
              <a:rPr lang="en-ID" sz="2800" dirty="0" err="1">
                <a:latin typeface="Arial Rounded MT Bold" panose="020F0704030504030204" pitchFamily="34" charset="0"/>
              </a:rPr>
              <a:t>organisasi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yg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terpisah</a:t>
            </a:r>
            <a:r>
              <a:rPr lang="en-ID" sz="2800" dirty="0">
                <a:latin typeface="Arial Rounded MT Bold" panose="020F0704030504030204" pitchFamily="34" charset="0"/>
              </a:rPr>
              <a:t>.</a:t>
            </a:r>
            <a:endParaRPr lang="id-ID" sz="2800" dirty="0">
              <a:latin typeface="Arial Rounded MT Bold" panose="020F0704030504030204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800" dirty="0">
                <a:latin typeface="Arial Rounded MT Bold" panose="020F0704030504030204" pitchFamily="34" charset="0"/>
              </a:rPr>
              <a:t>P</a:t>
            </a:r>
            <a:r>
              <a:rPr lang="en-ID" sz="2800" dirty="0" err="1">
                <a:latin typeface="Arial Rounded MT Bold" panose="020F0704030504030204" pitchFamily="34" charset="0"/>
              </a:rPr>
              <a:t>erusahaan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id-ID" sz="2800" dirty="0">
                <a:latin typeface="Arial Rounded MT Bold" panose="020F0704030504030204" pitchFamily="34" charset="0"/>
              </a:rPr>
              <a:t>juga </a:t>
            </a:r>
            <a:r>
              <a:rPr lang="en-ID" sz="2800" dirty="0" err="1">
                <a:latin typeface="Arial Rounded MT Bold" panose="020F0704030504030204" pitchFamily="34" charset="0"/>
              </a:rPr>
              <a:t>membuat</a:t>
            </a:r>
            <a:r>
              <a:rPr lang="en-ID" sz="2800" dirty="0">
                <a:latin typeface="Arial Rounded MT Bold" panose="020F0704030504030204" pitchFamily="34" charset="0"/>
              </a:rPr>
              <a:t> unit-unit </a:t>
            </a:r>
            <a:r>
              <a:rPr lang="en-ID" sz="2800" dirty="0" err="1">
                <a:latin typeface="Arial Rounded MT Bold" panose="020F0704030504030204" pitchFamily="34" charset="0"/>
              </a:rPr>
              <a:t>bisnis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karena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mereka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telah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memutuskan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utk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melimpahkan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kewenangan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yg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lebih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luas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kepada</a:t>
            </a:r>
            <a:r>
              <a:rPr lang="en-ID" sz="2800" dirty="0">
                <a:latin typeface="Arial Rounded MT Bold" panose="020F0704030504030204" pitchFamily="34" charset="0"/>
              </a:rPr>
              <a:t> para </a:t>
            </a:r>
            <a:r>
              <a:rPr lang="en-ID" sz="2800" dirty="0" err="1">
                <a:latin typeface="Arial Rounded MT Bold" panose="020F0704030504030204" pitchFamily="34" charset="0"/>
              </a:rPr>
              <a:t>manajer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yg</a:t>
            </a:r>
            <a:r>
              <a:rPr lang="en-ID" sz="2800" dirty="0">
                <a:latin typeface="Arial Rounded MT Bold" panose="020F0704030504030204" pitchFamily="34" charset="0"/>
              </a:rPr>
              <a:t> </a:t>
            </a:r>
            <a:r>
              <a:rPr lang="en-ID" sz="2800" dirty="0" err="1">
                <a:latin typeface="Arial Rounded MT Bold" panose="020F0704030504030204" pitchFamily="34" charset="0"/>
              </a:rPr>
              <a:t>beroperasi</a:t>
            </a:r>
            <a:r>
              <a:rPr lang="en-ID" sz="2800" dirty="0">
                <a:latin typeface="Arial Rounded MT Bold" panose="020F0704030504030204" pitchFamily="34" charset="0"/>
              </a:rPr>
              <a:t>.</a:t>
            </a:r>
            <a:endParaRPr lang="id-ID" sz="2800" dirty="0">
              <a:latin typeface="Arial Rounded MT Bold" panose="020F0704030504030204" pitchFamily="34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800" dirty="0">
                <a:latin typeface="Arial Rounded MT Bold" panose="020F0704030504030204" pitchFamily="34" charset="0"/>
              </a:rPr>
              <a:t>Unit2 Bisnis inilah yang merupakan pusat laba</a:t>
            </a:r>
            <a:endParaRPr lang="en-ID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867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5F3D6F-3DC6-40B0-8CBF-0DF609C3CBDB}"/>
              </a:ext>
            </a:extLst>
          </p:cNvPr>
          <p:cNvSpPr txBox="1"/>
          <p:nvPr/>
        </p:nvSpPr>
        <p:spPr>
          <a:xfrm>
            <a:off x="486698" y="619432"/>
            <a:ext cx="1013214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000" dirty="0">
                <a:latin typeface="Arial Rounded MT Bold" panose="020F0704030504030204" pitchFamily="34" charset="0"/>
              </a:rPr>
              <a:t>Pusat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(</a:t>
            </a:r>
            <a:r>
              <a:rPr lang="en-ID" sz="2000" i="1" dirty="0">
                <a:latin typeface="Arial Rounded MT Bold" panose="020F0704030504030204" pitchFamily="34" charset="0"/>
              </a:rPr>
              <a:t>profit </a:t>
            </a:r>
            <a:r>
              <a:rPr lang="en-ID" sz="2000" i="1" dirty="0" err="1">
                <a:latin typeface="Arial Rounded MT Bold" panose="020F0704030504030204" pitchFamily="34" charset="0"/>
              </a:rPr>
              <a:t>center</a:t>
            </a:r>
            <a:r>
              <a:rPr lang="en-ID" sz="2000" dirty="0">
                <a:latin typeface="Arial Rounded MT Bold" panose="020F0704030504030204" pitchFamily="34" charset="0"/>
              </a:rPr>
              <a:t>) </a:t>
            </a:r>
            <a:r>
              <a:rPr lang="en-ID" sz="2000" dirty="0" err="1">
                <a:latin typeface="Arial Rounded MT Bold" panose="020F0704030504030204" pitchFamily="34" charset="0"/>
              </a:rPr>
              <a:t>merupakan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pusat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pertanggungjawaban</a:t>
            </a:r>
            <a:r>
              <a:rPr lang="en-ID" sz="2000" dirty="0">
                <a:latin typeface="Arial Rounded MT Bold" panose="020F0704030504030204" pitchFamily="34" charset="0"/>
              </a:rPr>
              <a:t> yang </a:t>
            </a:r>
            <a:r>
              <a:rPr lang="en-ID" sz="2000" dirty="0" err="1">
                <a:latin typeface="Arial Rounded MT Bold" panose="020F0704030504030204" pitchFamily="34" charset="0"/>
              </a:rPr>
              <a:t>memiliki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kewenangan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untuk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mengendalikan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biaya-biaya</a:t>
            </a:r>
            <a:r>
              <a:rPr lang="en-ID" sz="2000" dirty="0">
                <a:latin typeface="Arial Rounded MT Bold" panose="020F0704030504030204" pitchFamily="34" charset="0"/>
              </a:rPr>
              <a:t> dan </a:t>
            </a:r>
            <a:r>
              <a:rPr lang="en-ID" sz="2000" dirty="0" err="1">
                <a:latin typeface="Arial Rounded MT Bold" panose="020F0704030504030204" pitchFamily="34" charset="0"/>
              </a:rPr>
              <a:t>menghasilkan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pendapatan</a:t>
            </a:r>
            <a:r>
              <a:rPr lang="id-ID" sz="2000" dirty="0">
                <a:latin typeface="Arial Rounded MT Bold" panose="020F0704030504030204" pitchFamily="34" charset="0"/>
              </a:rPr>
              <a:t>,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tetapi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tidak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memiliki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kewenangan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untuk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mengambil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keputusan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tentang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investasi</a:t>
            </a:r>
            <a:r>
              <a:rPr lang="en-ID" sz="2000" dirty="0">
                <a:latin typeface="Arial Rounded MT Bold" panose="020F0704030504030204" pitchFamily="34" charset="0"/>
              </a:rPr>
              <a:t>. </a:t>
            </a:r>
            <a:endParaRPr lang="id-ID" sz="20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sv-SE" sz="2000" dirty="0">
                <a:latin typeface="Arial Rounded MT Bold" panose="020F0704030504030204" pitchFamily="34" charset="0"/>
              </a:rPr>
              <a:t>Pusat laba </a:t>
            </a:r>
            <a:r>
              <a:rPr lang="id-ID" sz="2000" dirty="0">
                <a:latin typeface="Arial Rounded MT Bold" panose="020F0704030504030204" pitchFamily="34" charset="0"/>
              </a:rPr>
              <a:t>juga </a:t>
            </a:r>
            <a:r>
              <a:rPr lang="sv-SE" sz="2000" dirty="0">
                <a:latin typeface="Arial Rounded MT Bold" panose="020F0704030504030204" pitchFamily="34" charset="0"/>
              </a:rPr>
              <a:t>merupakan pusat pertanggungjawaban dimana kinerja finansialnya diukur dalam ruang lingkup laba, yaitu selisih antara pendapatan dan pengeluaran</a:t>
            </a:r>
            <a:endParaRPr lang="id-ID" sz="20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000" dirty="0">
                <a:latin typeface="Arial Rounded MT Bold" panose="020F0704030504030204" pitchFamily="34" charset="0"/>
              </a:rPr>
              <a:t>Pusat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hanya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bertanggungjawab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terhadap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tingkat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yang </a:t>
            </a:r>
            <a:r>
              <a:rPr lang="en-ID" sz="2000" dirty="0" err="1">
                <a:latin typeface="Arial Rounded MT Bold" panose="020F0704030504030204" pitchFamily="34" charset="0"/>
              </a:rPr>
              <a:t>harus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dicapai</a:t>
            </a:r>
            <a:r>
              <a:rPr lang="en-ID" sz="2000" dirty="0">
                <a:latin typeface="Arial Rounded MT Bold" panose="020F0704030504030204" pitchFamily="34" charset="0"/>
              </a:rPr>
              <a:t>. </a:t>
            </a:r>
            <a:r>
              <a:rPr lang="en-ID" sz="2000" dirty="0" err="1">
                <a:latin typeface="Arial Rounded MT Bold" panose="020F0704030504030204" pitchFamily="34" charset="0"/>
              </a:rPr>
              <a:t>Misalnya</a:t>
            </a:r>
            <a:r>
              <a:rPr lang="en-ID" sz="2000" dirty="0">
                <a:latin typeface="Arial Rounded MT Bold" panose="020F0704030504030204" pitchFamily="34" charset="0"/>
              </a:rPr>
              <a:t>: </a:t>
            </a:r>
            <a:r>
              <a:rPr lang="en-ID" sz="2000" dirty="0" err="1">
                <a:latin typeface="Arial Rounded MT Bold" panose="020F0704030504030204" pitchFamily="34" charset="0"/>
              </a:rPr>
              <a:t>pimpinan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anak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perusahaan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atau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manajer</a:t>
            </a:r>
            <a:r>
              <a:rPr lang="en-ID" sz="2000" dirty="0">
                <a:latin typeface="Arial Rounded MT Bold" panose="020F0704030504030204" pitchFamily="34" charset="0"/>
              </a:rPr>
              <a:t> divisi yang </a:t>
            </a:r>
            <a:r>
              <a:rPr lang="en-ID" sz="2000" dirty="0" err="1">
                <a:latin typeface="Arial Rounded MT Bold" panose="020F0704030504030204" pitchFamily="34" charset="0"/>
              </a:rPr>
              <a:t>tidak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diberi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hak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untuk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mengambil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keputusan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tentang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investasi</a:t>
            </a:r>
            <a:r>
              <a:rPr lang="en-ID" sz="2000" dirty="0">
                <a:latin typeface="Arial Rounded MT Bold" panose="020F0704030504030204" pitchFamily="34" charset="0"/>
              </a:rPr>
              <a:t>. </a:t>
            </a:r>
            <a:endParaRPr lang="id-ID" sz="20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merupakan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ukuran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kinerja</a:t>
            </a:r>
            <a:r>
              <a:rPr lang="en-ID" sz="2000" dirty="0">
                <a:latin typeface="Arial Rounded MT Bold" panose="020F0704030504030204" pitchFamily="34" charset="0"/>
              </a:rPr>
              <a:t> yang </a:t>
            </a:r>
            <a:r>
              <a:rPr lang="id-ID" sz="2000" dirty="0">
                <a:latin typeface="Arial Rounded MT Bold" panose="020F0704030504030204" pitchFamily="34" charset="0"/>
              </a:rPr>
              <a:t>utama,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karena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memungkinkan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manajemen</a:t>
            </a:r>
            <a:r>
              <a:rPr lang="en-ID" sz="2000" dirty="0">
                <a:latin typeface="Arial Rounded MT Bold" panose="020F0704030504030204" pitchFamily="34" charset="0"/>
              </a:rPr>
              <a:t> senior </a:t>
            </a:r>
            <a:r>
              <a:rPr lang="en-ID" sz="2000" dirty="0" err="1">
                <a:latin typeface="Arial Rounded MT Bold" panose="020F0704030504030204" pitchFamily="34" charset="0"/>
              </a:rPr>
              <a:t>untuk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dapat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menggunakan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satu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indi</a:t>
            </a:r>
            <a:r>
              <a:rPr lang="id-ID" sz="2000" dirty="0">
                <a:latin typeface="Arial Rounded MT Bold" panose="020F0704030504030204" pitchFamily="34" charset="0"/>
              </a:rPr>
              <a:t>k</a:t>
            </a:r>
            <a:r>
              <a:rPr lang="en-ID" sz="2000" dirty="0" err="1">
                <a:latin typeface="Arial Rounded MT Bold" panose="020F0704030504030204" pitchFamily="34" charset="0"/>
              </a:rPr>
              <a:t>ator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yg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komprehensif</a:t>
            </a:r>
            <a:r>
              <a:rPr lang="en-ID" sz="2000" dirty="0">
                <a:latin typeface="Arial Rounded MT Bold" panose="020F0704030504030204" pitchFamily="34" charset="0"/>
              </a:rPr>
              <a:t>,</a:t>
            </a:r>
            <a:r>
              <a:rPr lang="id-ID" sz="2000" dirty="0">
                <a:latin typeface="Arial Rounded MT Bold" panose="020F0704030504030204" pitchFamily="34" charset="0"/>
              </a:rPr>
              <a:t>dalam melakukan penilaian kinerja,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dibandingkan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jika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harus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menggunakan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beberapa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indi</a:t>
            </a:r>
            <a:r>
              <a:rPr lang="id-ID" sz="2000" dirty="0">
                <a:latin typeface="Arial Rounded MT Bold" panose="020F0704030504030204" pitchFamily="34" charset="0"/>
              </a:rPr>
              <a:t>k</a:t>
            </a:r>
            <a:r>
              <a:rPr lang="en-ID" sz="2000" dirty="0" err="1">
                <a:latin typeface="Arial Rounded MT Bold" panose="020F0704030504030204" pitchFamily="34" charset="0"/>
              </a:rPr>
              <a:t>ator</a:t>
            </a:r>
            <a:r>
              <a:rPr lang="en-ID" sz="2000" dirty="0">
                <a:latin typeface="Arial Rounded MT Bold" panose="020F0704030504030204" pitchFamily="34" charset="0"/>
              </a:rPr>
              <a:t>.</a:t>
            </a:r>
            <a:endParaRPr lang="id-ID" sz="20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000" dirty="0" err="1">
                <a:latin typeface="Arial Rounded MT Bold" panose="020F0704030504030204" pitchFamily="34" charset="0"/>
              </a:rPr>
              <a:t>Keberadaan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suatu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pusat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akan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relevan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ketika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perencanaan</a:t>
            </a:r>
            <a:r>
              <a:rPr lang="en-ID" sz="2000" dirty="0">
                <a:latin typeface="Arial Rounded MT Bold" panose="020F0704030504030204" pitchFamily="34" charset="0"/>
              </a:rPr>
              <a:t> dan </a:t>
            </a:r>
            <a:r>
              <a:rPr lang="en-ID" sz="2000" dirty="0" err="1">
                <a:latin typeface="Arial Rounded MT Bold" panose="020F0704030504030204" pitchFamily="34" charset="0"/>
              </a:rPr>
              <a:t>pengendalian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menga</a:t>
            </a:r>
            <a:r>
              <a:rPr lang="id-ID" sz="2000" dirty="0">
                <a:latin typeface="Arial Rounded MT Bold" panose="020F0704030504030204" pitchFamily="34" charset="0"/>
              </a:rPr>
              <a:t>c</a:t>
            </a:r>
            <a:r>
              <a:rPr lang="en-ID" sz="2000" dirty="0">
                <a:latin typeface="Arial Rounded MT Bold" panose="020F0704030504030204" pitchFamily="34" charset="0"/>
              </a:rPr>
              <a:t>u pada </a:t>
            </a:r>
            <a:r>
              <a:rPr lang="en-ID" sz="2000" dirty="0" err="1">
                <a:latin typeface="Arial Rounded MT Bold" panose="020F0704030504030204" pitchFamily="34" charset="0"/>
              </a:rPr>
              <a:t>pengukuran</a:t>
            </a:r>
            <a:r>
              <a:rPr lang="en-ID" sz="2000" dirty="0">
                <a:latin typeface="Arial Rounded MT Bold" panose="020F0704030504030204" pitchFamily="34" charset="0"/>
              </a:rPr>
              <a:t> unit </a:t>
            </a:r>
            <a:r>
              <a:rPr lang="en-ID" sz="2000" dirty="0" err="1">
                <a:latin typeface="Arial Rounded MT Bold" panose="020F0704030504030204" pitchFamily="34" charset="0"/>
              </a:rPr>
              <a:t>masukan</a:t>
            </a:r>
            <a:r>
              <a:rPr lang="en-ID" sz="2000" dirty="0">
                <a:latin typeface="Arial Rounded MT Bold" panose="020F0704030504030204" pitchFamily="34" charset="0"/>
              </a:rPr>
              <a:t> dan </a:t>
            </a:r>
            <a:r>
              <a:rPr lang="en-ID" sz="2000" dirty="0" err="1">
                <a:latin typeface="Arial Rounded MT Bold" panose="020F0704030504030204" pitchFamily="34" charset="0"/>
              </a:rPr>
              <a:t>keluaran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dari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pusat</a:t>
            </a:r>
            <a:r>
              <a:rPr lang="en-ID" sz="2000" dirty="0"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latin typeface="Arial Rounded MT Bold" panose="020F0704030504030204" pitchFamily="34" charset="0"/>
              </a:rPr>
              <a:t>laba</a:t>
            </a:r>
            <a:r>
              <a:rPr lang="en-ID" sz="2000" dirty="0">
                <a:latin typeface="Arial Rounded MT Bold" panose="020F0704030504030204" pitchFamily="34" charset="0"/>
              </a:rPr>
              <a:t> yang </a:t>
            </a:r>
            <a:r>
              <a:rPr lang="en-ID" sz="2000" dirty="0" err="1">
                <a:latin typeface="Arial Rounded MT Bold" panose="020F0704030504030204" pitchFamily="34" charset="0"/>
              </a:rPr>
              <a:t>bersangkutan</a:t>
            </a:r>
            <a:r>
              <a:rPr lang="en-ID" sz="2000" dirty="0">
                <a:latin typeface="Arial Rounded MT Bold" panose="020F07040305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33119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F7898-5752-4AB0-8635-7EF867DCC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8374"/>
            <a:ext cx="8596668" cy="747252"/>
          </a:xfrm>
        </p:spPr>
        <p:txBody>
          <a:bodyPr/>
          <a:lstStyle/>
          <a:p>
            <a:pPr algn="ctr"/>
            <a:r>
              <a:rPr lang="en-ID" dirty="0" err="1"/>
              <a:t>Manfaat</a:t>
            </a:r>
            <a:r>
              <a:rPr lang="en-ID" dirty="0"/>
              <a:t> Pusat </a:t>
            </a:r>
            <a:r>
              <a:rPr lang="en-ID" dirty="0" err="1"/>
              <a:t>Laba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648CD7-01BD-4E38-BCC8-EB7AF242C9B6}"/>
              </a:ext>
            </a:extLst>
          </p:cNvPr>
          <p:cNvSpPr txBox="1"/>
          <p:nvPr/>
        </p:nvSpPr>
        <p:spPr>
          <a:xfrm>
            <a:off x="811160" y="1622322"/>
            <a:ext cx="101616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 err="1">
                <a:latin typeface="Arial Rounded MT Bold" panose="020F0704030504030204" pitchFamily="34" charset="0"/>
              </a:rPr>
              <a:t>Kualitas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dapat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meningkat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krn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tsb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dibuat</a:t>
            </a:r>
            <a:r>
              <a:rPr lang="en-ID" sz="2400" dirty="0">
                <a:latin typeface="Arial Rounded MT Bold" panose="020F0704030504030204" pitchFamily="34" charset="0"/>
              </a:rPr>
              <a:t> oleh para </a:t>
            </a:r>
            <a:r>
              <a:rPr lang="en-ID" sz="2400" dirty="0" err="1">
                <a:latin typeface="Arial Rounded MT Bold" panose="020F0704030504030204" pitchFamily="34" charset="0"/>
              </a:rPr>
              <a:t>manajer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paling </a:t>
            </a:r>
            <a:r>
              <a:rPr lang="en-ID" sz="2400" dirty="0" err="1">
                <a:latin typeface="Arial Rounded MT Bold" panose="020F0704030504030204" pitchFamily="34" charset="0"/>
              </a:rPr>
              <a:t>dekat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dgn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titik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keputusannya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 err="1">
                <a:latin typeface="Arial Rounded MT Bold" panose="020F0704030504030204" pitchFamily="34" charset="0"/>
              </a:rPr>
              <a:t>Kecepatan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operasional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dpt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meningkat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karena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mereka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tdk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perlu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mendapat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persetujuan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terlebih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dahulu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kantor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 err="1">
                <a:latin typeface="Arial Rounded MT Bold" panose="020F0704030504030204" pitchFamily="34" charset="0"/>
              </a:rPr>
              <a:t>Manajemen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kantor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bebas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pengambilan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harian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sehingga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dpt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lebih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berkonsentrasi</a:t>
            </a:r>
            <a:r>
              <a:rPr lang="en-ID" sz="2400" dirty="0">
                <a:latin typeface="Arial Rounded MT Bold" panose="020F0704030504030204" pitchFamily="34" charset="0"/>
              </a:rPr>
              <a:t> pd </a:t>
            </a:r>
            <a:r>
              <a:rPr lang="en-ID" sz="2400" dirty="0" err="1">
                <a:latin typeface="Arial Rounded MT Bold" panose="020F0704030504030204" pitchFamily="34" charset="0"/>
              </a:rPr>
              <a:t>hal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lebih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luas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>
                <a:latin typeface="Arial Rounded MT Bold" panose="020F0704030504030204" pitchFamily="34" charset="0"/>
              </a:rPr>
              <a:t>Karena </a:t>
            </a:r>
            <a:r>
              <a:rPr lang="en-ID" sz="2400" dirty="0" err="1">
                <a:latin typeface="Arial Rounded MT Bold" panose="020F0704030504030204" pitchFamily="34" charset="0"/>
              </a:rPr>
              <a:t>pusat-pusat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mirip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dgn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perusahaan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independen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mereka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memberi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dasar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pelatihan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sempurna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bagi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manajemen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umum</a:t>
            </a:r>
            <a:endParaRPr lang="en-ID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838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2A07E-1365-41FF-8356-C934E87DA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497"/>
          </a:xfrm>
        </p:spPr>
        <p:txBody>
          <a:bodyPr/>
          <a:lstStyle/>
          <a:p>
            <a:pPr algn="ctr"/>
            <a:r>
              <a:rPr lang="en-ID" dirty="0" err="1"/>
              <a:t>Permasalahan</a:t>
            </a:r>
            <a:r>
              <a:rPr lang="en-ID" dirty="0"/>
              <a:t> Pusat </a:t>
            </a:r>
            <a:r>
              <a:rPr lang="en-ID" dirty="0" err="1"/>
              <a:t>Laba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70EA93-25E4-47DC-82AA-A62CDEB4386F}"/>
              </a:ext>
            </a:extLst>
          </p:cNvPr>
          <p:cNvSpPr txBox="1"/>
          <p:nvPr/>
        </p:nvSpPr>
        <p:spPr>
          <a:xfrm>
            <a:off x="677334" y="1740310"/>
            <a:ext cx="985301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 err="1">
                <a:latin typeface="Arial Rounded MT Bold" panose="020F0704030504030204" pitchFamily="34" charset="0"/>
              </a:rPr>
              <a:t>Pengambilan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keputusan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terdesentralisasi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memaksa</a:t>
            </a:r>
            <a:r>
              <a:rPr lang="en-ID" sz="2400" dirty="0">
                <a:latin typeface="Arial Rounded MT Bold" panose="020F0704030504030204" pitchFamily="34" charset="0"/>
              </a:rPr>
              <a:t> top management </a:t>
            </a:r>
            <a:r>
              <a:rPr lang="en-ID" sz="2400" dirty="0" err="1">
                <a:latin typeface="Arial Rounded MT Bold" panose="020F0704030504030204" pitchFamily="34" charset="0"/>
              </a:rPr>
              <a:t>utk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lebih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mengandalkan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laporan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pengendalian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manajemen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drpd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wawasan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pribadinya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atas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suatu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operasi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sehingga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mengakibatkan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id-ID" sz="2400" dirty="0">
                <a:latin typeface="Arial Rounded MT Bold" panose="020F0704030504030204" pitchFamily="34" charset="0"/>
              </a:rPr>
              <a:t>bisa berkurang pelaksanaan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pengendalian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ID" sz="2400" dirty="0" err="1">
                <a:latin typeface="Arial Rounded MT Bold" panose="020F0704030504030204" pitchFamily="34" charset="0"/>
              </a:rPr>
              <a:t>Tidak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ada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sistem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yg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sangat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memuaskan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utk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memastikan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bahwa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optimalisasi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dr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masing-masing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pusat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akan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mengoptimalkan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laba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perusahaan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secara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keseluruhan</a:t>
            </a:r>
            <a:endParaRPr lang="en-ID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6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84DA1-FEB2-4E03-A367-09686D61B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017" y="816638"/>
            <a:ext cx="8596668" cy="820994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Unit </a:t>
            </a:r>
            <a:r>
              <a:rPr lang="id-ID" dirty="0"/>
              <a:t>yang berperan sebagai</a:t>
            </a:r>
            <a:r>
              <a:rPr lang="fi-FI" dirty="0"/>
              <a:t> Pusat Laba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A4B3F4-7F3F-4ED4-9854-8D48F9FB8847}"/>
              </a:ext>
            </a:extLst>
          </p:cNvPr>
          <p:cNvSpPr txBox="1"/>
          <p:nvPr/>
        </p:nvSpPr>
        <p:spPr>
          <a:xfrm>
            <a:off x="1415845" y="2138516"/>
            <a:ext cx="859666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Unit-unit </a:t>
            </a:r>
            <a:r>
              <a:rPr lang="en-ID" sz="2400" dirty="0" err="1">
                <a:latin typeface="Arial Rounded MT Bold" panose="020F0704030504030204" pitchFamily="34" charset="0"/>
              </a:rPr>
              <a:t>fungsional</a:t>
            </a:r>
            <a:r>
              <a:rPr lang="en-ID" sz="2400" dirty="0">
                <a:latin typeface="Arial Rounded MT Bold" panose="020F0704030504030204" pitchFamily="34" charset="0"/>
              </a:rPr>
              <a:t> : </a:t>
            </a:r>
            <a:r>
              <a:rPr lang="en-ID" sz="2400" dirty="0" err="1">
                <a:latin typeface="Arial Rounded MT Bold" panose="020F0704030504030204" pitchFamily="34" charset="0"/>
              </a:rPr>
              <a:t>Pemasaran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manufaktur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dsb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Unit-unit </a:t>
            </a:r>
            <a:r>
              <a:rPr lang="en-ID" sz="2400" dirty="0" err="1">
                <a:latin typeface="Arial Rounded MT Bold" panose="020F0704030504030204" pitchFamily="34" charset="0"/>
              </a:rPr>
              <a:t>pendukung</a:t>
            </a:r>
            <a:r>
              <a:rPr lang="en-ID" sz="2400" dirty="0">
                <a:latin typeface="Arial Rounded MT Bold" panose="020F0704030504030204" pitchFamily="34" charset="0"/>
              </a:rPr>
              <a:t> : Unit </a:t>
            </a:r>
            <a:r>
              <a:rPr lang="en-ID" sz="2400" dirty="0" err="1">
                <a:latin typeface="Arial Rounded MT Bold" panose="020F0704030504030204" pitchFamily="34" charset="0"/>
              </a:rPr>
              <a:t>pemeliharaan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tehnologi</a:t>
            </a:r>
            <a:r>
              <a:rPr lang="en-ID" sz="2400" dirty="0">
                <a:latin typeface="Arial Rounded MT Bold" panose="020F0704030504030204" pitchFamily="34" charset="0"/>
              </a:rPr>
              <a:t> </a:t>
            </a:r>
            <a:r>
              <a:rPr lang="en-ID" sz="2400" dirty="0" err="1">
                <a:latin typeface="Arial Rounded MT Bold" panose="020F0704030504030204" pitchFamily="34" charset="0"/>
              </a:rPr>
              <a:t>informasi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transportasi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layanan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konsumen</a:t>
            </a:r>
            <a:r>
              <a:rPr lang="en-ID" sz="2400" dirty="0">
                <a:latin typeface="Arial Rounded MT Bold" panose="020F0704030504030204" pitchFamily="34" charset="0"/>
              </a:rPr>
              <a:t>, </a:t>
            </a:r>
            <a:r>
              <a:rPr lang="en-ID" sz="2400" dirty="0" err="1">
                <a:latin typeface="Arial Rounded MT Bold" panose="020F0704030504030204" pitchFamily="34" charset="0"/>
              </a:rPr>
              <a:t>dsb</a:t>
            </a:r>
            <a:endParaRPr lang="id-ID" sz="2400" dirty="0">
              <a:latin typeface="Arial Rounded MT Bold" panose="020F070403050403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>
                <a:latin typeface="Arial Rounded MT Bold" panose="020F0704030504030204" pitchFamily="34" charset="0"/>
              </a:rPr>
              <a:t>Kantor </a:t>
            </a:r>
            <a:r>
              <a:rPr lang="en-ID" sz="2400" dirty="0" err="1">
                <a:latin typeface="Arial Rounded MT Bold" panose="020F0704030504030204" pitchFamily="34" charset="0"/>
              </a:rPr>
              <a:t>cabang</a:t>
            </a:r>
            <a:r>
              <a:rPr lang="en-ID" sz="2400" dirty="0">
                <a:latin typeface="Arial Rounded MT Bold" panose="020F0704030504030204" pitchFamily="34" charset="0"/>
              </a:rPr>
              <a:t> / </a:t>
            </a:r>
            <a:r>
              <a:rPr lang="en-ID" sz="2400" dirty="0" err="1">
                <a:latin typeface="Arial Rounded MT Bold" panose="020F0704030504030204" pitchFamily="34" charset="0"/>
              </a:rPr>
              <a:t>perwakilan</a:t>
            </a:r>
            <a:endParaRPr lang="en-ID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33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84676-215C-40F8-957C-79DE7C1A8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884" y="1945968"/>
            <a:ext cx="9672209" cy="1991852"/>
          </a:xfrm>
        </p:spPr>
        <p:txBody>
          <a:bodyPr>
            <a:noAutofit/>
          </a:bodyPr>
          <a:lstStyle/>
          <a:p>
            <a:pPr algn="ctr"/>
            <a:r>
              <a:rPr lang="id-ID" sz="6000" dirty="0"/>
              <a:t>HARGA TRANSFER (TRANSFER PRICING)</a:t>
            </a:r>
            <a:endParaRPr lang="en-ID" sz="6000" dirty="0"/>
          </a:p>
        </p:txBody>
      </p:sp>
    </p:spTree>
    <p:extLst>
      <p:ext uri="{BB962C8B-B14F-4D97-AF65-F5344CB8AC3E}">
        <p14:creationId xmlns:p14="http://schemas.microsoft.com/office/powerpoint/2010/main" val="6022815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657</TotalTime>
  <Words>660</Words>
  <Application>Microsoft Office PowerPoint</Application>
  <PresentationFormat>Widescreen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Rounded MT Bold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PUSAT LABA</vt:lpstr>
      <vt:lpstr>PUSAT LABA</vt:lpstr>
      <vt:lpstr>PowerPoint Presentation</vt:lpstr>
      <vt:lpstr>Manfaat Pusat Laba</vt:lpstr>
      <vt:lpstr>Permasalahan Pusat Laba</vt:lpstr>
      <vt:lpstr>Unit yang berperan sebagai Pusat Laba</vt:lpstr>
      <vt:lpstr>HARGA TRANSFER (TRANSFER PRICING)</vt:lpstr>
      <vt:lpstr>PowerPoint Presentation</vt:lpstr>
      <vt:lpstr>PowerPoint Presentation</vt:lpstr>
      <vt:lpstr>Penentuan Harga Transfer</vt:lpstr>
      <vt:lpstr> Sasaran Penentuan Harga Transfer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Dr. Khaidarmansyah</cp:lastModifiedBy>
  <cp:revision>44</cp:revision>
  <dcterms:created xsi:type="dcterms:W3CDTF">2019-11-15T06:30:29Z</dcterms:created>
  <dcterms:modified xsi:type="dcterms:W3CDTF">2020-11-13T14:11:08Z</dcterms:modified>
</cp:coreProperties>
</file>