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7" r:id="rId2"/>
    <p:sldId id="279" r:id="rId3"/>
    <p:sldId id="287" r:id="rId4"/>
    <p:sldId id="267" r:id="rId5"/>
    <p:sldId id="289" r:id="rId6"/>
    <p:sldId id="258" r:id="rId7"/>
    <p:sldId id="280" r:id="rId8"/>
    <p:sldId id="281" r:id="rId9"/>
    <p:sldId id="278" r:id="rId10"/>
    <p:sldId id="283" r:id="rId11"/>
    <p:sldId id="284" r:id="rId12"/>
    <p:sldId id="272" r:id="rId13"/>
    <p:sldId id="273" r:id="rId14"/>
    <p:sldId id="274" r:id="rId15"/>
    <p:sldId id="275" r:id="rId16"/>
    <p:sldId id="288" r:id="rId17"/>
    <p:sldId id="276" r:id="rId18"/>
    <p:sldId id="285" r:id="rId19"/>
    <p:sldId id="286" r:id="rId20"/>
    <p:sldId id="266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291" autoAdjust="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CFF0-700A-46D7-AEBF-29306ECD1F6E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599B3-0AC0-4431-B00D-ADEEFC079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899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CFF0-700A-46D7-AEBF-29306ECD1F6E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599B3-0AC0-4431-B00D-ADEEFC079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51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CFF0-700A-46D7-AEBF-29306ECD1F6E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599B3-0AC0-4431-B00D-ADEEFC079ADB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82240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CFF0-700A-46D7-AEBF-29306ECD1F6E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599B3-0AC0-4431-B00D-ADEEFC079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7526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CFF0-700A-46D7-AEBF-29306ECD1F6E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599B3-0AC0-4431-B00D-ADEEFC079ADB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31482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CFF0-700A-46D7-AEBF-29306ECD1F6E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599B3-0AC0-4431-B00D-ADEEFC079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6428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CFF0-700A-46D7-AEBF-29306ECD1F6E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599B3-0AC0-4431-B00D-ADEEFC079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8756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CFF0-700A-46D7-AEBF-29306ECD1F6E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599B3-0AC0-4431-B00D-ADEEFC079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520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CFF0-700A-46D7-AEBF-29306ECD1F6E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599B3-0AC0-4431-B00D-ADEEFC079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17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CFF0-700A-46D7-AEBF-29306ECD1F6E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599B3-0AC0-4431-B00D-ADEEFC079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607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CFF0-700A-46D7-AEBF-29306ECD1F6E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599B3-0AC0-4431-B00D-ADEEFC079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606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CFF0-700A-46D7-AEBF-29306ECD1F6E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599B3-0AC0-4431-B00D-ADEEFC079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324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CFF0-700A-46D7-AEBF-29306ECD1F6E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599B3-0AC0-4431-B00D-ADEEFC079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107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CFF0-700A-46D7-AEBF-29306ECD1F6E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599B3-0AC0-4431-B00D-ADEEFC079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535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CFF0-700A-46D7-AEBF-29306ECD1F6E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599B3-0AC0-4431-B00D-ADEEFC079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71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CFF0-700A-46D7-AEBF-29306ECD1F6E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F599B3-0AC0-4431-B00D-ADEEFC079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69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9CFF0-700A-46D7-AEBF-29306ECD1F6E}" type="datetimeFigureOut">
              <a:rPr lang="en-US" smtClean="0"/>
              <a:t>11/20/2020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9F599B3-0AC0-4431-B00D-ADEEFC079A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8072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934200" y="3893821"/>
            <a:ext cx="3733800" cy="3175"/>
          </a:xfrm>
          <a:custGeom>
            <a:avLst/>
            <a:gdLst/>
            <a:ahLst/>
            <a:cxnLst/>
            <a:rect l="l" t="t" r="r" b="b"/>
            <a:pathLst>
              <a:path w="3733800" h="3175">
                <a:moveTo>
                  <a:pt x="0" y="3047"/>
                </a:moveTo>
                <a:lnTo>
                  <a:pt x="3733800" y="3047"/>
                </a:lnTo>
                <a:lnTo>
                  <a:pt x="3733800" y="0"/>
                </a:lnTo>
                <a:lnTo>
                  <a:pt x="0" y="0"/>
                </a:lnTo>
                <a:lnTo>
                  <a:pt x="0" y="3047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934200" y="3887724"/>
            <a:ext cx="5257800" cy="201549"/>
          </a:xfrm>
          <a:custGeom>
            <a:avLst/>
            <a:gdLst/>
            <a:ahLst/>
            <a:cxnLst/>
            <a:rect l="l" t="t" r="r" b="b"/>
            <a:pathLst>
              <a:path w="3733800" h="192404">
                <a:moveTo>
                  <a:pt x="0" y="192023"/>
                </a:moveTo>
                <a:lnTo>
                  <a:pt x="3733800" y="192023"/>
                </a:lnTo>
                <a:lnTo>
                  <a:pt x="3733800" y="0"/>
                </a:lnTo>
                <a:lnTo>
                  <a:pt x="0" y="0"/>
                </a:lnTo>
                <a:lnTo>
                  <a:pt x="0" y="192023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934200" y="4119371"/>
            <a:ext cx="3733800" cy="0"/>
          </a:xfrm>
          <a:custGeom>
            <a:avLst/>
            <a:gdLst/>
            <a:ahLst/>
            <a:cxnLst/>
            <a:rect l="l" t="t" r="r" b="b"/>
            <a:pathLst>
              <a:path w="3733800">
                <a:moveTo>
                  <a:pt x="0" y="0"/>
                </a:moveTo>
                <a:lnTo>
                  <a:pt x="3733800" y="0"/>
                </a:lnTo>
              </a:path>
            </a:pathLst>
          </a:custGeom>
          <a:ln w="9143">
            <a:solidFill>
              <a:srgbClr val="C050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934200" y="4174235"/>
            <a:ext cx="1965960" cy="0"/>
          </a:xfrm>
          <a:custGeom>
            <a:avLst/>
            <a:gdLst/>
            <a:ahLst/>
            <a:cxnLst/>
            <a:rect l="l" t="t" r="r" b="b"/>
            <a:pathLst>
              <a:path w="1965959">
                <a:moveTo>
                  <a:pt x="0" y="0"/>
                </a:moveTo>
                <a:lnTo>
                  <a:pt x="1965959" y="0"/>
                </a:lnTo>
              </a:path>
            </a:pathLst>
          </a:custGeom>
          <a:ln w="18287">
            <a:solidFill>
              <a:srgbClr val="C050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934200" y="4204715"/>
            <a:ext cx="1965960" cy="0"/>
          </a:xfrm>
          <a:custGeom>
            <a:avLst/>
            <a:gdLst/>
            <a:ahLst/>
            <a:cxnLst/>
            <a:rect l="l" t="t" r="r" b="b"/>
            <a:pathLst>
              <a:path w="1965959">
                <a:moveTo>
                  <a:pt x="0" y="0"/>
                </a:moveTo>
                <a:lnTo>
                  <a:pt x="1965959" y="0"/>
                </a:lnTo>
              </a:path>
            </a:pathLst>
          </a:custGeom>
          <a:ln w="9143">
            <a:solidFill>
              <a:srgbClr val="C050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934200" y="3962401"/>
            <a:ext cx="3063240" cy="274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900159" y="4061460"/>
            <a:ext cx="1600200" cy="36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524000" y="3816097"/>
            <a:ext cx="9144000" cy="78105"/>
          </a:xfrm>
          <a:custGeom>
            <a:avLst/>
            <a:gdLst/>
            <a:ahLst/>
            <a:cxnLst/>
            <a:rect l="l" t="t" r="r" b="b"/>
            <a:pathLst>
              <a:path w="9144000" h="78104">
                <a:moveTo>
                  <a:pt x="0" y="77723"/>
                </a:moveTo>
                <a:lnTo>
                  <a:pt x="9144000" y="77723"/>
                </a:lnTo>
                <a:lnTo>
                  <a:pt x="9144000" y="0"/>
                </a:lnTo>
                <a:lnTo>
                  <a:pt x="0" y="0"/>
                </a:lnTo>
                <a:lnTo>
                  <a:pt x="0" y="77723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3701544"/>
            <a:ext cx="7938770" cy="114552"/>
          </a:xfrm>
          <a:custGeom>
            <a:avLst/>
            <a:gdLst/>
            <a:ahLst/>
            <a:cxnLst/>
            <a:rect l="l" t="t" r="r" b="b"/>
            <a:pathLst>
              <a:path w="6414770" h="114300">
                <a:moveTo>
                  <a:pt x="0" y="114299"/>
                </a:moveTo>
                <a:lnTo>
                  <a:pt x="6414516" y="114299"/>
                </a:lnTo>
                <a:lnTo>
                  <a:pt x="6414516" y="0"/>
                </a:lnTo>
                <a:lnTo>
                  <a:pt x="0" y="0"/>
                </a:lnTo>
                <a:lnTo>
                  <a:pt x="0" y="114299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938516" y="3701544"/>
            <a:ext cx="4253484" cy="189482"/>
          </a:xfrm>
          <a:custGeom>
            <a:avLst/>
            <a:gdLst/>
            <a:ahLst/>
            <a:cxnLst/>
            <a:rect l="l" t="t" r="r" b="b"/>
            <a:pathLst>
              <a:path w="2729865" h="189229">
                <a:moveTo>
                  <a:pt x="0" y="188975"/>
                </a:moveTo>
                <a:lnTo>
                  <a:pt x="2729484" y="188975"/>
                </a:lnTo>
                <a:lnTo>
                  <a:pt x="2729484" y="0"/>
                </a:lnTo>
                <a:lnTo>
                  <a:pt x="0" y="0"/>
                </a:lnTo>
                <a:lnTo>
                  <a:pt x="0" y="188975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0" y="0"/>
            <a:ext cx="12192000" cy="3702050"/>
          </a:xfrm>
          <a:custGeom>
            <a:avLst/>
            <a:gdLst/>
            <a:ahLst/>
            <a:cxnLst/>
            <a:rect l="l" t="t" r="r" b="b"/>
            <a:pathLst>
              <a:path w="9144000" h="3702050">
                <a:moveTo>
                  <a:pt x="0" y="3701796"/>
                </a:moveTo>
                <a:lnTo>
                  <a:pt x="9144000" y="3701796"/>
                </a:lnTo>
                <a:lnTo>
                  <a:pt x="9144000" y="0"/>
                </a:lnTo>
                <a:lnTo>
                  <a:pt x="0" y="0"/>
                </a:lnTo>
                <a:lnTo>
                  <a:pt x="0" y="3701796"/>
                </a:lnTo>
                <a:close/>
              </a:path>
            </a:pathLst>
          </a:custGeom>
          <a:solidFill>
            <a:schemeClr val="accent4">
              <a:lumMod val="5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6" name="Picture 2" descr="Image result for logo IIB Darmajay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04801"/>
            <a:ext cx="2340496" cy="2340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590801" y="2700160"/>
            <a:ext cx="70103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Arial Rounded MT Bold" panose="020F0704030504030204" pitchFamily="34" charset="0"/>
              </a:rPr>
              <a:t>MANAGEMENT CONTROL SYSTEM</a:t>
            </a:r>
          </a:p>
          <a:p>
            <a:pPr algn="ctr"/>
            <a:r>
              <a:rPr lang="en-US" sz="2400" dirty="0">
                <a:latin typeface="Arial Rounded MT Bold" panose="020F0704030504030204" pitchFamily="34" charset="0"/>
              </a:rPr>
              <a:t>(SISTEM PENGENDALIAN MANAJEMEN)</a:t>
            </a:r>
          </a:p>
        </p:txBody>
      </p:sp>
      <p:sp>
        <p:nvSpPr>
          <p:cNvPr id="18" name="Rectangle 115"/>
          <p:cNvSpPr txBox="1">
            <a:spLocks noChangeArrowheads="1"/>
          </p:cNvSpPr>
          <p:nvPr/>
        </p:nvSpPr>
        <p:spPr>
          <a:xfrm>
            <a:off x="3410108" y="5922785"/>
            <a:ext cx="5371782" cy="479425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d-ID" altLang="en-US" sz="2000" kern="0" dirty="0">
                <a:latin typeface="Arial Rounded MT Bold" pitchFamily="34" charset="0"/>
              </a:rPr>
              <a:t>Dr. KHAIDARMANSYAH, S.H.,M.Pd</a:t>
            </a:r>
            <a:endParaRPr lang="es-ES" altLang="en-US" sz="2000" kern="0" dirty="0">
              <a:latin typeface="Arial Rounded MT Bold" pitchFamily="34" charset="0"/>
            </a:endParaRPr>
          </a:p>
        </p:txBody>
      </p:sp>
      <p:sp>
        <p:nvSpPr>
          <p:cNvPr id="19" name="Rectangle 115"/>
          <p:cNvSpPr txBox="1">
            <a:spLocks noChangeArrowheads="1"/>
          </p:cNvSpPr>
          <p:nvPr/>
        </p:nvSpPr>
        <p:spPr>
          <a:xfrm>
            <a:off x="3410108" y="4409949"/>
            <a:ext cx="5657692" cy="867223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en-US" sz="2000" kern="0" dirty="0">
                <a:latin typeface="Arial Rounded MT Bold" pitchFamily="34" charset="0"/>
              </a:rPr>
              <a:t>PERTEMUAN </a:t>
            </a:r>
            <a:r>
              <a:rPr lang="id-ID" altLang="en-US" sz="2000" kern="0" dirty="0">
                <a:latin typeface="Arial Rounded MT Bold" pitchFamily="34" charset="0"/>
              </a:rPr>
              <a:t> VI</a:t>
            </a:r>
            <a:endParaRPr lang="en-US" altLang="en-US" sz="2000" kern="0" dirty="0">
              <a:latin typeface="Arial Rounded MT Bold" pitchFamily="34" charset="0"/>
            </a:endParaRPr>
          </a:p>
          <a:p>
            <a:pPr algn="ctr"/>
            <a:r>
              <a:rPr lang="id-ID" altLang="en-US" sz="2200" i="1" kern="0" dirty="0">
                <a:latin typeface="Arial Rounded MT Bold" pitchFamily="34" charset="0"/>
              </a:rPr>
              <a:t>PUSAT INVESTASI</a:t>
            </a:r>
            <a:endParaRPr lang="es-ES" altLang="en-US" sz="2200" i="1" kern="0" dirty="0">
              <a:latin typeface="Arial Rounded MT Bold" pitchFamily="34" charset="0"/>
            </a:endParaRPr>
          </a:p>
          <a:p>
            <a:pPr algn="ctr"/>
            <a:endParaRPr lang="es-ES" altLang="en-US" sz="2000" i="1" kern="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83911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9A953-1EDC-44B4-8185-5DA5F6E5F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53072"/>
            <a:ext cx="8596668" cy="1139754"/>
          </a:xfrm>
        </p:spPr>
        <p:txBody>
          <a:bodyPr>
            <a:normAutofit fontScale="90000"/>
          </a:bodyPr>
          <a:lstStyle/>
          <a:p>
            <a:pPr algn="ctr"/>
            <a:r>
              <a:rPr lang="en-ID" b="1" dirty="0"/>
              <a:t>Cara </a:t>
            </a:r>
            <a:r>
              <a:rPr lang="en-ID" b="1" dirty="0" err="1"/>
              <a:t>sederhana</a:t>
            </a:r>
            <a:r>
              <a:rPr lang="en-ID" b="1" dirty="0"/>
              <a:t> </a:t>
            </a:r>
            <a:r>
              <a:rPr lang="en-ID" b="1" dirty="0" err="1"/>
              <a:t>menghitung</a:t>
            </a:r>
            <a:r>
              <a:rPr lang="en-ID" b="1" dirty="0"/>
              <a:t> </a:t>
            </a:r>
            <a:br>
              <a:rPr lang="id-ID" b="1" dirty="0"/>
            </a:br>
            <a:r>
              <a:rPr lang="en-ID" b="1" dirty="0"/>
              <a:t>Return On Investment</a:t>
            </a:r>
            <a:br>
              <a:rPr lang="en-ID" b="1" dirty="0"/>
            </a:br>
            <a:endParaRPr lang="en-ID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A86B8E1-1ADF-4AA3-9244-A5F82FE96E0E}"/>
              </a:ext>
            </a:extLst>
          </p:cNvPr>
          <p:cNvSpPr txBox="1"/>
          <p:nvPr/>
        </p:nvSpPr>
        <p:spPr>
          <a:xfrm>
            <a:off x="1061884" y="1951672"/>
            <a:ext cx="9085006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id-ID" sz="2400" dirty="0"/>
              <a:t>D</a:t>
            </a:r>
            <a:r>
              <a:rPr lang="en-ID" sz="2400" dirty="0" err="1"/>
              <a:t>apatkan</a:t>
            </a:r>
            <a:r>
              <a:rPr lang="en-ID" sz="2400" dirty="0"/>
              <a:t> </a:t>
            </a:r>
            <a:r>
              <a:rPr lang="en-ID" sz="2400" dirty="0" err="1"/>
              <a:t>informasi</a:t>
            </a:r>
            <a:r>
              <a:rPr lang="en-ID" sz="2400" dirty="0"/>
              <a:t> </a:t>
            </a:r>
            <a:r>
              <a:rPr lang="en-ID" sz="2400" dirty="0" err="1"/>
              <a:t>dasar</a:t>
            </a:r>
            <a:r>
              <a:rPr lang="en-ID" sz="2400" dirty="0"/>
              <a:t> yang </a:t>
            </a:r>
            <a:r>
              <a:rPr lang="en-ID" sz="2400" dirty="0" err="1"/>
              <a:t>dibutuhkan</a:t>
            </a:r>
            <a:r>
              <a:rPr lang="en-ID" sz="2400" dirty="0"/>
              <a:t>, </a:t>
            </a:r>
            <a:r>
              <a:rPr lang="en-ID" sz="2400" dirty="0" err="1"/>
              <a:t>yaitu</a:t>
            </a:r>
            <a:r>
              <a:rPr lang="en-ID" sz="2400" dirty="0"/>
              <a:t> </a:t>
            </a:r>
            <a:r>
              <a:rPr lang="en-ID" sz="2400" dirty="0" err="1"/>
              <a:t>laba</a:t>
            </a:r>
            <a:r>
              <a:rPr lang="en-ID" sz="2400" dirty="0"/>
              <a:t> </a:t>
            </a:r>
            <a:r>
              <a:rPr lang="en-ID" sz="2400" dirty="0" err="1"/>
              <a:t>atas</a:t>
            </a:r>
            <a:r>
              <a:rPr lang="en-ID" sz="2400" dirty="0"/>
              <a:t> </a:t>
            </a:r>
            <a:r>
              <a:rPr lang="en-ID" sz="2400" dirty="0" err="1"/>
              <a:t>investasi</a:t>
            </a:r>
            <a:r>
              <a:rPr lang="en-ID" sz="2400" dirty="0"/>
              <a:t>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ID" sz="2400" dirty="0" err="1"/>
              <a:t>Selanjutnya</a:t>
            </a:r>
            <a:r>
              <a:rPr lang="en-ID" sz="2400" dirty="0"/>
              <a:t> </a:t>
            </a:r>
            <a:r>
              <a:rPr lang="en-ID" sz="2400" dirty="0" err="1"/>
              <a:t>harus</a:t>
            </a:r>
            <a:r>
              <a:rPr lang="en-ID" sz="2400" dirty="0"/>
              <a:t> </a:t>
            </a:r>
            <a:r>
              <a:rPr lang="en-ID" sz="2400" dirty="0" err="1"/>
              <a:t>mengetahui</a:t>
            </a:r>
            <a:r>
              <a:rPr lang="en-ID" sz="2400" dirty="0"/>
              <a:t> </a:t>
            </a:r>
            <a:r>
              <a:rPr lang="en-ID" sz="2400" dirty="0" err="1"/>
              <a:t>apa</a:t>
            </a:r>
            <a:r>
              <a:rPr lang="en-ID" sz="2400" dirty="0"/>
              <a:t> </a:t>
            </a:r>
            <a:r>
              <a:rPr lang="en-ID" sz="2400" dirty="0" err="1"/>
              <a:t>saja</a:t>
            </a:r>
            <a:r>
              <a:rPr lang="en-ID" sz="2400" dirty="0"/>
              <a:t> yang </a:t>
            </a:r>
            <a:r>
              <a:rPr lang="en-ID" sz="2400" dirty="0" err="1"/>
              <a:t>jadi</a:t>
            </a:r>
            <a:r>
              <a:rPr lang="en-ID" sz="2400" dirty="0"/>
              <a:t> </a:t>
            </a:r>
            <a:r>
              <a:rPr lang="en-ID" sz="2400" dirty="0" err="1"/>
              <a:t>investasi</a:t>
            </a:r>
            <a:r>
              <a:rPr lang="en-ID" sz="2400" dirty="0"/>
              <a:t> </a:t>
            </a:r>
            <a:r>
              <a:rPr lang="en-ID" sz="2400" dirty="0" err="1"/>
              <a:t>awal</a:t>
            </a:r>
            <a:r>
              <a:rPr lang="en-ID" sz="2400" dirty="0"/>
              <a:t>. </a:t>
            </a:r>
            <a:endParaRPr lang="id-ID" sz="2400" dirty="0"/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ID" sz="2400" dirty="0" err="1"/>
              <a:t>Investasi</a:t>
            </a:r>
            <a:r>
              <a:rPr lang="en-ID" sz="2400" dirty="0"/>
              <a:t> </a:t>
            </a:r>
            <a:r>
              <a:rPr lang="en-ID" sz="2400" dirty="0" err="1"/>
              <a:t>awal</a:t>
            </a:r>
            <a:r>
              <a:rPr lang="en-ID" sz="2400" dirty="0"/>
              <a:t> </a:t>
            </a:r>
            <a:r>
              <a:rPr lang="en-ID" sz="2400" dirty="0" err="1"/>
              <a:t>diasumsikan</a:t>
            </a:r>
            <a:r>
              <a:rPr lang="en-ID" sz="2400" dirty="0"/>
              <a:t> </a:t>
            </a:r>
            <a:r>
              <a:rPr lang="en-ID" sz="2400" dirty="0" err="1"/>
              <a:t>meliputi</a:t>
            </a:r>
            <a:r>
              <a:rPr lang="en-ID" sz="2400" dirty="0"/>
              <a:t> </a:t>
            </a:r>
            <a:r>
              <a:rPr lang="en-ID" sz="2400" dirty="0" err="1"/>
              <a:t>uang</a:t>
            </a:r>
            <a:r>
              <a:rPr lang="en-ID" sz="2400" dirty="0"/>
              <a:t> yang </a:t>
            </a:r>
            <a:r>
              <a:rPr lang="en-ID" sz="2400" dirty="0" err="1"/>
              <a:t>dibelanjakan</a:t>
            </a:r>
            <a:r>
              <a:rPr lang="en-ID" sz="2400" dirty="0"/>
              <a:t> dan </a:t>
            </a:r>
            <a:r>
              <a:rPr lang="en-ID" sz="2400" dirty="0" err="1"/>
              <a:t>dengan</a:t>
            </a:r>
            <a:r>
              <a:rPr lang="en-ID" sz="2400" dirty="0"/>
              <a:t>  </a:t>
            </a:r>
            <a:r>
              <a:rPr lang="en-ID" sz="2400" dirty="0" err="1"/>
              <a:t>waktu</a:t>
            </a:r>
            <a:r>
              <a:rPr lang="en-ID" sz="2400" dirty="0"/>
              <a:t> yang </a:t>
            </a:r>
            <a:r>
              <a:rPr lang="en-ID" sz="2400" dirty="0" err="1"/>
              <a:t>dihabiskan</a:t>
            </a:r>
            <a:r>
              <a:rPr lang="en-ID" sz="2400" dirty="0"/>
              <a:t> oleh </a:t>
            </a:r>
            <a:r>
              <a:rPr lang="en-ID" sz="2400" dirty="0" err="1"/>
              <a:t>karyawan</a:t>
            </a:r>
            <a:r>
              <a:rPr lang="en-ID" sz="2400" dirty="0"/>
              <a:t>.</a:t>
            </a:r>
            <a:endParaRPr lang="id-ID" sz="2400" dirty="0"/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id-ID" sz="2400" dirty="0"/>
              <a:t>M</a:t>
            </a:r>
            <a:r>
              <a:rPr lang="en-ID" sz="2400" dirty="0" err="1"/>
              <a:t>embuat</a:t>
            </a:r>
            <a:r>
              <a:rPr lang="en-ID" sz="2400" dirty="0"/>
              <a:t> </a:t>
            </a:r>
            <a:r>
              <a:rPr lang="en-ID" sz="2400" dirty="0" err="1"/>
              <a:t>persamaan</a:t>
            </a:r>
            <a:endParaRPr lang="id-ID" sz="2400" dirty="0"/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id-ID" sz="2400" dirty="0"/>
              <a:t>Menghitung ROI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33609963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016CDF7-50E1-4429-9E90-AB108A599596}"/>
              </a:ext>
            </a:extLst>
          </p:cNvPr>
          <p:cNvSpPr txBox="1"/>
          <p:nvPr/>
        </p:nvSpPr>
        <p:spPr>
          <a:xfrm>
            <a:off x="766915" y="597455"/>
            <a:ext cx="9925665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ID" sz="2400" b="1" dirty="0" err="1"/>
              <a:t>Contoh</a:t>
            </a:r>
            <a:r>
              <a:rPr lang="en-ID" sz="2400" b="1" dirty="0"/>
              <a:t> </a:t>
            </a:r>
            <a:r>
              <a:rPr lang="id-ID" sz="2400" b="1" dirty="0"/>
              <a:t>:</a:t>
            </a:r>
            <a:endParaRPr lang="en-ID" sz="2400" b="1" dirty="0"/>
          </a:p>
          <a:p>
            <a:pPr>
              <a:spcAft>
                <a:spcPts val="1200"/>
              </a:spcAft>
            </a:pPr>
            <a:r>
              <a:rPr lang="en-ID" sz="2400" dirty="0"/>
              <a:t>Perusahaan </a:t>
            </a:r>
            <a:r>
              <a:rPr lang="en-ID" sz="2400" b="1" dirty="0"/>
              <a:t>A</a:t>
            </a:r>
            <a:r>
              <a:rPr lang="en-ID" sz="2400" dirty="0"/>
              <a:t> </a:t>
            </a:r>
            <a:r>
              <a:rPr lang="en-ID" sz="2400" dirty="0" err="1"/>
              <a:t>berinvestasi</a:t>
            </a:r>
            <a:r>
              <a:rPr lang="en-ID" sz="2400" dirty="0"/>
              <a:t> </a:t>
            </a:r>
            <a:r>
              <a:rPr lang="en-ID" sz="2400" dirty="0" err="1"/>
              <a:t>senilai</a:t>
            </a:r>
            <a:r>
              <a:rPr lang="en-ID" sz="2400" dirty="0"/>
              <a:t> </a:t>
            </a:r>
            <a:r>
              <a:rPr lang="en-ID" sz="2400" dirty="0" err="1"/>
              <a:t>Rp</a:t>
            </a:r>
            <a:r>
              <a:rPr lang="en-ID" sz="2400" dirty="0"/>
              <a:t> 500 </a:t>
            </a:r>
            <a:r>
              <a:rPr lang="en-ID" sz="2400" dirty="0" err="1"/>
              <a:t>juta</a:t>
            </a:r>
            <a:r>
              <a:rPr lang="en-ID" sz="2400" dirty="0"/>
              <a:t> pada </a:t>
            </a:r>
            <a:r>
              <a:rPr lang="en-ID" sz="2400" dirty="0" err="1"/>
              <a:t>sebuah</a:t>
            </a:r>
            <a:r>
              <a:rPr lang="en-ID" sz="2400" dirty="0"/>
              <a:t> </a:t>
            </a:r>
            <a:r>
              <a:rPr lang="en-ID" sz="2400" dirty="0" err="1"/>
              <a:t>usaha</a:t>
            </a:r>
            <a:r>
              <a:rPr lang="en-ID" sz="2400" dirty="0"/>
              <a:t> </a:t>
            </a:r>
            <a:r>
              <a:rPr lang="en-ID" sz="2400" dirty="0" err="1"/>
              <a:t>peluncuran</a:t>
            </a:r>
            <a:r>
              <a:rPr lang="en-ID" sz="2400" dirty="0"/>
              <a:t> </a:t>
            </a:r>
            <a:r>
              <a:rPr lang="en-ID" sz="2400" dirty="0" err="1"/>
              <a:t>produk</a:t>
            </a:r>
            <a:r>
              <a:rPr lang="en-ID" sz="2400" dirty="0"/>
              <a:t> </a:t>
            </a:r>
            <a:r>
              <a:rPr lang="en-ID" sz="2400" dirty="0" err="1"/>
              <a:t>terbaru</a:t>
            </a:r>
            <a:r>
              <a:rPr lang="en-ID" sz="2400" dirty="0"/>
              <a:t>. Setelah </a:t>
            </a:r>
            <a:r>
              <a:rPr lang="en-ID" sz="2400" dirty="0" err="1"/>
              <a:t>peluncuran</a:t>
            </a:r>
            <a:r>
              <a:rPr lang="en-ID" sz="2400" dirty="0"/>
              <a:t> </a:t>
            </a:r>
            <a:r>
              <a:rPr lang="en-ID" sz="2400" dirty="0" err="1"/>
              <a:t>produk</a:t>
            </a:r>
            <a:r>
              <a:rPr lang="en-ID" sz="2400" dirty="0"/>
              <a:t> </a:t>
            </a:r>
            <a:r>
              <a:rPr lang="en-ID" sz="2400" dirty="0" err="1"/>
              <a:t>tersebut</a:t>
            </a:r>
            <a:r>
              <a:rPr lang="en-ID" sz="2400" dirty="0"/>
              <a:t>, </a:t>
            </a:r>
            <a:r>
              <a:rPr lang="en-ID" sz="2400" dirty="0" err="1"/>
              <a:t>perusahaan</a:t>
            </a:r>
            <a:r>
              <a:rPr lang="en-ID" sz="2400" b="1" dirty="0"/>
              <a:t> A</a:t>
            </a:r>
            <a:r>
              <a:rPr lang="en-ID" sz="2400" dirty="0"/>
              <a:t> </a:t>
            </a:r>
            <a:r>
              <a:rPr lang="en-ID" sz="2400" dirty="0" err="1"/>
              <a:t>mendapat</a:t>
            </a:r>
            <a:r>
              <a:rPr lang="en-ID" sz="2400" dirty="0"/>
              <a:t> </a:t>
            </a:r>
            <a:r>
              <a:rPr lang="en-ID" sz="2400" dirty="0" err="1"/>
              <a:t>jumlah</a:t>
            </a:r>
            <a:r>
              <a:rPr lang="en-ID" sz="2400" dirty="0"/>
              <a:t> </a:t>
            </a:r>
            <a:r>
              <a:rPr lang="en-ID" sz="2400" dirty="0" err="1"/>
              <a:t>penjualan</a:t>
            </a:r>
            <a:r>
              <a:rPr lang="en-ID" sz="2400" dirty="0"/>
              <a:t> </a:t>
            </a:r>
            <a:r>
              <a:rPr lang="en-ID" sz="2400" dirty="0" err="1"/>
              <a:t>sebesar</a:t>
            </a:r>
            <a:r>
              <a:rPr lang="en-ID" sz="2400" dirty="0"/>
              <a:t> 900 </a:t>
            </a:r>
            <a:r>
              <a:rPr lang="en-ID" sz="2400" dirty="0" err="1"/>
              <a:t>buah</a:t>
            </a:r>
            <a:r>
              <a:rPr lang="en-ID" sz="2400" dirty="0"/>
              <a:t>. </a:t>
            </a:r>
            <a:r>
              <a:rPr lang="en-ID" sz="2400" dirty="0" err="1"/>
              <a:t>Jumlah</a:t>
            </a:r>
            <a:r>
              <a:rPr lang="en-ID" sz="2400" dirty="0"/>
              <a:t> total dana </a:t>
            </a:r>
            <a:r>
              <a:rPr lang="en-ID" sz="2400" dirty="0" err="1"/>
              <a:t>dari</a:t>
            </a:r>
            <a:r>
              <a:rPr lang="en-ID" sz="2400" dirty="0"/>
              <a:t> </a:t>
            </a:r>
            <a:r>
              <a:rPr lang="en-ID" sz="2400" dirty="0" err="1"/>
              <a:t>penjualan</a:t>
            </a:r>
            <a:r>
              <a:rPr lang="en-ID" sz="2400" dirty="0"/>
              <a:t> </a:t>
            </a:r>
            <a:r>
              <a:rPr lang="en-ID" sz="2400" dirty="0" err="1"/>
              <a:t>baru</a:t>
            </a:r>
            <a:r>
              <a:rPr lang="en-ID" sz="2400" dirty="0"/>
              <a:t> yang </a:t>
            </a:r>
            <a:r>
              <a:rPr lang="en-ID" sz="2400" dirty="0" err="1"/>
              <a:t>mencapai</a:t>
            </a:r>
            <a:r>
              <a:rPr lang="en-ID" sz="2400" dirty="0"/>
              <a:t> </a:t>
            </a:r>
            <a:r>
              <a:rPr lang="en-ID" sz="2400" dirty="0" err="1"/>
              <a:t>angka</a:t>
            </a:r>
            <a:r>
              <a:rPr lang="en-ID" sz="2400" dirty="0"/>
              <a:t> </a:t>
            </a:r>
            <a:r>
              <a:rPr lang="en-ID" sz="2400" dirty="0" err="1"/>
              <a:t>Rp</a:t>
            </a:r>
            <a:r>
              <a:rPr lang="en-ID" sz="2400" dirty="0"/>
              <a:t> 600 </a:t>
            </a:r>
            <a:r>
              <a:rPr lang="en-ID" sz="2400" dirty="0" err="1"/>
              <a:t>juta</a:t>
            </a:r>
            <a:r>
              <a:rPr lang="en-ID" sz="2400" dirty="0"/>
              <a:t>.</a:t>
            </a:r>
          </a:p>
          <a:p>
            <a:pPr>
              <a:spcAft>
                <a:spcPts val="1200"/>
              </a:spcAft>
            </a:pPr>
            <a:r>
              <a:rPr lang="en-ID" sz="2400" dirty="0" err="1"/>
              <a:t>Langkah</a:t>
            </a:r>
            <a:r>
              <a:rPr lang="en-ID" sz="2400" dirty="0"/>
              <a:t> </a:t>
            </a:r>
            <a:r>
              <a:rPr lang="en-ID" sz="2400" dirty="0" err="1"/>
              <a:t>pertama</a:t>
            </a:r>
            <a:r>
              <a:rPr lang="en-ID" sz="2400" dirty="0"/>
              <a:t> </a:t>
            </a:r>
            <a:r>
              <a:rPr lang="en-ID" sz="2400" dirty="0" err="1"/>
              <a:t>ialah</a:t>
            </a:r>
            <a:r>
              <a:rPr lang="en-ID" sz="2400" dirty="0"/>
              <a:t> </a:t>
            </a:r>
            <a:r>
              <a:rPr lang="en-ID" sz="2400" dirty="0" err="1"/>
              <a:t>menemukan</a:t>
            </a:r>
            <a:r>
              <a:rPr lang="en-ID" sz="2400" dirty="0"/>
              <a:t> </a:t>
            </a:r>
            <a:r>
              <a:rPr lang="en-ID" sz="2400" dirty="0" err="1"/>
              <a:t>jumlah</a:t>
            </a:r>
            <a:r>
              <a:rPr lang="en-ID" sz="2400" dirty="0"/>
              <a:t> </a:t>
            </a:r>
            <a:r>
              <a:rPr lang="en-ID" sz="2400" dirty="0" err="1"/>
              <a:t>laba</a:t>
            </a:r>
            <a:r>
              <a:rPr lang="en-ID" sz="2400" dirty="0"/>
              <a:t> </a:t>
            </a:r>
            <a:r>
              <a:rPr lang="en-ID" sz="2400" dirty="0" err="1"/>
              <a:t>atas</a:t>
            </a:r>
            <a:r>
              <a:rPr lang="en-ID" sz="2400" dirty="0"/>
              <a:t> </a:t>
            </a:r>
            <a:r>
              <a:rPr lang="en-ID" sz="2400" dirty="0" err="1"/>
              <a:t>investasi</a:t>
            </a:r>
            <a:r>
              <a:rPr lang="en-ID" sz="2400" dirty="0"/>
              <a:t> </a:t>
            </a:r>
            <a:r>
              <a:rPr lang="en-ID" sz="2400" dirty="0" err="1"/>
              <a:t>sebesar</a:t>
            </a:r>
            <a:r>
              <a:rPr lang="en-ID" sz="2400" dirty="0"/>
              <a:t> </a:t>
            </a:r>
            <a:r>
              <a:rPr lang="en-ID" sz="2400" dirty="0" err="1"/>
              <a:t>Rp</a:t>
            </a:r>
            <a:r>
              <a:rPr lang="en-ID" sz="2400" dirty="0"/>
              <a:t> 100 </a:t>
            </a:r>
            <a:r>
              <a:rPr lang="en-ID" sz="2400" dirty="0" err="1"/>
              <a:t>juta</a:t>
            </a:r>
            <a:endParaRPr lang="en-ID" sz="2400" dirty="0"/>
          </a:p>
          <a:p>
            <a:pPr>
              <a:spcAft>
                <a:spcPts val="1200"/>
              </a:spcAft>
            </a:pPr>
            <a:r>
              <a:rPr lang="en-ID" sz="2400" dirty="0" err="1"/>
              <a:t>Langkah</a:t>
            </a:r>
            <a:r>
              <a:rPr lang="en-ID" sz="2400" dirty="0"/>
              <a:t> </a:t>
            </a:r>
            <a:r>
              <a:rPr lang="en-ID" sz="2400" dirty="0" err="1"/>
              <a:t>kedua</a:t>
            </a:r>
            <a:r>
              <a:rPr lang="en-ID" sz="2400" dirty="0"/>
              <a:t> </a:t>
            </a:r>
            <a:r>
              <a:rPr lang="en-ID" sz="2400" dirty="0" err="1"/>
              <a:t>yaitu</a:t>
            </a:r>
            <a:r>
              <a:rPr lang="en-ID" sz="2400" dirty="0"/>
              <a:t> </a:t>
            </a:r>
            <a:r>
              <a:rPr lang="en-ID" sz="2400" dirty="0" err="1"/>
              <a:t>mengetahui</a:t>
            </a:r>
            <a:r>
              <a:rPr lang="en-ID" sz="2400" dirty="0"/>
              <a:t> </a:t>
            </a:r>
            <a:r>
              <a:rPr lang="en-ID" sz="2400" dirty="0" err="1"/>
              <a:t>jumlah</a:t>
            </a:r>
            <a:r>
              <a:rPr lang="en-ID" sz="2400" dirty="0"/>
              <a:t> </a:t>
            </a:r>
            <a:r>
              <a:rPr lang="en-ID" sz="2400" dirty="0" err="1"/>
              <a:t>investasi</a:t>
            </a:r>
            <a:r>
              <a:rPr lang="en-ID" sz="2400" dirty="0"/>
              <a:t> </a:t>
            </a:r>
            <a:r>
              <a:rPr lang="en-ID" sz="2400" dirty="0" err="1"/>
              <a:t>awal</a:t>
            </a:r>
            <a:r>
              <a:rPr lang="en-ID" sz="2400" dirty="0"/>
              <a:t> </a:t>
            </a:r>
            <a:r>
              <a:rPr lang="en-ID" sz="2400" dirty="0" err="1"/>
              <a:t>sebesar</a:t>
            </a:r>
            <a:r>
              <a:rPr lang="en-ID" sz="2400" dirty="0"/>
              <a:t> </a:t>
            </a:r>
            <a:r>
              <a:rPr lang="en-ID" sz="2400" dirty="0" err="1"/>
              <a:t>Rp</a:t>
            </a:r>
            <a:r>
              <a:rPr lang="en-ID" sz="2400" dirty="0"/>
              <a:t> 500 </a:t>
            </a:r>
            <a:r>
              <a:rPr lang="en-ID" sz="2400" dirty="0" err="1"/>
              <a:t>juta</a:t>
            </a:r>
            <a:endParaRPr lang="en-ID" sz="2400" dirty="0"/>
          </a:p>
          <a:p>
            <a:pPr>
              <a:spcAft>
                <a:spcPts val="1200"/>
              </a:spcAft>
            </a:pPr>
            <a:r>
              <a:rPr lang="en-ID" sz="2400" dirty="0" err="1"/>
              <a:t>Langkah</a:t>
            </a:r>
            <a:r>
              <a:rPr lang="en-ID" sz="2400" dirty="0"/>
              <a:t> </a:t>
            </a:r>
            <a:r>
              <a:rPr lang="en-ID" sz="2400" dirty="0" err="1"/>
              <a:t>terahir</a:t>
            </a:r>
            <a:r>
              <a:rPr lang="en-ID" sz="2400" dirty="0"/>
              <a:t> </a:t>
            </a:r>
            <a:r>
              <a:rPr lang="en-ID" sz="2400" dirty="0" err="1"/>
              <a:t>ialah</a:t>
            </a:r>
            <a:r>
              <a:rPr lang="en-ID" sz="2400" dirty="0"/>
              <a:t> </a:t>
            </a:r>
            <a:r>
              <a:rPr lang="en-ID" sz="2400" dirty="0" err="1"/>
              <a:t>menyusun</a:t>
            </a:r>
            <a:r>
              <a:rPr lang="en-ID" sz="2400" dirty="0"/>
              <a:t> </a:t>
            </a:r>
            <a:r>
              <a:rPr lang="en-ID" sz="2400" dirty="0" err="1"/>
              <a:t>persamaannya</a:t>
            </a:r>
            <a:endParaRPr lang="en-ID" sz="2400" dirty="0"/>
          </a:p>
          <a:p>
            <a:pPr>
              <a:spcAft>
                <a:spcPts val="1200"/>
              </a:spcAft>
            </a:pPr>
            <a:r>
              <a:rPr lang="en-ID" sz="2400" b="1" dirty="0" err="1"/>
              <a:t>laba</a:t>
            </a:r>
            <a:r>
              <a:rPr lang="en-ID" sz="2400" b="1" dirty="0"/>
              <a:t> </a:t>
            </a:r>
            <a:r>
              <a:rPr lang="en-ID" sz="2400" b="1" dirty="0" err="1"/>
              <a:t>investasi</a:t>
            </a:r>
            <a:r>
              <a:rPr lang="en-ID" sz="2400" b="1" dirty="0"/>
              <a:t> = ((</a:t>
            </a:r>
            <a:r>
              <a:rPr lang="en-ID" sz="2400" b="1" dirty="0" err="1"/>
              <a:t>Rp</a:t>
            </a:r>
            <a:r>
              <a:rPr lang="en-ID" sz="2400" b="1" dirty="0"/>
              <a:t> 600 </a:t>
            </a:r>
            <a:r>
              <a:rPr lang="en-ID" sz="2400" b="1" dirty="0" err="1"/>
              <a:t>juta</a:t>
            </a:r>
            <a:r>
              <a:rPr lang="en-ID" sz="2400" b="1" dirty="0"/>
              <a:t> – </a:t>
            </a:r>
            <a:r>
              <a:rPr lang="en-ID" sz="2400" b="1" dirty="0" err="1"/>
              <a:t>Rp</a:t>
            </a:r>
            <a:r>
              <a:rPr lang="en-ID" sz="2400" b="1" dirty="0"/>
              <a:t> 500 </a:t>
            </a:r>
            <a:r>
              <a:rPr lang="en-ID" sz="2400" b="1" dirty="0" err="1"/>
              <a:t>juta</a:t>
            </a:r>
            <a:r>
              <a:rPr lang="en-ID" sz="2400" b="1" dirty="0"/>
              <a:t>)/ </a:t>
            </a:r>
            <a:r>
              <a:rPr lang="en-ID" sz="2400" b="1" dirty="0" err="1"/>
              <a:t>Rp</a:t>
            </a:r>
            <a:r>
              <a:rPr lang="en-ID" sz="2400" b="1" dirty="0"/>
              <a:t> 500 </a:t>
            </a:r>
            <a:r>
              <a:rPr lang="en-ID" sz="2400" b="1" dirty="0" err="1"/>
              <a:t>juta</a:t>
            </a:r>
            <a:r>
              <a:rPr lang="en-ID" sz="2400" b="1" dirty="0"/>
              <a:t>) x 100 = 20%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23820584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5741D3-8BD8-4237-8F3E-73AEAD262D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0824" y="1235742"/>
            <a:ext cx="9375059" cy="4103174"/>
          </a:xfrm>
        </p:spPr>
        <p:txBody>
          <a:bodyPr>
            <a:noAutofit/>
          </a:bodyPr>
          <a:lstStyle/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en-US" sz="2800" dirty="0">
                <a:solidFill>
                  <a:schemeClr val="tx1"/>
                </a:solidFill>
              </a:rPr>
              <a:t>Usaha </a:t>
            </a:r>
            <a:r>
              <a:rPr lang="en-US" sz="2800" dirty="0" err="1">
                <a:solidFill>
                  <a:schemeClr val="tx1"/>
                </a:solidFill>
              </a:rPr>
              <a:t>meningkatkan</a:t>
            </a:r>
            <a:r>
              <a:rPr lang="en-US" sz="2800" dirty="0">
                <a:solidFill>
                  <a:schemeClr val="tx1"/>
                </a:solidFill>
              </a:rPr>
              <a:t> ROI</a:t>
            </a:r>
          </a:p>
          <a:p>
            <a:pPr marL="449263" indent="-449263">
              <a:buClr>
                <a:schemeClr val="accent3"/>
              </a:buClr>
              <a:buBlip>
                <a:blip r:embed="rId2"/>
              </a:buBlip>
              <a:defRPr/>
            </a:pPr>
            <a:r>
              <a:rPr lang="en-US" sz="2800" dirty="0" err="1"/>
              <a:t>Mengurangi</a:t>
            </a:r>
            <a:r>
              <a:rPr lang="en-US" sz="2800" dirty="0"/>
              <a:t> </a:t>
            </a:r>
            <a:r>
              <a:rPr lang="en-US" sz="2800" dirty="0" err="1"/>
              <a:t>biaya</a:t>
            </a:r>
            <a:r>
              <a:rPr lang="en-US" sz="2800" dirty="0"/>
              <a:t> </a:t>
            </a:r>
            <a:r>
              <a:rPr lang="en-US" sz="2800" dirty="0" err="1"/>
              <a:t>sehingga</a:t>
            </a:r>
            <a:r>
              <a:rPr lang="en-US" sz="2800" dirty="0"/>
              <a:t> </a:t>
            </a:r>
            <a:r>
              <a:rPr lang="en-US" sz="2800" dirty="0" err="1"/>
              <a:t>laba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ditingkatkan</a:t>
            </a:r>
            <a:endParaRPr lang="en-US" sz="2800" dirty="0"/>
          </a:p>
          <a:p>
            <a:pPr marL="449263" indent="-449263">
              <a:buClr>
                <a:schemeClr val="accent3"/>
              </a:buClr>
              <a:buBlip>
                <a:blip r:embed="rId2"/>
              </a:buBlip>
              <a:defRPr/>
            </a:pPr>
            <a:r>
              <a:rPr lang="en-US" sz="2800" dirty="0" err="1"/>
              <a:t>Meningkatkan</a:t>
            </a:r>
            <a:r>
              <a:rPr lang="en-US" sz="2800" dirty="0"/>
              <a:t> </a:t>
            </a:r>
            <a:r>
              <a:rPr lang="en-US" sz="2800" dirty="0" err="1"/>
              <a:t>penjualan</a:t>
            </a:r>
            <a:r>
              <a:rPr lang="en-US" sz="2800" dirty="0"/>
              <a:t> yang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meningkatkan</a:t>
            </a:r>
            <a:r>
              <a:rPr lang="en-US" sz="2800" dirty="0"/>
              <a:t> </a:t>
            </a:r>
            <a:r>
              <a:rPr lang="en-US" sz="2800" dirty="0" err="1"/>
              <a:t>laba</a:t>
            </a:r>
            <a:endParaRPr lang="en-US" sz="2800" dirty="0"/>
          </a:p>
          <a:p>
            <a:pPr marL="449263" indent="-449263">
              <a:buClr>
                <a:schemeClr val="accent3"/>
              </a:buClr>
              <a:buBlip>
                <a:blip r:embed="rId2"/>
              </a:buBlip>
              <a:defRPr/>
            </a:pPr>
            <a:r>
              <a:rPr lang="en-US" sz="2800" dirty="0" err="1"/>
              <a:t>Meningkatkan</a:t>
            </a:r>
            <a:r>
              <a:rPr lang="en-US" sz="2800" dirty="0"/>
              <a:t> </a:t>
            </a:r>
            <a:r>
              <a:rPr lang="en-US" sz="2800" dirty="0" err="1"/>
              <a:t>rasio</a:t>
            </a:r>
            <a:r>
              <a:rPr lang="en-US" sz="2800" dirty="0"/>
              <a:t> </a:t>
            </a:r>
            <a:r>
              <a:rPr lang="en-US" sz="2800" dirty="0" err="1"/>
              <a:t>laba</a:t>
            </a:r>
            <a:r>
              <a:rPr lang="en-US" sz="2800" dirty="0"/>
              <a:t> </a:t>
            </a:r>
            <a:r>
              <a:rPr lang="en-US" sz="2800" dirty="0" err="1"/>
              <a:t>terhadap</a:t>
            </a:r>
            <a:r>
              <a:rPr lang="en-US" sz="2800" dirty="0"/>
              <a:t> </a:t>
            </a:r>
            <a:r>
              <a:rPr lang="en-US" sz="2800" dirty="0" err="1"/>
              <a:t>penjualan</a:t>
            </a:r>
            <a:endParaRPr lang="en-US" sz="2800" dirty="0"/>
          </a:p>
          <a:p>
            <a:pPr marL="449263" indent="-449263">
              <a:buClr>
                <a:schemeClr val="accent3"/>
              </a:buClr>
              <a:buBlip>
                <a:blip r:embed="rId2"/>
              </a:buBlip>
              <a:defRPr/>
            </a:pPr>
            <a:r>
              <a:rPr lang="en-US" sz="2800" dirty="0" err="1"/>
              <a:t>Menurunkan</a:t>
            </a:r>
            <a:r>
              <a:rPr lang="en-US" sz="2800" dirty="0"/>
              <a:t> </a:t>
            </a:r>
            <a:r>
              <a:rPr lang="en-US" sz="2800" dirty="0" err="1"/>
              <a:t>investasi</a:t>
            </a:r>
            <a:r>
              <a:rPr lang="en-US" sz="2800" dirty="0"/>
              <a:t> </a:t>
            </a:r>
            <a:r>
              <a:rPr lang="en-US" sz="2800" dirty="0" err="1"/>
              <a:t>divisi</a:t>
            </a:r>
            <a:r>
              <a:rPr lang="en-US" sz="2800" dirty="0"/>
              <a:t>  </a:t>
            </a:r>
          </a:p>
        </p:txBody>
      </p:sp>
    </p:spTree>
  </p:cSld>
  <p:clrMapOvr>
    <a:masterClrMapping/>
  </p:clrMapOvr>
  <p:transition>
    <p:circl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400A93BE-ED55-4243-91AF-35D65008F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7400" y="381001"/>
            <a:ext cx="7924800" cy="792163"/>
          </a:xfrm>
        </p:spPr>
        <p:txBody>
          <a:bodyPr/>
          <a:lstStyle/>
          <a:p>
            <a:pPr algn="ctr"/>
            <a:r>
              <a:rPr lang="en-US" altLang="en-US" sz="4000" b="1" dirty="0" err="1">
                <a:solidFill>
                  <a:schemeClr val="tx1">
                    <a:lumMod val="95000"/>
                  </a:schemeClr>
                </a:solidFill>
              </a:rPr>
              <a:t>Keuntungan</a:t>
            </a:r>
            <a:r>
              <a:rPr lang="en-US" altLang="en-US" sz="4000" b="1" dirty="0">
                <a:solidFill>
                  <a:schemeClr val="tx1">
                    <a:lumMod val="95000"/>
                  </a:schemeClr>
                </a:solidFill>
              </a:rPr>
              <a:t> ROI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10A2A3-34E3-4C9B-9080-0FB4CAA0DC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7639" y="1371600"/>
            <a:ext cx="9409471" cy="4542503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  <a:defRPr/>
            </a:pP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pengukuran</a:t>
            </a:r>
            <a:r>
              <a:rPr lang="en-US" dirty="0"/>
              <a:t> yang </a:t>
            </a:r>
            <a:r>
              <a:rPr lang="en-US" dirty="0" err="1"/>
              <a:t>obyektif</a:t>
            </a:r>
            <a:r>
              <a:rPr lang="en-US" dirty="0"/>
              <a:t> </a:t>
            </a:r>
            <a:r>
              <a:rPr lang="id-ID" dirty="0"/>
              <a:t> </a:t>
            </a:r>
            <a:r>
              <a:rPr lang="id-ID" dirty="0">
                <a:sym typeface="Wingdings" pitchFamily="2" charset="2"/>
              </a:rPr>
              <a:t></a:t>
            </a:r>
            <a:r>
              <a:rPr lang="en-US" dirty="0"/>
              <a:t> </a:t>
            </a:r>
            <a:r>
              <a:rPr lang="en-US" dirty="0" err="1"/>
              <a:t>didasarkan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data </a:t>
            </a:r>
            <a:r>
              <a:rPr lang="en-US" dirty="0" err="1"/>
              <a:t>akuntansi</a:t>
            </a:r>
            <a:r>
              <a:rPr lang="en-US" dirty="0"/>
              <a:t> yang </a:t>
            </a:r>
            <a:r>
              <a:rPr lang="en-US" dirty="0" err="1"/>
              <a:t>tersedia</a:t>
            </a:r>
            <a:endParaRPr lang="en-US" dirty="0"/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  <a:defRPr/>
            </a:pPr>
            <a:r>
              <a:rPr lang="en-US" dirty="0"/>
              <a:t>ROI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pengukuran</a:t>
            </a:r>
            <a:r>
              <a:rPr lang="en-US" dirty="0"/>
              <a:t> yang </a:t>
            </a:r>
            <a:r>
              <a:rPr lang="en-US" dirty="0" err="1"/>
              <a:t>komprehensif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tercermin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rasio</a:t>
            </a:r>
            <a:r>
              <a:rPr lang="en-US" dirty="0"/>
              <a:t> ROI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  <a:defRPr/>
            </a:pP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pembandingan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id-ID" dirty="0"/>
              <a:t> </a:t>
            </a:r>
            <a:r>
              <a:rPr lang="en-US" dirty="0" err="1"/>
              <a:t>divisi</a:t>
            </a:r>
            <a:r>
              <a:rPr lang="en-US" dirty="0"/>
              <a:t> </a:t>
            </a:r>
            <a:r>
              <a:rPr lang="en-US" dirty="0" err="1"/>
              <a:t>meskipun</a:t>
            </a:r>
            <a:r>
              <a:rPr lang="en-US" dirty="0"/>
              <a:t> </a:t>
            </a:r>
            <a:r>
              <a:rPr lang="en-US" dirty="0" err="1"/>
              <a:t>skala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divisi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bisnisnya</a:t>
            </a:r>
            <a:r>
              <a:rPr lang="en-US" dirty="0"/>
              <a:t> </a:t>
            </a:r>
            <a:r>
              <a:rPr lang="en-US" dirty="0" err="1"/>
              <a:t>berbeda</a:t>
            </a:r>
            <a:endParaRPr lang="en-US" dirty="0"/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  <a:defRPr/>
            </a:pPr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ROI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terciptanya</a:t>
            </a:r>
            <a:r>
              <a:rPr lang="en-US" dirty="0"/>
              <a:t> </a:t>
            </a:r>
            <a:r>
              <a:rPr lang="en-US" dirty="0" err="1"/>
              <a:t>keselaran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divisi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endParaRPr lang="en-US" dirty="0"/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  <a:defRPr/>
            </a:pPr>
            <a:r>
              <a:rPr lang="en-US" dirty="0"/>
              <a:t>ROI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pembanding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persentase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modal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modal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  <a:defRPr/>
            </a:pP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mendeteksi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aktiva</a:t>
            </a:r>
            <a:r>
              <a:rPr lang="en-US" dirty="0"/>
              <a:t> yang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menganggur</a:t>
            </a:r>
            <a:endParaRPr lang="en-US" dirty="0"/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  <a:defRPr/>
            </a:pPr>
            <a:r>
              <a:rPr lang="en-US" dirty="0"/>
              <a:t>ROI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dihitung</a:t>
            </a:r>
            <a:r>
              <a:rPr lang="en-US" dirty="0"/>
              <a:t>, </a:t>
            </a:r>
            <a:r>
              <a:rPr lang="en-US" dirty="0" err="1"/>
              <a:t>dipahami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id-ID" dirty="0"/>
              <a:t>,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absolut</a:t>
            </a:r>
            <a:endParaRPr lang="en-US" dirty="0"/>
          </a:p>
        </p:txBody>
      </p:sp>
    </p:spTree>
  </p:cSld>
  <p:clrMapOvr>
    <a:masterClrMapping/>
  </p:clrMapOvr>
  <p:transition>
    <p:circl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CD93FE93-CC2A-48D8-B347-41EB5838C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457200"/>
            <a:ext cx="8305800" cy="838200"/>
          </a:xfrm>
        </p:spPr>
        <p:txBody>
          <a:bodyPr/>
          <a:lstStyle/>
          <a:p>
            <a:pPr algn="ctr"/>
            <a:r>
              <a:rPr lang="en-US" altLang="en-US" sz="4000" b="1" dirty="0" err="1">
                <a:solidFill>
                  <a:schemeClr val="tx1">
                    <a:lumMod val="95000"/>
                  </a:schemeClr>
                </a:solidFill>
              </a:rPr>
              <a:t>Kelemahan</a:t>
            </a:r>
            <a:r>
              <a:rPr lang="en-US" altLang="en-US" sz="4000" b="1" dirty="0">
                <a:solidFill>
                  <a:schemeClr val="tx1">
                    <a:lumMod val="95000"/>
                  </a:schemeClr>
                </a:solidFill>
              </a:rPr>
              <a:t> ROI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E06557-63E9-4340-A250-770971C34B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652" y="1493838"/>
            <a:ext cx="9311148" cy="4626743"/>
          </a:xfrm>
        </p:spPr>
        <p:txBody>
          <a:bodyPr>
            <a:noAutofit/>
          </a:bodyPr>
          <a:lstStyle/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  <a:defRPr/>
            </a:pPr>
            <a:r>
              <a:rPr lang="en-US" sz="2400" dirty="0" err="1"/>
              <a:t>Metode</a:t>
            </a:r>
            <a:r>
              <a:rPr lang="en-US" sz="2400" dirty="0"/>
              <a:t> ROI </a:t>
            </a:r>
            <a:r>
              <a:rPr lang="en-US" sz="2400" dirty="0" err="1"/>
              <a:t>terlalu</a:t>
            </a:r>
            <a:r>
              <a:rPr lang="en-US" sz="2400" dirty="0"/>
              <a:t> </a:t>
            </a:r>
            <a:r>
              <a:rPr lang="en-US" sz="2400" dirty="0" err="1"/>
              <a:t>menyederhanakan</a:t>
            </a:r>
            <a:r>
              <a:rPr lang="en-US" sz="2400" dirty="0"/>
              <a:t> </a:t>
            </a:r>
            <a:r>
              <a:rPr lang="en-US" sz="2400" dirty="0" err="1"/>
              <a:t>masalah</a:t>
            </a:r>
            <a:r>
              <a:rPr lang="en-US" sz="2400" dirty="0"/>
              <a:t> </a:t>
            </a:r>
            <a:r>
              <a:rPr lang="en-US" sz="2400" dirty="0" err="1"/>
              <a:t>pengukuran</a:t>
            </a:r>
            <a:r>
              <a:rPr lang="en-US" sz="2400" dirty="0"/>
              <a:t>,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rasio</a:t>
            </a:r>
            <a:r>
              <a:rPr lang="en-US" sz="2400" dirty="0"/>
              <a:t> </a:t>
            </a:r>
            <a:r>
              <a:rPr lang="en-US" sz="2400" dirty="0" err="1"/>
              <a:t>tunggal</a:t>
            </a:r>
            <a:r>
              <a:rPr lang="id-ID" sz="2400" dirty="0"/>
              <a:t>.</a:t>
            </a:r>
            <a:endParaRPr lang="en-US" sz="2400" dirty="0"/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  <a:defRPr/>
            </a:pPr>
            <a:r>
              <a:rPr lang="en-US" sz="2400" dirty="0"/>
              <a:t>ROI yang </a:t>
            </a:r>
            <a:r>
              <a:rPr lang="en-US" sz="2400" dirty="0" err="1"/>
              <a:t>diharapkan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berbeda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divisi</a:t>
            </a:r>
            <a:r>
              <a:rPr lang="en-US" sz="2400" dirty="0"/>
              <a:t> yang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investasi</a:t>
            </a:r>
            <a:r>
              <a:rPr lang="en-US" sz="2400" dirty="0"/>
              <a:t> yang </a:t>
            </a:r>
            <a:r>
              <a:rPr lang="en-US" sz="2400" dirty="0" err="1"/>
              <a:t>sebanding</a:t>
            </a:r>
            <a:endParaRPr lang="en-US" sz="2400" dirty="0"/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  <a:defRPr/>
            </a:pPr>
            <a:r>
              <a:rPr lang="en-US" sz="2400" dirty="0" err="1"/>
              <a:t>Terlalu</a:t>
            </a:r>
            <a:r>
              <a:rPr lang="en-US" sz="2400" dirty="0"/>
              <a:t> </a:t>
            </a:r>
            <a:r>
              <a:rPr lang="en-US" sz="2400" dirty="0" err="1"/>
              <a:t>mendasarkan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laba</a:t>
            </a:r>
            <a:r>
              <a:rPr lang="en-US" sz="2400" dirty="0"/>
              <a:t> </a:t>
            </a:r>
            <a:r>
              <a:rPr lang="en-US" sz="2400" dirty="0" err="1"/>
              <a:t>akuntansi</a:t>
            </a:r>
            <a:r>
              <a:rPr lang="en-US" sz="2400" dirty="0"/>
              <a:t>, </a:t>
            </a:r>
            <a:r>
              <a:rPr lang="en-US" sz="2400" dirty="0" err="1"/>
              <a:t>padahal</a:t>
            </a:r>
            <a:r>
              <a:rPr lang="en-US" sz="2400" dirty="0"/>
              <a:t> </a:t>
            </a:r>
            <a:r>
              <a:rPr lang="en-US" sz="2400" dirty="0" err="1"/>
              <a:t>pengukuran</a:t>
            </a:r>
            <a:r>
              <a:rPr lang="en-US" sz="2400" dirty="0"/>
              <a:t> </a:t>
            </a:r>
            <a:r>
              <a:rPr lang="en-US" sz="2400" dirty="0" err="1"/>
              <a:t>kinerja</a:t>
            </a:r>
            <a:r>
              <a:rPr lang="en-US" sz="2400" dirty="0"/>
              <a:t> </a:t>
            </a:r>
            <a:r>
              <a:rPr lang="en-US" sz="2400" dirty="0" err="1"/>
              <a:t>divisi</a:t>
            </a:r>
            <a:r>
              <a:rPr lang="en-US" sz="2400" dirty="0"/>
              <a:t> </a:t>
            </a:r>
            <a:r>
              <a:rPr lang="en-US" sz="2400" dirty="0" err="1"/>
              <a:t>terutama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pihak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organisasi</a:t>
            </a:r>
            <a:endParaRPr lang="en-US" sz="2400" dirty="0"/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  <a:defRPr/>
            </a:pPr>
            <a:r>
              <a:rPr lang="en-US" sz="2400" dirty="0" err="1"/>
              <a:t>Mudah</a:t>
            </a:r>
            <a:r>
              <a:rPr lang="en-US" sz="2400" dirty="0"/>
              <a:t> </a:t>
            </a:r>
            <a:r>
              <a:rPr lang="en-US" sz="2400" dirty="0" err="1"/>
              <a:t>menimbulkan</a:t>
            </a:r>
            <a:r>
              <a:rPr lang="en-US" sz="2400" dirty="0"/>
              <a:t> </a:t>
            </a:r>
            <a:r>
              <a:rPr lang="en-US" sz="2400" dirty="0" err="1"/>
              <a:t>konflik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tujuan</a:t>
            </a:r>
            <a:r>
              <a:rPr lang="en-US" sz="2400" dirty="0"/>
              <a:t> </a:t>
            </a:r>
            <a:r>
              <a:rPr lang="en-US" sz="2400" dirty="0" err="1"/>
              <a:t>divisi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 </a:t>
            </a:r>
            <a:r>
              <a:rPr lang="en-US" sz="2400" dirty="0" err="1"/>
              <a:t>tujuan</a:t>
            </a:r>
            <a:r>
              <a:rPr lang="en-US" sz="2400" dirty="0"/>
              <a:t> </a:t>
            </a:r>
            <a:r>
              <a:rPr lang="en-US" sz="2400" dirty="0" err="1"/>
              <a:t>divisi</a:t>
            </a:r>
            <a:r>
              <a:rPr lang="en-US" sz="2400" dirty="0"/>
              <a:t> lain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Ø"/>
              <a:defRPr/>
            </a:pPr>
            <a:r>
              <a:rPr lang="en-US" sz="2400" dirty="0"/>
              <a:t>ROI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mengukur</a:t>
            </a:r>
            <a:r>
              <a:rPr lang="en-US" sz="2400" dirty="0"/>
              <a:t> </a:t>
            </a:r>
            <a:r>
              <a:rPr lang="en-US" sz="2400" dirty="0" err="1"/>
              <a:t>salah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keberhasilan</a:t>
            </a:r>
            <a:r>
              <a:rPr lang="en-US" sz="2400" dirty="0"/>
              <a:t> </a:t>
            </a:r>
            <a:r>
              <a:rPr lang="en-US" sz="2400" dirty="0" err="1"/>
              <a:t>pencapaian</a:t>
            </a:r>
            <a:r>
              <a:rPr lang="en-US" sz="2400" dirty="0"/>
              <a:t> </a:t>
            </a:r>
            <a:r>
              <a:rPr lang="en-US" sz="2400" dirty="0" err="1"/>
              <a:t>tujuan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tujuan</a:t>
            </a:r>
            <a:r>
              <a:rPr lang="en-US" sz="2400" dirty="0"/>
              <a:t> yang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dirty="0" err="1"/>
              <a:t>keuangan</a:t>
            </a:r>
            <a:endParaRPr lang="en-US" sz="2400" dirty="0"/>
          </a:p>
        </p:txBody>
      </p:sp>
    </p:spTree>
  </p:cSld>
  <p:clrMapOvr>
    <a:masterClrMapping/>
  </p:clrMapOvr>
  <p:transition>
    <p:circl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7789E981-10A9-4628-B571-43CB4434D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9975" y="250723"/>
            <a:ext cx="8229600" cy="1371600"/>
          </a:xfrm>
        </p:spPr>
        <p:txBody>
          <a:bodyPr>
            <a:normAutofit fontScale="90000"/>
          </a:bodyPr>
          <a:lstStyle/>
          <a:p>
            <a:pPr marL="384175" indent="-384175" algn="ctr"/>
            <a:r>
              <a:rPr lang="en-US" altLang="en-US" sz="4400" b="1" dirty="0">
                <a:solidFill>
                  <a:schemeClr val="tx1"/>
                </a:solidFill>
              </a:rPr>
              <a:t>Residual Income (RI) </a:t>
            </a:r>
            <a:r>
              <a:rPr lang="en-US" altLang="en-US" sz="4400" b="1" dirty="0" err="1">
                <a:solidFill>
                  <a:schemeClr val="tx1"/>
                </a:solidFill>
              </a:rPr>
              <a:t>atau</a:t>
            </a:r>
            <a:r>
              <a:rPr lang="en-US" altLang="en-US" sz="4400" b="1" dirty="0">
                <a:solidFill>
                  <a:schemeClr val="tx1"/>
                </a:solidFill>
              </a:rPr>
              <a:t> Economic Value Added (EVA)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044FB-FA9C-4562-BE1E-890CDA7CD1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5406" y="1740311"/>
            <a:ext cx="9134169" cy="4866966"/>
          </a:xfrm>
        </p:spPr>
        <p:txBody>
          <a:bodyPr>
            <a:noAutofit/>
          </a:bodyPr>
          <a:lstStyle/>
          <a:p>
            <a:pPr marL="360363" indent="-360363">
              <a:buClr>
                <a:schemeClr val="accent3"/>
              </a:buClr>
              <a:buBlip>
                <a:blip r:embed="rId2"/>
              </a:buBlip>
              <a:defRPr/>
            </a:pPr>
            <a:r>
              <a:rPr lang="en-ID" i="1" dirty="0"/>
              <a:t>Economic Value Added</a:t>
            </a:r>
            <a:r>
              <a:rPr lang="en-ID" dirty="0"/>
              <a:t> (EVA)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ukuran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laba</a:t>
            </a:r>
            <a:r>
              <a:rPr lang="en-ID" dirty="0"/>
              <a:t> </a:t>
            </a:r>
            <a:r>
              <a:rPr lang="en-ID" dirty="0" err="1"/>
              <a:t>ekonomi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, yang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keuntungan</a:t>
            </a:r>
            <a:r>
              <a:rPr lang="en-ID" dirty="0"/>
              <a:t> yang </a:t>
            </a:r>
            <a:r>
              <a:rPr lang="en-ID" dirty="0" err="1"/>
              <a:t>diperoleh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dikurangi</a:t>
            </a:r>
            <a:r>
              <a:rPr lang="en-ID" dirty="0"/>
              <a:t> </a:t>
            </a:r>
            <a:r>
              <a:rPr lang="en-ID" dirty="0" err="1"/>
              <a:t>biaya</a:t>
            </a:r>
            <a:r>
              <a:rPr lang="en-ID" dirty="0"/>
              <a:t> </a:t>
            </a:r>
            <a:r>
              <a:rPr lang="en-ID" dirty="0" err="1"/>
              <a:t>pembiayaan</a:t>
            </a:r>
            <a:r>
              <a:rPr lang="en-ID" dirty="0"/>
              <a:t> modal </a:t>
            </a:r>
            <a:r>
              <a:rPr lang="en-ID" dirty="0" err="1"/>
              <a:t>perusahaan</a:t>
            </a:r>
            <a:r>
              <a:rPr lang="en-ID" dirty="0"/>
              <a:t>. </a:t>
            </a:r>
            <a:endParaRPr lang="id-ID" dirty="0"/>
          </a:p>
          <a:p>
            <a:pPr marL="360363" indent="-360363">
              <a:buClr>
                <a:schemeClr val="accent3"/>
              </a:buClr>
              <a:buBlip>
                <a:blip r:embed="rId2"/>
              </a:buBlip>
              <a:defRPr/>
            </a:pPr>
            <a:r>
              <a:rPr lang="en-ID" dirty="0" err="1"/>
              <a:t>Laba</a:t>
            </a:r>
            <a:r>
              <a:rPr lang="en-ID" dirty="0"/>
              <a:t> </a:t>
            </a:r>
            <a:r>
              <a:rPr lang="en-ID" dirty="0" err="1"/>
              <a:t>akuntansi</a:t>
            </a:r>
            <a:r>
              <a:rPr lang="en-ID" dirty="0"/>
              <a:t> juga </a:t>
            </a:r>
            <a:r>
              <a:rPr lang="en-ID" dirty="0" err="1"/>
              <a:t>dikenal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laba</a:t>
            </a:r>
            <a:r>
              <a:rPr lang="en-ID" dirty="0"/>
              <a:t> </a:t>
            </a:r>
            <a:r>
              <a:rPr lang="en-ID" dirty="0" err="1"/>
              <a:t>bersih</a:t>
            </a:r>
            <a:r>
              <a:rPr lang="en-ID" dirty="0"/>
              <a:t> dan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pendapatan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 </a:t>
            </a:r>
            <a:r>
              <a:rPr lang="en-ID" dirty="0" err="1"/>
              <a:t>dikurangi</a:t>
            </a:r>
            <a:r>
              <a:rPr lang="en-ID" dirty="0"/>
              <a:t>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biaya</a:t>
            </a:r>
            <a:r>
              <a:rPr lang="en-ID" dirty="0"/>
              <a:t> </a:t>
            </a:r>
            <a:r>
              <a:rPr lang="en-ID" dirty="0" err="1"/>
              <a:t>eksplisitnya</a:t>
            </a:r>
            <a:r>
              <a:rPr lang="en-ID" dirty="0"/>
              <a:t>.</a:t>
            </a:r>
            <a:endParaRPr lang="en-US" sz="2000" dirty="0"/>
          </a:p>
          <a:p>
            <a:pPr marL="360363" indent="-360363">
              <a:buClr>
                <a:schemeClr val="accent3"/>
              </a:buClr>
              <a:buBlip>
                <a:blip r:embed="rId2"/>
              </a:buBlip>
              <a:defRPr/>
            </a:pPr>
            <a:endParaRPr lang="en-US" sz="2000" dirty="0"/>
          </a:p>
          <a:p>
            <a:pPr marL="514350" indent="-514350">
              <a:buClr>
                <a:schemeClr val="accent3"/>
              </a:buClr>
              <a:buFont typeface="+mj-lt"/>
              <a:buAutoNum type="alphaLcParenR"/>
              <a:defRPr/>
            </a:pPr>
            <a:endParaRPr lang="en-US" sz="20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BE3D0E4-93FD-4141-9898-DCFA5A3FB72C}"/>
              </a:ext>
            </a:extLst>
          </p:cNvPr>
          <p:cNvSpPr txBox="1">
            <a:spLocks/>
          </p:cNvSpPr>
          <p:nvPr/>
        </p:nvSpPr>
        <p:spPr>
          <a:xfrm>
            <a:off x="2202425" y="4339941"/>
            <a:ext cx="8229600" cy="14709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3175">
              <a:buClr>
                <a:schemeClr val="accent3"/>
              </a:buClr>
              <a:buFont typeface="Wingdings 3" charset="2"/>
              <a:buNone/>
              <a:defRPr/>
            </a:pPr>
            <a:r>
              <a:rPr lang="en-US" sz="2800"/>
              <a:t>EVA = Laba bersih – Beban modal</a:t>
            </a:r>
          </a:p>
          <a:p>
            <a:pPr indent="-3175">
              <a:buClr>
                <a:schemeClr val="accent3"/>
              </a:buClr>
              <a:buFont typeface="Wingdings 3" charset="2"/>
              <a:buNone/>
              <a:defRPr/>
            </a:pPr>
            <a:r>
              <a:rPr lang="en-US" sz="2800"/>
              <a:t>Beban modal = Biaya modal x Modal yang digunakan</a:t>
            </a:r>
          </a:p>
          <a:p>
            <a:pPr indent="-3175">
              <a:buClr>
                <a:schemeClr val="accent3"/>
              </a:buClr>
              <a:buFont typeface="Wingdings 3" charset="2"/>
              <a:buNone/>
              <a:defRPr/>
            </a:pPr>
            <a:endParaRPr lang="en-US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A09F09-24DF-4480-A81B-05C6C478A0CB}"/>
              </a:ext>
            </a:extLst>
          </p:cNvPr>
          <p:cNvSpPr txBox="1"/>
          <p:nvPr/>
        </p:nvSpPr>
        <p:spPr>
          <a:xfrm>
            <a:off x="1211829" y="3589019"/>
            <a:ext cx="40853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/>
              <a:t>Rumusan</a:t>
            </a:r>
            <a:r>
              <a:rPr lang="en-US" sz="3200" dirty="0"/>
              <a:t> EVA</a:t>
            </a:r>
            <a:endParaRPr lang="en-ID" sz="3200" dirty="0"/>
          </a:p>
        </p:txBody>
      </p:sp>
    </p:spTree>
  </p:cSld>
  <p:clrMapOvr>
    <a:masterClrMapping/>
  </p:clrMapOvr>
  <p:transition>
    <p:diamond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7E64680-DE0F-403B-A5CF-8291AAA45A9A}"/>
              </a:ext>
            </a:extLst>
          </p:cNvPr>
          <p:cNvSpPr txBox="1"/>
          <p:nvPr/>
        </p:nvSpPr>
        <p:spPr>
          <a:xfrm>
            <a:off x="693174" y="1165122"/>
            <a:ext cx="10323871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065338" indent="-2065338">
              <a:spcAft>
                <a:spcPts val="1800"/>
              </a:spcAft>
              <a:tabLst>
                <a:tab pos="2065338" algn="l"/>
              </a:tabLst>
            </a:pPr>
            <a:r>
              <a:rPr lang="id-ID" sz="1800" dirty="0"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EVA &gt; 0 (positif)	Jika EVA &gt; 0 maka telah terjadi penambahan nilai ekonomis ke dalam perusahaan dan perusahaan dapat menciptakan nilai perusahaan.</a:t>
            </a:r>
            <a:endParaRPr lang="en-ID" sz="1800" dirty="0">
              <a:effectLst/>
              <a:latin typeface="Arial Rounded MT Bold" panose="020F07040305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065338" indent="-2065338">
              <a:spcAft>
                <a:spcPts val="1800"/>
              </a:spcAft>
              <a:tabLst>
                <a:tab pos="2065338" algn="l"/>
              </a:tabLst>
            </a:pPr>
            <a:r>
              <a:rPr lang="id-ID" sz="1800" dirty="0"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EVA = 0 (impas)	Jika EVA = 0 maka secara ekonomis perusahaan dalam keadaan impas karena semua laba yang ada</a:t>
            </a:r>
            <a:r>
              <a:rPr lang="en-US" sz="1800" dirty="0"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r>
              <a:rPr lang="id-ID" sz="1800" dirty="0"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digunakan untuk membayar kewajiban kepada penyedia dana baik kreditor maupun pemegang saham</a:t>
            </a:r>
            <a:r>
              <a:rPr lang="en-US" sz="1800" dirty="0"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</a:p>
          <a:p>
            <a:pPr marL="2065338" indent="-2065338">
              <a:spcAft>
                <a:spcPts val="1800"/>
              </a:spcAft>
              <a:tabLst>
                <a:tab pos="2065338" algn="l"/>
              </a:tabLst>
            </a:pPr>
            <a:r>
              <a:rPr lang="en-US" dirty="0">
                <a:latin typeface="Arial Rounded MT Bold" panose="020F07040305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</a:t>
            </a:r>
            <a:r>
              <a:rPr lang="id-ID" sz="1800" dirty="0"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atau dengan kata lain laba yang ada habis digunakan untuk biaya modal.</a:t>
            </a:r>
            <a:endParaRPr lang="en-ID" sz="1800" dirty="0">
              <a:effectLst/>
              <a:latin typeface="Arial Rounded MT Bold" panose="020F07040305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065338" indent="-2065338">
              <a:spcAft>
                <a:spcPts val="1800"/>
              </a:spcAft>
              <a:tabLst>
                <a:tab pos="2065338" algn="l"/>
              </a:tabLst>
            </a:pPr>
            <a:r>
              <a:rPr lang="id-ID" sz="1800" dirty="0">
                <a:effectLst/>
                <a:latin typeface="Arial Rounded MT Bold" panose="020F07040305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EVA &lt; 0 (negatif)	Jika EVA &lt; 0 maka tidak ada nilai tambah di perusahaan karena dana yang tersedia tidak memenuhi harapan-harapan kreditor dan terutama para pemegang saham (tidak mampu menutup nilai perusahaan).</a:t>
            </a:r>
            <a:endParaRPr lang="en-ID" sz="1800" dirty="0">
              <a:effectLst/>
              <a:latin typeface="Arial Rounded MT Bold" panose="020F07040305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6AF2F9-6FCC-453B-B5F6-5BB63D53E23F}"/>
              </a:ext>
            </a:extLst>
          </p:cNvPr>
          <p:cNvSpPr txBox="1"/>
          <p:nvPr/>
        </p:nvSpPr>
        <p:spPr>
          <a:xfrm>
            <a:off x="368710" y="737419"/>
            <a:ext cx="10810567" cy="4630994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7786597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653BC717-A361-47FE-BCD6-2C4DA6FFE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3116" y="3660058"/>
            <a:ext cx="5105400" cy="838200"/>
          </a:xfrm>
        </p:spPr>
        <p:txBody>
          <a:bodyPr/>
          <a:lstStyle/>
          <a:p>
            <a:r>
              <a:rPr lang="en-US" altLang="en-US" b="1" dirty="0" err="1">
                <a:solidFill>
                  <a:schemeClr val="tx1"/>
                </a:solidFill>
              </a:rPr>
              <a:t>Kelemahan</a:t>
            </a:r>
            <a:r>
              <a:rPr lang="en-US" altLang="en-US" b="1" dirty="0">
                <a:solidFill>
                  <a:schemeClr val="tx1"/>
                </a:solidFill>
              </a:rPr>
              <a:t> EVA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5CC07D0-09F1-46F5-BDE9-C665B8A4DC2A}"/>
              </a:ext>
            </a:extLst>
          </p:cNvPr>
          <p:cNvSpPr txBox="1"/>
          <p:nvPr/>
        </p:nvSpPr>
        <p:spPr>
          <a:xfrm>
            <a:off x="956187" y="4275455"/>
            <a:ext cx="8421329" cy="22404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42913" indent="-442913">
              <a:lnSpc>
                <a:spcPct val="150000"/>
              </a:lnSpc>
              <a:buClr>
                <a:schemeClr val="accent3"/>
              </a:buClr>
              <a:buBlip>
                <a:blip r:embed="rId2"/>
              </a:buBlip>
              <a:defRPr/>
            </a:pPr>
            <a:r>
              <a:rPr lang="en-US" sz="2400" dirty="0" err="1"/>
              <a:t>Sulit</a:t>
            </a:r>
            <a:r>
              <a:rPr lang="en-US" sz="2400" dirty="0"/>
              <a:t> </a:t>
            </a:r>
            <a:r>
              <a:rPr lang="en-US" sz="2400" dirty="0" err="1"/>
              <a:t>menentukan</a:t>
            </a:r>
            <a:r>
              <a:rPr lang="en-US" sz="2400" dirty="0"/>
              <a:t> </a:t>
            </a:r>
            <a:r>
              <a:rPr lang="en-US" sz="2400" dirty="0" err="1"/>
              <a:t>biaya</a:t>
            </a:r>
            <a:r>
              <a:rPr lang="en-US" sz="2400" dirty="0"/>
              <a:t> modal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obyektif</a:t>
            </a:r>
            <a:endParaRPr lang="en-US" sz="2400" dirty="0"/>
          </a:p>
          <a:p>
            <a:pPr marL="442913" indent="-442913">
              <a:lnSpc>
                <a:spcPct val="150000"/>
              </a:lnSpc>
              <a:buClr>
                <a:schemeClr val="accent3"/>
              </a:buClr>
              <a:buBlip>
                <a:blip r:embed="rId2"/>
              </a:buBlip>
              <a:defRPr/>
            </a:pPr>
            <a:r>
              <a:rPr lang="en-US" sz="2400" dirty="0"/>
              <a:t>EVA </a:t>
            </a:r>
            <a:r>
              <a:rPr lang="en-US" sz="2400" dirty="0" err="1"/>
              <a:t>jarang</a:t>
            </a:r>
            <a:r>
              <a:rPr lang="en-US" sz="2400" dirty="0"/>
              <a:t> </a:t>
            </a:r>
            <a:r>
              <a:rPr lang="en-US" sz="2400" dirty="0" err="1"/>
              <a:t>dipakai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pratik</a:t>
            </a:r>
            <a:endParaRPr lang="en-US" sz="2400" dirty="0"/>
          </a:p>
          <a:p>
            <a:pPr marL="442913" indent="-442913">
              <a:lnSpc>
                <a:spcPct val="150000"/>
              </a:lnSpc>
              <a:buClr>
                <a:schemeClr val="accent3"/>
              </a:buClr>
              <a:buBlip>
                <a:blip r:embed="rId2"/>
              </a:buBlip>
              <a:defRPr/>
            </a:pPr>
            <a:r>
              <a:rPr lang="en-US" sz="2400" dirty="0"/>
              <a:t>EVA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mengukur</a:t>
            </a:r>
            <a:r>
              <a:rPr lang="en-US" sz="2400" dirty="0"/>
              <a:t> salah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keberhasilan</a:t>
            </a:r>
            <a:r>
              <a:rPr lang="en-US" sz="2400" dirty="0"/>
              <a:t> </a:t>
            </a:r>
            <a:r>
              <a:rPr lang="en-US" sz="2400" dirty="0" err="1"/>
              <a:t>tujuan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endParaRPr lang="en-US" sz="2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7A71E41-02EA-46A9-89E2-94A336056B8C}"/>
              </a:ext>
            </a:extLst>
          </p:cNvPr>
          <p:cNvSpPr txBox="1"/>
          <p:nvPr/>
        </p:nvSpPr>
        <p:spPr>
          <a:xfrm>
            <a:off x="480554" y="93174"/>
            <a:ext cx="10058400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363" indent="-360363">
              <a:buClr>
                <a:schemeClr val="accent3"/>
              </a:buClr>
              <a:buBlip>
                <a:blip r:embed="rId2"/>
              </a:buBlip>
              <a:defRPr/>
            </a:pPr>
            <a:r>
              <a:rPr lang="en-US" sz="2400" dirty="0" err="1">
                <a:solidFill>
                  <a:srgbClr val="FFC000"/>
                </a:solidFill>
              </a:rPr>
              <a:t>Keuntungan</a:t>
            </a:r>
            <a:r>
              <a:rPr lang="en-US" sz="2400" dirty="0">
                <a:solidFill>
                  <a:srgbClr val="FFC000"/>
                </a:solidFill>
              </a:rPr>
              <a:t> EVA: </a:t>
            </a:r>
          </a:p>
          <a:p>
            <a:pPr marL="809625" indent="-449263">
              <a:spcAft>
                <a:spcPts val="600"/>
              </a:spcAft>
              <a:buClrTx/>
              <a:buSzPct val="100000"/>
              <a:buFont typeface="+mj-lt"/>
              <a:buAutoNum type="alphaLcParenR"/>
              <a:defRPr/>
            </a:pPr>
            <a:r>
              <a:rPr lang="en-US" sz="2400" dirty="0"/>
              <a:t>Divisi yang </a:t>
            </a:r>
            <a:r>
              <a:rPr lang="en-US" sz="2400" dirty="0" err="1"/>
              <a:t>investasinya</a:t>
            </a:r>
            <a:r>
              <a:rPr lang="en-US" sz="2400" dirty="0"/>
              <a:t> </a:t>
            </a:r>
            <a:r>
              <a:rPr lang="en-US" sz="2400" dirty="0" err="1"/>
              <a:t>sebanding</a:t>
            </a:r>
            <a:r>
              <a:rPr lang="en-US" sz="2400" dirty="0"/>
              <a:t> </a:t>
            </a:r>
            <a:r>
              <a:rPr lang="en-US" sz="2400" dirty="0" err="1"/>
              <a:t>mempunyai</a:t>
            </a:r>
            <a:r>
              <a:rPr lang="en-US" sz="2400" dirty="0"/>
              <a:t> </a:t>
            </a:r>
            <a:r>
              <a:rPr lang="en-US" sz="2400" dirty="0" err="1"/>
              <a:t>sasaran</a:t>
            </a:r>
            <a:r>
              <a:rPr lang="en-US" sz="2400" dirty="0"/>
              <a:t> </a:t>
            </a:r>
            <a:r>
              <a:rPr lang="en-US" sz="2400" dirty="0" err="1"/>
              <a:t>laba</a:t>
            </a:r>
            <a:r>
              <a:rPr lang="en-US" sz="2400" dirty="0"/>
              <a:t> yang </a:t>
            </a:r>
            <a:r>
              <a:rPr lang="en-US" sz="2400" dirty="0" err="1"/>
              <a:t>sama</a:t>
            </a:r>
            <a:endParaRPr lang="en-US" sz="2400" dirty="0"/>
          </a:p>
          <a:p>
            <a:pPr marL="809625" indent="-449263">
              <a:spcAft>
                <a:spcPts val="600"/>
              </a:spcAft>
              <a:buClrTx/>
              <a:buSzPct val="100000"/>
              <a:buFont typeface="+mj-lt"/>
              <a:buAutoNum type="alphaLcParenR"/>
              <a:defRPr/>
            </a:pPr>
            <a:r>
              <a:rPr lang="en-US" sz="2400" dirty="0" err="1"/>
              <a:t>Aktiva</a:t>
            </a:r>
            <a:r>
              <a:rPr lang="en-US" sz="2400" dirty="0"/>
              <a:t> yang </a:t>
            </a:r>
            <a:r>
              <a:rPr lang="en-US" sz="2400" dirty="0" err="1"/>
              <a:t>berbeda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dibebani</a:t>
            </a:r>
            <a:r>
              <a:rPr lang="en-US" sz="2400" dirty="0"/>
              <a:t> </a:t>
            </a:r>
            <a:r>
              <a:rPr lang="en-US" sz="2400" dirty="0" err="1"/>
              <a:t>persentase</a:t>
            </a:r>
            <a:r>
              <a:rPr lang="en-US" sz="2400" dirty="0"/>
              <a:t> </a:t>
            </a:r>
            <a:r>
              <a:rPr lang="en-US" sz="2400" dirty="0" err="1"/>
              <a:t>biaya</a:t>
            </a:r>
            <a:r>
              <a:rPr lang="en-US" sz="2400" dirty="0"/>
              <a:t> modal yang </a:t>
            </a:r>
            <a:r>
              <a:rPr lang="en-US" sz="2400" dirty="0" err="1"/>
              <a:t>berbeda</a:t>
            </a:r>
            <a:endParaRPr lang="en-US" sz="2400" dirty="0"/>
          </a:p>
          <a:p>
            <a:pPr marL="809625" indent="-449263">
              <a:spcAft>
                <a:spcPts val="600"/>
              </a:spcAft>
              <a:buClrTx/>
              <a:buSzPct val="100000"/>
              <a:buFont typeface="+mj-lt"/>
              <a:buAutoNum type="alphaLcParenR"/>
              <a:defRPr/>
            </a:pPr>
            <a:r>
              <a:rPr lang="en-US" sz="2400" dirty="0" err="1"/>
              <a:t>Mendorong</a:t>
            </a:r>
            <a:r>
              <a:rPr lang="en-US" sz="2400" dirty="0"/>
              <a:t> </a:t>
            </a:r>
            <a:r>
              <a:rPr lang="en-US" sz="2400" dirty="0" err="1"/>
              <a:t>manajer</a:t>
            </a:r>
            <a:r>
              <a:rPr lang="en-US" sz="2400" dirty="0"/>
              <a:t> divisi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investasi</a:t>
            </a:r>
            <a:r>
              <a:rPr lang="en-US" sz="2400" dirty="0"/>
              <a:t> yang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menghasilkan</a:t>
            </a:r>
            <a:r>
              <a:rPr lang="en-US" sz="2400" dirty="0"/>
              <a:t> RI </a:t>
            </a:r>
            <a:r>
              <a:rPr lang="en-US" sz="2400" dirty="0" err="1"/>
              <a:t>sebesar</a:t>
            </a:r>
            <a:r>
              <a:rPr lang="en-US" sz="2400" dirty="0"/>
              <a:t> </a:t>
            </a:r>
            <a:r>
              <a:rPr lang="en-US" sz="2400" dirty="0" err="1"/>
              <a:t>mungkin</a:t>
            </a:r>
            <a:endParaRPr lang="en-US" sz="2400" dirty="0"/>
          </a:p>
          <a:p>
            <a:pPr marL="809625" indent="-449263">
              <a:spcAft>
                <a:spcPts val="600"/>
              </a:spcAft>
              <a:buClrTx/>
              <a:buSzPct val="100000"/>
              <a:buFont typeface="+mj-lt"/>
              <a:buAutoNum type="alphaLcParenR"/>
              <a:defRPr/>
            </a:pPr>
            <a:r>
              <a:rPr lang="en-US" sz="2400" dirty="0"/>
              <a:t>EVA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korelasi</a:t>
            </a:r>
            <a:r>
              <a:rPr lang="en-US" sz="2400" dirty="0"/>
              <a:t> </a:t>
            </a:r>
            <a:r>
              <a:rPr lang="en-US" sz="2400" dirty="0" err="1"/>
              <a:t>positif</a:t>
            </a:r>
            <a:r>
              <a:rPr lang="en-US" sz="2400" dirty="0"/>
              <a:t> yang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kuat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perubahan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pasar </a:t>
            </a:r>
            <a:r>
              <a:rPr lang="en-US" sz="2400" dirty="0" err="1"/>
              <a:t>perusahaan</a:t>
            </a:r>
            <a:endParaRPr lang="en-ID" sz="2400" dirty="0"/>
          </a:p>
        </p:txBody>
      </p:sp>
    </p:spTree>
  </p:cSld>
  <p:clrMapOvr>
    <a:masterClrMapping/>
  </p:clrMapOvr>
  <p:transition>
    <p:diamond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B5A0F36B-2BF5-4364-924B-FC5E46FBB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5683" y="820994"/>
            <a:ext cx="84582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Tindakan</a:t>
            </a:r>
            <a:r>
              <a:rPr lang="id-ID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untuk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meningkatkan</a:t>
            </a:r>
            <a:r>
              <a:rPr lang="en-US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EVA </a:t>
            </a:r>
            <a:endParaRPr lang="en-US" alt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760030-6C84-40A0-8735-7038BD27B4B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27703" y="1981200"/>
            <a:ext cx="9783097" cy="3446206"/>
          </a:xfrm>
        </p:spPr>
        <p:txBody>
          <a:bodyPr>
            <a:normAutofit lnSpcReduction="10000"/>
          </a:bodyPr>
          <a:lstStyle/>
          <a:p>
            <a:pPr marL="360363" indent="-360363">
              <a:spcBef>
                <a:spcPts val="1200"/>
              </a:spcBef>
              <a:buClrTx/>
              <a:buSzPct val="100000"/>
              <a:buFont typeface="Wingdings 2"/>
              <a:buChar char=""/>
              <a:defRPr/>
            </a:pPr>
            <a:r>
              <a:rPr lang="id-ID" sz="2400" dirty="0"/>
              <a:t>P</a:t>
            </a:r>
            <a:r>
              <a:rPr lang="en-US" sz="2400" dirty="0" err="1"/>
              <a:t>eningkatan</a:t>
            </a:r>
            <a:r>
              <a:rPr lang="en-US" sz="2400" dirty="0"/>
              <a:t> ROI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i="1" dirty="0"/>
              <a:t>business process reengineering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i="1" dirty="0"/>
              <a:t>productivity gains</a:t>
            </a:r>
            <a:r>
              <a:rPr lang="en-US" sz="2400" dirty="0"/>
              <a:t>, </a:t>
            </a:r>
            <a:r>
              <a:rPr lang="en-US" sz="2400" dirty="0" err="1"/>
              <a:t>tanpa</a:t>
            </a:r>
            <a:r>
              <a:rPr lang="en-US" sz="2400" dirty="0"/>
              <a:t> </a:t>
            </a:r>
            <a:r>
              <a:rPr lang="en-US" sz="2400" dirty="0" err="1"/>
              <a:t>meningkatkan</a:t>
            </a:r>
            <a:r>
              <a:rPr lang="en-US" sz="2400" dirty="0"/>
              <a:t> basis </a:t>
            </a:r>
            <a:r>
              <a:rPr lang="en-US" sz="2400" dirty="0" err="1"/>
              <a:t>investasi</a:t>
            </a:r>
            <a:r>
              <a:rPr lang="en-US" sz="2400" dirty="0"/>
              <a:t>.</a:t>
            </a:r>
          </a:p>
          <a:p>
            <a:pPr marL="360363" indent="-360363">
              <a:spcBef>
                <a:spcPts val="1200"/>
              </a:spcBef>
              <a:buClrTx/>
              <a:buSzPct val="100000"/>
              <a:buFont typeface="Wingdings 2"/>
              <a:buChar char=""/>
              <a:defRPr/>
            </a:pPr>
            <a:r>
              <a:rPr lang="id-ID" sz="2400" dirty="0" err="1"/>
              <a:t>D</a:t>
            </a:r>
            <a:r>
              <a:rPr lang="en-US" sz="2400" dirty="0" err="1"/>
              <a:t>ivestasi</a:t>
            </a:r>
            <a:r>
              <a:rPr lang="en-US" sz="2400" dirty="0"/>
              <a:t> asset, </a:t>
            </a:r>
            <a:r>
              <a:rPr lang="en-US" sz="2400" dirty="0" err="1"/>
              <a:t>produk</a:t>
            </a:r>
            <a:r>
              <a:rPr lang="en-US" sz="2400" dirty="0"/>
              <a:t>, 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 yang ROI </a:t>
            </a:r>
            <a:r>
              <a:rPr lang="en-US" sz="2400" dirty="0" err="1"/>
              <a:t>nya</a:t>
            </a:r>
            <a:r>
              <a:rPr lang="en-US" sz="2400" dirty="0"/>
              <a:t> </a:t>
            </a:r>
            <a:r>
              <a:rPr lang="en-US" sz="2400" dirty="0" err="1"/>
              <a:t>kurang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besarnya</a:t>
            </a:r>
            <a:r>
              <a:rPr lang="en-US" sz="2400" dirty="0"/>
              <a:t> </a:t>
            </a:r>
            <a:r>
              <a:rPr lang="en-US" sz="2400" dirty="0" err="1"/>
              <a:t>biaya</a:t>
            </a:r>
            <a:r>
              <a:rPr lang="en-US" sz="2400" dirty="0"/>
              <a:t> modal</a:t>
            </a:r>
            <a:r>
              <a:rPr lang="id-ID" sz="2400" dirty="0"/>
              <a:t>.</a:t>
            </a:r>
            <a:endParaRPr lang="en-US" sz="2400" dirty="0"/>
          </a:p>
          <a:p>
            <a:pPr marL="360363" indent="-360363">
              <a:spcBef>
                <a:spcPts val="1200"/>
              </a:spcBef>
              <a:buClrTx/>
              <a:buSzPct val="100000"/>
              <a:buFont typeface="Wingdings 2"/>
              <a:buChar char=""/>
              <a:defRPr/>
            </a:pPr>
            <a:r>
              <a:rPr lang="id-ID" sz="2400" dirty="0" err="1"/>
              <a:t>I</a:t>
            </a:r>
            <a:r>
              <a:rPr lang="en-US" sz="2400" dirty="0" err="1"/>
              <a:t>nvestasi</a:t>
            </a:r>
            <a:r>
              <a:rPr lang="en-US" sz="2400" dirty="0"/>
              <a:t> </a:t>
            </a:r>
            <a:r>
              <a:rPr lang="en-US" sz="2400" dirty="0" err="1"/>
              <a:t>agresif</a:t>
            </a:r>
            <a:r>
              <a:rPr lang="en-US" sz="2400" dirty="0"/>
              <a:t> yang </a:t>
            </a:r>
            <a:r>
              <a:rPr lang="en-US" sz="2400" dirty="0" err="1"/>
              <a:t>baru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asset, </a:t>
            </a:r>
            <a:r>
              <a:rPr lang="en-US" sz="2400" dirty="0" err="1"/>
              <a:t>produk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bisnis</a:t>
            </a:r>
            <a:r>
              <a:rPr lang="en-US" sz="2400" dirty="0"/>
              <a:t> yang ROI-</a:t>
            </a:r>
            <a:r>
              <a:rPr lang="en-US" sz="2400" dirty="0" err="1"/>
              <a:t>nya</a:t>
            </a:r>
            <a:r>
              <a:rPr lang="en-US" sz="2400" dirty="0"/>
              <a:t> </a:t>
            </a:r>
            <a:r>
              <a:rPr lang="en-US" sz="2400" dirty="0" err="1"/>
              <a:t>melebihi</a:t>
            </a:r>
            <a:r>
              <a:rPr lang="en-US" sz="2400" dirty="0"/>
              <a:t> </a:t>
            </a:r>
            <a:r>
              <a:rPr lang="en-US" sz="2400" dirty="0" err="1"/>
              <a:t>biaya</a:t>
            </a:r>
            <a:r>
              <a:rPr lang="en-US" sz="2400" dirty="0"/>
              <a:t> modal.</a:t>
            </a:r>
          </a:p>
          <a:p>
            <a:pPr marL="360363" indent="-360363">
              <a:spcBef>
                <a:spcPts val="1200"/>
              </a:spcBef>
              <a:buClrTx/>
              <a:buSzPct val="100000"/>
              <a:buFont typeface="Wingdings 2"/>
              <a:buChar char=""/>
              <a:defRPr/>
            </a:pPr>
            <a:r>
              <a:rPr lang="id-ID" sz="2400" dirty="0"/>
              <a:t>P</a:t>
            </a:r>
            <a:r>
              <a:rPr lang="en-US" sz="2400" dirty="0" err="1"/>
              <a:t>eningkatan</a:t>
            </a:r>
            <a:r>
              <a:rPr lang="en-US" sz="2400" dirty="0"/>
              <a:t> </a:t>
            </a:r>
            <a:r>
              <a:rPr lang="en-US" sz="2400" dirty="0" err="1"/>
              <a:t>penjualan</a:t>
            </a:r>
            <a:r>
              <a:rPr lang="en-US" sz="2400" dirty="0"/>
              <a:t>, margin </a:t>
            </a:r>
            <a:r>
              <a:rPr lang="en-US" sz="2400" dirty="0" err="1"/>
              <a:t>laba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efisiensi</a:t>
            </a:r>
            <a:r>
              <a:rPr lang="en-US" sz="2400" dirty="0"/>
              <a:t> modal (</a:t>
            </a:r>
            <a:r>
              <a:rPr lang="en-US" sz="2400" dirty="0" err="1"/>
              <a:t>rasio</a:t>
            </a:r>
            <a:r>
              <a:rPr lang="en-US" sz="2400" dirty="0"/>
              <a:t> </a:t>
            </a:r>
            <a:r>
              <a:rPr lang="en-US" sz="2400" dirty="0" err="1"/>
              <a:t>penjualan</a:t>
            </a:r>
            <a:r>
              <a:rPr lang="en-US" sz="2400" dirty="0"/>
              <a:t> </a:t>
            </a:r>
            <a:r>
              <a:rPr lang="en-US" sz="2400" dirty="0" err="1"/>
              <a:t>ter</a:t>
            </a:r>
            <a:r>
              <a:rPr lang="id-ID" sz="2400" dirty="0"/>
              <a:t>ha</a:t>
            </a:r>
            <a:r>
              <a:rPr lang="en-US" sz="2400" dirty="0"/>
              <a:t>dap modal yang </a:t>
            </a:r>
            <a:r>
              <a:rPr lang="en-US" sz="2400" dirty="0" err="1"/>
              <a:t>digunakan</a:t>
            </a:r>
            <a:r>
              <a:rPr lang="id-ID" sz="2400" dirty="0"/>
              <a:t>)</a:t>
            </a:r>
            <a:r>
              <a:rPr lang="en-US" sz="2400" dirty="0"/>
              <a:t>.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74EF41B7-0E2A-46D2-94B7-0562D2EFE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581" y="518652"/>
            <a:ext cx="8229600" cy="1143000"/>
          </a:xfrm>
        </p:spPr>
        <p:txBody>
          <a:bodyPr/>
          <a:lstStyle/>
          <a:p>
            <a:pPr algn="ctr"/>
            <a:r>
              <a:rPr lang="id-ID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Tiga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alasan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membuat</a:t>
            </a:r>
            <a:r>
              <a:rPr lang="id-ID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EVA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unggul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ROI </a:t>
            </a:r>
            <a:r>
              <a:rPr lang="en-US" altLang="en-US" sz="3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alt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BC8CFE53-75BD-4262-8B9B-A4E7143167C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34181" y="2158180"/>
            <a:ext cx="9296400" cy="3195484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altLang="en-US" sz="2400" dirty="0" err="1"/>
              <a:t>Dengan</a:t>
            </a:r>
            <a:r>
              <a:rPr lang="en-US" altLang="en-US" sz="2400" dirty="0"/>
              <a:t> EVA </a:t>
            </a:r>
            <a:r>
              <a:rPr lang="en-US" altLang="en-US" sz="2400" dirty="0" err="1"/>
              <a:t>seluruh</a:t>
            </a:r>
            <a:r>
              <a:rPr lang="en-US" altLang="en-US" sz="2400" dirty="0"/>
              <a:t> unit </a:t>
            </a:r>
            <a:r>
              <a:rPr lang="en-US" altLang="en-US" sz="2400" dirty="0" err="1"/>
              <a:t>usaha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memiliki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sasaran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laba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sama</a:t>
            </a:r>
            <a:r>
              <a:rPr lang="id-ID" altLang="en-US" sz="2400" dirty="0"/>
              <a:t>,</a:t>
            </a:r>
            <a:r>
              <a:rPr lang="en-US" altLang="en-US" sz="2400" dirty="0"/>
              <a:t> </a:t>
            </a:r>
            <a:r>
              <a:rPr lang="id-ID" altLang="en-US" sz="2400" dirty="0"/>
              <a:t>sedangkan,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pendekatan</a:t>
            </a:r>
            <a:r>
              <a:rPr lang="en-US" altLang="en-US" sz="2400" dirty="0"/>
              <a:t> ROI </a:t>
            </a:r>
            <a:r>
              <a:rPr lang="en-US" altLang="en-US" sz="2400" dirty="0" err="1"/>
              <a:t>memberikan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insentif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berbeda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investasi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diantara</a:t>
            </a:r>
            <a:r>
              <a:rPr lang="en-US" altLang="en-US" sz="2400" dirty="0"/>
              <a:t> unit-unit </a:t>
            </a:r>
            <a:r>
              <a:rPr lang="en-US" altLang="en-US" sz="2400" dirty="0" err="1"/>
              <a:t>usaha</a:t>
            </a:r>
            <a:r>
              <a:rPr lang="en-US" altLang="en-US" sz="2400" dirty="0"/>
              <a:t>.</a:t>
            </a:r>
          </a:p>
          <a:p>
            <a:pPr>
              <a:spcBef>
                <a:spcPts val="1200"/>
              </a:spcBef>
            </a:pPr>
            <a:r>
              <a:rPr lang="id-ID" altLang="en-US" sz="2400" dirty="0"/>
              <a:t>K</a:t>
            </a:r>
            <a:r>
              <a:rPr lang="en-US" altLang="en-US" sz="2400" dirty="0" err="1"/>
              <a:t>eputusan</a:t>
            </a:r>
            <a:r>
              <a:rPr lang="en-US" altLang="en-US" sz="2400" dirty="0"/>
              <a:t> </a:t>
            </a:r>
            <a:r>
              <a:rPr lang="id-ID" altLang="en-US" sz="2400" dirty="0"/>
              <a:t>untuk </a:t>
            </a:r>
            <a:r>
              <a:rPr lang="en-US" altLang="en-US" sz="2400" dirty="0" err="1"/>
              <a:t>meningkatkan</a:t>
            </a:r>
            <a:r>
              <a:rPr lang="en-US" altLang="en-US" sz="2400" dirty="0"/>
              <a:t> ROI </a:t>
            </a:r>
            <a:r>
              <a:rPr lang="en-US" altLang="en-US" sz="2400" dirty="0" err="1"/>
              <a:t>suatu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pusat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investasi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menurunkan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keseluruhan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labanya</a:t>
            </a:r>
            <a:r>
              <a:rPr lang="en-US" altLang="en-US" sz="2400" dirty="0"/>
              <a:t>.</a:t>
            </a:r>
          </a:p>
          <a:p>
            <a:pPr>
              <a:spcBef>
                <a:spcPts val="1200"/>
              </a:spcBef>
            </a:pPr>
            <a:r>
              <a:rPr lang="en-US" altLang="en-US" sz="2400" dirty="0"/>
              <a:t>EVA </a:t>
            </a:r>
            <a:r>
              <a:rPr lang="en-US" altLang="en-US" sz="2400" dirty="0" err="1"/>
              <a:t>berlawanan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ROI, </a:t>
            </a:r>
            <a:r>
              <a:rPr lang="en-US" altLang="en-US" sz="2400" dirty="0" err="1"/>
              <a:t>memiliki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korelasi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positif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lebih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kuat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terhadap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perubahan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nilai</a:t>
            </a:r>
            <a:r>
              <a:rPr lang="en-US" altLang="en-US" sz="2400" dirty="0"/>
              <a:t> pasar </a:t>
            </a:r>
            <a:r>
              <a:rPr lang="en-US" altLang="en-US" sz="2400" dirty="0" err="1"/>
              <a:t>perusahaan</a:t>
            </a:r>
            <a:r>
              <a:rPr lang="en-US" altLang="en-US" sz="2400" dirty="0"/>
              <a:t>. </a:t>
            </a:r>
          </a:p>
          <a:p>
            <a:endParaRPr lang="en-US" alt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5"/>
          <p:cNvSpPr>
            <a:spLocks noChangeArrowheads="1"/>
          </p:cNvSpPr>
          <p:nvPr/>
        </p:nvSpPr>
        <p:spPr bwMode="auto">
          <a:xfrm>
            <a:off x="1919289" y="3163521"/>
            <a:ext cx="1201737" cy="876300"/>
          </a:xfrm>
          <a:prstGeom prst="bevel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en-US" altLang="en-US" sz="2000" dirty="0">
                <a:solidFill>
                  <a:schemeClr val="bg1"/>
                </a:solidFill>
                <a:latin typeface="Trebuchet MS" panose="020B0603020202020204" pitchFamily="34" charset="0"/>
              </a:rPr>
              <a:t>SPM</a:t>
            </a:r>
          </a:p>
        </p:txBody>
      </p:sp>
      <p:sp>
        <p:nvSpPr>
          <p:cNvPr id="6147" name="AutoShape 6"/>
          <p:cNvSpPr>
            <a:spLocks noChangeArrowheads="1"/>
          </p:cNvSpPr>
          <p:nvPr/>
        </p:nvSpPr>
        <p:spPr bwMode="auto">
          <a:xfrm>
            <a:off x="4057651" y="1738274"/>
            <a:ext cx="1522413" cy="876300"/>
          </a:xfrm>
          <a:prstGeom prst="bevel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en-US" altLang="en-US" sz="2000">
                <a:solidFill>
                  <a:schemeClr val="bg1"/>
                </a:solidFill>
                <a:latin typeface="Trebuchet MS" panose="020B0603020202020204" pitchFamily="34" charset="0"/>
              </a:rPr>
              <a:t>Struktur</a:t>
            </a:r>
          </a:p>
        </p:txBody>
      </p:sp>
      <p:sp>
        <p:nvSpPr>
          <p:cNvPr id="6148" name="AutoShape 7"/>
          <p:cNvSpPr>
            <a:spLocks noChangeArrowheads="1"/>
          </p:cNvSpPr>
          <p:nvPr/>
        </p:nvSpPr>
        <p:spPr bwMode="auto">
          <a:xfrm>
            <a:off x="4057651" y="4383572"/>
            <a:ext cx="1522413" cy="877888"/>
          </a:xfrm>
          <a:prstGeom prst="bevel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en-US" altLang="en-US" sz="2000">
                <a:solidFill>
                  <a:schemeClr val="bg1"/>
                </a:solidFill>
                <a:latin typeface="Trebuchet MS" panose="020B0603020202020204" pitchFamily="34" charset="0"/>
              </a:rPr>
              <a:t>Proses</a:t>
            </a:r>
          </a:p>
        </p:txBody>
      </p:sp>
      <p:sp>
        <p:nvSpPr>
          <p:cNvPr id="6149" name="Rectangle 8"/>
          <p:cNvSpPr>
            <a:spLocks noChangeArrowheads="1"/>
          </p:cNvSpPr>
          <p:nvPr/>
        </p:nvSpPr>
        <p:spPr bwMode="auto">
          <a:xfrm>
            <a:off x="6195634" y="999743"/>
            <a:ext cx="1508125" cy="9032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n-US" altLang="en-US" sz="1800" dirty="0">
                <a:solidFill>
                  <a:schemeClr val="bg1"/>
                </a:solidFill>
                <a:latin typeface="Trebuchet MS" panose="020B0603020202020204" pitchFamily="34" charset="0"/>
              </a:rPr>
              <a:t>Pusat </a:t>
            </a:r>
            <a:r>
              <a:rPr lang="en-US" altLang="en-US" sz="1800" dirty="0" err="1">
                <a:solidFill>
                  <a:schemeClr val="bg1"/>
                </a:solidFill>
                <a:latin typeface="Trebuchet MS" panose="020B0603020202020204" pitchFamily="34" charset="0"/>
              </a:rPr>
              <a:t>Pertanggung</a:t>
            </a:r>
            <a:r>
              <a:rPr lang="en-US" altLang="en-US" sz="180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en-US" altLang="en-US" sz="1800" dirty="0" err="1">
                <a:solidFill>
                  <a:schemeClr val="bg1"/>
                </a:solidFill>
                <a:latin typeface="Trebuchet MS" panose="020B0603020202020204" pitchFamily="34" charset="0"/>
              </a:rPr>
              <a:t>jawaban</a:t>
            </a:r>
            <a:endParaRPr lang="en-US" altLang="en-US" sz="18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6150" name="Rectangle 9"/>
          <p:cNvSpPr>
            <a:spLocks noChangeArrowheads="1"/>
          </p:cNvSpPr>
          <p:nvPr/>
        </p:nvSpPr>
        <p:spPr bwMode="auto">
          <a:xfrm>
            <a:off x="6218382" y="2295333"/>
            <a:ext cx="1493839" cy="7413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ts val="300"/>
              </a:spcBef>
            </a:pPr>
            <a:r>
              <a:rPr lang="en-US" altLang="en-US" sz="2000" dirty="0" err="1">
                <a:solidFill>
                  <a:schemeClr val="bg1"/>
                </a:solidFill>
                <a:latin typeface="Trebuchet MS" panose="020B0603020202020204" pitchFamily="34" charset="0"/>
              </a:rPr>
              <a:t>Ukuran</a:t>
            </a:r>
            <a:r>
              <a:rPr lang="en-US" altLang="en-US" sz="200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en-US" altLang="en-US" sz="2000" dirty="0" err="1">
                <a:solidFill>
                  <a:schemeClr val="bg1"/>
                </a:solidFill>
                <a:latin typeface="Trebuchet MS" panose="020B0603020202020204" pitchFamily="34" charset="0"/>
              </a:rPr>
              <a:t>prestasi</a:t>
            </a:r>
            <a:endParaRPr lang="en-US" altLang="en-US" sz="20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6151" name="Rectangle 10"/>
          <p:cNvSpPr>
            <a:spLocks noChangeArrowheads="1"/>
          </p:cNvSpPr>
          <p:nvPr/>
        </p:nvSpPr>
        <p:spPr bwMode="auto">
          <a:xfrm>
            <a:off x="6240174" y="3429000"/>
            <a:ext cx="2095500" cy="55245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ts val="300"/>
              </a:spcBef>
            </a:pPr>
            <a:r>
              <a:rPr lang="en-US" altLang="en-US" sz="1800" dirty="0" err="1">
                <a:solidFill>
                  <a:schemeClr val="bg1"/>
                </a:solidFill>
                <a:latin typeface="Trebuchet MS" panose="020B0603020202020204" pitchFamily="34" charset="0"/>
              </a:rPr>
              <a:t>Penyusunan</a:t>
            </a:r>
            <a:r>
              <a:rPr lang="en-US" altLang="en-US" sz="1800" dirty="0">
                <a:solidFill>
                  <a:schemeClr val="bg1"/>
                </a:solidFill>
                <a:latin typeface="Trebuchet MS" panose="020B0603020202020204" pitchFamily="34" charset="0"/>
              </a:rPr>
              <a:t> Program</a:t>
            </a:r>
          </a:p>
        </p:txBody>
      </p:sp>
      <p:sp>
        <p:nvSpPr>
          <p:cNvPr id="6152" name="Rectangle 11"/>
          <p:cNvSpPr>
            <a:spLocks noChangeArrowheads="1"/>
          </p:cNvSpPr>
          <p:nvPr/>
        </p:nvSpPr>
        <p:spPr bwMode="auto">
          <a:xfrm>
            <a:off x="6249989" y="4048978"/>
            <a:ext cx="2095500" cy="6016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ts val="300"/>
              </a:spcBef>
            </a:pPr>
            <a:r>
              <a:rPr lang="en-US" altLang="en-US" sz="1800" dirty="0" err="1">
                <a:solidFill>
                  <a:schemeClr val="bg1"/>
                </a:solidFill>
                <a:latin typeface="Trebuchet MS" panose="020B0603020202020204" pitchFamily="34" charset="0"/>
              </a:rPr>
              <a:t>Penyusunan</a:t>
            </a:r>
            <a:r>
              <a:rPr lang="en-US" altLang="en-US" sz="180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en-US" altLang="en-US" sz="1800" dirty="0" err="1">
                <a:solidFill>
                  <a:schemeClr val="bg1"/>
                </a:solidFill>
                <a:latin typeface="Trebuchet MS" panose="020B0603020202020204" pitchFamily="34" charset="0"/>
              </a:rPr>
              <a:t>Anggaran</a:t>
            </a:r>
            <a:endParaRPr lang="en-US" altLang="en-US" sz="18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6153" name="Rectangle 12"/>
          <p:cNvSpPr>
            <a:spLocks noChangeArrowheads="1"/>
          </p:cNvSpPr>
          <p:nvPr/>
        </p:nvSpPr>
        <p:spPr bwMode="auto">
          <a:xfrm>
            <a:off x="6249989" y="4831654"/>
            <a:ext cx="2095500" cy="6334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ts val="300"/>
              </a:spcBef>
            </a:pPr>
            <a:r>
              <a:rPr lang="en-US" altLang="en-US" sz="1800" dirty="0" err="1">
                <a:solidFill>
                  <a:schemeClr val="bg1"/>
                </a:solidFill>
                <a:latin typeface="Trebuchet MS" panose="020B0603020202020204" pitchFamily="34" charset="0"/>
              </a:rPr>
              <a:t>Pelaksanaan</a:t>
            </a:r>
            <a:r>
              <a:rPr lang="en-US" altLang="en-US" sz="180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en-US" altLang="en-US" sz="1800" dirty="0" err="1">
                <a:solidFill>
                  <a:schemeClr val="bg1"/>
                </a:solidFill>
                <a:latin typeface="Trebuchet MS" panose="020B0603020202020204" pitchFamily="34" charset="0"/>
              </a:rPr>
              <a:t>dan</a:t>
            </a:r>
            <a:r>
              <a:rPr lang="en-US" altLang="en-US" sz="180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en-US" altLang="en-US" sz="1800" dirty="0" err="1">
                <a:solidFill>
                  <a:schemeClr val="bg1"/>
                </a:solidFill>
                <a:latin typeface="Trebuchet MS" panose="020B0603020202020204" pitchFamily="34" charset="0"/>
              </a:rPr>
              <a:t>pengukuran</a:t>
            </a:r>
            <a:endParaRPr lang="en-US" altLang="en-US" sz="18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6154" name="Rectangle 13"/>
          <p:cNvSpPr>
            <a:spLocks noChangeArrowheads="1"/>
          </p:cNvSpPr>
          <p:nvPr/>
        </p:nvSpPr>
        <p:spPr bwMode="auto">
          <a:xfrm>
            <a:off x="6249989" y="5582581"/>
            <a:ext cx="2095500" cy="6969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ts val="300"/>
              </a:spcBef>
            </a:pPr>
            <a:r>
              <a:rPr lang="en-US" altLang="en-US" sz="1800" dirty="0" err="1">
                <a:solidFill>
                  <a:schemeClr val="bg1"/>
                </a:solidFill>
                <a:latin typeface="Trebuchet MS" panose="020B0603020202020204" pitchFamily="34" charset="0"/>
              </a:rPr>
              <a:t>Pelaporan</a:t>
            </a:r>
            <a:r>
              <a:rPr lang="en-US" altLang="en-US" sz="1800" dirty="0">
                <a:solidFill>
                  <a:schemeClr val="bg1"/>
                </a:solidFill>
                <a:latin typeface="Trebuchet MS" panose="020B0603020202020204" pitchFamily="34" charset="0"/>
              </a:rPr>
              <a:t> dan </a:t>
            </a:r>
            <a:r>
              <a:rPr lang="en-US" altLang="en-US" sz="1800" dirty="0" err="1">
                <a:solidFill>
                  <a:schemeClr val="bg1"/>
                </a:solidFill>
                <a:latin typeface="Trebuchet MS" panose="020B0603020202020204" pitchFamily="34" charset="0"/>
              </a:rPr>
              <a:t>analisis</a:t>
            </a:r>
            <a:endParaRPr lang="en-US" altLang="en-US" sz="18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6155" name="Rectangle 14"/>
          <p:cNvSpPr>
            <a:spLocks noChangeArrowheads="1"/>
          </p:cNvSpPr>
          <p:nvPr/>
        </p:nvSpPr>
        <p:spPr bwMode="auto">
          <a:xfrm>
            <a:off x="8167689" y="213382"/>
            <a:ext cx="1633537" cy="3651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600" dirty="0">
                <a:solidFill>
                  <a:schemeClr val="bg1"/>
                </a:solidFill>
                <a:latin typeface="Trebuchet MS" panose="020B0603020202020204" pitchFamily="34" charset="0"/>
              </a:rPr>
              <a:t>Pusat </a:t>
            </a:r>
            <a:r>
              <a:rPr lang="en-US" altLang="en-US" sz="1600" dirty="0" err="1">
                <a:solidFill>
                  <a:schemeClr val="bg1"/>
                </a:solidFill>
                <a:latin typeface="Trebuchet MS" panose="020B0603020202020204" pitchFamily="34" charset="0"/>
              </a:rPr>
              <a:t>Biaya</a:t>
            </a:r>
            <a:endParaRPr lang="en-US" altLang="en-US" sz="16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6156" name="Rectangle 15"/>
          <p:cNvSpPr>
            <a:spLocks noChangeArrowheads="1"/>
          </p:cNvSpPr>
          <p:nvPr/>
        </p:nvSpPr>
        <p:spPr bwMode="auto">
          <a:xfrm>
            <a:off x="8167689" y="676563"/>
            <a:ext cx="1647825" cy="51276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400">
                <a:solidFill>
                  <a:schemeClr val="bg1"/>
                </a:solidFill>
                <a:latin typeface="Trebuchet MS" panose="020B0603020202020204" pitchFamily="34" charset="0"/>
              </a:rPr>
              <a:t>Pusat Pendapatan</a:t>
            </a:r>
          </a:p>
        </p:txBody>
      </p:sp>
      <p:sp>
        <p:nvSpPr>
          <p:cNvPr id="6157" name="Rectangle 16"/>
          <p:cNvSpPr>
            <a:spLocks noChangeArrowheads="1"/>
          </p:cNvSpPr>
          <p:nvPr/>
        </p:nvSpPr>
        <p:spPr bwMode="auto">
          <a:xfrm>
            <a:off x="8167689" y="1392934"/>
            <a:ext cx="1647825" cy="3651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800" dirty="0">
                <a:solidFill>
                  <a:schemeClr val="bg1"/>
                </a:solidFill>
                <a:latin typeface="Trebuchet MS" panose="020B0603020202020204" pitchFamily="34" charset="0"/>
              </a:rPr>
              <a:t>Pusat </a:t>
            </a:r>
            <a:r>
              <a:rPr lang="en-US" altLang="en-US" sz="1800" dirty="0" err="1">
                <a:solidFill>
                  <a:schemeClr val="bg1"/>
                </a:solidFill>
                <a:latin typeface="Trebuchet MS" panose="020B0603020202020204" pitchFamily="34" charset="0"/>
              </a:rPr>
              <a:t>Laba</a:t>
            </a:r>
            <a:endParaRPr lang="en-US" altLang="en-US" sz="18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6158" name="Rectangle 17"/>
          <p:cNvSpPr>
            <a:spLocks noChangeArrowheads="1"/>
          </p:cNvSpPr>
          <p:nvPr/>
        </p:nvSpPr>
        <p:spPr bwMode="auto">
          <a:xfrm>
            <a:off x="8167689" y="1842235"/>
            <a:ext cx="1647825" cy="3651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/>
            <a:r>
              <a:rPr lang="en-US" altLang="en-US" sz="1600" dirty="0" err="1">
                <a:solidFill>
                  <a:schemeClr val="bg1"/>
                </a:solidFill>
                <a:latin typeface="Trebuchet MS" panose="020B0603020202020204" pitchFamily="34" charset="0"/>
              </a:rPr>
              <a:t>Pusat</a:t>
            </a:r>
            <a:r>
              <a:rPr lang="en-US" altLang="en-US" sz="1600" dirty="0">
                <a:solidFill>
                  <a:schemeClr val="bg1"/>
                </a:solidFill>
                <a:latin typeface="Trebuchet MS" panose="020B0603020202020204" pitchFamily="34" charset="0"/>
              </a:rPr>
              <a:t> </a:t>
            </a:r>
            <a:r>
              <a:rPr lang="en-US" altLang="en-US" sz="1600" dirty="0" err="1">
                <a:solidFill>
                  <a:schemeClr val="bg1"/>
                </a:solidFill>
                <a:latin typeface="Trebuchet MS" panose="020B0603020202020204" pitchFamily="34" charset="0"/>
              </a:rPr>
              <a:t>Investasi</a:t>
            </a:r>
            <a:endParaRPr lang="en-US" altLang="en-US" sz="1600" dirty="0">
              <a:solidFill>
                <a:schemeClr val="bg1"/>
              </a:solidFill>
              <a:latin typeface="Trebuchet MS" panose="020B0603020202020204" pitchFamily="34" charset="0"/>
            </a:endParaRPr>
          </a:p>
        </p:txBody>
      </p:sp>
      <p:sp>
        <p:nvSpPr>
          <p:cNvPr id="6159" name="Line 18"/>
          <p:cNvSpPr>
            <a:spLocks noChangeShapeType="1"/>
          </p:cNvSpPr>
          <p:nvPr/>
        </p:nvSpPr>
        <p:spPr bwMode="auto">
          <a:xfrm flipV="1">
            <a:off x="3121026" y="2323307"/>
            <a:ext cx="922337" cy="1309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0" name="Line 19"/>
          <p:cNvSpPr>
            <a:spLocks noChangeShapeType="1"/>
          </p:cNvSpPr>
          <p:nvPr/>
        </p:nvSpPr>
        <p:spPr bwMode="auto">
          <a:xfrm>
            <a:off x="3100653" y="3693723"/>
            <a:ext cx="908051" cy="118745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1" name="Line 20"/>
          <p:cNvSpPr>
            <a:spLocks noChangeShapeType="1"/>
          </p:cNvSpPr>
          <p:nvPr/>
        </p:nvSpPr>
        <p:spPr bwMode="auto">
          <a:xfrm flipV="1">
            <a:off x="5579305" y="1558052"/>
            <a:ext cx="585788" cy="55245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2" name="Line 21"/>
          <p:cNvSpPr>
            <a:spLocks noChangeShapeType="1"/>
          </p:cNvSpPr>
          <p:nvPr/>
        </p:nvSpPr>
        <p:spPr bwMode="auto">
          <a:xfrm>
            <a:off x="5548381" y="2187187"/>
            <a:ext cx="615951" cy="500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3" name="Line 22"/>
          <p:cNvSpPr>
            <a:spLocks noChangeShapeType="1"/>
          </p:cNvSpPr>
          <p:nvPr/>
        </p:nvSpPr>
        <p:spPr bwMode="auto">
          <a:xfrm flipV="1">
            <a:off x="5534168" y="3822305"/>
            <a:ext cx="684213" cy="78263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4" name="Line 23"/>
          <p:cNvSpPr>
            <a:spLocks noChangeShapeType="1"/>
          </p:cNvSpPr>
          <p:nvPr/>
        </p:nvSpPr>
        <p:spPr bwMode="auto">
          <a:xfrm flipV="1">
            <a:off x="5552281" y="4604944"/>
            <a:ext cx="725488" cy="134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5" name="Line 24"/>
          <p:cNvSpPr>
            <a:spLocks noChangeShapeType="1"/>
          </p:cNvSpPr>
          <p:nvPr/>
        </p:nvSpPr>
        <p:spPr bwMode="auto">
          <a:xfrm>
            <a:off x="5551489" y="4784932"/>
            <a:ext cx="698500" cy="566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6" name="Line 25"/>
          <p:cNvSpPr>
            <a:spLocks noChangeShapeType="1"/>
          </p:cNvSpPr>
          <p:nvPr/>
        </p:nvSpPr>
        <p:spPr bwMode="auto">
          <a:xfrm>
            <a:off x="5580063" y="4910255"/>
            <a:ext cx="669925" cy="122713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7" name="Line 26"/>
          <p:cNvSpPr>
            <a:spLocks noChangeShapeType="1"/>
          </p:cNvSpPr>
          <p:nvPr/>
        </p:nvSpPr>
        <p:spPr bwMode="auto">
          <a:xfrm flipV="1">
            <a:off x="7739063" y="508233"/>
            <a:ext cx="461963" cy="512763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8" name="Line 27"/>
          <p:cNvSpPr>
            <a:spLocks noChangeShapeType="1"/>
          </p:cNvSpPr>
          <p:nvPr/>
        </p:nvSpPr>
        <p:spPr bwMode="auto">
          <a:xfrm flipV="1">
            <a:off x="7739063" y="950722"/>
            <a:ext cx="461963" cy="14922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69" name="Line 28"/>
          <p:cNvSpPr>
            <a:spLocks noChangeShapeType="1"/>
          </p:cNvSpPr>
          <p:nvPr/>
        </p:nvSpPr>
        <p:spPr bwMode="auto">
          <a:xfrm>
            <a:off x="7734301" y="1323594"/>
            <a:ext cx="433387" cy="255588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70" name="Line 29"/>
          <p:cNvSpPr>
            <a:spLocks noChangeShapeType="1"/>
          </p:cNvSpPr>
          <p:nvPr/>
        </p:nvSpPr>
        <p:spPr bwMode="auto">
          <a:xfrm>
            <a:off x="7776964" y="1474748"/>
            <a:ext cx="447675" cy="701675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3427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3"/>
          <p:cNvSpPr/>
          <p:nvPr/>
        </p:nvSpPr>
        <p:spPr>
          <a:xfrm>
            <a:off x="2569395" y="2658651"/>
            <a:ext cx="6028693" cy="91706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53588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EE35C-C6B0-48E8-A849-A98AF64D9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5257" y="2364658"/>
            <a:ext cx="8596668" cy="1211826"/>
          </a:xfrm>
        </p:spPr>
        <p:txBody>
          <a:bodyPr>
            <a:noAutofit/>
          </a:bodyPr>
          <a:lstStyle/>
          <a:p>
            <a:pPr algn="ctr"/>
            <a:r>
              <a:rPr lang="id-ID" sz="6000" dirty="0"/>
              <a:t>PUSAT INVESTASI</a:t>
            </a:r>
            <a:endParaRPr lang="en-ID" sz="6000" dirty="0"/>
          </a:p>
        </p:txBody>
      </p:sp>
    </p:spTree>
    <p:extLst>
      <p:ext uri="{BB962C8B-B14F-4D97-AF65-F5344CB8AC3E}">
        <p14:creationId xmlns:p14="http://schemas.microsoft.com/office/powerpoint/2010/main" val="4124877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7D53E-48E5-45A4-8649-7AB1923E3C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5618" y="983974"/>
            <a:ext cx="9952382" cy="5522843"/>
          </a:xfrm>
        </p:spPr>
        <p:txBody>
          <a:bodyPr>
            <a:noAutofit/>
          </a:bodyPr>
          <a:lstStyle/>
          <a:p>
            <a:pPr marL="360363" indent="-360363">
              <a:spcBef>
                <a:spcPts val="1200"/>
              </a:spcBef>
              <a:buClrTx/>
              <a:buSzPct val="100000"/>
              <a:buFont typeface="Wingdings 2"/>
              <a:buChar char=""/>
              <a:defRPr/>
            </a:pPr>
            <a:r>
              <a:rPr lang="id-ID" sz="2400" dirty="0"/>
              <a:t>P</a:t>
            </a:r>
            <a:r>
              <a:rPr lang="en-US" sz="2400" dirty="0" err="1"/>
              <a:t>usat</a:t>
            </a:r>
            <a:r>
              <a:rPr lang="en-US" sz="2400" dirty="0"/>
              <a:t> </a:t>
            </a:r>
            <a:r>
              <a:rPr lang="en-US" sz="2400" dirty="0" err="1"/>
              <a:t>investasi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pusat</a:t>
            </a:r>
            <a:r>
              <a:rPr lang="en-US" sz="2400" dirty="0"/>
              <a:t> </a:t>
            </a:r>
            <a:r>
              <a:rPr lang="en-US" sz="2400" dirty="0" err="1"/>
              <a:t>pertanggungjawaban</a:t>
            </a:r>
            <a:r>
              <a:rPr lang="en-US" sz="2400" dirty="0"/>
              <a:t> yang </a:t>
            </a:r>
            <a:r>
              <a:rPr lang="id-ID" sz="2400" dirty="0"/>
              <a:t>kinerja </a:t>
            </a:r>
            <a:r>
              <a:rPr lang="en-US" sz="2400" dirty="0" err="1"/>
              <a:t>manajernya</a:t>
            </a:r>
            <a:r>
              <a:rPr lang="en-US" sz="2400" dirty="0"/>
              <a:t> </a:t>
            </a:r>
            <a:r>
              <a:rPr lang="en-US" sz="2400" dirty="0" err="1"/>
              <a:t>dinilai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laba</a:t>
            </a:r>
            <a:r>
              <a:rPr lang="en-US" sz="2400" dirty="0"/>
              <a:t> yang </a:t>
            </a:r>
            <a:r>
              <a:rPr lang="en-US" sz="2400" dirty="0" err="1"/>
              <a:t>diperoleh</a:t>
            </a:r>
            <a:r>
              <a:rPr lang="en-US" sz="2400" dirty="0"/>
              <a:t> </a:t>
            </a:r>
            <a:r>
              <a:rPr lang="en-US" sz="2400" dirty="0" err="1"/>
              <a:t>dihubungkan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investasinya</a:t>
            </a:r>
            <a:r>
              <a:rPr lang="en-US" sz="2400" dirty="0"/>
              <a:t>.</a:t>
            </a:r>
          </a:p>
          <a:p>
            <a:pPr marL="360363" indent="-360363">
              <a:spcBef>
                <a:spcPts val="1200"/>
              </a:spcBef>
              <a:buClrTx/>
              <a:buSzPct val="100000"/>
              <a:buFont typeface="Wingdings 2"/>
              <a:buChar char=""/>
              <a:defRPr/>
            </a:pPr>
            <a:r>
              <a:rPr lang="en-US" sz="2400" dirty="0" err="1">
                <a:solidFill>
                  <a:srgbClr val="FF0000"/>
                </a:solidFill>
              </a:rPr>
              <a:t>Tujuan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Penilaian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Pusat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Investasi</a:t>
            </a:r>
            <a:endParaRPr lang="en-US" sz="2400" dirty="0">
              <a:solidFill>
                <a:srgbClr val="FF0000"/>
              </a:solidFill>
            </a:endParaRPr>
          </a:p>
          <a:p>
            <a:pPr marL="720725" indent="-360363">
              <a:spcBef>
                <a:spcPts val="1200"/>
              </a:spcBef>
              <a:buClrTx/>
              <a:buSzPct val="100000"/>
              <a:buFont typeface="+mj-lt"/>
              <a:buAutoNum type="arabicPeriod"/>
              <a:defRPr/>
            </a:pPr>
            <a:r>
              <a:rPr lang="en-US" sz="2400" dirty="0" err="1"/>
              <a:t>Menyediakan</a:t>
            </a:r>
            <a:r>
              <a:rPr lang="en-US" sz="2400" dirty="0"/>
              <a:t> </a:t>
            </a:r>
            <a:r>
              <a:rPr lang="en-US" sz="2400" dirty="0" err="1"/>
              <a:t>alat</a:t>
            </a:r>
            <a:r>
              <a:rPr lang="en-US" sz="2400" dirty="0"/>
              <a:t> </a:t>
            </a:r>
            <a:r>
              <a:rPr lang="en-US" sz="2400" dirty="0" err="1"/>
              <a:t>evaluasi</a:t>
            </a:r>
            <a:r>
              <a:rPr lang="en-US" sz="2400" dirty="0"/>
              <a:t> </a:t>
            </a:r>
            <a:r>
              <a:rPr lang="id-ID" sz="2400" dirty="0"/>
              <a:t>untuk </a:t>
            </a:r>
            <a:r>
              <a:rPr lang="en-US" sz="2400" dirty="0" err="1"/>
              <a:t>proyek</a:t>
            </a:r>
            <a:r>
              <a:rPr lang="en-US" sz="2400" dirty="0"/>
              <a:t> </a:t>
            </a:r>
            <a:r>
              <a:rPr lang="en-US" sz="2400" dirty="0" err="1"/>
              <a:t>investasi</a:t>
            </a:r>
            <a:r>
              <a:rPr lang="en-US" sz="2400" dirty="0"/>
              <a:t>.</a:t>
            </a:r>
          </a:p>
          <a:p>
            <a:pPr marL="720725" indent="-360363">
              <a:spcBef>
                <a:spcPts val="1200"/>
              </a:spcBef>
              <a:buClrTx/>
              <a:buSzPct val="100000"/>
              <a:buFont typeface="+mj-lt"/>
              <a:buAutoNum type="arabicPeriod"/>
              <a:defRPr/>
            </a:pPr>
            <a:r>
              <a:rPr lang="en-US" sz="2400" dirty="0" err="1"/>
              <a:t>Menyediakan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 </a:t>
            </a:r>
            <a:r>
              <a:rPr lang="en-US" sz="2400" dirty="0" err="1"/>
              <a:t>investasi</a:t>
            </a:r>
            <a:r>
              <a:rPr lang="en-US" sz="2400" dirty="0"/>
              <a:t>.</a:t>
            </a:r>
          </a:p>
          <a:p>
            <a:pPr marL="720725" indent="-360363">
              <a:spcBef>
                <a:spcPts val="1200"/>
              </a:spcBef>
              <a:buClrTx/>
              <a:buSzPct val="100000"/>
              <a:buFont typeface="+mj-lt"/>
              <a:buAutoNum type="arabicPeriod"/>
              <a:defRPr/>
            </a:pPr>
            <a:r>
              <a:rPr lang="en-US" sz="2400" dirty="0" err="1"/>
              <a:t>Memotivasi</a:t>
            </a:r>
            <a:r>
              <a:rPr lang="en-US" sz="2400" dirty="0"/>
              <a:t> </a:t>
            </a:r>
            <a:r>
              <a:rPr lang="en-US" sz="2400" dirty="0" err="1"/>
              <a:t>manajer</a:t>
            </a:r>
            <a:r>
              <a:rPr lang="en-US" sz="2400" dirty="0"/>
              <a:t> </a:t>
            </a:r>
            <a:r>
              <a:rPr lang="en-US" sz="2400" dirty="0" err="1"/>
              <a:t>divisi</a:t>
            </a:r>
            <a:r>
              <a:rPr lang="en-US" sz="2400" dirty="0"/>
              <a:t> agar </a:t>
            </a:r>
            <a:r>
              <a:rPr lang="en-US" sz="2400" dirty="0" err="1"/>
              <a:t>selalu</a:t>
            </a:r>
            <a:r>
              <a:rPr lang="en-US" sz="2400" dirty="0"/>
              <a:t> </a:t>
            </a:r>
            <a:r>
              <a:rPr lang="en-US" sz="2400" dirty="0" err="1"/>
              <a:t>memonitor</a:t>
            </a:r>
            <a:r>
              <a:rPr lang="en-US" sz="2400" dirty="0"/>
              <a:t> </a:t>
            </a:r>
            <a:r>
              <a:rPr lang="en-US" sz="2400" dirty="0" err="1"/>
              <a:t>aktiva</a:t>
            </a:r>
            <a:r>
              <a:rPr lang="en-US" sz="2400" dirty="0"/>
              <a:t>, </a:t>
            </a:r>
            <a:r>
              <a:rPr lang="en-US" sz="2400" dirty="0" err="1"/>
              <a:t>utang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modal </a:t>
            </a:r>
            <a:r>
              <a:rPr lang="en-US" sz="2400" dirty="0" err="1"/>
              <a:t>divisi</a:t>
            </a:r>
            <a:r>
              <a:rPr lang="en-US" sz="2400" dirty="0"/>
              <a:t> yang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</a:t>
            </a:r>
            <a:r>
              <a:rPr lang="en-US" sz="2400" dirty="0" err="1"/>
              <a:t>penentuan</a:t>
            </a:r>
            <a:r>
              <a:rPr lang="en-US" sz="2400" dirty="0"/>
              <a:t> </a:t>
            </a:r>
            <a:r>
              <a:rPr lang="en-US" sz="2400" dirty="0" err="1"/>
              <a:t>besarnya</a:t>
            </a:r>
            <a:r>
              <a:rPr lang="en-US" sz="2400" dirty="0"/>
              <a:t> </a:t>
            </a:r>
            <a:r>
              <a:rPr lang="en-US" sz="2400" dirty="0" err="1"/>
              <a:t>investasi</a:t>
            </a:r>
            <a:r>
              <a:rPr lang="en-US" sz="2400" dirty="0"/>
              <a:t>.</a:t>
            </a:r>
          </a:p>
          <a:p>
            <a:pPr marL="720725" indent="-360363">
              <a:spcBef>
                <a:spcPts val="1200"/>
              </a:spcBef>
              <a:buClrTx/>
              <a:buSzPct val="100000"/>
              <a:buFont typeface="+mj-lt"/>
              <a:buAutoNum type="arabicPeriod"/>
              <a:defRPr/>
            </a:pPr>
            <a:r>
              <a:rPr lang="en-US" sz="2400" dirty="0" err="1"/>
              <a:t>Mengukur</a:t>
            </a:r>
            <a:r>
              <a:rPr lang="en-US" sz="2400" dirty="0"/>
              <a:t>  </a:t>
            </a:r>
            <a:r>
              <a:rPr lang="en-US" sz="2400" dirty="0" err="1"/>
              <a:t>kinerja</a:t>
            </a:r>
            <a:r>
              <a:rPr lang="en-US" sz="2400" dirty="0"/>
              <a:t> </a:t>
            </a:r>
            <a:r>
              <a:rPr lang="en-US" sz="2400" dirty="0" err="1"/>
              <a:t>manajer</a:t>
            </a:r>
            <a:r>
              <a:rPr lang="en-US" sz="2400" dirty="0"/>
              <a:t>  </a:t>
            </a:r>
            <a:r>
              <a:rPr lang="en-US" sz="2400" dirty="0" err="1"/>
              <a:t>pusat</a:t>
            </a:r>
            <a:r>
              <a:rPr lang="en-US" sz="2400" dirty="0"/>
              <a:t> </a:t>
            </a:r>
            <a:r>
              <a:rPr lang="en-US" sz="2400" dirty="0" err="1"/>
              <a:t>investasi</a:t>
            </a:r>
            <a:r>
              <a:rPr lang="en-US" sz="2400" dirty="0"/>
              <a:t>.</a:t>
            </a:r>
          </a:p>
          <a:p>
            <a:pPr marL="720725" indent="-360363">
              <a:spcBef>
                <a:spcPts val="1200"/>
              </a:spcBef>
              <a:buClrTx/>
              <a:buSzPct val="100000"/>
              <a:buFont typeface="+mj-lt"/>
              <a:buAutoNum type="arabicPeriod"/>
              <a:defRPr/>
            </a:pP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dasar</a:t>
            </a:r>
            <a:r>
              <a:rPr lang="en-US" sz="2400" dirty="0"/>
              <a:t> </a:t>
            </a:r>
            <a:r>
              <a:rPr lang="en-US" sz="2400" dirty="0" err="1"/>
              <a:t>pemberian</a:t>
            </a:r>
            <a:r>
              <a:rPr lang="en-US" sz="2400" dirty="0"/>
              <a:t> </a:t>
            </a:r>
            <a:r>
              <a:rPr lang="en-US" sz="2400" dirty="0" err="1"/>
              <a:t>insentif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manajer</a:t>
            </a:r>
            <a:r>
              <a:rPr lang="en-US" sz="2400" dirty="0"/>
              <a:t> </a:t>
            </a:r>
            <a:r>
              <a:rPr lang="en-US" sz="2400" dirty="0" err="1"/>
              <a:t>pusat</a:t>
            </a:r>
            <a:r>
              <a:rPr lang="en-US" sz="2400" dirty="0"/>
              <a:t> </a:t>
            </a:r>
            <a:r>
              <a:rPr lang="en-US" sz="2400" dirty="0" err="1"/>
              <a:t>investasi</a:t>
            </a:r>
            <a:r>
              <a:rPr lang="en-US" sz="2400" dirty="0"/>
              <a:t> </a:t>
            </a:r>
            <a:r>
              <a:rPr lang="id-ID" sz="2400" dirty="0"/>
              <a:t>atas</a:t>
            </a:r>
            <a:r>
              <a:rPr lang="en-US" sz="2400" dirty="0"/>
              <a:t> </a:t>
            </a:r>
            <a:r>
              <a:rPr lang="en-US" sz="2400" dirty="0" err="1"/>
              <a:t>kinerja</a:t>
            </a:r>
            <a:r>
              <a:rPr lang="id-ID" sz="2400" dirty="0"/>
              <a:t>nya</a:t>
            </a:r>
            <a:r>
              <a:rPr lang="en-US" sz="24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E8A9E53-D497-4E73-AAA5-71D614ADE98E}"/>
              </a:ext>
            </a:extLst>
          </p:cNvPr>
          <p:cNvSpPr txBox="1"/>
          <p:nvPr/>
        </p:nvSpPr>
        <p:spPr>
          <a:xfrm>
            <a:off x="825910" y="634180"/>
            <a:ext cx="995516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Aktiva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adalah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 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segala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kekayaan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yang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dimiliki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suatu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badan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usaha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.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Kekayaan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tersebut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dapat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berupa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hak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atau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benda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yang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dikuasai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dan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telah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diperoleh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perusahaan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dari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kegiatan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atau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transaksi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di masa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lalu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ID" sz="2400" dirty="0">
              <a:latin typeface="Arial Rounded MT Bold" panose="020F07040305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Aktiva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harus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bisa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diukur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dengan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satuan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mata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uang.</a:t>
            </a:r>
          </a:p>
          <a:p>
            <a:pPr marL="354013" algn="just"/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Itu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berarti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aktiva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merupakan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sumber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daya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yang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dapat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dipakai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untuk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menjalankan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berbagai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kegiatan</a:t>
            </a:r>
            <a:r>
              <a:rPr lang="en-ID" sz="2400" dirty="0">
                <a:latin typeface="Arial Rounded MT Bold" panose="020F0704030504030204" pitchFamily="34" charset="0"/>
              </a:rPr>
              <a:t>.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seperti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operasional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,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pembiayaan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,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ataupun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investasi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. </a:t>
            </a:r>
          </a:p>
          <a:p>
            <a:pPr marL="354013" algn="just"/>
            <a:endParaRPr lang="en-ID" sz="2400" b="0" i="0" dirty="0">
              <a:effectLst/>
              <a:latin typeface="Arial Rounded MT Bold" panose="020F07040305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Transaksi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yang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dilakukan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perusahaan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di masa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lalu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seperti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pembelian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barang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,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kontrak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piutang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,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investasi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,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penerbitan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saham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, dan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transaksi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pinjaman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bank, juga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disebut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dengan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 </a:t>
            </a:r>
            <a:r>
              <a:rPr lang="en-ID" sz="2400" b="0" i="0" dirty="0" err="1">
                <a:effectLst/>
                <a:latin typeface="Arial Rounded MT Bold" panose="020F0704030504030204" pitchFamily="34" charset="0"/>
              </a:rPr>
              <a:t>Aktiva</a:t>
            </a:r>
            <a:r>
              <a:rPr lang="en-ID" sz="2400" b="0" i="0" dirty="0">
                <a:effectLst/>
                <a:latin typeface="Arial Rounded MT Bold" panose="020F0704030504030204" pitchFamily="34" charset="0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ID" sz="2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5808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>
            <a:extLst>
              <a:ext uri="{FF2B5EF4-FFF2-40B4-BE49-F238E27FC236}">
                <a16:creationId xmlns:a16="http://schemas.microsoft.com/office/drawing/2014/main" id="{779BB140-CA6C-4E44-A76F-A4B350A9FE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1615" y="420353"/>
            <a:ext cx="8229600" cy="1290460"/>
          </a:xfrm>
        </p:spPr>
        <p:txBody>
          <a:bodyPr>
            <a:no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id-ID" altLang="en-US" sz="2800" dirty="0"/>
              <a:t>Berikan komentar saudara terkait kinerja dari Tiga Divisi berikut !</a:t>
            </a:r>
            <a:endParaRPr lang="en-US" altLang="en-US" sz="28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0ACB9CD-2150-4EE4-98B4-12066164E1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2725364"/>
              </p:ext>
            </p:extLst>
          </p:nvPr>
        </p:nvGraphicFramePr>
        <p:xfrm>
          <a:off x="789788" y="2160105"/>
          <a:ext cx="9684029" cy="32461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3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10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47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347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85744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/>
                        <a:t>Keterangan</a:t>
                      </a:r>
                      <a:endParaRPr lang="en-US" sz="1800" b="1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/>
                        <a:t>Divisi</a:t>
                      </a:r>
                      <a:r>
                        <a:rPr lang="en-US" sz="1800" b="1" dirty="0"/>
                        <a:t> A</a:t>
                      </a:r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b="1" dirty="0"/>
                        <a:t>Devisi</a:t>
                      </a:r>
                      <a:r>
                        <a:rPr lang="id-ID" sz="1800" b="1" baseline="0" dirty="0"/>
                        <a:t> B</a:t>
                      </a:r>
                      <a:endParaRPr lang="en-US" sz="1800" b="1" dirty="0"/>
                    </a:p>
                  </a:txBody>
                  <a:tcPr marT="45713" marB="4571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 err="1"/>
                        <a:t>Divisi</a:t>
                      </a:r>
                      <a:r>
                        <a:rPr lang="en-US" sz="1800" b="1" dirty="0"/>
                        <a:t> </a:t>
                      </a:r>
                      <a:r>
                        <a:rPr lang="id-ID" sz="1800" b="1" dirty="0"/>
                        <a:t>C</a:t>
                      </a:r>
                      <a:endParaRPr lang="en-US" sz="1800" b="1" dirty="0"/>
                    </a:p>
                  </a:txBody>
                  <a:tcPr marT="45713" marB="4571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3475">
                <a:tc>
                  <a:txBody>
                    <a:bodyPr/>
                    <a:lstStyle/>
                    <a:p>
                      <a:r>
                        <a:rPr lang="en-US" sz="1800" dirty="0" err="1"/>
                        <a:t>Laba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Divisi</a:t>
                      </a:r>
                      <a:endParaRPr lang="en-US" sz="1800" dirty="0"/>
                    </a:p>
                  </a:txBody>
                  <a:tcPr marT="45713" marB="4571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Rp</a:t>
                      </a:r>
                      <a:r>
                        <a:rPr lang="en-US" sz="1800" dirty="0"/>
                        <a:t>. </a:t>
                      </a:r>
                      <a:r>
                        <a:rPr lang="id-ID" sz="1800" dirty="0"/>
                        <a:t>10</a:t>
                      </a:r>
                      <a:r>
                        <a:rPr lang="en-US" sz="1800" dirty="0"/>
                        <a:t>.000.000</a:t>
                      </a:r>
                      <a:r>
                        <a:rPr lang="id-ID" sz="1800" dirty="0"/>
                        <a:t>,-</a:t>
                      </a:r>
                      <a:endParaRPr lang="en-US" sz="1800" dirty="0"/>
                    </a:p>
                  </a:txBody>
                  <a:tcPr marT="45713" marB="4571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Rp</a:t>
                      </a:r>
                      <a:r>
                        <a:rPr lang="en-US" sz="1800" dirty="0"/>
                        <a:t>. </a:t>
                      </a:r>
                      <a:r>
                        <a:rPr lang="id-ID" sz="1800" baseline="0" dirty="0"/>
                        <a:t> 10</a:t>
                      </a:r>
                      <a:r>
                        <a:rPr lang="en-US" sz="1800" dirty="0"/>
                        <a:t>.000.000</a:t>
                      </a:r>
                      <a:r>
                        <a:rPr lang="id-ID" sz="1800" dirty="0"/>
                        <a:t>,-</a:t>
                      </a:r>
                      <a:endParaRPr lang="en-US" sz="1800" dirty="0"/>
                    </a:p>
                  </a:txBody>
                  <a:tcPr marT="45713" marB="4571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Rp</a:t>
                      </a:r>
                      <a:r>
                        <a:rPr lang="en-US" sz="1800" dirty="0"/>
                        <a:t>. </a:t>
                      </a:r>
                      <a:r>
                        <a:rPr lang="id-ID" sz="1800" baseline="0" dirty="0"/>
                        <a:t> 5</a:t>
                      </a:r>
                      <a:r>
                        <a:rPr lang="en-US" sz="1800" dirty="0"/>
                        <a:t>.000.000</a:t>
                      </a:r>
                      <a:r>
                        <a:rPr lang="id-ID" sz="1800" dirty="0"/>
                        <a:t>,-</a:t>
                      </a:r>
                      <a:endParaRPr lang="en-US" sz="1800" dirty="0"/>
                    </a:p>
                  </a:txBody>
                  <a:tcPr marT="45713" marB="45713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3475">
                <a:tc>
                  <a:txBody>
                    <a:bodyPr/>
                    <a:lstStyle/>
                    <a:p>
                      <a:r>
                        <a:rPr lang="en-US" sz="1800" dirty="0" err="1"/>
                        <a:t>Investasi</a:t>
                      </a:r>
                      <a:endParaRPr lang="en-US" sz="1800" dirty="0"/>
                    </a:p>
                  </a:txBody>
                  <a:tcPr marT="45713" marB="4571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Rp</a:t>
                      </a:r>
                      <a:r>
                        <a:rPr lang="en-US" sz="1800" dirty="0"/>
                        <a:t>.</a:t>
                      </a:r>
                      <a:r>
                        <a:rPr lang="en-US" sz="1800" baseline="0" dirty="0"/>
                        <a:t> </a:t>
                      </a:r>
                      <a:r>
                        <a:rPr lang="id-ID" sz="1800" baseline="0" dirty="0"/>
                        <a:t>100</a:t>
                      </a:r>
                      <a:r>
                        <a:rPr lang="en-US" sz="1800" baseline="0" dirty="0"/>
                        <a:t>.000.000</a:t>
                      </a:r>
                      <a:r>
                        <a:rPr lang="id-ID" sz="1800" baseline="0" dirty="0"/>
                        <a:t>,-</a:t>
                      </a:r>
                      <a:endParaRPr lang="en-US" sz="1800" dirty="0"/>
                    </a:p>
                  </a:txBody>
                  <a:tcPr marT="45713" marB="4571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Rp</a:t>
                      </a:r>
                      <a:r>
                        <a:rPr lang="en-US" sz="1800" dirty="0"/>
                        <a:t>. 5</a:t>
                      </a:r>
                      <a:r>
                        <a:rPr lang="id-ID" sz="1800" dirty="0"/>
                        <a:t>0</a:t>
                      </a:r>
                      <a:r>
                        <a:rPr lang="en-US" sz="1800" dirty="0"/>
                        <a:t>.000.000</a:t>
                      </a:r>
                      <a:r>
                        <a:rPr lang="id-ID" sz="1800" dirty="0"/>
                        <a:t>,-</a:t>
                      </a:r>
                      <a:endParaRPr lang="en-US" sz="1800" dirty="0"/>
                    </a:p>
                  </a:txBody>
                  <a:tcPr marT="45713" marB="4571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Rp</a:t>
                      </a:r>
                      <a:r>
                        <a:rPr lang="en-US" sz="1800" dirty="0"/>
                        <a:t>. </a:t>
                      </a:r>
                      <a:r>
                        <a:rPr lang="id-ID" sz="1800" dirty="0"/>
                        <a:t>20</a:t>
                      </a:r>
                      <a:r>
                        <a:rPr lang="en-US" sz="1800" dirty="0"/>
                        <a:t>.000.000</a:t>
                      </a:r>
                      <a:r>
                        <a:rPr lang="id-ID" sz="1800" dirty="0"/>
                        <a:t>,-</a:t>
                      </a:r>
                      <a:endParaRPr lang="en-US" sz="1800" dirty="0"/>
                    </a:p>
                  </a:txBody>
                  <a:tcPr marT="45713" marB="45713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53475">
                <a:tc>
                  <a:txBody>
                    <a:bodyPr/>
                    <a:lstStyle/>
                    <a:p>
                      <a:r>
                        <a:rPr lang="en-US" sz="1800" dirty="0" err="1"/>
                        <a:t>Rasio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Laba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atas</a:t>
                      </a:r>
                      <a:r>
                        <a:rPr lang="en-US" sz="1800" dirty="0"/>
                        <a:t> </a:t>
                      </a:r>
                      <a:r>
                        <a:rPr lang="en-US" sz="1800" dirty="0" err="1"/>
                        <a:t>Investasi</a:t>
                      </a:r>
                      <a:endParaRPr lang="en-US" sz="1800" dirty="0"/>
                    </a:p>
                  </a:txBody>
                  <a:tcPr marT="45713" marB="4571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10%</a:t>
                      </a:r>
                    </a:p>
                  </a:txBody>
                  <a:tcPr marT="45713" marB="4571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/>
                        <a:t>20</a:t>
                      </a:r>
                      <a:r>
                        <a:rPr lang="en-US" sz="1800" dirty="0"/>
                        <a:t>%</a:t>
                      </a:r>
                    </a:p>
                  </a:txBody>
                  <a:tcPr marT="45713" marB="4571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800" dirty="0"/>
                        <a:t>25</a:t>
                      </a:r>
                      <a:r>
                        <a:rPr lang="en-US" sz="1800" dirty="0"/>
                        <a:t>%</a:t>
                      </a:r>
                    </a:p>
                  </a:txBody>
                  <a:tcPr marT="45713" marB="45713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E9A564A-03E3-4452-8740-3DBBAA1C0C48}"/>
              </a:ext>
            </a:extLst>
          </p:cNvPr>
          <p:cNvSpPr txBox="1"/>
          <p:nvPr/>
        </p:nvSpPr>
        <p:spPr>
          <a:xfrm>
            <a:off x="848139" y="954157"/>
            <a:ext cx="890546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ID" sz="2800" dirty="0"/>
              <a:t>Pusat </a:t>
            </a:r>
            <a:r>
              <a:rPr lang="en-ID" sz="2800" dirty="0" err="1"/>
              <a:t>investasi</a:t>
            </a:r>
            <a:r>
              <a:rPr lang="en-ID" sz="2800" dirty="0"/>
              <a:t> </a:t>
            </a:r>
            <a:r>
              <a:rPr lang="en-ID" sz="2800" dirty="0" err="1"/>
              <a:t>merupakan</a:t>
            </a:r>
            <a:r>
              <a:rPr lang="en-ID" sz="2800" dirty="0"/>
              <a:t> </a:t>
            </a:r>
            <a:r>
              <a:rPr lang="en-ID" sz="2800" dirty="0" err="1"/>
              <a:t>pengukuran</a:t>
            </a:r>
            <a:r>
              <a:rPr lang="en-ID" sz="2800" dirty="0"/>
              <a:t> </a:t>
            </a:r>
            <a:r>
              <a:rPr lang="en-ID" sz="2800" dirty="0" err="1"/>
              <a:t>hasil</a:t>
            </a:r>
            <a:r>
              <a:rPr lang="en-ID" sz="2800" dirty="0"/>
              <a:t> </a:t>
            </a:r>
            <a:r>
              <a:rPr lang="en-ID" sz="2800" dirty="0" err="1"/>
              <a:t>laba</a:t>
            </a:r>
            <a:r>
              <a:rPr lang="en-ID" sz="2800" dirty="0"/>
              <a:t> yang </a:t>
            </a:r>
            <a:r>
              <a:rPr lang="en-ID" sz="2800" dirty="0" err="1"/>
              <a:t>dibandingkan</a:t>
            </a:r>
            <a:r>
              <a:rPr lang="en-ID" sz="2800" dirty="0"/>
              <a:t> </a:t>
            </a:r>
            <a:r>
              <a:rPr lang="en-ID" sz="2800" dirty="0" err="1"/>
              <a:t>dengan</a:t>
            </a:r>
            <a:r>
              <a:rPr lang="en-ID" sz="2800" dirty="0"/>
              <a:t> dana </a:t>
            </a:r>
            <a:r>
              <a:rPr lang="en-ID" sz="2800" dirty="0" err="1"/>
              <a:t>operasi</a:t>
            </a:r>
            <a:r>
              <a:rPr lang="en-ID" sz="2800" dirty="0"/>
              <a:t> yang </a:t>
            </a:r>
            <a:r>
              <a:rPr lang="en-ID" sz="2800" dirty="0" err="1"/>
              <a:t>dimiliki</a:t>
            </a:r>
            <a:endParaRPr lang="id-ID" sz="2800" dirty="0"/>
          </a:p>
          <a:p>
            <a:pPr marL="457200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d-ID" sz="2800" dirty="0"/>
              <a:t>Pusat Investasi perlu diukur kinerja nya</a:t>
            </a:r>
          </a:p>
          <a:p>
            <a:pPr marL="457200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id-ID" altLang="en-US" sz="2800" dirty="0"/>
              <a:t>Tujuan p</a:t>
            </a:r>
            <a:r>
              <a:rPr lang="en-US" altLang="en-US" sz="2800" dirty="0" err="1"/>
              <a:t>engukuran</a:t>
            </a:r>
            <a:r>
              <a:rPr lang="en-US" altLang="en-US" sz="2800" dirty="0"/>
              <a:t> </a:t>
            </a:r>
            <a:r>
              <a:rPr lang="id-ID" altLang="en-US" sz="2800" dirty="0"/>
              <a:t>k</a:t>
            </a:r>
            <a:r>
              <a:rPr lang="en-US" altLang="en-US" sz="2800" dirty="0" err="1"/>
              <a:t>inerja</a:t>
            </a:r>
            <a:r>
              <a:rPr lang="en-US" altLang="en-US" sz="2800" dirty="0"/>
              <a:t> </a:t>
            </a:r>
            <a:r>
              <a:rPr lang="id-ID" altLang="en-US" sz="2800" dirty="0"/>
              <a:t>p</a:t>
            </a:r>
            <a:r>
              <a:rPr lang="en-US" altLang="en-US" sz="2800" dirty="0" err="1"/>
              <a:t>usat</a:t>
            </a:r>
            <a:r>
              <a:rPr lang="id-ID" altLang="en-US" sz="2800" dirty="0"/>
              <a:t> i</a:t>
            </a:r>
            <a:r>
              <a:rPr lang="en-US" altLang="en-US" sz="2800" dirty="0" err="1"/>
              <a:t>nvestasi</a:t>
            </a:r>
            <a:r>
              <a:rPr lang="id-ID" altLang="en-US" sz="2800" dirty="0"/>
              <a:t> adalah :</a:t>
            </a:r>
          </a:p>
          <a:p>
            <a:pPr marL="908050" lvl="1" indent="-442913">
              <a:spcAft>
                <a:spcPts val="600"/>
              </a:spcAft>
              <a:buClr>
                <a:schemeClr val="tx1"/>
              </a:buClr>
              <a:buFont typeface="Calibri" panose="020F0502020204030204" pitchFamily="34" charset="0"/>
              <a:buAutoNum type="alphaLcParenR"/>
            </a:pPr>
            <a:r>
              <a:rPr lang="id-ID" altLang="en-US" sz="2400" dirty="0"/>
              <a:t>Agar m</a:t>
            </a:r>
            <a:r>
              <a:rPr lang="en-US" altLang="en-US" sz="2400" dirty="0" err="1"/>
              <a:t>anajer</a:t>
            </a:r>
            <a:r>
              <a:rPr lang="en-US" altLang="en-US" sz="2400" dirty="0"/>
              <a:t> divisi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menghasilkan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laba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memuaskan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atas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investasi</a:t>
            </a:r>
            <a:endParaRPr lang="en-US" altLang="en-US" sz="2400" dirty="0"/>
          </a:p>
          <a:p>
            <a:pPr marL="908050" lvl="1" indent="-442913">
              <a:spcAft>
                <a:spcPts val="600"/>
              </a:spcAft>
              <a:buClr>
                <a:schemeClr val="tx1"/>
              </a:buClr>
              <a:buFont typeface="Calibri" panose="020F0502020204030204" pitchFamily="34" charset="0"/>
              <a:buAutoNum type="alphaLcParenR"/>
            </a:pPr>
            <a:r>
              <a:rPr lang="en-US" altLang="en-US" sz="2400" dirty="0" err="1"/>
              <a:t>Manajer</a:t>
            </a:r>
            <a:r>
              <a:rPr lang="en-US" altLang="en-US" sz="2400" dirty="0"/>
              <a:t> divisi </a:t>
            </a:r>
            <a:r>
              <a:rPr lang="en-US" altLang="en-US" sz="2400" dirty="0" err="1"/>
              <a:t>hanya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melakukan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investasi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tambahan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jika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investasi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tersebut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dapat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menghasilkan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laba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memuaskan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dibandingkan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investasinya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2323851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70ADF9A-2809-4E83-A3B5-0161D1572823}"/>
              </a:ext>
            </a:extLst>
          </p:cNvPr>
          <p:cNvSpPr txBox="1"/>
          <p:nvPr/>
        </p:nvSpPr>
        <p:spPr>
          <a:xfrm>
            <a:off x="958645" y="1194619"/>
            <a:ext cx="825909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3200" dirty="0"/>
              <a:t>TERDAPAT DUA CARA DALAM PENGUKURAN HASIL LABA, YAITU :</a:t>
            </a:r>
          </a:p>
          <a:p>
            <a:endParaRPr lang="id-ID" sz="3200" dirty="0"/>
          </a:p>
          <a:p>
            <a:pPr marL="442913" indent="-442913">
              <a:buAutoNum type="arabicPeriod"/>
              <a:tabLst>
                <a:tab pos="442913" algn="l"/>
              </a:tabLst>
            </a:pPr>
            <a:r>
              <a:rPr lang="it-IT" sz="3200" dirty="0"/>
              <a:t>Persentase hasil investasi (R</a:t>
            </a:r>
            <a:r>
              <a:rPr lang="id-ID" sz="3200" dirty="0"/>
              <a:t>eturn </a:t>
            </a:r>
            <a:r>
              <a:rPr lang="it-IT" sz="3200" dirty="0"/>
              <a:t>O</a:t>
            </a:r>
            <a:r>
              <a:rPr lang="id-ID" sz="3200" dirty="0"/>
              <a:t>f </a:t>
            </a:r>
            <a:r>
              <a:rPr lang="it-IT" sz="3200" dirty="0"/>
              <a:t>I</a:t>
            </a:r>
            <a:r>
              <a:rPr lang="id-ID" sz="3200" dirty="0"/>
              <a:t>nvestment</a:t>
            </a:r>
            <a:r>
              <a:rPr lang="it-IT" sz="3200" dirty="0"/>
              <a:t>) </a:t>
            </a:r>
            <a:endParaRPr lang="id-ID" sz="3200" dirty="0"/>
          </a:p>
          <a:p>
            <a:pPr marL="442913" indent="-442913">
              <a:buAutoNum type="arabicPeriod"/>
              <a:tabLst>
                <a:tab pos="442913" algn="l"/>
              </a:tabLst>
            </a:pPr>
            <a:r>
              <a:rPr lang="it-IT" sz="3200" dirty="0"/>
              <a:t>Pendapatan residu </a:t>
            </a:r>
            <a:r>
              <a:rPr lang="id-ID" sz="3200" dirty="0"/>
              <a:t> (Economic Value Added</a:t>
            </a:r>
            <a:r>
              <a:rPr lang="en-US" sz="3200" dirty="0"/>
              <a:t>/EVA</a:t>
            </a:r>
            <a:r>
              <a:rPr lang="id-ID" sz="3200" dirty="0"/>
              <a:t>)</a:t>
            </a:r>
            <a:endParaRPr lang="en-ID" sz="3200" dirty="0"/>
          </a:p>
        </p:txBody>
      </p:sp>
    </p:spTree>
    <p:extLst>
      <p:ext uri="{BB962C8B-B14F-4D97-AF65-F5344CB8AC3E}">
        <p14:creationId xmlns:p14="http://schemas.microsoft.com/office/powerpoint/2010/main" val="2580431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>
            <a:extLst>
              <a:ext uri="{FF2B5EF4-FFF2-40B4-BE49-F238E27FC236}">
                <a16:creationId xmlns:a16="http://schemas.microsoft.com/office/drawing/2014/main" id="{7647B8E8-1986-44F6-91FD-AC2D4FCA7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609600"/>
            <a:ext cx="8153400" cy="838200"/>
          </a:xfrm>
        </p:spPr>
        <p:txBody>
          <a:bodyPr/>
          <a:lstStyle/>
          <a:p>
            <a:pPr algn="ctr"/>
            <a:r>
              <a:rPr lang="en-US" altLang="en-US" sz="4000" dirty="0">
                <a:solidFill>
                  <a:schemeClr val="tx1"/>
                </a:solidFill>
              </a:rPr>
              <a:t>ROI (Return On Investment)</a:t>
            </a:r>
            <a:endParaRPr lang="en-US" altLang="en-US" sz="4000" b="1" dirty="0">
              <a:solidFill>
                <a:schemeClr val="tx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0AFD90E-BCF8-4014-878B-2E0B1EFC92DA}"/>
              </a:ext>
            </a:extLst>
          </p:cNvPr>
          <p:cNvSpPr txBox="1"/>
          <p:nvPr/>
        </p:nvSpPr>
        <p:spPr>
          <a:xfrm>
            <a:off x="973394" y="1447800"/>
            <a:ext cx="9389805" cy="39642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25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ID" sz="2800" i="1" dirty="0"/>
              <a:t>Return On </a:t>
            </a:r>
            <a:r>
              <a:rPr lang="en-ID" sz="2800" i="1" dirty="0" err="1"/>
              <a:t>Invesment</a:t>
            </a:r>
            <a:r>
              <a:rPr lang="en-ID" sz="2800" dirty="0"/>
              <a:t> </a:t>
            </a:r>
            <a:r>
              <a:rPr lang="en-ID" sz="2800" dirty="0" err="1"/>
              <a:t>merupakan</a:t>
            </a:r>
            <a:r>
              <a:rPr lang="en-ID" sz="2800" dirty="0"/>
              <a:t> </a:t>
            </a:r>
            <a:r>
              <a:rPr lang="en-ID" sz="2800" dirty="0" err="1"/>
              <a:t>rasio</a:t>
            </a:r>
            <a:r>
              <a:rPr lang="en-ID" sz="2800" dirty="0"/>
              <a:t> yang </a:t>
            </a:r>
            <a:r>
              <a:rPr lang="en-ID" sz="2800" dirty="0" err="1"/>
              <a:t>menunjukkan</a:t>
            </a:r>
            <a:r>
              <a:rPr lang="en-ID" sz="2800" dirty="0"/>
              <a:t> </a:t>
            </a:r>
            <a:r>
              <a:rPr lang="en-ID" sz="2800" dirty="0" err="1"/>
              <a:t>hasil</a:t>
            </a:r>
            <a:r>
              <a:rPr lang="en-ID" sz="2800" dirty="0"/>
              <a:t> </a:t>
            </a:r>
            <a:r>
              <a:rPr lang="en-ID" sz="2800" dirty="0" err="1"/>
              <a:t>dari</a:t>
            </a:r>
            <a:r>
              <a:rPr lang="en-ID" sz="2800" dirty="0"/>
              <a:t> </a:t>
            </a:r>
            <a:r>
              <a:rPr lang="en-ID" sz="2800" dirty="0" err="1"/>
              <a:t>jumlah</a:t>
            </a:r>
            <a:r>
              <a:rPr lang="en-ID" sz="2800" dirty="0"/>
              <a:t> </a:t>
            </a:r>
            <a:r>
              <a:rPr lang="en-ID" sz="2800" dirty="0" err="1"/>
              <a:t>aktiva</a:t>
            </a:r>
            <a:r>
              <a:rPr lang="en-ID" sz="2800" dirty="0"/>
              <a:t> yang </a:t>
            </a:r>
            <a:r>
              <a:rPr lang="en-ID" sz="2800" dirty="0" err="1"/>
              <a:t>digunakan</a:t>
            </a:r>
            <a:r>
              <a:rPr lang="en-ID" sz="2800" dirty="0"/>
              <a:t> </a:t>
            </a:r>
            <a:r>
              <a:rPr lang="en-ID" sz="2800" dirty="0" err="1"/>
              <a:t>dalam</a:t>
            </a:r>
            <a:r>
              <a:rPr lang="en-ID" sz="2800" dirty="0"/>
              <a:t> </a:t>
            </a:r>
            <a:r>
              <a:rPr lang="en-ID" sz="2800" dirty="0" err="1"/>
              <a:t>perusahaan</a:t>
            </a:r>
            <a:r>
              <a:rPr lang="en-ID" sz="2800" dirty="0"/>
              <a:t> </a:t>
            </a:r>
            <a:r>
              <a:rPr lang="en-ID" sz="2800" dirty="0" err="1"/>
              <a:t>atau</a:t>
            </a:r>
            <a:r>
              <a:rPr lang="en-ID" sz="2800" dirty="0"/>
              <a:t> </a:t>
            </a:r>
            <a:r>
              <a:rPr lang="en-ID" sz="2800" dirty="0" err="1"/>
              <a:t>suatu</a:t>
            </a:r>
            <a:r>
              <a:rPr lang="en-ID" sz="2800" dirty="0"/>
              <a:t> </a:t>
            </a:r>
            <a:r>
              <a:rPr lang="en-ID" sz="2800" dirty="0" err="1"/>
              <a:t>ukuran</a:t>
            </a:r>
            <a:r>
              <a:rPr lang="en-ID" sz="2800" dirty="0"/>
              <a:t> </a:t>
            </a:r>
            <a:r>
              <a:rPr lang="en-ID" sz="2800" dirty="0" err="1"/>
              <a:t>tentang</a:t>
            </a:r>
            <a:r>
              <a:rPr lang="en-ID" sz="2800" dirty="0"/>
              <a:t> </a:t>
            </a:r>
            <a:r>
              <a:rPr lang="en-ID" sz="2800" dirty="0" err="1"/>
              <a:t>efisiensi</a:t>
            </a:r>
            <a:r>
              <a:rPr lang="en-ID" sz="2800" dirty="0"/>
              <a:t> </a:t>
            </a:r>
            <a:r>
              <a:rPr lang="en-ID" sz="2800" dirty="0" err="1"/>
              <a:t>manajemen</a:t>
            </a:r>
            <a:r>
              <a:rPr lang="en-ID" sz="2800" dirty="0"/>
              <a:t>. </a:t>
            </a:r>
            <a:endParaRPr lang="id-ID" sz="2800" dirty="0"/>
          </a:p>
          <a:p>
            <a:pPr marL="342900" indent="-342900">
              <a:lnSpc>
                <a:spcPct val="125000"/>
              </a:lnSpc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ID" sz="2800" dirty="0" err="1"/>
              <a:t>Rasio</a:t>
            </a:r>
            <a:r>
              <a:rPr lang="en-ID" sz="2800" dirty="0"/>
              <a:t> </a:t>
            </a:r>
            <a:r>
              <a:rPr lang="en-ID" sz="2800" dirty="0" err="1"/>
              <a:t>ini</a:t>
            </a:r>
            <a:r>
              <a:rPr lang="en-ID" sz="2800" dirty="0"/>
              <a:t> </a:t>
            </a:r>
            <a:r>
              <a:rPr lang="en-ID" sz="2800" dirty="0" err="1"/>
              <a:t>menunjukkan</a:t>
            </a:r>
            <a:r>
              <a:rPr lang="en-ID" sz="2800" dirty="0"/>
              <a:t> </a:t>
            </a:r>
            <a:r>
              <a:rPr lang="en-ID" sz="2800" dirty="0" err="1"/>
              <a:t>hasil</a:t>
            </a:r>
            <a:r>
              <a:rPr lang="en-ID" sz="2800" dirty="0"/>
              <a:t> </a:t>
            </a:r>
            <a:r>
              <a:rPr lang="en-ID" sz="2800" dirty="0" err="1"/>
              <a:t>dari</a:t>
            </a:r>
            <a:r>
              <a:rPr lang="en-ID" sz="2800" dirty="0"/>
              <a:t> </a:t>
            </a:r>
            <a:r>
              <a:rPr lang="en-ID" sz="2800" dirty="0" err="1"/>
              <a:t>seluruh</a:t>
            </a:r>
            <a:r>
              <a:rPr lang="en-ID" sz="2800" dirty="0"/>
              <a:t> </a:t>
            </a:r>
            <a:r>
              <a:rPr lang="en-ID" sz="2800" dirty="0" err="1"/>
              <a:t>aktiva</a:t>
            </a:r>
            <a:r>
              <a:rPr lang="en-ID" sz="2800" dirty="0"/>
              <a:t> yang </a:t>
            </a:r>
            <a:r>
              <a:rPr lang="en-ID" sz="2800" dirty="0" err="1"/>
              <a:t>dikendalikan</a:t>
            </a:r>
            <a:r>
              <a:rPr lang="en-ID" sz="2800" dirty="0"/>
              <a:t> </a:t>
            </a:r>
            <a:r>
              <a:rPr lang="en-ID" sz="2800" dirty="0" err="1"/>
              <a:t>dengan</a:t>
            </a:r>
            <a:r>
              <a:rPr lang="en-ID" sz="2800" dirty="0"/>
              <a:t> </a:t>
            </a:r>
            <a:r>
              <a:rPr lang="en-ID" sz="2800" dirty="0" err="1"/>
              <a:t>mengabaikan</a:t>
            </a:r>
            <a:r>
              <a:rPr lang="en-ID" sz="2800" dirty="0"/>
              <a:t> </a:t>
            </a:r>
            <a:r>
              <a:rPr lang="en-ID" sz="2800" dirty="0" err="1"/>
              <a:t>sumber</a:t>
            </a:r>
            <a:r>
              <a:rPr lang="en-ID" sz="2800" dirty="0"/>
              <a:t> </a:t>
            </a:r>
            <a:r>
              <a:rPr lang="en-ID" sz="2800" dirty="0" err="1"/>
              <a:t>pendanaan</a:t>
            </a:r>
            <a:r>
              <a:rPr lang="en-ID" sz="2800" dirty="0"/>
              <a:t>, </a:t>
            </a:r>
            <a:r>
              <a:rPr lang="en-ID" sz="2800" dirty="0" err="1"/>
              <a:t>rasio</a:t>
            </a:r>
            <a:r>
              <a:rPr lang="en-ID" sz="2800" dirty="0"/>
              <a:t> </a:t>
            </a:r>
            <a:r>
              <a:rPr lang="en-ID" sz="2800" dirty="0" err="1"/>
              <a:t>ini</a:t>
            </a:r>
            <a:r>
              <a:rPr lang="en-ID" sz="2800" dirty="0"/>
              <a:t> </a:t>
            </a:r>
            <a:r>
              <a:rPr lang="en-ID" sz="2800" dirty="0" err="1"/>
              <a:t>biasanya</a:t>
            </a:r>
            <a:r>
              <a:rPr lang="en-ID" sz="2800" dirty="0"/>
              <a:t> </a:t>
            </a:r>
            <a:r>
              <a:rPr lang="en-ID" sz="2800" dirty="0" err="1"/>
              <a:t>diukur</a:t>
            </a:r>
            <a:r>
              <a:rPr lang="en-ID" sz="2800" dirty="0"/>
              <a:t> </a:t>
            </a:r>
            <a:r>
              <a:rPr lang="en-ID" sz="2800" dirty="0" err="1"/>
              <a:t>dengan</a:t>
            </a:r>
            <a:r>
              <a:rPr lang="en-ID" sz="2800" dirty="0"/>
              <a:t> </a:t>
            </a:r>
            <a:r>
              <a:rPr lang="en-ID" sz="2800" dirty="0" err="1"/>
              <a:t>persentase</a:t>
            </a:r>
            <a:r>
              <a:rPr lang="en-ID" sz="2800" dirty="0"/>
              <a:t>.</a:t>
            </a:r>
          </a:p>
        </p:txBody>
      </p:sp>
    </p:spTree>
  </p:cSld>
  <p:clrMapOvr>
    <a:masterClrMapping/>
  </p:clrMapOvr>
  <p:transition>
    <p:zoom dir="in"/>
  </p:transition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667</TotalTime>
  <Words>1134</Words>
  <Application>Microsoft Office PowerPoint</Application>
  <PresentationFormat>Widescreen</PresentationFormat>
  <Paragraphs>120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Arial Rounded MT Bold</vt:lpstr>
      <vt:lpstr>Calibri</vt:lpstr>
      <vt:lpstr>Times New Roman</vt:lpstr>
      <vt:lpstr>Trebuchet MS</vt:lpstr>
      <vt:lpstr>Wingdings</vt:lpstr>
      <vt:lpstr>Wingdings 2</vt:lpstr>
      <vt:lpstr>Wingdings 3</vt:lpstr>
      <vt:lpstr>Facet</vt:lpstr>
      <vt:lpstr>PowerPoint Presentation</vt:lpstr>
      <vt:lpstr>PowerPoint Presentation</vt:lpstr>
      <vt:lpstr>PUSAT INVESTASI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ROI (Return On Investment)</vt:lpstr>
      <vt:lpstr>Cara sederhana menghitung  Return On Investment </vt:lpstr>
      <vt:lpstr>PowerPoint Presentation</vt:lpstr>
      <vt:lpstr>PowerPoint Presentation</vt:lpstr>
      <vt:lpstr>Keuntungan ROI</vt:lpstr>
      <vt:lpstr>Kelemahan ROI</vt:lpstr>
      <vt:lpstr>Residual Income (RI) atau Economic Value Added (EVA)</vt:lpstr>
      <vt:lpstr>PowerPoint Presentation</vt:lpstr>
      <vt:lpstr>Kelemahan EVA</vt:lpstr>
      <vt:lpstr>Tindakan untuk meningkatkan EVA </vt:lpstr>
      <vt:lpstr>Tiga alasan yang membuat EVA lebih unggul dari ROI yaitu: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Dr. Khaidarmansyah</cp:lastModifiedBy>
  <cp:revision>42</cp:revision>
  <dcterms:created xsi:type="dcterms:W3CDTF">2019-11-15T06:30:29Z</dcterms:created>
  <dcterms:modified xsi:type="dcterms:W3CDTF">2020-11-20T13:35:25Z</dcterms:modified>
</cp:coreProperties>
</file>