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73" r:id="rId2"/>
  </p:sldMasterIdLst>
  <p:sldIdLst>
    <p:sldId id="256" r:id="rId3"/>
    <p:sldId id="279" r:id="rId4"/>
    <p:sldId id="287" r:id="rId5"/>
    <p:sldId id="296" r:id="rId6"/>
    <p:sldId id="298" r:id="rId7"/>
    <p:sldId id="297" r:id="rId8"/>
    <p:sldId id="299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86" r:id="rId1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9" cy="255475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00385" y="1828799"/>
            <a:ext cx="990599" cy="228659"/>
          </a:xfrm>
        </p:spPr>
        <p:txBody>
          <a:bodyPr anchor="t" anchorCtr="0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236209" y="3264406"/>
            <a:ext cx="3859795" cy="2286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ID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5279" y="292609"/>
            <a:ext cx="628813" cy="767687"/>
          </a:xfrm>
        </p:spPr>
        <p:txBody>
          <a:bodyPr/>
          <a:lstStyle>
            <a:lvl1pPr>
              <a:defRPr sz="2800" b="0" i="0" baseline="0">
                <a:latin typeface="+mj-lt"/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262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922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Rectangle 13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0"/>
            <a:ext cx="6422004" cy="1653117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509006"/>
            <a:ext cx="6422003" cy="2515873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8" name="Rectangle 1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6455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6" name="Freeform 35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0" name="TextBox 9"/>
          <p:cNvSpPr txBox="1"/>
          <p:nvPr/>
        </p:nvSpPr>
        <p:spPr>
          <a:xfrm>
            <a:off x="644721" y="654263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7454" y="2900539"/>
            <a:ext cx="5389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9" y="914401"/>
            <a:ext cx="6160385" cy="289487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87279" y="3814473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ID"/>
          </a:p>
        </p:txBody>
      </p:sp>
      <p:sp>
        <p:nvSpPr>
          <p:cNvPr id="43" name="Rectangle 4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0322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1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399"/>
            <a:ext cx="6422004" cy="209550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5" name="Rectangle 1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4186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884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884" y="2489199"/>
            <a:ext cx="231098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8884" y="3147164"/>
            <a:ext cx="2310988" cy="287771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9201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4"/>
            <a:ext cx="232675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39" cy="28883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3930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36973"/>
            <a:ext cx="6423592" cy="699992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39" y="4188546"/>
            <a:ext cx="2314064" cy="64901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8" y="4837558"/>
            <a:ext cx="2309280" cy="118732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7" y="4188546"/>
            <a:ext cx="233090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9200"/>
            <a:ext cx="2025182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7" y="4846509"/>
            <a:ext cx="2330904" cy="11783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84814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5" y="2489200"/>
            <a:ext cx="2018839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6510"/>
            <a:ext cx="2299492" cy="118902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03592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1" y="2489200"/>
            <a:ext cx="6343201" cy="35306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3973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8235" y="1447799"/>
            <a:ext cx="4435439" cy="45719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79315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36025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643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03538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6714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73536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8358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43428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3489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48346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90271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82512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829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716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89989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91229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43820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3961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3389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308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490"/>
            <a:ext cx="3636978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79" cy="277131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207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887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508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97437"/>
            <a:ext cx="2712589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086844"/>
            <a:ext cx="2712590" cy="292541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8864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362190"/>
            <a:ext cx="2987087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1591" y="3088562"/>
            <a:ext cx="3001938" cy="24486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3840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1854142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3564" y="925605"/>
            <a:ext cx="6346078" cy="7113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71444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1342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388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10200" y="3893820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0200" y="3896867"/>
            <a:ext cx="3733800" cy="192405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23"/>
                </a:moveTo>
                <a:lnTo>
                  <a:pt x="3733800" y="192023"/>
                </a:lnTo>
                <a:lnTo>
                  <a:pt x="3733800" y="0"/>
                </a:lnTo>
                <a:lnTo>
                  <a:pt x="0" y="0"/>
                </a:lnTo>
                <a:lnTo>
                  <a:pt x="0" y="1920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119371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0200" y="417423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18287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10200" y="420471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10200" y="3962400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76159" y="4061459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3816096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723"/>
                </a:moveTo>
                <a:lnTo>
                  <a:pt x="9144000" y="77723"/>
                </a:lnTo>
                <a:lnTo>
                  <a:pt x="914400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701796"/>
            <a:ext cx="6414770" cy="114300"/>
          </a:xfrm>
          <a:custGeom>
            <a:avLst/>
            <a:gdLst/>
            <a:ahLst/>
            <a:cxnLst/>
            <a:rect l="l" t="t" r="r" b="b"/>
            <a:pathLst>
              <a:path w="6414770" h="114300">
                <a:moveTo>
                  <a:pt x="0" y="114299"/>
                </a:moveTo>
                <a:lnTo>
                  <a:pt x="6414516" y="114299"/>
                </a:lnTo>
                <a:lnTo>
                  <a:pt x="6414516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14515" y="3701796"/>
            <a:ext cx="2729865" cy="189230"/>
          </a:xfrm>
          <a:custGeom>
            <a:avLst/>
            <a:gdLst/>
            <a:ahLst/>
            <a:cxnLst/>
            <a:rect l="l" t="t" r="r" b="b"/>
            <a:pathLst>
              <a:path w="2729865" h="189229">
                <a:moveTo>
                  <a:pt x="0" y="188975"/>
                </a:moveTo>
                <a:lnTo>
                  <a:pt x="2729484" y="188975"/>
                </a:lnTo>
                <a:lnTo>
                  <a:pt x="2729484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1796"/>
                </a:moveTo>
                <a:lnTo>
                  <a:pt x="9144000" y="3701796"/>
                </a:lnTo>
                <a:lnTo>
                  <a:pt x="9144000" y="0"/>
                </a:lnTo>
                <a:lnTo>
                  <a:pt x="0" y="0"/>
                </a:lnTo>
                <a:lnTo>
                  <a:pt x="0" y="370179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2" descr="Image result for logo IIB Darmajay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04800"/>
            <a:ext cx="2340496" cy="234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066800" y="2700160"/>
            <a:ext cx="7010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MANAGEMENT CONTROL SYSTEM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(SISTEM PENGENDALIAN MANAJEMEN)</a:t>
            </a:r>
          </a:p>
        </p:txBody>
      </p:sp>
      <p:sp>
        <p:nvSpPr>
          <p:cNvPr id="18" name="Rectangle 115"/>
          <p:cNvSpPr txBox="1">
            <a:spLocks noChangeArrowheads="1"/>
          </p:cNvSpPr>
          <p:nvPr/>
        </p:nvSpPr>
        <p:spPr>
          <a:xfrm>
            <a:off x="1900402" y="6083937"/>
            <a:ext cx="5371782" cy="479425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2000" kern="0" dirty="0">
                <a:solidFill>
                  <a:schemeClr val="accent1"/>
                </a:solidFill>
                <a:latin typeface="Arial Rounded MT Bold" pitchFamily="34" charset="0"/>
              </a:rPr>
              <a:t>Dr. KHAIDARMANSYAH, S.H.,M.Pd</a:t>
            </a:r>
            <a:endParaRPr lang="es-ES" altLang="en-US" sz="2000" kern="0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  <p:sp>
        <p:nvSpPr>
          <p:cNvPr id="19" name="Rectangle 115"/>
          <p:cNvSpPr txBox="1">
            <a:spLocks noChangeArrowheads="1"/>
          </p:cNvSpPr>
          <p:nvPr/>
        </p:nvSpPr>
        <p:spPr>
          <a:xfrm>
            <a:off x="1886108" y="4409948"/>
            <a:ext cx="5657692" cy="1489583"/>
          </a:xfrm>
          <a:prstGeom prst="rect">
            <a:avLst/>
          </a:prstGeom>
          <a:solidFill>
            <a:schemeClr val="tx1"/>
          </a:solidFill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2000" kern="0" dirty="0">
                <a:solidFill>
                  <a:schemeClr val="bg1"/>
                </a:solidFill>
                <a:latin typeface="Arial Rounded MT Bold" pitchFamily="34" charset="0"/>
              </a:rPr>
              <a:t>PERTEMUAN </a:t>
            </a:r>
            <a:r>
              <a:rPr lang="id-ID" altLang="en-US" sz="2000" kern="0" dirty="0">
                <a:solidFill>
                  <a:schemeClr val="bg1"/>
                </a:solidFill>
                <a:latin typeface="Arial Rounded MT Bold" pitchFamily="34" charset="0"/>
              </a:rPr>
              <a:t>IX</a:t>
            </a:r>
            <a:endParaRPr lang="en-US" altLang="en-US" sz="2000" kern="0" dirty="0">
              <a:solidFill>
                <a:schemeClr val="bg1"/>
              </a:solidFill>
              <a:latin typeface="Arial Rounded MT Bold" pitchFamily="34" charset="0"/>
            </a:endParaRPr>
          </a:p>
          <a:p>
            <a:pPr algn="ctr"/>
            <a:r>
              <a:rPr lang="id-ID" altLang="en-US" sz="4000" kern="0" dirty="0">
                <a:solidFill>
                  <a:schemeClr val="bg1"/>
                </a:solidFill>
                <a:latin typeface="Arial Rounded MT Bold" pitchFamily="34" charset="0"/>
              </a:rPr>
              <a:t>PENGANGGARAN</a:t>
            </a:r>
          </a:p>
          <a:p>
            <a:pPr algn="ctr"/>
            <a:r>
              <a:rPr lang="id-ID" altLang="en-US" sz="2000" i="1" kern="0" dirty="0">
                <a:solidFill>
                  <a:schemeClr val="bg1"/>
                </a:solidFill>
                <a:latin typeface="Arial Rounded MT Bold" pitchFamily="34" charset="0"/>
              </a:rPr>
              <a:t>BUDGETING</a:t>
            </a:r>
            <a:endParaRPr lang="es-ES" altLang="en-US" sz="2000" i="1" kern="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B720C27-69AA-40DF-A955-987F535A5CEE}"/>
              </a:ext>
            </a:extLst>
          </p:cNvPr>
          <p:cNvSpPr txBox="1">
            <a:spLocks/>
          </p:cNvSpPr>
          <p:nvPr/>
        </p:nvSpPr>
        <p:spPr>
          <a:xfrm>
            <a:off x="381000" y="1219200"/>
            <a:ext cx="8001000" cy="35052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913" indent="-358775">
              <a:buClr>
                <a:schemeClr val="tx1"/>
              </a:buClr>
              <a:buFont typeface="+mj-lt"/>
              <a:buAutoNum type="arabicPeriod" startAt="6"/>
              <a:tabLst>
                <a:tab pos="442913" algn="l"/>
              </a:tabLst>
            </a:pPr>
            <a:r>
              <a:rPr lang="id-ID" altLang="en-US" sz="2400" dirty="0"/>
              <a:t>Komunikatif, anggaran digunakan sebagai alat komunikasi antar departemen.</a:t>
            </a:r>
          </a:p>
          <a:p>
            <a:pPr marL="442913" indent="-358775">
              <a:buClr>
                <a:schemeClr val="tx1"/>
              </a:buClr>
              <a:buFont typeface="+mj-lt"/>
              <a:buAutoNum type="arabicPeriod" startAt="6"/>
              <a:tabLst>
                <a:tab pos="442913" algn="l"/>
              </a:tabLst>
            </a:pPr>
            <a:r>
              <a:rPr lang="id-ID" altLang="en-US" sz="2400" dirty="0"/>
              <a:t>Integratif, anggaran harus dapat menyatukan pelaksanaan kegiatan semua</a:t>
            </a:r>
            <a:r>
              <a:rPr lang="en-US" altLang="en-US" sz="2400" dirty="0"/>
              <a:t> bag</a:t>
            </a:r>
            <a:r>
              <a:rPr lang="id-ID" altLang="en-US" sz="2400" dirty="0"/>
              <a:t>ian dalam suatu laporan anggaran.</a:t>
            </a:r>
          </a:p>
          <a:p>
            <a:pPr marL="442913" indent="-358775">
              <a:buClr>
                <a:schemeClr val="tx1"/>
              </a:buClr>
              <a:buFont typeface="+mj-lt"/>
              <a:buAutoNum type="arabicPeriod" startAt="6"/>
              <a:tabLst>
                <a:tab pos="442913" algn="l"/>
              </a:tabLst>
            </a:pPr>
            <a:r>
              <a:rPr lang="id-ID" altLang="en-US" sz="2400" dirty="0"/>
              <a:t>Koordinatif, dapat mengkoordinasikan seluruh kegiatan departemen untuk</a:t>
            </a:r>
            <a:r>
              <a:rPr lang="en-US" altLang="en-US" sz="2400" dirty="0"/>
              <a:t> </a:t>
            </a:r>
            <a:r>
              <a:rPr lang="id-ID" altLang="en-US" sz="2400" dirty="0"/>
              <a:t>mencapai tujuan perusahaan.</a:t>
            </a:r>
          </a:p>
        </p:txBody>
      </p:sp>
    </p:spTree>
    <p:extLst>
      <p:ext uri="{BB962C8B-B14F-4D97-AF65-F5344CB8AC3E}">
        <p14:creationId xmlns:p14="http://schemas.microsoft.com/office/powerpoint/2010/main" val="2411576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57B9D-F1AD-4447-B155-6E64AF641B47}"/>
              </a:ext>
            </a:extLst>
          </p:cNvPr>
          <p:cNvSpPr txBox="1">
            <a:spLocks/>
          </p:cNvSpPr>
          <p:nvPr/>
        </p:nvSpPr>
        <p:spPr>
          <a:xfrm>
            <a:off x="457200" y="609600"/>
            <a:ext cx="3886200" cy="762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 err="1">
                <a:solidFill>
                  <a:srgbClr val="FFFF00"/>
                </a:solidFill>
              </a:rPr>
              <a:t>Tipe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Anggaran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endParaRPr lang="id-ID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F9458-3EDF-4ECD-AC5E-960F05AE98AD}"/>
              </a:ext>
            </a:extLst>
          </p:cNvPr>
          <p:cNvSpPr txBox="1">
            <a:spLocks/>
          </p:cNvSpPr>
          <p:nvPr/>
        </p:nvSpPr>
        <p:spPr>
          <a:xfrm>
            <a:off x="457200" y="1434819"/>
            <a:ext cx="8229600" cy="477916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id-ID" sz="2600" b="1" i="1" dirty="0">
                <a:solidFill>
                  <a:srgbClr val="FFFF00"/>
                </a:solidFill>
              </a:rPr>
              <a:t>Master budget/profit plan, merupakan anggaran komprehensif yang</a:t>
            </a:r>
          </a:p>
          <a:p>
            <a:pPr marL="658368" lvl="1" indent="-246888">
              <a:buFont typeface="Georgia"/>
              <a:buChar char="▫"/>
              <a:defRPr/>
            </a:pPr>
            <a:r>
              <a:rPr lang="id-ID" sz="2100" dirty="0"/>
              <a:t>mencakup semua fase operasi perusahaan untuk periode waktu tertentu,</a:t>
            </a:r>
          </a:p>
          <a:p>
            <a:pPr marL="658368" lvl="1" indent="-246888">
              <a:buFont typeface="Georgia"/>
              <a:buChar char="▫"/>
              <a:defRPr/>
            </a:pPr>
            <a:r>
              <a:rPr lang="id-ID" sz="2100" dirty="0"/>
              <a:t>Jangka pendek, biasanya satu tahun.</a:t>
            </a:r>
            <a:endParaRPr lang="en-US" sz="2100" dirty="0"/>
          </a:p>
          <a:p>
            <a:pPr marL="658368" lvl="1" indent="-246888">
              <a:buFont typeface="Georgia"/>
              <a:buChar char="▫"/>
              <a:defRPr/>
            </a:pPr>
            <a:endParaRPr lang="en-US" sz="2100" dirty="0"/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id-ID" sz="2600" i="1" dirty="0">
                <a:solidFill>
                  <a:srgbClr val="FFFF00"/>
                </a:solidFill>
              </a:rPr>
              <a:t>Financial budget, merupakan sebuah perencanaan yang memperlihatkan</a:t>
            </a:r>
          </a:p>
          <a:p>
            <a:pPr marL="658368" lvl="1" indent="-246888">
              <a:buFont typeface="Georgia"/>
              <a:buChar char="▫"/>
              <a:defRPr/>
            </a:pPr>
            <a:r>
              <a:rPr lang="id-ID" sz="2100" dirty="0"/>
              <a:t>bagaimana perusahaan akan menghasilkan sumber daya keuangannya, seperti dengan cara mengeluarkan saham atau surat hutang.</a:t>
            </a:r>
          </a:p>
          <a:p>
            <a:pPr marL="658368" lvl="1" indent="-246888">
              <a:buFont typeface="Georgia"/>
              <a:buChar char="▫"/>
              <a:defRPr/>
            </a:pPr>
            <a:endParaRPr lang="en-US" dirty="0"/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119330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5F11449-648C-422C-9288-22657BE008F6}"/>
              </a:ext>
            </a:extLst>
          </p:cNvPr>
          <p:cNvSpPr txBox="1">
            <a:spLocks/>
          </p:cNvSpPr>
          <p:nvPr/>
        </p:nvSpPr>
        <p:spPr>
          <a:xfrm>
            <a:off x="457200" y="762000"/>
            <a:ext cx="8229600" cy="217784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id-ID" sz="2600" i="1" dirty="0">
                <a:solidFill>
                  <a:srgbClr val="FFFF00"/>
                </a:solidFill>
              </a:rPr>
              <a:t>Capital budget, merupakan sebuah perencanaan untuk akuisisi aset kapital</a:t>
            </a:r>
          </a:p>
          <a:p>
            <a:pPr marL="658368" lvl="1" indent="-246888">
              <a:buFont typeface="Georgia"/>
              <a:buChar char="▫"/>
              <a:defRPr/>
            </a:pPr>
            <a:r>
              <a:rPr lang="id-ID" sz="2100" dirty="0"/>
              <a:t>seperti gedung dan peralatan. </a:t>
            </a:r>
          </a:p>
          <a:p>
            <a:pPr marL="658368" lvl="1" indent="-246888">
              <a:buFont typeface="Georgia"/>
              <a:buChar char="▫"/>
              <a:defRPr/>
            </a:pPr>
            <a:r>
              <a:rPr lang="id-ID" sz="2100" dirty="0"/>
              <a:t>Anggaran yang dipersiapkan untuk proyek</a:t>
            </a:r>
            <a:r>
              <a:rPr lang="en-US" sz="2100" dirty="0"/>
              <a:t>2 </a:t>
            </a:r>
            <a:r>
              <a:rPr lang="id-ID" sz="2100" dirty="0"/>
              <a:t>khusus.</a:t>
            </a:r>
          </a:p>
          <a:p>
            <a:pPr marL="658368" lvl="1" indent="-246888">
              <a:buFont typeface="Georgia"/>
              <a:buChar char="▫"/>
              <a:defRPr/>
            </a:pPr>
            <a:endParaRPr lang="en-US" sz="2100" dirty="0"/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endParaRPr lang="id-ID" sz="2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83E86-A99D-42B5-A5B7-A9E2A28EAFEF}"/>
              </a:ext>
            </a:extLst>
          </p:cNvPr>
          <p:cNvSpPr txBox="1">
            <a:spLocks/>
          </p:cNvSpPr>
          <p:nvPr/>
        </p:nvSpPr>
        <p:spPr>
          <a:xfrm>
            <a:off x="457200" y="3200400"/>
            <a:ext cx="8229600" cy="3276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altLang="en-US" sz="2600" b="1" i="1" dirty="0">
                <a:solidFill>
                  <a:srgbClr val="FFFF00"/>
                </a:solidFill>
              </a:rPr>
              <a:t>Rolling budget/revolving budget/continous budget</a:t>
            </a:r>
            <a:r>
              <a:rPr lang="id-ID" altLang="en-US" i="1" dirty="0"/>
              <a:t>, </a:t>
            </a:r>
          </a:p>
          <a:p>
            <a:pPr marL="633413">
              <a:buFont typeface="Wingdings" panose="05000000000000000000" pitchFamily="2" charset="2"/>
              <a:buChar char="q"/>
            </a:pPr>
            <a:r>
              <a:rPr lang="id-ID" altLang="en-US" sz="2100" i="1" dirty="0"/>
              <a:t>merupakan anggaran yang</a:t>
            </a:r>
            <a:r>
              <a:rPr lang="en-US" altLang="en-US" sz="2100" i="1" dirty="0"/>
              <a:t> </a:t>
            </a:r>
            <a:r>
              <a:rPr lang="id-ID" altLang="en-US" sz="2100" dirty="0"/>
              <a:t>secara periodik dan terus menerus terbaharui dengan menambah periode</a:t>
            </a:r>
            <a:r>
              <a:rPr lang="en-US" altLang="en-US" sz="2100" dirty="0"/>
              <a:t> </a:t>
            </a:r>
            <a:r>
              <a:rPr lang="id-ID" altLang="en-US" sz="2100" dirty="0"/>
              <a:t>waktu baru tambahan, seperti, kwartal dengan tidak menggunakan lagi periode yang sudah selesai. </a:t>
            </a:r>
            <a:r>
              <a:rPr lang="en-US" altLang="en-US" sz="2100" dirty="0"/>
              <a:t>(RAB)</a:t>
            </a:r>
            <a:endParaRPr lang="id-ID" altLang="en-US" sz="2100" dirty="0"/>
          </a:p>
          <a:p>
            <a:pPr marL="633413">
              <a:buFont typeface="Wingdings" panose="05000000000000000000" pitchFamily="2" charset="2"/>
              <a:buChar char="q"/>
            </a:pPr>
            <a:r>
              <a:rPr lang="id-ID" altLang="en-US" sz="2100" dirty="0"/>
              <a:t>Anggaran ini sejenis </a:t>
            </a:r>
            <a:r>
              <a:rPr lang="id-ID" altLang="en-US" sz="2100" i="1" dirty="0"/>
              <a:t>master budget yang mana</a:t>
            </a:r>
            <a:r>
              <a:rPr lang="en-US" altLang="en-US" sz="2100" i="1" dirty="0"/>
              <a:t> </a:t>
            </a:r>
            <a:r>
              <a:rPr lang="id-ID" altLang="en-US" sz="2100" dirty="0"/>
              <a:t>selalu tersedia anggaran untuk yang akan datang.</a:t>
            </a:r>
          </a:p>
        </p:txBody>
      </p:sp>
    </p:spTree>
    <p:extLst>
      <p:ext uri="{BB962C8B-B14F-4D97-AF65-F5344CB8AC3E}">
        <p14:creationId xmlns:p14="http://schemas.microsoft.com/office/powerpoint/2010/main" val="1107227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F0C6A-F525-476D-B8FB-636446254B89}"/>
              </a:ext>
            </a:extLst>
          </p:cNvPr>
          <p:cNvSpPr txBox="1">
            <a:spLocks/>
          </p:cNvSpPr>
          <p:nvPr/>
        </p:nvSpPr>
        <p:spPr>
          <a:xfrm>
            <a:off x="457200" y="762000"/>
            <a:ext cx="5410200" cy="9906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 err="1">
                <a:solidFill>
                  <a:srgbClr val="FFFF00"/>
                </a:solidFill>
              </a:rPr>
              <a:t>Fungsi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Anggaran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endParaRPr lang="id-ID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2008C-BF15-4F5C-873B-4D0F6B0EBB17}"/>
              </a:ext>
            </a:extLst>
          </p:cNvPr>
          <p:cNvSpPr txBox="1">
            <a:spLocks/>
          </p:cNvSpPr>
          <p:nvPr/>
        </p:nvSpPr>
        <p:spPr>
          <a:xfrm>
            <a:off x="498987" y="1769192"/>
            <a:ext cx="8229600" cy="432435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>
              <a:buClr>
                <a:schemeClr val="tx1"/>
              </a:buClr>
              <a:buFont typeface="Georgia" panose="02040502050405020303" pitchFamily="18" charset="0"/>
              <a:buAutoNum type="arabicPeriod"/>
            </a:pPr>
            <a:r>
              <a:rPr lang="en-US" altLang="en-US" sz="2400" dirty="0" err="1"/>
              <a:t>Perencanaan</a:t>
            </a:r>
            <a:r>
              <a:rPr lang="en-US" altLang="en-US" sz="2400" dirty="0"/>
              <a:t> </a:t>
            </a:r>
          </a:p>
          <a:p>
            <a:pPr marL="358775" indent="-358775">
              <a:buClr>
                <a:schemeClr val="tx1"/>
              </a:buClr>
              <a:buFont typeface="Georgia" panose="02040502050405020303" pitchFamily="18" charset="0"/>
              <a:buAutoNum type="arabicPeriod"/>
            </a:pPr>
            <a:r>
              <a:rPr lang="id-ID" altLang="en-US" sz="2400" dirty="0"/>
              <a:t>Memfasilitasi komunikasi dan koordinasi</a:t>
            </a:r>
            <a:endParaRPr lang="en-US" altLang="en-US" sz="2400" dirty="0"/>
          </a:p>
          <a:p>
            <a:pPr marL="358775" indent="-358775">
              <a:buClr>
                <a:schemeClr val="tx1"/>
              </a:buClr>
              <a:buFont typeface="Georgia" panose="02040502050405020303" pitchFamily="18" charset="0"/>
              <a:buAutoNum type="arabicPeriod"/>
            </a:pPr>
            <a:r>
              <a:rPr lang="id-ID" altLang="en-US" sz="2400" dirty="0"/>
              <a:t>Mengalokasi sumber daya</a:t>
            </a:r>
            <a:endParaRPr lang="en-US" altLang="en-US" sz="2400" dirty="0"/>
          </a:p>
          <a:p>
            <a:pPr marL="358775" indent="-358775">
              <a:buClr>
                <a:schemeClr val="tx1"/>
              </a:buClr>
              <a:buFont typeface="Georgia" panose="02040502050405020303" pitchFamily="18" charset="0"/>
              <a:buAutoNum type="arabicPeriod"/>
            </a:pPr>
            <a:r>
              <a:rPr lang="id-ID" altLang="en-US" sz="2400" dirty="0"/>
              <a:t>Mengendalikan keuntungan dan operasi.</a:t>
            </a:r>
            <a:endParaRPr lang="en-US" altLang="en-US" sz="2400" dirty="0"/>
          </a:p>
          <a:p>
            <a:pPr marL="358775" indent="-358775">
              <a:buClr>
                <a:schemeClr val="tx1"/>
              </a:buClr>
              <a:buFont typeface="Georgia" panose="02040502050405020303" pitchFamily="18" charset="0"/>
              <a:buAutoNum type="arabicPeriod"/>
            </a:pPr>
            <a:r>
              <a:rPr lang="id-ID" altLang="en-US" sz="2400" dirty="0"/>
              <a:t>Menyediakan standar untuk mengevaluasi kinerja dan menyediakan insentif</a:t>
            </a:r>
            <a:endParaRPr lang="en-US" altLang="en-US" sz="2400" dirty="0"/>
          </a:p>
          <a:p>
            <a:pPr marL="358775" indent="-358775">
              <a:buClr>
                <a:schemeClr val="tx1"/>
              </a:buClr>
              <a:buFont typeface="Georgia" panose="02040502050405020303" pitchFamily="18" charset="0"/>
              <a:buAutoNum type="arabicPeriod"/>
            </a:pPr>
            <a:r>
              <a:rPr lang="id-ID" altLang="en-US" sz="2400" dirty="0"/>
              <a:t>Menyediakan informasi yang dapat digunakan untuk membantu dalam</a:t>
            </a:r>
            <a:r>
              <a:rPr lang="en-US" altLang="en-US" sz="2400" dirty="0"/>
              <a:t> </a:t>
            </a:r>
            <a:r>
              <a:rPr lang="id-ID" altLang="en-US" sz="2400" dirty="0"/>
              <a:t>pengambilan keputusan.</a:t>
            </a:r>
            <a:endParaRPr lang="en-US" altLang="en-US" sz="2400" dirty="0"/>
          </a:p>
          <a:p>
            <a:pPr marL="623888" indent="-514350">
              <a:buFont typeface="Georgia" panose="02040502050405020303" pitchFamily="18" charset="0"/>
              <a:buAutoNum type="arabicPeriod"/>
            </a:pPr>
            <a:endParaRPr lang="id-ID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90093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35D33-D07A-4D70-ADBF-6F1D9FF6EC16}"/>
              </a:ext>
            </a:extLst>
          </p:cNvPr>
          <p:cNvSpPr txBox="1">
            <a:spLocks/>
          </p:cNvSpPr>
          <p:nvPr/>
        </p:nvSpPr>
        <p:spPr>
          <a:xfrm>
            <a:off x="685800" y="533400"/>
            <a:ext cx="8229600" cy="1066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 err="1">
                <a:solidFill>
                  <a:srgbClr val="FFFF00"/>
                </a:solidFill>
              </a:rPr>
              <a:t>Kelemahan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Anggaran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endParaRPr lang="id-ID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6CFBA-1555-4E41-BBF8-5DA7AEA17841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3243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2628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200"/>
              <a:t>Angka anggaran tidak selalu tepat karena angka tersebut ditetapkan dengan</a:t>
            </a:r>
            <a:r>
              <a:rPr lang="en-US" sz="2200"/>
              <a:t> </a:t>
            </a:r>
            <a:r>
              <a:rPr lang="id-ID" sz="2200"/>
              <a:t>menggunakan asumsi dan taksiran.</a:t>
            </a:r>
          </a:p>
          <a:p>
            <a:pPr marL="452628">
              <a:buClr>
                <a:schemeClr val="tx1"/>
              </a:buClr>
              <a:buFont typeface="+mj-lt"/>
              <a:buAutoNum type="arabicPeriod"/>
              <a:defRPr/>
            </a:pPr>
            <a:r>
              <a:rPr lang="de-DE" sz="2200"/>
              <a:t>Anggaran terus menerus disesuaikan dengan keadaan yang selalu berubahubah.</a:t>
            </a:r>
          </a:p>
          <a:p>
            <a:pPr marL="452628">
              <a:buClr>
                <a:schemeClr val="tx1"/>
              </a:buClr>
              <a:buFont typeface="+mj-lt"/>
              <a:buAutoNum type="arabicPeriod"/>
              <a:defRPr/>
            </a:pPr>
            <a:r>
              <a:rPr lang="sv-SE" sz="2200"/>
              <a:t>Pelaksanaan anggaran tidak terjadi dengan otomatis, oleh sebab itu </a:t>
            </a:r>
            <a:r>
              <a:rPr lang="id-ID" sz="2200"/>
              <a:t>diperlukan partisipasi dari semua pihak untuk terealisasinya anggaran yang</a:t>
            </a:r>
            <a:r>
              <a:rPr lang="en-US" sz="2200"/>
              <a:t> </a:t>
            </a:r>
            <a:r>
              <a:rPr lang="id-ID" sz="2200"/>
              <a:t>telah direncanakan.</a:t>
            </a:r>
          </a:p>
          <a:p>
            <a:pPr marL="452628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200"/>
              <a:t>penganggaran tidak menghilangkan kebutuhan akan pertimbangan</a:t>
            </a:r>
            <a:r>
              <a:rPr lang="en-US" sz="2200"/>
              <a:t> </a:t>
            </a:r>
            <a:r>
              <a:rPr lang="id-ID" sz="2200"/>
              <a:t>manajemen. Jadi anggaran berfungsi sebagai alat bantu manajemen dalam</a:t>
            </a:r>
            <a:r>
              <a:rPr lang="en-US" sz="2200"/>
              <a:t> </a:t>
            </a:r>
            <a:r>
              <a:rPr lang="id-ID" sz="2200"/>
              <a:t>tugasnya, bukan untuk menggantikan kebijakan atau peranan manajemen</a:t>
            </a:r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1373502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55748" y="3122676"/>
            <a:ext cx="4021836" cy="6842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5"/>
          <p:cNvSpPr>
            <a:spLocks noChangeArrowheads="1"/>
          </p:cNvSpPr>
          <p:nvPr/>
        </p:nvSpPr>
        <p:spPr bwMode="auto">
          <a:xfrm>
            <a:off x="1439467" y="3229891"/>
            <a:ext cx="901303" cy="657225"/>
          </a:xfrm>
          <a:prstGeom prst="bevel">
            <a:avLst>
              <a:gd name="adj" fmla="val 12500"/>
            </a:avLst>
          </a:prstGeom>
          <a:solidFill>
            <a:srgbClr val="00206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50"/>
              </a:spcBef>
            </a:pPr>
            <a:r>
              <a:rPr lang="en-US" altLang="en-US" sz="1500" dirty="0">
                <a:solidFill>
                  <a:schemeClr val="bg1"/>
                </a:solidFill>
                <a:latin typeface="Trebuchet MS" panose="020B0603020202020204" pitchFamily="34" charset="0"/>
              </a:rPr>
              <a:t>SPM</a:t>
            </a:r>
          </a:p>
        </p:txBody>
      </p:sp>
      <p:sp>
        <p:nvSpPr>
          <p:cNvPr id="6147" name="AutoShape 6"/>
          <p:cNvSpPr>
            <a:spLocks noChangeArrowheads="1"/>
          </p:cNvSpPr>
          <p:nvPr/>
        </p:nvSpPr>
        <p:spPr bwMode="auto">
          <a:xfrm>
            <a:off x="3043239" y="2160956"/>
            <a:ext cx="1141810" cy="657225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50"/>
              </a:spcBef>
            </a:pPr>
            <a:r>
              <a:rPr lang="en-US" altLang="en-US" sz="1500">
                <a:solidFill>
                  <a:schemeClr val="bg1"/>
                </a:solidFill>
                <a:latin typeface="Trebuchet MS" panose="020B0603020202020204" pitchFamily="34" charset="0"/>
              </a:rPr>
              <a:t>Struktur</a:t>
            </a:r>
          </a:p>
        </p:txBody>
      </p:sp>
      <p:sp>
        <p:nvSpPr>
          <p:cNvPr id="6148" name="AutoShape 7"/>
          <p:cNvSpPr>
            <a:spLocks noChangeArrowheads="1"/>
          </p:cNvSpPr>
          <p:nvPr/>
        </p:nvSpPr>
        <p:spPr bwMode="auto">
          <a:xfrm>
            <a:off x="3043239" y="4144929"/>
            <a:ext cx="1141810" cy="658416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50"/>
              </a:spcBef>
            </a:pPr>
            <a:r>
              <a:rPr lang="en-US" altLang="en-US" sz="1500">
                <a:solidFill>
                  <a:schemeClr val="bg1"/>
                </a:solidFill>
                <a:latin typeface="Trebuchet MS" panose="020B0603020202020204" pitchFamily="34" charset="0"/>
              </a:rPr>
              <a:t>Proses</a:t>
            </a: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4646726" y="1607057"/>
            <a:ext cx="1131094" cy="6774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Pertanggung</a:t>
            </a:r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jawaban</a:t>
            </a:r>
            <a:endParaRPr lang="en-US" altLang="en-US" sz="135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4663787" y="2578750"/>
            <a:ext cx="1120379" cy="55602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225"/>
              </a:spcBef>
            </a:pPr>
            <a:r>
              <a:rPr lang="en-US" altLang="en-US" sz="1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Ukuran</a:t>
            </a:r>
            <a:r>
              <a:rPr lang="en-US" altLang="en-US" sz="1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prestasi</a:t>
            </a:r>
            <a:endParaRPr lang="en-US" altLang="en-US" sz="15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4680132" y="3277977"/>
            <a:ext cx="1578986" cy="7016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Penyusunan</a:t>
            </a:r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id-ID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Perencanaan/</a:t>
            </a:r>
          </a:p>
          <a:p>
            <a:pPr algn="ctr"/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Program</a:t>
            </a:r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4687492" y="4085334"/>
            <a:ext cx="1571625" cy="45124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225"/>
              </a:spcBef>
            </a:pP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Penyusunan</a:t>
            </a:r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Anggaran</a:t>
            </a:r>
            <a:endParaRPr lang="en-US" altLang="en-US" sz="135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3" name="Rectangle 12"/>
          <p:cNvSpPr>
            <a:spLocks noChangeArrowheads="1"/>
          </p:cNvSpPr>
          <p:nvPr/>
        </p:nvSpPr>
        <p:spPr bwMode="auto">
          <a:xfrm>
            <a:off x="4687492" y="4642250"/>
            <a:ext cx="1571625" cy="4750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225"/>
              </a:spcBef>
            </a:pP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Pelaksanaan</a:t>
            </a:r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dan</a:t>
            </a:r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pengukuran</a:t>
            </a:r>
            <a:endParaRPr lang="en-US" altLang="en-US" sz="135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4" name="Rectangle 13"/>
          <p:cNvSpPr>
            <a:spLocks noChangeArrowheads="1"/>
          </p:cNvSpPr>
          <p:nvPr/>
        </p:nvSpPr>
        <p:spPr bwMode="auto">
          <a:xfrm>
            <a:off x="4687492" y="5231986"/>
            <a:ext cx="1571625" cy="52268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225"/>
              </a:spcBef>
            </a:pP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Pelaporan</a:t>
            </a:r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 dan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analisis</a:t>
            </a:r>
            <a:endParaRPr lang="en-US" altLang="en-US" sz="135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6125767" y="1017287"/>
            <a:ext cx="1225153" cy="273844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200" dirty="0" err="1">
                <a:solidFill>
                  <a:schemeClr val="bg1"/>
                </a:solidFill>
                <a:latin typeface="Trebuchet MS" panose="020B0603020202020204" pitchFamily="34" charset="0"/>
              </a:rPr>
              <a:t>Biaya</a:t>
            </a:r>
            <a:endParaRPr lang="en-US" altLang="en-US" sz="1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6" name="Rectangle 15"/>
          <p:cNvSpPr>
            <a:spLocks noChangeArrowheads="1"/>
          </p:cNvSpPr>
          <p:nvPr/>
        </p:nvSpPr>
        <p:spPr bwMode="auto">
          <a:xfrm>
            <a:off x="6125767" y="1364672"/>
            <a:ext cx="1235869" cy="384573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050">
                <a:solidFill>
                  <a:schemeClr val="bg1"/>
                </a:solidFill>
                <a:latin typeface="Trebuchet MS" panose="020B0603020202020204" pitchFamily="34" charset="0"/>
              </a:rPr>
              <a:t>Pusat Pendapatan</a:t>
            </a:r>
          </a:p>
        </p:txBody>
      </p:sp>
      <p:sp>
        <p:nvSpPr>
          <p:cNvPr id="6157" name="Rectangle 16"/>
          <p:cNvSpPr>
            <a:spLocks noChangeArrowheads="1"/>
          </p:cNvSpPr>
          <p:nvPr/>
        </p:nvSpPr>
        <p:spPr bwMode="auto">
          <a:xfrm>
            <a:off x="6125767" y="1901951"/>
            <a:ext cx="1235869" cy="273844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35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350" dirty="0" err="1">
                <a:solidFill>
                  <a:schemeClr val="bg1"/>
                </a:solidFill>
                <a:latin typeface="Trebuchet MS" panose="020B0603020202020204" pitchFamily="34" charset="0"/>
              </a:rPr>
              <a:t>Laba</a:t>
            </a:r>
            <a:endParaRPr lang="en-US" altLang="en-US" sz="135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8" name="Rectangle 17"/>
          <p:cNvSpPr>
            <a:spLocks noChangeArrowheads="1"/>
          </p:cNvSpPr>
          <p:nvPr/>
        </p:nvSpPr>
        <p:spPr bwMode="auto">
          <a:xfrm>
            <a:off x="6125767" y="2238927"/>
            <a:ext cx="1235869" cy="273844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Pusat</a:t>
            </a:r>
            <a:r>
              <a:rPr lang="en-US" alt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Trebuchet MS" panose="020B0603020202020204" pitchFamily="34" charset="0"/>
              </a:rPr>
              <a:t>Investasi</a:t>
            </a:r>
            <a:endParaRPr lang="en-US" altLang="en-US" sz="1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9" name="Line 18"/>
          <p:cNvSpPr>
            <a:spLocks noChangeShapeType="1"/>
          </p:cNvSpPr>
          <p:nvPr/>
        </p:nvSpPr>
        <p:spPr bwMode="auto">
          <a:xfrm flipV="1">
            <a:off x="2340770" y="2599731"/>
            <a:ext cx="691753" cy="9822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0" name="Line 19"/>
          <p:cNvSpPr>
            <a:spLocks noChangeShapeType="1"/>
          </p:cNvSpPr>
          <p:nvPr/>
        </p:nvSpPr>
        <p:spPr bwMode="auto">
          <a:xfrm>
            <a:off x="2325490" y="3627543"/>
            <a:ext cx="681038" cy="89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1" name="Line 20"/>
          <p:cNvSpPr>
            <a:spLocks noChangeShapeType="1"/>
          </p:cNvSpPr>
          <p:nvPr/>
        </p:nvSpPr>
        <p:spPr bwMode="auto">
          <a:xfrm flipV="1">
            <a:off x="4184479" y="2025790"/>
            <a:ext cx="439341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2" name="Line 21"/>
          <p:cNvSpPr>
            <a:spLocks noChangeShapeType="1"/>
          </p:cNvSpPr>
          <p:nvPr/>
        </p:nvSpPr>
        <p:spPr bwMode="auto">
          <a:xfrm>
            <a:off x="4161286" y="2497641"/>
            <a:ext cx="461963" cy="3750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3" name="Line 22"/>
          <p:cNvSpPr>
            <a:spLocks noChangeShapeType="1"/>
          </p:cNvSpPr>
          <p:nvPr/>
        </p:nvSpPr>
        <p:spPr bwMode="auto">
          <a:xfrm flipV="1">
            <a:off x="4150626" y="3723979"/>
            <a:ext cx="513160" cy="58697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4" name="Line 23"/>
          <p:cNvSpPr>
            <a:spLocks noChangeShapeType="1"/>
          </p:cNvSpPr>
          <p:nvPr/>
        </p:nvSpPr>
        <p:spPr bwMode="auto">
          <a:xfrm flipV="1">
            <a:off x="4164211" y="4310958"/>
            <a:ext cx="544116" cy="1012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5" name="Line 24"/>
          <p:cNvSpPr>
            <a:spLocks noChangeShapeType="1"/>
          </p:cNvSpPr>
          <p:nvPr/>
        </p:nvSpPr>
        <p:spPr bwMode="auto">
          <a:xfrm>
            <a:off x="4163617" y="4445949"/>
            <a:ext cx="523875" cy="4250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6" name="Line 25"/>
          <p:cNvSpPr>
            <a:spLocks noChangeShapeType="1"/>
          </p:cNvSpPr>
          <p:nvPr/>
        </p:nvSpPr>
        <p:spPr bwMode="auto">
          <a:xfrm>
            <a:off x="4185048" y="4539942"/>
            <a:ext cx="502444" cy="9203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7" name="Line 26"/>
          <p:cNvSpPr>
            <a:spLocks noChangeShapeType="1"/>
          </p:cNvSpPr>
          <p:nvPr/>
        </p:nvSpPr>
        <p:spPr bwMode="auto">
          <a:xfrm flipV="1">
            <a:off x="5804298" y="1238425"/>
            <a:ext cx="346472" cy="38457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8" name="Line 27"/>
          <p:cNvSpPr>
            <a:spLocks noChangeShapeType="1"/>
          </p:cNvSpPr>
          <p:nvPr/>
        </p:nvSpPr>
        <p:spPr bwMode="auto">
          <a:xfrm flipV="1">
            <a:off x="5804298" y="1570292"/>
            <a:ext cx="346472" cy="111919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69" name="Line 28"/>
          <p:cNvSpPr>
            <a:spLocks noChangeShapeType="1"/>
          </p:cNvSpPr>
          <p:nvPr/>
        </p:nvSpPr>
        <p:spPr bwMode="auto">
          <a:xfrm>
            <a:off x="5800726" y="1849946"/>
            <a:ext cx="325040" cy="191691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6170" name="Line 29"/>
          <p:cNvSpPr>
            <a:spLocks noChangeShapeType="1"/>
          </p:cNvSpPr>
          <p:nvPr/>
        </p:nvSpPr>
        <p:spPr bwMode="auto">
          <a:xfrm>
            <a:off x="5832724" y="1963312"/>
            <a:ext cx="335756" cy="526256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46034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1A774-77F4-4AF7-A730-8117319059A5}"/>
              </a:ext>
            </a:extLst>
          </p:cNvPr>
          <p:cNvSpPr txBox="1">
            <a:spLocks/>
          </p:cNvSpPr>
          <p:nvPr/>
        </p:nvSpPr>
        <p:spPr>
          <a:xfrm>
            <a:off x="457200" y="762000"/>
            <a:ext cx="4114800" cy="685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 err="1">
                <a:solidFill>
                  <a:srgbClr val="FFFF00"/>
                </a:solidFill>
              </a:rPr>
              <a:t>Definisi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Anggaran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endParaRPr lang="id-ID" altLang="en-US" dirty="0">
              <a:solidFill>
                <a:srgbClr val="FFFF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22C023-A94B-46D3-B019-73F0F979A566}"/>
              </a:ext>
            </a:extLst>
          </p:cNvPr>
          <p:cNvSpPr/>
          <p:nvPr/>
        </p:nvSpPr>
        <p:spPr>
          <a:xfrm>
            <a:off x="759542" y="1882877"/>
            <a:ext cx="7488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3200" b="1" dirty="0" err="1"/>
              <a:t>Anggaran</a:t>
            </a:r>
            <a:r>
              <a:rPr lang="en-ID" sz="3200" dirty="0"/>
              <a:t> </a:t>
            </a:r>
            <a:r>
              <a:rPr lang="id-ID" sz="3200" dirty="0"/>
              <a:t>merupakan</a:t>
            </a:r>
            <a:r>
              <a:rPr lang="en-ID" sz="3200" dirty="0"/>
              <a:t> </a:t>
            </a:r>
            <a:r>
              <a:rPr lang="en-ID" sz="3200" dirty="0" err="1"/>
              <a:t>perencanaan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perusahaan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organisasi</a:t>
            </a:r>
            <a:r>
              <a:rPr lang="en-ID" sz="3200" dirty="0"/>
              <a:t> yang </a:t>
            </a:r>
            <a:r>
              <a:rPr lang="en-ID" sz="3200" dirty="0" err="1"/>
              <a:t>disusun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terpadu</a:t>
            </a:r>
            <a:r>
              <a:rPr lang="en-ID" sz="3200" dirty="0"/>
              <a:t> dan </a:t>
            </a:r>
            <a:r>
              <a:rPr lang="en-ID" sz="3200" dirty="0" err="1"/>
              <a:t>dijelaskan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satuan</a:t>
            </a:r>
            <a:r>
              <a:rPr lang="en-ID" sz="3200" dirty="0"/>
              <a:t> unit </a:t>
            </a:r>
            <a:r>
              <a:rPr lang="en-ID" sz="3200" dirty="0" err="1"/>
              <a:t>moneter</a:t>
            </a:r>
            <a:r>
              <a:rPr lang="en-ID" sz="3200" dirty="0"/>
              <a:t> pada </a:t>
            </a:r>
            <a:r>
              <a:rPr lang="en-ID" sz="3200" dirty="0" err="1"/>
              <a:t>periode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jangka</a:t>
            </a:r>
            <a:r>
              <a:rPr lang="en-ID" sz="3200" dirty="0"/>
              <a:t> </a:t>
            </a:r>
            <a:r>
              <a:rPr lang="en-ID" sz="3200" dirty="0" err="1"/>
              <a:t>waktu</a:t>
            </a:r>
            <a:r>
              <a:rPr lang="en-ID" sz="3200" dirty="0"/>
              <a:t> yang </a:t>
            </a:r>
            <a:r>
              <a:rPr lang="en-ID" sz="3200" dirty="0" err="1"/>
              <a:t>sudah</a:t>
            </a:r>
            <a:r>
              <a:rPr lang="en-ID" sz="3200" dirty="0"/>
              <a:t> </a:t>
            </a:r>
            <a:r>
              <a:rPr lang="en-ID" sz="3200" dirty="0" err="1"/>
              <a:t>ditentukan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194523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0F6AF2-8D26-4752-AF5A-F4A16ECD8D77}"/>
              </a:ext>
            </a:extLst>
          </p:cNvPr>
          <p:cNvSpPr txBox="1"/>
          <p:nvPr/>
        </p:nvSpPr>
        <p:spPr>
          <a:xfrm>
            <a:off x="533400" y="797510"/>
            <a:ext cx="7924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/>
              <a:t>Anggaran</a:t>
            </a:r>
            <a:r>
              <a:rPr lang="en-ID" sz="2400" dirty="0"/>
              <a:t> </a:t>
            </a:r>
            <a:r>
              <a:rPr lang="en-ID" sz="2400" dirty="0" err="1"/>
              <a:t>sering</a:t>
            </a:r>
            <a:r>
              <a:rPr lang="en-ID" sz="2400" dirty="0"/>
              <a:t> juga </a:t>
            </a:r>
            <a:r>
              <a:rPr lang="en-ID" sz="2400" dirty="0" err="1"/>
              <a:t>disebut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rencana</a:t>
            </a:r>
            <a:r>
              <a:rPr lang="en-ID" sz="2400" dirty="0"/>
              <a:t> </a:t>
            </a:r>
            <a:r>
              <a:rPr lang="en-ID" sz="2400" dirty="0" err="1"/>
              <a:t>keuangan</a:t>
            </a:r>
            <a:r>
              <a:rPr lang="id-ID" sz="2400" dirty="0"/>
              <a:t>,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anggaran</a:t>
            </a:r>
            <a:r>
              <a:rPr lang="en-ID" sz="2400" dirty="0"/>
              <a:t> yang </a:t>
            </a:r>
            <a:r>
              <a:rPr lang="en-ID" sz="2400" dirty="0" err="1"/>
              <a:t>disusun</a:t>
            </a:r>
            <a:r>
              <a:rPr lang="en-ID" sz="2400" dirty="0"/>
              <a:t> </a:t>
            </a:r>
            <a:r>
              <a:rPr lang="en-ID" sz="2400" dirty="0" err="1"/>
              <a:t>dinyatakan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unit </a:t>
            </a:r>
            <a:r>
              <a:rPr lang="en-ID" sz="2400" dirty="0" err="1"/>
              <a:t>moneter</a:t>
            </a:r>
            <a:r>
              <a:rPr lang="en-ID" sz="2400" dirty="0"/>
              <a:t>. </a:t>
            </a:r>
            <a:endParaRPr lang="id-ID" sz="24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/>
              <a:t>Penganggaran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proses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merencanakan</a:t>
            </a:r>
            <a:r>
              <a:rPr lang="en-ID" sz="2400" dirty="0"/>
              <a:t> dan </a:t>
            </a:r>
            <a:r>
              <a:rPr lang="en-ID" sz="2400" dirty="0" err="1"/>
              <a:t>mengendalikan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upaya</a:t>
            </a:r>
            <a:r>
              <a:rPr lang="en-ID" sz="2400" dirty="0"/>
              <a:t> </a:t>
            </a:r>
            <a:r>
              <a:rPr lang="en-ID" sz="2400" dirty="0" err="1"/>
              <a:t>mengestemasikan</a:t>
            </a:r>
            <a:r>
              <a:rPr lang="en-ID" sz="2400" dirty="0"/>
              <a:t> </a:t>
            </a:r>
            <a:r>
              <a:rPr lang="en-ID" sz="2400" dirty="0" err="1"/>
              <a:t>keuangan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endParaRPr lang="id-ID" sz="24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wajib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perencanaan</a:t>
            </a:r>
            <a:r>
              <a:rPr lang="en-ID" sz="2400" dirty="0"/>
              <a:t> </a:t>
            </a:r>
            <a:r>
              <a:rPr lang="en-ID" sz="2400" dirty="0" err="1"/>
              <a:t>anggaran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pemantauan</a:t>
            </a:r>
            <a:r>
              <a:rPr lang="en-ID" sz="2400" dirty="0"/>
              <a:t> </a:t>
            </a:r>
            <a:r>
              <a:rPr lang="en-ID" sz="2400" dirty="0" err="1"/>
              <a:t>laju</a:t>
            </a:r>
            <a:r>
              <a:rPr lang="en-ID" sz="2400" dirty="0"/>
              <a:t> </a:t>
            </a:r>
            <a:r>
              <a:rPr lang="en-ID" sz="2400" dirty="0" err="1"/>
              <a:t>pertumbuhan</a:t>
            </a:r>
            <a:r>
              <a:rPr lang="en-ID" sz="2400" dirty="0"/>
              <a:t> </a:t>
            </a:r>
            <a:r>
              <a:rPr lang="en-ID" sz="2400" dirty="0" err="1"/>
              <a:t>ekonomi</a:t>
            </a:r>
            <a:r>
              <a:rPr lang="en-ID" sz="2400" dirty="0"/>
              <a:t> internal </a:t>
            </a:r>
            <a:r>
              <a:rPr lang="en-ID" sz="2400" dirty="0" err="1"/>
              <a:t>perusahaan</a:t>
            </a:r>
            <a:r>
              <a:rPr lang="en-ID" sz="2400" dirty="0"/>
              <a:t>. </a:t>
            </a:r>
            <a:endParaRPr lang="id-ID" sz="24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/>
              <a:t>Anggaran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dan </a:t>
            </a:r>
            <a:r>
              <a:rPr lang="en-ID" sz="2400" dirty="0" err="1"/>
              <a:t>manfaat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yang </a:t>
            </a:r>
            <a:r>
              <a:rPr lang="en-ID" sz="2400" dirty="0" err="1"/>
              <a:t>biasanya</a:t>
            </a:r>
            <a:r>
              <a:rPr lang="en-ID" sz="2400" dirty="0"/>
              <a:t> </a:t>
            </a:r>
            <a:r>
              <a:rPr lang="en-ID" sz="2400" dirty="0" err="1"/>
              <a:t>disusun</a:t>
            </a:r>
            <a:r>
              <a:rPr lang="en-ID" sz="2400" dirty="0"/>
              <a:t> pada </a:t>
            </a:r>
            <a:r>
              <a:rPr lang="en-ID" sz="2400" dirty="0" err="1"/>
              <a:t>periode</a:t>
            </a:r>
            <a:r>
              <a:rPr lang="en-ID" sz="2400" dirty="0"/>
              <a:t> </a:t>
            </a:r>
            <a:r>
              <a:rPr lang="en-ID" sz="2400" dirty="0" err="1"/>
              <a:t>awal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jangka</a:t>
            </a:r>
            <a:r>
              <a:rPr lang="en-ID" sz="2400" dirty="0"/>
              <a:t> </a:t>
            </a:r>
            <a:r>
              <a:rPr lang="en-ID" sz="2400" dirty="0" err="1"/>
              <a:t>waktu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93780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D16A5E-8E1E-45F4-AA4D-91555082DDC3}"/>
              </a:ext>
            </a:extLst>
          </p:cNvPr>
          <p:cNvSpPr txBox="1"/>
          <p:nvPr/>
        </p:nvSpPr>
        <p:spPr>
          <a:xfrm>
            <a:off x="457200" y="457200"/>
            <a:ext cx="7696200" cy="163121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2000" dirty="0"/>
              <a:t>A</a:t>
            </a:r>
            <a:r>
              <a:rPr lang="en-ID" sz="2000" dirty="0" err="1"/>
              <a:t>nggaran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rencana</a:t>
            </a:r>
            <a:r>
              <a:rPr lang="en-ID" sz="2000" dirty="0"/>
              <a:t> yang </a:t>
            </a:r>
            <a:r>
              <a:rPr lang="en-ID" sz="2000" dirty="0" err="1"/>
              <a:t>disusun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sistematis</a:t>
            </a:r>
            <a:r>
              <a:rPr lang="en-ID" sz="2000" dirty="0"/>
              <a:t> yang </a:t>
            </a:r>
            <a:r>
              <a:rPr lang="en-ID" sz="2000" dirty="0" err="1"/>
              <a:t>meliputi</a:t>
            </a:r>
            <a:r>
              <a:rPr lang="en-ID" sz="2000" dirty="0"/>
              <a:t> </a:t>
            </a:r>
            <a:r>
              <a:rPr lang="en-ID" sz="2000" dirty="0" err="1"/>
              <a:t>semua</a:t>
            </a:r>
            <a:r>
              <a:rPr lang="en-ID" sz="2000" dirty="0"/>
              <a:t> </a:t>
            </a:r>
            <a:r>
              <a:rPr lang="en-ID" sz="2000" dirty="0" err="1"/>
              <a:t>aktivitas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yang </a:t>
            </a:r>
            <a:r>
              <a:rPr lang="en-ID" sz="2000" dirty="0" err="1"/>
              <a:t>dinyatakan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unit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kesatuan</a:t>
            </a:r>
            <a:r>
              <a:rPr lang="en-ID" sz="2000" dirty="0"/>
              <a:t> </a:t>
            </a:r>
            <a:r>
              <a:rPr lang="en-ID" sz="2000" dirty="0" err="1"/>
              <a:t>moneter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endParaRPr lang="id-ID" sz="2000" dirty="0"/>
          </a:p>
          <a:p>
            <a:r>
              <a:rPr lang="id-ID" sz="2000" dirty="0"/>
              <a:t>(Munandar, 2011)</a:t>
            </a:r>
            <a:endParaRPr lang="en-ID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063C69-E837-42F3-8B3B-3701A40299E5}"/>
              </a:ext>
            </a:extLst>
          </p:cNvPr>
          <p:cNvSpPr txBox="1"/>
          <p:nvPr/>
        </p:nvSpPr>
        <p:spPr>
          <a:xfrm>
            <a:off x="457200" y="2438400"/>
            <a:ext cx="7696200" cy="1938992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D" sz="2000" dirty="0" err="1"/>
              <a:t>Anggaran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rencana</a:t>
            </a:r>
            <a:r>
              <a:rPr lang="en-ID" sz="2000" dirty="0"/>
              <a:t> </a:t>
            </a:r>
            <a:r>
              <a:rPr lang="en-ID" sz="2000" dirty="0" err="1"/>
              <a:t>keuangan</a:t>
            </a:r>
            <a:r>
              <a:rPr lang="en-ID" sz="2000" dirty="0"/>
              <a:t> </a:t>
            </a:r>
            <a:r>
              <a:rPr lang="en-ID" sz="2000" dirty="0" err="1"/>
              <a:t>periodik</a:t>
            </a:r>
            <a:r>
              <a:rPr lang="en-ID" sz="2000" dirty="0"/>
              <a:t> yang </a:t>
            </a:r>
            <a:r>
              <a:rPr lang="en-ID" sz="2000" dirty="0" err="1"/>
              <a:t>disusun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program-program yang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disahkan</a:t>
            </a:r>
            <a:r>
              <a:rPr lang="en-ID" sz="2000" dirty="0"/>
              <a:t>. </a:t>
            </a:r>
            <a:r>
              <a:rPr lang="en-ID" sz="2000" dirty="0" err="1"/>
              <a:t>Anggaran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rencana</a:t>
            </a:r>
            <a:r>
              <a:rPr lang="en-ID" sz="2000" dirty="0"/>
              <a:t> </a:t>
            </a:r>
            <a:r>
              <a:rPr lang="en-ID" sz="2000" dirty="0" err="1"/>
              <a:t>tertulis</a:t>
            </a:r>
            <a:r>
              <a:rPr lang="en-ID" sz="2000" dirty="0"/>
              <a:t> </a:t>
            </a:r>
            <a:r>
              <a:rPr lang="en-ID" sz="2000" dirty="0" err="1"/>
              <a:t>mengenai</a:t>
            </a:r>
            <a:r>
              <a:rPr lang="en-ID" sz="2000" dirty="0"/>
              <a:t> </a:t>
            </a:r>
            <a:r>
              <a:rPr lang="en-ID" sz="2000" dirty="0" err="1"/>
              <a:t>kegiatan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organisasi</a:t>
            </a:r>
            <a:r>
              <a:rPr lang="en-ID" sz="2000" dirty="0"/>
              <a:t> yang </a:t>
            </a:r>
            <a:r>
              <a:rPr lang="en-ID" sz="2000" dirty="0" err="1"/>
              <a:t>dinyatakan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kuantitatif</a:t>
            </a:r>
            <a:r>
              <a:rPr lang="en-ID" sz="2000" dirty="0"/>
              <a:t> dan </a:t>
            </a:r>
            <a:r>
              <a:rPr lang="en-ID" sz="2000" dirty="0" err="1"/>
              <a:t>umumnya</a:t>
            </a:r>
            <a:r>
              <a:rPr lang="en-ID" sz="2000" dirty="0"/>
              <a:t> </a:t>
            </a:r>
            <a:r>
              <a:rPr lang="en-ID" sz="2000" dirty="0" err="1"/>
              <a:t>dinyatakan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satuan</a:t>
            </a:r>
            <a:r>
              <a:rPr lang="en-ID" sz="2000" dirty="0"/>
              <a:t> </a:t>
            </a:r>
            <a:r>
              <a:rPr lang="en-ID" sz="2000" dirty="0" err="1"/>
              <a:t>uang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endParaRPr lang="id-ID" sz="2000" dirty="0"/>
          </a:p>
          <a:p>
            <a:r>
              <a:rPr lang="id-ID" sz="2000" dirty="0"/>
              <a:t>(Nafarin, 2000)</a:t>
            </a:r>
            <a:endParaRPr lang="en-ID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D193F0-CD6F-45E0-B039-E1285CDA1203}"/>
              </a:ext>
            </a:extLst>
          </p:cNvPr>
          <p:cNvSpPr txBox="1"/>
          <p:nvPr/>
        </p:nvSpPr>
        <p:spPr>
          <a:xfrm>
            <a:off x="457200" y="4800600"/>
            <a:ext cx="7696200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ID" sz="2000" dirty="0" err="1"/>
              <a:t>Anggaran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pendekatan</a:t>
            </a:r>
            <a:r>
              <a:rPr lang="en-ID" sz="2000" dirty="0"/>
              <a:t> yang </a:t>
            </a:r>
            <a:r>
              <a:rPr lang="en-ID" sz="2000" dirty="0" err="1"/>
              <a:t>sistematis</a:t>
            </a:r>
            <a:r>
              <a:rPr lang="en-ID" sz="2000" dirty="0"/>
              <a:t> dan formal yang </a:t>
            </a:r>
            <a:r>
              <a:rPr lang="en-ID" sz="2000" dirty="0" err="1"/>
              <a:t>bertujuan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mencapai</a:t>
            </a:r>
            <a:r>
              <a:rPr lang="en-ID" sz="2000" dirty="0"/>
              <a:t> </a:t>
            </a: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fungsi</a:t>
            </a:r>
            <a:r>
              <a:rPr lang="en-ID" sz="2000" dirty="0"/>
              <a:t> </a:t>
            </a:r>
            <a:r>
              <a:rPr lang="en-ID" sz="2000" dirty="0" err="1"/>
              <a:t>perencanaan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alat</a:t>
            </a:r>
            <a:r>
              <a:rPr lang="en-ID" sz="2000" dirty="0"/>
              <a:t> bantu </a:t>
            </a: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</a:t>
            </a:r>
            <a:r>
              <a:rPr lang="id-ID" sz="2000" dirty="0"/>
              <a:t>b</a:t>
            </a:r>
            <a:r>
              <a:rPr lang="en-ID" sz="2000" dirty="0"/>
              <a:t> </a:t>
            </a:r>
            <a:r>
              <a:rPr lang="en-ID" sz="2000" dirty="0" err="1"/>
              <a:t>manajemen</a:t>
            </a:r>
            <a:r>
              <a:rPr lang="en-ID" sz="2000" dirty="0"/>
              <a:t>.”</a:t>
            </a:r>
            <a:endParaRPr lang="id-ID" sz="2000" dirty="0"/>
          </a:p>
          <a:p>
            <a:r>
              <a:rPr lang="id-ID" sz="2000" dirty="0"/>
              <a:t>(Syofyan, 1996)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714528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435E45D-00E1-49A1-BDA6-5B6734621DC3}"/>
              </a:ext>
            </a:extLst>
          </p:cNvPr>
          <p:cNvSpPr txBox="1">
            <a:spLocks/>
          </p:cNvSpPr>
          <p:nvPr/>
        </p:nvSpPr>
        <p:spPr>
          <a:xfrm>
            <a:off x="489155" y="1924844"/>
            <a:ext cx="8229600" cy="30083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altLang="en-US" sz="2400" dirty="0"/>
              <a:t>Perencanaan yang rinci untuk masa depan </a:t>
            </a:r>
          </a:p>
          <a:p>
            <a:r>
              <a:rPr lang="id-ID" altLang="en-US" sz="2400" dirty="0"/>
              <a:t>Dinyatakan secara kuantitatif dan</a:t>
            </a:r>
            <a:r>
              <a:rPr lang="en-US" altLang="en-US" sz="2400" dirty="0"/>
              <a:t> </a:t>
            </a:r>
            <a:r>
              <a:rPr lang="id-ID" altLang="en-US" sz="2400" dirty="0"/>
              <a:t>lebih spesifik </a:t>
            </a:r>
          </a:p>
          <a:p>
            <a:r>
              <a:rPr lang="id-ID" altLang="en-US" sz="2400" dirty="0"/>
              <a:t>Memperlihatkan bagaimana sumber daya didapat dan digunakan</a:t>
            </a:r>
            <a:r>
              <a:rPr lang="en-US" altLang="en-US" sz="2400" dirty="0"/>
              <a:t> </a:t>
            </a:r>
            <a:r>
              <a:rPr lang="id-ID" altLang="en-US" sz="2400" dirty="0"/>
              <a:t>pada periode tertentu </a:t>
            </a:r>
          </a:p>
          <a:p>
            <a:r>
              <a:rPr lang="id-ID" altLang="en-US" sz="2400" dirty="0"/>
              <a:t>Dengan mengidentifikasi tujuan dan tindakan yang perlukan</a:t>
            </a:r>
            <a:r>
              <a:rPr lang="en-US" altLang="en-US" sz="2400" dirty="0"/>
              <a:t> </a:t>
            </a:r>
            <a:r>
              <a:rPr lang="id-ID" altLang="en-US" sz="2400" dirty="0"/>
              <a:t>untuk mencapainya.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90064A-7E8A-42EF-9A87-96D2CE18A8BC}"/>
              </a:ext>
            </a:extLst>
          </p:cNvPr>
          <p:cNvSpPr txBox="1"/>
          <p:nvPr/>
        </p:nvSpPr>
        <p:spPr>
          <a:xfrm>
            <a:off x="506361" y="658725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>
                <a:solidFill>
                  <a:srgbClr val="FFFF00"/>
                </a:solidFill>
              </a:rPr>
              <a:t>ANGGARAN</a:t>
            </a:r>
            <a:endParaRPr lang="en-ID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09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8FD68C-FC53-4C8F-9805-44B34AD71AC9}"/>
              </a:ext>
            </a:extLst>
          </p:cNvPr>
          <p:cNvSpPr txBox="1"/>
          <p:nvPr/>
        </p:nvSpPr>
        <p:spPr>
          <a:xfrm>
            <a:off x="457200" y="18288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/>
              <a:t>Penganggaran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komitmen</a:t>
            </a:r>
            <a:r>
              <a:rPr lang="en-ID" sz="2400" dirty="0"/>
              <a:t> </a:t>
            </a:r>
            <a:r>
              <a:rPr lang="en-ID" sz="2400" dirty="0" err="1"/>
              <a:t>resmi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yang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harapan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pendapatan</a:t>
            </a:r>
            <a:r>
              <a:rPr lang="en-ID" sz="2400" dirty="0"/>
              <a:t>, </a:t>
            </a:r>
            <a:r>
              <a:rPr lang="en-ID" sz="2400" dirty="0" err="1"/>
              <a:t>biaya</a:t>
            </a:r>
            <a:r>
              <a:rPr lang="en-ID" sz="2400" dirty="0"/>
              <a:t> dan </a:t>
            </a:r>
            <a:r>
              <a:rPr lang="en-ID" sz="2400" dirty="0" err="1"/>
              <a:t>beragam</a:t>
            </a:r>
            <a:r>
              <a:rPr lang="en-ID" sz="2400" dirty="0"/>
              <a:t> </a:t>
            </a:r>
            <a:r>
              <a:rPr lang="en-ID" sz="2400" dirty="0" err="1"/>
              <a:t>transaksi</a:t>
            </a:r>
            <a:r>
              <a:rPr lang="en-ID" sz="2400" dirty="0"/>
              <a:t> </a:t>
            </a:r>
            <a:r>
              <a:rPr lang="en-ID" sz="2400" dirty="0" err="1"/>
              <a:t>keuangan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jangka</a:t>
            </a:r>
            <a:r>
              <a:rPr lang="en-ID" sz="2400" dirty="0"/>
              <a:t> </a:t>
            </a:r>
            <a:r>
              <a:rPr lang="en-ID" sz="2400" dirty="0" err="1"/>
              <a:t>waktu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 di masa yang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datang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3984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4C179-7E64-4B15-B4D6-8F402BBE927B}"/>
              </a:ext>
            </a:extLst>
          </p:cNvPr>
          <p:cNvSpPr txBox="1">
            <a:spLocks/>
          </p:cNvSpPr>
          <p:nvPr/>
        </p:nvSpPr>
        <p:spPr>
          <a:xfrm>
            <a:off x="533400" y="609600"/>
            <a:ext cx="4953000" cy="685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 err="1">
                <a:solidFill>
                  <a:srgbClr val="FFFF00"/>
                </a:solidFill>
              </a:rPr>
              <a:t>Karakteristik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Anggaran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endParaRPr lang="id-ID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9B1C0-DBAC-445F-AAD6-71F5B84E9DB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458200" cy="4495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000" dirty="0"/>
              <a:t>Dinyatakan dalam satuan moneter, didukung dengan satuan nonmoneter</a:t>
            </a:r>
            <a:r>
              <a:rPr lang="en-US" sz="2000" dirty="0"/>
              <a:t> </a:t>
            </a:r>
            <a:r>
              <a:rPr lang="fi-FI" sz="2000" dirty="0"/>
              <a:t>seperti unit produksi atau unit terjual.</a:t>
            </a:r>
          </a:p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000" dirty="0"/>
              <a:t>Mencakup periode waktu tertentu, biasanya satu tahu</a:t>
            </a:r>
            <a:r>
              <a:rPr lang="en-US" sz="2000" dirty="0"/>
              <a:t>n</a:t>
            </a:r>
          </a:p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000" dirty="0"/>
              <a:t>Mengestimasi profit potensial dari suatu unit bisnis.</a:t>
            </a:r>
          </a:p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000" dirty="0"/>
              <a:t>Merupakan komitmen manajemen, artinya manajemen bertanggung jawab</a:t>
            </a:r>
            <a:r>
              <a:rPr lang="en-US" sz="2000" dirty="0"/>
              <a:t> </a:t>
            </a:r>
            <a:r>
              <a:rPr lang="id-ID" sz="2000" dirty="0"/>
              <a:t>atas pencapaian tujuan yang telah dianggarkan.</a:t>
            </a:r>
          </a:p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000" dirty="0"/>
              <a:t>Usulan anggaran direview dan disetujui oleh orang yang berwenang.</a:t>
            </a:r>
          </a:p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id-ID" sz="2000" dirty="0"/>
              <a:t>Pada saat anggaran sudah disetujui, maka anggaran hanya bisa diubah karena</a:t>
            </a:r>
            <a:r>
              <a:rPr lang="en-US" sz="2000" dirty="0"/>
              <a:t> </a:t>
            </a:r>
            <a:r>
              <a:rPr lang="id-ID" sz="2000" dirty="0"/>
              <a:t>kondisi tertentu.</a:t>
            </a:r>
          </a:p>
          <a:p>
            <a:pPr marL="358775" indent="-358775">
              <a:buClr>
                <a:schemeClr val="tx1"/>
              </a:buClr>
              <a:buFont typeface="+mj-lt"/>
              <a:buAutoNum type="arabicPeriod"/>
              <a:defRPr/>
            </a:pPr>
            <a:r>
              <a:rPr lang="sv-SE" sz="2000" dirty="0"/>
              <a:t>Melakukan perbandingan antara anggaran dengan realisasinya secara berkala.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44523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258A7-9D67-492D-A018-C13036DC9FF2}"/>
              </a:ext>
            </a:extLst>
          </p:cNvPr>
          <p:cNvSpPr txBox="1">
            <a:spLocks/>
          </p:cNvSpPr>
          <p:nvPr/>
        </p:nvSpPr>
        <p:spPr>
          <a:xfrm>
            <a:off x="457200" y="381001"/>
            <a:ext cx="6553200" cy="762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 err="1">
                <a:solidFill>
                  <a:srgbClr val="FFFF00"/>
                </a:solidFill>
              </a:rPr>
              <a:t>Syarat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Penyusunan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r>
              <a:rPr lang="en-US" altLang="en-US" dirty="0" err="1">
                <a:solidFill>
                  <a:srgbClr val="FFFF00"/>
                </a:solidFill>
              </a:rPr>
              <a:t>Anggaran</a:t>
            </a:r>
            <a:r>
              <a:rPr lang="en-US" altLang="en-US" dirty="0">
                <a:solidFill>
                  <a:srgbClr val="FFFF00"/>
                </a:solidFill>
              </a:rPr>
              <a:t> </a:t>
            </a:r>
            <a:endParaRPr lang="id-ID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A087A-7810-4073-8A40-B511380F9160}"/>
              </a:ext>
            </a:extLst>
          </p:cNvPr>
          <p:cNvSpPr txBox="1">
            <a:spLocks/>
          </p:cNvSpPr>
          <p:nvPr/>
        </p:nvSpPr>
        <p:spPr>
          <a:xfrm>
            <a:off x="457200" y="1266824"/>
            <a:ext cx="8229600" cy="482917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913" indent="-358775">
              <a:buClr>
                <a:schemeClr val="tx1"/>
              </a:buClr>
              <a:buFont typeface="Trebuchet MS" panose="020B0603020202020204" pitchFamily="34" charset="0"/>
              <a:buAutoNum type="arabicPeriod"/>
            </a:pPr>
            <a:r>
              <a:rPr lang="sv-SE" altLang="en-US" sz="2200" dirty="0">
                <a:latin typeface="Cambria" panose="02040503050406030204" pitchFamily="18" charset="0"/>
              </a:rPr>
              <a:t>Realistis, anggaran diharapkan dapat dicapai sesuai dengan keadaan saat ini, </a:t>
            </a:r>
            <a:r>
              <a:rPr lang="id-ID" altLang="en-US" sz="2200" dirty="0">
                <a:latin typeface="Cambria" panose="02040503050406030204" pitchFamily="18" charset="0"/>
              </a:rPr>
              <a:t>tidak terlalu optimis dan juga tidak terlalu pesimis.</a:t>
            </a:r>
          </a:p>
          <a:p>
            <a:pPr marL="442913" indent="-358775">
              <a:buClr>
                <a:schemeClr val="tx1"/>
              </a:buClr>
              <a:buFont typeface="Trebuchet MS" panose="020B0603020202020204" pitchFamily="34" charset="0"/>
              <a:buAutoNum type="arabicPeriod"/>
            </a:pPr>
            <a:r>
              <a:rPr lang="id-ID" altLang="en-US" sz="2200" dirty="0">
                <a:latin typeface="Cambria" panose="02040503050406030204" pitchFamily="18" charset="0"/>
              </a:rPr>
              <a:t>Luwes, tidak kaku dan berpeluang untuk disesuaikan dengan keadaan yang</a:t>
            </a:r>
            <a:r>
              <a:rPr lang="en-US" altLang="en-US" sz="2200" dirty="0">
                <a:latin typeface="Cambria" panose="02040503050406030204" pitchFamily="18" charset="0"/>
              </a:rPr>
              <a:t> </a:t>
            </a:r>
            <a:r>
              <a:rPr lang="id-ID" altLang="en-US" sz="2200" dirty="0">
                <a:latin typeface="Cambria" panose="02040503050406030204" pitchFamily="18" charset="0"/>
              </a:rPr>
              <a:t>berubah.</a:t>
            </a:r>
          </a:p>
          <a:p>
            <a:pPr marL="442913" indent="-358775">
              <a:buClr>
                <a:schemeClr val="tx1"/>
              </a:buClr>
              <a:buFont typeface="Trebuchet MS" panose="020B0603020202020204" pitchFamily="34" charset="0"/>
              <a:buAutoNum type="arabicPeriod"/>
            </a:pPr>
            <a:r>
              <a:rPr lang="id-ID" altLang="en-US" sz="2200" dirty="0">
                <a:latin typeface="Cambria" panose="02040503050406030204" pitchFamily="18" charset="0"/>
              </a:rPr>
              <a:t>Berkesinambungan, membutuhkan perhatian yang terus menerus.</a:t>
            </a:r>
          </a:p>
          <a:p>
            <a:pPr marL="442913" indent="-358775">
              <a:buClr>
                <a:schemeClr val="tx1"/>
              </a:buClr>
              <a:buFont typeface="Trebuchet MS" panose="020B0603020202020204" pitchFamily="34" charset="0"/>
              <a:buAutoNum type="arabicPeriod"/>
            </a:pPr>
            <a:r>
              <a:rPr lang="fi-FI" altLang="en-US" sz="2200" dirty="0">
                <a:latin typeface="Cambria" panose="02040503050406030204" pitchFamily="18" charset="0"/>
              </a:rPr>
              <a:t>Partisipatif, membutuhkan partisipasi dari keseluruhan perusahaan untuk </a:t>
            </a:r>
            <a:r>
              <a:rPr lang="id-ID" altLang="en-US" sz="2200" dirty="0">
                <a:latin typeface="Cambria" panose="02040503050406030204" pitchFamily="18" charset="0"/>
              </a:rPr>
              <a:t>mencapai tujuan perusahaan yang telah tercermin dalam anggaran.</a:t>
            </a:r>
          </a:p>
          <a:p>
            <a:pPr marL="442913" indent="-358775">
              <a:buClr>
                <a:schemeClr val="tx1"/>
              </a:buClr>
              <a:buFont typeface="Trebuchet MS" panose="020B0603020202020204" pitchFamily="34" charset="0"/>
              <a:buAutoNum type="arabicPeriod"/>
            </a:pPr>
            <a:r>
              <a:rPr lang="id-ID" altLang="en-US" sz="2200" dirty="0">
                <a:latin typeface="Cambria" panose="02040503050406030204" pitchFamily="18" charset="0"/>
              </a:rPr>
              <a:t>Edukatif, dapat mendidik karyawan dan manajemen untuk berkerja sesuai</a:t>
            </a:r>
            <a:r>
              <a:rPr lang="en-US" altLang="en-US" sz="2200" dirty="0">
                <a:latin typeface="Cambria" panose="02040503050406030204" pitchFamily="18" charset="0"/>
              </a:rPr>
              <a:t> </a:t>
            </a:r>
            <a:r>
              <a:rPr lang="id-ID" altLang="en-US" sz="2200" dirty="0">
                <a:latin typeface="Cambria" panose="02040503050406030204" pitchFamily="18" charset="0"/>
              </a:rPr>
              <a:t>dengan komitmennya.</a:t>
            </a:r>
          </a:p>
          <a:p>
            <a:pPr marL="623888" indent="-514350">
              <a:buClr>
                <a:schemeClr val="tx1"/>
              </a:buClr>
              <a:buFont typeface="Trebuchet MS" panose="020B0603020202020204" pitchFamily="34" charset="0"/>
              <a:buAutoNum type="arabicPeriod"/>
            </a:pPr>
            <a:endParaRPr lang="id-ID" altLang="en-US" sz="2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8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1869</TotalTime>
  <Words>751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Arial Rounded MT Bold</vt:lpstr>
      <vt:lpstr>Cambria</vt:lpstr>
      <vt:lpstr>Century Gothic</vt:lpstr>
      <vt:lpstr>Georgia</vt:lpstr>
      <vt:lpstr>Trebuchet MS</vt:lpstr>
      <vt:lpstr>Wingdings</vt:lpstr>
      <vt:lpstr>Wingdings 3</vt:lpstr>
      <vt:lpstr>Ion Boardroom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Dr. Khaidarmansyah</cp:lastModifiedBy>
  <cp:revision>36</cp:revision>
  <dcterms:created xsi:type="dcterms:W3CDTF">2019-10-10T13:40:15Z</dcterms:created>
  <dcterms:modified xsi:type="dcterms:W3CDTF">2021-01-08T04:23:28Z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2015-01-10T00:00:00Z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2019-10-10T00:00:00Z</vt:filetime>
  </property>
</Properties>
</file>