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7/23/2020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D862E7-95FA-4FC4-9EC5-DDBFA8DC7417}" type="datetimeFigureOut">
              <a:rPr lang="en-US" dirty="0"/>
              <a:t>7/23/2020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B987F2-A784-4F72-BB57-0E9EACDE722E}" type="datetimeFigureOut">
              <a:rPr lang="en-US" dirty="0"/>
              <a:t>7/23/2020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BBD51E-4B19-444E-85C0-DBD7EB6263F4}" type="datetimeFigureOut">
              <a:rPr lang="en-US" dirty="0"/>
              <a:t>7/23/2020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D7255A-4AD5-4D3E-9A0A-689DA3BA976C}" type="datetimeFigureOut">
              <a:rPr lang="en-US" dirty="0"/>
              <a:t>7/23/2020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EE0AD15-87AC-45B2-9EE5-8D165AF83CD7}" type="datetimeFigureOut">
              <a:rPr lang="en-US" dirty="0"/>
              <a:t>7/23/2020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CC40CCD-F0D6-4CC2-A4C8-2D7D0D875F02}" type="datetimeFigureOut">
              <a:rPr lang="en-US" dirty="0"/>
              <a:t>7/23/2020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7/23/2020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7/23/2020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7/23/2020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A00F7B-89C5-4DF7-A309-6263220147D4}" type="datetimeFigureOut">
              <a:rPr lang="en-US" dirty="0"/>
              <a:t>7/23/2020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7/23/2020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7/23/2020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7/23/2020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7/23/2020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CB01F-D966-4C62-B900-0BE008A90C98}" type="datetimeFigureOut">
              <a:rPr lang="en-US" dirty="0"/>
              <a:t>7/23/2020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73A0EA-7DC7-4964-BB97-B173EF3B859A}" type="datetimeFigureOut">
              <a:rPr lang="en-US" dirty="0"/>
              <a:t>7/23/2020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7/23/2020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allianz.co.id/explore/detail/ingin-beli-asuransi-kesehatan-kenali-beberapa-metode-pembayaran-pada-asuransi-kesehatan/8756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Image result for logo IIB Darmajaya">
            <a:extLst>
              <a:ext uri="{FF2B5EF4-FFF2-40B4-BE49-F238E27FC236}">
                <a16:creationId xmlns:a16="http://schemas.microsoft.com/office/drawing/2014/main" id="{EB1CB30C-9E1D-437A-9830-F26C87248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4627" y="213258"/>
            <a:ext cx="3004592" cy="300459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15">
            <a:extLst>
              <a:ext uri="{FF2B5EF4-FFF2-40B4-BE49-F238E27FC236}">
                <a16:creationId xmlns:a16="http://schemas.microsoft.com/office/drawing/2014/main" id="{CE9C383E-5C8B-48C9-9A67-D2C8A917FAB4}"/>
              </a:ext>
            </a:extLst>
          </p:cNvPr>
          <p:cNvSpPr txBox="1">
            <a:spLocks noChangeArrowheads="1"/>
          </p:cNvSpPr>
          <p:nvPr/>
        </p:nvSpPr>
        <p:spPr>
          <a:xfrm>
            <a:off x="1320285" y="910560"/>
            <a:ext cx="6647446" cy="1241806"/>
          </a:xfrm>
          <a:prstGeom prst="rect">
            <a:avLst/>
          </a:prstGeom>
        </p:spPr>
        <p:txBody>
          <a:bodyPr vert="horz" lIns="91440" tIns="45720" rIns="91440" bIns="45720" rtlCol="0">
            <a:no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id-ID" altLang="en-US" sz="4000" dirty="0">
                <a:latin typeface="Arial Rounded MT Bold" pitchFamily="34" charset="0"/>
              </a:rPr>
              <a:t>MANAGEMENT CONTROL SYSTEM</a:t>
            </a:r>
            <a:endParaRPr lang="es-ES" altLang="en-US" sz="4000" dirty="0">
              <a:latin typeface="Arial Rounded MT Bold" pitchFamily="34" charset="0"/>
            </a:endParaRPr>
          </a:p>
        </p:txBody>
      </p:sp>
      <p:sp>
        <p:nvSpPr>
          <p:cNvPr id="9" name="Rectangle 115">
            <a:extLst>
              <a:ext uri="{FF2B5EF4-FFF2-40B4-BE49-F238E27FC236}">
                <a16:creationId xmlns:a16="http://schemas.microsoft.com/office/drawing/2014/main" id="{F0248522-8C0B-4444-927D-9D5725156CA9}"/>
              </a:ext>
            </a:extLst>
          </p:cNvPr>
          <p:cNvSpPr txBox="1">
            <a:spLocks noGrp="1" noChangeArrowheads="1"/>
          </p:cNvSpPr>
          <p:nvPr>
            <p:ph type="ctrTitle"/>
          </p:nvPr>
        </p:nvSpPr>
        <p:spPr>
          <a:xfrm>
            <a:off x="680322" y="3090110"/>
            <a:ext cx="8144134" cy="677779"/>
          </a:xfrm>
          <a:prstGeom prst="rect">
            <a:avLst/>
          </a:prstGeom>
        </p:spPr>
        <p:txBody>
          <a:bodyPr vert="horz" lIns="91440" tIns="45720" rIns="91440" bIns="45720" rtlCol="0">
            <a:no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id-ID" altLang="en-US" sz="4000" dirty="0">
                <a:latin typeface="Arial Rounded MT Bold" pitchFamily="34" charset="0"/>
              </a:rPr>
              <a:t>ORGANISASI JASA KEUANGAN</a:t>
            </a:r>
            <a:endParaRPr lang="es-ES" altLang="en-US" sz="4000" dirty="0">
              <a:latin typeface="Arial Rounded MT Bold" pitchFamily="34" charset="0"/>
            </a:endParaRPr>
          </a:p>
        </p:txBody>
      </p:sp>
      <p:sp>
        <p:nvSpPr>
          <p:cNvPr id="11" name="Rectangle 115">
            <a:extLst>
              <a:ext uri="{FF2B5EF4-FFF2-40B4-BE49-F238E27FC236}">
                <a16:creationId xmlns:a16="http://schemas.microsoft.com/office/drawing/2014/main" id="{AF579541-29FA-4CE5-92C3-4C40047D0FFF}"/>
              </a:ext>
            </a:extLst>
          </p:cNvPr>
          <p:cNvSpPr txBox="1">
            <a:spLocks noGrp="1" noChangeArrowheads="1"/>
          </p:cNvSpPr>
          <p:nvPr>
            <p:ph type="subTitle" idx="1"/>
          </p:nvPr>
        </p:nvSpPr>
        <p:spPr>
          <a:xfrm>
            <a:off x="680322" y="4394040"/>
            <a:ext cx="8144134" cy="510470"/>
          </a:xfrm>
          <a:prstGeom prst="rect">
            <a:avLst/>
          </a:prstGeom>
        </p:spPr>
        <p:txBody>
          <a:bodyPr vert="horz" lIns="91440" tIns="45720" rIns="91440" bIns="45720" rtlCol="0">
            <a:no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id-ID" altLang="en-US" sz="2600" dirty="0">
                <a:latin typeface="Berlin Sans FB Demi" panose="020E0802020502020306" pitchFamily="34" charset="0"/>
              </a:rPr>
              <a:t>PERTEMUAN XIII</a:t>
            </a:r>
            <a:endParaRPr lang="es-ES" altLang="en-US" sz="2600" dirty="0">
              <a:latin typeface="Berlin Sans FB Demi" panose="020E0802020502020306" pitchFamily="34" charset="0"/>
            </a:endParaRPr>
          </a:p>
        </p:txBody>
      </p:sp>
      <p:sp>
        <p:nvSpPr>
          <p:cNvPr id="12" name="Rectangle 115">
            <a:extLst>
              <a:ext uri="{FF2B5EF4-FFF2-40B4-BE49-F238E27FC236}">
                <a16:creationId xmlns:a16="http://schemas.microsoft.com/office/drawing/2014/main" id="{F86ADB4B-6BC3-44F7-B1DF-FB0F5A350199}"/>
              </a:ext>
            </a:extLst>
          </p:cNvPr>
          <p:cNvSpPr txBox="1">
            <a:spLocks noChangeArrowheads="1"/>
          </p:cNvSpPr>
          <p:nvPr/>
        </p:nvSpPr>
        <p:spPr>
          <a:xfrm>
            <a:off x="2868032" y="5290948"/>
            <a:ext cx="3992562" cy="479425"/>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d-ID" altLang="en-US" sz="1800">
                <a:solidFill>
                  <a:schemeClr val="bg1"/>
                </a:solidFill>
                <a:latin typeface="Arial Rounded MT Bold" pitchFamily="34" charset="0"/>
              </a:rPr>
              <a:t>Dr. KHAIDARMANSYAH, S.H.,M.Pd</a:t>
            </a:r>
            <a:endParaRPr lang="es-ES" altLang="en-US" sz="1800" dirty="0">
              <a:solidFill>
                <a:schemeClr val="bg1"/>
              </a:solidFill>
              <a:latin typeface="Arial Rounded MT Bold" pitchFamily="34" charset="0"/>
            </a:endParaRPr>
          </a:p>
        </p:txBody>
      </p:sp>
    </p:spTree>
    <p:extLst>
      <p:ext uri="{BB962C8B-B14F-4D97-AF65-F5344CB8AC3E}">
        <p14:creationId xmlns:p14="http://schemas.microsoft.com/office/powerpoint/2010/main" val="314547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AB5C1-5A6D-4AC9-A374-D92E8FC1D35D}"/>
              </a:ext>
            </a:extLst>
          </p:cNvPr>
          <p:cNvSpPr>
            <a:spLocks noGrp="1"/>
          </p:cNvSpPr>
          <p:nvPr>
            <p:ph type="title"/>
          </p:nvPr>
        </p:nvSpPr>
        <p:spPr/>
        <p:txBody>
          <a:bodyPr/>
          <a:lstStyle/>
          <a:p>
            <a:r>
              <a:rPr lang="id-ID" dirty="0"/>
              <a:t>PERUSAHAAN SEKURITAS</a:t>
            </a:r>
            <a:endParaRPr lang="en-ID" dirty="0"/>
          </a:p>
        </p:txBody>
      </p:sp>
      <p:sp>
        <p:nvSpPr>
          <p:cNvPr id="3" name="Content Placeholder 2">
            <a:extLst>
              <a:ext uri="{FF2B5EF4-FFF2-40B4-BE49-F238E27FC236}">
                <a16:creationId xmlns:a16="http://schemas.microsoft.com/office/drawing/2014/main" id="{DBD1DAAB-EFF0-46D3-AFE2-2192D4A06006}"/>
              </a:ext>
            </a:extLst>
          </p:cNvPr>
          <p:cNvSpPr>
            <a:spLocks noGrp="1"/>
          </p:cNvSpPr>
          <p:nvPr>
            <p:ph idx="1"/>
          </p:nvPr>
        </p:nvSpPr>
        <p:spPr>
          <a:xfrm>
            <a:off x="680321" y="2336873"/>
            <a:ext cx="11109897" cy="2686962"/>
          </a:xfrm>
        </p:spPr>
        <p:txBody>
          <a:bodyPr>
            <a:noAutofit/>
          </a:bodyPr>
          <a:lstStyle/>
          <a:p>
            <a:pPr marL="442913" indent="-360363">
              <a:buFont typeface="Wingdings" panose="05000000000000000000" pitchFamily="2" charset="2"/>
              <a:buChar char="Ø"/>
            </a:pPr>
            <a:r>
              <a:rPr lang="en-ID" sz="2800" b="0" i="0" dirty="0">
                <a:solidFill>
                  <a:srgbClr val="2E3233"/>
                </a:solidFill>
                <a:effectLst/>
                <a:latin typeface="+mj-lt"/>
              </a:rPr>
              <a:t>Perusahaan </a:t>
            </a:r>
            <a:r>
              <a:rPr lang="en-ID" sz="2800" b="0" i="0" dirty="0" err="1">
                <a:solidFill>
                  <a:srgbClr val="2E3233"/>
                </a:solidFill>
                <a:effectLst/>
                <a:latin typeface="+mj-lt"/>
              </a:rPr>
              <a:t>Sekuritas</a:t>
            </a:r>
            <a:r>
              <a:rPr lang="en-ID" sz="2800" b="0" i="0" dirty="0">
                <a:solidFill>
                  <a:srgbClr val="2E3233"/>
                </a:solidFill>
                <a:effectLst/>
                <a:latin typeface="+mj-lt"/>
              </a:rPr>
              <a:t> </a:t>
            </a:r>
            <a:r>
              <a:rPr lang="en-ID" sz="2800" b="0" i="0" dirty="0" err="1">
                <a:solidFill>
                  <a:srgbClr val="2E3233"/>
                </a:solidFill>
                <a:effectLst/>
                <a:latin typeface="+mj-lt"/>
              </a:rPr>
              <a:t>adalah</a:t>
            </a:r>
            <a:r>
              <a:rPr lang="en-ID" sz="2800" b="0" i="0" dirty="0">
                <a:solidFill>
                  <a:srgbClr val="2E3233"/>
                </a:solidFill>
                <a:effectLst/>
                <a:latin typeface="+mj-lt"/>
              </a:rPr>
              <a:t> </a:t>
            </a:r>
            <a:r>
              <a:rPr lang="en-ID" sz="2800" b="0" i="0" dirty="0" err="1">
                <a:solidFill>
                  <a:srgbClr val="2E3233"/>
                </a:solidFill>
                <a:effectLst/>
                <a:latin typeface="+mj-lt"/>
              </a:rPr>
              <a:t>perusahaan</a:t>
            </a:r>
            <a:r>
              <a:rPr lang="en-ID" sz="2800" b="0" i="0" dirty="0">
                <a:solidFill>
                  <a:srgbClr val="2E3233"/>
                </a:solidFill>
                <a:effectLst/>
                <a:latin typeface="+mj-lt"/>
              </a:rPr>
              <a:t> yang </a:t>
            </a:r>
            <a:r>
              <a:rPr lang="en-ID" sz="2800" b="0" i="0" dirty="0" err="1">
                <a:solidFill>
                  <a:srgbClr val="2E3233"/>
                </a:solidFill>
                <a:effectLst/>
                <a:latin typeface="+mj-lt"/>
              </a:rPr>
              <a:t>telah</a:t>
            </a:r>
            <a:r>
              <a:rPr lang="en-ID" sz="2800" b="0" i="0" dirty="0">
                <a:solidFill>
                  <a:srgbClr val="2E3233"/>
                </a:solidFill>
                <a:effectLst/>
                <a:latin typeface="+mj-lt"/>
              </a:rPr>
              <a:t> </a:t>
            </a:r>
            <a:r>
              <a:rPr lang="en-ID" sz="2800" b="0" i="0" dirty="0" err="1">
                <a:solidFill>
                  <a:srgbClr val="2E3233"/>
                </a:solidFill>
                <a:effectLst/>
                <a:latin typeface="+mj-lt"/>
              </a:rPr>
              <a:t>mendapat</a:t>
            </a:r>
            <a:r>
              <a:rPr lang="en-ID" sz="2800" b="0" i="0" dirty="0">
                <a:solidFill>
                  <a:srgbClr val="2E3233"/>
                </a:solidFill>
                <a:effectLst/>
                <a:latin typeface="+mj-lt"/>
              </a:rPr>
              <a:t> </a:t>
            </a:r>
            <a:r>
              <a:rPr lang="en-ID" sz="2800" b="0" i="0" dirty="0" err="1">
                <a:solidFill>
                  <a:srgbClr val="2E3233"/>
                </a:solidFill>
                <a:effectLst/>
                <a:latin typeface="+mj-lt"/>
              </a:rPr>
              <a:t>izin</a:t>
            </a:r>
            <a:r>
              <a:rPr lang="en-ID" sz="2800" b="0" i="0" dirty="0">
                <a:solidFill>
                  <a:srgbClr val="2E3233"/>
                </a:solidFill>
                <a:effectLst/>
                <a:latin typeface="+mj-lt"/>
              </a:rPr>
              <a:t> </a:t>
            </a:r>
            <a:r>
              <a:rPr lang="en-ID" sz="2800" b="0" i="0" dirty="0" err="1">
                <a:solidFill>
                  <a:srgbClr val="2E3233"/>
                </a:solidFill>
                <a:effectLst/>
                <a:latin typeface="+mj-lt"/>
              </a:rPr>
              <a:t>usaha</a:t>
            </a:r>
            <a:r>
              <a:rPr lang="en-ID" sz="2800" b="0" i="0" dirty="0">
                <a:solidFill>
                  <a:srgbClr val="2E3233"/>
                </a:solidFill>
                <a:effectLst/>
                <a:latin typeface="+mj-lt"/>
              </a:rPr>
              <a:t> </a:t>
            </a:r>
            <a:r>
              <a:rPr lang="en-ID" sz="2800" b="0" i="0" dirty="0" err="1">
                <a:solidFill>
                  <a:srgbClr val="2E3233"/>
                </a:solidFill>
                <a:effectLst/>
                <a:latin typeface="+mj-lt"/>
              </a:rPr>
              <a:t>dari</a:t>
            </a:r>
            <a:r>
              <a:rPr lang="en-ID" sz="2800" b="0" i="0" dirty="0">
                <a:solidFill>
                  <a:srgbClr val="2E3233"/>
                </a:solidFill>
                <a:effectLst/>
                <a:latin typeface="+mj-lt"/>
              </a:rPr>
              <a:t> OJK </a:t>
            </a:r>
            <a:r>
              <a:rPr lang="en-ID" sz="2800" b="0" i="0" dirty="0" err="1">
                <a:solidFill>
                  <a:srgbClr val="2E3233"/>
                </a:solidFill>
                <a:effectLst/>
                <a:latin typeface="+mj-lt"/>
              </a:rPr>
              <a:t>untuk</a:t>
            </a:r>
            <a:r>
              <a:rPr lang="en-ID" sz="2800" b="0" i="0" dirty="0">
                <a:solidFill>
                  <a:srgbClr val="2E3233"/>
                </a:solidFill>
                <a:effectLst/>
                <a:latin typeface="+mj-lt"/>
              </a:rPr>
              <a:t> </a:t>
            </a:r>
            <a:r>
              <a:rPr lang="en-ID" sz="2800" b="0" i="0" dirty="0" err="1">
                <a:solidFill>
                  <a:srgbClr val="2E3233"/>
                </a:solidFill>
                <a:effectLst/>
                <a:latin typeface="+mj-lt"/>
              </a:rPr>
              <a:t>dapat</a:t>
            </a:r>
            <a:r>
              <a:rPr lang="en-ID" sz="2800" b="0" i="0" dirty="0">
                <a:solidFill>
                  <a:srgbClr val="2E3233"/>
                </a:solidFill>
                <a:effectLst/>
                <a:latin typeface="+mj-lt"/>
              </a:rPr>
              <a:t> </a:t>
            </a:r>
            <a:r>
              <a:rPr lang="en-ID" sz="2800" b="0" i="0" dirty="0" err="1">
                <a:solidFill>
                  <a:srgbClr val="2E3233"/>
                </a:solidFill>
                <a:effectLst/>
                <a:latin typeface="+mj-lt"/>
              </a:rPr>
              <a:t>melakukan</a:t>
            </a:r>
            <a:r>
              <a:rPr lang="en-ID" sz="2800" b="0" i="0" dirty="0">
                <a:solidFill>
                  <a:srgbClr val="2E3233"/>
                </a:solidFill>
                <a:effectLst/>
                <a:latin typeface="+mj-lt"/>
              </a:rPr>
              <a:t> </a:t>
            </a:r>
            <a:r>
              <a:rPr lang="en-ID" sz="2800" b="0" i="0" dirty="0" err="1">
                <a:solidFill>
                  <a:srgbClr val="2E3233"/>
                </a:solidFill>
                <a:effectLst/>
                <a:latin typeface="+mj-lt"/>
              </a:rPr>
              <a:t>kegiatan</a:t>
            </a:r>
            <a:r>
              <a:rPr lang="en-ID" sz="2800" b="0" i="0" dirty="0">
                <a:solidFill>
                  <a:srgbClr val="2E3233"/>
                </a:solidFill>
                <a:effectLst/>
                <a:latin typeface="+mj-lt"/>
              </a:rPr>
              <a:t> </a:t>
            </a:r>
            <a:r>
              <a:rPr lang="en-ID" sz="2800" b="0" i="0" dirty="0" err="1">
                <a:solidFill>
                  <a:srgbClr val="2E3233"/>
                </a:solidFill>
                <a:effectLst/>
                <a:latin typeface="+mj-lt"/>
              </a:rPr>
              <a:t>usaha</a:t>
            </a:r>
            <a:r>
              <a:rPr lang="en-ID" sz="2800" b="0" i="0" dirty="0">
                <a:solidFill>
                  <a:srgbClr val="2E3233"/>
                </a:solidFill>
                <a:effectLst/>
                <a:latin typeface="+mj-lt"/>
              </a:rPr>
              <a:t> </a:t>
            </a:r>
            <a:r>
              <a:rPr lang="en-ID" sz="2800" b="0" i="0" dirty="0" err="1">
                <a:solidFill>
                  <a:srgbClr val="2E3233"/>
                </a:solidFill>
                <a:effectLst/>
                <a:latin typeface="+mj-lt"/>
              </a:rPr>
              <a:t>sebagai</a:t>
            </a:r>
            <a:r>
              <a:rPr lang="en-ID" sz="2800" b="0" i="0" dirty="0">
                <a:solidFill>
                  <a:srgbClr val="2E3233"/>
                </a:solidFill>
                <a:effectLst/>
                <a:latin typeface="+mj-lt"/>
              </a:rPr>
              <a:t> </a:t>
            </a:r>
            <a:r>
              <a:rPr lang="en-ID" sz="2800" b="1" i="0" dirty="0" err="1">
                <a:solidFill>
                  <a:srgbClr val="2E3233"/>
                </a:solidFill>
                <a:effectLst/>
                <a:latin typeface="+mj-lt"/>
              </a:rPr>
              <a:t>Perantara</a:t>
            </a:r>
            <a:r>
              <a:rPr lang="en-ID" sz="2800" b="1" i="0" dirty="0">
                <a:solidFill>
                  <a:srgbClr val="2E3233"/>
                </a:solidFill>
                <a:effectLst/>
                <a:latin typeface="+mj-lt"/>
              </a:rPr>
              <a:t> </a:t>
            </a:r>
            <a:r>
              <a:rPr lang="en-ID" sz="2800" b="1" i="0" dirty="0" err="1">
                <a:solidFill>
                  <a:srgbClr val="2E3233"/>
                </a:solidFill>
                <a:effectLst/>
                <a:latin typeface="+mj-lt"/>
              </a:rPr>
              <a:t>Pedagang</a:t>
            </a:r>
            <a:r>
              <a:rPr lang="en-ID" sz="2800" b="1" i="0" dirty="0">
                <a:solidFill>
                  <a:srgbClr val="2E3233"/>
                </a:solidFill>
                <a:effectLst/>
                <a:latin typeface="+mj-lt"/>
              </a:rPr>
              <a:t> </a:t>
            </a:r>
            <a:r>
              <a:rPr lang="en-ID" sz="2800" b="1" i="0" dirty="0" err="1">
                <a:solidFill>
                  <a:srgbClr val="2E3233"/>
                </a:solidFill>
                <a:effectLst/>
                <a:latin typeface="+mj-lt"/>
              </a:rPr>
              <a:t>Efek</a:t>
            </a:r>
            <a:r>
              <a:rPr lang="en-ID" sz="2800" b="0" i="0" dirty="0">
                <a:solidFill>
                  <a:srgbClr val="2E3233"/>
                </a:solidFill>
                <a:effectLst/>
                <a:latin typeface="+mj-lt"/>
              </a:rPr>
              <a:t>, </a:t>
            </a:r>
            <a:r>
              <a:rPr lang="en-ID" sz="2800" b="1" i="0" dirty="0" err="1">
                <a:solidFill>
                  <a:srgbClr val="2E3233"/>
                </a:solidFill>
                <a:effectLst/>
                <a:latin typeface="+mj-lt"/>
              </a:rPr>
              <a:t>Penjamin</a:t>
            </a:r>
            <a:r>
              <a:rPr lang="en-ID" sz="2800" b="1" i="0" dirty="0">
                <a:solidFill>
                  <a:srgbClr val="2E3233"/>
                </a:solidFill>
                <a:effectLst/>
                <a:latin typeface="+mj-lt"/>
              </a:rPr>
              <a:t> </a:t>
            </a:r>
            <a:r>
              <a:rPr lang="en-ID" sz="2800" b="1" i="0" dirty="0" err="1">
                <a:solidFill>
                  <a:srgbClr val="2E3233"/>
                </a:solidFill>
                <a:effectLst/>
                <a:latin typeface="+mj-lt"/>
              </a:rPr>
              <a:t>Emisi</a:t>
            </a:r>
            <a:r>
              <a:rPr lang="en-ID" sz="2800" b="1" i="0" dirty="0">
                <a:solidFill>
                  <a:srgbClr val="2E3233"/>
                </a:solidFill>
                <a:effectLst/>
                <a:latin typeface="+mj-lt"/>
              </a:rPr>
              <a:t> </a:t>
            </a:r>
            <a:r>
              <a:rPr lang="en-ID" sz="2800" b="1" i="0" dirty="0" err="1">
                <a:solidFill>
                  <a:srgbClr val="2E3233"/>
                </a:solidFill>
                <a:effectLst/>
                <a:latin typeface="+mj-lt"/>
              </a:rPr>
              <a:t>Efek</a:t>
            </a:r>
            <a:r>
              <a:rPr lang="en-ID" sz="2800" b="0" i="0" dirty="0">
                <a:solidFill>
                  <a:srgbClr val="2E3233"/>
                </a:solidFill>
                <a:effectLst/>
                <a:latin typeface="+mj-lt"/>
              </a:rPr>
              <a:t>, </a:t>
            </a:r>
            <a:r>
              <a:rPr lang="en-ID" sz="2800" b="0" i="0" dirty="0" err="1">
                <a:solidFill>
                  <a:srgbClr val="2E3233"/>
                </a:solidFill>
                <a:effectLst/>
                <a:latin typeface="+mj-lt"/>
              </a:rPr>
              <a:t>atau</a:t>
            </a:r>
            <a:r>
              <a:rPr lang="en-ID" sz="2800" b="0" i="0" dirty="0">
                <a:solidFill>
                  <a:srgbClr val="2E3233"/>
                </a:solidFill>
                <a:effectLst/>
                <a:latin typeface="+mj-lt"/>
              </a:rPr>
              <a:t> </a:t>
            </a:r>
            <a:r>
              <a:rPr lang="en-ID" sz="2800" b="0" i="0" dirty="0" err="1">
                <a:solidFill>
                  <a:srgbClr val="2E3233"/>
                </a:solidFill>
                <a:effectLst/>
                <a:latin typeface="+mj-lt"/>
              </a:rPr>
              <a:t>kegiatan</a:t>
            </a:r>
            <a:r>
              <a:rPr lang="en-ID" sz="2800" b="0" i="0" dirty="0">
                <a:solidFill>
                  <a:srgbClr val="2E3233"/>
                </a:solidFill>
                <a:effectLst/>
                <a:latin typeface="+mj-lt"/>
              </a:rPr>
              <a:t> lain yang </a:t>
            </a:r>
            <a:r>
              <a:rPr lang="en-ID" sz="2800" b="0" i="0" dirty="0" err="1">
                <a:solidFill>
                  <a:srgbClr val="2E3233"/>
                </a:solidFill>
                <a:effectLst/>
                <a:latin typeface="+mj-lt"/>
              </a:rPr>
              <a:t>sesuai</a:t>
            </a:r>
            <a:r>
              <a:rPr lang="en-ID" sz="2800" b="0" i="0" dirty="0">
                <a:solidFill>
                  <a:srgbClr val="2E3233"/>
                </a:solidFill>
                <a:effectLst/>
                <a:latin typeface="+mj-lt"/>
              </a:rPr>
              <a:t> </a:t>
            </a:r>
            <a:r>
              <a:rPr lang="en-ID" sz="2800" b="0" i="0" dirty="0" err="1">
                <a:solidFill>
                  <a:srgbClr val="2E3233"/>
                </a:solidFill>
                <a:effectLst/>
                <a:latin typeface="+mj-lt"/>
              </a:rPr>
              <a:t>dengan</a:t>
            </a:r>
            <a:r>
              <a:rPr lang="en-ID" sz="2800" b="0" i="0" dirty="0">
                <a:solidFill>
                  <a:srgbClr val="2E3233"/>
                </a:solidFill>
                <a:effectLst/>
                <a:latin typeface="+mj-lt"/>
              </a:rPr>
              <a:t> </a:t>
            </a:r>
            <a:r>
              <a:rPr lang="en-ID" sz="2800" b="0" i="0" dirty="0" err="1">
                <a:solidFill>
                  <a:srgbClr val="2E3233"/>
                </a:solidFill>
                <a:effectLst/>
                <a:latin typeface="+mj-lt"/>
              </a:rPr>
              <a:t>ketentuan</a:t>
            </a:r>
            <a:r>
              <a:rPr lang="en-ID" sz="2800" b="0" i="0" dirty="0">
                <a:solidFill>
                  <a:srgbClr val="2E3233"/>
                </a:solidFill>
                <a:effectLst/>
                <a:latin typeface="+mj-lt"/>
              </a:rPr>
              <a:t> yang </a:t>
            </a:r>
            <a:r>
              <a:rPr lang="en-ID" sz="2800" b="0" i="0" dirty="0" err="1">
                <a:solidFill>
                  <a:srgbClr val="2E3233"/>
                </a:solidFill>
                <a:effectLst/>
                <a:latin typeface="+mj-lt"/>
              </a:rPr>
              <a:t>telah</a:t>
            </a:r>
            <a:r>
              <a:rPr lang="en-ID" sz="2800" b="0" i="0" dirty="0">
                <a:solidFill>
                  <a:srgbClr val="2E3233"/>
                </a:solidFill>
                <a:effectLst/>
                <a:latin typeface="+mj-lt"/>
              </a:rPr>
              <a:t> </a:t>
            </a:r>
            <a:r>
              <a:rPr lang="en-ID" sz="2800" b="0" i="0" dirty="0" err="1">
                <a:solidFill>
                  <a:srgbClr val="2E3233"/>
                </a:solidFill>
                <a:effectLst/>
                <a:latin typeface="+mj-lt"/>
              </a:rPr>
              <a:t>ditetapkan</a:t>
            </a:r>
            <a:r>
              <a:rPr lang="en-ID" sz="2800" b="0" i="0" dirty="0">
                <a:solidFill>
                  <a:srgbClr val="2E3233"/>
                </a:solidFill>
                <a:effectLst/>
                <a:latin typeface="+mj-lt"/>
              </a:rPr>
              <a:t> oleh </a:t>
            </a:r>
            <a:r>
              <a:rPr lang="en-ID" sz="2800" b="0" i="0" dirty="0" err="1">
                <a:solidFill>
                  <a:srgbClr val="2E3233"/>
                </a:solidFill>
                <a:effectLst/>
                <a:latin typeface="+mj-lt"/>
              </a:rPr>
              <a:t>Pengawas</a:t>
            </a:r>
            <a:r>
              <a:rPr lang="en-ID" sz="2800" b="0" i="0" dirty="0">
                <a:solidFill>
                  <a:srgbClr val="2E3233"/>
                </a:solidFill>
                <a:effectLst/>
                <a:latin typeface="+mj-lt"/>
              </a:rPr>
              <a:t> Pasar Modal.</a:t>
            </a:r>
            <a:endParaRPr lang="id-ID" sz="2800" b="0" i="0" dirty="0">
              <a:solidFill>
                <a:srgbClr val="333333"/>
              </a:solidFill>
              <a:effectLst/>
              <a:latin typeface="+mj-lt"/>
            </a:endParaRPr>
          </a:p>
          <a:p>
            <a:pPr marL="442913" indent="-360363">
              <a:buFont typeface="Wingdings" panose="05000000000000000000" pitchFamily="2" charset="2"/>
              <a:buChar char="Ø"/>
            </a:pPr>
            <a:r>
              <a:rPr lang="en-ID" sz="2800" b="0" i="0" dirty="0">
                <a:solidFill>
                  <a:srgbClr val="333333"/>
                </a:solidFill>
                <a:effectLst/>
                <a:latin typeface="+mj-lt"/>
              </a:rPr>
              <a:t>Perusahaan </a:t>
            </a:r>
            <a:r>
              <a:rPr lang="en-ID" sz="2800" b="0" i="0" dirty="0" err="1">
                <a:solidFill>
                  <a:srgbClr val="333333"/>
                </a:solidFill>
                <a:effectLst/>
                <a:latin typeface="+mj-lt"/>
              </a:rPr>
              <a:t>sekuritas</a:t>
            </a:r>
            <a:r>
              <a:rPr lang="en-ID" sz="2800" b="0" i="0" dirty="0">
                <a:solidFill>
                  <a:srgbClr val="333333"/>
                </a:solidFill>
                <a:effectLst/>
                <a:latin typeface="+mj-lt"/>
              </a:rPr>
              <a:t> </a:t>
            </a:r>
            <a:r>
              <a:rPr lang="en-ID" sz="2800" b="0" i="0" dirty="0" err="1">
                <a:solidFill>
                  <a:srgbClr val="333333"/>
                </a:solidFill>
                <a:effectLst/>
                <a:latin typeface="+mj-lt"/>
              </a:rPr>
              <a:t>tidak</a:t>
            </a:r>
            <a:r>
              <a:rPr lang="en-ID" sz="2800" b="0" i="0" dirty="0">
                <a:solidFill>
                  <a:srgbClr val="333333"/>
                </a:solidFill>
                <a:effectLst/>
                <a:latin typeface="+mj-lt"/>
              </a:rPr>
              <a:t> </a:t>
            </a:r>
            <a:r>
              <a:rPr lang="en-ID" sz="2800" b="0" i="0" dirty="0" err="1">
                <a:solidFill>
                  <a:srgbClr val="333333"/>
                </a:solidFill>
                <a:effectLst/>
                <a:latin typeface="+mj-lt"/>
              </a:rPr>
              <a:t>mengeluarkan</a:t>
            </a:r>
            <a:r>
              <a:rPr lang="en-ID" sz="2800" b="0" i="0" dirty="0">
                <a:solidFill>
                  <a:srgbClr val="333333"/>
                </a:solidFill>
                <a:effectLst/>
                <a:latin typeface="+mj-lt"/>
              </a:rPr>
              <a:t> </a:t>
            </a:r>
            <a:r>
              <a:rPr lang="en-ID" sz="2800" b="0" i="0" dirty="0" err="1">
                <a:solidFill>
                  <a:srgbClr val="333333"/>
                </a:solidFill>
                <a:effectLst/>
                <a:latin typeface="+mj-lt"/>
              </a:rPr>
              <a:t>efek</a:t>
            </a:r>
            <a:r>
              <a:rPr lang="en-ID" sz="2800" b="0" i="0" dirty="0">
                <a:solidFill>
                  <a:srgbClr val="333333"/>
                </a:solidFill>
                <a:effectLst/>
                <a:latin typeface="+mj-lt"/>
              </a:rPr>
              <a:t>, </a:t>
            </a:r>
            <a:r>
              <a:rPr lang="en-ID" sz="2800" b="0" i="0" dirty="0" err="1">
                <a:solidFill>
                  <a:srgbClr val="333333"/>
                </a:solidFill>
                <a:effectLst/>
                <a:latin typeface="+mj-lt"/>
              </a:rPr>
              <a:t>tetapi</a:t>
            </a:r>
            <a:r>
              <a:rPr lang="en-ID" sz="2800" b="0" i="0" dirty="0">
                <a:solidFill>
                  <a:srgbClr val="333333"/>
                </a:solidFill>
                <a:effectLst/>
                <a:latin typeface="+mj-lt"/>
              </a:rPr>
              <a:t> </a:t>
            </a:r>
            <a:r>
              <a:rPr lang="en-ID" sz="2800" b="0" i="0" dirty="0" err="1">
                <a:solidFill>
                  <a:srgbClr val="333333"/>
                </a:solidFill>
                <a:effectLst/>
                <a:latin typeface="+mj-lt"/>
              </a:rPr>
              <a:t>hanya</a:t>
            </a:r>
            <a:r>
              <a:rPr lang="en-ID" sz="2800" b="0" i="0" dirty="0">
                <a:solidFill>
                  <a:srgbClr val="333333"/>
                </a:solidFill>
                <a:effectLst/>
                <a:latin typeface="+mj-lt"/>
              </a:rPr>
              <a:t> </a:t>
            </a:r>
            <a:r>
              <a:rPr lang="en-ID" sz="2800" b="0" i="0" dirty="0" err="1">
                <a:solidFill>
                  <a:srgbClr val="333333"/>
                </a:solidFill>
                <a:effectLst/>
                <a:latin typeface="+mj-lt"/>
              </a:rPr>
              <a:t>berperan</a:t>
            </a:r>
            <a:r>
              <a:rPr lang="en-ID" sz="2800" b="0" i="0" dirty="0">
                <a:solidFill>
                  <a:srgbClr val="333333"/>
                </a:solidFill>
                <a:effectLst/>
                <a:latin typeface="+mj-lt"/>
              </a:rPr>
              <a:t> </a:t>
            </a:r>
            <a:r>
              <a:rPr lang="en-ID" sz="2800" b="0" i="0" dirty="0" err="1">
                <a:solidFill>
                  <a:srgbClr val="333333"/>
                </a:solidFill>
                <a:effectLst/>
                <a:latin typeface="+mj-lt"/>
              </a:rPr>
              <a:t>sebagai</a:t>
            </a:r>
            <a:r>
              <a:rPr lang="en-ID" sz="2800" b="0" i="0" dirty="0">
                <a:solidFill>
                  <a:srgbClr val="333333"/>
                </a:solidFill>
                <a:effectLst/>
                <a:latin typeface="+mj-lt"/>
              </a:rPr>
              <a:t> </a:t>
            </a:r>
            <a:r>
              <a:rPr lang="en-ID" sz="2800" b="0" i="0" dirty="0" err="1">
                <a:solidFill>
                  <a:srgbClr val="333333"/>
                </a:solidFill>
                <a:effectLst/>
                <a:latin typeface="+mj-lt"/>
              </a:rPr>
              <a:t>perantara</a:t>
            </a:r>
            <a:r>
              <a:rPr lang="en-ID" sz="2800" b="0" i="0" dirty="0">
                <a:solidFill>
                  <a:srgbClr val="333333"/>
                </a:solidFill>
                <a:effectLst/>
                <a:latin typeface="+mj-lt"/>
              </a:rPr>
              <a:t> </a:t>
            </a:r>
            <a:r>
              <a:rPr lang="en-ID" sz="2800" b="0" i="0" dirty="0" err="1">
                <a:solidFill>
                  <a:srgbClr val="333333"/>
                </a:solidFill>
                <a:effectLst/>
                <a:latin typeface="+mj-lt"/>
              </a:rPr>
              <a:t>antara</a:t>
            </a:r>
            <a:r>
              <a:rPr lang="en-ID" sz="2800" b="0" i="0" dirty="0">
                <a:solidFill>
                  <a:srgbClr val="333333"/>
                </a:solidFill>
                <a:effectLst/>
                <a:latin typeface="+mj-lt"/>
              </a:rPr>
              <a:t> investor </a:t>
            </a:r>
            <a:r>
              <a:rPr lang="en-ID" sz="2800" b="0" i="0" dirty="0" err="1">
                <a:solidFill>
                  <a:srgbClr val="333333"/>
                </a:solidFill>
                <a:effectLst/>
                <a:latin typeface="+mj-lt"/>
              </a:rPr>
              <a:t>dengan</a:t>
            </a:r>
            <a:r>
              <a:rPr lang="en-ID" sz="2800" b="0" i="0" dirty="0">
                <a:solidFill>
                  <a:srgbClr val="333333"/>
                </a:solidFill>
                <a:effectLst/>
                <a:latin typeface="+mj-lt"/>
              </a:rPr>
              <a:t> pasar modal </a:t>
            </a:r>
            <a:r>
              <a:rPr lang="en-ID" sz="2800" b="0" i="0" dirty="0" err="1">
                <a:solidFill>
                  <a:srgbClr val="333333"/>
                </a:solidFill>
                <a:effectLst/>
                <a:latin typeface="+mj-lt"/>
              </a:rPr>
              <a:t>dalam</a:t>
            </a:r>
            <a:r>
              <a:rPr lang="en-ID" sz="2800" b="0" i="0" dirty="0">
                <a:solidFill>
                  <a:srgbClr val="333333"/>
                </a:solidFill>
                <a:effectLst/>
                <a:latin typeface="+mj-lt"/>
              </a:rPr>
              <a:t> </a:t>
            </a:r>
            <a:r>
              <a:rPr lang="en-ID" sz="2800" b="0" i="0" dirty="0" err="1">
                <a:solidFill>
                  <a:srgbClr val="333333"/>
                </a:solidFill>
                <a:effectLst/>
                <a:latin typeface="+mj-lt"/>
              </a:rPr>
              <a:t>melakukan</a:t>
            </a:r>
            <a:r>
              <a:rPr lang="en-ID" sz="2800" b="0" i="0" dirty="0">
                <a:solidFill>
                  <a:srgbClr val="333333"/>
                </a:solidFill>
                <a:effectLst/>
                <a:latin typeface="+mj-lt"/>
              </a:rPr>
              <a:t> </a:t>
            </a:r>
            <a:r>
              <a:rPr lang="en-ID" sz="2800" b="0" i="0" dirty="0" err="1">
                <a:solidFill>
                  <a:srgbClr val="333333"/>
                </a:solidFill>
                <a:effectLst/>
                <a:latin typeface="+mj-lt"/>
              </a:rPr>
              <a:t>transaksi</a:t>
            </a:r>
            <a:r>
              <a:rPr lang="en-ID" sz="2800" b="0" i="0" dirty="0">
                <a:solidFill>
                  <a:srgbClr val="333333"/>
                </a:solidFill>
                <a:effectLst/>
                <a:latin typeface="+mj-lt"/>
              </a:rPr>
              <a:t> </a:t>
            </a:r>
            <a:r>
              <a:rPr lang="en-ID" sz="2800" b="0" i="0" dirty="0" err="1">
                <a:solidFill>
                  <a:srgbClr val="333333"/>
                </a:solidFill>
                <a:effectLst/>
                <a:latin typeface="+mj-lt"/>
              </a:rPr>
              <a:t>jual</a:t>
            </a:r>
            <a:r>
              <a:rPr lang="en-ID" sz="2800" b="0" i="0" dirty="0">
                <a:solidFill>
                  <a:srgbClr val="333333"/>
                </a:solidFill>
                <a:effectLst/>
                <a:latin typeface="+mj-lt"/>
              </a:rPr>
              <a:t> </a:t>
            </a:r>
            <a:r>
              <a:rPr lang="en-ID" sz="2800" b="0" i="0" dirty="0" err="1">
                <a:solidFill>
                  <a:srgbClr val="333333"/>
                </a:solidFill>
                <a:effectLst/>
                <a:latin typeface="+mj-lt"/>
              </a:rPr>
              <a:t>beli</a:t>
            </a:r>
            <a:r>
              <a:rPr lang="en-ID" sz="2800" b="0" i="0" dirty="0">
                <a:solidFill>
                  <a:srgbClr val="333333"/>
                </a:solidFill>
                <a:effectLst/>
                <a:latin typeface="+mj-lt"/>
              </a:rPr>
              <a:t> </a:t>
            </a:r>
            <a:r>
              <a:rPr lang="en-ID" sz="2800" b="0" i="0" dirty="0" err="1">
                <a:solidFill>
                  <a:srgbClr val="333333"/>
                </a:solidFill>
                <a:effectLst/>
                <a:latin typeface="+mj-lt"/>
              </a:rPr>
              <a:t>efek</a:t>
            </a:r>
            <a:r>
              <a:rPr lang="en-ID" sz="2800" b="0" i="0" dirty="0">
                <a:solidFill>
                  <a:srgbClr val="333333"/>
                </a:solidFill>
                <a:effectLst/>
                <a:latin typeface="+mj-lt"/>
              </a:rPr>
              <a:t>.</a:t>
            </a:r>
            <a:endParaRPr lang="en-ID" sz="2800" dirty="0">
              <a:latin typeface="+mj-lt"/>
            </a:endParaRPr>
          </a:p>
        </p:txBody>
      </p:sp>
    </p:spTree>
    <p:extLst>
      <p:ext uri="{BB962C8B-B14F-4D97-AF65-F5344CB8AC3E}">
        <p14:creationId xmlns:p14="http://schemas.microsoft.com/office/powerpoint/2010/main" val="1579820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56FF0-4785-499B-B7EB-B40FE2C86282}"/>
              </a:ext>
            </a:extLst>
          </p:cNvPr>
          <p:cNvSpPr>
            <a:spLocks noGrp="1"/>
          </p:cNvSpPr>
          <p:nvPr>
            <p:ph type="title"/>
          </p:nvPr>
        </p:nvSpPr>
        <p:spPr/>
        <p:txBody>
          <a:bodyPr/>
          <a:lstStyle/>
          <a:p>
            <a:r>
              <a:rPr lang="fi-FI" b="0" i="0" dirty="0">
                <a:effectLst/>
                <a:latin typeface="Verdana" panose="020B0604030504040204" pitchFamily="34" charset="0"/>
              </a:rPr>
              <a:t>Kegiatan usaha yang dilakukan oleh perusahaan sekuritas</a:t>
            </a:r>
            <a:r>
              <a:rPr lang="id-ID" b="0" i="0" dirty="0">
                <a:effectLst/>
                <a:latin typeface="Verdana" panose="020B0604030504040204" pitchFamily="34" charset="0"/>
              </a:rPr>
              <a:t> :</a:t>
            </a:r>
            <a:endParaRPr lang="en-ID" dirty="0"/>
          </a:p>
        </p:txBody>
      </p:sp>
      <p:sp>
        <p:nvSpPr>
          <p:cNvPr id="3" name="Content Placeholder 2">
            <a:extLst>
              <a:ext uri="{FF2B5EF4-FFF2-40B4-BE49-F238E27FC236}">
                <a16:creationId xmlns:a16="http://schemas.microsoft.com/office/drawing/2014/main" id="{7740DE9A-FEBF-4C44-8038-2CC4E45DD985}"/>
              </a:ext>
            </a:extLst>
          </p:cNvPr>
          <p:cNvSpPr>
            <a:spLocks noGrp="1"/>
          </p:cNvSpPr>
          <p:nvPr>
            <p:ph idx="1"/>
          </p:nvPr>
        </p:nvSpPr>
        <p:spPr>
          <a:xfrm>
            <a:off x="680321" y="2336873"/>
            <a:ext cx="10846661" cy="4036218"/>
          </a:xfrm>
        </p:spPr>
        <p:txBody>
          <a:bodyPr>
            <a:normAutofit fontScale="70000" lnSpcReduction="20000"/>
          </a:bodyPr>
          <a:lstStyle/>
          <a:p>
            <a:pPr marL="0" indent="0" algn="just">
              <a:lnSpc>
                <a:spcPct val="120000"/>
              </a:lnSpc>
              <a:spcBef>
                <a:spcPts val="0"/>
              </a:spcBef>
              <a:spcAft>
                <a:spcPts val="600"/>
              </a:spcAft>
              <a:buNone/>
            </a:pPr>
            <a:r>
              <a:rPr lang="en-ID" sz="2600" b="1" i="0" dirty="0">
                <a:effectLst/>
                <a:latin typeface="Verdana" panose="020B0604030504040204" pitchFamily="34" charset="0"/>
              </a:rPr>
              <a:t>1.</a:t>
            </a:r>
            <a:r>
              <a:rPr lang="en-ID" sz="2600" b="0" i="0" dirty="0">
                <a:effectLst/>
                <a:latin typeface="Verdana" panose="020B0604030504040204" pitchFamily="34" charset="0"/>
              </a:rPr>
              <a:t> </a:t>
            </a:r>
            <a:r>
              <a:rPr lang="en-ID" sz="2600" b="1" i="0" dirty="0" err="1">
                <a:effectLst/>
                <a:latin typeface="Verdana" panose="020B0604030504040204" pitchFamily="34" charset="0"/>
              </a:rPr>
              <a:t>Perantara</a:t>
            </a:r>
            <a:r>
              <a:rPr lang="en-ID" sz="2600" b="1" i="0" dirty="0">
                <a:effectLst/>
                <a:latin typeface="Verdana" panose="020B0604030504040204" pitchFamily="34" charset="0"/>
              </a:rPr>
              <a:t> </a:t>
            </a:r>
            <a:r>
              <a:rPr lang="en-ID" sz="2600" b="1" i="0" dirty="0" err="1">
                <a:effectLst/>
                <a:latin typeface="Verdana" panose="020B0604030504040204" pitchFamily="34" charset="0"/>
              </a:rPr>
              <a:t>Pedagang</a:t>
            </a:r>
            <a:r>
              <a:rPr lang="en-ID" sz="2600" b="1" i="0" dirty="0">
                <a:effectLst/>
                <a:latin typeface="Verdana" panose="020B0604030504040204" pitchFamily="34" charset="0"/>
              </a:rPr>
              <a:t> </a:t>
            </a:r>
            <a:r>
              <a:rPr lang="en-ID" sz="2600" b="1" i="0" dirty="0" err="1">
                <a:effectLst/>
                <a:latin typeface="Verdana" panose="020B0604030504040204" pitchFamily="34" charset="0"/>
              </a:rPr>
              <a:t>Efek</a:t>
            </a:r>
            <a:r>
              <a:rPr lang="en-ID" sz="2600" b="1" i="0" dirty="0">
                <a:effectLst/>
                <a:latin typeface="Verdana" panose="020B0604030504040204" pitchFamily="34" charset="0"/>
              </a:rPr>
              <a:t> (</a:t>
            </a:r>
            <a:r>
              <a:rPr lang="en-ID" sz="2600" b="1" i="1" dirty="0">
                <a:effectLst/>
                <a:latin typeface="Verdana" panose="020B0604030504040204" pitchFamily="34" charset="0"/>
              </a:rPr>
              <a:t>Broker-Dealer</a:t>
            </a:r>
            <a:r>
              <a:rPr lang="en-ID" sz="2600" b="1" i="0" dirty="0">
                <a:effectLst/>
                <a:latin typeface="Verdana" panose="020B0604030504040204" pitchFamily="34" charset="0"/>
              </a:rPr>
              <a:t>)</a:t>
            </a:r>
            <a:endParaRPr lang="id-ID" sz="2600" b="1" i="0" dirty="0">
              <a:effectLst/>
              <a:latin typeface="Verdana" panose="020B0604030504040204" pitchFamily="34" charset="0"/>
            </a:endParaRPr>
          </a:p>
          <a:p>
            <a:pPr marL="623888" indent="-342900">
              <a:lnSpc>
                <a:spcPct val="120000"/>
              </a:lnSpc>
              <a:spcBef>
                <a:spcPts val="0"/>
              </a:spcBef>
              <a:spcAft>
                <a:spcPts val="600"/>
              </a:spcAft>
              <a:buFont typeface="+mj-lt"/>
              <a:buAutoNum type="alphaLcPeriod"/>
              <a:tabLst>
                <a:tab pos="623888" algn="l"/>
              </a:tabLst>
            </a:pPr>
            <a:r>
              <a:rPr lang="en-ID" sz="2900" b="0" i="0" dirty="0" err="1">
                <a:effectLst/>
                <a:latin typeface="Tahoma" panose="020B0604030504040204" pitchFamily="34" charset="0"/>
                <a:ea typeface="Tahoma" panose="020B0604030504040204" pitchFamily="34" charset="0"/>
                <a:cs typeface="Tahoma" panose="020B0604030504040204" pitchFamily="34" charset="0"/>
              </a:rPr>
              <a:t>Melakukan</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kegiatan</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jual</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beli</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Efek</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surat</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berharga</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untuk</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kepentingan</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sendiri</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atau</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pihak</a:t>
            </a:r>
            <a:r>
              <a:rPr lang="en-ID" sz="2900" b="0" i="0" dirty="0">
                <a:effectLst/>
                <a:latin typeface="Tahoma" panose="020B0604030504040204" pitchFamily="34" charset="0"/>
                <a:ea typeface="Tahoma" panose="020B0604030504040204" pitchFamily="34" charset="0"/>
                <a:cs typeface="Tahoma" panose="020B0604030504040204" pitchFamily="34" charset="0"/>
              </a:rPr>
              <a:t> lain.</a:t>
            </a:r>
            <a:endParaRPr lang="id-ID" sz="2900" b="0" i="0" dirty="0">
              <a:effectLst/>
              <a:latin typeface="Tahoma" panose="020B0604030504040204" pitchFamily="34" charset="0"/>
              <a:ea typeface="Tahoma" panose="020B0604030504040204" pitchFamily="34" charset="0"/>
              <a:cs typeface="Tahoma" panose="020B0604030504040204" pitchFamily="34" charset="0"/>
            </a:endParaRPr>
          </a:p>
          <a:p>
            <a:pPr marL="623888" indent="-342900">
              <a:lnSpc>
                <a:spcPct val="120000"/>
              </a:lnSpc>
              <a:spcBef>
                <a:spcPts val="0"/>
              </a:spcBef>
              <a:spcAft>
                <a:spcPts val="600"/>
              </a:spcAft>
              <a:buFont typeface="+mj-lt"/>
              <a:buAutoNum type="alphaLcPeriod"/>
            </a:pPr>
            <a:r>
              <a:rPr lang="en-ID" sz="2900" b="0" i="0" dirty="0" err="1">
                <a:effectLst/>
                <a:latin typeface="Tahoma" panose="020B0604030504040204" pitchFamily="34" charset="0"/>
                <a:ea typeface="Tahoma" panose="020B0604030504040204" pitchFamily="34" charset="0"/>
                <a:cs typeface="Tahoma" panose="020B0604030504040204" pitchFamily="34" charset="0"/>
              </a:rPr>
              <a:t>Jual-beli</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Efek</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seperti</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saham</a:t>
            </a:r>
            <a:r>
              <a:rPr lang="en-ID" sz="2900" b="0" i="0" dirty="0">
                <a:effectLst/>
                <a:latin typeface="Tahoma" panose="020B0604030504040204" pitchFamily="34" charset="0"/>
                <a:ea typeface="Tahoma" panose="020B0604030504040204" pitchFamily="34" charset="0"/>
                <a:cs typeface="Tahoma" panose="020B0604030504040204" pitchFamily="34" charset="0"/>
              </a:rPr>
              <a:t> dan </a:t>
            </a:r>
            <a:r>
              <a:rPr lang="en-ID" sz="2900" b="0" i="0" dirty="0" err="1">
                <a:effectLst/>
                <a:latin typeface="Tahoma" panose="020B0604030504040204" pitchFamily="34" charset="0"/>
                <a:ea typeface="Tahoma" panose="020B0604030504040204" pitchFamily="34" charset="0"/>
                <a:cs typeface="Tahoma" panose="020B0604030504040204" pitchFamily="34" charset="0"/>
              </a:rPr>
              <a:t>obligasi</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dapat</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dilakukan</a:t>
            </a:r>
            <a:r>
              <a:rPr lang="en-ID" sz="2900" b="0" i="0" dirty="0">
                <a:effectLst/>
                <a:latin typeface="Tahoma" panose="020B0604030504040204" pitchFamily="34" charset="0"/>
                <a:ea typeface="Tahoma" panose="020B0604030504040204" pitchFamily="34" charset="0"/>
                <a:cs typeface="Tahoma" panose="020B0604030504040204" pitchFamily="34" charset="0"/>
              </a:rPr>
              <a:t> di Bursa </a:t>
            </a:r>
            <a:r>
              <a:rPr lang="en-ID" sz="2900" b="0" i="0" dirty="0" err="1">
                <a:effectLst/>
                <a:latin typeface="Tahoma" panose="020B0604030504040204" pitchFamily="34" charset="0"/>
                <a:ea typeface="Tahoma" panose="020B0604030504040204" pitchFamily="34" charset="0"/>
                <a:cs typeface="Tahoma" panose="020B0604030504040204" pitchFamily="34" charset="0"/>
              </a:rPr>
              <a:t>Efek</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atau</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melalui</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err="1">
                <a:effectLst/>
                <a:latin typeface="Tahoma" panose="020B0604030504040204" pitchFamily="34" charset="0"/>
                <a:ea typeface="Tahoma" panose="020B0604030504040204" pitchFamily="34" charset="0"/>
                <a:cs typeface="Tahoma" panose="020B0604030504040204" pitchFamily="34" charset="0"/>
              </a:rPr>
              <a:t>transaksi</a:t>
            </a:r>
            <a:r>
              <a:rPr lang="en-ID" sz="2900" b="0" i="0" dirty="0">
                <a:effectLst/>
                <a:latin typeface="Tahoma" panose="020B0604030504040204" pitchFamily="34" charset="0"/>
                <a:ea typeface="Tahoma" panose="020B0604030504040204" pitchFamily="34" charset="0"/>
                <a:cs typeface="Tahoma" panose="020B0604030504040204" pitchFamily="34" charset="0"/>
              </a:rPr>
              <a:t> di </a:t>
            </a:r>
            <a:r>
              <a:rPr lang="en-ID" sz="2900" b="0" i="0" dirty="0" err="1">
                <a:effectLst/>
                <a:latin typeface="Tahoma" panose="020B0604030504040204" pitchFamily="34" charset="0"/>
                <a:ea typeface="Tahoma" panose="020B0604030504040204" pitchFamily="34" charset="0"/>
                <a:cs typeface="Tahoma" panose="020B0604030504040204" pitchFamily="34" charset="0"/>
              </a:rPr>
              <a:t>luar</a:t>
            </a:r>
            <a:r>
              <a:rPr lang="en-ID" sz="2900" b="0" i="0" dirty="0">
                <a:effectLst/>
                <a:latin typeface="Tahoma" panose="020B0604030504040204" pitchFamily="34" charset="0"/>
                <a:ea typeface="Tahoma" panose="020B0604030504040204" pitchFamily="34" charset="0"/>
                <a:cs typeface="Tahoma" panose="020B0604030504040204" pitchFamily="34" charset="0"/>
              </a:rPr>
              <a:t> </a:t>
            </a:r>
            <a:r>
              <a:rPr lang="en-ID" sz="2900" b="0" i="0" dirty="0">
                <a:effectLst/>
                <a:latin typeface="Verdana" panose="020B0604030504040204" pitchFamily="34" charset="0"/>
              </a:rPr>
              <a:t>bursa (</a:t>
            </a:r>
            <a:r>
              <a:rPr lang="en-ID" sz="2900" b="0" i="0" dirty="0" err="1">
                <a:effectLst/>
                <a:latin typeface="Verdana" panose="020B0604030504040204" pitchFamily="34" charset="0"/>
              </a:rPr>
              <a:t>transaksi</a:t>
            </a:r>
            <a:r>
              <a:rPr lang="en-ID" sz="2900" b="0" i="0" dirty="0">
                <a:effectLst/>
                <a:latin typeface="Verdana" panose="020B0604030504040204" pitchFamily="34" charset="0"/>
              </a:rPr>
              <a:t> </a:t>
            </a:r>
            <a:r>
              <a:rPr lang="en-ID" sz="2900" b="0" i="1" dirty="0" err="1">
                <a:effectLst/>
                <a:latin typeface="Verdana" panose="020B0604030504040204" pitchFamily="34" charset="0"/>
              </a:rPr>
              <a:t>Cver</a:t>
            </a:r>
            <a:r>
              <a:rPr lang="en-ID" sz="2900" b="0" i="1" dirty="0">
                <a:effectLst/>
                <a:latin typeface="Verdana" panose="020B0604030504040204" pitchFamily="34" charset="0"/>
              </a:rPr>
              <a:t>-the-Counter</a:t>
            </a:r>
            <a:r>
              <a:rPr lang="en-ID" sz="2900" b="0" i="0" dirty="0">
                <a:effectLst/>
                <a:latin typeface="Verdana" panose="020B0604030504040204" pitchFamily="34" charset="0"/>
              </a:rPr>
              <a:t>/OTC).</a:t>
            </a:r>
            <a:endParaRPr lang="id-ID" sz="2900" b="0" i="0" dirty="0">
              <a:effectLst/>
              <a:latin typeface="Verdana" panose="020B0604030504040204" pitchFamily="34" charset="0"/>
            </a:endParaRPr>
          </a:p>
          <a:p>
            <a:pPr marL="623888" indent="-342900">
              <a:lnSpc>
                <a:spcPct val="120000"/>
              </a:lnSpc>
              <a:spcBef>
                <a:spcPts val="0"/>
              </a:spcBef>
              <a:spcAft>
                <a:spcPts val="600"/>
              </a:spcAft>
              <a:buFont typeface="+mj-lt"/>
              <a:buAutoNum type="alphaLcPeriod"/>
            </a:pPr>
            <a:endParaRPr lang="id-ID" sz="1800" b="0" i="0" dirty="0">
              <a:effectLst/>
              <a:latin typeface="Verdana" panose="020B0604030504040204" pitchFamily="34" charset="0"/>
            </a:endParaRPr>
          </a:p>
          <a:p>
            <a:pPr marL="334963" indent="-334963">
              <a:lnSpc>
                <a:spcPct val="120000"/>
              </a:lnSpc>
              <a:spcBef>
                <a:spcPts val="0"/>
              </a:spcBef>
              <a:spcAft>
                <a:spcPts val="600"/>
              </a:spcAft>
              <a:buFont typeface="+mj-lt"/>
              <a:buAutoNum type="arabicPeriod" startAt="2"/>
            </a:pPr>
            <a:r>
              <a:rPr lang="en-ID" sz="2600" b="1" i="0" dirty="0" err="1">
                <a:effectLst/>
                <a:latin typeface="Verdana" panose="020B0604030504040204" pitchFamily="34" charset="0"/>
              </a:rPr>
              <a:t>Penjamin</a:t>
            </a:r>
            <a:r>
              <a:rPr lang="en-ID" sz="2600" b="1" i="0" dirty="0">
                <a:effectLst/>
                <a:latin typeface="Verdana" panose="020B0604030504040204" pitchFamily="34" charset="0"/>
              </a:rPr>
              <a:t> </a:t>
            </a:r>
            <a:r>
              <a:rPr lang="en-ID" sz="2600" b="1" i="0" dirty="0" err="1">
                <a:effectLst/>
                <a:latin typeface="Verdana" panose="020B0604030504040204" pitchFamily="34" charset="0"/>
              </a:rPr>
              <a:t>Emisi</a:t>
            </a:r>
            <a:r>
              <a:rPr lang="en-ID" sz="2600" b="1" i="0" dirty="0">
                <a:effectLst/>
                <a:latin typeface="Verdana" panose="020B0604030504040204" pitchFamily="34" charset="0"/>
              </a:rPr>
              <a:t> </a:t>
            </a:r>
            <a:r>
              <a:rPr lang="en-ID" sz="2600" b="1" i="0" dirty="0" err="1">
                <a:effectLst/>
                <a:latin typeface="Verdana" panose="020B0604030504040204" pitchFamily="34" charset="0"/>
              </a:rPr>
              <a:t>Efek</a:t>
            </a:r>
            <a:r>
              <a:rPr lang="en-ID" sz="2600" b="1" i="0" dirty="0">
                <a:effectLst/>
                <a:latin typeface="Verdana" panose="020B0604030504040204" pitchFamily="34" charset="0"/>
              </a:rPr>
              <a:t> (</a:t>
            </a:r>
            <a:r>
              <a:rPr lang="en-ID" sz="2600" b="1" i="1" dirty="0">
                <a:effectLst/>
                <a:latin typeface="Verdana" panose="020B0604030504040204" pitchFamily="34" charset="0"/>
              </a:rPr>
              <a:t>Underwriter</a:t>
            </a:r>
            <a:r>
              <a:rPr lang="en-ID" sz="2600" b="1" i="0" dirty="0">
                <a:effectLst/>
                <a:latin typeface="Verdana" panose="020B0604030504040204" pitchFamily="34" charset="0"/>
              </a:rPr>
              <a:t>)</a:t>
            </a:r>
            <a:endParaRPr lang="id-ID" sz="2600" b="1" i="0" dirty="0">
              <a:effectLst/>
              <a:latin typeface="Verdana" panose="020B0604030504040204" pitchFamily="34" charset="0"/>
            </a:endParaRPr>
          </a:p>
          <a:p>
            <a:pPr marL="874713" indent="-514350">
              <a:lnSpc>
                <a:spcPct val="120000"/>
              </a:lnSpc>
              <a:spcBef>
                <a:spcPts val="0"/>
              </a:spcBef>
              <a:spcAft>
                <a:spcPts val="600"/>
              </a:spcAft>
              <a:buAutoNum type="alphaLcPeriod"/>
              <a:tabLst>
                <a:tab pos="623888" algn="l"/>
              </a:tabLst>
            </a:pPr>
            <a:r>
              <a:rPr lang="en-ID" sz="2600" b="0" i="0" dirty="0" err="1">
                <a:effectLst/>
                <a:latin typeface="Verdana" panose="020B0604030504040204" pitchFamily="34" charset="0"/>
              </a:rPr>
              <a:t>Membantu</a:t>
            </a:r>
            <a:r>
              <a:rPr lang="en-ID" sz="2600" b="0" i="0" dirty="0">
                <a:effectLst/>
                <a:latin typeface="Verdana" panose="020B0604030504040204" pitchFamily="34" charset="0"/>
              </a:rPr>
              <a:t> </a:t>
            </a:r>
            <a:r>
              <a:rPr lang="en-ID" sz="2600" b="0" i="0" dirty="0" err="1">
                <a:effectLst/>
                <a:latin typeface="Verdana" panose="020B0604030504040204" pitchFamily="34" charset="0"/>
              </a:rPr>
              <a:t>calon</a:t>
            </a:r>
            <a:r>
              <a:rPr lang="en-ID" sz="2600" b="0" i="0" dirty="0">
                <a:effectLst/>
                <a:latin typeface="Verdana" panose="020B0604030504040204" pitchFamily="34" charset="0"/>
              </a:rPr>
              <a:t> </a:t>
            </a:r>
            <a:r>
              <a:rPr lang="en-ID" sz="2600" b="0" i="0" dirty="0" err="1">
                <a:effectLst/>
                <a:latin typeface="Verdana" panose="020B0604030504040204" pitchFamily="34" charset="0"/>
              </a:rPr>
              <a:t>Emiten</a:t>
            </a:r>
            <a:r>
              <a:rPr lang="en-ID" sz="2600" b="0" i="0" dirty="0">
                <a:effectLst/>
                <a:latin typeface="Verdana" panose="020B0604030504040204" pitchFamily="34" charset="0"/>
              </a:rPr>
              <a:t> (</a:t>
            </a:r>
            <a:r>
              <a:rPr lang="en-ID" sz="2600" b="0" i="0" dirty="0" err="1">
                <a:effectLst/>
                <a:latin typeface="Verdana" panose="020B0604030504040204" pitchFamily="34" charset="0"/>
              </a:rPr>
              <a:t>perusahaan</a:t>
            </a:r>
            <a:r>
              <a:rPr lang="en-ID" sz="2600" b="0" i="0" dirty="0">
                <a:effectLst/>
                <a:latin typeface="Verdana" panose="020B0604030504040204" pitchFamily="34" charset="0"/>
              </a:rPr>
              <a:t> </a:t>
            </a:r>
            <a:r>
              <a:rPr lang="en-ID" sz="2600" b="0" i="0" dirty="0" err="1">
                <a:effectLst/>
                <a:latin typeface="Verdana" panose="020B0604030504040204" pitchFamily="34" charset="0"/>
              </a:rPr>
              <a:t>terbuka</a:t>
            </a:r>
            <a:r>
              <a:rPr lang="en-ID" sz="2600" b="0" i="0" dirty="0">
                <a:effectLst/>
                <a:latin typeface="Verdana" panose="020B0604030504040204" pitchFamily="34" charset="0"/>
              </a:rPr>
              <a:t>) </a:t>
            </a:r>
            <a:r>
              <a:rPr lang="en-ID" sz="2600" b="0" i="0" dirty="0" err="1">
                <a:effectLst/>
                <a:latin typeface="Verdana" panose="020B0604030504040204" pitchFamily="34" charset="0"/>
              </a:rPr>
              <a:t>dalam</a:t>
            </a:r>
            <a:r>
              <a:rPr lang="en-ID" sz="2600" b="0" i="0" dirty="0">
                <a:effectLst/>
                <a:latin typeface="Verdana" panose="020B0604030504040204" pitchFamily="34" charset="0"/>
              </a:rPr>
              <a:t> </a:t>
            </a:r>
            <a:r>
              <a:rPr lang="en-ID" sz="2600" b="0" i="0" dirty="0" err="1">
                <a:effectLst/>
                <a:latin typeface="Verdana" panose="020B0604030504040204" pitchFamily="34" charset="0"/>
              </a:rPr>
              <a:t>melaksanakan</a:t>
            </a:r>
            <a:r>
              <a:rPr lang="en-ID" sz="2600" b="0" i="0" dirty="0">
                <a:effectLst/>
                <a:latin typeface="Verdana" panose="020B0604030504040204" pitchFamily="34" charset="0"/>
              </a:rPr>
              <a:t> </a:t>
            </a:r>
            <a:r>
              <a:rPr lang="en-ID" sz="2600" b="0" i="0" dirty="0" err="1">
                <a:effectLst/>
                <a:latin typeface="Verdana" panose="020B0604030504040204" pitchFamily="34" charset="0"/>
              </a:rPr>
              <a:t>Penawaran</a:t>
            </a:r>
            <a:r>
              <a:rPr lang="en-ID" sz="2600" b="0" i="0" dirty="0">
                <a:effectLst/>
                <a:latin typeface="Verdana" panose="020B0604030504040204" pitchFamily="34" charset="0"/>
              </a:rPr>
              <a:t> </a:t>
            </a:r>
            <a:r>
              <a:rPr lang="en-ID" sz="2600" b="0" i="0" dirty="0" err="1">
                <a:effectLst/>
                <a:latin typeface="Verdana" panose="020B0604030504040204" pitchFamily="34" charset="0"/>
              </a:rPr>
              <a:t>Umum</a:t>
            </a:r>
            <a:r>
              <a:rPr lang="en-ID" sz="2600" b="0" i="0" dirty="0">
                <a:effectLst/>
                <a:latin typeface="Verdana" panose="020B0604030504040204" pitchFamily="34" charset="0"/>
              </a:rPr>
              <a:t> Saham (</a:t>
            </a:r>
            <a:r>
              <a:rPr lang="en-ID" sz="2600" b="0" i="1" dirty="0">
                <a:effectLst/>
                <a:latin typeface="Verdana" panose="020B0604030504040204" pitchFamily="34" charset="0"/>
              </a:rPr>
              <a:t>Initial Public Offering</a:t>
            </a:r>
            <a:r>
              <a:rPr lang="en-ID" sz="2600" b="0" i="0" dirty="0">
                <a:effectLst/>
                <a:latin typeface="Verdana" panose="020B0604030504040204" pitchFamily="34" charset="0"/>
              </a:rPr>
              <a:t>/IPO), </a:t>
            </a:r>
            <a:r>
              <a:rPr lang="en-ID" sz="2600" b="0" i="0" dirty="0" err="1">
                <a:effectLst/>
                <a:latin typeface="Verdana" panose="020B0604030504040204" pitchFamily="34" charset="0"/>
              </a:rPr>
              <a:t>dengan</a:t>
            </a:r>
            <a:r>
              <a:rPr lang="en-ID" sz="2600" b="0" i="0" dirty="0">
                <a:effectLst/>
                <a:latin typeface="Verdana" panose="020B0604030504040204" pitchFamily="34" charset="0"/>
              </a:rPr>
              <a:t> </a:t>
            </a:r>
            <a:r>
              <a:rPr lang="en-ID" sz="2600" b="0" i="0" dirty="0" err="1">
                <a:effectLst/>
                <a:latin typeface="Verdana" panose="020B0604030504040204" pitchFamily="34" charset="0"/>
              </a:rPr>
              <a:t>atau</a:t>
            </a:r>
            <a:r>
              <a:rPr lang="en-ID" sz="2600" b="0" i="0" dirty="0">
                <a:effectLst/>
                <a:latin typeface="Verdana" panose="020B0604030504040204" pitchFamily="34" charset="0"/>
              </a:rPr>
              <a:t> </a:t>
            </a:r>
            <a:r>
              <a:rPr lang="en-ID" sz="2600" b="0" i="0" dirty="0" err="1">
                <a:effectLst/>
                <a:latin typeface="Verdana" panose="020B0604030504040204" pitchFamily="34" charset="0"/>
              </a:rPr>
              <a:t>tanpa</a:t>
            </a:r>
            <a:r>
              <a:rPr lang="en-ID" sz="2600" b="0" i="0" dirty="0">
                <a:effectLst/>
                <a:latin typeface="Verdana" panose="020B0604030504040204" pitchFamily="34" charset="0"/>
              </a:rPr>
              <a:t> </a:t>
            </a:r>
            <a:r>
              <a:rPr lang="en-ID" sz="2600" b="0" i="0" dirty="0" err="1">
                <a:effectLst/>
                <a:latin typeface="Verdana" panose="020B0604030504040204" pitchFamily="34" charset="0"/>
              </a:rPr>
              <a:t>kewajiban</a:t>
            </a:r>
            <a:r>
              <a:rPr lang="en-ID" sz="2600" b="0" i="0" dirty="0">
                <a:effectLst/>
                <a:latin typeface="Verdana" panose="020B0604030504040204" pitchFamily="34" charset="0"/>
              </a:rPr>
              <a:t> </a:t>
            </a:r>
            <a:r>
              <a:rPr lang="en-ID" sz="2600" b="0" i="0" dirty="0" err="1">
                <a:effectLst/>
                <a:latin typeface="Verdana" panose="020B0604030504040204" pitchFamily="34" charset="0"/>
              </a:rPr>
              <a:t>untuk</a:t>
            </a:r>
            <a:r>
              <a:rPr lang="en-ID" sz="2600" b="0" i="0" dirty="0">
                <a:effectLst/>
                <a:latin typeface="Verdana" panose="020B0604030504040204" pitchFamily="34" charset="0"/>
              </a:rPr>
              <a:t> </a:t>
            </a:r>
            <a:r>
              <a:rPr lang="en-ID" sz="2600" b="0" i="0" dirty="0" err="1">
                <a:effectLst/>
                <a:latin typeface="Verdana" panose="020B0604030504040204" pitchFamily="34" charset="0"/>
              </a:rPr>
              <a:t>membeli</a:t>
            </a:r>
            <a:r>
              <a:rPr lang="en-ID" sz="2600" b="0" i="0" dirty="0">
                <a:effectLst/>
                <a:latin typeface="Verdana" panose="020B0604030504040204" pitchFamily="34" charset="0"/>
              </a:rPr>
              <a:t> </a:t>
            </a:r>
            <a:r>
              <a:rPr lang="en-ID" sz="2600" b="0" i="0" dirty="0" err="1">
                <a:effectLst/>
                <a:latin typeface="Verdana" panose="020B0604030504040204" pitchFamily="34" charset="0"/>
              </a:rPr>
              <a:t>sisa</a:t>
            </a:r>
            <a:r>
              <a:rPr lang="en-ID" sz="2600" b="0" i="0" dirty="0">
                <a:effectLst/>
                <a:latin typeface="Verdana" panose="020B0604030504040204" pitchFamily="34" charset="0"/>
              </a:rPr>
              <a:t> </a:t>
            </a:r>
            <a:r>
              <a:rPr lang="en-ID" sz="2600" b="0" i="0" dirty="0" err="1">
                <a:effectLst/>
                <a:latin typeface="Verdana" panose="020B0604030504040204" pitchFamily="34" charset="0"/>
              </a:rPr>
              <a:t>Efek</a:t>
            </a:r>
            <a:r>
              <a:rPr lang="en-ID" sz="2600" b="0" i="0" dirty="0">
                <a:effectLst/>
                <a:latin typeface="Verdana" panose="020B0604030504040204" pitchFamily="34" charset="0"/>
              </a:rPr>
              <a:t> yang </a:t>
            </a:r>
            <a:r>
              <a:rPr lang="en-ID" sz="2600" b="0" i="0" dirty="0" err="1">
                <a:effectLst/>
                <a:latin typeface="Verdana" panose="020B0604030504040204" pitchFamily="34" charset="0"/>
              </a:rPr>
              <a:t>tidak</a:t>
            </a:r>
            <a:r>
              <a:rPr lang="en-ID" sz="2600" b="0" i="0" dirty="0">
                <a:effectLst/>
                <a:latin typeface="Verdana" panose="020B0604030504040204" pitchFamily="34" charset="0"/>
              </a:rPr>
              <a:t> </a:t>
            </a:r>
            <a:r>
              <a:rPr lang="en-ID" sz="2600" b="0" i="0" dirty="0" err="1">
                <a:effectLst/>
                <a:latin typeface="Verdana" panose="020B0604030504040204" pitchFamily="34" charset="0"/>
              </a:rPr>
              <a:t>terjual</a:t>
            </a:r>
            <a:r>
              <a:rPr lang="en-ID" sz="2600" b="0" i="0" dirty="0">
                <a:effectLst/>
                <a:latin typeface="Verdana" panose="020B0604030504040204" pitchFamily="34" charset="0"/>
              </a:rPr>
              <a:t>.</a:t>
            </a:r>
            <a:endParaRPr lang="id-ID" sz="2600" b="0" i="0" dirty="0">
              <a:effectLst/>
              <a:latin typeface="Verdana" panose="020B0604030504040204" pitchFamily="34" charset="0"/>
            </a:endParaRPr>
          </a:p>
          <a:p>
            <a:pPr marL="874713" indent="-514350">
              <a:lnSpc>
                <a:spcPct val="120000"/>
              </a:lnSpc>
              <a:spcBef>
                <a:spcPts val="0"/>
              </a:spcBef>
              <a:spcAft>
                <a:spcPts val="600"/>
              </a:spcAft>
              <a:buAutoNum type="alphaLcPeriod"/>
              <a:tabLst>
                <a:tab pos="623888" algn="l"/>
              </a:tabLst>
            </a:pPr>
            <a:r>
              <a:rPr lang="en-ID" sz="2600" b="0" i="0" dirty="0" err="1">
                <a:effectLst/>
                <a:latin typeface="Verdana" panose="020B0604030504040204" pitchFamily="34" charset="0"/>
              </a:rPr>
              <a:t>Istilah</a:t>
            </a:r>
            <a:r>
              <a:rPr lang="en-ID" sz="2600" b="0" i="0" dirty="0">
                <a:effectLst/>
                <a:latin typeface="Verdana" panose="020B0604030504040204" pitchFamily="34" charset="0"/>
              </a:rPr>
              <a:t> </a:t>
            </a:r>
            <a:r>
              <a:rPr lang="en-ID" sz="2600" b="0" i="0" dirty="0" err="1">
                <a:effectLst/>
                <a:latin typeface="Verdana" panose="020B0604030504040204" pitchFamily="34" charset="0"/>
              </a:rPr>
              <a:t>Penawaran</a:t>
            </a:r>
            <a:r>
              <a:rPr lang="en-ID" sz="2600" b="0" i="0" dirty="0">
                <a:effectLst/>
                <a:latin typeface="Verdana" panose="020B0604030504040204" pitchFamily="34" charset="0"/>
              </a:rPr>
              <a:t> </a:t>
            </a:r>
            <a:r>
              <a:rPr lang="en-ID" sz="2600" b="0" i="0" dirty="0" err="1">
                <a:effectLst/>
                <a:latin typeface="Verdana" panose="020B0604030504040204" pitchFamily="34" charset="0"/>
              </a:rPr>
              <a:t>Umum</a:t>
            </a:r>
            <a:r>
              <a:rPr lang="en-ID" sz="2600" b="0" i="0" dirty="0">
                <a:effectLst/>
                <a:latin typeface="Verdana" panose="020B0604030504040204" pitchFamily="34" charset="0"/>
              </a:rPr>
              <a:t> Saham juga </a:t>
            </a:r>
            <a:r>
              <a:rPr lang="en-ID" sz="2600" b="0" i="0" dirty="0" err="1">
                <a:effectLst/>
                <a:latin typeface="Verdana" panose="020B0604030504040204" pitchFamily="34" charset="0"/>
              </a:rPr>
              <a:t>dikenal</a:t>
            </a:r>
            <a:r>
              <a:rPr lang="en-ID" sz="2600" b="0" i="0" dirty="0">
                <a:effectLst/>
                <a:latin typeface="Verdana" panose="020B0604030504040204" pitchFamily="34" charset="0"/>
              </a:rPr>
              <a:t> </a:t>
            </a:r>
            <a:r>
              <a:rPr lang="en-ID" sz="2600" b="0" i="0" dirty="0" err="1">
                <a:effectLst/>
                <a:latin typeface="Verdana" panose="020B0604030504040204" pitchFamily="34" charset="0"/>
              </a:rPr>
              <a:t>masyarakat</a:t>
            </a:r>
            <a:r>
              <a:rPr lang="en-ID" sz="2600" b="0" i="0" dirty="0">
                <a:effectLst/>
                <a:latin typeface="Verdana" panose="020B0604030504040204" pitchFamily="34" charset="0"/>
              </a:rPr>
              <a:t> </a:t>
            </a:r>
            <a:r>
              <a:rPr lang="en-ID" sz="2600" b="0" i="0" dirty="0" err="1">
                <a:effectLst/>
                <a:latin typeface="Verdana" panose="020B0604030504040204" pitchFamily="34" charset="0"/>
              </a:rPr>
              <a:t>dengan</a:t>
            </a:r>
            <a:r>
              <a:rPr lang="en-ID" sz="2600" b="0" i="0" dirty="0">
                <a:effectLst/>
                <a:latin typeface="Verdana" panose="020B0604030504040204" pitchFamily="34" charset="0"/>
              </a:rPr>
              <a:t> </a:t>
            </a:r>
            <a:r>
              <a:rPr lang="en-ID" sz="2600" b="0" i="0" dirty="0" err="1">
                <a:effectLst/>
                <a:latin typeface="Verdana" panose="020B0604030504040204" pitchFamily="34" charset="0"/>
              </a:rPr>
              <a:t>nama</a:t>
            </a:r>
            <a:r>
              <a:rPr lang="en-ID" sz="2600" b="0" i="0" dirty="0">
                <a:effectLst/>
                <a:latin typeface="Verdana" panose="020B0604030504040204" pitchFamily="34" charset="0"/>
              </a:rPr>
              <a:t> </a:t>
            </a:r>
            <a:r>
              <a:rPr lang="en-ID" sz="2600" b="0" i="1" dirty="0">
                <a:effectLst/>
                <a:latin typeface="Verdana" panose="020B0604030504040204" pitchFamily="34" charset="0"/>
              </a:rPr>
              <a:t>go public</a:t>
            </a:r>
            <a:r>
              <a:rPr lang="en-ID" sz="2600" b="0" i="0" dirty="0">
                <a:effectLst/>
                <a:latin typeface="Verdana" panose="020B0604030504040204" pitchFamily="34" charset="0"/>
              </a:rPr>
              <a:t>.</a:t>
            </a:r>
            <a:endParaRPr lang="en-ID" sz="2600" dirty="0"/>
          </a:p>
        </p:txBody>
      </p:sp>
    </p:spTree>
    <p:extLst>
      <p:ext uri="{BB962C8B-B14F-4D97-AF65-F5344CB8AC3E}">
        <p14:creationId xmlns:p14="http://schemas.microsoft.com/office/powerpoint/2010/main" val="2601892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039DE-9BD1-4B93-B31C-0DBEDFB2C3D8}"/>
              </a:ext>
            </a:extLst>
          </p:cNvPr>
          <p:cNvSpPr>
            <a:spLocks noGrp="1"/>
          </p:cNvSpPr>
          <p:nvPr>
            <p:ph type="title"/>
          </p:nvPr>
        </p:nvSpPr>
        <p:spPr/>
        <p:txBody>
          <a:bodyPr/>
          <a:lstStyle/>
          <a:p>
            <a:r>
              <a:rPr lang="id-ID" dirty="0"/>
              <a:t>PERUSAHAAN ASURANSI</a:t>
            </a:r>
            <a:endParaRPr lang="en-ID" dirty="0"/>
          </a:p>
        </p:txBody>
      </p:sp>
      <p:sp>
        <p:nvSpPr>
          <p:cNvPr id="3" name="Content Placeholder 2">
            <a:extLst>
              <a:ext uri="{FF2B5EF4-FFF2-40B4-BE49-F238E27FC236}">
                <a16:creationId xmlns:a16="http://schemas.microsoft.com/office/drawing/2014/main" id="{F7B62D4A-1DBA-4899-BA60-6DD132096375}"/>
              </a:ext>
            </a:extLst>
          </p:cNvPr>
          <p:cNvSpPr>
            <a:spLocks noGrp="1"/>
          </p:cNvSpPr>
          <p:nvPr>
            <p:ph idx="1"/>
          </p:nvPr>
        </p:nvSpPr>
        <p:spPr>
          <a:xfrm>
            <a:off x="680321" y="2212181"/>
            <a:ext cx="10444879" cy="4368727"/>
          </a:xfrm>
        </p:spPr>
        <p:txBody>
          <a:bodyPr>
            <a:normAutofit lnSpcReduction="10000"/>
          </a:bodyPr>
          <a:lstStyle/>
          <a:p>
            <a:pPr marL="442913" indent="-360363">
              <a:lnSpc>
                <a:spcPct val="110000"/>
              </a:lnSpc>
              <a:spcBef>
                <a:spcPts val="0"/>
              </a:spcBef>
              <a:spcAft>
                <a:spcPts val="1200"/>
              </a:spcAft>
              <a:buFont typeface="Wingdings" panose="05000000000000000000" pitchFamily="2" charset="2"/>
              <a:buChar char="Ø"/>
            </a:pPr>
            <a:r>
              <a:rPr lang="en-ID" b="0" i="0" dirty="0">
                <a:effectLst/>
                <a:latin typeface="proxima-regular"/>
              </a:rPr>
              <a:t>Perusahaan </a:t>
            </a:r>
            <a:r>
              <a:rPr lang="en-ID" b="0" i="0" dirty="0" err="1">
                <a:effectLst/>
                <a:latin typeface="proxima-regular"/>
              </a:rPr>
              <a:t>asuransi</a:t>
            </a:r>
            <a:r>
              <a:rPr lang="en-ID" b="0" i="0" dirty="0">
                <a:effectLst/>
                <a:latin typeface="proxima-regular"/>
              </a:rPr>
              <a:t> </a:t>
            </a:r>
            <a:r>
              <a:rPr lang="en-ID" b="0" i="0" dirty="0" err="1">
                <a:effectLst/>
                <a:latin typeface="proxima-regular"/>
              </a:rPr>
              <a:t>adalah</a:t>
            </a:r>
            <a:r>
              <a:rPr lang="en-ID" b="0" i="0" dirty="0">
                <a:effectLst/>
                <a:latin typeface="proxima-regular"/>
              </a:rPr>
              <a:t> </a:t>
            </a:r>
            <a:r>
              <a:rPr lang="en-ID" b="0" i="0" dirty="0" err="1">
                <a:effectLst/>
                <a:latin typeface="proxima-regular"/>
              </a:rPr>
              <a:t>perusahaan</a:t>
            </a:r>
            <a:r>
              <a:rPr lang="en-ID" b="0" i="0" dirty="0">
                <a:effectLst/>
                <a:latin typeface="proxima-regular"/>
              </a:rPr>
              <a:t> </a:t>
            </a:r>
            <a:r>
              <a:rPr lang="en-ID" b="0" i="0" dirty="0" err="1">
                <a:effectLst/>
                <a:latin typeface="proxima-regular"/>
              </a:rPr>
              <a:t>jasa</a:t>
            </a:r>
            <a:r>
              <a:rPr lang="en-ID" b="0" i="0" dirty="0">
                <a:effectLst/>
                <a:latin typeface="proxima-regular"/>
              </a:rPr>
              <a:t> </a:t>
            </a:r>
            <a:r>
              <a:rPr lang="en-ID" b="0" i="0" dirty="0" err="1">
                <a:effectLst/>
                <a:latin typeface="proxima-regular"/>
              </a:rPr>
              <a:t>keuangan</a:t>
            </a:r>
            <a:r>
              <a:rPr lang="en-ID" b="0" i="0" dirty="0">
                <a:effectLst/>
                <a:latin typeface="proxima-regular"/>
              </a:rPr>
              <a:t> yang </a:t>
            </a:r>
            <a:r>
              <a:rPr lang="en-ID" b="0" i="0" dirty="0" err="1">
                <a:effectLst/>
                <a:latin typeface="proxima-regular"/>
              </a:rPr>
              <a:t>menyediakan</a:t>
            </a:r>
            <a:r>
              <a:rPr lang="en-ID" b="0" i="0" dirty="0">
                <a:effectLst/>
                <a:latin typeface="proxima-regular"/>
              </a:rPr>
              <a:t> </a:t>
            </a:r>
            <a:r>
              <a:rPr lang="en-ID" b="0" i="0" dirty="0" err="1">
                <a:effectLst/>
                <a:latin typeface="proxima-regular"/>
              </a:rPr>
              <a:t>produk-produk</a:t>
            </a:r>
            <a:r>
              <a:rPr lang="en-ID" b="0" i="0" dirty="0">
                <a:effectLst/>
                <a:latin typeface="proxima-regular"/>
              </a:rPr>
              <a:t> </a:t>
            </a:r>
            <a:r>
              <a:rPr lang="en-ID" b="0" i="0" dirty="0" err="1">
                <a:effectLst/>
                <a:latin typeface="proxima-regular"/>
              </a:rPr>
              <a:t>asuransi</a:t>
            </a:r>
            <a:r>
              <a:rPr lang="en-ID" b="0" i="0" dirty="0">
                <a:effectLst/>
                <a:latin typeface="proxima-regular"/>
              </a:rPr>
              <a:t>. </a:t>
            </a:r>
            <a:endParaRPr lang="id-ID" b="0" i="0" dirty="0">
              <a:effectLst/>
              <a:latin typeface="proxima-regular"/>
            </a:endParaRPr>
          </a:p>
          <a:p>
            <a:pPr marL="442913" indent="-360363">
              <a:lnSpc>
                <a:spcPct val="110000"/>
              </a:lnSpc>
              <a:spcBef>
                <a:spcPts val="0"/>
              </a:spcBef>
              <a:spcAft>
                <a:spcPts val="1200"/>
              </a:spcAft>
              <a:buFont typeface="Wingdings" panose="05000000000000000000" pitchFamily="2" charset="2"/>
              <a:buChar char="Ø"/>
            </a:pPr>
            <a:r>
              <a:rPr lang="id-ID" b="0" i="0" dirty="0">
                <a:effectLst/>
                <a:latin typeface="proxima-regular"/>
              </a:rPr>
              <a:t>P</a:t>
            </a:r>
            <a:r>
              <a:rPr lang="en-ID" b="0" i="0" dirty="0" err="1">
                <a:effectLst/>
                <a:latin typeface="proxima-regular"/>
              </a:rPr>
              <a:t>erusahaan</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berperan</a:t>
            </a:r>
            <a:r>
              <a:rPr lang="en-ID" b="0" i="0" dirty="0">
                <a:effectLst/>
                <a:latin typeface="proxima-regular"/>
              </a:rPr>
              <a:t> </a:t>
            </a:r>
            <a:r>
              <a:rPr lang="en-ID" b="0" i="0" dirty="0" err="1">
                <a:effectLst/>
                <a:latin typeface="proxima-regular"/>
              </a:rPr>
              <a:t>sebagai</a:t>
            </a:r>
            <a:r>
              <a:rPr lang="en-ID" b="0" i="0" dirty="0">
                <a:effectLst/>
                <a:latin typeface="proxima-regular"/>
              </a:rPr>
              <a:t> </a:t>
            </a:r>
            <a:r>
              <a:rPr lang="en-ID" b="0" i="0" dirty="0" err="1">
                <a:effectLst/>
                <a:latin typeface="proxima-regular"/>
              </a:rPr>
              <a:t>penanggung</a:t>
            </a:r>
            <a:r>
              <a:rPr lang="en-ID" b="0" i="0" dirty="0">
                <a:effectLst/>
                <a:latin typeface="proxima-regular"/>
              </a:rPr>
              <a:t> </a:t>
            </a:r>
            <a:r>
              <a:rPr lang="en-ID" b="0" i="0" dirty="0" err="1">
                <a:effectLst/>
                <a:latin typeface="proxima-regular"/>
              </a:rPr>
              <a:t>risiko</a:t>
            </a:r>
            <a:r>
              <a:rPr lang="en-ID" b="0" i="0" dirty="0">
                <a:effectLst/>
                <a:latin typeface="proxima-regular"/>
              </a:rPr>
              <a:t> </a:t>
            </a:r>
            <a:r>
              <a:rPr lang="en-ID" b="0" i="1" dirty="0">
                <a:effectLst/>
                <a:latin typeface="proxima-regular"/>
              </a:rPr>
              <a:t>(insurer)</a:t>
            </a:r>
            <a:r>
              <a:rPr lang="en-ID" b="0" i="0" dirty="0">
                <a:effectLst/>
                <a:latin typeface="proxima-regular"/>
              </a:rPr>
              <a:t> </a:t>
            </a:r>
            <a:r>
              <a:rPr lang="en-ID" b="0" i="0" dirty="0" err="1">
                <a:effectLst/>
                <a:latin typeface="proxima-regular"/>
              </a:rPr>
              <a:t>dalam</a:t>
            </a:r>
            <a:r>
              <a:rPr lang="en-ID" b="0" i="0" dirty="0">
                <a:effectLst/>
                <a:latin typeface="proxima-regular"/>
              </a:rPr>
              <a:t> </a:t>
            </a:r>
            <a:r>
              <a:rPr lang="en-ID" b="0" i="0" dirty="0" err="1">
                <a:effectLst/>
                <a:latin typeface="proxima-regular"/>
              </a:rPr>
              <a:t>kontrak</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melalui</a:t>
            </a:r>
            <a:r>
              <a:rPr lang="en-ID" b="0" i="0" dirty="0">
                <a:effectLst/>
                <a:latin typeface="proxima-regular"/>
              </a:rPr>
              <a:t> </a:t>
            </a:r>
            <a:r>
              <a:rPr lang="en-ID" b="0" i="0" dirty="0" err="1">
                <a:effectLst/>
                <a:latin typeface="proxima-regular"/>
              </a:rPr>
              <a:t>mekanisme</a:t>
            </a:r>
            <a:r>
              <a:rPr lang="en-ID" b="0" i="0" dirty="0">
                <a:effectLst/>
                <a:latin typeface="proxima-regular"/>
              </a:rPr>
              <a:t> transfer </a:t>
            </a:r>
            <a:r>
              <a:rPr lang="en-ID" b="0" i="0" dirty="0" err="1">
                <a:effectLst/>
                <a:latin typeface="proxima-regular"/>
              </a:rPr>
              <a:t>risiko</a:t>
            </a:r>
            <a:endParaRPr lang="id-ID" b="0" i="0" dirty="0">
              <a:effectLst/>
              <a:latin typeface="proxima-regular"/>
            </a:endParaRPr>
          </a:p>
          <a:p>
            <a:pPr marL="442913" indent="-360363">
              <a:lnSpc>
                <a:spcPct val="110000"/>
              </a:lnSpc>
              <a:spcBef>
                <a:spcPts val="0"/>
              </a:spcBef>
              <a:spcAft>
                <a:spcPts val="1200"/>
              </a:spcAft>
              <a:buFont typeface="Wingdings" panose="05000000000000000000" pitchFamily="2" charset="2"/>
              <a:buChar char="Ø"/>
            </a:pPr>
            <a:r>
              <a:rPr lang="id-ID" dirty="0">
                <a:latin typeface="proxima-regular"/>
              </a:rPr>
              <a:t>N</a:t>
            </a:r>
            <a:r>
              <a:rPr lang="en-ID" b="0" i="0" dirty="0" err="1">
                <a:effectLst/>
                <a:latin typeface="proxima-regular"/>
              </a:rPr>
              <a:t>asabah</a:t>
            </a:r>
            <a:r>
              <a:rPr lang="en-ID" b="0" i="0" dirty="0">
                <a:effectLst/>
                <a:latin typeface="proxima-regular"/>
              </a:rPr>
              <a:t> </a:t>
            </a:r>
            <a:r>
              <a:rPr lang="en-ID" b="0" i="0" dirty="0" err="1">
                <a:effectLst/>
                <a:latin typeface="proxima-regular"/>
              </a:rPr>
              <a:t>atau</a:t>
            </a:r>
            <a:r>
              <a:rPr lang="en-ID" b="0" i="0" dirty="0">
                <a:effectLst/>
                <a:latin typeface="proxima-regular"/>
              </a:rPr>
              <a:t> </a:t>
            </a:r>
            <a:r>
              <a:rPr lang="en-ID" b="0" i="0" dirty="0" err="1">
                <a:effectLst/>
                <a:latin typeface="proxima-regular"/>
              </a:rPr>
              <a:t>tertanggung</a:t>
            </a:r>
            <a:r>
              <a:rPr lang="en-ID" b="0" i="0" dirty="0">
                <a:effectLst/>
                <a:latin typeface="proxima-regular"/>
              </a:rPr>
              <a:t> </a:t>
            </a:r>
            <a:r>
              <a:rPr lang="en-ID" b="0" i="0" dirty="0" err="1">
                <a:effectLst/>
                <a:latin typeface="proxima-regular"/>
              </a:rPr>
              <a:t>adalah</a:t>
            </a:r>
            <a:r>
              <a:rPr lang="en-ID" b="0" i="0" dirty="0">
                <a:effectLst/>
                <a:latin typeface="proxima-regular"/>
              </a:rPr>
              <a:t> </a:t>
            </a:r>
            <a:r>
              <a:rPr lang="en-ID" b="0" i="1" dirty="0">
                <a:effectLst/>
                <a:latin typeface="proxima-regular"/>
              </a:rPr>
              <a:t>insured</a:t>
            </a:r>
            <a:r>
              <a:rPr lang="en-ID" b="0" i="0" dirty="0">
                <a:effectLst/>
                <a:latin typeface="proxima-regular"/>
              </a:rPr>
              <a:t> yang </a:t>
            </a:r>
            <a:r>
              <a:rPr lang="en-ID" b="0" i="0" dirty="0" err="1">
                <a:effectLst/>
                <a:latin typeface="proxima-regular"/>
              </a:rPr>
              <a:t>ditanggung</a:t>
            </a:r>
            <a:r>
              <a:rPr lang="en-ID" b="0" i="0" dirty="0">
                <a:effectLst/>
                <a:latin typeface="proxima-regular"/>
              </a:rPr>
              <a:t> </a:t>
            </a:r>
            <a:r>
              <a:rPr lang="en-ID" b="0" i="0" dirty="0" err="1">
                <a:effectLst/>
                <a:latin typeface="proxima-regular"/>
              </a:rPr>
              <a:t>risikonya</a:t>
            </a:r>
            <a:r>
              <a:rPr lang="en-ID" b="0" i="0" dirty="0">
                <a:effectLst/>
                <a:latin typeface="proxima-regular"/>
              </a:rPr>
              <a:t> oleh </a:t>
            </a:r>
            <a:r>
              <a:rPr lang="en-ID" b="0" i="0" dirty="0" err="1">
                <a:effectLst/>
                <a:latin typeface="proxima-regular"/>
              </a:rPr>
              <a:t>perusahaan</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penyedia</a:t>
            </a:r>
            <a:r>
              <a:rPr lang="en-ID" b="0" i="0" dirty="0">
                <a:effectLst/>
                <a:latin typeface="proxima-regular"/>
              </a:rPr>
              <a:t> </a:t>
            </a:r>
            <a:r>
              <a:rPr lang="en-ID" b="0" i="0" dirty="0" err="1">
                <a:effectLst/>
                <a:latin typeface="proxima-regular"/>
              </a:rPr>
              <a:t>produk</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tersebut</a:t>
            </a:r>
            <a:r>
              <a:rPr lang="en-ID" b="0" i="0" dirty="0">
                <a:effectLst/>
                <a:latin typeface="proxima-regular"/>
              </a:rPr>
              <a:t>. </a:t>
            </a:r>
            <a:endParaRPr lang="id-ID" b="0" i="0" dirty="0">
              <a:effectLst/>
              <a:latin typeface="proxima-regular"/>
            </a:endParaRPr>
          </a:p>
          <a:p>
            <a:pPr marL="442913" indent="-360363">
              <a:lnSpc>
                <a:spcPct val="110000"/>
              </a:lnSpc>
              <a:spcBef>
                <a:spcPts val="0"/>
              </a:spcBef>
              <a:spcAft>
                <a:spcPts val="1200"/>
              </a:spcAft>
              <a:buFont typeface="Wingdings" panose="05000000000000000000" pitchFamily="2" charset="2"/>
              <a:buChar char="Ø"/>
            </a:pPr>
            <a:r>
              <a:rPr lang="en-ID" b="0" i="0" dirty="0">
                <a:effectLst/>
                <a:latin typeface="proxima-regular"/>
              </a:rPr>
              <a:t>Perusahaan </a:t>
            </a:r>
            <a:r>
              <a:rPr lang="en-ID" b="0" i="0" dirty="0" err="1">
                <a:effectLst/>
                <a:latin typeface="proxima-regular"/>
              </a:rPr>
              <a:t>asuransi</a:t>
            </a:r>
            <a:r>
              <a:rPr lang="en-ID" b="0" i="0" dirty="0">
                <a:effectLst/>
                <a:latin typeface="proxima-regular"/>
              </a:rPr>
              <a:t> </a:t>
            </a:r>
            <a:r>
              <a:rPr lang="en-ID" b="0" i="0" dirty="0" err="1">
                <a:effectLst/>
                <a:latin typeface="proxima-regular"/>
              </a:rPr>
              <a:t>menyediakan</a:t>
            </a:r>
            <a:r>
              <a:rPr lang="en-ID" b="0" i="0" dirty="0">
                <a:effectLst/>
                <a:latin typeface="proxima-regular"/>
              </a:rPr>
              <a:t> </a:t>
            </a:r>
            <a:r>
              <a:rPr lang="en-ID" b="0" i="0" dirty="0" err="1">
                <a:effectLst/>
                <a:latin typeface="proxima-regular"/>
              </a:rPr>
              <a:t>jaminan</a:t>
            </a:r>
            <a:r>
              <a:rPr lang="en-ID" b="0" i="0" dirty="0">
                <a:effectLst/>
                <a:latin typeface="proxima-regular"/>
              </a:rPr>
              <a:t> </a:t>
            </a:r>
            <a:r>
              <a:rPr lang="en-ID" b="0" i="0" dirty="0" err="1">
                <a:effectLst/>
                <a:latin typeface="proxima-regular"/>
              </a:rPr>
              <a:t>berupa</a:t>
            </a:r>
            <a:r>
              <a:rPr lang="en-ID" b="0" i="0" dirty="0">
                <a:effectLst/>
                <a:latin typeface="proxima-regular"/>
              </a:rPr>
              <a:t> </a:t>
            </a:r>
            <a:r>
              <a:rPr lang="en-ID" b="0" i="0" u="none" strike="noStrike" dirty="0" err="1">
                <a:effectLst/>
                <a:latin typeface="proxima-regular"/>
                <a:hlinkClick r:id="rId2">
                  <a:extLst>
                    <a:ext uri="{A12FA001-AC4F-418D-AE19-62706E023703}">
                      <ahyp:hlinkClr xmlns:ahyp="http://schemas.microsoft.com/office/drawing/2018/hyperlinkcolor" val="tx"/>
                    </a:ext>
                  </a:extLst>
                </a:hlinkClick>
              </a:rPr>
              <a:t>ganti</a:t>
            </a:r>
            <a:r>
              <a:rPr lang="en-ID" b="0" i="0" u="none" strike="noStrike" dirty="0">
                <a:effectLst/>
                <a:latin typeface="proxima-regular"/>
                <a:hlinkClick r:id="rId2">
                  <a:extLst>
                    <a:ext uri="{A12FA001-AC4F-418D-AE19-62706E023703}">
                      <ahyp:hlinkClr xmlns:ahyp="http://schemas.microsoft.com/office/drawing/2018/hyperlinkcolor" val="tx"/>
                    </a:ext>
                  </a:extLst>
                </a:hlinkClick>
              </a:rPr>
              <a:t> </a:t>
            </a:r>
            <a:r>
              <a:rPr lang="en-ID" b="0" i="0" u="none" strike="noStrike" dirty="0" err="1">
                <a:effectLst/>
                <a:latin typeface="proxima-regular"/>
                <a:hlinkClick r:id="rId2">
                  <a:extLst>
                    <a:ext uri="{A12FA001-AC4F-418D-AE19-62706E023703}">
                      <ahyp:hlinkClr xmlns:ahyp="http://schemas.microsoft.com/office/drawing/2018/hyperlinkcolor" val="tx"/>
                    </a:ext>
                  </a:extLst>
                </a:hlinkClick>
              </a:rPr>
              <a:t>rugi</a:t>
            </a:r>
            <a:r>
              <a:rPr lang="en-ID" b="0" i="0" u="none" strike="noStrike" dirty="0">
                <a:effectLst/>
                <a:latin typeface="proxima-regular"/>
                <a:hlinkClick r:id="rId2">
                  <a:extLst>
                    <a:ext uri="{A12FA001-AC4F-418D-AE19-62706E023703}">
                      <ahyp:hlinkClr xmlns:ahyp="http://schemas.microsoft.com/office/drawing/2018/hyperlinkcolor" val="tx"/>
                    </a:ext>
                  </a:extLst>
                </a:hlinkClick>
              </a:rPr>
              <a:t> </a:t>
            </a:r>
            <a:r>
              <a:rPr lang="en-ID" b="0" i="0" u="none" strike="noStrike" dirty="0" err="1">
                <a:effectLst/>
                <a:latin typeface="proxima-regular"/>
                <a:hlinkClick r:id="rId2">
                  <a:extLst>
                    <a:ext uri="{A12FA001-AC4F-418D-AE19-62706E023703}">
                      <ahyp:hlinkClr xmlns:ahyp="http://schemas.microsoft.com/office/drawing/2018/hyperlinkcolor" val="tx"/>
                    </a:ext>
                  </a:extLst>
                </a:hlinkClick>
              </a:rPr>
              <a:t>finansial</a:t>
            </a:r>
            <a:r>
              <a:rPr lang="en-ID" b="0" i="0" dirty="0">
                <a:effectLst/>
                <a:latin typeface="proxima-regular"/>
              </a:rPr>
              <a:t> </a:t>
            </a:r>
            <a:r>
              <a:rPr lang="en-ID" b="0" i="0" dirty="0" err="1">
                <a:effectLst/>
                <a:latin typeface="proxima-regular"/>
              </a:rPr>
              <a:t>bila</a:t>
            </a:r>
            <a:r>
              <a:rPr lang="en-ID" b="0" i="0" dirty="0">
                <a:effectLst/>
                <a:latin typeface="proxima-regular"/>
              </a:rPr>
              <a:t> </a:t>
            </a:r>
            <a:r>
              <a:rPr lang="en-ID" b="0" i="0" dirty="0" err="1">
                <a:effectLst/>
                <a:latin typeface="proxima-regular"/>
              </a:rPr>
              <a:t>risiko</a:t>
            </a:r>
            <a:r>
              <a:rPr lang="en-ID" b="0" i="0" dirty="0">
                <a:effectLst/>
                <a:latin typeface="proxima-regular"/>
              </a:rPr>
              <a:t> yang </a:t>
            </a:r>
            <a:r>
              <a:rPr lang="en-ID" b="0" i="0" dirty="0" err="1">
                <a:effectLst/>
                <a:latin typeface="proxima-regular"/>
              </a:rPr>
              <a:t>diasuransikan</a:t>
            </a:r>
            <a:r>
              <a:rPr lang="en-ID" b="0" i="0" dirty="0">
                <a:effectLst/>
                <a:latin typeface="proxima-regular"/>
              </a:rPr>
              <a:t> </a:t>
            </a:r>
            <a:r>
              <a:rPr lang="en-ID" b="0" i="0" dirty="0" err="1">
                <a:effectLst/>
                <a:latin typeface="proxima-regular"/>
              </a:rPr>
              <a:t>terjadi</a:t>
            </a:r>
            <a:r>
              <a:rPr lang="en-ID" b="0" i="0" dirty="0">
                <a:effectLst/>
                <a:latin typeface="proxima-regular"/>
              </a:rPr>
              <a:t>. </a:t>
            </a:r>
            <a:endParaRPr lang="id-ID" b="0" i="0" dirty="0">
              <a:effectLst/>
              <a:latin typeface="proxima-regular"/>
            </a:endParaRPr>
          </a:p>
          <a:p>
            <a:pPr marL="442913" indent="-360363">
              <a:lnSpc>
                <a:spcPct val="110000"/>
              </a:lnSpc>
              <a:spcBef>
                <a:spcPts val="0"/>
              </a:spcBef>
              <a:spcAft>
                <a:spcPts val="1200"/>
              </a:spcAft>
              <a:buFont typeface="Wingdings" panose="05000000000000000000" pitchFamily="2" charset="2"/>
              <a:buChar char="Ø"/>
            </a:pPr>
            <a:r>
              <a:rPr lang="en-ID" b="0" i="0" dirty="0" err="1">
                <a:effectLst/>
                <a:latin typeface="proxima-regular"/>
              </a:rPr>
              <a:t>Untuk</a:t>
            </a:r>
            <a:r>
              <a:rPr lang="en-ID" b="0" i="0" dirty="0">
                <a:effectLst/>
                <a:latin typeface="proxima-regular"/>
              </a:rPr>
              <a:t> </a:t>
            </a:r>
            <a:r>
              <a:rPr lang="en-ID" b="0" i="0" dirty="0" err="1">
                <a:effectLst/>
                <a:latin typeface="proxima-regular"/>
              </a:rPr>
              <a:t>itu</a:t>
            </a:r>
            <a:r>
              <a:rPr lang="en-ID" b="0" i="0" dirty="0">
                <a:effectLst/>
                <a:latin typeface="proxima-regular"/>
              </a:rPr>
              <a:t>, </a:t>
            </a:r>
            <a:r>
              <a:rPr lang="en-ID" b="0" i="0" dirty="0" err="1">
                <a:effectLst/>
                <a:latin typeface="proxima-regular"/>
              </a:rPr>
              <a:t>tertanggung</a:t>
            </a:r>
            <a:r>
              <a:rPr lang="en-ID" b="0" i="0" dirty="0">
                <a:effectLst/>
                <a:latin typeface="proxima-regular"/>
              </a:rPr>
              <a:t> </a:t>
            </a:r>
            <a:r>
              <a:rPr lang="en-ID" b="0" i="0" dirty="0" err="1">
                <a:effectLst/>
                <a:latin typeface="proxima-regular"/>
              </a:rPr>
              <a:t>wajib</a:t>
            </a:r>
            <a:r>
              <a:rPr lang="en-ID" b="0" i="0" dirty="0">
                <a:effectLst/>
                <a:latin typeface="proxima-regular"/>
              </a:rPr>
              <a:t> </a:t>
            </a:r>
            <a:r>
              <a:rPr lang="en-ID" b="0" i="0" dirty="0" err="1">
                <a:effectLst/>
                <a:latin typeface="proxima-regular"/>
              </a:rPr>
              <a:t>membayar</a:t>
            </a:r>
            <a:r>
              <a:rPr lang="en-ID" b="0" i="0" dirty="0">
                <a:effectLst/>
                <a:latin typeface="proxima-regular"/>
              </a:rPr>
              <a:t> </a:t>
            </a:r>
            <a:r>
              <a:rPr lang="en-ID" b="0" i="0" dirty="0" err="1">
                <a:effectLst/>
                <a:latin typeface="proxima-regular"/>
              </a:rPr>
              <a:t>premi</a:t>
            </a:r>
            <a:r>
              <a:rPr lang="en-ID" b="0" i="0" dirty="0">
                <a:effectLst/>
                <a:latin typeface="proxima-regular"/>
              </a:rPr>
              <a:t> </a:t>
            </a:r>
            <a:r>
              <a:rPr lang="en-ID" b="0" i="0" dirty="0" err="1">
                <a:effectLst/>
                <a:latin typeface="proxima-regular"/>
              </a:rPr>
              <a:t>berupa</a:t>
            </a:r>
            <a:r>
              <a:rPr lang="en-ID" b="0" i="0" dirty="0">
                <a:effectLst/>
                <a:latin typeface="proxima-regular"/>
              </a:rPr>
              <a:t> </a:t>
            </a:r>
            <a:r>
              <a:rPr lang="en-ID" b="0" i="0" dirty="0" err="1">
                <a:effectLst/>
                <a:latin typeface="proxima-regular"/>
              </a:rPr>
              <a:t>sejumlah</a:t>
            </a:r>
            <a:r>
              <a:rPr lang="en-ID" b="0" i="0" dirty="0">
                <a:effectLst/>
                <a:latin typeface="proxima-regular"/>
              </a:rPr>
              <a:t> dana pada </a:t>
            </a:r>
            <a:r>
              <a:rPr lang="en-ID" b="0" i="0" dirty="0" err="1">
                <a:effectLst/>
                <a:latin typeface="proxima-regular"/>
              </a:rPr>
              <a:t>perusahaan</a:t>
            </a:r>
            <a:r>
              <a:rPr lang="en-ID" b="0" i="0" dirty="0">
                <a:effectLst/>
                <a:latin typeface="proxima-regular"/>
              </a:rPr>
              <a:t> </a:t>
            </a:r>
            <a:r>
              <a:rPr lang="en-ID" b="0" i="0" dirty="0" err="1">
                <a:effectLst/>
                <a:latin typeface="proxima-regular"/>
              </a:rPr>
              <a:t>asuransi</a:t>
            </a:r>
            <a:endParaRPr lang="en-ID" dirty="0"/>
          </a:p>
        </p:txBody>
      </p:sp>
    </p:spTree>
    <p:extLst>
      <p:ext uri="{BB962C8B-B14F-4D97-AF65-F5344CB8AC3E}">
        <p14:creationId xmlns:p14="http://schemas.microsoft.com/office/powerpoint/2010/main" val="1464036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3E682-86B4-42A5-A0BF-FCA0EE576D76}"/>
              </a:ext>
            </a:extLst>
          </p:cNvPr>
          <p:cNvSpPr>
            <a:spLocks noGrp="1"/>
          </p:cNvSpPr>
          <p:nvPr>
            <p:ph type="title"/>
          </p:nvPr>
        </p:nvSpPr>
        <p:spPr/>
        <p:txBody>
          <a:bodyPr/>
          <a:lstStyle/>
          <a:p>
            <a:r>
              <a:rPr lang="id-ID" dirty="0"/>
              <a:t>Jenis </a:t>
            </a:r>
            <a:r>
              <a:rPr lang="en-ID" b="0" i="0" dirty="0">
                <a:effectLst/>
              </a:rPr>
              <a:t>Perusahaan </a:t>
            </a:r>
            <a:r>
              <a:rPr lang="id-ID" dirty="0"/>
              <a:t>A</a:t>
            </a:r>
            <a:r>
              <a:rPr lang="en-ID" b="0" i="0" dirty="0" err="1">
                <a:effectLst/>
              </a:rPr>
              <a:t>suransi</a:t>
            </a:r>
            <a:r>
              <a:rPr lang="en-ID" b="0" i="0" dirty="0">
                <a:effectLst/>
              </a:rPr>
              <a:t> </a:t>
            </a:r>
            <a:endParaRPr lang="en-ID" dirty="0"/>
          </a:p>
        </p:txBody>
      </p:sp>
      <p:sp>
        <p:nvSpPr>
          <p:cNvPr id="3" name="Content Placeholder 2">
            <a:extLst>
              <a:ext uri="{FF2B5EF4-FFF2-40B4-BE49-F238E27FC236}">
                <a16:creationId xmlns:a16="http://schemas.microsoft.com/office/drawing/2014/main" id="{410A9B68-9999-4918-9D08-F07AEAC5184C}"/>
              </a:ext>
            </a:extLst>
          </p:cNvPr>
          <p:cNvSpPr>
            <a:spLocks noGrp="1"/>
          </p:cNvSpPr>
          <p:nvPr>
            <p:ph idx="1"/>
          </p:nvPr>
        </p:nvSpPr>
        <p:spPr>
          <a:xfrm>
            <a:off x="680321" y="2336872"/>
            <a:ext cx="10209352" cy="4160909"/>
          </a:xfrm>
        </p:spPr>
        <p:txBody>
          <a:bodyPr>
            <a:normAutofit/>
          </a:bodyPr>
          <a:lstStyle/>
          <a:p>
            <a:pPr marL="457200" indent="-457200">
              <a:buFont typeface="+mj-lt"/>
              <a:buAutoNum type="arabicPeriod"/>
            </a:pPr>
            <a:r>
              <a:rPr lang="en-ID" b="1" i="0" dirty="0">
                <a:solidFill>
                  <a:srgbClr val="006192"/>
                </a:solidFill>
                <a:effectLst/>
                <a:latin typeface="proxima-bold"/>
              </a:rPr>
              <a:t>Perusahaan </a:t>
            </a:r>
            <a:r>
              <a:rPr lang="en-ID" b="1" i="0" dirty="0" err="1">
                <a:solidFill>
                  <a:srgbClr val="006192"/>
                </a:solidFill>
                <a:effectLst/>
                <a:latin typeface="proxima-bold"/>
              </a:rPr>
              <a:t>asuransi</a:t>
            </a:r>
            <a:r>
              <a:rPr lang="en-ID" b="1" i="0" dirty="0">
                <a:solidFill>
                  <a:srgbClr val="006192"/>
                </a:solidFill>
                <a:effectLst/>
                <a:latin typeface="proxima-bold"/>
              </a:rPr>
              <a:t> </a:t>
            </a:r>
            <a:r>
              <a:rPr lang="en-ID" b="1" i="0" dirty="0" err="1">
                <a:solidFill>
                  <a:srgbClr val="006192"/>
                </a:solidFill>
                <a:effectLst/>
                <a:latin typeface="proxima-bold"/>
              </a:rPr>
              <a:t>jiwa</a:t>
            </a:r>
            <a:endParaRPr lang="en-ID" b="0" i="0" dirty="0">
              <a:solidFill>
                <a:srgbClr val="414141"/>
              </a:solidFill>
              <a:effectLst/>
              <a:latin typeface="proxima-regular"/>
            </a:endParaRPr>
          </a:p>
          <a:p>
            <a:pPr marL="785813" indent="-342900">
              <a:buFont typeface="Wingdings" panose="05000000000000000000" pitchFamily="2" charset="2"/>
              <a:buChar char="Ø"/>
            </a:pPr>
            <a:r>
              <a:rPr lang="en-ID" b="0" i="0" dirty="0">
                <a:effectLst/>
                <a:latin typeface="proxima-regular"/>
              </a:rPr>
              <a:t>Perusahaan </a:t>
            </a:r>
            <a:r>
              <a:rPr lang="en-ID" b="0" i="0" dirty="0" err="1">
                <a:effectLst/>
                <a:latin typeface="proxima-regular"/>
              </a:rPr>
              <a:t>asuransi</a:t>
            </a:r>
            <a:r>
              <a:rPr lang="en-ID" b="0" i="0" dirty="0">
                <a:effectLst/>
                <a:latin typeface="proxima-regular"/>
              </a:rPr>
              <a:t> </a:t>
            </a:r>
            <a:r>
              <a:rPr lang="en-ID" b="0" i="0" dirty="0" err="1">
                <a:effectLst/>
                <a:latin typeface="proxima-regular"/>
              </a:rPr>
              <a:t>jiwa</a:t>
            </a:r>
            <a:r>
              <a:rPr lang="en-ID" b="0" i="0" dirty="0">
                <a:effectLst/>
                <a:latin typeface="proxima-regular"/>
              </a:rPr>
              <a:t> </a:t>
            </a:r>
            <a:r>
              <a:rPr lang="en-ID" b="0" i="0" dirty="0" err="1">
                <a:effectLst/>
                <a:latin typeface="proxima-regular"/>
              </a:rPr>
              <a:t>adalah</a:t>
            </a:r>
            <a:r>
              <a:rPr lang="en-ID" b="0" i="0" dirty="0">
                <a:effectLst/>
                <a:latin typeface="proxima-regular"/>
              </a:rPr>
              <a:t> </a:t>
            </a:r>
            <a:r>
              <a:rPr lang="en-ID" b="0" i="0" dirty="0" err="1">
                <a:effectLst/>
                <a:latin typeface="proxima-regular"/>
              </a:rPr>
              <a:t>perusahaan</a:t>
            </a:r>
            <a:r>
              <a:rPr lang="en-ID" b="0" i="0" dirty="0">
                <a:effectLst/>
                <a:latin typeface="proxima-regular"/>
              </a:rPr>
              <a:t> yang </a:t>
            </a:r>
            <a:r>
              <a:rPr lang="en-ID" b="0" i="0" dirty="0" err="1">
                <a:effectLst/>
                <a:latin typeface="proxima-regular"/>
              </a:rPr>
              <a:t>memberikan</a:t>
            </a:r>
            <a:r>
              <a:rPr lang="en-ID" b="0" i="0" dirty="0">
                <a:effectLst/>
                <a:latin typeface="proxima-regular"/>
              </a:rPr>
              <a:t> </a:t>
            </a:r>
            <a:r>
              <a:rPr lang="en-ID" b="0" i="0" dirty="0" err="1">
                <a:effectLst/>
                <a:latin typeface="proxima-regular"/>
              </a:rPr>
              <a:t>jasa</a:t>
            </a:r>
            <a:r>
              <a:rPr lang="en-ID" b="0" i="0" dirty="0">
                <a:effectLst/>
                <a:latin typeface="proxima-regular"/>
              </a:rPr>
              <a:t> </a:t>
            </a:r>
            <a:r>
              <a:rPr lang="en-ID" b="0" i="0" dirty="0" err="1">
                <a:effectLst/>
                <a:latin typeface="proxima-regular"/>
              </a:rPr>
              <a:t>dalam</a:t>
            </a:r>
            <a:r>
              <a:rPr lang="en-ID" b="0" i="0" dirty="0">
                <a:effectLst/>
                <a:latin typeface="proxima-regular"/>
              </a:rPr>
              <a:t> </a:t>
            </a:r>
            <a:r>
              <a:rPr lang="en-ID" b="0" i="0" dirty="0" err="1">
                <a:effectLst/>
                <a:latin typeface="proxima-regular"/>
              </a:rPr>
              <a:t>penanggulangan</a:t>
            </a:r>
            <a:r>
              <a:rPr lang="en-ID" b="0" i="0" dirty="0">
                <a:effectLst/>
                <a:latin typeface="proxima-regular"/>
              </a:rPr>
              <a:t> </a:t>
            </a:r>
            <a:r>
              <a:rPr lang="en-ID" b="0" i="0" dirty="0" err="1">
                <a:effectLst/>
                <a:latin typeface="proxima-regular"/>
              </a:rPr>
              <a:t>risiko</a:t>
            </a:r>
            <a:r>
              <a:rPr lang="en-ID" b="0" i="0" dirty="0">
                <a:effectLst/>
                <a:latin typeface="proxima-regular"/>
              </a:rPr>
              <a:t> yang </a:t>
            </a:r>
            <a:r>
              <a:rPr lang="en-ID" b="0" i="0" dirty="0" err="1">
                <a:effectLst/>
                <a:latin typeface="proxima-regular"/>
              </a:rPr>
              <a:t>berkaitan</a:t>
            </a:r>
            <a:r>
              <a:rPr lang="en-ID" b="0" i="0" dirty="0">
                <a:effectLst/>
                <a:latin typeface="proxima-regular"/>
              </a:rPr>
              <a:t> </a:t>
            </a:r>
            <a:r>
              <a:rPr lang="en-ID" b="0" i="0" dirty="0" err="1">
                <a:effectLst/>
                <a:latin typeface="proxima-regular"/>
              </a:rPr>
              <a:t>dengan</a:t>
            </a:r>
            <a:r>
              <a:rPr lang="en-ID" b="0" i="0" dirty="0">
                <a:effectLst/>
                <a:latin typeface="proxima-regular"/>
              </a:rPr>
              <a:t> </a:t>
            </a:r>
            <a:r>
              <a:rPr lang="en-ID" b="0" i="0" dirty="0" err="1">
                <a:effectLst/>
                <a:latin typeface="proxima-regular"/>
              </a:rPr>
              <a:t>hidup</a:t>
            </a:r>
            <a:r>
              <a:rPr lang="en-ID" b="0" i="0" dirty="0">
                <a:effectLst/>
                <a:latin typeface="proxima-regular"/>
              </a:rPr>
              <a:t> </a:t>
            </a:r>
            <a:r>
              <a:rPr lang="en-ID" b="0" i="0" dirty="0" err="1">
                <a:effectLst/>
                <a:latin typeface="proxima-regular"/>
              </a:rPr>
              <a:t>atau</a:t>
            </a:r>
            <a:r>
              <a:rPr lang="en-ID" b="0" i="0" dirty="0">
                <a:effectLst/>
                <a:latin typeface="proxima-regular"/>
              </a:rPr>
              <a:t> </a:t>
            </a:r>
            <a:r>
              <a:rPr lang="en-ID" b="0" i="0" dirty="0" err="1">
                <a:effectLst/>
                <a:latin typeface="proxima-regular"/>
              </a:rPr>
              <a:t>meninggalnya</a:t>
            </a:r>
            <a:r>
              <a:rPr lang="en-ID" b="0" i="0" dirty="0">
                <a:effectLst/>
                <a:latin typeface="proxima-regular"/>
              </a:rPr>
              <a:t> </a:t>
            </a:r>
            <a:r>
              <a:rPr lang="en-ID" b="0" i="0" dirty="0" err="1">
                <a:effectLst/>
                <a:latin typeface="proxima-regular"/>
              </a:rPr>
              <a:t>seseorang</a:t>
            </a:r>
            <a:r>
              <a:rPr lang="en-ID" b="0" i="0" dirty="0">
                <a:effectLst/>
                <a:latin typeface="proxima-regular"/>
              </a:rPr>
              <a:t> yang </a:t>
            </a:r>
            <a:r>
              <a:rPr lang="en-ID" b="0" i="0" dirty="0" err="1">
                <a:effectLst/>
                <a:latin typeface="proxima-regular"/>
              </a:rPr>
              <a:t>dipertanggungkan</a:t>
            </a:r>
            <a:r>
              <a:rPr lang="en-ID" b="0" i="0" dirty="0">
                <a:effectLst/>
                <a:latin typeface="proxima-regular"/>
              </a:rPr>
              <a:t>. </a:t>
            </a:r>
            <a:endParaRPr lang="id-ID" b="0" i="0" dirty="0">
              <a:effectLst/>
              <a:latin typeface="proxima-regular"/>
            </a:endParaRPr>
          </a:p>
          <a:p>
            <a:pPr marL="785813" indent="-342900">
              <a:buFont typeface="Wingdings" panose="05000000000000000000" pitchFamily="2" charset="2"/>
              <a:buChar char="Ø"/>
            </a:pPr>
            <a:r>
              <a:rPr lang="id-ID" dirty="0">
                <a:latin typeface="proxima-regular"/>
              </a:rPr>
              <a:t>Y</a:t>
            </a:r>
            <a:r>
              <a:rPr lang="en-ID" b="0" i="0" dirty="0">
                <a:effectLst/>
                <a:latin typeface="proxima-regular"/>
              </a:rPr>
              <a:t>ang </a:t>
            </a:r>
            <a:r>
              <a:rPr lang="en-ID" b="0" i="0" dirty="0" err="1">
                <a:effectLst/>
                <a:latin typeface="proxima-regular"/>
              </a:rPr>
              <a:t>menjadi</a:t>
            </a:r>
            <a:r>
              <a:rPr lang="en-ID" b="0" i="0" dirty="0">
                <a:effectLst/>
                <a:latin typeface="proxima-regular"/>
              </a:rPr>
              <a:t> </a:t>
            </a:r>
            <a:r>
              <a:rPr lang="en-ID" b="0" i="0" dirty="0" err="1">
                <a:effectLst/>
                <a:latin typeface="proxima-regular"/>
              </a:rPr>
              <a:t>fokus</a:t>
            </a:r>
            <a:r>
              <a:rPr lang="en-ID" b="0" i="0" dirty="0">
                <a:effectLst/>
                <a:latin typeface="proxima-regular"/>
              </a:rPr>
              <a:t> </a:t>
            </a:r>
            <a:r>
              <a:rPr lang="en-ID" b="0" i="0" dirty="0" err="1">
                <a:effectLst/>
                <a:latin typeface="proxima-regular"/>
              </a:rPr>
              <a:t>adalah</a:t>
            </a:r>
            <a:r>
              <a:rPr lang="en-ID" b="0" i="0" dirty="0">
                <a:effectLst/>
                <a:latin typeface="proxima-regular"/>
              </a:rPr>
              <a:t> </a:t>
            </a:r>
            <a:r>
              <a:rPr lang="en-ID" b="0" i="0" dirty="0" err="1">
                <a:effectLst/>
                <a:latin typeface="proxima-regular"/>
              </a:rPr>
              <a:t>perlindungan</a:t>
            </a:r>
            <a:r>
              <a:rPr lang="en-ID" b="0" i="0" dirty="0">
                <a:effectLst/>
                <a:latin typeface="proxima-regular"/>
              </a:rPr>
              <a:t> </a:t>
            </a:r>
            <a:r>
              <a:rPr lang="en-ID" b="0" i="0" dirty="0" err="1">
                <a:effectLst/>
                <a:latin typeface="proxima-regular"/>
              </a:rPr>
              <a:t>terhadap</a:t>
            </a:r>
            <a:r>
              <a:rPr lang="en-ID" b="0" i="0" dirty="0">
                <a:effectLst/>
                <a:latin typeface="proxima-regular"/>
              </a:rPr>
              <a:t> </a:t>
            </a:r>
            <a:r>
              <a:rPr lang="en-ID" b="0" i="0" dirty="0" err="1">
                <a:effectLst/>
                <a:latin typeface="proxima-regular"/>
              </a:rPr>
              <a:t>nilai</a:t>
            </a:r>
            <a:r>
              <a:rPr lang="en-ID" b="0" i="0" dirty="0">
                <a:effectLst/>
                <a:latin typeface="proxima-regular"/>
              </a:rPr>
              <a:t> </a:t>
            </a:r>
            <a:r>
              <a:rPr lang="en-ID" b="0" i="0" dirty="0" err="1">
                <a:effectLst/>
                <a:latin typeface="proxima-regular"/>
              </a:rPr>
              <a:t>ekonomi</a:t>
            </a:r>
            <a:r>
              <a:rPr lang="en-ID" b="0" i="0" dirty="0">
                <a:effectLst/>
                <a:latin typeface="proxima-regular"/>
              </a:rPr>
              <a:t> </a:t>
            </a:r>
            <a:r>
              <a:rPr lang="en-ID" b="0" i="0" dirty="0" err="1">
                <a:effectLst/>
                <a:latin typeface="proxima-regular"/>
              </a:rPr>
              <a:t>hidup</a:t>
            </a:r>
            <a:r>
              <a:rPr lang="en-ID" b="0" i="0" dirty="0">
                <a:effectLst/>
                <a:latin typeface="proxima-regular"/>
              </a:rPr>
              <a:t> </a:t>
            </a:r>
            <a:r>
              <a:rPr lang="en-ID" b="0" i="0" dirty="0" err="1">
                <a:effectLst/>
                <a:latin typeface="proxima-regular"/>
              </a:rPr>
              <a:t>seseorang</a:t>
            </a:r>
            <a:r>
              <a:rPr lang="en-ID" b="0" i="0" dirty="0">
                <a:effectLst/>
                <a:latin typeface="proxima-regular"/>
              </a:rPr>
              <a:t>. </a:t>
            </a:r>
            <a:endParaRPr lang="id-ID" b="0" i="0" dirty="0">
              <a:effectLst/>
              <a:latin typeface="proxima-regular"/>
            </a:endParaRPr>
          </a:p>
          <a:p>
            <a:pPr marL="785813" indent="-342900">
              <a:buFont typeface="Wingdings" panose="05000000000000000000" pitchFamily="2" charset="2"/>
              <a:buChar char="Ø"/>
            </a:pPr>
            <a:r>
              <a:rPr lang="en-ID" b="0" i="0" dirty="0">
                <a:effectLst/>
                <a:latin typeface="proxima-regular"/>
              </a:rPr>
              <a:t>Perusahaan </a:t>
            </a:r>
            <a:r>
              <a:rPr lang="en-ID" b="0" i="0" dirty="0" err="1">
                <a:effectLst/>
                <a:latin typeface="proxima-regular"/>
              </a:rPr>
              <a:t>asuransi</a:t>
            </a:r>
            <a:r>
              <a:rPr lang="en-ID" b="0" i="0" dirty="0">
                <a:effectLst/>
                <a:latin typeface="proxima-regular"/>
              </a:rPr>
              <a:t> </a:t>
            </a:r>
            <a:r>
              <a:rPr lang="en-ID" b="0" i="0" dirty="0" err="1">
                <a:effectLst/>
                <a:latin typeface="proxima-regular"/>
              </a:rPr>
              <a:t>jiwa</a:t>
            </a:r>
            <a:r>
              <a:rPr lang="en-ID" b="0" i="0" dirty="0">
                <a:effectLst/>
                <a:latin typeface="proxima-regular"/>
              </a:rPr>
              <a:t> </a:t>
            </a:r>
            <a:r>
              <a:rPr lang="en-ID" b="0" i="0" dirty="0" err="1">
                <a:effectLst/>
                <a:latin typeface="proxima-regular"/>
              </a:rPr>
              <a:t>akan</a:t>
            </a:r>
            <a:r>
              <a:rPr lang="en-ID" b="0" i="0" dirty="0">
                <a:effectLst/>
                <a:latin typeface="proxima-regular"/>
              </a:rPr>
              <a:t> </a:t>
            </a:r>
            <a:r>
              <a:rPr lang="en-ID" b="0" i="0" dirty="0" err="1">
                <a:effectLst/>
                <a:latin typeface="proxima-regular"/>
              </a:rPr>
              <a:t>membayarkan</a:t>
            </a:r>
            <a:r>
              <a:rPr lang="en-ID" b="0" i="0" dirty="0">
                <a:effectLst/>
                <a:latin typeface="proxima-regular"/>
              </a:rPr>
              <a:t> </a:t>
            </a:r>
            <a:r>
              <a:rPr lang="en-ID" b="0" i="0" dirty="0" err="1">
                <a:effectLst/>
                <a:latin typeface="proxima-regular"/>
              </a:rPr>
              <a:t>sejumlah</a:t>
            </a:r>
            <a:r>
              <a:rPr lang="en-ID" b="0" i="0" dirty="0">
                <a:effectLst/>
                <a:latin typeface="proxima-regular"/>
              </a:rPr>
              <a:t> </a:t>
            </a:r>
            <a:r>
              <a:rPr lang="en-ID" b="0" i="0" dirty="0" err="1">
                <a:effectLst/>
                <a:latin typeface="proxima-regular"/>
              </a:rPr>
              <a:t>uang</a:t>
            </a:r>
            <a:r>
              <a:rPr lang="en-ID" b="0" i="0" dirty="0">
                <a:effectLst/>
                <a:latin typeface="proxima-regular"/>
              </a:rPr>
              <a:t> </a:t>
            </a:r>
            <a:r>
              <a:rPr lang="en-ID" b="0" i="0" dirty="0" err="1">
                <a:effectLst/>
                <a:latin typeface="proxima-regular"/>
              </a:rPr>
              <a:t>pertanggungan</a:t>
            </a:r>
            <a:r>
              <a:rPr lang="en-ID" b="0" i="0" dirty="0">
                <a:effectLst/>
                <a:latin typeface="proxima-regular"/>
              </a:rPr>
              <a:t> pada </a:t>
            </a:r>
            <a:r>
              <a:rPr lang="en-ID" b="0" i="0" dirty="0" err="1">
                <a:effectLst/>
                <a:latin typeface="proxima-regular"/>
              </a:rPr>
              <a:t>ahli</a:t>
            </a:r>
            <a:r>
              <a:rPr lang="en-ID" b="0" i="0" dirty="0">
                <a:effectLst/>
                <a:latin typeface="proxima-regular"/>
              </a:rPr>
              <a:t> </a:t>
            </a:r>
            <a:r>
              <a:rPr lang="en-ID" b="0" i="0" dirty="0" err="1">
                <a:effectLst/>
                <a:latin typeface="proxima-regular"/>
              </a:rPr>
              <a:t>waris</a:t>
            </a:r>
            <a:r>
              <a:rPr lang="en-ID" b="0" i="0" dirty="0">
                <a:effectLst/>
                <a:latin typeface="proxima-regular"/>
              </a:rPr>
              <a:t> </a:t>
            </a:r>
            <a:r>
              <a:rPr lang="en-ID" b="0" i="0" dirty="0" err="1">
                <a:effectLst/>
                <a:latin typeface="proxima-regular"/>
              </a:rPr>
              <a:t>tertanggung</a:t>
            </a:r>
            <a:r>
              <a:rPr lang="en-ID" b="0" i="0" dirty="0">
                <a:effectLst/>
                <a:latin typeface="proxima-regular"/>
              </a:rPr>
              <a:t> </a:t>
            </a:r>
            <a:r>
              <a:rPr lang="en-ID" b="0" i="0" dirty="0" err="1">
                <a:effectLst/>
                <a:latin typeface="proxima-regular"/>
              </a:rPr>
              <a:t>sesuai</a:t>
            </a:r>
            <a:r>
              <a:rPr lang="en-ID" b="0" i="0" dirty="0">
                <a:effectLst/>
                <a:latin typeface="proxima-regular"/>
              </a:rPr>
              <a:t> </a:t>
            </a:r>
            <a:r>
              <a:rPr lang="en-ID" b="0" i="0" dirty="0" err="1">
                <a:effectLst/>
                <a:latin typeface="proxima-regular"/>
              </a:rPr>
              <a:t>isi</a:t>
            </a:r>
            <a:r>
              <a:rPr lang="en-ID" b="0" i="0" dirty="0">
                <a:effectLst/>
                <a:latin typeface="proxima-regular"/>
              </a:rPr>
              <a:t> </a:t>
            </a:r>
            <a:r>
              <a:rPr lang="en-ID" b="0" i="0" dirty="0" err="1">
                <a:effectLst/>
                <a:latin typeface="proxima-regular"/>
              </a:rPr>
              <a:t>kontrak</a:t>
            </a:r>
            <a:r>
              <a:rPr lang="en-ID" b="0" i="0" dirty="0">
                <a:effectLst/>
                <a:latin typeface="proxima-regular"/>
              </a:rPr>
              <a:t> </a:t>
            </a:r>
            <a:r>
              <a:rPr lang="en-ID" b="0" i="0" dirty="0" err="1">
                <a:effectLst/>
                <a:latin typeface="proxima-regular"/>
              </a:rPr>
              <a:t>asuransi</a:t>
            </a:r>
            <a:r>
              <a:rPr lang="en-ID" b="0" i="0" dirty="0">
                <a:effectLst/>
                <a:latin typeface="proxima-regular"/>
              </a:rPr>
              <a:t>. </a:t>
            </a:r>
            <a:endParaRPr lang="id-ID" b="0" i="0" dirty="0">
              <a:effectLst/>
              <a:latin typeface="proxima-regular"/>
            </a:endParaRPr>
          </a:p>
          <a:p>
            <a:pPr marL="785813" indent="-342900">
              <a:buFont typeface="Wingdings" panose="05000000000000000000" pitchFamily="2" charset="2"/>
              <a:buChar char="Ø"/>
            </a:pPr>
            <a:r>
              <a:rPr lang="en-ID" b="0" i="0" dirty="0">
                <a:effectLst/>
                <a:latin typeface="proxima-regular"/>
              </a:rPr>
              <a:t>Perusahaan </a:t>
            </a:r>
            <a:r>
              <a:rPr lang="en-ID" b="0" i="0" dirty="0" err="1">
                <a:effectLst/>
                <a:latin typeface="proxima-regular"/>
              </a:rPr>
              <a:t>asuransi</a:t>
            </a:r>
            <a:r>
              <a:rPr lang="en-ID" b="0" i="0" dirty="0">
                <a:effectLst/>
                <a:latin typeface="proxima-regular"/>
              </a:rPr>
              <a:t> </a:t>
            </a:r>
            <a:r>
              <a:rPr lang="en-ID" b="0" i="0" dirty="0" err="1">
                <a:effectLst/>
                <a:latin typeface="proxima-regular"/>
              </a:rPr>
              <a:t>jiwa</a:t>
            </a:r>
            <a:r>
              <a:rPr lang="en-ID" b="0" i="0" dirty="0">
                <a:effectLst/>
                <a:latin typeface="proxima-regular"/>
              </a:rPr>
              <a:t> </a:t>
            </a:r>
            <a:r>
              <a:rPr lang="en-ID" b="0" i="0" dirty="0" err="1">
                <a:effectLst/>
                <a:latin typeface="proxima-regular"/>
              </a:rPr>
              <a:t>wajib</a:t>
            </a:r>
            <a:r>
              <a:rPr lang="en-ID" b="0" i="0" dirty="0">
                <a:effectLst/>
                <a:latin typeface="proxima-regular"/>
              </a:rPr>
              <a:t> </a:t>
            </a:r>
            <a:r>
              <a:rPr lang="en-ID" b="0" i="0" dirty="0" err="1">
                <a:effectLst/>
                <a:latin typeface="proxima-regular"/>
              </a:rPr>
              <a:t>memperoleh</a:t>
            </a:r>
            <a:r>
              <a:rPr lang="en-ID" b="0" i="0" dirty="0">
                <a:effectLst/>
                <a:latin typeface="proxima-regular"/>
              </a:rPr>
              <a:t> </a:t>
            </a:r>
            <a:r>
              <a:rPr lang="en-ID" b="0" i="0" dirty="0" err="1">
                <a:effectLst/>
                <a:latin typeface="proxima-regular"/>
              </a:rPr>
              <a:t>izin</a:t>
            </a:r>
            <a:r>
              <a:rPr lang="en-ID" b="0" i="0" dirty="0">
                <a:effectLst/>
                <a:latin typeface="proxima-regular"/>
              </a:rPr>
              <a:t> </a:t>
            </a:r>
            <a:r>
              <a:rPr lang="en-ID" b="0" i="0" dirty="0" err="1">
                <a:effectLst/>
                <a:latin typeface="proxima-regular"/>
              </a:rPr>
              <a:t>usaha</a:t>
            </a:r>
            <a:r>
              <a:rPr lang="en-ID" b="0" i="0" dirty="0">
                <a:effectLst/>
                <a:latin typeface="proxima-regular"/>
              </a:rPr>
              <a:t> </a:t>
            </a:r>
            <a:r>
              <a:rPr lang="en-ID" b="0" i="0" dirty="0" err="1">
                <a:effectLst/>
                <a:latin typeface="proxima-regular"/>
              </a:rPr>
              <a:t>dari</a:t>
            </a:r>
            <a:r>
              <a:rPr lang="en-ID" b="0" i="0" dirty="0">
                <a:effectLst/>
                <a:latin typeface="proxima-regular"/>
              </a:rPr>
              <a:t> </a:t>
            </a:r>
            <a:r>
              <a:rPr lang="en-ID" b="0" i="0" dirty="0" err="1">
                <a:effectLst/>
                <a:latin typeface="proxima-regular"/>
              </a:rPr>
              <a:t>Otoritas</a:t>
            </a:r>
            <a:r>
              <a:rPr lang="en-ID" b="0" i="0" dirty="0">
                <a:effectLst/>
                <a:latin typeface="proxima-regular"/>
              </a:rPr>
              <a:t> Jasa </a:t>
            </a:r>
            <a:r>
              <a:rPr lang="en-ID" b="0" i="0" dirty="0" err="1">
                <a:effectLst/>
                <a:latin typeface="proxima-regular"/>
              </a:rPr>
              <a:t>Keuangan</a:t>
            </a:r>
            <a:r>
              <a:rPr lang="en-ID" b="0" i="0" dirty="0">
                <a:effectLst/>
                <a:latin typeface="proxima-regular"/>
              </a:rPr>
              <a:t> (OJK).</a:t>
            </a:r>
            <a:endParaRPr lang="en-ID" dirty="0"/>
          </a:p>
        </p:txBody>
      </p:sp>
    </p:spTree>
    <p:extLst>
      <p:ext uri="{BB962C8B-B14F-4D97-AF65-F5344CB8AC3E}">
        <p14:creationId xmlns:p14="http://schemas.microsoft.com/office/powerpoint/2010/main" val="1336739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C7D2F-40A2-4B5A-8D4E-1283764AB9FC}"/>
              </a:ext>
            </a:extLst>
          </p:cNvPr>
          <p:cNvSpPr>
            <a:spLocks noGrp="1"/>
          </p:cNvSpPr>
          <p:nvPr>
            <p:ph type="title"/>
          </p:nvPr>
        </p:nvSpPr>
        <p:spPr/>
        <p:txBody>
          <a:bodyPr/>
          <a:lstStyle/>
          <a:p>
            <a:r>
              <a:rPr lang="id-ID" dirty="0"/>
              <a:t>Jenis </a:t>
            </a:r>
            <a:r>
              <a:rPr lang="en-ID" b="0" i="0" dirty="0">
                <a:effectLst/>
              </a:rPr>
              <a:t>Perusahaan </a:t>
            </a:r>
            <a:r>
              <a:rPr lang="id-ID" dirty="0"/>
              <a:t>A</a:t>
            </a:r>
            <a:r>
              <a:rPr lang="en-ID" b="0" i="0" dirty="0" err="1">
                <a:effectLst/>
              </a:rPr>
              <a:t>suransi</a:t>
            </a:r>
            <a:r>
              <a:rPr lang="en-ID" b="0" i="0" dirty="0">
                <a:effectLst/>
              </a:rPr>
              <a:t> </a:t>
            </a:r>
            <a:endParaRPr lang="en-ID" dirty="0"/>
          </a:p>
        </p:txBody>
      </p:sp>
      <p:sp>
        <p:nvSpPr>
          <p:cNvPr id="3" name="Content Placeholder 2">
            <a:extLst>
              <a:ext uri="{FF2B5EF4-FFF2-40B4-BE49-F238E27FC236}">
                <a16:creationId xmlns:a16="http://schemas.microsoft.com/office/drawing/2014/main" id="{39433CFA-456A-4550-AE3D-2F8D83EF99A4}"/>
              </a:ext>
            </a:extLst>
          </p:cNvPr>
          <p:cNvSpPr>
            <a:spLocks noGrp="1"/>
          </p:cNvSpPr>
          <p:nvPr>
            <p:ph idx="1"/>
          </p:nvPr>
        </p:nvSpPr>
        <p:spPr>
          <a:xfrm>
            <a:off x="680321" y="2336872"/>
            <a:ext cx="10624988" cy="4160909"/>
          </a:xfrm>
        </p:spPr>
        <p:txBody>
          <a:bodyPr>
            <a:normAutofit/>
          </a:bodyPr>
          <a:lstStyle/>
          <a:p>
            <a:pPr marL="0" indent="0">
              <a:buNone/>
            </a:pPr>
            <a:r>
              <a:rPr lang="id-ID" b="1" i="0" dirty="0">
                <a:solidFill>
                  <a:srgbClr val="006192"/>
                </a:solidFill>
                <a:effectLst/>
                <a:latin typeface="proxima-bold"/>
              </a:rPr>
              <a:t>2. </a:t>
            </a:r>
            <a:r>
              <a:rPr lang="en-ID" b="1" i="0" dirty="0">
                <a:solidFill>
                  <a:srgbClr val="006192"/>
                </a:solidFill>
                <a:effectLst/>
                <a:latin typeface="proxima-bold"/>
              </a:rPr>
              <a:t>Perusahaan </a:t>
            </a:r>
            <a:r>
              <a:rPr lang="id-ID" b="1" dirty="0">
                <a:solidFill>
                  <a:srgbClr val="006192"/>
                </a:solidFill>
                <a:latin typeface="proxima-bold"/>
              </a:rPr>
              <a:t>A</a:t>
            </a:r>
            <a:r>
              <a:rPr lang="en-ID" b="1" i="0" dirty="0" err="1">
                <a:solidFill>
                  <a:srgbClr val="006192"/>
                </a:solidFill>
                <a:effectLst/>
                <a:latin typeface="proxima-bold"/>
              </a:rPr>
              <a:t>suransi</a:t>
            </a:r>
            <a:r>
              <a:rPr lang="en-ID" b="1" i="0" dirty="0">
                <a:solidFill>
                  <a:srgbClr val="006192"/>
                </a:solidFill>
                <a:effectLst/>
                <a:latin typeface="proxima-bold"/>
              </a:rPr>
              <a:t> </a:t>
            </a:r>
            <a:r>
              <a:rPr lang="id-ID" b="1" dirty="0">
                <a:solidFill>
                  <a:srgbClr val="006192"/>
                </a:solidFill>
                <a:latin typeface="proxima-bold"/>
              </a:rPr>
              <a:t>U</a:t>
            </a:r>
            <a:r>
              <a:rPr lang="en-ID" b="1" i="0" dirty="0">
                <a:solidFill>
                  <a:srgbClr val="006192"/>
                </a:solidFill>
                <a:effectLst/>
                <a:latin typeface="proxima-bold"/>
              </a:rPr>
              <a:t>mum</a:t>
            </a:r>
            <a:endParaRPr lang="en-ID" b="0" i="0" dirty="0">
              <a:solidFill>
                <a:srgbClr val="414141"/>
              </a:solidFill>
              <a:effectLst/>
              <a:latin typeface="proxima-regular"/>
            </a:endParaRPr>
          </a:p>
          <a:p>
            <a:pPr marL="623888" indent="-360363">
              <a:buFont typeface="Wingdings" panose="05000000000000000000" pitchFamily="2" charset="2"/>
              <a:buChar char="Ø"/>
            </a:pPr>
            <a:r>
              <a:rPr lang="en-ID" b="0" i="0" dirty="0">
                <a:effectLst/>
                <a:latin typeface="proxima-regular"/>
              </a:rPr>
              <a:t>Perusahaan </a:t>
            </a:r>
            <a:r>
              <a:rPr lang="en-ID" b="0" i="0" dirty="0" err="1">
                <a:effectLst/>
                <a:latin typeface="proxima-regular"/>
              </a:rPr>
              <a:t>asuransi</a:t>
            </a:r>
            <a:r>
              <a:rPr lang="en-ID" b="0" i="0" dirty="0">
                <a:effectLst/>
                <a:latin typeface="proxima-regular"/>
              </a:rPr>
              <a:t> </a:t>
            </a:r>
            <a:r>
              <a:rPr lang="en-ID" b="0" i="0" dirty="0" err="1">
                <a:effectLst/>
                <a:latin typeface="proxima-regular"/>
              </a:rPr>
              <a:t>umum</a:t>
            </a:r>
            <a:r>
              <a:rPr lang="en-ID" b="0" i="0" dirty="0">
                <a:effectLst/>
                <a:latin typeface="proxima-regular"/>
              </a:rPr>
              <a:t> </a:t>
            </a:r>
            <a:r>
              <a:rPr lang="en-ID" b="0" i="0" dirty="0" err="1">
                <a:effectLst/>
                <a:latin typeface="proxima-regular"/>
              </a:rPr>
              <a:t>menyediakan</a:t>
            </a:r>
            <a:r>
              <a:rPr lang="en-ID" b="0" i="0" dirty="0">
                <a:effectLst/>
                <a:latin typeface="proxima-regular"/>
              </a:rPr>
              <a:t> </a:t>
            </a:r>
            <a:r>
              <a:rPr lang="en-ID" b="0" i="0" dirty="0" err="1">
                <a:effectLst/>
                <a:latin typeface="proxima-regular"/>
              </a:rPr>
              <a:t>jasa</a:t>
            </a:r>
            <a:r>
              <a:rPr lang="en-ID" b="0" i="0" dirty="0">
                <a:effectLst/>
                <a:latin typeface="proxima-regular"/>
              </a:rPr>
              <a:t> </a:t>
            </a:r>
            <a:r>
              <a:rPr lang="en-ID" b="0" i="0" dirty="0" err="1">
                <a:effectLst/>
                <a:latin typeface="proxima-regular"/>
              </a:rPr>
              <a:t>perlindungan</a:t>
            </a:r>
            <a:r>
              <a:rPr lang="en-ID" b="0" i="0" dirty="0">
                <a:effectLst/>
                <a:latin typeface="proxima-regular"/>
              </a:rPr>
              <a:t> </a:t>
            </a:r>
            <a:r>
              <a:rPr lang="en-ID" b="0" i="0" dirty="0" err="1">
                <a:effectLst/>
                <a:latin typeface="proxima-regular"/>
              </a:rPr>
              <a:t>risiko</a:t>
            </a:r>
            <a:r>
              <a:rPr lang="en-ID" b="0" i="0" dirty="0">
                <a:effectLst/>
                <a:latin typeface="proxima-regular"/>
              </a:rPr>
              <a:t> </a:t>
            </a:r>
            <a:r>
              <a:rPr lang="en-ID" b="0" i="0" dirty="0" err="1">
                <a:effectLst/>
                <a:latin typeface="proxima-regular"/>
              </a:rPr>
              <a:t>terhadap</a:t>
            </a:r>
            <a:r>
              <a:rPr lang="en-ID" b="0" i="0" dirty="0">
                <a:effectLst/>
                <a:latin typeface="proxima-regular"/>
              </a:rPr>
              <a:t> </a:t>
            </a:r>
            <a:r>
              <a:rPr lang="en-ID" b="0" i="0" dirty="0" err="1">
                <a:effectLst/>
                <a:latin typeface="proxima-regular"/>
              </a:rPr>
              <a:t>kerugian</a:t>
            </a:r>
            <a:r>
              <a:rPr lang="en-ID" b="0" i="0" dirty="0">
                <a:effectLst/>
                <a:latin typeface="proxima-regular"/>
              </a:rPr>
              <a:t> </a:t>
            </a:r>
            <a:r>
              <a:rPr lang="en-ID" b="0" i="0" dirty="0" err="1">
                <a:effectLst/>
                <a:latin typeface="proxima-regular"/>
              </a:rPr>
              <a:t>ekonomi</a:t>
            </a:r>
            <a:r>
              <a:rPr lang="en-ID" b="0" i="0" dirty="0">
                <a:effectLst/>
                <a:latin typeface="proxima-regular"/>
              </a:rPr>
              <a:t> yang </a:t>
            </a:r>
            <a:r>
              <a:rPr lang="en-ID" b="0" i="0" dirty="0" err="1">
                <a:effectLst/>
                <a:latin typeface="proxima-regular"/>
              </a:rPr>
              <a:t>terjadi</a:t>
            </a:r>
            <a:r>
              <a:rPr lang="en-ID" b="0" i="0" dirty="0">
                <a:effectLst/>
                <a:latin typeface="proxima-regular"/>
              </a:rPr>
              <a:t> </a:t>
            </a:r>
            <a:r>
              <a:rPr lang="en-ID" b="0" i="0" dirty="0" err="1">
                <a:effectLst/>
                <a:latin typeface="proxima-regular"/>
              </a:rPr>
              <a:t>akibat</a:t>
            </a:r>
            <a:r>
              <a:rPr lang="en-ID" b="0" i="0" dirty="0">
                <a:effectLst/>
                <a:latin typeface="proxima-regular"/>
              </a:rPr>
              <a:t> </a:t>
            </a:r>
            <a:r>
              <a:rPr lang="en-ID" b="0" i="0" dirty="0" err="1">
                <a:effectLst/>
                <a:latin typeface="proxima-regular"/>
              </a:rPr>
              <a:t>kerusakan</a:t>
            </a:r>
            <a:r>
              <a:rPr lang="en-ID" b="0" i="0" dirty="0">
                <a:effectLst/>
                <a:latin typeface="proxima-regular"/>
              </a:rPr>
              <a:t> </a:t>
            </a:r>
            <a:r>
              <a:rPr lang="en-ID" b="0" i="0" dirty="0" err="1">
                <a:effectLst/>
                <a:latin typeface="proxima-regular"/>
              </a:rPr>
              <a:t>atau</a:t>
            </a:r>
            <a:r>
              <a:rPr lang="en-ID" b="0" i="0" dirty="0">
                <a:effectLst/>
                <a:latin typeface="proxima-regular"/>
              </a:rPr>
              <a:t> </a:t>
            </a:r>
            <a:r>
              <a:rPr lang="en-ID" b="0" i="0" dirty="0" err="1">
                <a:effectLst/>
                <a:latin typeface="proxima-regular"/>
              </a:rPr>
              <a:t>kehilangan</a:t>
            </a:r>
            <a:r>
              <a:rPr lang="en-ID" b="0" i="0" dirty="0">
                <a:effectLst/>
                <a:latin typeface="proxima-regular"/>
              </a:rPr>
              <a:t> </a:t>
            </a:r>
            <a:r>
              <a:rPr lang="en-ID" b="0" i="0" dirty="0" err="1">
                <a:effectLst/>
                <a:latin typeface="proxima-regular"/>
              </a:rPr>
              <a:t>aset</a:t>
            </a:r>
            <a:r>
              <a:rPr lang="en-ID" b="0" i="0" dirty="0">
                <a:effectLst/>
                <a:latin typeface="proxima-regular"/>
              </a:rPr>
              <a:t>. </a:t>
            </a:r>
            <a:endParaRPr lang="id-ID" dirty="0">
              <a:latin typeface="proxima-regular"/>
            </a:endParaRPr>
          </a:p>
          <a:p>
            <a:pPr marL="623888" indent="-360363">
              <a:buFont typeface="Wingdings" panose="05000000000000000000" pitchFamily="2" charset="2"/>
              <a:buChar char="Ø"/>
            </a:pPr>
            <a:r>
              <a:rPr lang="id-ID" b="0" i="0" dirty="0">
                <a:effectLst/>
                <a:latin typeface="proxima-regular"/>
              </a:rPr>
              <a:t>A</a:t>
            </a:r>
            <a:r>
              <a:rPr lang="en-ID" b="0" i="0" dirty="0" err="1">
                <a:effectLst/>
                <a:latin typeface="proxima-regular"/>
              </a:rPr>
              <a:t>suransi</a:t>
            </a:r>
            <a:r>
              <a:rPr lang="en-ID" b="0" i="0" dirty="0">
                <a:effectLst/>
                <a:latin typeface="proxima-regular"/>
              </a:rPr>
              <a:t> </a:t>
            </a:r>
            <a:r>
              <a:rPr lang="en-ID" b="0" i="0" dirty="0" err="1">
                <a:effectLst/>
                <a:latin typeface="proxima-regular"/>
              </a:rPr>
              <a:t>umum</a:t>
            </a:r>
            <a:r>
              <a:rPr lang="en-ID" b="0" i="0" dirty="0">
                <a:effectLst/>
                <a:latin typeface="proxima-regular"/>
              </a:rPr>
              <a:t> </a:t>
            </a:r>
            <a:r>
              <a:rPr lang="en-ID" b="0" i="0" dirty="0" err="1">
                <a:effectLst/>
                <a:latin typeface="proxima-regular"/>
              </a:rPr>
              <a:t>memberikan</a:t>
            </a:r>
            <a:r>
              <a:rPr lang="en-ID" b="0" i="0" dirty="0">
                <a:effectLst/>
                <a:latin typeface="proxima-regular"/>
              </a:rPr>
              <a:t> </a:t>
            </a:r>
            <a:r>
              <a:rPr lang="en-ID" b="0" i="0" dirty="0" err="1">
                <a:effectLst/>
                <a:latin typeface="proxima-regular"/>
              </a:rPr>
              <a:t>perlindungan</a:t>
            </a:r>
            <a:r>
              <a:rPr lang="en-ID" b="0" i="0" dirty="0">
                <a:effectLst/>
                <a:latin typeface="proxima-regular"/>
              </a:rPr>
              <a:t> </a:t>
            </a:r>
            <a:r>
              <a:rPr lang="en-ID" b="0" i="0" dirty="0" err="1">
                <a:effectLst/>
                <a:latin typeface="proxima-regular"/>
              </a:rPr>
              <a:t>terhadap</a:t>
            </a:r>
            <a:r>
              <a:rPr lang="en-ID" b="0" i="0" dirty="0">
                <a:effectLst/>
                <a:latin typeface="proxima-regular"/>
              </a:rPr>
              <a:t> </a:t>
            </a:r>
            <a:r>
              <a:rPr lang="en-ID" b="0" i="0" dirty="0" err="1">
                <a:effectLst/>
                <a:latin typeface="proxima-regular"/>
              </a:rPr>
              <a:t>aset-aset</a:t>
            </a:r>
            <a:r>
              <a:rPr lang="en-ID" b="0" i="0" dirty="0">
                <a:effectLst/>
                <a:latin typeface="proxima-regular"/>
              </a:rPr>
              <a:t> yang </a:t>
            </a:r>
            <a:r>
              <a:rPr lang="id-ID" b="0" i="0" dirty="0">
                <a:effectLst/>
                <a:latin typeface="proxima-regular"/>
              </a:rPr>
              <a:t>di</a:t>
            </a:r>
            <a:r>
              <a:rPr lang="en-ID" b="0" i="0" dirty="0" err="1">
                <a:effectLst/>
                <a:latin typeface="proxima-regular"/>
              </a:rPr>
              <a:t>anggap</a:t>
            </a:r>
            <a:r>
              <a:rPr lang="en-ID" b="0" i="0" dirty="0">
                <a:effectLst/>
                <a:latin typeface="proxima-regular"/>
              </a:rPr>
              <a:t> </a:t>
            </a:r>
            <a:r>
              <a:rPr lang="en-ID" b="0" i="0" dirty="0" err="1">
                <a:effectLst/>
                <a:latin typeface="proxima-regular"/>
              </a:rPr>
              <a:t>penting</a:t>
            </a:r>
            <a:r>
              <a:rPr lang="en-ID" b="0" i="0" dirty="0">
                <a:effectLst/>
                <a:latin typeface="proxima-regular"/>
              </a:rPr>
              <a:t>.</a:t>
            </a:r>
            <a:endParaRPr lang="id-ID" b="0" i="0" dirty="0">
              <a:effectLst/>
              <a:latin typeface="proxima-regular"/>
            </a:endParaRPr>
          </a:p>
          <a:p>
            <a:pPr marL="623888" indent="-360363">
              <a:buFont typeface="Wingdings" panose="05000000000000000000" pitchFamily="2" charset="2"/>
              <a:buChar char="Ø"/>
            </a:pPr>
            <a:r>
              <a:rPr lang="en-ID" b="0" i="0" dirty="0" err="1">
                <a:effectLst/>
                <a:latin typeface="proxima-regular"/>
              </a:rPr>
              <a:t>Contoh</a:t>
            </a:r>
            <a:r>
              <a:rPr lang="en-ID" b="0" i="0" dirty="0">
                <a:effectLst/>
                <a:latin typeface="proxima-regular"/>
              </a:rPr>
              <a:t> </a:t>
            </a:r>
            <a:r>
              <a:rPr lang="en-ID" b="0" i="0" dirty="0" err="1">
                <a:effectLst/>
                <a:latin typeface="proxima-regular"/>
              </a:rPr>
              <a:t>produk</a:t>
            </a:r>
            <a:r>
              <a:rPr lang="en-ID" b="0" i="0" dirty="0">
                <a:effectLst/>
                <a:latin typeface="proxima-regular"/>
              </a:rPr>
              <a:t> </a:t>
            </a:r>
            <a:r>
              <a:rPr lang="en-ID" b="0" i="0" dirty="0" err="1">
                <a:effectLst/>
                <a:latin typeface="proxima-regular"/>
              </a:rPr>
              <a:t>asuransi</a:t>
            </a:r>
            <a:r>
              <a:rPr lang="en-ID" b="0" i="0" dirty="0">
                <a:effectLst/>
                <a:latin typeface="proxima-regular"/>
              </a:rPr>
              <a:t> yang </a:t>
            </a:r>
            <a:r>
              <a:rPr lang="en-ID" b="0" i="0" dirty="0" err="1">
                <a:effectLst/>
                <a:latin typeface="proxima-regular"/>
              </a:rPr>
              <a:t>termasuk</a:t>
            </a:r>
            <a:r>
              <a:rPr lang="en-ID" b="0" i="0" dirty="0">
                <a:effectLst/>
                <a:latin typeface="proxima-regular"/>
              </a:rPr>
              <a:t> </a:t>
            </a:r>
            <a:r>
              <a:rPr lang="en-ID" b="0" i="0" dirty="0" err="1">
                <a:effectLst/>
                <a:latin typeface="proxima-regular"/>
              </a:rPr>
              <a:t>jenis</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umum</a:t>
            </a:r>
            <a:r>
              <a:rPr lang="en-ID" b="0" i="0" dirty="0">
                <a:effectLst/>
                <a:latin typeface="proxima-regular"/>
              </a:rPr>
              <a:t> </a:t>
            </a:r>
            <a:r>
              <a:rPr lang="en-ID" b="0" i="0" dirty="0" err="1">
                <a:effectLst/>
                <a:latin typeface="proxima-regular"/>
              </a:rPr>
              <a:t>antara</a:t>
            </a:r>
            <a:r>
              <a:rPr lang="en-ID" b="0" i="0" dirty="0">
                <a:effectLst/>
                <a:latin typeface="proxima-regular"/>
              </a:rPr>
              <a:t> lain, </a:t>
            </a:r>
            <a:r>
              <a:rPr lang="en-ID" b="0" i="0" dirty="0" err="1">
                <a:effectLst/>
                <a:latin typeface="proxima-regular"/>
              </a:rPr>
              <a:t>asuransi</a:t>
            </a:r>
            <a:r>
              <a:rPr lang="en-ID" b="0" i="0" dirty="0">
                <a:effectLst/>
                <a:latin typeface="proxima-regular"/>
              </a:rPr>
              <a:t> </a:t>
            </a:r>
            <a:r>
              <a:rPr lang="en-ID" b="0" i="0" dirty="0" err="1">
                <a:effectLst/>
                <a:latin typeface="proxima-regular"/>
              </a:rPr>
              <a:t>perjalanan</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harta</a:t>
            </a:r>
            <a:r>
              <a:rPr lang="en-ID" b="0" i="0" dirty="0">
                <a:effectLst/>
                <a:latin typeface="proxima-regular"/>
              </a:rPr>
              <a:t> </a:t>
            </a:r>
            <a:r>
              <a:rPr lang="en-ID" b="0" i="0" dirty="0" err="1">
                <a:effectLst/>
                <a:latin typeface="proxima-regular"/>
              </a:rPr>
              <a:t>benda</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rumah</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kendaraan</a:t>
            </a:r>
            <a:r>
              <a:rPr lang="en-ID" b="0" i="0" dirty="0">
                <a:effectLst/>
                <a:latin typeface="proxima-regular"/>
              </a:rPr>
              <a:t> </a:t>
            </a:r>
            <a:r>
              <a:rPr lang="en-ID" b="0" i="0" dirty="0" err="1">
                <a:effectLst/>
                <a:latin typeface="proxima-regular"/>
              </a:rPr>
              <a:t>bermotor</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kecelakaan</a:t>
            </a:r>
            <a:r>
              <a:rPr lang="en-ID" b="0" i="0" dirty="0">
                <a:effectLst/>
                <a:latin typeface="proxima-regular"/>
              </a:rPr>
              <a:t>, dan </a:t>
            </a:r>
            <a:r>
              <a:rPr lang="en-ID" b="0" i="0" dirty="0" err="1">
                <a:effectLst/>
                <a:latin typeface="proxima-regular"/>
              </a:rPr>
              <a:t>sebagainya</a:t>
            </a:r>
            <a:r>
              <a:rPr lang="en-ID" b="0" i="0" dirty="0">
                <a:effectLst/>
                <a:latin typeface="proxima-regular"/>
              </a:rPr>
              <a:t>. </a:t>
            </a:r>
            <a:endParaRPr lang="id-ID" b="0" i="0" dirty="0">
              <a:effectLst/>
              <a:latin typeface="proxima-regular"/>
            </a:endParaRPr>
          </a:p>
          <a:p>
            <a:pPr marL="623888" indent="-360363">
              <a:buFont typeface="Wingdings" panose="05000000000000000000" pitchFamily="2" charset="2"/>
              <a:buChar char="Ø"/>
            </a:pPr>
            <a:r>
              <a:rPr lang="en-ID" b="0" i="0" dirty="0" err="1">
                <a:effectLst/>
                <a:latin typeface="proxima-regular"/>
              </a:rPr>
              <a:t>Berdasarkan</a:t>
            </a:r>
            <a:r>
              <a:rPr lang="en-ID" b="0" i="0" dirty="0">
                <a:effectLst/>
                <a:latin typeface="proxima-regular"/>
              </a:rPr>
              <a:t> data OJK, </a:t>
            </a:r>
            <a:r>
              <a:rPr lang="en-ID" b="0" i="0" dirty="0" err="1">
                <a:effectLst/>
                <a:latin typeface="proxima-regular"/>
              </a:rPr>
              <a:t>jumlah</a:t>
            </a:r>
            <a:r>
              <a:rPr lang="en-ID" b="0" i="0" dirty="0">
                <a:effectLst/>
                <a:latin typeface="proxima-regular"/>
              </a:rPr>
              <a:t> </a:t>
            </a:r>
            <a:r>
              <a:rPr lang="en-ID" b="0" i="0" dirty="0" err="1">
                <a:effectLst/>
                <a:latin typeface="proxima-regular"/>
              </a:rPr>
              <a:t>perusahaan</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umum</a:t>
            </a:r>
            <a:r>
              <a:rPr lang="en-ID" b="0" i="0" dirty="0">
                <a:effectLst/>
                <a:latin typeface="proxima-regular"/>
              </a:rPr>
              <a:t> yang </a:t>
            </a:r>
            <a:r>
              <a:rPr lang="en-ID" b="0" i="0" dirty="0" err="1">
                <a:effectLst/>
                <a:latin typeface="proxima-regular"/>
              </a:rPr>
              <a:t>terdaftar</a:t>
            </a:r>
            <a:r>
              <a:rPr lang="en-ID" b="0" i="0" dirty="0">
                <a:effectLst/>
                <a:latin typeface="proxima-regular"/>
              </a:rPr>
              <a:t> </a:t>
            </a:r>
            <a:r>
              <a:rPr lang="en-ID" b="0" i="0" dirty="0" err="1">
                <a:effectLst/>
                <a:latin typeface="proxima-regular"/>
              </a:rPr>
              <a:t>saat</a:t>
            </a:r>
            <a:r>
              <a:rPr lang="en-ID" b="0" i="0" dirty="0">
                <a:effectLst/>
                <a:latin typeface="proxima-regular"/>
              </a:rPr>
              <a:t> </a:t>
            </a:r>
            <a:r>
              <a:rPr lang="en-ID" b="0" i="0" dirty="0" err="1">
                <a:effectLst/>
                <a:latin typeface="proxima-regular"/>
              </a:rPr>
              <a:t>ini</a:t>
            </a:r>
            <a:r>
              <a:rPr lang="en-ID" b="0" i="0" dirty="0">
                <a:effectLst/>
                <a:latin typeface="proxima-regular"/>
              </a:rPr>
              <a:t> </a:t>
            </a:r>
            <a:r>
              <a:rPr lang="en-ID" b="0" i="0" dirty="0" err="1">
                <a:effectLst/>
                <a:latin typeface="proxima-regular"/>
              </a:rPr>
              <a:t>mencapai</a:t>
            </a:r>
            <a:r>
              <a:rPr lang="en-ID" b="0" i="0" dirty="0">
                <a:effectLst/>
                <a:latin typeface="proxima-regular"/>
              </a:rPr>
              <a:t> 74 </a:t>
            </a:r>
            <a:r>
              <a:rPr lang="en-ID" b="0" i="0" dirty="0" err="1">
                <a:effectLst/>
                <a:latin typeface="proxima-regular"/>
              </a:rPr>
              <a:t>perusahaan</a:t>
            </a:r>
            <a:r>
              <a:rPr lang="en-ID" b="0" i="0" dirty="0">
                <a:effectLst/>
                <a:latin typeface="proxima-regular"/>
              </a:rPr>
              <a:t>.</a:t>
            </a:r>
            <a:endParaRPr lang="en-ID" dirty="0"/>
          </a:p>
        </p:txBody>
      </p:sp>
    </p:spTree>
    <p:extLst>
      <p:ext uri="{BB962C8B-B14F-4D97-AF65-F5344CB8AC3E}">
        <p14:creationId xmlns:p14="http://schemas.microsoft.com/office/powerpoint/2010/main" val="1057031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89E34-77EE-4EC1-AFBC-B11FC74DEFE8}"/>
              </a:ext>
            </a:extLst>
          </p:cNvPr>
          <p:cNvSpPr>
            <a:spLocks noGrp="1"/>
          </p:cNvSpPr>
          <p:nvPr>
            <p:ph type="title"/>
          </p:nvPr>
        </p:nvSpPr>
        <p:spPr/>
        <p:txBody>
          <a:bodyPr/>
          <a:lstStyle/>
          <a:p>
            <a:r>
              <a:rPr lang="id-ID" dirty="0"/>
              <a:t>Jenis </a:t>
            </a:r>
            <a:r>
              <a:rPr lang="en-ID" b="0" i="0" dirty="0">
                <a:effectLst/>
              </a:rPr>
              <a:t>Perusahaan </a:t>
            </a:r>
            <a:r>
              <a:rPr lang="id-ID" dirty="0"/>
              <a:t>A</a:t>
            </a:r>
            <a:r>
              <a:rPr lang="en-ID" b="0" i="0" dirty="0" err="1">
                <a:effectLst/>
              </a:rPr>
              <a:t>suransi</a:t>
            </a:r>
            <a:r>
              <a:rPr lang="en-ID" b="0" i="0" dirty="0">
                <a:effectLst/>
              </a:rPr>
              <a:t> </a:t>
            </a:r>
            <a:endParaRPr lang="en-ID" dirty="0"/>
          </a:p>
        </p:txBody>
      </p:sp>
      <p:sp>
        <p:nvSpPr>
          <p:cNvPr id="3" name="Content Placeholder 2">
            <a:extLst>
              <a:ext uri="{FF2B5EF4-FFF2-40B4-BE49-F238E27FC236}">
                <a16:creationId xmlns:a16="http://schemas.microsoft.com/office/drawing/2014/main" id="{06E894CE-4AD7-4224-A6AD-1D3F02F6300C}"/>
              </a:ext>
            </a:extLst>
          </p:cNvPr>
          <p:cNvSpPr>
            <a:spLocks noGrp="1"/>
          </p:cNvSpPr>
          <p:nvPr>
            <p:ph idx="1"/>
          </p:nvPr>
        </p:nvSpPr>
        <p:spPr>
          <a:xfrm>
            <a:off x="596469" y="2045927"/>
            <a:ext cx="10999061" cy="4368727"/>
          </a:xfrm>
        </p:spPr>
        <p:txBody>
          <a:bodyPr>
            <a:normAutofit fontScale="92500"/>
          </a:bodyPr>
          <a:lstStyle/>
          <a:p>
            <a:pPr marL="457200" indent="-457200">
              <a:buClr>
                <a:schemeClr val="bg1"/>
              </a:buClr>
              <a:buFont typeface="+mj-lt"/>
              <a:buAutoNum type="arabicPeriod" startAt="3"/>
            </a:pPr>
            <a:r>
              <a:rPr lang="en-ID" b="1" i="0" dirty="0">
                <a:solidFill>
                  <a:srgbClr val="006192"/>
                </a:solidFill>
                <a:effectLst/>
                <a:latin typeface="proxima-bold"/>
              </a:rPr>
              <a:t>Perusahaan </a:t>
            </a:r>
            <a:r>
              <a:rPr lang="id-ID" b="1" dirty="0">
                <a:solidFill>
                  <a:srgbClr val="006192"/>
                </a:solidFill>
                <a:latin typeface="proxima-bold"/>
              </a:rPr>
              <a:t>A</a:t>
            </a:r>
            <a:r>
              <a:rPr lang="en-ID" b="1" i="0" dirty="0" err="1">
                <a:solidFill>
                  <a:srgbClr val="006192"/>
                </a:solidFill>
                <a:effectLst/>
                <a:latin typeface="proxima-bold"/>
              </a:rPr>
              <a:t>suransi</a:t>
            </a:r>
            <a:r>
              <a:rPr lang="en-ID" b="1" i="0" dirty="0">
                <a:solidFill>
                  <a:srgbClr val="006192"/>
                </a:solidFill>
                <a:effectLst/>
                <a:latin typeface="proxima-bold"/>
              </a:rPr>
              <a:t> </a:t>
            </a:r>
            <a:r>
              <a:rPr lang="id-ID" b="1" dirty="0">
                <a:solidFill>
                  <a:srgbClr val="006192"/>
                </a:solidFill>
                <a:latin typeface="proxima-bold"/>
              </a:rPr>
              <a:t>S</a:t>
            </a:r>
            <a:r>
              <a:rPr lang="en-ID" b="1" i="0" dirty="0" err="1">
                <a:solidFill>
                  <a:srgbClr val="006192"/>
                </a:solidFill>
                <a:effectLst/>
                <a:latin typeface="proxima-bold"/>
              </a:rPr>
              <a:t>osial</a:t>
            </a:r>
            <a:endParaRPr lang="id-ID" b="1" i="0" dirty="0">
              <a:solidFill>
                <a:srgbClr val="006192"/>
              </a:solidFill>
              <a:effectLst/>
              <a:latin typeface="proxima-bold"/>
            </a:endParaRPr>
          </a:p>
          <a:p>
            <a:pPr marL="803275" indent="-360363">
              <a:buClr>
                <a:schemeClr val="bg1"/>
              </a:buClr>
              <a:buFont typeface="Wingdings" panose="05000000000000000000" pitchFamily="2" charset="2"/>
              <a:buChar char="Ø"/>
            </a:pPr>
            <a:r>
              <a:rPr lang="en-ID" b="0" i="0" dirty="0">
                <a:effectLst/>
                <a:latin typeface="proxima-regular"/>
              </a:rPr>
              <a:t>Perusahaan </a:t>
            </a:r>
            <a:r>
              <a:rPr lang="en-ID" b="0" i="0" dirty="0" err="1">
                <a:effectLst/>
                <a:latin typeface="proxima-regular"/>
              </a:rPr>
              <a:t>asuransi</a:t>
            </a:r>
            <a:r>
              <a:rPr lang="en-ID" b="0" i="0" dirty="0">
                <a:effectLst/>
                <a:latin typeface="proxima-regular"/>
              </a:rPr>
              <a:t> </a:t>
            </a:r>
            <a:r>
              <a:rPr lang="en-ID" b="0" i="0" dirty="0" err="1">
                <a:effectLst/>
                <a:latin typeface="proxima-regular"/>
              </a:rPr>
              <a:t>sosial</a:t>
            </a:r>
            <a:r>
              <a:rPr lang="en-ID" b="0" i="0" dirty="0">
                <a:effectLst/>
                <a:latin typeface="proxima-regular"/>
              </a:rPr>
              <a:t> </a:t>
            </a:r>
            <a:r>
              <a:rPr lang="en-ID" b="0" i="0" dirty="0" err="1">
                <a:effectLst/>
                <a:latin typeface="proxima-regular"/>
              </a:rPr>
              <a:t>menjalankan</a:t>
            </a:r>
            <a:r>
              <a:rPr lang="en-ID" b="0" i="0" dirty="0">
                <a:effectLst/>
                <a:latin typeface="proxima-regular"/>
              </a:rPr>
              <a:t> </a:t>
            </a:r>
            <a:r>
              <a:rPr lang="en-ID" b="0" i="0" dirty="0" err="1">
                <a:effectLst/>
                <a:latin typeface="proxima-regular"/>
              </a:rPr>
              <a:t>layanan</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dalam</a:t>
            </a:r>
            <a:r>
              <a:rPr lang="en-ID" b="0" i="0" dirty="0">
                <a:effectLst/>
                <a:latin typeface="proxima-regular"/>
              </a:rPr>
              <a:t> </a:t>
            </a:r>
            <a:r>
              <a:rPr lang="en-ID" b="0" i="0" dirty="0" err="1">
                <a:effectLst/>
                <a:latin typeface="proxima-regular"/>
              </a:rPr>
              <a:t>kerangka</a:t>
            </a:r>
            <a:r>
              <a:rPr lang="en-ID" b="0" i="0" dirty="0">
                <a:effectLst/>
                <a:latin typeface="proxima-regular"/>
              </a:rPr>
              <a:t> </a:t>
            </a:r>
            <a:r>
              <a:rPr lang="en-ID" b="0" i="1" dirty="0">
                <a:effectLst/>
                <a:latin typeface="proxima-regular"/>
              </a:rPr>
              <a:t>social security</a:t>
            </a:r>
            <a:r>
              <a:rPr lang="en-ID" b="0" i="0" dirty="0">
                <a:effectLst/>
                <a:latin typeface="proxima-regular"/>
              </a:rPr>
              <a:t> (</a:t>
            </a:r>
            <a:r>
              <a:rPr lang="en-ID" b="0" i="0" dirty="0" err="1">
                <a:effectLst/>
                <a:latin typeface="proxima-regular"/>
              </a:rPr>
              <a:t>sistem</a:t>
            </a:r>
            <a:r>
              <a:rPr lang="en-ID" b="0" i="0" dirty="0">
                <a:effectLst/>
                <a:latin typeface="proxima-regular"/>
              </a:rPr>
              <a:t> </a:t>
            </a:r>
            <a:r>
              <a:rPr lang="en-ID" b="0" i="0" dirty="0" err="1">
                <a:effectLst/>
                <a:latin typeface="proxima-regular"/>
              </a:rPr>
              <a:t>jaminan</a:t>
            </a:r>
            <a:r>
              <a:rPr lang="en-ID" b="0" i="0" dirty="0">
                <a:effectLst/>
                <a:latin typeface="proxima-regular"/>
              </a:rPr>
              <a:t> </a:t>
            </a:r>
            <a:r>
              <a:rPr lang="en-ID" b="0" i="0" dirty="0" err="1">
                <a:effectLst/>
                <a:latin typeface="proxima-regular"/>
              </a:rPr>
              <a:t>sosial</a:t>
            </a:r>
            <a:r>
              <a:rPr lang="en-ID" b="0" i="0" dirty="0">
                <a:effectLst/>
                <a:latin typeface="proxima-regular"/>
              </a:rPr>
              <a:t>). </a:t>
            </a:r>
            <a:endParaRPr lang="id-ID" b="0" i="0" dirty="0">
              <a:effectLst/>
              <a:latin typeface="proxima-regular"/>
            </a:endParaRPr>
          </a:p>
          <a:p>
            <a:pPr marL="803275" indent="-360363">
              <a:buClr>
                <a:schemeClr val="bg1"/>
              </a:buClr>
              <a:buFont typeface="Wingdings" panose="05000000000000000000" pitchFamily="2" charset="2"/>
              <a:buChar char="Ø"/>
            </a:pPr>
            <a:r>
              <a:rPr lang="en-ID" b="0" i="0" dirty="0">
                <a:effectLst/>
                <a:latin typeface="proxima-regular"/>
              </a:rPr>
              <a:t>Yang </a:t>
            </a:r>
            <a:r>
              <a:rPr lang="en-ID" b="0" i="0" dirty="0" err="1">
                <a:effectLst/>
                <a:latin typeface="proxima-regular"/>
              </a:rPr>
              <a:t>termasuk</a:t>
            </a:r>
            <a:r>
              <a:rPr lang="en-ID" b="0" i="0" dirty="0">
                <a:effectLst/>
                <a:latin typeface="proxima-regular"/>
              </a:rPr>
              <a:t> </a:t>
            </a:r>
            <a:r>
              <a:rPr lang="en-ID" b="0" i="0" dirty="0" err="1">
                <a:effectLst/>
                <a:latin typeface="proxima-regular"/>
              </a:rPr>
              <a:t>perusahaan</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sosial</a:t>
            </a:r>
            <a:r>
              <a:rPr lang="en-ID" b="0" i="0" dirty="0">
                <a:effectLst/>
                <a:latin typeface="proxima-regular"/>
              </a:rPr>
              <a:t> </a:t>
            </a:r>
            <a:r>
              <a:rPr lang="en-ID" b="0" i="0" dirty="0" err="1">
                <a:effectLst/>
                <a:latin typeface="proxima-regular"/>
              </a:rPr>
              <a:t>seperti</a:t>
            </a:r>
            <a:r>
              <a:rPr lang="en-ID" b="0" i="0" dirty="0">
                <a:effectLst/>
                <a:latin typeface="proxima-regular"/>
              </a:rPr>
              <a:t> </a:t>
            </a:r>
            <a:r>
              <a:rPr lang="en-ID" b="0" i="0" dirty="0" err="1">
                <a:effectLst/>
                <a:latin typeface="proxima-regular"/>
              </a:rPr>
              <a:t>dicatat</a:t>
            </a:r>
            <a:r>
              <a:rPr lang="en-ID" b="0" i="0" dirty="0">
                <a:effectLst/>
                <a:latin typeface="proxima-regular"/>
              </a:rPr>
              <a:t> oleh OJK </a:t>
            </a:r>
            <a:r>
              <a:rPr lang="en-ID" b="0" i="0" dirty="0" err="1">
                <a:effectLst/>
                <a:latin typeface="proxima-regular"/>
              </a:rPr>
              <a:t>antara</a:t>
            </a:r>
            <a:r>
              <a:rPr lang="en-ID" b="0" i="0" dirty="0">
                <a:effectLst/>
                <a:latin typeface="proxima-regular"/>
              </a:rPr>
              <a:t> lain BPJS Kesehatan dan BPJS </a:t>
            </a:r>
            <a:r>
              <a:rPr lang="en-ID" b="0" i="0" dirty="0" err="1">
                <a:effectLst/>
                <a:latin typeface="proxima-regular"/>
              </a:rPr>
              <a:t>Ketenagakerjaan</a:t>
            </a:r>
            <a:r>
              <a:rPr lang="en-ID" b="0" i="0" dirty="0">
                <a:effectLst/>
                <a:latin typeface="proxima-regular"/>
              </a:rPr>
              <a:t>.</a:t>
            </a:r>
            <a:endParaRPr lang="id-ID" b="0" i="0" dirty="0">
              <a:effectLst/>
              <a:latin typeface="proxima-regular"/>
            </a:endParaRPr>
          </a:p>
          <a:p>
            <a:pPr marL="0" indent="0">
              <a:buClr>
                <a:schemeClr val="bg1"/>
              </a:buClr>
              <a:buNone/>
            </a:pPr>
            <a:endParaRPr lang="id-ID" dirty="0">
              <a:latin typeface="proxima-regular"/>
            </a:endParaRPr>
          </a:p>
          <a:p>
            <a:pPr marL="457200" indent="-457200">
              <a:buClr>
                <a:schemeClr val="bg1"/>
              </a:buClr>
              <a:buAutoNum type="arabicPeriod" startAt="4"/>
            </a:pPr>
            <a:r>
              <a:rPr lang="en-ID" b="1" i="0" dirty="0">
                <a:solidFill>
                  <a:schemeClr val="accent6">
                    <a:lumMod val="50000"/>
                  </a:schemeClr>
                </a:solidFill>
                <a:effectLst/>
                <a:latin typeface="proxima-bold"/>
              </a:rPr>
              <a:t>Perusahaan </a:t>
            </a:r>
            <a:r>
              <a:rPr lang="id-ID" b="1" dirty="0">
                <a:solidFill>
                  <a:schemeClr val="accent6">
                    <a:lumMod val="50000"/>
                  </a:schemeClr>
                </a:solidFill>
                <a:latin typeface="proxima-bold"/>
              </a:rPr>
              <a:t>A</a:t>
            </a:r>
            <a:r>
              <a:rPr lang="en-ID" b="1" i="0" dirty="0" err="1">
                <a:solidFill>
                  <a:schemeClr val="accent6">
                    <a:lumMod val="50000"/>
                  </a:schemeClr>
                </a:solidFill>
                <a:effectLst/>
                <a:latin typeface="proxima-bold"/>
              </a:rPr>
              <a:t>suransi</a:t>
            </a:r>
            <a:r>
              <a:rPr lang="en-ID" b="1" i="0" dirty="0">
                <a:solidFill>
                  <a:schemeClr val="accent6">
                    <a:lumMod val="50000"/>
                  </a:schemeClr>
                </a:solidFill>
                <a:effectLst/>
                <a:latin typeface="proxima-bold"/>
              </a:rPr>
              <a:t> </a:t>
            </a:r>
            <a:r>
              <a:rPr lang="id-ID" b="1" dirty="0">
                <a:solidFill>
                  <a:schemeClr val="accent6">
                    <a:lumMod val="50000"/>
                  </a:schemeClr>
                </a:solidFill>
                <a:latin typeface="proxima-bold"/>
              </a:rPr>
              <a:t>W</a:t>
            </a:r>
            <a:r>
              <a:rPr lang="en-ID" b="1" i="0" dirty="0" err="1">
                <a:solidFill>
                  <a:schemeClr val="accent6">
                    <a:lumMod val="50000"/>
                  </a:schemeClr>
                </a:solidFill>
                <a:effectLst/>
                <a:latin typeface="proxima-bold"/>
              </a:rPr>
              <a:t>ajib</a:t>
            </a:r>
            <a:endParaRPr lang="id-ID" b="1" i="0" dirty="0">
              <a:solidFill>
                <a:schemeClr val="accent6">
                  <a:lumMod val="50000"/>
                </a:schemeClr>
              </a:solidFill>
              <a:effectLst/>
              <a:latin typeface="proxima-bold"/>
            </a:endParaRPr>
          </a:p>
          <a:p>
            <a:pPr marL="803275" indent="-360363">
              <a:buClr>
                <a:schemeClr val="bg1"/>
              </a:buClr>
              <a:buFont typeface="Wingdings" panose="05000000000000000000" pitchFamily="2" charset="2"/>
              <a:buChar char="Ø"/>
            </a:pPr>
            <a:r>
              <a:rPr lang="en-ID" b="0" i="0" dirty="0" err="1">
                <a:effectLst/>
                <a:latin typeface="proxima-regular"/>
              </a:rPr>
              <a:t>Ini</a:t>
            </a:r>
            <a:r>
              <a:rPr lang="en-ID" b="0" i="0" dirty="0">
                <a:effectLst/>
                <a:latin typeface="proxima-regular"/>
              </a:rPr>
              <a:t> </a:t>
            </a:r>
            <a:r>
              <a:rPr lang="en-ID" b="0" i="0" dirty="0" err="1">
                <a:effectLst/>
                <a:latin typeface="proxima-regular"/>
              </a:rPr>
              <a:t>adalah</a:t>
            </a:r>
            <a:r>
              <a:rPr lang="en-ID" b="0" i="0" dirty="0">
                <a:effectLst/>
                <a:latin typeface="proxima-regular"/>
              </a:rPr>
              <a:t> </a:t>
            </a:r>
            <a:r>
              <a:rPr lang="en-ID" b="0" i="0" dirty="0" err="1">
                <a:effectLst/>
                <a:latin typeface="proxima-regular"/>
              </a:rPr>
              <a:t>perusahaan</a:t>
            </a:r>
            <a:r>
              <a:rPr lang="en-ID" b="0" i="0" dirty="0">
                <a:effectLst/>
                <a:latin typeface="proxima-regular"/>
              </a:rPr>
              <a:t> </a:t>
            </a:r>
            <a:r>
              <a:rPr lang="en-ID" b="0" i="0" dirty="0" err="1">
                <a:effectLst/>
                <a:latin typeface="proxima-regular"/>
              </a:rPr>
              <a:t>asuransi</a:t>
            </a:r>
            <a:r>
              <a:rPr lang="en-ID" b="0" i="0" dirty="0">
                <a:effectLst/>
                <a:latin typeface="proxima-regular"/>
              </a:rPr>
              <a:t> yang </a:t>
            </a:r>
            <a:r>
              <a:rPr lang="en-ID" b="0" i="0" dirty="0" err="1">
                <a:effectLst/>
                <a:latin typeface="proxima-regular"/>
              </a:rPr>
              <a:t>menyediakan</a:t>
            </a:r>
            <a:r>
              <a:rPr lang="en-ID" b="0" i="0" dirty="0">
                <a:effectLst/>
                <a:latin typeface="proxima-regular"/>
              </a:rPr>
              <a:t> </a:t>
            </a:r>
            <a:r>
              <a:rPr lang="en-ID" b="0" i="0" dirty="0" err="1">
                <a:effectLst/>
                <a:latin typeface="proxima-regular"/>
              </a:rPr>
              <a:t>produk</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wajib</a:t>
            </a:r>
            <a:r>
              <a:rPr lang="en-ID" b="0" i="0" dirty="0">
                <a:effectLst/>
                <a:latin typeface="proxima-regular"/>
              </a:rPr>
              <a:t>.</a:t>
            </a:r>
            <a:endParaRPr lang="id-ID" b="0" i="0" dirty="0">
              <a:effectLst/>
              <a:latin typeface="proxima-regular"/>
            </a:endParaRPr>
          </a:p>
          <a:p>
            <a:pPr marL="803275" indent="-360363">
              <a:buClr>
                <a:schemeClr val="bg1"/>
              </a:buClr>
              <a:buFont typeface="Wingdings" panose="05000000000000000000" pitchFamily="2" charset="2"/>
              <a:buChar char="Ø"/>
            </a:pPr>
            <a:r>
              <a:rPr lang="en-ID" b="0" i="0" dirty="0">
                <a:effectLst/>
                <a:latin typeface="proxima-regular"/>
              </a:rPr>
              <a:t>Perusahaan </a:t>
            </a:r>
            <a:r>
              <a:rPr lang="en-ID" b="0" i="0" dirty="0" err="1">
                <a:effectLst/>
                <a:latin typeface="proxima-regular"/>
              </a:rPr>
              <a:t>asuransi</a:t>
            </a:r>
            <a:r>
              <a:rPr lang="en-ID" b="0" i="0" dirty="0">
                <a:effectLst/>
                <a:latin typeface="proxima-regular"/>
              </a:rPr>
              <a:t> </a:t>
            </a:r>
            <a:r>
              <a:rPr lang="en-ID" b="0" i="0" dirty="0" err="1">
                <a:effectLst/>
                <a:latin typeface="proxima-regular"/>
              </a:rPr>
              <a:t>wajib</a:t>
            </a:r>
            <a:r>
              <a:rPr lang="en-ID" b="0" i="0" dirty="0">
                <a:effectLst/>
                <a:latin typeface="proxima-regular"/>
              </a:rPr>
              <a:t> </a:t>
            </a:r>
            <a:r>
              <a:rPr lang="en-ID" b="0" i="0" dirty="0" err="1">
                <a:effectLst/>
                <a:latin typeface="proxima-regular"/>
              </a:rPr>
              <a:t>umumnya</a:t>
            </a:r>
            <a:r>
              <a:rPr lang="en-ID" b="0" i="0" dirty="0">
                <a:effectLst/>
                <a:latin typeface="proxima-regular"/>
              </a:rPr>
              <a:t> </a:t>
            </a:r>
            <a:r>
              <a:rPr lang="en-ID" b="0" i="0" dirty="0" err="1">
                <a:effectLst/>
                <a:latin typeface="proxima-regular"/>
              </a:rPr>
              <a:t>berbentuk</a:t>
            </a:r>
            <a:r>
              <a:rPr lang="en-ID" b="0" i="0" dirty="0">
                <a:effectLst/>
                <a:latin typeface="proxima-regular"/>
              </a:rPr>
              <a:t> BUMN. </a:t>
            </a:r>
            <a:endParaRPr lang="id-ID" b="0" i="0" dirty="0">
              <a:effectLst/>
              <a:latin typeface="proxima-regular"/>
            </a:endParaRPr>
          </a:p>
          <a:p>
            <a:pPr marL="803275" indent="-360363">
              <a:buClr>
                <a:schemeClr val="bg1"/>
              </a:buClr>
              <a:buFont typeface="Wingdings" panose="05000000000000000000" pitchFamily="2" charset="2"/>
              <a:buChar char="Ø"/>
            </a:pPr>
            <a:r>
              <a:rPr lang="en-ID" b="0" i="0" dirty="0" err="1">
                <a:effectLst/>
                <a:latin typeface="proxima-regular"/>
              </a:rPr>
              <a:t>Sejauh</a:t>
            </a:r>
            <a:r>
              <a:rPr lang="en-ID" b="0" i="0" dirty="0">
                <a:effectLst/>
                <a:latin typeface="proxima-regular"/>
              </a:rPr>
              <a:t> </a:t>
            </a:r>
            <a:r>
              <a:rPr lang="en-ID" b="0" i="0" dirty="0" err="1">
                <a:effectLst/>
                <a:latin typeface="proxima-regular"/>
              </a:rPr>
              <a:t>ini</a:t>
            </a:r>
            <a:r>
              <a:rPr lang="en-ID" b="0" i="0" dirty="0">
                <a:effectLst/>
                <a:latin typeface="proxima-regular"/>
              </a:rPr>
              <a:t>, </a:t>
            </a:r>
            <a:r>
              <a:rPr lang="en-ID" b="0" i="0" dirty="0" err="1">
                <a:effectLst/>
                <a:latin typeface="proxima-regular"/>
              </a:rPr>
              <a:t>menurut</a:t>
            </a:r>
            <a:r>
              <a:rPr lang="en-ID" b="0" i="0" dirty="0">
                <a:effectLst/>
                <a:latin typeface="proxima-regular"/>
              </a:rPr>
              <a:t> OJK </a:t>
            </a:r>
            <a:r>
              <a:rPr lang="en-ID" b="0" i="0" dirty="0" err="1">
                <a:effectLst/>
                <a:latin typeface="proxima-regular"/>
              </a:rPr>
              <a:t>ada</a:t>
            </a:r>
            <a:r>
              <a:rPr lang="en-ID" b="0" i="0" dirty="0">
                <a:effectLst/>
                <a:latin typeface="proxima-regular"/>
              </a:rPr>
              <a:t> </a:t>
            </a:r>
            <a:r>
              <a:rPr lang="en-ID" b="0" i="0" dirty="0" err="1">
                <a:effectLst/>
                <a:latin typeface="proxima-regular"/>
              </a:rPr>
              <a:t>tiga</a:t>
            </a:r>
            <a:r>
              <a:rPr lang="en-ID" b="0" i="0" dirty="0">
                <a:effectLst/>
                <a:latin typeface="proxima-regular"/>
              </a:rPr>
              <a:t> </a:t>
            </a:r>
            <a:r>
              <a:rPr lang="en-ID" b="0" i="0" dirty="0" err="1">
                <a:effectLst/>
                <a:latin typeface="proxima-regular"/>
              </a:rPr>
              <a:t>perusahaan</a:t>
            </a:r>
            <a:r>
              <a:rPr lang="en-ID" b="0" i="0" dirty="0">
                <a:effectLst/>
                <a:latin typeface="proxima-regular"/>
              </a:rPr>
              <a:t> </a:t>
            </a:r>
            <a:r>
              <a:rPr lang="en-ID" b="0" i="0" dirty="0" err="1">
                <a:effectLst/>
                <a:latin typeface="proxima-regular"/>
              </a:rPr>
              <a:t>asuransi</a:t>
            </a:r>
            <a:r>
              <a:rPr lang="en-ID" b="0" i="0" dirty="0">
                <a:effectLst/>
                <a:latin typeface="proxima-regular"/>
              </a:rPr>
              <a:t> </a:t>
            </a:r>
            <a:r>
              <a:rPr lang="en-ID" b="0" i="0" dirty="0" err="1">
                <a:effectLst/>
                <a:latin typeface="proxima-regular"/>
              </a:rPr>
              <a:t>wajib</a:t>
            </a:r>
            <a:r>
              <a:rPr lang="en-ID" b="0" i="0" dirty="0">
                <a:effectLst/>
                <a:latin typeface="proxima-regular"/>
              </a:rPr>
              <a:t> yang </a:t>
            </a:r>
            <a:r>
              <a:rPr lang="en-ID" b="0" i="0" dirty="0" err="1">
                <a:effectLst/>
                <a:latin typeface="proxima-regular"/>
              </a:rPr>
              <a:t>beroperasi</a:t>
            </a:r>
            <a:r>
              <a:rPr lang="en-ID" b="0" i="0" dirty="0">
                <a:effectLst/>
                <a:latin typeface="proxima-regular"/>
              </a:rPr>
              <a:t> di Indonesia </a:t>
            </a:r>
            <a:r>
              <a:rPr lang="en-ID" b="0" i="0" dirty="0" err="1">
                <a:effectLst/>
                <a:latin typeface="proxima-regular"/>
              </a:rPr>
              <a:t>yaitu</a:t>
            </a:r>
            <a:r>
              <a:rPr lang="en-ID" b="0" i="0" dirty="0">
                <a:effectLst/>
                <a:latin typeface="proxima-regular"/>
              </a:rPr>
              <a:t> PT ASABRI (Persero), PT Jasa </a:t>
            </a:r>
            <a:r>
              <a:rPr lang="en-ID" b="0" i="0" dirty="0" err="1">
                <a:effectLst/>
                <a:latin typeface="proxima-regular"/>
              </a:rPr>
              <a:t>Raharja</a:t>
            </a:r>
            <a:r>
              <a:rPr lang="en-ID" b="0" i="0" dirty="0">
                <a:effectLst/>
                <a:latin typeface="proxima-regular"/>
              </a:rPr>
              <a:t> (Persero) dan PT TASPEN (Persero).</a:t>
            </a:r>
          </a:p>
          <a:p>
            <a:pPr marL="0" indent="0">
              <a:buClr>
                <a:schemeClr val="bg1"/>
              </a:buClr>
              <a:buNone/>
            </a:pPr>
            <a:endParaRPr lang="id-ID" b="0" i="0" dirty="0">
              <a:effectLst/>
              <a:latin typeface="proxima-regular"/>
            </a:endParaRPr>
          </a:p>
        </p:txBody>
      </p:sp>
    </p:spTree>
    <p:extLst>
      <p:ext uri="{BB962C8B-B14F-4D97-AF65-F5344CB8AC3E}">
        <p14:creationId xmlns:p14="http://schemas.microsoft.com/office/powerpoint/2010/main" val="3373370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capan Terima Kasih atas Dukungan | Lakpesdam PBNU">
            <a:extLst>
              <a:ext uri="{FF2B5EF4-FFF2-40B4-BE49-F238E27FC236}">
                <a16:creationId xmlns:a16="http://schemas.microsoft.com/office/drawing/2014/main" id="{BAF251FC-55A2-4F7E-BA2C-00C12F3E90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599" y="2080346"/>
            <a:ext cx="7419110" cy="41732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1037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0B4090A3-2F18-4F50-B81C-FAEB4899C18A}"/>
              </a:ext>
            </a:extLst>
          </p:cNvPr>
          <p:cNvSpPr>
            <a:spLocks noGrp="1" noChangeArrowheads="1"/>
          </p:cNvSpPr>
          <p:nvPr>
            <p:ph type="title"/>
          </p:nvPr>
        </p:nvSpPr>
        <p:spPr>
          <a:xfrm>
            <a:off x="681038" y="752475"/>
            <a:ext cx="9613900" cy="1081088"/>
          </a:xfrm>
        </p:spPr>
        <p:txBody>
          <a:bodyPr>
            <a:normAutofit/>
          </a:bodyPr>
          <a:lstStyle/>
          <a:p>
            <a:pPr marL="838200" indent="-838200" algn="ctr" eaLnBrk="1" hangingPunct="1"/>
            <a:r>
              <a:rPr lang="en-US" sz="4800" b="1" dirty="0" err="1">
                <a:solidFill>
                  <a:srgbClr val="FFC000"/>
                </a:solidFill>
              </a:rPr>
              <a:t>Organisasi</a:t>
            </a:r>
            <a:r>
              <a:rPr lang="en-US" sz="4800" b="1" dirty="0">
                <a:solidFill>
                  <a:srgbClr val="FFC000"/>
                </a:solidFill>
              </a:rPr>
              <a:t> Jasa </a:t>
            </a:r>
            <a:r>
              <a:rPr lang="en-US" sz="4800" b="1" dirty="0" err="1">
                <a:solidFill>
                  <a:srgbClr val="FFC000"/>
                </a:solidFill>
              </a:rPr>
              <a:t>Keuangan</a:t>
            </a:r>
            <a:r>
              <a:rPr lang="en-US" sz="4800" b="1" dirty="0">
                <a:solidFill>
                  <a:srgbClr val="FFC000"/>
                </a:solidFill>
              </a:rPr>
              <a:t> </a:t>
            </a:r>
            <a:endParaRPr lang="en-US" sz="4800" dirty="0">
              <a:solidFill>
                <a:srgbClr val="FFC000"/>
              </a:solidFill>
            </a:endParaRPr>
          </a:p>
        </p:txBody>
      </p:sp>
      <p:sp>
        <p:nvSpPr>
          <p:cNvPr id="5" name="Rectangle 3">
            <a:extLst>
              <a:ext uri="{FF2B5EF4-FFF2-40B4-BE49-F238E27FC236}">
                <a16:creationId xmlns:a16="http://schemas.microsoft.com/office/drawing/2014/main" id="{8BED312F-2116-48E9-80D8-8AB7CCDC54ED}"/>
              </a:ext>
            </a:extLst>
          </p:cNvPr>
          <p:cNvSpPr>
            <a:spLocks noGrp="1" noChangeArrowheads="1"/>
          </p:cNvSpPr>
          <p:nvPr>
            <p:ph idx="1"/>
          </p:nvPr>
        </p:nvSpPr>
        <p:spPr>
          <a:xfrm>
            <a:off x="681038" y="2231015"/>
            <a:ext cx="9613900" cy="3874510"/>
          </a:xfrm>
        </p:spPr>
        <p:txBody>
          <a:bodyPr>
            <a:noAutofit/>
          </a:bodyPr>
          <a:lstStyle/>
          <a:p>
            <a:pPr marL="360363" indent="-360363">
              <a:lnSpc>
                <a:spcPct val="110000"/>
              </a:lnSpc>
              <a:spcBef>
                <a:spcPts val="0"/>
              </a:spcBef>
              <a:spcAft>
                <a:spcPts val="1200"/>
              </a:spcAft>
              <a:buFont typeface="Wingdings" panose="05000000000000000000" pitchFamily="2" charset="2"/>
              <a:buChar char="Ø"/>
            </a:pPr>
            <a:r>
              <a:rPr lang="en-US" b="1" dirty="0">
                <a:solidFill>
                  <a:schemeClr val="bg1"/>
                </a:solidFill>
              </a:rPr>
              <a:t>Di era </a:t>
            </a:r>
            <a:r>
              <a:rPr lang="en-US" b="1" dirty="0" err="1">
                <a:solidFill>
                  <a:schemeClr val="bg1"/>
                </a:solidFill>
              </a:rPr>
              <a:t>milenium</a:t>
            </a:r>
            <a:r>
              <a:rPr lang="en-US" b="1" dirty="0">
                <a:solidFill>
                  <a:schemeClr val="bg1"/>
                </a:solidFill>
              </a:rPr>
              <a:t> </a:t>
            </a:r>
            <a:r>
              <a:rPr lang="en-US" b="1" dirty="0" err="1">
                <a:solidFill>
                  <a:schemeClr val="bg1"/>
                </a:solidFill>
              </a:rPr>
              <a:t>sektor</a:t>
            </a:r>
            <a:r>
              <a:rPr lang="en-US" b="1" dirty="0">
                <a:solidFill>
                  <a:schemeClr val="bg1"/>
                </a:solidFill>
              </a:rPr>
              <a:t> </a:t>
            </a:r>
            <a:r>
              <a:rPr lang="en-US" b="1" dirty="0" err="1">
                <a:solidFill>
                  <a:schemeClr val="bg1"/>
                </a:solidFill>
              </a:rPr>
              <a:t>jasa</a:t>
            </a:r>
            <a:r>
              <a:rPr lang="en-US" b="1" dirty="0">
                <a:solidFill>
                  <a:schemeClr val="bg1"/>
                </a:solidFill>
              </a:rPr>
              <a:t> </a:t>
            </a:r>
            <a:r>
              <a:rPr lang="id-ID" b="1" dirty="0">
                <a:solidFill>
                  <a:schemeClr val="bg1"/>
                </a:solidFill>
              </a:rPr>
              <a:t>keuangan </a:t>
            </a:r>
            <a:r>
              <a:rPr lang="en-US" b="1" dirty="0" err="1">
                <a:solidFill>
                  <a:schemeClr val="bg1"/>
                </a:solidFill>
              </a:rPr>
              <a:t>merupakan</a:t>
            </a:r>
            <a:r>
              <a:rPr lang="en-US" b="1" dirty="0">
                <a:solidFill>
                  <a:schemeClr val="bg1"/>
                </a:solidFill>
              </a:rPr>
              <a:t> </a:t>
            </a:r>
            <a:r>
              <a:rPr lang="en-US" b="1" dirty="0" err="1">
                <a:solidFill>
                  <a:schemeClr val="bg1"/>
                </a:solidFill>
              </a:rPr>
              <a:t>tulang</a:t>
            </a:r>
            <a:r>
              <a:rPr lang="en-US" b="1" dirty="0">
                <a:solidFill>
                  <a:schemeClr val="bg1"/>
                </a:solidFill>
              </a:rPr>
              <a:t> </a:t>
            </a:r>
            <a:r>
              <a:rPr lang="en-US" b="1" dirty="0" err="1">
                <a:solidFill>
                  <a:schemeClr val="bg1"/>
                </a:solidFill>
              </a:rPr>
              <a:t>punggung</a:t>
            </a:r>
            <a:r>
              <a:rPr lang="en-US" b="1" dirty="0">
                <a:solidFill>
                  <a:schemeClr val="bg1"/>
                </a:solidFill>
              </a:rPr>
              <a:t> </a:t>
            </a:r>
            <a:r>
              <a:rPr lang="en-US" b="1" dirty="0" err="1">
                <a:solidFill>
                  <a:schemeClr val="bg1"/>
                </a:solidFill>
              </a:rPr>
              <a:t>ekonomi</a:t>
            </a:r>
            <a:r>
              <a:rPr lang="en-US" b="1" dirty="0">
                <a:solidFill>
                  <a:schemeClr val="bg1"/>
                </a:solidFill>
              </a:rPr>
              <a:t> dunia</a:t>
            </a:r>
          </a:p>
          <a:p>
            <a:pPr marL="360363" indent="-360363">
              <a:lnSpc>
                <a:spcPct val="110000"/>
              </a:lnSpc>
              <a:spcBef>
                <a:spcPts val="0"/>
              </a:spcBef>
              <a:spcAft>
                <a:spcPts val="1200"/>
              </a:spcAft>
              <a:buFont typeface="Wingdings" panose="05000000000000000000" pitchFamily="2" charset="2"/>
              <a:buChar char="Ø"/>
            </a:pPr>
            <a:r>
              <a:rPr lang="en-US" b="1" dirty="0">
                <a:solidFill>
                  <a:schemeClr val="bg1"/>
                </a:solidFill>
              </a:rPr>
              <a:t>Perusahaan </a:t>
            </a:r>
            <a:r>
              <a:rPr lang="en-US" b="1" dirty="0" err="1">
                <a:solidFill>
                  <a:schemeClr val="bg1"/>
                </a:solidFill>
              </a:rPr>
              <a:t>jasa</a:t>
            </a:r>
            <a:r>
              <a:rPr lang="id-ID" b="1" dirty="0">
                <a:solidFill>
                  <a:schemeClr val="bg1"/>
                </a:solidFill>
              </a:rPr>
              <a:t> keuangan</a:t>
            </a:r>
            <a:r>
              <a:rPr lang="en-US" b="1" dirty="0">
                <a:solidFill>
                  <a:schemeClr val="bg1"/>
                </a:solidFill>
              </a:rPr>
              <a:t> </a:t>
            </a:r>
            <a:r>
              <a:rPr lang="en-US" b="1" dirty="0" err="1">
                <a:solidFill>
                  <a:schemeClr val="bg1"/>
                </a:solidFill>
              </a:rPr>
              <a:t>tidak</a:t>
            </a:r>
            <a:r>
              <a:rPr lang="en-US" b="1" dirty="0">
                <a:solidFill>
                  <a:schemeClr val="bg1"/>
                </a:solidFill>
              </a:rPr>
              <a:t> </a:t>
            </a:r>
            <a:r>
              <a:rPr lang="en-US" b="1" dirty="0" err="1">
                <a:solidFill>
                  <a:schemeClr val="bg1"/>
                </a:solidFill>
              </a:rPr>
              <a:t>hanya</a:t>
            </a:r>
            <a:r>
              <a:rPr lang="en-US" b="1" dirty="0">
                <a:solidFill>
                  <a:schemeClr val="bg1"/>
                </a:solidFill>
              </a:rPr>
              <a:t> </a:t>
            </a:r>
            <a:r>
              <a:rPr lang="en-US" b="1" dirty="0" err="1">
                <a:solidFill>
                  <a:schemeClr val="bg1"/>
                </a:solidFill>
              </a:rPr>
              <a:t>beroperasi</a:t>
            </a:r>
            <a:r>
              <a:rPr lang="en-US" b="1" dirty="0">
                <a:solidFill>
                  <a:schemeClr val="bg1"/>
                </a:solidFill>
              </a:rPr>
              <a:t> di </a:t>
            </a:r>
            <a:r>
              <a:rPr lang="en-US" b="1" dirty="0" err="1">
                <a:solidFill>
                  <a:schemeClr val="bg1"/>
                </a:solidFill>
              </a:rPr>
              <a:t>banyak</a:t>
            </a:r>
            <a:r>
              <a:rPr lang="en-US" b="1" dirty="0">
                <a:solidFill>
                  <a:schemeClr val="bg1"/>
                </a:solidFill>
              </a:rPr>
              <a:t> </a:t>
            </a:r>
            <a:r>
              <a:rPr lang="en-US" b="1" dirty="0" err="1">
                <a:solidFill>
                  <a:schemeClr val="bg1"/>
                </a:solidFill>
              </a:rPr>
              <a:t>segmen</a:t>
            </a:r>
            <a:r>
              <a:rPr lang="en-US" b="1" dirty="0">
                <a:solidFill>
                  <a:schemeClr val="bg1"/>
                </a:solidFill>
              </a:rPr>
              <a:t> </a:t>
            </a:r>
            <a:r>
              <a:rPr lang="en-US" b="1" dirty="0" err="1">
                <a:solidFill>
                  <a:schemeClr val="bg1"/>
                </a:solidFill>
              </a:rPr>
              <a:t>tetapi</a:t>
            </a:r>
            <a:r>
              <a:rPr lang="en-US" b="1" dirty="0">
                <a:solidFill>
                  <a:schemeClr val="bg1"/>
                </a:solidFill>
              </a:rPr>
              <a:t> juga </a:t>
            </a:r>
            <a:r>
              <a:rPr lang="en-US" b="1" dirty="0" err="1">
                <a:solidFill>
                  <a:schemeClr val="bg1"/>
                </a:solidFill>
              </a:rPr>
              <a:t>lingkup</a:t>
            </a:r>
            <a:r>
              <a:rPr lang="en-US" b="1" dirty="0">
                <a:solidFill>
                  <a:schemeClr val="bg1"/>
                </a:solidFill>
              </a:rPr>
              <a:t> global</a:t>
            </a:r>
          </a:p>
          <a:p>
            <a:pPr marL="360363" indent="-360363">
              <a:lnSpc>
                <a:spcPct val="110000"/>
              </a:lnSpc>
              <a:spcBef>
                <a:spcPts val="0"/>
              </a:spcBef>
              <a:spcAft>
                <a:spcPts val="1200"/>
              </a:spcAft>
              <a:buFont typeface="Wingdings" panose="05000000000000000000" pitchFamily="2" charset="2"/>
              <a:buChar char="Ø"/>
            </a:pPr>
            <a:r>
              <a:rPr lang="en-US" b="1" dirty="0" err="1">
                <a:solidFill>
                  <a:schemeClr val="bg1"/>
                </a:solidFill>
              </a:rPr>
              <a:t>Menggunakan</a:t>
            </a:r>
            <a:r>
              <a:rPr lang="en-US" b="1" dirty="0">
                <a:solidFill>
                  <a:schemeClr val="bg1"/>
                </a:solidFill>
              </a:rPr>
              <a:t> </a:t>
            </a:r>
            <a:r>
              <a:rPr lang="en-US" b="1" dirty="0" err="1">
                <a:solidFill>
                  <a:schemeClr val="bg1"/>
                </a:solidFill>
              </a:rPr>
              <a:t>revolusi</a:t>
            </a:r>
            <a:r>
              <a:rPr lang="en-US" b="1" dirty="0">
                <a:solidFill>
                  <a:schemeClr val="bg1"/>
                </a:solidFill>
              </a:rPr>
              <a:t> </a:t>
            </a:r>
            <a:r>
              <a:rPr lang="en-US" b="1" dirty="0" err="1">
                <a:solidFill>
                  <a:schemeClr val="bg1"/>
                </a:solidFill>
              </a:rPr>
              <a:t>teknologi</a:t>
            </a:r>
            <a:r>
              <a:rPr lang="en-US" b="1" dirty="0">
                <a:solidFill>
                  <a:schemeClr val="bg1"/>
                </a:solidFill>
              </a:rPr>
              <a:t> </a:t>
            </a:r>
            <a:r>
              <a:rPr lang="en-US" b="1" dirty="0" err="1">
                <a:solidFill>
                  <a:schemeClr val="bg1"/>
                </a:solidFill>
              </a:rPr>
              <a:t>informasi</a:t>
            </a:r>
            <a:r>
              <a:rPr lang="en-US" b="1" dirty="0">
                <a:solidFill>
                  <a:schemeClr val="bg1"/>
                </a:solidFill>
              </a:rPr>
              <a:t> </a:t>
            </a:r>
            <a:r>
              <a:rPr lang="en-US" b="1" dirty="0" err="1">
                <a:solidFill>
                  <a:schemeClr val="bg1"/>
                </a:solidFill>
              </a:rPr>
              <a:t>untuk</a:t>
            </a:r>
            <a:r>
              <a:rPr lang="en-US" b="1" dirty="0">
                <a:solidFill>
                  <a:schemeClr val="bg1"/>
                </a:solidFill>
              </a:rPr>
              <a:t> </a:t>
            </a:r>
            <a:r>
              <a:rPr lang="en-US" b="1" dirty="0" err="1">
                <a:solidFill>
                  <a:schemeClr val="bg1"/>
                </a:solidFill>
              </a:rPr>
              <a:t>menginovasi</a:t>
            </a:r>
            <a:r>
              <a:rPr lang="en-US" b="1" dirty="0">
                <a:solidFill>
                  <a:schemeClr val="bg1"/>
                </a:solidFill>
              </a:rPr>
              <a:t> </a:t>
            </a:r>
            <a:r>
              <a:rPr lang="en-US" b="1" dirty="0" err="1">
                <a:solidFill>
                  <a:schemeClr val="bg1"/>
                </a:solidFill>
              </a:rPr>
              <a:t>produk</a:t>
            </a:r>
            <a:r>
              <a:rPr lang="en-US" b="1" dirty="0">
                <a:solidFill>
                  <a:schemeClr val="bg1"/>
                </a:solidFill>
              </a:rPr>
              <a:t> </a:t>
            </a:r>
            <a:r>
              <a:rPr lang="en-US" b="1" dirty="0" err="1">
                <a:solidFill>
                  <a:schemeClr val="bg1"/>
                </a:solidFill>
              </a:rPr>
              <a:t>baru</a:t>
            </a:r>
            <a:r>
              <a:rPr lang="en-US" b="1" dirty="0">
                <a:solidFill>
                  <a:schemeClr val="bg1"/>
                </a:solidFill>
              </a:rPr>
              <a:t> dan </a:t>
            </a:r>
            <a:r>
              <a:rPr lang="en-US" b="1" dirty="0" err="1">
                <a:solidFill>
                  <a:schemeClr val="bg1"/>
                </a:solidFill>
              </a:rPr>
              <a:t>menemukan</a:t>
            </a:r>
            <a:r>
              <a:rPr lang="en-US" b="1" dirty="0">
                <a:solidFill>
                  <a:schemeClr val="bg1"/>
                </a:solidFill>
              </a:rPr>
              <a:t> </a:t>
            </a:r>
            <a:r>
              <a:rPr lang="en-US" b="1" dirty="0" err="1">
                <a:solidFill>
                  <a:schemeClr val="bg1"/>
                </a:solidFill>
              </a:rPr>
              <a:t>metode</a:t>
            </a:r>
            <a:r>
              <a:rPr lang="en-US" b="1" dirty="0">
                <a:solidFill>
                  <a:schemeClr val="bg1"/>
                </a:solidFill>
              </a:rPr>
              <a:t> </a:t>
            </a:r>
            <a:r>
              <a:rPr lang="en-US" b="1" dirty="0" err="1">
                <a:solidFill>
                  <a:schemeClr val="bg1"/>
                </a:solidFill>
              </a:rPr>
              <a:t>baru</a:t>
            </a:r>
            <a:r>
              <a:rPr lang="en-US" b="1" dirty="0">
                <a:solidFill>
                  <a:schemeClr val="bg1"/>
                </a:solidFill>
              </a:rPr>
              <a:t> </a:t>
            </a:r>
            <a:r>
              <a:rPr lang="en-US" b="1" dirty="0" err="1">
                <a:solidFill>
                  <a:schemeClr val="bg1"/>
                </a:solidFill>
              </a:rPr>
              <a:t>perdagangan</a:t>
            </a:r>
            <a:r>
              <a:rPr lang="en-US" b="1" dirty="0">
                <a:solidFill>
                  <a:schemeClr val="bg1"/>
                </a:solidFill>
              </a:rPr>
              <a:t> </a:t>
            </a:r>
          </a:p>
          <a:p>
            <a:pPr marL="360363" indent="-360363">
              <a:lnSpc>
                <a:spcPct val="110000"/>
              </a:lnSpc>
              <a:spcBef>
                <a:spcPts val="0"/>
              </a:spcBef>
              <a:spcAft>
                <a:spcPts val="1200"/>
              </a:spcAft>
              <a:buFont typeface="Wingdings" panose="05000000000000000000" pitchFamily="2" charset="2"/>
              <a:buChar char="Ø"/>
            </a:pPr>
            <a:r>
              <a:rPr lang="en-US" b="1" dirty="0" err="1">
                <a:solidFill>
                  <a:schemeClr val="bg1"/>
                </a:solidFill>
              </a:rPr>
              <a:t>Kebutuhan</a:t>
            </a:r>
            <a:r>
              <a:rPr lang="en-US" b="1" dirty="0">
                <a:solidFill>
                  <a:schemeClr val="bg1"/>
                </a:solidFill>
              </a:rPr>
              <a:t> </a:t>
            </a:r>
            <a:r>
              <a:rPr lang="en-US" b="1" dirty="0" err="1">
                <a:solidFill>
                  <a:schemeClr val="bg1"/>
                </a:solidFill>
              </a:rPr>
              <a:t>untuk</a:t>
            </a:r>
            <a:r>
              <a:rPr lang="en-US" b="1" dirty="0">
                <a:solidFill>
                  <a:schemeClr val="bg1"/>
                </a:solidFill>
              </a:rPr>
              <a:t> </a:t>
            </a:r>
            <a:r>
              <a:rPr lang="en-US" b="1" dirty="0" err="1">
                <a:solidFill>
                  <a:schemeClr val="bg1"/>
                </a:solidFill>
              </a:rPr>
              <a:t>pengendalian</a:t>
            </a:r>
            <a:r>
              <a:rPr lang="en-US" b="1" dirty="0">
                <a:solidFill>
                  <a:schemeClr val="bg1"/>
                </a:solidFill>
              </a:rPr>
              <a:t> </a:t>
            </a:r>
            <a:r>
              <a:rPr lang="en-US" b="1" dirty="0" err="1">
                <a:solidFill>
                  <a:schemeClr val="bg1"/>
                </a:solidFill>
              </a:rPr>
              <a:t>dalam</a:t>
            </a:r>
            <a:r>
              <a:rPr lang="en-US" b="1" dirty="0">
                <a:solidFill>
                  <a:schemeClr val="bg1"/>
                </a:solidFill>
              </a:rPr>
              <a:t> </a:t>
            </a:r>
            <a:r>
              <a:rPr lang="en-US" b="1" dirty="0" err="1">
                <a:solidFill>
                  <a:schemeClr val="bg1"/>
                </a:solidFill>
              </a:rPr>
              <a:t>sektor</a:t>
            </a:r>
            <a:r>
              <a:rPr lang="en-US" b="1" dirty="0">
                <a:solidFill>
                  <a:schemeClr val="bg1"/>
                </a:solidFill>
              </a:rPr>
              <a:t> </a:t>
            </a:r>
            <a:r>
              <a:rPr lang="en-US" b="1" dirty="0" err="1">
                <a:solidFill>
                  <a:schemeClr val="bg1"/>
                </a:solidFill>
              </a:rPr>
              <a:t>jasa</a:t>
            </a:r>
            <a:r>
              <a:rPr lang="en-US" b="1" dirty="0">
                <a:solidFill>
                  <a:schemeClr val="bg1"/>
                </a:solidFill>
              </a:rPr>
              <a:t> </a:t>
            </a:r>
            <a:r>
              <a:rPr lang="en-US" b="1" dirty="0" err="1">
                <a:solidFill>
                  <a:schemeClr val="bg1"/>
                </a:solidFill>
              </a:rPr>
              <a:t>keuangan</a:t>
            </a:r>
            <a:r>
              <a:rPr lang="en-US" b="1" dirty="0">
                <a:solidFill>
                  <a:schemeClr val="bg1"/>
                </a:solidFill>
              </a:rPr>
              <a:t> </a:t>
            </a:r>
            <a:r>
              <a:rPr lang="en-US" b="1" dirty="0" err="1">
                <a:solidFill>
                  <a:schemeClr val="bg1"/>
                </a:solidFill>
              </a:rPr>
              <a:t>telah</a:t>
            </a:r>
            <a:r>
              <a:rPr lang="en-US" b="1" dirty="0">
                <a:solidFill>
                  <a:schemeClr val="bg1"/>
                </a:solidFill>
              </a:rPr>
              <a:t> </a:t>
            </a:r>
            <a:r>
              <a:rPr lang="en-US" b="1" dirty="0" err="1">
                <a:solidFill>
                  <a:schemeClr val="bg1"/>
                </a:solidFill>
              </a:rPr>
              <a:t>menjadi</a:t>
            </a:r>
            <a:r>
              <a:rPr lang="en-US" b="1" dirty="0">
                <a:solidFill>
                  <a:schemeClr val="bg1"/>
                </a:solidFill>
              </a:rPr>
              <a:t> </a:t>
            </a:r>
            <a:r>
              <a:rPr lang="en-US" b="1" dirty="0" err="1">
                <a:solidFill>
                  <a:schemeClr val="bg1"/>
                </a:solidFill>
              </a:rPr>
              <a:t>sangat</a:t>
            </a:r>
            <a:r>
              <a:rPr lang="en-US" b="1" dirty="0">
                <a:solidFill>
                  <a:schemeClr val="bg1"/>
                </a:solidFill>
              </a:rPr>
              <a:t> </a:t>
            </a:r>
            <a:r>
              <a:rPr lang="en-US" b="1" dirty="0" err="1">
                <a:solidFill>
                  <a:schemeClr val="bg1"/>
                </a:solidFill>
              </a:rPr>
              <a:t>penting</a:t>
            </a:r>
            <a:r>
              <a:rPr lang="en-US" b="1" dirty="0">
                <a:solidFill>
                  <a:schemeClr val="bg1"/>
                </a:solidFill>
              </a:rPr>
              <a:t> </a:t>
            </a:r>
          </a:p>
          <a:p>
            <a:pPr>
              <a:lnSpc>
                <a:spcPct val="110000"/>
              </a:lnSpc>
              <a:spcBef>
                <a:spcPts val="0"/>
              </a:spcBef>
              <a:spcAft>
                <a:spcPts val="1200"/>
              </a:spcAft>
              <a:buFontTx/>
              <a:buChar char="-"/>
            </a:pPr>
            <a:endParaRPr lang="en-US" b="1" dirty="0"/>
          </a:p>
          <a:p>
            <a:pPr>
              <a:lnSpc>
                <a:spcPct val="110000"/>
              </a:lnSpc>
              <a:spcBef>
                <a:spcPts val="0"/>
              </a:spcBef>
              <a:spcAft>
                <a:spcPts val="1200"/>
              </a:spcAft>
              <a:buFontTx/>
              <a:buNone/>
            </a:pPr>
            <a:endParaRPr lang="en-US" b="1" dirty="0"/>
          </a:p>
        </p:txBody>
      </p:sp>
    </p:spTree>
    <p:extLst>
      <p:ext uri="{BB962C8B-B14F-4D97-AF65-F5344CB8AC3E}">
        <p14:creationId xmlns:p14="http://schemas.microsoft.com/office/powerpoint/2010/main" val="857320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D7E1FA-5F3A-4A4D-AFE9-942BC2109D47}"/>
              </a:ext>
            </a:extLst>
          </p:cNvPr>
          <p:cNvSpPr>
            <a:spLocks noGrp="1"/>
          </p:cNvSpPr>
          <p:nvPr>
            <p:ph idx="1"/>
          </p:nvPr>
        </p:nvSpPr>
        <p:spPr>
          <a:xfrm>
            <a:off x="652612" y="785162"/>
            <a:ext cx="10791243" cy="4825929"/>
          </a:xfrm>
        </p:spPr>
        <p:txBody>
          <a:bodyPr>
            <a:normAutofit/>
          </a:bodyPr>
          <a:lstStyle/>
          <a:p>
            <a:pPr marL="442913" indent="-442913">
              <a:buFont typeface="Wingdings" panose="05000000000000000000" pitchFamily="2" charset="2"/>
              <a:buChar char="q"/>
              <a:tabLst>
                <a:tab pos="442913" algn="l"/>
              </a:tabLst>
            </a:pPr>
            <a:r>
              <a:rPr lang="en-ID" b="0" i="0" dirty="0">
                <a:effectLst/>
                <a:latin typeface="+mj-lt"/>
              </a:rPr>
              <a:t>Jasa </a:t>
            </a:r>
            <a:r>
              <a:rPr lang="en-ID" b="0" i="0" dirty="0" err="1">
                <a:effectLst/>
                <a:latin typeface="+mj-lt"/>
              </a:rPr>
              <a:t>Keuangan</a:t>
            </a:r>
            <a:r>
              <a:rPr lang="en-ID" b="0" i="0" dirty="0">
                <a:effectLst/>
                <a:latin typeface="+mj-lt"/>
              </a:rPr>
              <a:t> </a:t>
            </a:r>
            <a:r>
              <a:rPr lang="en-ID" b="0" i="0" dirty="0" err="1">
                <a:effectLst/>
                <a:latin typeface="+mj-lt"/>
              </a:rPr>
              <a:t>lebih</a:t>
            </a:r>
            <a:r>
              <a:rPr lang="en-ID" b="0" i="0" dirty="0">
                <a:effectLst/>
                <a:latin typeface="+mj-lt"/>
              </a:rPr>
              <a:t> </a:t>
            </a:r>
            <a:r>
              <a:rPr lang="en-ID" b="0" i="0" dirty="0" err="1">
                <a:effectLst/>
                <a:latin typeface="+mj-lt"/>
              </a:rPr>
              <a:t>mengarah</a:t>
            </a:r>
            <a:r>
              <a:rPr lang="en-ID" b="0" i="0" dirty="0">
                <a:effectLst/>
                <a:latin typeface="+mj-lt"/>
              </a:rPr>
              <a:t> </a:t>
            </a:r>
            <a:r>
              <a:rPr lang="en-ID" b="0" i="0" dirty="0" err="1">
                <a:effectLst/>
                <a:latin typeface="+mj-lt"/>
              </a:rPr>
              <a:t>kepada</a:t>
            </a:r>
            <a:r>
              <a:rPr lang="en-ID" b="0" i="0" dirty="0">
                <a:effectLst/>
                <a:latin typeface="+mj-lt"/>
              </a:rPr>
              <a:t> </a:t>
            </a:r>
            <a:r>
              <a:rPr lang="en-ID" b="0" i="0" dirty="0" err="1">
                <a:effectLst/>
                <a:latin typeface="+mj-lt"/>
              </a:rPr>
              <a:t>aktivitas</a:t>
            </a:r>
            <a:r>
              <a:rPr lang="en-ID" b="0" i="0" dirty="0">
                <a:effectLst/>
                <a:latin typeface="+mj-lt"/>
              </a:rPr>
              <a:t> “</a:t>
            </a:r>
            <a:r>
              <a:rPr lang="en-ID" b="0" i="0" dirty="0" err="1">
                <a:effectLst/>
                <a:latin typeface="+mj-lt"/>
              </a:rPr>
              <a:t>jasa</a:t>
            </a:r>
            <a:r>
              <a:rPr lang="en-ID" b="0" i="0" dirty="0">
                <a:effectLst/>
                <a:latin typeface="+mj-lt"/>
              </a:rPr>
              <a:t>” yang </a:t>
            </a:r>
            <a:r>
              <a:rPr lang="en-ID" b="0" i="0" dirty="0" err="1">
                <a:effectLst/>
                <a:latin typeface="+mj-lt"/>
              </a:rPr>
              <a:t>disediakan</a:t>
            </a:r>
            <a:r>
              <a:rPr lang="en-ID" b="0" i="0" dirty="0">
                <a:effectLst/>
                <a:latin typeface="+mj-lt"/>
              </a:rPr>
              <a:t> oleh </a:t>
            </a:r>
            <a:r>
              <a:rPr lang="en-ID" b="0" i="0" dirty="0" err="1">
                <a:effectLst/>
                <a:latin typeface="+mj-lt"/>
              </a:rPr>
              <a:t>industri</a:t>
            </a:r>
            <a:r>
              <a:rPr lang="en-ID" b="0" i="0" dirty="0">
                <a:effectLst/>
                <a:latin typeface="+mj-lt"/>
              </a:rPr>
              <a:t> </a:t>
            </a:r>
            <a:r>
              <a:rPr lang="en-ID" b="0" i="0" dirty="0" err="1">
                <a:effectLst/>
                <a:latin typeface="+mj-lt"/>
              </a:rPr>
              <a:t>keuangan</a:t>
            </a:r>
            <a:r>
              <a:rPr lang="en-ID" b="0" i="0" dirty="0">
                <a:effectLst/>
                <a:latin typeface="+mj-lt"/>
              </a:rPr>
              <a:t>. </a:t>
            </a:r>
            <a:endParaRPr lang="id-ID" b="0" i="0" dirty="0">
              <a:effectLst/>
              <a:latin typeface="+mj-lt"/>
            </a:endParaRPr>
          </a:p>
          <a:p>
            <a:pPr marL="442913" indent="-442913">
              <a:buFont typeface="Wingdings" panose="05000000000000000000" pitchFamily="2" charset="2"/>
              <a:buChar char="q"/>
              <a:tabLst>
                <a:tab pos="442913" algn="l"/>
              </a:tabLst>
            </a:pPr>
            <a:r>
              <a:rPr lang="en-ID" b="0" i="0" dirty="0" err="1">
                <a:effectLst/>
                <a:latin typeface="+mj-lt"/>
              </a:rPr>
              <a:t>Organisasi</a:t>
            </a:r>
            <a:r>
              <a:rPr lang="en-ID" b="0" i="0" dirty="0">
                <a:effectLst/>
                <a:latin typeface="+mj-lt"/>
              </a:rPr>
              <a:t> </a:t>
            </a:r>
            <a:r>
              <a:rPr lang="en-ID" b="0" i="0" dirty="0" err="1">
                <a:effectLst/>
                <a:latin typeface="+mj-lt"/>
              </a:rPr>
              <a:t>jasa</a:t>
            </a:r>
            <a:r>
              <a:rPr lang="en-ID" b="0" i="0" dirty="0">
                <a:effectLst/>
                <a:latin typeface="+mj-lt"/>
              </a:rPr>
              <a:t> </a:t>
            </a:r>
            <a:r>
              <a:rPr lang="en-ID" b="0" i="0" dirty="0" err="1">
                <a:effectLst/>
                <a:latin typeface="+mj-lt"/>
              </a:rPr>
              <a:t>keuangan</a:t>
            </a:r>
            <a:r>
              <a:rPr lang="en-ID" b="0" i="0" dirty="0">
                <a:effectLst/>
                <a:latin typeface="+mj-lt"/>
              </a:rPr>
              <a:t> </a:t>
            </a:r>
            <a:r>
              <a:rPr lang="en-ID" b="0" i="0" dirty="0" err="1">
                <a:effectLst/>
                <a:latin typeface="+mj-lt"/>
              </a:rPr>
              <a:t>meliputi</a:t>
            </a:r>
            <a:r>
              <a:rPr lang="en-ID" b="0" i="0" dirty="0">
                <a:effectLst/>
                <a:latin typeface="+mj-lt"/>
              </a:rPr>
              <a:t> bank </a:t>
            </a:r>
            <a:r>
              <a:rPr lang="en-ID" b="0" i="0" dirty="0" err="1">
                <a:effectLst/>
                <a:latin typeface="+mj-lt"/>
              </a:rPr>
              <a:t>komersial</a:t>
            </a:r>
            <a:r>
              <a:rPr lang="en-ID" b="0" i="0" dirty="0">
                <a:effectLst/>
                <a:latin typeface="+mj-lt"/>
              </a:rPr>
              <a:t> dan </a:t>
            </a:r>
            <a:r>
              <a:rPr lang="en-ID" b="0" i="0" dirty="0" err="1">
                <a:effectLst/>
                <a:latin typeface="+mj-lt"/>
              </a:rPr>
              <a:t>institusi</a:t>
            </a:r>
            <a:r>
              <a:rPr lang="id-ID" b="0" i="0" dirty="0">
                <a:effectLst/>
                <a:latin typeface="+mj-lt"/>
              </a:rPr>
              <a:t> </a:t>
            </a:r>
            <a:r>
              <a:rPr lang="en-ID" b="0" i="0" dirty="0" err="1">
                <a:effectLst/>
                <a:latin typeface="+mj-lt"/>
              </a:rPr>
              <a:t>penghematan</a:t>
            </a:r>
            <a:r>
              <a:rPr lang="en-ID" b="0" i="0" dirty="0">
                <a:effectLst/>
                <a:latin typeface="+mj-lt"/>
              </a:rPr>
              <a:t>, </a:t>
            </a:r>
            <a:r>
              <a:rPr lang="en-ID" b="0" i="0" dirty="0" err="1">
                <a:effectLst/>
                <a:latin typeface="+mj-lt"/>
              </a:rPr>
              <a:t>perusahaan</a:t>
            </a:r>
            <a:r>
              <a:rPr lang="en-ID" b="0" i="0" dirty="0">
                <a:effectLst/>
                <a:latin typeface="+mj-lt"/>
              </a:rPr>
              <a:t> </a:t>
            </a:r>
            <a:r>
              <a:rPr lang="en-ID" b="0" i="0" dirty="0" err="1">
                <a:effectLst/>
                <a:latin typeface="+mj-lt"/>
              </a:rPr>
              <a:t>asuransi</a:t>
            </a:r>
            <a:r>
              <a:rPr lang="en-ID" b="0" i="0" dirty="0">
                <a:effectLst/>
                <a:latin typeface="+mj-lt"/>
              </a:rPr>
              <a:t>, </a:t>
            </a:r>
            <a:r>
              <a:rPr lang="id-ID" b="0" i="0" dirty="0">
                <a:effectLst/>
                <a:latin typeface="+mj-lt"/>
              </a:rPr>
              <a:t>Perusahaan Kartu Kredit, </a:t>
            </a:r>
            <a:r>
              <a:rPr lang="en-ID" b="0" i="0" dirty="0">
                <a:effectLst/>
                <a:latin typeface="+mj-lt"/>
              </a:rPr>
              <a:t>dan </a:t>
            </a:r>
            <a:r>
              <a:rPr lang="en-ID" b="0" i="0" dirty="0" err="1">
                <a:effectLst/>
                <a:latin typeface="+mj-lt"/>
              </a:rPr>
              <a:t>perusahaan</a:t>
            </a:r>
            <a:r>
              <a:rPr lang="en-ID" b="0" i="0" dirty="0">
                <a:effectLst/>
                <a:latin typeface="+mj-lt"/>
              </a:rPr>
              <a:t> </a:t>
            </a:r>
            <a:r>
              <a:rPr lang="en-ID" b="0" i="0" dirty="0" err="1">
                <a:effectLst/>
                <a:latin typeface="+mj-lt"/>
              </a:rPr>
              <a:t>efek</a:t>
            </a:r>
            <a:r>
              <a:rPr lang="en-ID" b="0" i="0" dirty="0">
                <a:effectLst/>
                <a:latin typeface="+mj-lt"/>
              </a:rPr>
              <a:t>. </a:t>
            </a:r>
            <a:endParaRPr lang="id-ID" b="0" i="0" dirty="0">
              <a:effectLst/>
              <a:latin typeface="+mj-lt"/>
            </a:endParaRPr>
          </a:p>
          <a:p>
            <a:pPr marL="442913" indent="-442913">
              <a:buFont typeface="Wingdings" panose="05000000000000000000" pitchFamily="2" charset="2"/>
              <a:buChar char="q"/>
              <a:tabLst>
                <a:tab pos="442913" algn="l"/>
              </a:tabLst>
            </a:pPr>
            <a:r>
              <a:rPr lang="en-ID" b="0" i="0" dirty="0">
                <a:solidFill>
                  <a:schemeClr val="bg1"/>
                </a:solidFill>
                <a:effectLst/>
                <a:latin typeface="+mj-lt"/>
              </a:rPr>
              <a:t>Perusahaan-</a:t>
            </a:r>
            <a:r>
              <a:rPr lang="en-ID" b="0" i="0" dirty="0" err="1">
                <a:solidFill>
                  <a:schemeClr val="bg1"/>
                </a:solidFill>
                <a:effectLst/>
                <a:latin typeface="+mj-lt"/>
              </a:rPr>
              <a:t>perusahaanini</a:t>
            </a:r>
            <a:r>
              <a:rPr lang="en-ID" b="0" i="0" dirty="0">
                <a:solidFill>
                  <a:schemeClr val="bg1"/>
                </a:solidFill>
                <a:effectLst/>
                <a:latin typeface="+mj-lt"/>
              </a:rPr>
              <a:t> </a:t>
            </a:r>
            <a:r>
              <a:rPr lang="en-ID" b="0" i="0" dirty="0" err="1">
                <a:solidFill>
                  <a:schemeClr val="bg1"/>
                </a:solidFill>
                <a:effectLst/>
                <a:latin typeface="+mj-lt"/>
              </a:rPr>
              <a:t>berada</a:t>
            </a:r>
            <a:r>
              <a:rPr lang="en-ID" b="0" i="0" dirty="0">
                <a:solidFill>
                  <a:schemeClr val="bg1"/>
                </a:solidFill>
                <a:effectLst/>
                <a:latin typeface="+mj-lt"/>
              </a:rPr>
              <a:t> </a:t>
            </a:r>
            <a:r>
              <a:rPr lang="en-ID" b="0" i="0" dirty="0" err="1">
                <a:solidFill>
                  <a:schemeClr val="bg1"/>
                </a:solidFill>
                <a:effectLst/>
                <a:latin typeface="+mj-lt"/>
              </a:rPr>
              <a:t>dalam</a:t>
            </a:r>
            <a:r>
              <a:rPr lang="en-ID" b="0" i="0" dirty="0">
                <a:solidFill>
                  <a:schemeClr val="bg1"/>
                </a:solidFill>
                <a:effectLst/>
                <a:latin typeface="+mj-lt"/>
              </a:rPr>
              <a:t> </a:t>
            </a:r>
            <a:r>
              <a:rPr lang="en-ID" b="0" i="0" dirty="0" err="1">
                <a:solidFill>
                  <a:schemeClr val="bg1"/>
                </a:solidFill>
                <a:effectLst/>
                <a:latin typeface="+mj-lt"/>
              </a:rPr>
              <a:t>bisnis</a:t>
            </a:r>
            <a:r>
              <a:rPr lang="en-ID" b="0" i="0" dirty="0">
                <a:solidFill>
                  <a:schemeClr val="bg1"/>
                </a:solidFill>
                <a:effectLst/>
                <a:latin typeface="+mj-lt"/>
              </a:rPr>
              <a:t> yang </a:t>
            </a:r>
            <a:r>
              <a:rPr lang="en-ID" b="0" i="0" dirty="0" err="1">
                <a:solidFill>
                  <a:schemeClr val="bg1"/>
                </a:solidFill>
                <a:effectLst/>
                <a:latin typeface="+mj-lt"/>
              </a:rPr>
              <a:t>terutama</a:t>
            </a:r>
            <a:r>
              <a:rPr lang="en-ID" b="0" i="0" dirty="0">
                <a:solidFill>
                  <a:schemeClr val="bg1"/>
                </a:solidFill>
                <a:effectLst/>
                <a:latin typeface="+mj-lt"/>
              </a:rPr>
              <a:t> </a:t>
            </a:r>
            <a:r>
              <a:rPr lang="en-ID" b="0" i="0" dirty="0" err="1">
                <a:solidFill>
                  <a:schemeClr val="bg1"/>
                </a:solidFill>
                <a:effectLst/>
                <a:latin typeface="+mj-lt"/>
              </a:rPr>
              <a:t>bertujuan</a:t>
            </a:r>
            <a:r>
              <a:rPr lang="en-ID" b="0" i="0" dirty="0">
                <a:solidFill>
                  <a:schemeClr val="bg1"/>
                </a:solidFill>
                <a:effectLst/>
                <a:latin typeface="+mj-lt"/>
              </a:rPr>
              <a:t> </a:t>
            </a:r>
            <a:r>
              <a:rPr lang="en-ID" b="0" i="0" dirty="0" err="1">
                <a:solidFill>
                  <a:schemeClr val="bg1"/>
                </a:solidFill>
                <a:effectLst/>
                <a:latin typeface="+mj-lt"/>
              </a:rPr>
              <a:t>untuk</a:t>
            </a:r>
            <a:r>
              <a:rPr lang="en-ID" b="0" i="0" dirty="0">
                <a:solidFill>
                  <a:schemeClr val="bg1"/>
                </a:solidFill>
                <a:effectLst/>
                <a:latin typeface="+mj-lt"/>
              </a:rPr>
              <a:t> </a:t>
            </a:r>
            <a:r>
              <a:rPr lang="en-ID" b="0" i="0" dirty="0" err="1">
                <a:solidFill>
                  <a:schemeClr val="bg1"/>
                </a:solidFill>
                <a:effectLst/>
                <a:latin typeface="+mj-lt"/>
              </a:rPr>
              <a:t>mengelola</a:t>
            </a:r>
            <a:r>
              <a:rPr lang="en-ID" b="0" i="0" dirty="0">
                <a:solidFill>
                  <a:schemeClr val="bg1"/>
                </a:solidFill>
                <a:effectLst/>
                <a:latin typeface="+mj-lt"/>
              </a:rPr>
              <a:t> </a:t>
            </a:r>
            <a:r>
              <a:rPr lang="en-ID" b="0" i="0" dirty="0" err="1">
                <a:solidFill>
                  <a:schemeClr val="bg1"/>
                </a:solidFill>
                <a:effectLst/>
                <a:latin typeface="+mj-lt"/>
              </a:rPr>
              <a:t>uang</a:t>
            </a:r>
            <a:r>
              <a:rPr lang="en-ID" b="0" i="0" dirty="0">
                <a:solidFill>
                  <a:schemeClr val="bg1"/>
                </a:solidFill>
                <a:effectLst/>
                <a:latin typeface="+mj-lt"/>
              </a:rPr>
              <a:t>. </a:t>
            </a:r>
            <a:endParaRPr lang="id-ID" b="0" i="0" dirty="0">
              <a:solidFill>
                <a:schemeClr val="bg1"/>
              </a:solidFill>
              <a:effectLst/>
              <a:latin typeface="+mj-lt"/>
            </a:endParaRPr>
          </a:p>
          <a:p>
            <a:pPr marL="442913" indent="-442913">
              <a:buFont typeface="Wingdings" panose="05000000000000000000" pitchFamily="2" charset="2"/>
              <a:buChar char="q"/>
              <a:tabLst>
                <a:tab pos="442913" algn="l"/>
              </a:tabLst>
            </a:pPr>
            <a:r>
              <a:rPr lang="en-ID" b="0" i="0" dirty="0" err="1">
                <a:solidFill>
                  <a:schemeClr val="bg1"/>
                </a:solidFill>
                <a:effectLst/>
                <a:latin typeface="+mj-lt"/>
              </a:rPr>
              <a:t>Beberapa</a:t>
            </a:r>
            <a:r>
              <a:rPr lang="id-ID" b="0" i="0" dirty="0">
                <a:solidFill>
                  <a:schemeClr val="bg1"/>
                </a:solidFill>
                <a:effectLst/>
                <a:latin typeface="+mj-lt"/>
              </a:rPr>
              <a:t> </a:t>
            </a:r>
            <a:r>
              <a:rPr lang="en-ID" b="0" i="0" dirty="0" err="1">
                <a:solidFill>
                  <a:schemeClr val="bg1"/>
                </a:solidFill>
                <a:effectLst/>
                <a:latin typeface="+mj-lt"/>
              </a:rPr>
              <a:t>dari</a:t>
            </a:r>
            <a:r>
              <a:rPr lang="en-ID" b="0" i="0" dirty="0">
                <a:solidFill>
                  <a:schemeClr val="bg1"/>
                </a:solidFill>
                <a:effectLst/>
                <a:latin typeface="+mj-lt"/>
              </a:rPr>
              <a:t> </a:t>
            </a:r>
            <a:r>
              <a:rPr lang="en-ID" b="0" i="0" dirty="0" err="1">
                <a:solidFill>
                  <a:schemeClr val="bg1"/>
                </a:solidFill>
                <a:effectLst/>
                <a:latin typeface="+mj-lt"/>
              </a:rPr>
              <a:t>perusahaan</a:t>
            </a:r>
            <a:r>
              <a:rPr lang="en-ID" b="0" i="0" dirty="0">
                <a:solidFill>
                  <a:schemeClr val="bg1"/>
                </a:solidFill>
                <a:effectLst/>
                <a:latin typeface="+mj-lt"/>
              </a:rPr>
              <a:t> </a:t>
            </a:r>
            <a:r>
              <a:rPr lang="en-ID" b="0" i="0" dirty="0" err="1">
                <a:solidFill>
                  <a:schemeClr val="bg1"/>
                </a:solidFill>
                <a:effectLst/>
                <a:latin typeface="+mj-lt"/>
              </a:rPr>
              <a:t>tersebut</a:t>
            </a:r>
            <a:r>
              <a:rPr lang="en-ID" b="0" i="0" dirty="0">
                <a:solidFill>
                  <a:schemeClr val="bg1"/>
                </a:solidFill>
                <a:effectLst/>
                <a:latin typeface="+mj-lt"/>
              </a:rPr>
              <a:t> </a:t>
            </a:r>
            <a:r>
              <a:rPr lang="en-ID" b="0" i="0" dirty="0" err="1">
                <a:solidFill>
                  <a:schemeClr val="bg1"/>
                </a:solidFill>
                <a:effectLst/>
                <a:latin typeface="+mj-lt"/>
              </a:rPr>
              <a:t>bertindak</a:t>
            </a:r>
            <a:r>
              <a:rPr lang="en-ID" b="0" i="0" dirty="0">
                <a:solidFill>
                  <a:schemeClr val="bg1"/>
                </a:solidFill>
                <a:effectLst/>
                <a:latin typeface="+mj-lt"/>
              </a:rPr>
              <a:t> </a:t>
            </a:r>
            <a:r>
              <a:rPr lang="en-ID" b="0" i="0" dirty="0" err="1">
                <a:solidFill>
                  <a:schemeClr val="bg1"/>
                </a:solidFill>
                <a:effectLst/>
                <a:latin typeface="+mj-lt"/>
              </a:rPr>
              <a:t>sebagai</a:t>
            </a:r>
            <a:r>
              <a:rPr lang="en-ID" b="0" i="0" dirty="0">
                <a:solidFill>
                  <a:schemeClr val="bg1"/>
                </a:solidFill>
                <a:effectLst/>
                <a:latin typeface="+mj-lt"/>
              </a:rPr>
              <a:t> </a:t>
            </a:r>
            <a:r>
              <a:rPr lang="en-ID" b="0" i="0" dirty="0" err="1">
                <a:solidFill>
                  <a:schemeClr val="bg1"/>
                </a:solidFill>
                <a:effectLst/>
                <a:latin typeface="+mj-lt"/>
              </a:rPr>
              <a:t>perantara</a:t>
            </a:r>
            <a:r>
              <a:rPr lang="en-ID" b="0" i="0" dirty="0">
                <a:solidFill>
                  <a:schemeClr val="bg1"/>
                </a:solidFill>
                <a:effectLst/>
                <a:latin typeface="+mj-lt"/>
              </a:rPr>
              <a:t> yang </a:t>
            </a:r>
            <a:r>
              <a:rPr lang="en-ID" b="0" i="0" dirty="0" err="1">
                <a:solidFill>
                  <a:schemeClr val="bg1"/>
                </a:solidFill>
                <a:effectLst/>
                <a:latin typeface="+mj-lt"/>
              </a:rPr>
              <a:t>bertindak</a:t>
            </a:r>
            <a:r>
              <a:rPr lang="en-ID" b="0" i="0" dirty="0">
                <a:solidFill>
                  <a:schemeClr val="bg1"/>
                </a:solidFill>
                <a:effectLst/>
                <a:latin typeface="+mj-lt"/>
              </a:rPr>
              <a:t> </a:t>
            </a:r>
            <a:r>
              <a:rPr lang="en-ID" b="0" i="0" dirty="0" err="1">
                <a:solidFill>
                  <a:schemeClr val="bg1"/>
                </a:solidFill>
                <a:effectLst/>
                <a:latin typeface="+mj-lt"/>
              </a:rPr>
              <a:t>sebagai</a:t>
            </a:r>
            <a:r>
              <a:rPr lang="id-ID" b="0" i="0" dirty="0">
                <a:solidFill>
                  <a:schemeClr val="bg1"/>
                </a:solidFill>
                <a:effectLst/>
                <a:latin typeface="+mj-lt"/>
              </a:rPr>
              <a:t> </a:t>
            </a:r>
            <a:r>
              <a:rPr lang="en-ID" b="0" i="0" dirty="0" err="1">
                <a:solidFill>
                  <a:schemeClr val="bg1"/>
                </a:solidFill>
                <a:effectLst/>
                <a:latin typeface="+mj-lt"/>
              </a:rPr>
              <a:t>pemindah</a:t>
            </a:r>
            <a:r>
              <a:rPr lang="en-ID" b="0" i="0" dirty="0">
                <a:solidFill>
                  <a:schemeClr val="bg1"/>
                </a:solidFill>
                <a:effectLst/>
                <a:latin typeface="+mj-lt"/>
              </a:rPr>
              <a:t> </a:t>
            </a:r>
            <a:r>
              <a:rPr lang="en-ID" b="0" i="0" dirty="0" err="1">
                <a:solidFill>
                  <a:schemeClr val="bg1"/>
                </a:solidFill>
                <a:effectLst/>
                <a:latin typeface="+mj-lt"/>
              </a:rPr>
              <a:t>risiko</a:t>
            </a:r>
            <a:r>
              <a:rPr lang="en-ID" b="0" i="0" dirty="0">
                <a:solidFill>
                  <a:schemeClr val="bg1"/>
                </a:solidFill>
                <a:effectLst/>
                <a:latin typeface="+mj-lt"/>
              </a:rPr>
              <a:t> dan yang </a:t>
            </a:r>
            <a:r>
              <a:rPr lang="en-ID" b="0" i="0" dirty="0" err="1">
                <a:solidFill>
                  <a:schemeClr val="bg1"/>
                </a:solidFill>
                <a:effectLst/>
                <a:latin typeface="+mj-lt"/>
              </a:rPr>
              <a:t>lainnya</a:t>
            </a:r>
            <a:r>
              <a:rPr lang="en-ID" b="0" i="0" dirty="0">
                <a:solidFill>
                  <a:schemeClr val="bg1"/>
                </a:solidFill>
                <a:effectLst/>
                <a:latin typeface="+mj-lt"/>
              </a:rPr>
              <a:t> </a:t>
            </a:r>
            <a:r>
              <a:rPr lang="en-ID" b="0" i="0" dirty="0" err="1">
                <a:solidFill>
                  <a:schemeClr val="bg1"/>
                </a:solidFill>
                <a:effectLst/>
                <a:latin typeface="+mj-lt"/>
              </a:rPr>
              <a:t>lagi</a:t>
            </a:r>
            <a:r>
              <a:rPr lang="en-ID" b="0" i="0" dirty="0">
                <a:solidFill>
                  <a:schemeClr val="bg1"/>
                </a:solidFill>
                <a:effectLst/>
                <a:latin typeface="+mj-lt"/>
              </a:rPr>
              <a:t> </a:t>
            </a:r>
            <a:r>
              <a:rPr lang="en-ID" b="0" i="0" dirty="0" err="1">
                <a:solidFill>
                  <a:schemeClr val="bg1"/>
                </a:solidFill>
                <a:effectLst/>
                <a:latin typeface="+mj-lt"/>
              </a:rPr>
              <a:t>adalah</a:t>
            </a:r>
            <a:r>
              <a:rPr lang="en-ID" b="0" i="0" dirty="0">
                <a:solidFill>
                  <a:schemeClr val="bg1"/>
                </a:solidFill>
                <a:effectLst/>
                <a:latin typeface="+mj-lt"/>
              </a:rPr>
              <a:t> </a:t>
            </a:r>
            <a:r>
              <a:rPr lang="en-ID" b="0" i="0" dirty="0" err="1">
                <a:solidFill>
                  <a:schemeClr val="bg1"/>
                </a:solidFill>
                <a:effectLst/>
                <a:latin typeface="+mj-lt"/>
              </a:rPr>
              <a:t>pedagang</a:t>
            </a:r>
            <a:endParaRPr lang="id-ID" b="0" i="0" dirty="0">
              <a:solidFill>
                <a:schemeClr val="bg1"/>
              </a:solidFill>
              <a:effectLst/>
              <a:latin typeface="+mj-lt"/>
            </a:endParaRPr>
          </a:p>
          <a:p>
            <a:pPr marL="442913" indent="-442913">
              <a:buFont typeface="Wingdings" panose="05000000000000000000" pitchFamily="2" charset="2"/>
              <a:buChar char="q"/>
              <a:tabLst>
                <a:tab pos="442913" algn="l"/>
              </a:tabLst>
            </a:pPr>
            <a:r>
              <a:rPr lang="en-ID" b="0" i="0" dirty="0" err="1">
                <a:solidFill>
                  <a:srgbClr val="333333"/>
                </a:solidFill>
                <a:effectLst/>
                <a:latin typeface="Verdana" panose="020B0604030504040204" pitchFamily="34" charset="0"/>
              </a:rPr>
              <a:t>Organisasi</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jasa</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keuangan</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dibatasi</a:t>
            </a:r>
            <a:r>
              <a:rPr lang="en-ID" b="0" i="0" dirty="0">
                <a:solidFill>
                  <a:srgbClr val="333333"/>
                </a:solidFill>
                <a:effectLst/>
                <a:latin typeface="Verdana" panose="020B0604030504040204" pitchFamily="34" charset="0"/>
              </a:rPr>
              <a:t> dan </a:t>
            </a:r>
            <a:r>
              <a:rPr lang="en-ID" b="0" i="0" dirty="0" err="1">
                <a:solidFill>
                  <a:srgbClr val="333333"/>
                </a:solidFill>
                <a:effectLst/>
                <a:latin typeface="Verdana" panose="020B0604030504040204" pitchFamily="34" charset="0"/>
              </a:rPr>
              <a:t>dipengaruhi</a:t>
            </a:r>
            <a:r>
              <a:rPr lang="en-ID" b="0" i="0" dirty="0">
                <a:solidFill>
                  <a:srgbClr val="333333"/>
                </a:solidFill>
                <a:effectLst/>
                <a:latin typeface="Verdana" panose="020B0604030504040204" pitchFamily="34" charset="0"/>
              </a:rPr>
              <a:t> oleh </a:t>
            </a:r>
            <a:r>
              <a:rPr lang="en-ID" b="0" i="0" dirty="0" err="1">
                <a:solidFill>
                  <a:srgbClr val="333333"/>
                </a:solidFill>
                <a:effectLst/>
                <a:latin typeface="Verdana" panose="020B0604030504040204" pitchFamily="34" charset="0"/>
              </a:rPr>
              <a:t>ruang</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lingkup</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ekonomi</a:t>
            </a:r>
            <a:r>
              <a:rPr lang="en-ID" b="0" i="0" dirty="0">
                <a:solidFill>
                  <a:srgbClr val="333333"/>
                </a:solidFill>
                <a:effectLst/>
                <a:latin typeface="Verdana" panose="020B0604030504040204" pitchFamily="34" charset="0"/>
              </a:rPr>
              <a:t> yang </a:t>
            </a:r>
            <a:r>
              <a:rPr lang="en-ID" b="0" i="0" dirty="0" err="1">
                <a:solidFill>
                  <a:srgbClr val="333333"/>
                </a:solidFill>
                <a:effectLst/>
                <a:latin typeface="Verdana" panose="020B0604030504040204" pitchFamily="34" charset="0"/>
              </a:rPr>
              <a:t>lebih</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luas</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serta</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peraturan</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mengenai</a:t>
            </a:r>
            <a:r>
              <a:rPr lang="en-ID" b="0" i="0" dirty="0">
                <a:solidFill>
                  <a:srgbClr val="333333"/>
                </a:solidFill>
                <a:effectLst/>
                <a:latin typeface="Verdana" panose="020B0604030504040204" pitchFamily="34" charset="0"/>
              </a:rPr>
              <a:t> </a:t>
            </a:r>
            <a:r>
              <a:rPr lang="en-ID" b="0" i="0" dirty="0" err="1">
                <a:solidFill>
                  <a:srgbClr val="333333"/>
                </a:solidFill>
                <a:effectLst/>
                <a:latin typeface="Verdana" panose="020B0604030504040204" pitchFamily="34" charset="0"/>
              </a:rPr>
              <a:t>lingkungan</a:t>
            </a:r>
            <a:r>
              <a:rPr lang="en-ID" b="0" i="0" dirty="0">
                <a:solidFill>
                  <a:srgbClr val="333333"/>
                </a:solidFill>
                <a:effectLst/>
                <a:latin typeface="Verdana" panose="020B0604030504040204" pitchFamily="34" charset="0"/>
              </a:rPr>
              <a:t>. </a:t>
            </a:r>
            <a:endParaRPr lang="id-ID" b="0" i="0" dirty="0">
              <a:solidFill>
                <a:srgbClr val="333333"/>
              </a:solidFill>
              <a:effectLst/>
              <a:latin typeface="Verdana" panose="020B0604030504040204" pitchFamily="34" charset="0"/>
            </a:endParaRPr>
          </a:p>
          <a:p>
            <a:pPr marL="442913" indent="-442913">
              <a:buFont typeface="Wingdings" panose="05000000000000000000" pitchFamily="2" charset="2"/>
              <a:buChar char="q"/>
              <a:tabLst>
                <a:tab pos="442913" algn="l"/>
              </a:tabLst>
            </a:pPr>
            <a:endParaRPr lang="id-ID" b="0" i="0" dirty="0">
              <a:effectLst/>
              <a:latin typeface="+mj-lt"/>
            </a:endParaRPr>
          </a:p>
        </p:txBody>
      </p:sp>
    </p:spTree>
    <p:extLst>
      <p:ext uri="{BB962C8B-B14F-4D97-AF65-F5344CB8AC3E}">
        <p14:creationId xmlns:p14="http://schemas.microsoft.com/office/powerpoint/2010/main" val="1457063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4114D-D9C1-4C27-AC44-2FF7FF3E5B77}"/>
              </a:ext>
            </a:extLst>
          </p:cNvPr>
          <p:cNvSpPr>
            <a:spLocks noGrp="1"/>
          </p:cNvSpPr>
          <p:nvPr>
            <p:ph type="title"/>
          </p:nvPr>
        </p:nvSpPr>
        <p:spPr/>
        <p:txBody>
          <a:bodyPr>
            <a:normAutofit/>
          </a:bodyPr>
          <a:lstStyle/>
          <a:p>
            <a:pPr algn="ctr"/>
            <a:r>
              <a:rPr lang="en-US" dirty="0" err="1">
                <a:solidFill>
                  <a:srgbClr val="FFC000"/>
                </a:solidFill>
              </a:rPr>
              <a:t>Karakteristik</a:t>
            </a:r>
            <a:r>
              <a:rPr lang="en-US" dirty="0">
                <a:solidFill>
                  <a:srgbClr val="FFC000"/>
                </a:solidFill>
              </a:rPr>
              <a:t> </a:t>
            </a:r>
            <a:r>
              <a:rPr lang="id-ID" dirty="0">
                <a:solidFill>
                  <a:srgbClr val="FFC000"/>
                </a:solidFill>
              </a:rPr>
              <a:t>K</a:t>
            </a:r>
            <a:r>
              <a:rPr lang="en-US" dirty="0" err="1">
                <a:solidFill>
                  <a:srgbClr val="FFC000"/>
                </a:solidFill>
              </a:rPr>
              <a:t>husus</a:t>
            </a:r>
            <a:r>
              <a:rPr lang="en-US" dirty="0">
                <a:solidFill>
                  <a:srgbClr val="FFC000"/>
                </a:solidFill>
              </a:rPr>
              <a:t> </a:t>
            </a:r>
            <a:r>
              <a:rPr lang="id-ID" dirty="0">
                <a:solidFill>
                  <a:srgbClr val="FFC000"/>
                </a:solidFill>
              </a:rPr>
              <a:t>O</a:t>
            </a:r>
            <a:r>
              <a:rPr lang="en-US" dirty="0" err="1">
                <a:solidFill>
                  <a:srgbClr val="FFC000"/>
                </a:solidFill>
              </a:rPr>
              <a:t>rganisasi</a:t>
            </a:r>
            <a:r>
              <a:rPr lang="en-US" dirty="0">
                <a:solidFill>
                  <a:srgbClr val="FFC000"/>
                </a:solidFill>
              </a:rPr>
              <a:t> </a:t>
            </a:r>
            <a:r>
              <a:rPr lang="id-ID" dirty="0">
                <a:solidFill>
                  <a:srgbClr val="FFC000"/>
                </a:solidFill>
              </a:rPr>
              <a:t>J</a:t>
            </a:r>
            <a:r>
              <a:rPr lang="en-US" dirty="0" err="1">
                <a:solidFill>
                  <a:srgbClr val="FFC000"/>
                </a:solidFill>
              </a:rPr>
              <a:t>asa</a:t>
            </a:r>
            <a:r>
              <a:rPr lang="en-US" dirty="0">
                <a:solidFill>
                  <a:srgbClr val="FFC000"/>
                </a:solidFill>
              </a:rPr>
              <a:t> </a:t>
            </a:r>
            <a:r>
              <a:rPr lang="id-ID" dirty="0">
                <a:solidFill>
                  <a:srgbClr val="FFC000"/>
                </a:solidFill>
              </a:rPr>
              <a:t>K</a:t>
            </a:r>
            <a:r>
              <a:rPr lang="en-US" dirty="0" err="1">
                <a:solidFill>
                  <a:srgbClr val="FFC000"/>
                </a:solidFill>
              </a:rPr>
              <a:t>euangan</a:t>
            </a:r>
            <a:endParaRPr lang="en-ID" dirty="0"/>
          </a:p>
        </p:txBody>
      </p:sp>
      <p:sp>
        <p:nvSpPr>
          <p:cNvPr id="5" name="Rectangle 3">
            <a:extLst>
              <a:ext uri="{FF2B5EF4-FFF2-40B4-BE49-F238E27FC236}">
                <a16:creationId xmlns:a16="http://schemas.microsoft.com/office/drawing/2014/main" id="{58A1A2C4-1D06-41A7-9E4F-A32C6A9B0BF2}"/>
              </a:ext>
            </a:extLst>
          </p:cNvPr>
          <p:cNvSpPr>
            <a:spLocks noGrp="1" noChangeArrowheads="1"/>
          </p:cNvSpPr>
          <p:nvPr>
            <p:ph idx="1"/>
          </p:nvPr>
        </p:nvSpPr>
        <p:spPr>
          <a:xfrm>
            <a:off x="681037" y="2105892"/>
            <a:ext cx="10277907" cy="4419600"/>
          </a:xfrm>
        </p:spPr>
        <p:txBody>
          <a:bodyPr>
            <a:normAutofit fontScale="85000" lnSpcReduction="20000"/>
          </a:bodyPr>
          <a:lstStyle/>
          <a:p>
            <a:pPr marL="342900" indent="-342900">
              <a:buFont typeface="+mj-lt"/>
              <a:buAutoNum type="arabicPeriod"/>
            </a:pPr>
            <a:r>
              <a:rPr lang="en-US" sz="3000" dirty="0" err="1">
                <a:solidFill>
                  <a:schemeClr val="bg1"/>
                </a:solidFill>
              </a:rPr>
              <a:t>Harta</a:t>
            </a:r>
            <a:r>
              <a:rPr lang="en-US" sz="3000" dirty="0">
                <a:solidFill>
                  <a:schemeClr val="bg1"/>
                </a:solidFill>
              </a:rPr>
              <a:t> </a:t>
            </a:r>
            <a:r>
              <a:rPr lang="en-US" sz="3000" dirty="0" err="1">
                <a:solidFill>
                  <a:schemeClr val="bg1"/>
                </a:solidFill>
              </a:rPr>
              <a:t>moneter</a:t>
            </a:r>
            <a:endParaRPr lang="en-US" sz="3000" dirty="0">
              <a:solidFill>
                <a:schemeClr val="bg1"/>
              </a:solidFill>
            </a:endParaRPr>
          </a:p>
          <a:p>
            <a:pPr marL="720725" indent="-360363">
              <a:buFont typeface="Wingdings" panose="05000000000000000000" pitchFamily="2" charset="2"/>
              <a:buChar char="Ø"/>
            </a:pPr>
            <a:r>
              <a:rPr lang="id-ID" sz="2300" dirty="0">
                <a:solidFill>
                  <a:schemeClr val="bg1"/>
                </a:solidFill>
              </a:rPr>
              <a:t>B</a:t>
            </a:r>
            <a:r>
              <a:rPr lang="en-US" sz="2300" dirty="0" err="1">
                <a:solidFill>
                  <a:schemeClr val="bg1"/>
                </a:solidFill>
              </a:rPr>
              <a:t>anyak</a:t>
            </a:r>
            <a:r>
              <a:rPr lang="en-US" sz="2300" dirty="0">
                <a:solidFill>
                  <a:schemeClr val="bg1"/>
                </a:solidFill>
              </a:rPr>
              <a:t> </a:t>
            </a:r>
            <a:r>
              <a:rPr lang="en-US" sz="2300" dirty="0" err="1">
                <a:solidFill>
                  <a:schemeClr val="bg1"/>
                </a:solidFill>
              </a:rPr>
              <a:t>aktiva</a:t>
            </a:r>
            <a:r>
              <a:rPr lang="en-US" sz="2300" dirty="0">
                <a:solidFill>
                  <a:schemeClr val="bg1"/>
                </a:solidFill>
              </a:rPr>
              <a:t> </a:t>
            </a:r>
            <a:r>
              <a:rPr lang="en-US" sz="2300" dirty="0" err="1">
                <a:solidFill>
                  <a:schemeClr val="bg1"/>
                </a:solidFill>
              </a:rPr>
              <a:t>perusahaan</a:t>
            </a:r>
            <a:r>
              <a:rPr lang="en-US" sz="2300" dirty="0">
                <a:solidFill>
                  <a:schemeClr val="bg1"/>
                </a:solidFill>
              </a:rPr>
              <a:t> </a:t>
            </a:r>
            <a:r>
              <a:rPr lang="en-US" sz="2300" dirty="0" err="1">
                <a:solidFill>
                  <a:schemeClr val="bg1"/>
                </a:solidFill>
              </a:rPr>
              <a:t>jasa</a:t>
            </a:r>
            <a:r>
              <a:rPr lang="en-US" sz="2300" dirty="0">
                <a:solidFill>
                  <a:schemeClr val="bg1"/>
                </a:solidFill>
              </a:rPr>
              <a:t> </a:t>
            </a:r>
            <a:r>
              <a:rPr lang="en-US" sz="2300" dirty="0" err="1">
                <a:solidFill>
                  <a:schemeClr val="bg1"/>
                </a:solidFill>
              </a:rPr>
              <a:t>keuangan</a:t>
            </a:r>
            <a:r>
              <a:rPr lang="en-US" sz="2300" dirty="0">
                <a:solidFill>
                  <a:schemeClr val="bg1"/>
                </a:solidFill>
              </a:rPr>
              <a:t> </a:t>
            </a:r>
            <a:r>
              <a:rPr lang="en-US" sz="2300" dirty="0" err="1">
                <a:solidFill>
                  <a:schemeClr val="bg1"/>
                </a:solidFill>
              </a:rPr>
              <a:t>bersifat</a:t>
            </a:r>
            <a:r>
              <a:rPr lang="en-US" sz="2300" dirty="0">
                <a:solidFill>
                  <a:schemeClr val="bg1"/>
                </a:solidFill>
              </a:rPr>
              <a:t> </a:t>
            </a:r>
            <a:r>
              <a:rPr lang="en-US" sz="2300" dirty="0" err="1">
                <a:solidFill>
                  <a:schemeClr val="bg1"/>
                </a:solidFill>
              </a:rPr>
              <a:t>moneter</a:t>
            </a:r>
            <a:endParaRPr lang="id-ID" sz="2300" dirty="0">
              <a:solidFill>
                <a:schemeClr val="bg1"/>
              </a:solidFill>
            </a:endParaRPr>
          </a:p>
          <a:p>
            <a:pPr marL="720725" indent="-360363">
              <a:buFont typeface="Wingdings" panose="05000000000000000000" pitchFamily="2" charset="2"/>
              <a:buChar char="Ø"/>
            </a:pPr>
            <a:r>
              <a:rPr lang="id-ID" sz="2300" dirty="0">
                <a:solidFill>
                  <a:schemeClr val="bg1"/>
                </a:solidFill>
              </a:rPr>
              <a:t>K</a:t>
            </a:r>
            <a:r>
              <a:rPr lang="en-US" sz="2300" dirty="0" err="1">
                <a:solidFill>
                  <a:schemeClr val="bg1"/>
                </a:solidFill>
              </a:rPr>
              <a:t>ualitas</a:t>
            </a:r>
            <a:r>
              <a:rPr lang="en-US" sz="2300" dirty="0">
                <a:solidFill>
                  <a:schemeClr val="bg1"/>
                </a:solidFill>
              </a:rPr>
              <a:t> </a:t>
            </a:r>
            <a:r>
              <a:rPr lang="en-US" sz="2300" dirty="0" err="1">
                <a:solidFill>
                  <a:schemeClr val="bg1"/>
                </a:solidFill>
              </a:rPr>
              <a:t>merujuk</a:t>
            </a:r>
            <a:r>
              <a:rPr lang="en-US" sz="2300" dirty="0">
                <a:solidFill>
                  <a:schemeClr val="bg1"/>
                </a:solidFill>
              </a:rPr>
              <a:t> pada </a:t>
            </a:r>
            <a:r>
              <a:rPr lang="en-US" sz="2300" dirty="0" err="1">
                <a:solidFill>
                  <a:schemeClr val="bg1"/>
                </a:solidFill>
              </a:rPr>
              <a:t>kualitas</a:t>
            </a:r>
            <a:r>
              <a:rPr lang="en-US" sz="2300" dirty="0">
                <a:solidFill>
                  <a:schemeClr val="bg1"/>
                </a:solidFill>
              </a:rPr>
              <a:t> </a:t>
            </a:r>
            <a:r>
              <a:rPr lang="en-US" sz="2300" dirty="0" err="1">
                <a:solidFill>
                  <a:schemeClr val="bg1"/>
                </a:solidFill>
              </a:rPr>
              <a:t>jasa</a:t>
            </a:r>
            <a:r>
              <a:rPr lang="en-US" sz="2300" dirty="0">
                <a:solidFill>
                  <a:schemeClr val="bg1"/>
                </a:solidFill>
              </a:rPr>
              <a:t> dan </a:t>
            </a:r>
            <a:r>
              <a:rPr lang="en-US" sz="2300" dirty="0" err="1">
                <a:solidFill>
                  <a:schemeClr val="bg1"/>
                </a:solidFill>
              </a:rPr>
              <a:t>istrumen</a:t>
            </a:r>
            <a:r>
              <a:rPr lang="en-US" sz="2300" dirty="0">
                <a:solidFill>
                  <a:schemeClr val="bg1"/>
                </a:solidFill>
              </a:rPr>
              <a:t> </a:t>
            </a:r>
            <a:r>
              <a:rPr lang="en-US" sz="2300" dirty="0" err="1">
                <a:solidFill>
                  <a:schemeClr val="bg1"/>
                </a:solidFill>
              </a:rPr>
              <a:t>keuangan</a:t>
            </a:r>
            <a:r>
              <a:rPr lang="en-US" sz="2300" dirty="0">
                <a:solidFill>
                  <a:schemeClr val="bg1"/>
                </a:solidFill>
              </a:rPr>
              <a:t> </a:t>
            </a:r>
            <a:r>
              <a:rPr lang="en-US" sz="2300" dirty="0" err="1">
                <a:solidFill>
                  <a:schemeClr val="bg1"/>
                </a:solidFill>
              </a:rPr>
              <a:t>selain</a:t>
            </a:r>
            <a:r>
              <a:rPr lang="en-US" sz="2300" dirty="0">
                <a:solidFill>
                  <a:schemeClr val="bg1"/>
                </a:solidFill>
              </a:rPr>
              <a:t> </a:t>
            </a:r>
            <a:r>
              <a:rPr lang="en-US" sz="2300" dirty="0" err="1">
                <a:solidFill>
                  <a:schemeClr val="bg1"/>
                </a:solidFill>
              </a:rPr>
              <a:t>uang</a:t>
            </a:r>
            <a:endParaRPr lang="en-US" sz="2300" dirty="0">
              <a:solidFill>
                <a:schemeClr val="bg1"/>
              </a:solidFill>
            </a:endParaRPr>
          </a:p>
          <a:p>
            <a:pPr marL="0" indent="0">
              <a:buNone/>
            </a:pPr>
            <a:r>
              <a:rPr lang="en-US" sz="1600" dirty="0">
                <a:solidFill>
                  <a:schemeClr val="bg1"/>
                </a:solidFill>
              </a:rPr>
              <a:t>	</a:t>
            </a:r>
          </a:p>
          <a:p>
            <a:pPr marL="342900" indent="-342900">
              <a:buFont typeface="+mj-lt"/>
              <a:buAutoNum type="arabicPeriod" startAt="2"/>
            </a:pPr>
            <a:r>
              <a:rPr lang="en-US" sz="3000" dirty="0" err="1">
                <a:solidFill>
                  <a:schemeClr val="bg1"/>
                </a:solidFill>
              </a:rPr>
              <a:t>Jangka</a:t>
            </a:r>
            <a:r>
              <a:rPr lang="en-US" sz="3000" dirty="0">
                <a:solidFill>
                  <a:schemeClr val="bg1"/>
                </a:solidFill>
              </a:rPr>
              <a:t> </a:t>
            </a:r>
            <a:r>
              <a:rPr lang="en-US" sz="3000" dirty="0" err="1">
                <a:solidFill>
                  <a:schemeClr val="bg1"/>
                </a:solidFill>
              </a:rPr>
              <a:t>waktu</a:t>
            </a:r>
            <a:r>
              <a:rPr lang="en-US" sz="3000" dirty="0">
                <a:solidFill>
                  <a:schemeClr val="bg1"/>
                </a:solidFill>
              </a:rPr>
              <a:t> </a:t>
            </a:r>
            <a:r>
              <a:rPr lang="en-US" sz="3000" dirty="0" err="1">
                <a:solidFill>
                  <a:schemeClr val="bg1"/>
                </a:solidFill>
              </a:rPr>
              <a:t>transaksi</a:t>
            </a:r>
            <a:endParaRPr lang="en-US" sz="3000" dirty="0">
              <a:solidFill>
                <a:schemeClr val="bg1"/>
              </a:solidFill>
            </a:endParaRPr>
          </a:p>
          <a:p>
            <a:pPr marL="720725" indent="-360363">
              <a:buFont typeface="Wingdings" panose="05000000000000000000" pitchFamily="2" charset="2"/>
              <a:buChar char="Ø"/>
            </a:pPr>
            <a:r>
              <a:rPr lang="id-ID" sz="2600" dirty="0">
                <a:solidFill>
                  <a:schemeClr val="bg1"/>
                </a:solidFill>
              </a:rPr>
              <a:t>T</a:t>
            </a:r>
            <a:r>
              <a:rPr lang="en-US" sz="2600" dirty="0" err="1">
                <a:solidFill>
                  <a:schemeClr val="bg1"/>
                </a:solidFill>
              </a:rPr>
              <a:t>ransaksi</a:t>
            </a:r>
            <a:r>
              <a:rPr lang="en-US" sz="2600" dirty="0">
                <a:solidFill>
                  <a:schemeClr val="bg1"/>
                </a:solidFill>
              </a:rPr>
              <a:t> </a:t>
            </a:r>
            <a:r>
              <a:rPr lang="en-US" sz="2600" dirty="0" err="1">
                <a:solidFill>
                  <a:schemeClr val="bg1"/>
                </a:solidFill>
              </a:rPr>
              <a:t>dilakukan</a:t>
            </a:r>
            <a:r>
              <a:rPr lang="en-US" sz="2600" dirty="0">
                <a:solidFill>
                  <a:schemeClr val="bg1"/>
                </a:solidFill>
              </a:rPr>
              <a:t> </a:t>
            </a:r>
            <a:r>
              <a:rPr lang="en-US" sz="2600" dirty="0" err="1">
                <a:solidFill>
                  <a:schemeClr val="bg1"/>
                </a:solidFill>
              </a:rPr>
              <a:t>secara</a:t>
            </a:r>
            <a:r>
              <a:rPr lang="en-US" sz="2600" dirty="0">
                <a:solidFill>
                  <a:schemeClr val="bg1"/>
                </a:solidFill>
              </a:rPr>
              <a:t> </a:t>
            </a:r>
            <a:r>
              <a:rPr lang="en-US" sz="2600" dirty="0" err="1">
                <a:solidFill>
                  <a:schemeClr val="bg1"/>
                </a:solidFill>
              </a:rPr>
              <a:t>cepat</a:t>
            </a:r>
            <a:endParaRPr lang="en-US" sz="2600" dirty="0">
              <a:solidFill>
                <a:schemeClr val="bg1"/>
              </a:solidFill>
            </a:endParaRPr>
          </a:p>
          <a:p>
            <a:pPr marL="0" indent="0">
              <a:buNone/>
            </a:pPr>
            <a:endParaRPr lang="en-US" sz="1600" dirty="0">
              <a:solidFill>
                <a:schemeClr val="bg1"/>
              </a:solidFill>
            </a:endParaRPr>
          </a:p>
          <a:p>
            <a:pPr marL="342900" indent="-342900">
              <a:buFont typeface="+mj-lt"/>
              <a:buAutoNum type="arabicPeriod" startAt="3"/>
            </a:pPr>
            <a:r>
              <a:rPr lang="en-US" sz="3300" dirty="0" err="1">
                <a:solidFill>
                  <a:schemeClr val="bg1"/>
                </a:solidFill>
              </a:rPr>
              <a:t>Imbalan</a:t>
            </a:r>
            <a:r>
              <a:rPr lang="en-US" sz="3300" dirty="0">
                <a:solidFill>
                  <a:schemeClr val="bg1"/>
                </a:solidFill>
              </a:rPr>
              <a:t> dan </a:t>
            </a:r>
            <a:r>
              <a:rPr lang="en-US" sz="3300" dirty="0" err="1">
                <a:solidFill>
                  <a:schemeClr val="bg1"/>
                </a:solidFill>
              </a:rPr>
              <a:t>risiko</a:t>
            </a:r>
            <a:endParaRPr lang="en-US" sz="3300" dirty="0">
              <a:solidFill>
                <a:schemeClr val="bg1"/>
              </a:solidFill>
            </a:endParaRPr>
          </a:p>
          <a:p>
            <a:pPr marL="720725" indent="-360363">
              <a:buFont typeface="Wingdings" panose="05000000000000000000" pitchFamily="2" charset="2"/>
              <a:buChar char="Ø"/>
            </a:pPr>
            <a:r>
              <a:rPr lang="id-ID" sz="2600" dirty="0">
                <a:solidFill>
                  <a:schemeClr val="bg1"/>
                </a:solidFill>
              </a:rPr>
              <a:t>S</a:t>
            </a:r>
            <a:r>
              <a:rPr lang="en-US" sz="2600" dirty="0" err="1">
                <a:solidFill>
                  <a:schemeClr val="bg1"/>
                </a:solidFill>
              </a:rPr>
              <a:t>emakin</a:t>
            </a:r>
            <a:r>
              <a:rPr lang="en-US" sz="2600" dirty="0">
                <a:solidFill>
                  <a:schemeClr val="bg1"/>
                </a:solidFill>
              </a:rPr>
              <a:t> </a:t>
            </a:r>
            <a:r>
              <a:rPr lang="en-US" sz="2600" dirty="0" err="1">
                <a:solidFill>
                  <a:schemeClr val="bg1"/>
                </a:solidFill>
              </a:rPr>
              <a:t>besar</a:t>
            </a:r>
            <a:r>
              <a:rPr lang="en-US" sz="2600" dirty="0">
                <a:solidFill>
                  <a:schemeClr val="bg1"/>
                </a:solidFill>
              </a:rPr>
              <a:t> </a:t>
            </a:r>
            <a:r>
              <a:rPr lang="en-US" sz="2600" dirty="0" err="1">
                <a:solidFill>
                  <a:schemeClr val="bg1"/>
                </a:solidFill>
              </a:rPr>
              <a:t>risiko</a:t>
            </a:r>
            <a:r>
              <a:rPr lang="en-US" sz="2600" dirty="0">
                <a:solidFill>
                  <a:schemeClr val="bg1"/>
                </a:solidFill>
              </a:rPr>
              <a:t> </a:t>
            </a:r>
            <a:r>
              <a:rPr lang="en-US" sz="2600" dirty="0" err="1">
                <a:solidFill>
                  <a:schemeClr val="bg1"/>
                </a:solidFill>
              </a:rPr>
              <a:t>semakin</a:t>
            </a:r>
            <a:r>
              <a:rPr lang="en-US" sz="2600" dirty="0">
                <a:solidFill>
                  <a:schemeClr val="bg1"/>
                </a:solidFill>
              </a:rPr>
              <a:t> </a:t>
            </a:r>
            <a:r>
              <a:rPr lang="en-US" sz="2600" dirty="0" err="1">
                <a:solidFill>
                  <a:schemeClr val="bg1"/>
                </a:solidFill>
              </a:rPr>
              <a:t>besar</a:t>
            </a:r>
            <a:r>
              <a:rPr lang="en-US" sz="2600" dirty="0">
                <a:solidFill>
                  <a:schemeClr val="bg1"/>
                </a:solidFill>
              </a:rPr>
              <a:t> </a:t>
            </a:r>
            <a:r>
              <a:rPr lang="en-US" sz="2600" dirty="0" err="1">
                <a:solidFill>
                  <a:schemeClr val="bg1"/>
                </a:solidFill>
              </a:rPr>
              <a:t>imbalan</a:t>
            </a:r>
            <a:r>
              <a:rPr lang="en-US" sz="2600" dirty="0">
                <a:solidFill>
                  <a:schemeClr val="bg1"/>
                </a:solidFill>
              </a:rPr>
              <a:t> yang </a:t>
            </a:r>
            <a:r>
              <a:rPr lang="en-US" sz="2600" dirty="0" err="1">
                <a:solidFill>
                  <a:schemeClr val="bg1"/>
                </a:solidFill>
              </a:rPr>
              <a:t>harus</a:t>
            </a:r>
            <a:r>
              <a:rPr lang="en-US" sz="2600" dirty="0">
                <a:solidFill>
                  <a:schemeClr val="bg1"/>
                </a:solidFill>
              </a:rPr>
              <a:t> </a:t>
            </a:r>
            <a:r>
              <a:rPr lang="en-US" sz="2600" dirty="0" err="1">
                <a:solidFill>
                  <a:schemeClr val="bg1"/>
                </a:solidFill>
              </a:rPr>
              <a:t>diantisipasi</a:t>
            </a:r>
            <a:endParaRPr lang="en-US" sz="2600" dirty="0">
              <a:solidFill>
                <a:schemeClr val="bg1"/>
              </a:solidFill>
            </a:endParaRPr>
          </a:p>
          <a:p>
            <a:pPr marL="0" indent="0">
              <a:buNone/>
            </a:pPr>
            <a:endParaRPr lang="en-US" sz="1600" dirty="0">
              <a:solidFill>
                <a:schemeClr val="bg1"/>
              </a:solidFill>
            </a:endParaRPr>
          </a:p>
          <a:p>
            <a:pPr marL="342900" indent="-342900">
              <a:buFont typeface="+mj-lt"/>
              <a:buAutoNum type="arabicPeriod" startAt="4"/>
            </a:pPr>
            <a:r>
              <a:rPr lang="en-US" sz="3600" dirty="0" err="1">
                <a:solidFill>
                  <a:schemeClr val="bg1"/>
                </a:solidFill>
              </a:rPr>
              <a:t>Teknologi</a:t>
            </a:r>
            <a:endParaRPr lang="en-US" sz="3600" dirty="0">
              <a:solidFill>
                <a:schemeClr val="bg1"/>
              </a:solidFill>
            </a:endParaRPr>
          </a:p>
          <a:p>
            <a:pPr marL="720725" indent="-360363">
              <a:buFont typeface="Wingdings" panose="05000000000000000000" pitchFamily="2" charset="2"/>
              <a:buChar char="Ø"/>
            </a:pPr>
            <a:r>
              <a:rPr lang="id-ID" sz="2900" dirty="0">
                <a:solidFill>
                  <a:schemeClr val="bg1"/>
                </a:solidFill>
              </a:rPr>
              <a:t>I</a:t>
            </a:r>
            <a:r>
              <a:rPr lang="en-US" sz="2900" dirty="0" err="1">
                <a:solidFill>
                  <a:schemeClr val="bg1"/>
                </a:solidFill>
              </a:rPr>
              <a:t>novatif</a:t>
            </a:r>
            <a:r>
              <a:rPr lang="en-US" sz="2900" dirty="0">
                <a:solidFill>
                  <a:schemeClr val="bg1"/>
                </a:solidFill>
              </a:rPr>
              <a:t> </a:t>
            </a:r>
            <a:r>
              <a:rPr lang="en-US" sz="2900" dirty="0" err="1">
                <a:solidFill>
                  <a:schemeClr val="bg1"/>
                </a:solidFill>
              </a:rPr>
              <a:t>dalam</a:t>
            </a:r>
            <a:r>
              <a:rPr lang="en-US" sz="2900" dirty="0">
                <a:solidFill>
                  <a:schemeClr val="bg1"/>
                </a:solidFill>
              </a:rPr>
              <a:t> </a:t>
            </a:r>
            <a:r>
              <a:rPr lang="en-US" sz="2900" dirty="0" err="1">
                <a:solidFill>
                  <a:schemeClr val="bg1"/>
                </a:solidFill>
              </a:rPr>
              <a:t>hal</a:t>
            </a:r>
            <a:r>
              <a:rPr lang="en-US" sz="2900" dirty="0">
                <a:solidFill>
                  <a:schemeClr val="bg1"/>
                </a:solidFill>
              </a:rPr>
              <a:t> </a:t>
            </a:r>
            <a:r>
              <a:rPr lang="en-US" sz="2900" dirty="0" err="1">
                <a:solidFill>
                  <a:schemeClr val="bg1"/>
                </a:solidFill>
              </a:rPr>
              <a:t>pelayanan</a:t>
            </a:r>
            <a:endParaRPr lang="en-US" sz="2900" dirty="0">
              <a:solidFill>
                <a:schemeClr val="bg1"/>
              </a:solidFill>
            </a:endParaRPr>
          </a:p>
        </p:txBody>
      </p:sp>
    </p:spTree>
    <p:extLst>
      <p:ext uri="{BB962C8B-B14F-4D97-AF65-F5344CB8AC3E}">
        <p14:creationId xmlns:p14="http://schemas.microsoft.com/office/powerpoint/2010/main" val="3063673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27D95-E55C-4B81-890C-0B2CC7A98F49}"/>
              </a:ext>
            </a:extLst>
          </p:cNvPr>
          <p:cNvSpPr>
            <a:spLocks noGrp="1"/>
          </p:cNvSpPr>
          <p:nvPr>
            <p:ph type="title"/>
          </p:nvPr>
        </p:nvSpPr>
        <p:spPr/>
        <p:txBody>
          <a:bodyPr/>
          <a:lstStyle/>
          <a:p>
            <a:r>
              <a:rPr lang="id-ID" dirty="0"/>
              <a:t>BANK KOMERSIAL DAN LEMBAGA PEMBIAYAAN</a:t>
            </a:r>
            <a:endParaRPr lang="en-ID" dirty="0"/>
          </a:p>
        </p:txBody>
      </p:sp>
      <p:sp>
        <p:nvSpPr>
          <p:cNvPr id="3" name="Content Placeholder 2">
            <a:extLst>
              <a:ext uri="{FF2B5EF4-FFF2-40B4-BE49-F238E27FC236}">
                <a16:creationId xmlns:a16="http://schemas.microsoft.com/office/drawing/2014/main" id="{81123336-8C9D-4889-9A10-845DB17EA88C}"/>
              </a:ext>
            </a:extLst>
          </p:cNvPr>
          <p:cNvSpPr>
            <a:spLocks noGrp="1"/>
          </p:cNvSpPr>
          <p:nvPr>
            <p:ph idx="1"/>
          </p:nvPr>
        </p:nvSpPr>
        <p:spPr>
          <a:xfrm>
            <a:off x="679597" y="2045926"/>
            <a:ext cx="10832806" cy="4424145"/>
          </a:xfrm>
        </p:spPr>
        <p:txBody>
          <a:bodyPr>
            <a:normAutofit lnSpcReduction="10000"/>
          </a:bodyPr>
          <a:lstStyle/>
          <a:p>
            <a:pPr marL="0" indent="0">
              <a:buNone/>
            </a:pPr>
            <a:r>
              <a:rPr lang="id-ID" dirty="0">
                <a:solidFill>
                  <a:schemeClr val="bg1"/>
                </a:solidFill>
              </a:rPr>
              <a:t>KARAKTERISTIK UMUM :</a:t>
            </a:r>
          </a:p>
          <a:p>
            <a:pPr marL="342900" indent="-342900">
              <a:lnSpc>
                <a:spcPct val="100000"/>
              </a:lnSpc>
              <a:spcBef>
                <a:spcPts val="0"/>
              </a:spcBef>
              <a:spcAft>
                <a:spcPts val="600"/>
              </a:spcAft>
              <a:buFont typeface="+mj-lt"/>
              <a:buAutoNum type="arabicPeriod"/>
            </a:pPr>
            <a:r>
              <a:rPr lang="id-ID" sz="1800" dirty="0">
                <a:solidFill>
                  <a:schemeClr val="bg1"/>
                </a:solidFill>
              </a:rPr>
              <a:t>Modal yang diatur :</a:t>
            </a:r>
          </a:p>
          <a:p>
            <a:pPr marL="623888" indent="-263525">
              <a:lnSpc>
                <a:spcPct val="100000"/>
              </a:lnSpc>
              <a:spcBef>
                <a:spcPts val="0"/>
              </a:spcBef>
              <a:spcAft>
                <a:spcPts val="600"/>
              </a:spcAft>
              <a:buFont typeface="Wingdings" panose="05000000000000000000" pitchFamily="2" charset="2"/>
              <a:buChar char="Ø"/>
            </a:pPr>
            <a:r>
              <a:rPr lang="id-ID" sz="1800" dirty="0">
                <a:solidFill>
                  <a:schemeClr val="bg1"/>
                </a:solidFill>
              </a:rPr>
              <a:t>Kemampuan suatu Bank untuk meminjamkan atau menginvestasikan uang diatur oleh pemerintah, dimana modal setidaknya harus seimbang dengan presentase tertenu dari assetnya.</a:t>
            </a:r>
          </a:p>
          <a:p>
            <a:pPr marL="623888" indent="-263525">
              <a:lnSpc>
                <a:spcPct val="100000"/>
              </a:lnSpc>
              <a:spcBef>
                <a:spcPts val="0"/>
              </a:spcBef>
              <a:spcAft>
                <a:spcPts val="600"/>
              </a:spcAft>
              <a:buFont typeface="Wingdings" panose="05000000000000000000" pitchFamily="2" charset="2"/>
              <a:buChar char="Ø"/>
            </a:pPr>
            <a:r>
              <a:rPr lang="id-ID" sz="1800" dirty="0">
                <a:solidFill>
                  <a:schemeClr val="bg1"/>
                </a:solidFill>
              </a:rPr>
              <a:t>Presentase ini bervariasi, ada yang 0%, 5%, 8% dan seterusnya</a:t>
            </a:r>
          </a:p>
          <a:p>
            <a:pPr marL="342900" indent="-342900">
              <a:lnSpc>
                <a:spcPct val="100000"/>
              </a:lnSpc>
              <a:spcBef>
                <a:spcPts val="0"/>
              </a:spcBef>
              <a:spcAft>
                <a:spcPts val="600"/>
              </a:spcAft>
              <a:buAutoNum type="arabicPeriod" startAt="2"/>
            </a:pPr>
            <a:r>
              <a:rPr lang="id-ID" sz="1800" dirty="0">
                <a:solidFill>
                  <a:schemeClr val="bg1"/>
                </a:solidFill>
              </a:rPr>
              <a:t>Produk Baru :</a:t>
            </a:r>
          </a:p>
          <a:p>
            <a:pPr marL="623888" indent="-263525">
              <a:lnSpc>
                <a:spcPct val="100000"/>
              </a:lnSpc>
              <a:spcBef>
                <a:spcPts val="0"/>
              </a:spcBef>
              <a:spcAft>
                <a:spcPts val="600"/>
              </a:spcAft>
              <a:buFont typeface="Wingdings" panose="05000000000000000000" pitchFamily="2" charset="2"/>
              <a:buChar char="Ø"/>
            </a:pPr>
            <a:r>
              <a:rPr lang="id-ID" sz="1800" dirty="0">
                <a:solidFill>
                  <a:schemeClr val="bg1"/>
                </a:solidFill>
              </a:rPr>
              <a:t>Kegiatan Bank komersial umumnya berkaitan dengan kegiatan menyimpan, dan meminjamkan uang, dengan jumlah pendapatan yang relatif kecil dihasilkan dari fee yang dibebankan untuk mengelola dana trust dan pengamanan asset konsumen.</a:t>
            </a:r>
          </a:p>
          <a:p>
            <a:pPr marL="342900" indent="-342900">
              <a:lnSpc>
                <a:spcPct val="100000"/>
              </a:lnSpc>
              <a:spcBef>
                <a:spcPts val="0"/>
              </a:spcBef>
              <a:spcAft>
                <a:spcPts val="600"/>
              </a:spcAft>
              <a:buFont typeface="+mj-lt"/>
              <a:buAutoNum type="arabicPeriod" startAt="3"/>
            </a:pPr>
            <a:r>
              <a:rPr lang="id-ID" sz="1800" dirty="0">
                <a:solidFill>
                  <a:schemeClr val="bg1"/>
                </a:solidFill>
              </a:rPr>
              <a:t>Risiko :</a:t>
            </a:r>
          </a:p>
          <a:p>
            <a:pPr marL="623888" indent="-263525">
              <a:lnSpc>
                <a:spcPct val="100000"/>
              </a:lnSpc>
              <a:spcBef>
                <a:spcPts val="0"/>
              </a:spcBef>
              <a:spcAft>
                <a:spcPts val="600"/>
              </a:spcAft>
              <a:buFont typeface="Wingdings" panose="05000000000000000000" pitchFamily="2" charset="2"/>
              <a:buChar char="Ø"/>
            </a:pPr>
            <a:r>
              <a:rPr lang="id-ID" sz="1800" dirty="0">
                <a:solidFill>
                  <a:schemeClr val="bg1"/>
                </a:solidFill>
              </a:rPr>
              <a:t>Bank dihadapkan dengan tiga bentuk risiko, yaitu (1) Risiko Kredit, (2) Risiko Tingkat Bunga, dan (3) Risiko Transaksi</a:t>
            </a:r>
          </a:p>
          <a:p>
            <a:pPr marL="342900" indent="-342900">
              <a:lnSpc>
                <a:spcPct val="100000"/>
              </a:lnSpc>
              <a:spcBef>
                <a:spcPts val="0"/>
              </a:spcBef>
              <a:spcAft>
                <a:spcPts val="600"/>
              </a:spcAft>
              <a:buFont typeface="+mj-lt"/>
              <a:buAutoNum type="arabicPeriod" startAt="4"/>
            </a:pPr>
            <a:r>
              <a:rPr lang="id-ID" sz="1800" dirty="0">
                <a:solidFill>
                  <a:schemeClr val="bg1"/>
                </a:solidFill>
              </a:rPr>
              <a:t>Otomasi</a:t>
            </a:r>
          </a:p>
          <a:p>
            <a:pPr marL="623888" indent="-263525">
              <a:lnSpc>
                <a:spcPct val="100000"/>
              </a:lnSpc>
              <a:spcBef>
                <a:spcPts val="0"/>
              </a:spcBef>
              <a:spcAft>
                <a:spcPts val="600"/>
              </a:spcAft>
              <a:buFont typeface="Wingdings" panose="05000000000000000000" pitchFamily="2" charset="2"/>
              <a:buChar char="Ø"/>
            </a:pPr>
            <a:r>
              <a:rPr lang="id-ID" sz="1800" dirty="0">
                <a:solidFill>
                  <a:schemeClr val="bg1"/>
                </a:solidFill>
              </a:rPr>
              <a:t>Fungsi penabungan dan penarikan bisanya dilakukan otomatis (melalui ATM)</a:t>
            </a:r>
          </a:p>
          <a:p>
            <a:pPr marL="0" indent="0">
              <a:lnSpc>
                <a:spcPct val="100000"/>
              </a:lnSpc>
              <a:spcBef>
                <a:spcPts val="0"/>
              </a:spcBef>
              <a:spcAft>
                <a:spcPts val="600"/>
              </a:spcAft>
              <a:buNone/>
            </a:pPr>
            <a:endParaRPr lang="id-ID" sz="1800" dirty="0">
              <a:solidFill>
                <a:schemeClr val="bg1"/>
              </a:solidFill>
            </a:endParaRPr>
          </a:p>
          <a:p>
            <a:pPr marL="0" indent="0">
              <a:buNone/>
            </a:pPr>
            <a:endParaRPr lang="en-ID" dirty="0">
              <a:solidFill>
                <a:schemeClr val="bg1"/>
              </a:solidFill>
            </a:endParaRPr>
          </a:p>
        </p:txBody>
      </p:sp>
    </p:spTree>
    <p:extLst>
      <p:ext uri="{BB962C8B-B14F-4D97-AF65-F5344CB8AC3E}">
        <p14:creationId xmlns:p14="http://schemas.microsoft.com/office/powerpoint/2010/main" val="827612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5275D-6E41-4AD3-85D6-027F33E22938}"/>
              </a:ext>
            </a:extLst>
          </p:cNvPr>
          <p:cNvSpPr>
            <a:spLocks noGrp="1"/>
          </p:cNvSpPr>
          <p:nvPr>
            <p:ph type="title"/>
          </p:nvPr>
        </p:nvSpPr>
        <p:spPr/>
        <p:txBody>
          <a:bodyPr/>
          <a:lstStyle/>
          <a:p>
            <a:r>
              <a:rPr lang="id-ID" dirty="0"/>
              <a:t>IMPLIKASI PENGENDALIAN MANAJEMEN</a:t>
            </a:r>
            <a:endParaRPr lang="en-ID" dirty="0"/>
          </a:p>
        </p:txBody>
      </p:sp>
      <p:sp>
        <p:nvSpPr>
          <p:cNvPr id="3" name="Content Placeholder 2">
            <a:extLst>
              <a:ext uri="{FF2B5EF4-FFF2-40B4-BE49-F238E27FC236}">
                <a16:creationId xmlns:a16="http://schemas.microsoft.com/office/drawing/2014/main" id="{6599F087-5088-462C-AD3B-350FC7D5D715}"/>
              </a:ext>
            </a:extLst>
          </p:cNvPr>
          <p:cNvSpPr>
            <a:spLocks noGrp="1"/>
          </p:cNvSpPr>
          <p:nvPr>
            <p:ph idx="1"/>
          </p:nvPr>
        </p:nvSpPr>
        <p:spPr>
          <a:xfrm>
            <a:off x="680321" y="2336872"/>
            <a:ext cx="10832806" cy="4257891"/>
          </a:xfrm>
        </p:spPr>
        <p:txBody>
          <a:bodyPr>
            <a:normAutofit/>
          </a:bodyPr>
          <a:lstStyle/>
          <a:p>
            <a:pPr marL="457200" indent="-457200">
              <a:buFont typeface="+mj-lt"/>
              <a:buAutoNum type="arabicPeriod"/>
            </a:pPr>
            <a:r>
              <a:rPr lang="id-ID" dirty="0"/>
              <a:t>Tingkat Bunga</a:t>
            </a:r>
          </a:p>
          <a:p>
            <a:pPr marL="900113" indent="-457200">
              <a:buFont typeface="Wingdings" panose="05000000000000000000" pitchFamily="2" charset="2"/>
              <a:buChar char="q"/>
            </a:pPr>
            <a:r>
              <a:rPr lang="id-ID" dirty="0"/>
              <a:t>Bank memperoleh dana dari para deposan atau pihak lain dengan bunga tertentu</a:t>
            </a:r>
          </a:p>
          <a:p>
            <a:pPr marL="900113" indent="-457200">
              <a:buFont typeface="Wingdings" panose="05000000000000000000" pitchFamily="2" charset="2"/>
              <a:buChar char="q"/>
            </a:pPr>
            <a:r>
              <a:rPr lang="id-ID" dirty="0"/>
              <a:t>Kemudian meminjamkan kembali dana tersebut dengan bunga yang lebih tinggi</a:t>
            </a:r>
          </a:p>
          <a:p>
            <a:pPr marL="900113" indent="-457200">
              <a:buFont typeface="Wingdings" panose="05000000000000000000" pitchFamily="2" charset="2"/>
              <a:buChar char="q"/>
            </a:pPr>
            <a:r>
              <a:rPr lang="id-ID" dirty="0"/>
              <a:t>Bank secara teratur menghitung jumlah interest-sensitive assets, interest-sensitive liabilities dan selisihnya</a:t>
            </a:r>
          </a:p>
          <a:p>
            <a:pPr marL="900113" indent="-457200">
              <a:buFont typeface="Wingdings" panose="05000000000000000000" pitchFamily="2" charset="2"/>
              <a:buChar char="q"/>
            </a:pPr>
            <a:r>
              <a:rPr lang="id-ID" dirty="0"/>
              <a:t>Jumlah moneter dari selisih ini merupakan tingkat bunga yang diumumkan oleh Bank</a:t>
            </a:r>
          </a:p>
          <a:p>
            <a:pPr marL="900113" indent="-457200">
              <a:buFont typeface="Wingdings" panose="05000000000000000000" pitchFamily="2" charset="2"/>
              <a:buChar char="q"/>
            </a:pPr>
            <a:r>
              <a:rPr lang="id-ID" dirty="0"/>
              <a:t>Tingkat suku bunga ini dijaga pada tingkat yang menguntungkan</a:t>
            </a:r>
          </a:p>
          <a:p>
            <a:pPr marL="457200" indent="-457200">
              <a:buFont typeface="+mj-lt"/>
              <a:buAutoNum type="arabicPeriod"/>
            </a:pPr>
            <a:endParaRPr lang="en-ID" dirty="0"/>
          </a:p>
        </p:txBody>
      </p:sp>
    </p:spTree>
    <p:extLst>
      <p:ext uri="{BB962C8B-B14F-4D97-AF65-F5344CB8AC3E}">
        <p14:creationId xmlns:p14="http://schemas.microsoft.com/office/powerpoint/2010/main" val="1940634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3CF38-8BBC-44E7-9E1C-ED00BF276A26}"/>
              </a:ext>
            </a:extLst>
          </p:cNvPr>
          <p:cNvSpPr>
            <a:spLocks noGrp="1"/>
          </p:cNvSpPr>
          <p:nvPr>
            <p:ph type="title"/>
          </p:nvPr>
        </p:nvSpPr>
        <p:spPr/>
        <p:txBody>
          <a:bodyPr/>
          <a:lstStyle/>
          <a:p>
            <a:r>
              <a:rPr lang="id-ID" dirty="0"/>
              <a:t>IMPLIKASI PENGENDALIAN MANAJEMEN</a:t>
            </a:r>
            <a:endParaRPr lang="en-ID" dirty="0"/>
          </a:p>
        </p:txBody>
      </p:sp>
      <p:sp>
        <p:nvSpPr>
          <p:cNvPr id="3" name="Content Placeholder 2">
            <a:extLst>
              <a:ext uri="{FF2B5EF4-FFF2-40B4-BE49-F238E27FC236}">
                <a16:creationId xmlns:a16="http://schemas.microsoft.com/office/drawing/2014/main" id="{E3AB8C17-AF0C-4EA4-9910-A536E6814AB4}"/>
              </a:ext>
            </a:extLst>
          </p:cNvPr>
          <p:cNvSpPr>
            <a:spLocks noGrp="1"/>
          </p:cNvSpPr>
          <p:nvPr>
            <p:ph idx="1"/>
          </p:nvPr>
        </p:nvSpPr>
        <p:spPr/>
        <p:txBody>
          <a:bodyPr>
            <a:normAutofit lnSpcReduction="10000"/>
          </a:bodyPr>
          <a:lstStyle/>
          <a:p>
            <a:pPr marL="457200" indent="-457200">
              <a:buFont typeface="+mj-lt"/>
              <a:buAutoNum type="arabicPeriod" startAt="2"/>
            </a:pPr>
            <a:r>
              <a:rPr lang="id-ID" dirty="0"/>
              <a:t>Volume :</a:t>
            </a:r>
          </a:p>
          <a:p>
            <a:pPr marL="803275" indent="-360363">
              <a:buFont typeface="Wingdings" panose="05000000000000000000" pitchFamily="2" charset="2"/>
              <a:buChar char="v"/>
            </a:pPr>
            <a:r>
              <a:rPr lang="id-ID" dirty="0"/>
              <a:t>Yaitu banyaknya biaya tetap yang dibutuhkan dalam jangka pendek</a:t>
            </a:r>
          </a:p>
          <a:p>
            <a:pPr marL="803275" indent="-360363">
              <a:buFont typeface="Wingdings" panose="05000000000000000000" pitchFamily="2" charset="2"/>
              <a:buChar char="v"/>
            </a:pPr>
            <a:r>
              <a:rPr lang="id-ID" dirty="0"/>
              <a:t>Jika suatu Bank bisa meningkatkan volume tabungan atau deposito, sementara hal lainnya seimbang, Bank tersebut akan mampu membuat lebih banyak pinjaman dan margin bunga akan meningkat dan pada gilirannya laba juga meningkat</a:t>
            </a:r>
          </a:p>
          <a:p>
            <a:pPr marL="803275" indent="-360363">
              <a:buFont typeface="Wingdings" panose="05000000000000000000" pitchFamily="2" charset="2"/>
              <a:buChar char="v"/>
            </a:pPr>
            <a:r>
              <a:rPr lang="id-ID" dirty="0"/>
              <a:t>Bank-bank menggunakan berbagai media pemasaran untuk menarik sebanyak mungkin tabungan/deposito, sehingga makin banyak bisa memberikan pinjaman</a:t>
            </a:r>
            <a:endParaRPr lang="en-ID" dirty="0"/>
          </a:p>
        </p:txBody>
      </p:sp>
    </p:spTree>
    <p:extLst>
      <p:ext uri="{BB962C8B-B14F-4D97-AF65-F5344CB8AC3E}">
        <p14:creationId xmlns:p14="http://schemas.microsoft.com/office/powerpoint/2010/main" val="1924270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0B78C-8DA4-4F91-AE25-3AB645E2F814}"/>
              </a:ext>
            </a:extLst>
          </p:cNvPr>
          <p:cNvSpPr>
            <a:spLocks noGrp="1"/>
          </p:cNvSpPr>
          <p:nvPr>
            <p:ph type="title"/>
          </p:nvPr>
        </p:nvSpPr>
        <p:spPr/>
        <p:txBody>
          <a:bodyPr/>
          <a:lstStyle/>
          <a:p>
            <a:r>
              <a:rPr lang="id-ID" dirty="0"/>
              <a:t>IMPLIKASI PENGENDALIAN MANAJEMEN</a:t>
            </a:r>
            <a:endParaRPr lang="en-ID" dirty="0"/>
          </a:p>
        </p:txBody>
      </p:sp>
      <p:sp>
        <p:nvSpPr>
          <p:cNvPr id="3" name="Content Placeholder 2">
            <a:extLst>
              <a:ext uri="{FF2B5EF4-FFF2-40B4-BE49-F238E27FC236}">
                <a16:creationId xmlns:a16="http://schemas.microsoft.com/office/drawing/2014/main" id="{A6EF9268-8F57-4999-A665-248D94CE4393}"/>
              </a:ext>
            </a:extLst>
          </p:cNvPr>
          <p:cNvSpPr>
            <a:spLocks noGrp="1"/>
          </p:cNvSpPr>
          <p:nvPr>
            <p:ph idx="1"/>
          </p:nvPr>
        </p:nvSpPr>
        <p:spPr/>
        <p:txBody>
          <a:bodyPr>
            <a:normAutofit/>
          </a:bodyPr>
          <a:lstStyle/>
          <a:p>
            <a:pPr marL="0" indent="0">
              <a:buNone/>
            </a:pPr>
            <a:r>
              <a:rPr lang="id-ID" sz="2800" dirty="0"/>
              <a:t>3. Kerugian Pinjaman</a:t>
            </a:r>
          </a:p>
          <a:p>
            <a:pPr marL="803275" indent="-442913">
              <a:buFont typeface="Wingdings" panose="05000000000000000000" pitchFamily="2" charset="2"/>
              <a:buChar char="v"/>
            </a:pPr>
            <a:r>
              <a:rPr lang="id-ID" sz="2800" dirty="0"/>
              <a:t>Banyaknya kredit macet akan menyebabkan kerugian pinjaman</a:t>
            </a:r>
          </a:p>
          <a:p>
            <a:pPr marL="803275" indent="-442913">
              <a:buFont typeface="Wingdings" panose="05000000000000000000" pitchFamily="2" charset="2"/>
              <a:buChar char="v"/>
            </a:pPr>
            <a:r>
              <a:rPr lang="id-ID" sz="2800" dirty="0"/>
              <a:t>Hal ini dapat terjadi akibat ketidakcakapan manajemen dalam menerapkan prinsip “kehati-hatian” Bank</a:t>
            </a:r>
          </a:p>
          <a:p>
            <a:pPr marL="803275" indent="-442913">
              <a:buFont typeface="Wingdings" panose="05000000000000000000" pitchFamily="2" charset="2"/>
              <a:buChar char="v"/>
            </a:pPr>
            <a:r>
              <a:rPr lang="id-ID" sz="2800" dirty="0"/>
              <a:t>Bisa juga terjadi kolusi antara nasabah dengan pegawai bank</a:t>
            </a:r>
            <a:endParaRPr lang="en-ID" sz="2800" dirty="0"/>
          </a:p>
        </p:txBody>
      </p:sp>
    </p:spTree>
    <p:extLst>
      <p:ext uri="{BB962C8B-B14F-4D97-AF65-F5344CB8AC3E}">
        <p14:creationId xmlns:p14="http://schemas.microsoft.com/office/powerpoint/2010/main" val="1892843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669A8-80D0-430A-B53A-15F426FC8439}"/>
              </a:ext>
            </a:extLst>
          </p:cNvPr>
          <p:cNvSpPr>
            <a:spLocks noGrp="1"/>
          </p:cNvSpPr>
          <p:nvPr>
            <p:ph type="title"/>
          </p:nvPr>
        </p:nvSpPr>
        <p:spPr/>
        <p:txBody>
          <a:bodyPr/>
          <a:lstStyle/>
          <a:p>
            <a:r>
              <a:rPr lang="id-ID" dirty="0"/>
              <a:t>IMPLIKASI PENGENDALIAN MANAJEMEN</a:t>
            </a:r>
            <a:endParaRPr lang="en-ID" dirty="0"/>
          </a:p>
        </p:txBody>
      </p:sp>
      <p:sp>
        <p:nvSpPr>
          <p:cNvPr id="3" name="Content Placeholder 2">
            <a:extLst>
              <a:ext uri="{FF2B5EF4-FFF2-40B4-BE49-F238E27FC236}">
                <a16:creationId xmlns:a16="http://schemas.microsoft.com/office/drawing/2014/main" id="{778862BB-402A-48B5-A8CA-E245B7EBACD3}"/>
              </a:ext>
            </a:extLst>
          </p:cNvPr>
          <p:cNvSpPr>
            <a:spLocks noGrp="1"/>
          </p:cNvSpPr>
          <p:nvPr>
            <p:ph idx="1"/>
          </p:nvPr>
        </p:nvSpPr>
        <p:spPr/>
        <p:txBody>
          <a:bodyPr/>
          <a:lstStyle/>
          <a:p>
            <a:pPr marL="0" indent="0">
              <a:buNone/>
            </a:pPr>
            <a:r>
              <a:rPr lang="id-ID" dirty="0"/>
              <a:t>4</a:t>
            </a:r>
            <a:r>
              <a:rPr lang="id-ID" sz="2400" dirty="0"/>
              <a:t>. Biaya</a:t>
            </a:r>
          </a:p>
          <a:p>
            <a:pPr marL="360362" indent="0">
              <a:buNone/>
            </a:pPr>
            <a:r>
              <a:rPr lang="id-ID" dirty="0"/>
              <a:t>Kebanyakan biaya-biaya pada Bank adalah yang berkaitan dengan </a:t>
            </a:r>
          </a:p>
          <a:p>
            <a:pPr marL="720725" indent="-360363">
              <a:buFont typeface="Wingdings" panose="05000000000000000000" pitchFamily="2" charset="2"/>
              <a:buChar char="ü"/>
            </a:pPr>
            <a:r>
              <a:rPr lang="id-ID" dirty="0"/>
              <a:t>Biaya Personil</a:t>
            </a:r>
          </a:p>
          <a:p>
            <a:pPr marL="720725" indent="-360363">
              <a:buFont typeface="Wingdings" panose="05000000000000000000" pitchFamily="2" charset="2"/>
              <a:buChar char="ü"/>
            </a:pPr>
            <a:r>
              <a:rPr lang="id-ID" sz="2400" dirty="0"/>
              <a:t>Biaya Operasional</a:t>
            </a:r>
          </a:p>
          <a:p>
            <a:pPr marL="720725" indent="-360363">
              <a:buFont typeface="Wingdings" panose="05000000000000000000" pitchFamily="2" charset="2"/>
              <a:buChar char="ü"/>
            </a:pPr>
            <a:r>
              <a:rPr lang="id-ID" dirty="0"/>
              <a:t>Biaya Bunga, karena meminjam pada bank lainnya</a:t>
            </a:r>
          </a:p>
          <a:p>
            <a:pPr marL="720725" indent="-360363">
              <a:buFont typeface="Wingdings" panose="05000000000000000000" pitchFamily="2" charset="2"/>
              <a:buChar char="ü"/>
            </a:pPr>
            <a:r>
              <a:rPr lang="id-ID" dirty="0"/>
              <a:t>Biaya investasi</a:t>
            </a:r>
          </a:p>
          <a:p>
            <a:pPr marL="720725" indent="-360363">
              <a:buFont typeface="Wingdings" panose="05000000000000000000" pitchFamily="2" charset="2"/>
              <a:buChar char="ü"/>
            </a:pPr>
            <a:endParaRPr lang="id-ID" sz="2400" dirty="0"/>
          </a:p>
          <a:p>
            <a:pPr marL="0" indent="0">
              <a:buNone/>
            </a:pPr>
            <a:endParaRPr lang="en-ID" dirty="0"/>
          </a:p>
        </p:txBody>
      </p:sp>
    </p:spTree>
    <p:extLst>
      <p:ext uri="{BB962C8B-B14F-4D97-AF65-F5344CB8AC3E}">
        <p14:creationId xmlns:p14="http://schemas.microsoft.com/office/powerpoint/2010/main" val="1719609674"/>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114</TotalTime>
  <Words>1026</Words>
  <Application>Microsoft Office PowerPoint</Application>
  <PresentationFormat>Widescreen</PresentationFormat>
  <Paragraphs>100</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Arial Rounded MT Bold</vt:lpstr>
      <vt:lpstr>Berlin Sans FB Demi</vt:lpstr>
      <vt:lpstr>proxima-bold</vt:lpstr>
      <vt:lpstr>proxima-regular</vt:lpstr>
      <vt:lpstr>Tahoma</vt:lpstr>
      <vt:lpstr>Trebuchet MS</vt:lpstr>
      <vt:lpstr>Verdana</vt:lpstr>
      <vt:lpstr>Wingdings</vt:lpstr>
      <vt:lpstr>Berlin</vt:lpstr>
      <vt:lpstr>ORGANISASI JASA KEUANGAN</vt:lpstr>
      <vt:lpstr>Organisasi Jasa Keuangan </vt:lpstr>
      <vt:lpstr>PowerPoint Presentation</vt:lpstr>
      <vt:lpstr>Karakteristik Khusus Organisasi Jasa Keuangan</vt:lpstr>
      <vt:lpstr>BANK KOMERSIAL DAN LEMBAGA PEMBIAYAAN</vt:lpstr>
      <vt:lpstr>IMPLIKASI PENGENDALIAN MANAJEMEN</vt:lpstr>
      <vt:lpstr>IMPLIKASI PENGENDALIAN MANAJEMEN</vt:lpstr>
      <vt:lpstr>IMPLIKASI PENGENDALIAN MANAJEMEN</vt:lpstr>
      <vt:lpstr>IMPLIKASI PENGENDALIAN MANAJEMEN</vt:lpstr>
      <vt:lpstr>PERUSAHAAN SEKURITAS</vt:lpstr>
      <vt:lpstr>Kegiatan usaha yang dilakukan oleh perusahaan sekuritas :</vt:lpstr>
      <vt:lpstr>PERUSAHAAN ASURANSI</vt:lpstr>
      <vt:lpstr>Jenis Perusahaan Asuransi </vt:lpstr>
      <vt:lpstr>Jenis Perusahaan Asuransi </vt:lpstr>
      <vt:lpstr>Jenis Perusahaan Asuransi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ORGANISASI JASA KEUANGAN</dc:title>
  <dc:creator>User</dc:creator>
  <cp:lastModifiedBy>User</cp:lastModifiedBy>
  <cp:revision>21</cp:revision>
  <dcterms:created xsi:type="dcterms:W3CDTF">2020-07-23T11:35:27Z</dcterms:created>
  <dcterms:modified xsi:type="dcterms:W3CDTF">2020-07-23T13:29:27Z</dcterms:modified>
</cp:coreProperties>
</file>