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5" r:id="rId3"/>
    <p:sldId id="257" r:id="rId4"/>
    <p:sldId id="264" r:id="rId5"/>
    <p:sldId id="295" r:id="rId6"/>
    <p:sldId id="296" r:id="rId7"/>
    <p:sldId id="258" r:id="rId8"/>
    <p:sldId id="285" r:id="rId9"/>
    <p:sldId id="269" r:id="rId10"/>
    <p:sldId id="286" r:id="rId11"/>
    <p:sldId id="292" r:id="rId12"/>
    <p:sldId id="287" r:id="rId13"/>
    <p:sldId id="288" r:id="rId14"/>
    <p:sldId id="289" r:id="rId15"/>
    <p:sldId id="290" r:id="rId16"/>
    <p:sldId id="291" r:id="rId17"/>
    <p:sldId id="293" r:id="rId18"/>
    <p:sldId id="297" r:id="rId19"/>
    <p:sldId id="298" r:id="rId20"/>
    <p:sldId id="294" r:id="rId21"/>
    <p:sldId id="299" r:id="rId22"/>
    <p:sldId id="300" r:id="rId23"/>
    <p:sldId id="301" r:id="rId24"/>
    <p:sldId id="302" r:id="rId25"/>
    <p:sldId id="303" r:id="rId26"/>
    <p:sldId id="304" r:id="rId27"/>
    <p:sldId id="305" r:id="rId28"/>
    <p:sldId id="306" r:id="rId29"/>
    <p:sldId id="308" r:id="rId30"/>
    <p:sldId id="310" r:id="rId31"/>
    <p:sldId id="309" r:id="rId32"/>
    <p:sldId id="307" r:id="rId33"/>
    <p:sldId id="284" r:id="rId34"/>
    <p:sldId id="262" r:id="rId35"/>
    <p:sldId id="263" r:id="rId36"/>
  </p:sldIdLst>
  <p:sldSz cx="18288000" cy="10287000"/>
  <p:notesSz cx="6858000" cy="9144000"/>
  <p:embeddedFontLst>
    <p:embeddedFont>
      <p:font typeface="Calibri" panose="020F0502020204030204" pitchFamily="34" charset="0"/>
      <p:regular r:id="rId37"/>
      <p:bold r:id="rId38"/>
      <p:italic r:id="rId39"/>
      <p:boldItalic r:id="rId40"/>
    </p:embeddedFont>
    <p:embeddedFont>
      <p:font typeface="Open Sans" panose="020B0604020202020204" charset="0"/>
      <p:regular r:id="rId41"/>
    </p:embeddedFont>
    <p:embeddedFont>
      <p:font typeface="Open Sans Bold Bold" panose="020B0604020202020204" charset="0"/>
      <p:regular r:id="rId42"/>
    </p:embeddedFont>
    <p:embeddedFont>
      <p:font typeface="Open Sauce" panose="020B0604020202020204" charset="0"/>
      <p:regular r:id="rId43"/>
    </p:embeddedFont>
    <p:embeddedFont>
      <p:font typeface="Tahoma" panose="020B0604030504040204" pitchFamily="34" charset="0"/>
      <p:regular r:id="rId44"/>
      <p:bold r:id="rId45"/>
    </p:embeddedFont>
    <p:embeddedFont>
      <p:font typeface="Tahoma Bold" panose="020B0804030504040204" pitchFamily="34" charset="0"/>
      <p:regular r:id="rId46"/>
      <p:bold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85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png"/><Relationship Id="rId5" Type="http://schemas.openxmlformats.org/officeDocument/2006/relationships/image" Target="../media/image9.svg"/><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567" r="-17567"/>
            </a:stretch>
          </a:blipFill>
        </p:spPr>
        <p:txBody>
          <a:bodyPr/>
          <a:lstStyle/>
          <a:p>
            <a:endParaRPr lang="en-US"/>
          </a:p>
        </p:txBody>
      </p:sp>
      <p:sp>
        <p:nvSpPr>
          <p:cNvPr id="3" name="TextBox 3"/>
          <p:cNvSpPr txBox="1"/>
          <p:nvPr/>
        </p:nvSpPr>
        <p:spPr>
          <a:xfrm>
            <a:off x="8508869" y="3333033"/>
            <a:ext cx="8750431" cy="503215"/>
          </a:xfrm>
          <a:prstGeom prst="rect">
            <a:avLst/>
          </a:prstGeom>
        </p:spPr>
        <p:txBody>
          <a:bodyPr lIns="0" tIns="0" rIns="0" bIns="0" rtlCol="0" anchor="t">
            <a:spAutoFit/>
          </a:bodyPr>
          <a:lstStyle/>
          <a:p>
            <a:pPr algn="r">
              <a:lnSpc>
                <a:spcPts val="4199"/>
              </a:lnSpc>
              <a:spcBef>
                <a:spcPct val="0"/>
              </a:spcBef>
            </a:pPr>
            <a:r>
              <a:rPr lang="en-US" sz="2999" spc="110" dirty="0">
                <a:solidFill>
                  <a:srgbClr val="FFFFFF"/>
                </a:solidFill>
                <a:latin typeface="Open Sans"/>
              </a:rPr>
              <a:t>MEETING: [1 &amp; 2]</a:t>
            </a:r>
          </a:p>
        </p:txBody>
      </p:sp>
      <p:grpSp>
        <p:nvGrpSpPr>
          <p:cNvPr id="4" name="Group 4"/>
          <p:cNvGrpSpPr/>
          <p:nvPr/>
        </p:nvGrpSpPr>
        <p:grpSpPr>
          <a:xfrm>
            <a:off x="-276225" y="360178"/>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698132" y="165752"/>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3"/>
              <a:stretch>
                <a:fillRect/>
              </a:stretch>
            </a:blipFill>
          </p:spPr>
        </p:sp>
        <p:sp>
          <p:nvSpPr>
            <p:cNvPr id="9" name="Freeform 9"/>
            <p:cNvSpPr/>
            <p:nvPr/>
          </p:nvSpPr>
          <p:spPr>
            <a:xfrm>
              <a:off x="451085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4"/>
              <a:stretch>
                <a:fillRect/>
              </a:stretch>
            </a:blipFill>
          </p:spPr>
        </p:sp>
        <p:sp>
          <p:nvSpPr>
            <p:cNvPr id="10" name="Freeform 10"/>
            <p:cNvSpPr/>
            <p:nvPr/>
          </p:nvSpPr>
          <p:spPr>
            <a:xfrm>
              <a:off x="8168756"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5"/>
              <a:stretch>
                <a:fillRect/>
              </a:stretch>
            </a:blipFill>
          </p:spPr>
        </p:sp>
        <p:sp>
          <p:nvSpPr>
            <p:cNvPr id="11" name="Freeform 11"/>
            <p:cNvSpPr/>
            <p:nvPr/>
          </p:nvSpPr>
          <p:spPr>
            <a:xfrm>
              <a:off x="6290849"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6"/>
              <a:stretch>
                <a:fillRect/>
              </a:stretch>
            </a:blipFill>
          </p:spPr>
        </p:sp>
      </p:grpSp>
      <p:sp>
        <p:nvSpPr>
          <p:cNvPr id="12" name="TextBox 12"/>
          <p:cNvSpPr txBox="1"/>
          <p:nvPr/>
        </p:nvSpPr>
        <p:spPr>
          <a:xfrm>
            <a:off x="3106919" y="5302666"/>
            <a:ext cx="14152381" cy="1060034"/>
          </a:xfrm>
          <a:prstGeom prst="rect">
            <a:avLst/>
          </a:prstGeom>
        </p:spPr>
        <p:txBody>
          <a:bodyPr wrap="square" lIns="0" tIns="0" rIns="0" bIns="0" rtlCol="0" anchor="t">
            <a:spAutoFit/>
          </a:bodyPr>
          <a:lstStyle/>
          <a:p>
            <a:pPr algn="r">
              <a:lnSpc>
                <a:spcPts val="9307"/>
              </a:lnSpc>
            </a:pPr>
            <a:r>
              <a:rPr lang="en-US" sz="5000" spc="124" dirty="0">
                <a:solidFill>
                  <a:srgbClr val="FFFFFF"/>
                </a:solidFill>
                <a:latin typeface="Open Sans Bold Bold"/>
              </a:rPr>
              <a:t>DATABASE SYSTEM</a:t>
            </a:r>
          </a:p>
        </p:txBody>
      </p:sp>
      <p:sp>
        <p:nvSpPr>
          <p:cNvPr id="13" name="TextBox 13"/>
          <p:cNvSpPr txBox="1"/>
          <p:nvPr/>
        </p:nvSpPr>
        <p:spPr>
          <a:xfrm>
            <a:off x="5105400" y="4562475"/>
            <a:ext cx="12153900" cy="1060034"/>
          </a:xfrm>
          <a:prstGeom prst="rect">
            <a:avLst/>
          </a:prstGeom>
        </p:spPr>
        <p:txBody>
          <a:bodyPr wrap="square" lIns="0" tIns="0" rIns="0" bIns="0" rtlCol="0" anchor="t">
            <a:spAutoFit/>
          </a:bodyPr>
          <a:lstStyle/>
          <a:p>
            <a:pPr algn="r">
              <a:lnSpc>
                <a:spcPts val="9307"/>
              </a:lnSpc>
            </a:pPr>
            <a:r>
              <a:rPr lang="en-US" sz="5000" spc="124" dirty="0">
                <a:solidFill>
                  <a:srgbClr val="FFDE59"/>
                </a:solidFill>
                <a:latin typeface="Open Sans Bold Bold"/>
              </a:rPr>
              <a:t>INTRODUCTION TO</a:t>
            </a:r>
          </a:p>
        </p:txBody>
      </p:sp>
      <p:sp>
        <p:nvSpPr>
          <p:cNvPr id="14" name="TextBox 14"/>
          <p:cNvSpPr txBox="1"/>
          <p:nvPr/>
        </p:nvSpPr>
        <p:spPr>
          <a:xfrm>
            <a:off x="8508869" y="7406283"/>
            <a:ext cx="8750431" cy="483402"/>
          </a:xfrm>
          <a:prstGeom prst="rect">
            <a:avLst/>
          </a:prstGeom>
        </p:spPr>
        <p:txBody>
          <a:bodyPr lIns="0" tIns="0" rIns="0" bIns="0" rtlCol="0" anchor="t">
            <a:spAutoFit/>
          </a:bodyPr>
          <a:lstStyle/>
          <a:p>
            <a:pPr algn="r">
              <a:lnSpc>
                <a:spcPts val="4199"/>
              </a:lnSpc>
              <a:spcBef>
                <a:spcPct val="0"/>
              </a:spcBef>
            </a:pPr>
            <a:r>
              <a:rPr lang="en-US" sz="2400" spc="110" dirty="0">
                <a:solidFill>
                  <a:srgbClr val="FFFFFF"/>
                </a:solidFill>
                <a:latin typeface="Open Sans"/>
              </a:rPr>
              <a:t>BY: HENDRA KURNIAWAN</a:t>
            </a:r>
          </a:p>
        </p:txBody>
      </p:sp>
      <p:sp>
        <p:nvSpPr>
          <p:cNvPr id="16" name="TextBox 16"/>
          <p:cNvSpPr txBox="1"/>
          <p:nvPr/>
        </p:nvSpPr>
        <p:spPr>
          <a:xfrm>
            <a:off x="7021065" y="603316"/>
            <a:ext cx="10238235" cy="763270"/>
          </a:xfrm>
          <a:prstGeom prst="rect">
            <a:avLst/>
          </a:prstGeom>
        </p:spPr>
        <p:txBody>
          <a:bodyPr lIns="0" tIns="0" rIns="0" bIns="0" rtlCol="0" anchor="t">
            <a:spAutoFit/>
          </a:bodyPr>
          <a:lstStyle/>
          <a:p>
            <a:pPr algn="r">
              <a:lnSpc>
                <a:spcPts val="3079"/>
              </a:lnSpc>
            </a:pPr>
            <a:r>
              <a:rPr lang="en-US" sz="2199" spc="204" dirty="0">
                <a:solidFill>
                  <a:srgbClr val="FFFFFF"/>
                </a:solidFill>
                <a:latin typeface="Open Sauce"/>
              </a:rPr>
              <a:t>DATA SCIENCE DARMAJAYA</a:t>
            </a:r>
          </a:p>
          <a:p>
            <a:pPr algn="r">
              <a:lnSpc>
                <a:spcPts val="3079"/>
              </a:lnSpc>
              <a:spcBef>
                <a:spcPct val="0"/>
              </a:spcBef>
            </a:pPr>
            <a:r>
              <a:rPr lang="en-US" sz="2199" spc="204" dirty="0">
                <a:solidFill>
                  <a:srgbClr val="FFFFFF"/>
                </a:solidFill>
                <a:latin typeface="Open Sauce"/>
              </a:rPr>
              <a:t> “YOUR BEST FUTURE IN DATA”</a:t>
            </a:r>
          </a:p>
        </p:txBody>
      </p:sp>
      <p:sp>
        <p:nvSpPr>
          <p:cNvPr id="17" name="TextBox 12">
            <a:extLst>
              <a:ext uri="{FF2B5EF4-FFF2-40B4-BE49-F238E27FC236}">
                <a16:creationId xmlns:a16="http://schemas.microsoft.com/office/drawing/2014/main" id="{A2714E9F-ADE7-4F73-983E-E121F19AD7A3}"/>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4" name="TextBox 14"/>
          <p:cNvSpPr txBox="1"/>
          <p:nvPr/>
        </p:nvSpPr>
        <p:spPr>
          <a:xfrm>
            <a:off x="2438400" y="3314700"/>
            <a:ext cx="13448564" cy="2616101"/>
          </a:xfrm>
          <a:prstGeom prst="rect">
            <a:avLst/>
          </a:prstGeom>
        </p:spPr>
        <p:txBody>
          <a:bodyPr wrap="square" lIns="0" tIns="0" rIns="0" bIns="0" rtlCol="0" anchor="t">
            <a:spAutoFit/>
          </a:bodyPr>
          <a:lstStyle/>
          <a:p>
            <a:pPr algn="just">
              <a:lnSpc>
                <a:spcPts val="3400"/>
              </a:lnSpc>
            </a:pPr>
            <a:r>
              <a:rPr lang="en-US" sz="3200" dirty="0">
                <a:solidFill>
                  <a:schemeClr val="bg1"/>
                </a:solidFill>
              </a:rPr>
              <a:t>All of the previously mentioned limitations of the file-based approach can be </a:t>
            </a:r>
            <a:r>
              <a:rPr lang="en-US" sz="3200" dirty="0" err="1">
                <a:solidFill>
                  <a:schemeClr val="bg1"/>
                </a:solidFill>
              </a:rPr>
              <a:t>attrib</a:t>
            </a:r>
            <a:r>
              <a:rPr lang="en-US" sz="3200" dirty="0">
                <a:solidFill>
                  <a:schemeClr val="bg1"/>
                </a:solidFill>
              </a:rPr>
              <a:t> </a:t>
            </a:r>
            <a:r>
              <a:rPr lang="en-US" sz="3200" dirty="0" err="1">
                <a:solidFill>
                  <a:schemeClr val="bg1"/>
                </a:solidFill>
              </a:rPr>
              <a:t>uted</a:t>
            </a:r>
            <a:r>
              <a:rPr lang="en-US" sz="3200" dirty="0">
                <a:solidFill>
                  <a:schemeClr val="bg1"/>
                </a:solidFill>
              </a:rPr>
              <a:t> to two factors: </a:t>
            </a:r>
          </a:p>
          <a:p>
            <a:pPr marL="514350" indent="-514350" algn="just">
              <a:lnSpc>
                <a:spcPts val="3400"/>
              </a:lnSpc>
              <a:buFont typeface="+mj-lt"/>
              <a:buAutoNum type="arabicPeriod"/>
            </a:pPr>
            <a:r>
              <a:rPr lang="en-US" sz="3200" dirty="0">
                <a:solidFill>
                  <a:schemeClr val="bg1"/>
                </a:solidFill>
              </a:rPr>
              <a:t>The definition of the data is embedded in the application programs, rather than being stored separately and independently. </a:t>
            </a:r>
          </a:p>
          <a:p>
            <a:pPr marL="514350" indent="-514350" algn="just">
              <a:lnSpc>
                <a:spcPts val="3400"/>
              </a:lnSpc>
              <a:buFont typeface="+mj-lt"/>
              <a:buAutoNum type="arabicPeriod"/>
            </a:pPr>
            <a:r>
              <a:rPr lang="en-US" sz="3200" dirty="0">
                <a:solidFill>
                  <a:schemeClr val="bg1"/>
                </a:solidFill>
              </a:rPr>
              <a:t>There is no control over the access and manipulation of data beyond that imposed by the application programs.</a:t>
            </a:r>
            <a:endParaRPr lang="en-US" sz="3200" b="1" dirty="0">
              <a:solidFill>
                <a:schemeClr val="bg1"/>
              </a:solidFill>
            </a:endParaRPr>
          </a:p>
        </p:txBody>
      </p:sp>
      <p:sp>
        <p:nvSpPr>
          <p:cNvPr id="18" name="TextBox 13">
            <a:extLst>
              <a:ext uri="{FF2B5EF4-FFF2-40B4-BE49-F238E27FC236}">
                <a16:creationId xmlns:a16="http://schemas.microsoft.com/office/drawing/2014/main" id="{0C9305C7-D7A5-44EF-AB63-DCB660E06DB0}"/>
              </a:ext>
            </a:extLst>
          </p:cNvPr>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Database Approach</a:t>
            </a:r>
          </a:p>
        </p:txBody>
      </p:sp>
      <p:sp>
        <p:nvSpPr>
          <p:cNvPr id="20" name="TextBox 12">
            <a:extLst>
              <a:ext uri="{FF2B5EF4-FFF2-40B4-BE49-F238E27FC236}">
                <a16:creationId xmlns:a16="http://schemas.microsoft.com/office/drawing/2014/main" id="{E44076E2-3CEB-4277-A821-857BB514BA32}"/>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477150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4" name="TextBox 14"/>
          <p:cNvSpPr txBox="1"/>
          <p:nvPr/>
        </p:nvSpPr>
        <p:spPr>
          <a:xfrm>
            <a:off x="2438400" y="3314700"/>
            <a:ext cx="13448564" cy="2616101"/>
          </a:xfrm>
          <a:prstGeom prst="rect">
            <a:avLst/>
          </a:prstGeom>
        </p:spPr>
        <p:txBody>
          <a:bodyPr wrap="square" lIns="0" tIns="0" rIns="0" bIns="0" rtlCol="0" anchor="t">
            <a:spAutoFit/>
          </a:bodyPr>
          <a:lstStyle/>
          <a:p>
            <a:pPr algn="just">
              <a:lnSpc>
                <a:spcPts val="3400"/>
              </a:lnSpc>
            </a:pPr>
            <a:r>
              <a:rPr lang="en-US" sz="3200" b="1" dirty="0">
                <a:solidFill>
                  <a:schemeClr val="bg1"/>
                </a:solidFill>
              </a:rPr>
              <a:t>a database </a:t>
            </a:r>
            <a:r>
              <a:rPr lang="en-US" sz="3200" dirty="0">
                <a:solidFill>
                  <a:schemeClr val="bg1"/>
                </a:solidFill>
              </a:rPr>
              <a:t>to be a collection of related data and </a:t>
            </a:r>
            <a:r>
              <a:rPr lang="en-US" sz="3200" b="1" dirty="0">
                <a:solidFill>
                  <a:schemeClr val="bg1"/>
                </a:solidFill>
              </a:rPr>
              <a:t>a database management system (DBMS)</a:t>
            </a:r>
            <a:r>
              <a:rPr lang="en-US" sz="3200" dirty="0">
                <a:solidFill>
                  <a:schemeClr val="bg1"/>
                </a:solidFill>
              </a:rPr>
              <a:t> to be the software that manages and controls access to the database. </a:t>
            </a:r>
            <a:r>
              <a:rPr lang="en-US" sz="3200" b="1" dirty="0">
                <a:solidFill>
                  <a:schemeClr val="bg1"/>
                </a:solidFill>
              </a:rPr>
              <a:t>A database application </a:t>
            </a:r>
            <a:r>
              <a:rPr lang="en-US" sz="3200" dirty="0">
                <a:solidFill>
                  <a:schemeClr val="bg1"/>
                </a:solidFill>
              </a:rPr>
              <a:t>is simply a program that interacts with the database at some point in its execution. We also use the more inclusive term database system as a collection of application programs that interact with the database along with the DBMS and the database itself. </a:t>
            </a:r>
            <a:endParaRPr lang="en-US" sz="3200" b="1" dirty="0">
              <a:solidFill>
                <a:schemeClr val="bg1"/>
              </a:solidFill>
            </a:endParaRPr>
          </a:p>
        </p:txBody>
      </p:sp>
      <p:sp>
        <p:nvSpPr>
          <p:cNvPr id="18" name="TextBox 13">
            <a:extLst>
              <a:ext uri="{FF2B5EF4-FFF2-40B4-BE49-F238E27FC236}">
                <a16:creationId xmlns:a16="http://schemas.microsoft.com/office/drawing/2014/main" id="{0C9305C7-D7A5-44EF-AB63-DCB660E06DB0}"/>
              </a:ext>
            </a:extLst>
          </p:cNvPr>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Database Approach</a:t>
            </a:r>
          </a:p>
        </p:txBody>
      </p:sp>
      <p:sp>
        <p:nvSpPr>
          <p:cNvPr id="15" name="TextBox 12">
            <a:extLst>
              <a:ext uri="{FF2B5EF4-FFF2-40B4-BE49-F238E27FC236}">
                <a16:creationId xmlns:a16="http://schemas.microsoft.com/office/drawing/2014/main" id="{C9F89C39-5D34-4DE8-9901-19AFAF1C0DD1}"/>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2038510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4" name="TextBox 14"/>
          <p:cNvSpPr txBox="1"/>
          <p:nvPr/>
        </p:nvSpPr>
        <p:spPr>
          <a:xfrm>
            <a:off x="2438400" y="3314700"/>
            <a:ext cx="13448564" cy="3052118"/>
          </a:xfrm>
          <a:prstGeom prst="rect">
            <a:avLst/>
          </a:prstGeom>
        </p:spPr>
        <p:txBody>
          <a:bodyPr wrap="square" lIns="0" tIns="0" rIns="0" bIns="0" rtlCol="0" anchor="t">
            <a:spAutoFit/>
          </a:bodyPr>
          <a:lstStyle/>
          <a:p>
            <a:pPr marL="514350" indent="-514350" algn="just">
              <a:lnSpc>
                <a:spcPts val="3400"/>
              </a:lnSpc>
              <a:buFont typeface="+mj-lt"/>
              <a:buAutoNum type="arabicPeriod"/>
            </a:pPr>
            <a:r>
              <a:rPr lang="en-US" sz="3200" dirty="0">
                <a:solidFill>
                  <a:schemeClr val="bg1"/>
                </a:solidFill>
              </a:rPr>
              <a:t>The database is a single, possibly large repository of data that can be used simultaneously by many departments and users.</a:t>
            </a:r>
          </a:p>
          <a:p>
            <a:pPr marL="514350" indent="-514350" algn="just">
              <a:lnSpc>
                <a:spcPts val="3400"/>
              </a:lnSpc>
              <a:buFont typeface="+mj-lt"/>
              <a:buAutoNum type="arabicPeriod"/>
            </a:pPr>
            <a:r>
              <a:rPr lang="en-US" sz="3200" dirty="0">
                <a:solidFill>
                  <a:schemeClr val="bg1"/>
                </a:solidFill>
              </a:rPr>
              <a:t>all data items are integrated with a minimum amount of duplication.</a:t>
            </a:r>
          </a:p>
          <a:p>
            <a:pPr marL="514350" indent="-514350" algn="just">
              <a:lnSpc>
                <a:spcPts val="3400"/>
              </a:lnSpc>
              <a:buFont typeface="+mj-lt"/>
              <a:buAutoNum type="arabicPeriod"/>
            </a:pPr>
            <a:r>
              <a:rPr lang="en-US" sz="3200" dirty="0">
                <a:solidFill>
                  <a:schemeClr val="bg1"/>
                </a:solidFill>
              </a:rPr>
              <a:t>The database is no longer owned by one department but is a shared corporate resource. </a:t>
            </a:r>
          </a:p>
          <a:p>
            <a:pPr marL="514350" indent="-514350" algn="just">
              <a:lnSpc>
                <a:spcPts val="3400"/>
              </a:lnSpc>
              <a:buFont typeface="+mj-lt"/>
              <a:buAutoNum type="arabicPeriod"/>
            </a:pPr>
            <a:r>
              <a:rPr lang="en-US" sz="3200" dirty="0">
                <a:solidFill>
                  <a:schemeClr val="bg1"/>
                </a:solidFill>
              </a:rPr>
              <a:t>The database holds not only the organization’s operational data, but also a description of this data.</a:t>
            </a:r>
          </a:p>
        </p:txBody>
      </p:sp>
      <p:sp>
        <p:nvSpPr>
          <p:cNvPr id="18" name="TextBox 13">
            <a:extLst>
              <a:ext uri="{FF2B5EF4-FFF2-40B4-BE49-F238E27FC236}">
                <a16:creationId xmlns:a16="http://schemas.microsoft.com/office/drawing/2014/main" id="{0C9305C7-D7A5-44EF-AB63-DCB660E06DB0}"/>
              </a:ext>
            </a:extLst>
          </p:cNvPr>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Database Approach</a:t>
            </a:r>
          </a:p>
        </p:txBody>
      </p:sp>
      <p:sp>
        <p:nvSpPr>
          <p:cNvPr id="17" name="TextBox 16">
            <a:extLst>
              <a:ext uri="{FF2B5EF4-FFF2-40B4-BE49-F238E27FC236}">
                <a16:creationId xmlns:a16="http://schemas.microsoft.com/office/drawing/2014/main" id="{EAD416E2-C193-41F5-9252-135CA79488BD}"/>
              </a:ext>
            </a:extLst>
          </p:cNvPr>
          <p:cNvSpPr txBox="1"/>
          <p:nvPr/>
        </p:nvSpPr>
        <p:spPr>
          <a:xfrm>
            <a:off x="2438400" y="6840829"/>
            <a:ext cx="13448564" cy="2062103"/>
          </a:xfrm>
          <a:prstGeom prst="rect">
            <a:avLst/>
          </a:prstGeom>
          <a:noFill/>
        </p:spPr>
        <p:txBody>
          <a:bodyPr wrap="square">
            <a:spAutoFit/>
          </a:bodyPr>
          <a:lstStyle/>
          <a:p>
            <a:pPr algn="just"/>
            <a:r>
              <a:rPr lang="en-US" sz="3200" dirty="0">
                <a:solidFill>
                  <a:schemeClr val="bg1"/>
                </a:solidFill>
              </a:rPr>
              <a:t>For this reason, a database is also defined as a self-describing collection of integrated records. The description of the data is known as the system catalog (or data dictionary or metadata—the “data about data”). It is the self-describing nature of a database that provides program–data independence.</a:t>
            </a:r>
          </a:p>
        </p:txBody>
      </p:sp>
      <p:sp>
        <p:nvSpPr>
          <p:cNvPr id="20" name="TextBox 12">
            <a:extLst>
              <a:ext uri="{FF2B5EF4-FFF2-40B4-BE49-F238E27FC236}">
                <a16:creationId xmlns:a16="http://schemas.microsoft.com/office/drawing/2014/main" id="{9B4F18B0-333F-4DF5-9B83-2861EBC81B73}"/>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1623614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4" name="TextBox 14"/>
          <p:cNvSpPr txBox="1"/>
          <p:nvPr/>
        </p:nvSpPr>
        <p:spPr>
          <a:xfrm>
            <a:off x="2438400" y="3314700"/>
            <a:ext cx="13448564" cy="1744067"/>
          </a:xfrm>
          <a:prstGeom prst="rect">
            <a:avLst/>
          </a:prstGeom>
        </p:spPr>
        <p:txBody>
          <a:bodyPr wrap="square" lIns="0" tIns="0" rIns="0" bIns="0" rtlCol="0" anchor="t">
            <a:spAutoFit/>
          </a:bodyPr>
          <a:lstStyle/>
          <a:p>
            <a:pPr algn="just">
              <a:lnSpc>
                <a:spcPts val="3400"/>
              </a:lnSpc>
            </a:pPr>
            <a:r>
              <a:rPr lang="en-US" sz="3200" b="1" i="0" dirty="0">
                <a:solidFill>
                  <a:schemeClr val="bg1"/>
                </a:solidFill>
                <a:effectLst/>
              </a:rPr>
              <a:t>Data Abstraction is a process of hiding unwanted or irrelevant details from the end user. It provides a different view and helps in achieving data independence which is used to enhance the security of data. The database systems consist of complicated data structures and relations.</a:t>
            </a:r>
            <a:endParaRPr lang="en-US" sz="3200" b="1" dirty="0">
              <a:solidFill>
                <a:schemeClr val="bg1"/>
              </a:solidFill>
            </a:endParaRPr>
          </a:p>
        </p:txBody>
      </p:sp>
      <p:sp>
        <p:nvSpPr>
          <p:cNvPr id="18" name="TextBox 13">
            <a:extLst>
              <a:ext uri="{FF2B5EF4-FFF2-40B4-BE49-F238E27FC236}">
                <a16:creationId xmlns:a16="http://schemas.microsoft.com/office/drawing/2014/main" id="{0C9305C7-D7A5-44EF-AB63-DCB660E06DB0}"/>
              </a:ext>
            </a:extLst>
          </p:cNvPr>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Database Approach</a:t>
            </a:r>
          </a:p>
        </p:txBody>
      </p:sp>
      <p:sp>
        <p:nvSpPr>
          <p:cNvPr id="19" name="TextBox 18">
            <a:extLst>
              <a:ext uri="{FF2B5EF4-FFF2-40B4-BE49-F238E27FC236}">
                <a16:creationId xmlns:a16="http://schemas.microsoft.com/office/drawing/2014/main" id="{4F18C74C-F081-469E-99A4-9C7892197515}"/>
              </a:ext>
            </a:extLst>
          </p:cNvPr>
          <p:cNvSpPr txBox="1"/>
          <p:nvPr/>
        </p:nvSpPr>
        <p:spPr>
          <a:xfrm>
            <a:off x="2445834" y="5555406"/>
            <a:ext cx="13448564" cy="1569660"/>
          </a:xfrm>
          <a:prstGeom prst="rect">
            <a:avLst/>
          </a:prstGeom>
          <a:noFill/>
        </p:spPr>
        <p:txBody>
          <a:bodyPr wrap="square">
            <a:spAutoFit/>
          </a:bodyPr>
          <a:lstStyle/>
          <a:p>
            <a:pPr algn="just"/>
            <a:r>
              <a:rPr lang="en-US" sz="3200" b="1" i="0" dirty="0">
                <a:solidFill>
                  <a:schemeClr val="bg1"/>
                </a:solidFill>
                <a:effectLst/>
              </a:rPr>
              <a:t>“Data abstraction is the method of hiding the unimportant details that are present in the database from the end users to make the accessing of data easy and secure.”</a:t>
            </a:r>
            <a:endParaRPr lang="en-US" sz="3200" b="1" dirty="0">
              <a:solidFill>
                <a:schemeClr val="bg1"/>
              </a:solidFill>
            </a:endParaRPr>
          </a:p>
        </p:txBody>
      </p:sp>
      <p:sp>
        <p:nvSpPr>
          <p:cNvPr id="20" name="TextBox 12">
            <a:extLst>
              <a:ext uri="{FF2B5EF4-FFF2-40B4-BE49-F238E27FC236}">
                <a16:creationId xmlns:a16="http://schemas.microsoft.com/office/drawing/2014/main" id="{54C52DB0-2A5C-4B0D-932E-099DE1EE0BB2}"/>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2365570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8" name="TextBox 13">
            <a:extLst>
              <a:ext uri="{FF2B5EF4-FFF2-40B4-BE49-F238E27FC236}">
                <a16:creationId xmlns:a16="http://schemas.microsoft.com/office/drawing/2014/main" id="{0C9305C7-D7A5-44EF-AB63-DCB660E06DB0}"/>
              </a:ext>
            </a:extLst>
          </p:cNvPr>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Database Approach</a:t>
            </a:r>
          </a:p>
        </p:txBody>
      </p:sp>
      <p:pic>
        <p:nvPicPr>
          <p:cNvPr id="15" name="Picture 14">
            <a:extLst>
              <a:ext uri="{FF2B5EF4-FFF2-40B4-BE49-F238E27FC236}">
                <a16:creationId xmlns:a16="http://schemas.microsoft.com/office/drawing/2014/main" id="{BF8D96E2-9496-4D56-BEB0-88FA62525A0F}"/>
              </a:ext>
            </a:extLst>
          </p:cNvPr>
          <p:cNvPicPr>
            <a:picLocks noChangeAspect="1"/>
          </p:cNvPicPr>
          <p:nvPr/>
        </p:nvPicPr>
        <p:blipFill rotWithShape="1">
          <a:blip r:embed="rId10"/>
          <a:srcRect l="17203" t="34870" r="47072" b="18210"/>
          <a:stretch/>
        </p:blipFill>
        <p:spPr>
          <a:xfrm>
            <a:off x="2468620" y="3427397"/>
            <a:ext cx="4648201" cy="3432206"/>
          </a:xfrm>
          <a:prstGeom prst="rect">
            <a:avLst/>
          </a:prstGeom>
        </p:spPr>
      </p:pic>
      <p:sp>
        <p:nvSpPr>
          <p:cNvPr id="20" name="TextBox 19">
            <a:extLst>
              <a:ext uri="{FF2B5EF4-FFF2-40B4-BE49-F238E27FC236}">
                <a16:creationId xmlns:a16="http://schemas.microsoft.com/office/drawing/2014/main" id="{2459E017-6289-4684-A9F9-3E67E4D04C5A}"/>
              </a:ext>
            </a:extLst>
          </p:cNvPr>
          <p:cNvSpPr txBox="1"/>
          <p:nvPr/>
        </p:nvSpPr>
        <p:spPr>
          <a:xfrm>
            <a:off x="8886425" y="3282984"/>
            <a:ext cx="7267975" cy="4832092"/>
          </a:xfrm>
          <a:prstGeom prst="rect">
            <a:avLst/>
          </a:prstGeom>
          <a:noFill/>
        </p:spPr>
        <p:txBody>
          <a:bodyPr wrap="square">
            <a:spAutoFit/>
          </a:bodyPr>
          <a:lstStyle/>
          <a:p>
            <a:pPr algn="just"/>
            <a:r>
              <a:rPr lang="en-US" sz="2800" b="1" i="0" dirty="0">
                <a:solidFill>
                  <a:schemeClr val="bg1"/>
                </a:solidFill>
                <a:effectLst/>
              </a:rPr>
              <a:t>Data abstraction</a:t>
            </a:r>
            <a:r>
              <a:rPr lang="en-US" sz="2800" b="0" i="0" dirty="0">
                <a:solidFill>
                  <a:schemeClr val="bg1"/>
                </a:solidFill>
                <a:effectLst/>
              </a:rPr>
              <a:t> is present in our daily lives. Let us take a small example. Say, someone, asks you to switch on the fans in a room. All you will need to do is simply walk to the switchboard and turn on the switch for the fan, that’s it! Do you need to know where the electricity is coming from, how the poles of the switch are connected, or exactly what the internal working of a fan is? The answer to all this is </a:t>
            </a:r>
            <a:r>
              <a:rPr lang="en-US" sz="2800" b="1" i="0" dirty="0">
                <a:solidFill>
                  <a:schemeClr val="bg1"/>
                </a:solidFill>
                <a:effectLst/>
              </a:rPr>
              <a:t>NO!</a:t>
            </a:r>
            <a:r>
              <a:rPr lang="en-US" sz="2800" b="0" i="0" dirty="0">
                <a:solidFill>
                  <a:schemeClr val="bg1"/>
                </a:solidFill>
                <a:effectLst/>
              </a:rPr>
              <a:t> That is what data abstraction is, all these background details are hidden from you inside the switchboard!</a:t>
            </a:r>
            <a:endParaRPr lang="en-US" sz="2800" dirty="0">
              <a:solidFill>
                <a:schemeClr val="bg1"/>
              </a:solidFill>
            </a:endParaRPr>
          </a:p>
        </p:txBody>
      </p:sp>
      <p:sp>
        <p:nvSpPr>
          <p:cNvPr id="22" name="TextBox 21">
            <a:extLst>
              <a:ext uri="{FF2B5EF4-FFF2-40B4-BE49-F238E27FC236}">
                <a16:creationId xmlns:a16="http://schemas.microsoft.com/office/drawing/2014/main" id="{7F7CE96A-0AC0-48E6-83F4-B4285E2E46EE}"/>
              </a:ext>
            </a:extLst>
          </p:cNvPr>
          <p:cNvSpPr txBox="1"/>
          <p:nvPr/>
        </p:nvSpPr>
        <p:spPr>
          <a:xfrm>
            <a:off x="2308239" y="7191746"/>
            <a:ext cx="4808582" cy="2246769"/>
          </a:xfrm>
          <a:prstGeom prst="rect">
            <a:avLst/>
          </a:prstGeom>
          <a:noFill/>
        </p:spPr>
        <p:txBody>
          <a:bodyPr wrap="square">
            <a:spAutoFit/>
          </a:bodyPr>
          <a:lstStyle/>
          <a:p>
            <a:pPr algn="just"/>
            <a:r>
              <a:rPr lang="en-US" sz="2000" dirty="0">
                <a:solidFill>
                  <a:schemeClr val="bg1"/>
                </a:solidFill>
              </a:rPr>
              <a:t>All the databases have complex data structures which are, in fact, of no use to an end user. Thus, these internal irrelevant details are hidden from the user, making the accessing of data simple and increasing the security of the data as well. This is what Data Abstraction is.</a:t>
            </a:r>
          </a:p>
        </p:txBody>
      </p:sp>
      <p:sp>
        <p:nvSpPr>
          <p:cNvPr id="23" name="TextBox 13">
            <a:extLst>
              <a:ext uri="{FF2B5EF4-FFF2-40B4-BE49-F238E27FC236}">
                <a16:creationId xmlns:a16="http://schemas.microsoft.com/office/drawing/2014/main" id="{15F714E6-29A4-4D39-86CF-A1B79D250B64}"/>
              </a:ext>
            </a:extLst>
          </p:cNvPr>
          <p:cNvSpPr txBox="1"/>
          <p:nvPr/>
        </p:nvSpPr>
        <p:spPr>
          <a:xfrm>
            <a:off x="1661439" y="7347347"/>
            <a:ext cx="548361" cy="615553"/>
          </a:xfrm>
          <a:prstGeom prst="rect">
            <a:avLst/>
          </a:prstGeom>
        </p:spPr>
        <p:txBody>
          <a:bodyPr wrap="square" lIns="0" tIns="0" rIns="0" bIns="0" rtlCol="0" anchor="t">
            <a:spAutoFit/>
          </a:bodyPr>
          <a:lstStyle/>
          <a:p>
            <a:pPr algn="ctr">
              <a:lnSpc>
                <a:spcPts val="4799"/>
              </a:lnSpc>
              <a:spcBef>
                <a:spcPct val="0"/>
              </a:spcBef>
            </a:pPr>
            <a:r>
              <a:rPr lang="en-US" sz="4799" dirty="0">
                <a:solidFill>
                  <a:srgbClr val="F6F3E4"/>
                </a:solidFill>
                <a:latin typeface="Tahoma Bold"/>
              </a:rPr>
              <a:t>1</a:t>
            </a:r>
          </a:p>
        </p:txBody>
      </p:sp>
      <p:sp>
        <p:nvSpPr>
          <p:cNvPr id="24" name="TextBox 13">
            <a:extLst>
              <a:ext uri="{FF2B5EF4-FFF2-40B4-BE49-F238E27FC236}">
                <a16:creationId xmlns:a16="http://schemas.microsoft.com/office/drawing/2014/main" id="{81D49970-46A1-4E13-B6B1-5290420965A4}"/>
              </a:ext>
            </a:extLst>
          </p:cNvPr>
          <p:cNvSpPr txBox="1"/>
          <p:nvPr/>
        </p:nvSpPr>
        <p:spPr>
          <a:xfrm>
            <a:off x="8214639" y="3461147"/>
            <a:ext cx="548361" cy="615553"/>
          </a:xfrm>
          <a:prstGeom prst="rect">
            <a:avLst/>
          </a:prstGeom>
        </p:spPr>
        <p:txBody>
          <a:bodyPr wrap="square" lIns="0" tIns="0" rIns="0" bIns="0" rtlCol="0" anchor="t">
            <a:spAutoFit/>
          </a:bodyPr>
          <a:lstStyle/>
          <a:p>
            <a:pPr algn="ctr">
              <a:lnSpc>
                <a:spcPts val="4799"/>
              </a:lnSpc>
              <a:spcBef>
                <a:spcPct val="0"/>
              </a:spcBef>
            </a:pPr>
            <a:r>
              <a:rPr lang="en-US" sz="4799" dirty="0">
                <a:solidFill>
                  <a:srgbClr val="F6F3E4"/>
                </a:solidFill>
                <a:latin typeface="Tahoma Bold"/>
              </a:rPr>
              <a:t>2</a:t>
            </a:r>
          </a:p>
        </p:txBody>
      </p:sp>
      <p:sp>
        <p:nvSpPr>
          <p:cNvPr id="25" name="TextBox 12">
            <a:extLst>
              <a:ext uri="{FF2B5EF4-FFF2-40B4-BE49-F238E27FC236}">
                <a16:creationId xmlns:a16="http://schemas.microsoft.com/office/drawing/2014/main" id="{B29B392D-2D6A-42C8-B83B-397745AE2987}"/>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288886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8" name="TextBox 13">
            <a:extLst>
              <a:ext uri="{FF2B5EF4-FFF2-40B4-BE49-F238E27FC236}">
                <a16:creationId xmlns:a16="http://schemas.microsoft.com/office/drawing/2014/main" id="{0C9305C7-D7A5-44EF-AB63-DCB660E06DB0}"/>
              </a:ext>
            </a:extLst>
          </p:cNvPr>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Database Approach</a:t>
            </a:r>
          </a:p>
        </p:txBody>
      </p:sp>
      <p:sp>
        <p:nvSpPr>
          <p:cNvPr id="21" name="TextBox 20">
            <a:extLst>
              <a:ext uri="{FF2B5EF4-FFF2-40B4-BE49-F238E27FC236}">
                <a16:creationId xmlns:a16="http://schemas.microsoft.com/office/drawing/2014/main" id="{A5C1E896-86BA-4B31-A6D7-401125E2D56E}"/>
              </a:ext>
            </a:extLst>
          </p:cNvPr>
          <p:cNvSpPr txBox="1"/>
          <p:nvPr/>
        </p:nvSpPr>
        <p:spPr>
          <a:xfrm>
            <a:off x="2393964" y="3437221"/>
            <a:ext cx="14522436" cy="2554545"/>
          </a:xfrm>
          <a:prstGeom prst="rect">
            <a:avLst/>
          </a:prstGeom>
          <a:noFill/>
        </p:spPr>
        <p:txBody>
          <a:bodyPr wrap="square">
            <a:spAutoFit/>
          </a:bodyPr>
          <a:lstStyle/>
          <a:p>
            <a:pPr algn="just"/>
            <a:r>
              <a:rPr lang="en-US" sz="3200" b="1" i="0" dirty="0">
                <a:solidFill>
                  <a:schemeClr val="bg1"/>
                </a:solidFill>
                <a:effectLst/>
              </a:rPr>
              <a:t>Levels of Data Abstraction</a:t>
            </a:r>
          </a:p>
          <a:p>
            <a:pPr algn="just"/>
            <a:r>
              <a:rPr lang="en-US" sz="3200" b="0" i="0" dirty="0">
                <a:solidFill>
                  <a:schemeClr val="bg1"/>
                </a:solidFill>
                <a:effectLst/>
              </a:rPr>
              <a:t>The data abstraction in </a:t>
            </a:r>
            <a:r>
              <a:rPr lang="en-US" sz="3200" b="1" i="0" dirty="0">
                <a:solidFill>
                  <a:schemeClr val="bg1"/>
                </a:solidFill>
                <a:effectLst/>
              </a:rPr>
              <a:t>DBMS</a:t>
            </a:r>
            <a:r>
              <a:rPr lang="en-US" sz="3200" b="0" i="0" dirty="0">
                <a:solidFill>
                  <a:schemeClr val="bg1"/>
                </a:solidFill>
                <a:effectLst/>
              </a:rPr>
              <a:t> is implemented in 3 layers:</a:t>
            </a:r>
          </a:p>
          <a:p>
            <a:pPr marL="514350" indent="-514350" algn="just">
              <a:buFont typeface="+mj-lt"/>
              <a:buAutoNum type="arabicPeriod"/>
            </a:pPr>
            <a:r>
              <a:rPr lang="en-US" sz="3200" b="0" i="0" dirty="0">
                <a:solidFill>
                  <a:schemeClr val="bg1"/>
                </a:solidFill>
                <a:effectLst/>
              </a:rPr>
              <a:t>Physical or Internal Level</a:t>
            </a:r>
          </a:p>
          <a:p>
            <a:pPr marL="514350" indent="-514350" algn="just">
              <a:buFont typeface="+mj-lt"/>
              <a:buAutoNum type="arabicPeriod"/>
            </a:pPr>
            <a:r>
              <a:rPr lang="en-US" sz="3200" b="0" i="0" dirty="0">
                <a:solidFill>
                  <a:schemeClr val="bg1"/>
                </a:solidFill>
                <a:effectLst/>
              </a:rPr>
              <a:t>Logical or Conceptual Level</a:t>
            </a:r>
          </a:p>
          <a:p>
            <a:pPr marL="514350" indent="-514350" algn="just">
              <a:buFont typeface="+mj-lt"/>
              <a:buAutoNum type="arabicPeriod"/>
            </a:pPr>
            <a:r>
              <a:rPr lang="en-US" sz="3200" b="0" i="0" dirty="0">
                <a:solidFill>
                  <a:schemeClr val="bg1"/>
                </a:solidFill>
                <a:effectLst/>
              </a:rPr>
              <a:t>View or External Level</a:t>
            </a:r>
          </a:p>
        </p:txBody>
      </p:sp>
      <p:pic>
        <p:nvPicPr>
          <p:cNvPr id="14" name="Picture 13">
            <a:extLst>
              <a:ext uri="{FF2B5EF4-FFF2-40B4-BE49-F238E27FC236}">
                <a16:creationId xmlns:a16="http://schemas.microsoft.com/office/drawing/2014/main" id="{AB134D92-8B7F-4E39-8968-93421E9A3F80}"/>
              </a:ext>
            </a:extLst>
          </p:cNvPr>
          <p:cNvPicPr>
            <a:picLocks noChangeAspect="1"/>
          </p:cNvPicPr>
          <p:nvPr/>
        </p:nvPicPr>
        <p:blipFill rotWithShape="1">
          <a:blip r:embed="rId10"/>
          <a:srcRect l="13690" t="46263" r="48243" b="18815"/>
          <a:stretch/>
        </p:blipFill>
        <p:spPr>
          <a:xfrm>
            <a:off x="8879641" y="5299087"/>
            <a:ext cx="7085531" cy="3654413"/>
          </a:xfrm>
          <a:prstGeom prst="rect">
            <a:avLst/>
          </a:prstGeom>
        </p:spPr>
      </p:pic>
      <p:sp>
        <p:nvSpPr>
          <p:cNvPr id="25" name="TextBox 12">
            <a:extLst>
              <a:ext uri="{FF2B5EF4-FFF2-40B4-BE49-F238E27FC236}">
                <a16:creationId xmlns:a16="http://schemas.microsoft.com/office/drawing/2014/main" id="{9A90AEAF-3E87-408A-98F0-52137011DDBF}"/>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2194991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8" name="TextBox 13">
            <a:extLst>
              <a:ext uri="{FF2B5EF4-FFF2-40B4-BE49-F238E27FC236}">
                <a16:creationId xmlns:a16="http://schemas.microsoft.com/office/drawing/2014/main" id="{0C9305C7-D7A5-44EF-AB63-DCB660E06DB0}"/>
              </a:ext>
            </a:extLst>
          </p:cNvPr>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Database Approach</a:t>
            </a:r>
          </a:p>
        </p:txBody>
      </p:sp>
      <p:sp>
        <p:nvSpPr>
          <p:cNvPr id="21" name="TextBox 20">
            <a:extLst>
              <a:ext uri="{FF2B5EF4-FFF2-40B4-BE49-F238E27FC236}">
                <a16:creationId xmlns:a16="http://schemas.microsoft.com/office/drawing/2014/main" id="{A5C1E896-86BA-4B31-A6D7-401125E2D56E}"/>
              </a:ext>
            </a:extLst>
          </p:cNvPr>
          <p:cNvSpPr txBox="1"/>
          <p:nvPr/>
        </p:nvSpPr>
        <p:spPr>
          <a:xfrm>
            <a:off x="2393964" y="3437221"/>
            <a:ext cx="14522436" cy="5016758"/>
          </a:xfrm>
          <a:prstGeom prst="rect">
            <a:avLst/>
          </a:prstGeom>
          <a:noFill/>
        </p:spPr>
        <p:txBody>
          <a:bodyPr wrap="square">
            <a:spAutoFit/>
          </a:bodyPr>
          <a:lstStyle/>
          <a:p>
            <a:pPr algn="l"/>
            <a:r>
              <a:rPr lang="en-US" sz="3200" b="1" i="0" dirty="0">
                <a:solidFill>
                  <a:schemeClr val="bg1"/>
                </a:solidFill>
                <a:effectLst/>
              </a:rPr>
              <a:t>Physical or Internal Level</a:t>
            </a:r>
            <a:r>
              <a:rPr lang="en-US" sz="3200" b="0" i="0" dirty="0">
                <a:solidFill>
                  <a:schemeClr val="bg1"/>
                </a:solidFill>
                <a:effectLst/>
              </a:rPr>
              <a:t>, This is the layer of data abstraction where the raw data is physically stored as files. This layer contains all the complex data structures and the data accessing methods defined. The physical layer is the lowest level of data abstraction in a </a:t>
            </a:r>
            <a:r>
              <a:rPr lang="en-US" sz="3200" b="1" i="0" dirty="0">
                <a:solidFill>
                  <a:schemeClr val="bg1"/>
                </a:solidFill>
                <a:effectLst/>
              </a:rPr>
              <a:t>DBMS</a:t>
            </a:r>
            <a:r>
              <a:rPr lang="en-US" sz="3200" b="0" i="0" dirty="0">
                <a:solidFill>
                  <a:schemeClr val="bg1"/>
                </a:solidFill>
                <a:effectLst/>
              </a:rPr>
              <a:t>. It is the database administrator who decides how the data is to be stored in these physical hard drives.</a:t>
            </a:r>
          </a:p>
          <a:p>
            <a:pPr algn="l"/>
            <a:r>
              <a:rPr lang="en-US" sz="3200" b="1" i="0" dirty="0">
                <a:solidFill>
                  <a:schemeClr val="bg1"/>
                </a:solidFill>
                <a:effectLst/>
              </a:rPr>
              <a:t>Example:</a:t>
            </a:r>
            <a:endParaRPr lang="en-US" sz="3200" b="0" i="0" dirty="0">
              <a:solidFill>
                <a:schemeClr val="bg1"/>
              </a:solidFill>
              <a:effectLst/>
            </a:endParaRPr>
          </a:p>
          <a:p>
            <a:pPr algn="l"/>
            <a:r>
              <a:rPr lang="en-US" sz="3200" b="0" i="0" dirty="0">
                <a:solidFill>
                  <a:schemeClr val="bg1"/>
                </a:solidFill>
                <a:effectLst/>
              </a:rPr>
              <a:t>When we access data we may get a single data or a table of data. Moreover, by the term "relational database" we visualize a table of rows and columns. But at a physical level, these tables are stored in hard drives which are located at a very secure data center.</a:t>
            </a:r>
          </a:p>
        </p:txBody>
      </p:sp>
      <p:sp>
        <p:nvSpPr>
          <p:cNvPr id="17" name="TextBox 12">
            <a:extLst>
              <a:ext uri="{FF2B5EF4-FFF2-40B4-BE49-F238E27FC236}">
                <a16:creationId xmlns:a16="http://schemas.microsoft.com/office/drawing/2014/main" id="{EC0EA723-02ED-42DA-A6F1-D8A355F9E267}"/>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120919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8" name="TextBox 13">
            <a:extLst>
              <a:ext uri="{FF2B5EF4-FFF2-40B4-BE49-F238E27FC236}">
                <a16:creationId xmlns:a16="http://schemas.microsoft.com/office/drawing/2014/main" id="{0C9305C7-D7A5-44EF-AB63-DCB660E06DB0}"/>
              </a:ext>
            </a:extLst>
          </p:cNvPr>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Database Approach</a:t>
            </a:r>
          </a:p>
        </p:txBody>
      </p:sp>
      <p:sp>
        <p:nvSpPr>
          <p:cNvPr id="21" name="TextBox 20">
            <a:extLst>
              <a:ext uri="{FF2B5EF4-FFF2-40B4-BE49-F238E27FC236}">
                <a16:creationId xmlns:a16="http://schemas.microsoft.com/office/drawing/2014/main" id="{A5C1E896-86BA-4B31-A6D7-401125E2D56E}"/>
              </a:ext>
            </a:extLst>
          </p:cNvPr>
          <p:cNvSpPr txBox="1"/>
          <p:nvPr/>
        </p:nvSpPr>
        <p:spPr>
          <a:xfrm>
            <a:off x="2393964" y="3437221"/>
            <a:ext cx="14522436" cy="5016758"/>
          </a:xfrm>
          <a:prstGeom prst="rect">
            <a:avLst/>
          </a:prstGeom>
          <a:noFill/>
        </p:spPr>
        <p:txBody>
          <a:bodyPr wrap="square">
            <a:spAutoFit/>
          </a:bodyPr>
          <a:lstStyle/>
          <a:p>
            <a:pPr algn="just"/>
            <a:r>
              <a:rPr lang="en-US" sz="3200" b="1" i="0" dirty="0">
                <a:solidFill>
                  <a:schemeClr val="bg1"/>
                </a:solidFill>
                <a:effectLst/>
              </a:rPr>
              <a:t>Logical or Conceptual Level, </a:t>
            </a:r>
            <a:r>
              <a:rPr lang="en-US" sz="3200" b="0" i="0" dirty="0">
                <a:solidFill>
                  <a:schemeClr val="bg1"/>
                </a:solidFill>
                <a:effectLst/>
              </a:rPr>
              <a:t>After taking the raw data from the physical or internal level, the structure of the data is defined at the logical or conceptual level. This is like a blueprint of the raw data. This layer does not have any information about how the end user will view the data.</a:t>
            </a:r>
          </a:p>
          <a:p>
            <a:pPr algn="just"/>
            <a:r>
              <a:rPr lang="en-US" sz="3200" b="1" i="0" dirty="0">
                <a:solidFill>
                  <a:schemeClr val="bg1"/>
                </a:solidFill>
                <a:effectLst/>
              </a:rPr>
              <a:t>Example:</a:t>
            </a:r>
            <a:endParaRPr lang="en-US" sz="3200" b="0" i="0" dirty="0">
              <a:solidFill>
                <a:schemeClr val="bg1"/>
              </a:solidFill>
              <a:effectLst/>
            </a:endParaRPr>
          </a:p>
          <a:p>
            <a:pPr algn="just"/>
            <a:r>
              <a:rPr lang="en-US" sz="3200" b="0" i="0" dirty="0">
                <a:solidFill>
                  <a:schemeClr val="bg1"/>
                </a:solidFill>
                <a:effectLst/>
              </a:rPr>
              <a:t>We have data of a few products like product id, product name, and manufacturing date, and we have another set of data of customers containing customer id, customer name, and customer address. Now, we need to frame this data in proper tables of products and customers. After that, we can even frame a join to show which product has been ordered by which customer.</a:t>
            </a:r>
          </a:p>
        </p:txBody>
      </p:sp>
      <p:sp>
        <p:nvSpPr>
          <p:cNvPr id="15" name="TextBox 12">
            <a:extLst>
              <a:ext uri="{FF2B5EF4-FFF2-40B4-BE49-F238E27FC236}">
                <a16:creationId xmlns:a16="http://schemas.microsoft.com/office/drawing/2014/main" id="{83740FF4-33D2-4398-9112-28EE39243F7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4251311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8" name="TextBox 13">
            <a:extLst>
              <a:ext uri="{FF2B5EF4-FFF2-40B4-BE49-F238E27FC236}">
                <a16:creationId xmlns:a16="http://schemas.microsoft.com/office/drawing/2014/main" id="{0C9305C7-D7A5-44EF-AB63-DCB660E06DB0}"/>
              </a:ext>
            </a:extLst>
          </p:cNvPr>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Database Approach</a:t>
            </a:r>
          </a:p>
        </p:txBody>
      </p:sp>
      <p:sp>
        <p:nvSpPr>
          <p:cNvPr id="21" name="TextBox 20">
            <a:extLst>
              <a:ext uri="{FF2B5EF4-FFF2-40B4-BE49-F238E27FC236}">
                <a16:creationId xmlns:a16="http://schemas.microsoft.com/office/drawing/2014/main" id="{A5C1E896-86BA-4B31-A6D7-401125E2D56E}"/>
              </a:ext>
            </a:extLst>
          </p:cNvPr>
          <p:cNvSpPr txBox="1"/>
          <p:nvPr/>
        </p:nvSpPr>
        <p:spPr>
          <a:xfrm>
            <a:off x="2393964" y="3238500"/>
            <a:ext cx="14522436" cy="5262979"/>
          </a:xfrm>
          <a:prstGeom prst="rect">
            <a:avLst/>
          </a:prstGeom>
          <a:noFill/>
        </p:spPr>
        <p:txBody>
          <a:bodyPr wrap="square">
            <a:spAutoFit/>
          </a:bodyPr>
          <a:lstStyle/>
          <a:p>
            <a:pPr algn="just"/>
            <a:r>
              <a:rPr lang="en-US" sz="2800" dirty="0">
                <a:solidFill>
                  <a:schemeClr val="bg1"/>
                </a:solidFill>
              </a:rPr>
              <a:t>Another expression in the definition of a database that we should explain is “logically related.” When we analyze the information needs of an organization, we attempt to identify entities, attributes, and relationships. </a:t>
            </a:r>
            <a:r>
              <a:rPr lang="en-US" sz="2800" b="1" dirty="0">
                <a:solidFill>
                  <a:schemeClr val="bg1"/>
                </a:solidFill>
              </a:rPr>
              <a:t>An entity </a:t>
            </a:r>
            <a:r>
              <a:rPr lang="en-US" sz="2800" dirty="0">
                <a:solidFill>
                  <a:schemeClr val="bg1"/>
                </a:solidFill>
              </a:rPr>
              <a:t>is a distinct object (a person, place, thing, concept, or event) in the organization that is to be represented in the database. </a:t>
            </a:r>
            <a:r>
              <a:rPr lang="en-US" sz="2800" b="1" dirty="0">
                <a:solidFill>
                  <a:schemeClr val="bg1"/>
                </a:solidFill>
              </a:rPr>
              <a:t>An attribute </a:t>
            </a:r>
            <a:r>
              <a:rPr lang="en-US" sz="2800" dirty="0">
                <a:solidFill>
                  <a:schemeClr val="bg1"/>
                </a:solidFill>
              </a:rPr>
              <a:t>is a property that describes some aspect of the object that we wish to record, and </a:t>
            </a:r>
            <a:r>
              <a:rPr lang="en-US" sz="2800" b="1" dirty="0">
                <a:solidFill>
                  <a:schemeClr val="bg1"/>
                </a:solidFill>
              </a:rPr>
              <a:t>a relationship </a:t>
            </a:r>
            <a:r>
              <a:rPr lang="en-US" sz="2800" dirty="0">
                <a:solidFill>
                  <a:schemeClr val="bg1"/>
                </a:solidFill>
              </a:rPr>
              <a:t>is an association between entities. For example, an Entity–Relationship (ER) diagram for part of the </a:t>
            </a:r>
            <a:r>
              <a:rPr lang="en-US" sz="2800" dirty="0" err="1">
                <a:solidFill>
                  <a:schemeClr val="bg1"/>
                </a:solidFill>
              </a:rPr>
              <a:t>DreamHome</a:t>
            </a:r>
            <a:r>
              <a:rPr lang="en-US" sz="2800" dirty="0">
                <a:solidFill>
                  <a:schemeClr val="bg1"/>
                </a:solidFill>
              </a:rPr>
              <a:t> case study. It consists of: </a:t>
            </a:r>
          </a:p>
          <a:p>
            <a:pPr marL="514350" indent="-514350" algn="just">
              <a:buFont typeface="+mj-lt"/>
              <a:buAutoNum type="arabicPeriod"/>
            </a:pPr>
            <a:r>
              <a:rPr lang="en-US" sz="2800" dirty="0">
                <a:solidFill>
                  <a:schemeClr val="bg1"/>
                </a:solidFill>
              </a:rPr>
              <a:t>six entities (the rectangles): Branch, Staff, </a:t>
            </a:r>
            <a:r>
              <a:rPr lang="en-US" sz="2800" dirty="0" err="1">
                <a:solidFill>
                  <a:schemeClr val="bg1"/>
                </a:solidFill>
              </a:rPr>
              <a:t>PropertyForRent</a:t>
            </a:r>
            <a:r>
              <a:rPr lang="en-US" sz="2800" dirty="0">
                <a:solidFill>
                  <a:schemeClr val="bg1"/>
                </a:solidFill>
              </a:rPr>
              <a:t>, Client, </a:t>
            </a:r>
            <a:r>
              <a:rPr lang="en-US" sz="2800" dirty="0" err="1">
                <a:solidFill>
                  <a:schemeClr val="bg1"/>
                </a:solidFill>
              </a:rPr>
              <a:t>PrivateOwner</a:t>
            </a:r>
            <a:r>
              <a:rPr lang="en-US" sz="2800" dirty="0">
                <a:solidFill>
                  <a:schemeClr val="bg1"/>
                </a:solidFill>
              </a:rPr>
              <a:t>, and Lease; </a:t>
            </a:r>
          </a:p>
          <a:p>
            <a:pPr marL="514350" indent="-514350" algn="just">
              <a:buFont typeface="+mj-lt"/>
              <a:buAutoNum type="arabicPeriod"/>
            </a:pPr>
            <a:r>
              <a:rPr lang="en-US" sz="2800" dirty="0">
                <a:solidFill>
                  <a:schemeClr val="bg1"/>
                </a:solidFill>
              </a:rPr>
              <a:t>seven relationships (the names adjacent to the lines): Has, Offers, Oversees, Views, Owns, </a:t>
            </a:r>
            <a:r>
              <a:rPr lang="en-US" sz="2800" dirty="0" err="1">
                <a:solidFill>
                  <a:schemeClr val="bg1"/>
                </a:solidFill>
              </a:rPr>
              <a:t>LeasedBy</a:t>
            </a:r>
            <a:r>
              <a:rPr lang="en-US" sz="2800" dirty="0">
                <a:solidFill>
                  <a:schemeClr val="bg1"/>
                </a:solidFill>
              </a:rPr>
              <a:t>, and Holds; </a:t>
            </a:r>
          </a:p>
          <a:p>
            <a:pPr marL="514350" indent="-514350" algn="just">
              <a:buFont typeface="+mj-lt"/>
              <a:buAutoNum type="arabicPeriod"/>
            </a:pPr>
            <a:r>
              <a:rPr lang="en-US" sz="2800" dirty="0">
                <a:solidFill>
                  <a:schemeClr val="bg1"/>
                </a:solidFill>
              </a:rPr>
              <a:t>six attributes, one for each entity: </a:t>
            </a:r>
            <a:r>
              <a:rPr lang="en-US" sz="2800" dirty="0" err="1">
                <a:solidFill>
                  <a:schemeClr val="bg1"/>
                </a:solidFill>
              </a:rPr>
              <a:t>branchNo</a:t>
            </a:r>
            <a:r>
              <a:rPr lang="en-US" sz="2800" dirty="0">
                <a:solidFill>
                  <a:schemeClr val="bg1"/>
                </a:solidFill>
              </a:rPr>
              <a:t>, </a:t>
            </a:r>
            <a:r>
              <a:rPr lang="en-US" sz="2800" dirty="0" err="1">
                <a:solidFill>
                  <a:schemeClr val="bg1"/>
                </a:solidFill>
              </a:rPr>
              <a:t>staffNo</a:t>
            </a:r>
            <a:r>
              <a:rPr lang="en-US" sz="2800" dirty="0">
                <a:solidFill>
                  <a:schemeClr val="bg1"/>
                </a:solidFill>
              </a:rPr>
              <a:t>, </a:t>
            </a:r>
            <a:r>
              <a:rPr lang="en-US" sz="2800" dirty="0" err="1">
                <a:solidFill>
                  <a:schemeClr val="bg1"/>
                </a:solidFill>
              </a:rPr>
              <a:t>propertyNo</a:t>
            </a:r>
            <a:r>
              <a:rPr lang="en-US" sz="2800" dirty="0">
                <a:solidFill>
                  <a:schemeClr val="bg1"/>
                </a:solidFill>
              </a:rPr>
              <a:t>, </a:t>
            </a:r>
            <a:r>
              <a:rPr lang="en-US" sz="2800" dirty="0" err="1">
                <a:solidFill>
                  <a:schemeClr val="bg1"/>
                </a:solidFill>
              </a:rPr>
              <a:t>clientNo</a:t>
            </a:r>
            <a:r>
              <a:rPr lang="en-US" sz="2800" dirty="0">
                <a:solidFill>
                  <a:schemeClr val="bg1"/>
                </a:solidFill>
              </a:rPr>
              <a:t>, </a:t>
            </a:r>
            <a:r>
              <a:rPr lang="en-US" sz="2800" dirty="0" err="1">
                <a:solidFill>
                  <a:schemeClr val="bg1"/>
                </a:solidFill>
              </a:rPr>
              <a:t>ownerNo</a:t>
            </a:r>
            <a:r>
              <a:rPr lang="en-US" sz="2800" dirty="0">
                <a:solidFill>
                  <a:schemeClr val="bg1"/>
                </a:solidFill>
              </a:rPr>
              <a:t>, and </a:t>
            </a:r>
            <a:r>
              <a:rPr lang="en-US" sz="2800" dirty="0" err="1">
                <a:solidFill>
                  <a:schemeClr val="bg1"/>
                </a:solidFill>
              </a:rPr>
              <a:t>leaseNo</a:t>
            </a:r>
            <a:r>
              <a:rPr lang="en-US" sz="2800" dirty="0">
                <a:solidFill>
                  <a:schemeClr val="bg1"/>
                </a:solidFill>
              </a:rPr>
              <a:t>.</a:t>
            </a:r>
            <a:endParaRPr lang="en-US" sz="2800" b="0" i="0" dirty="0">
              <a:solidFill>
                <a:schemeClr val="bg1"/>
              </a:solidFill>
              <a:effectLst/>
            </a:endParaRPr>
          </a:p>
        </p:txBody>
      </p:sp>
      <p:sp>
        <p:nvSpPr>
          <p:cNvPr id="15" name="TextBox 12">
            <a:extLst>
              <a:ext uri="{FF2B5EF4-FFF2-40B4-BE49-F238E27FC236}">
                <a16:creationId xmlns:a16="http://schemas.microsoft.com/office/drawing/2014/main" id="{9F07AA9E-F72B-4516-A48C-9CA1425B7C44}"/>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2818104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8" name="TextBox 13">
            <a:extLst>
              <a:ext uri="{FF2B5EF4-FFF2-40B4-BE49-F238E27FC236}">
                <a16:creationId xmlns:a16="http://schemas.microsoft.com/office/drawing/2014/main" id="{0C9305C7-D7A5-44EF-AB63-DCB660E06DB0}"/>
              </a:ext>
            </a:extLst>
          </p:cNvPr>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Database Approach</a:t>
            </a:r>
          </a:p>
        </p:txBody>
      </p:sp>
      <p:sp>
        <p:nvSpPr>
          <p:cNvPr id="15" name="TextBox 12">
            <a:extLst>
              <a:ext uri="{FF2B5EF4-FFF2-40B4-BE49-F238E27FC236}">
                <a16:creationId xmlns:a16="http://schemas.microsoft.com/office/drawing/2014/main" id="{9F07AA9E-F72B-4516-A48C-9CA1425B7C44}"/>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pic>
        <p:nvPicPr>
          <p:cNvPr id="13" name="Picture 12">
            <a:extLst>
              <a:ext uri="{FF2B5EF4-FFF2-40B4-BE49-F238E27FC236}">
                <a16:creationId xmlns:a16="http://schemas.microsoft.com/office/drawing/2014/main" id="{494C81C8-6668-49E1-9C1D-F68D1491BC94}"/>
              </a:ext>
            </a:extLst>
          </p:cNvPr>
          <p:cNvPicPr>
            <a:picLocks noChangeAspect="1"/>
          </p:cNvPicPr>
          <p:nvPr/>
        </p:nvPicPr>
        <p:blipFill rotWithShape="1">
          <a:blip r:embed="rId10"/>
          <a:srcRect l="25386" t="32386" r="26005" b="13542"/>
          <a:stretch/>
        </p:blipFill>
        <p:spPr>
          <a:xfrm>
            <a:off x="2442600" y="3513435"/>
            <a:ext cx="9139800" cy="5716173"/>
          </a:xfrm>
          <a:prstGeom prst="rect">
            <a:avLst/>
          </a:prstGeom>
        </p:spPr>
      </p:pic>
    </p:spTree>
    <p:extLst>
      <p:ext uri="{BB962C8B-B14F-4D97-AF65-F5344CB8AC3E}">
        <p14:creationId xmlns:p14="http://schemas.microsoft.com/office/powerpoint/2010/main" val="3310485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982087" y="2818292"/>
            <a:ext cx="14755967"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1.2 Introduction to Algorithm and Programming</a:t>
            </a:r>
          </a:p>
        </p:txBody>
      </p:sp>
      <p:sp>
        <p:nvSpPr>
          <p:cNvPr id="14" name="TextBox 14"/>
          <p:cNvSpPr txBox="1"/>
          <p:nvPr/>
        </p:nvSpPr>
        <p:spPr>
          <a:xfrm>
            <a:off x="2490227" y="3887724"/>
            <a:ext cx="13511774" cy="1320939"/>
          </a:xfrm>
          <a:prstGeom prst="rect">
            <a:avLst/>
          </a:prstGeom>
        </p:spPr>
        <p:txBody>
          <a:bodyPr wrap="square" lIns="0" tIns="0" rIns="0" bIns="0" rtlCol="0" anchor="t">
            <a:spAutoFit/>
          </a:bodyPr>
          <a:lstStyle/>
          <a:p>
            <a:pPr marL="1109982" lvl="1" indent="-742950" algn="just">
              <a:lnSpc>
                <a:spcPts val="3400"/>
              </a:lnSpc>
              <a:buFont typeface="+mj-lt"/>
              <a:buAutoNum type="arabicPeriod"/>
            </a:pPr>
            <a:r>
              <a:rPr lang="en-US" sz="3600" dirty="0">
                <a:solidFill>
                  <a:schemeClr val="bg1"/>
                </a:solidFill>
              </a:rPr>
              <a:t>Introduction to Database;</a:t>
            </a:r>
          </a:p>
          <a:p>
            <a:pPr marL="1109982" lvl="1" indent="-742950" algn="just">
              <a:lnSpc>
                <a:spcPts val="3400"/>
              </a:lnSpc>
              <a:buFont typeface="+mj-lt"/>
              <a:buAutoNum type="arabicPeriod"/>
            </a:pPr>
            <a:r>
              <a:rPr lang="en-US" sz="3600" dirty="0">
                <a:solidFill>
                  <a:schemeClr val="bg1"/>
                </a:solidFill>
              </a:rPr>
              <a:t>Database Environment;</a:t>
            </a:r>
          </a:p>
          <a:p>
            <a:pPr marL="1109982" lvl="1" indent="-742950" algn="just">
              <a:lnSpc>
                <a:spcPts val="3400"/>
              </a:lnSpc>
              <a:buFont typeface="+mj-lt"/>
              <a:buAutoNum type="arabicPeriod"/>
            </a:pPr>
            <a:r>
              <a:rPr lang="en-US" sz="3600" dirty="0">
                <a:solidFill>
                  <a:schemeClr val="bg1"/>
                </a:solidFill>
              </a:rPr>
              <a:t>Database Architecture and Web;</a:t>
            </a:r>
          </a:p>
        </p:txBody>
      </p:sp>
      <p:sp>
        <p:nvSpPr>
          <p:cNvPr id="15" name="TextBox 12">
            <a:extLst>
              <a:ext uri="{FF2B5EF4-FFF2-40B4-BE49-F238E27FC236}">
                <a16:creationId xmlns:a16="http://schemas.microsoft.com/office/drawing/2014/main" id="{29523E8A-8C8E-411D-8260-4397245CA94E}"/>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1355801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8" name="TextBox 13">
            <a:extLst>
              <a:ext uri="{FF2B5EF4-FFF2-40B4-BE49-F238E27FC236}">
                <a16:creationId xmlns:a16="http://schemas.microsoft.com/office/drawing/2014/main" id="{0C9305C7-D7A5-44EF-AB63-DCB660E06DB0}"/>
              </a:ext>
            </a:extLst>
          </p:cNvPr>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Database Management System (DBMS)</a:t>
            </a:r>
          </a:p>
        </p:txBody>
      </p:sp>
      <p:sp>
        <p:nvSpPr>
          <p:cNvPr id="21" name="TextBox 20">
            <a:extLst>
              <a:ext uri="{FF2B5EF4-FFF2-40B4-BE49-F238E27FC236}">
                <a16:creationId xmlns:a16="http://schemas.microsoft.com/office/drawing/2014/main" id="{A5C1E896-86BA-4B31-A6D7-401125E2D56E}"/>
              </a:ext>
            </a:extLst>
          </p:cNvPr>
          <p:cNvSpPr txBox="1"/>
          <p:nvPr/>
        </p:nvSpPr>
        <p:spPr>
          <a:xfrm>
            <a:off x="2382813" y="4838700"/>
            <a:ext cx="14522436" cy="3539430"/>
          </a:xfrm>
          <a:prstGeom prst="rect">
            <a:avLst/>
          </a:prstGeom>
          <a:noFill/>
        </p:spPr>
        <p:txBody>
          <a:bodyPr wrap="square">
            <a:spAutoFit/>
          </a:bodyPr>
          <a:lstStyle/>
          <a:p>
            <a:pPr marL="514350" indent="-514350" algn="just">
              <a:buFont typeface="+mj-lt"/>
              <a:buAutoNum type="arabicPeriod"/>
            </a:pPr>
            <a:r>
              <a:rPr lang="en-US" sz="3200" i="0" dirty="0">
                <a:solidFill>
                  <a:schemeClr val="bg1"/>
                </a:solidFill>
                <a:effectLst/>
              </a:rPr>
              <a:t>DDL (DATA DEFINITION LANGUANGE), </a:t>
            </a:r>
            <a:r>
              <a:rPr lang="en-US" sz="3200" dirty="0">
                <a:solidFill>
                  <a:schemeClr val="bg1"/>
                </a:solidFill>
              </a:rPr>
              <a:t>The DDL allows users to specify the data types and structures and the constraints on the data to be stored in the database. DDL consists of CREATE, ALTER, DROP, RENAME, TRUNCATE (remove all record in the database), COMMENT (add documentation comments to objects).</a:t>
            </a:r>
            <a:endParaRPr lang="en-US" sz="3200" i="0" dirty="0">
              <a:solidFill>
                <a:schemeClr val="bg1"/>
              </a:solidFill>
              <a:effectLst/>
            </a:endParaRPr>
          </a:p>
          <a:p>
            <a:pPr marL="514350" indent="-514350" algn="just">
              <a:buFont typeface="+mj-lt"/>
              <a:buAutoNum type="arabicPeriod"/>
            </a:pPr>
            <a:r>
              <a:rPr lang="en-US" sz="3200" i="0" dirty="0">
                <a:solidFill>
                  <a:schemeClr val="bg1"/>
                </a:solidFill>
                <a:effectLst/>
              </a:rPr>
              <a:t>DML (DATA MANIPULATION LANGUANGE), </a:t>
            </a:r>
            <a:r>
              <a:rPr lang="en-US" sz="3200" dirty="0">
                <a:solidFill>
                  <a:schemeClr val="bg1"/>
                </a:solidFill>
              </a:rPr>
              <a:t>It allows users to insert, update, delete, and retrieve data from the database. DML consists of INSERT, UPDATE, DELETE, SELECT</a:t>
            </a:r>
          </a:p>
        </p:txBody>
      </p:sp>
      <p:sp>
        <p:nvSpPr>
          <p:cNvPr id="15" name="TextBox 12">
            <a:extLst>
              <a:ext uri="{FF2B5EF4-FFF2-40B4-BE49-F238E27FC236}">
                <a16:creationId xmlns:a16="http://schemas.microsoft.com/office/drawing/2014/main" id="{9F07AA9E-F72B-4516-A48C-9CA1425B7C44}"/>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
        <p:nvSpPr>
          <p:cNvPr id="17" name="TextBox 16">
            <a:extLst>
              <a:ext uri="{FF2B5EF4-FFF2-40B4-BE49-F238E27FC236}">
                <a16:creationId xmlns:a16="http://schemas.microsoft.com/office/drawing/2014/main" id="{37696BEF-FC10-4F5B-BEF9-75E9FAE4B57D}"/>
              </a:ext>
            </a:extLst>
          </p:cNvPr>
          <p:cNvSpPr txBox="1"/>
          <p:nvPr/>
        </p:nvSpPr>
        <p:spPr>
          <a:xfrm>
            <a:off x="4590635" y="3487057"/>
            <a:ext cx="11569341" cy="872034"/>
          </a:xfrm>
          <a:prstGeom prst="rect">
            <a:avLst/>
          </a:prstGeom>
        </p:spPr>
        <p:txBody>
          <a:bodyPr wrap="square" lIns="0" tIns="0" rIns="0" bIns="0" rtlCol="0" anchor="t">
            <a:spAutoFit/>
          </a:bodyPr>
          <a:lstStyle/>
          <a:p>
            <a:pPr algn="just">
              <a:lnSpc>
                <a:spcPts val="3400"/>
              </a:lnSpc>
            </a:pPr>
            <a:r>
              <a:rPr lang="en-US" sz="3200" dirty="0">
                <a:solidFill>
                  <a:schemeClr val="bg1"/>
                </a:solidFill>
              </a:rPr>
              <a:t>A software system that enables users to define, create, maintain, and control access to the database.</a:t>
            </a:r>
            <a:endParaRPr lang="en-US" sz="3200" b="1" dirty="0">
              <a:solidFill>
                <a:schemeClr val="bg1"/>
              </a:solidFill>
            </a:endParaRPr>
          </a:p>
        </p:txBody>
      </p:sp>
      <p:sp>
        <p:nvSpPr>
          <p:cNvPr id="19" name="TextBox 18">
            <a:extLst>
              <a:ext uri="{FF2B5EF4-FFF2-40B4-BE49-F238E27FC236}">
                <a16:creationId xmlns:a16="http://schemas.microsoft.com/office/drawing/2014/main" id="{4ED95DC7-0878-45CC-946C-BEE7D1695E8E}"/>
              </a:ext>
            </a:extLst>
          </p:cNvPr>
          <p:cNvSpPr txBox="1"/>
          <p:nvPr/>
        </p:nvSpPr>
        <p:spPr>
          <a:xfrm>
            <a:off x="2464520" y="3597091"/>
            <a:ext cx="1815740" cy="584775"/>
          </a:xfrm>
          <a:prstGeom prst="rect">
            <a:avLst/>
          </a:prstGeom>
          <a:solidFill>
            <a:schemeClr val="bg1"/>
          </a:solidFill>
        </p:spPr>
        <p:txBody>
          <a:bodyPr wrap="square">
            <a:spAutoFit/>
          </a:bodyPr>
          <a:lstStyle/>
          <a:p>
            <a:pPr algn="ctr"/>
            <a:r>
              <a:rPr lang="en-US" sz="3200" b="1" dirty="0"/>
              <a:t>DBMS</a:t>
            </a:r>
          </a:p>
        </p:txBody>
      </p:sp>
    </p:spTree>
    <p:extLst>
      <p:ext uri="{BB962C8B-B14F-4D97-AF65-F5344CB8AC3E}">
        <p14:creationId xmlns:p14="http://schemas.microsoft.com/office/powerpoint/2010/main" val="2377815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8" name="TextBox 13">
            <a:extLst>
              <a:ext uri="{FF2B5EF4-FFF2-40B4-BE49-F238E27FC236}">
                <a16:creationId xmlns:a16="http://schemas.microsoft.com/office/drawing/2014/main" id="{0C9305C7-D7A5-44EF-AB63-DCB660E06DB0}"/>
              </a:ext>
            </a:extLst>
          </p:cNvPr>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Database Management System (DBMS)</a:t>
            </a:r>
          </a:p>
        </p:txBody>
      </p:sp>
      <p:sp>
        <p:nvSpPr>
          <p:cNvPr id="21" name="TextBox 20">
            <a:extLst>
              <a:ext uri="{FF2B5EF4-FFF2-40B4-BE49-F238E27FC236}">
                <a16:creationId xmlns:a16="http://schemas.microsoft.com/office/drawing/2014/main" id="{A5C1E896-86BA-4B31-A6D7-401125E2D56E}"/>
              </a:ext>
            </a:extLst>
          </p:cNvPr>
          <p:cNvSpPr txBox="1"/>
          <p:nvPr/>
        </p:nvSpPr>
        <p:spPr>
          <a:xfrm>
            <a:off x="2382813" y="4838700"/>
            <a:ext cx="14522436" cy="3046988"/>
          </a:xfrm>
          <a:prstGeom prst="rect">
            <a:avLst/>
          </a:prstGeom>
          <a:noFill/>
        </p:spPr>
        <p:txBody>
          <a:bodyPr wrap="square">
            <a:spAutoFit/>
          </a:bodyPr>
          <a:lstStyle/>
          <a:p>
            <a:pPr marL="514350" indent="-514350" algn="just">
              <a:buFont typeface="+mj-lt"/>
              <a:buAutoNum type="arabicPeriod"/>
            </a:pPr>
            <a:r>
              <a:rPr lang="en-US" sz="3200" dirty="0">
                <a:solidFill>
                  <a:schemeClr val="bg1"/>
                </a:solidFill>
              </a:rPr>
              <a:t>DCL (DATA CONTROL LANGUAGE), GRANT (giving authority to user, REVOKE (take it back user authorization)</a:t>
            </a:r>
          </a:p>
          <a:p>
            <a:pPr marL="514350" indent="-514350" algn="just">
              <a:buFont typeface="+mj-lt"/>
              <a:buAutoNum type="arabicPeriod"/>
            </a:pPr>
            <a:r>
              <a:rPr lang="en-US" sz="3200" dirty="0">
                <a:solidFill>
                  <a:schemeClr val="bg1"/>
                </a:solidFill>
              </a:rPr>
              <a:t>TCL (TRANSACTION CONTROL LANGUAGE), DCL consists of COMMIT: Useful for making transactions. ROLLBACK: This command is useful for rolling back a transaction if an error occurs. SAVEPOINT: Used to set the save point in a transaction. TRANSACTION SET: Defines characteristics for a transaction.</a:t>
            </a:r>
          </a:p>
        </p:txBody>
      </p:sp>
      <p:sp>
        <p:nvSpPr>
          <p:cNvPr id="15" name="TextBox 12">
            <a:extLst>
              <a:ext uri="{FF2B5EF4-FFF2-40B4-BE49-F238E27FC236}">
                <a16:creationId xmlns:a16="http://schemas.microsoft.com/office/drawing/2014/main" id="{9F07AA9E-F72B-4516-A48C-9CA1425B7C44}"/>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
        <p:nvSpPr>
          <p:cNvPr id="17" name="TextBox 16">
            <a:extLst>
              <a:ext uri="{FF2B5EF4-FFF2-40B4-BE49-F238E27FC236}">
                <a16:creationId xmlns:a16="http://schemas.microsoft.com/office/drawing/2014/main" id="{37696BEF-FC10-4F5B-BEF9-75E9FAE4B57D}"/>
              </a:ext>
            </a:extLst>
          </p:cNvPr>
          <p:cNvSpPr txBox="1"/>
          <p:nvPr/>
        </p:nvSpPr>
        <p:spPr>
          <a:xfrm>
            <a:off x="4590635" y="3487057"/>
            <a:ext cx="11569341" cy="872034"/>
          </a:xfrm>
          <a:prstGeom prst="rect">
            <a:avLst/>
          </a:prstGeom>
        </p:spPr>
        <p:txBody>
          <a:bodyPr wrap="square" lIns="0" tIns="0" rIns="0" bIns="0" rtlCol="0" anchor="t">
            <a:spAutoFit/>
          </a:bodyPr>
          <a:lstStyle/>
          <a:p>
            <a:pPr algn="just">
              <a:lnSpc>
                <a:spcPts val="3400"/>
              </a:lnSpc>
            </a:pPr>
            <a:r>
              <a:rPr lang="en-US" sz="3200" dirty="0">
                <a:solidFill>
                  <a:schemeClr val="bg1"/>
                </a:solidFill>
              </a:rPr>
              <a:t>A software system that enables users to define, create, maintain, and control access to the database.</a:t>
            </a:r>
            <a:endParaRPr lang="en-US" sz="3200" b="1" dirty="0">
              <a:solidFill>
                <a:schemeClr val="bg1"/>
              </a:solidFill>
            </a:endParaRPr>
          </a:p>
        </p:txBody>
      </p:sp>
      <p:sp>
        <p:nvSpPr>
          <p:cNvPr id="19" name="TextBox 18">
            <a:extLst>
              <a:ext uri="{FF2B5EF4-FFF2-40B4-BE49-F238E27FC236}">
                <a16:creationId xmlns:a16="http://schemas.microsoft.com/office/drawing/2014/main" id="{4ED95DC7-0878-45CC-946C-BEE7D1695E8E}"/>
              </a:ext>
            </a:extLst>
          </p:cNvPr>
          <p:cNvSpPr txBox="1"/>
          <p:nvPr/>
        </p:nvSpPr>
        <p:spPr>
          <a:xfrm>
            <a:off x="2464520" y="3597091"/>
            <a:ext cx="1815740" cy="584775"/>
          </a:xfrm>
          <a:prstGeom prst="rect">
            <a:avLst/>
          </a:prstGeom>
          <a:solidFill>
            <a:schemeClr val="bg1"/>
          </a:solidFill>
        </p:spPr>
        <p:txBody>
          <a:bodyPr wrap="square">
            <a:spAutoFit/>
          </a:bodyPr>
          <a:lstStyle/>
          <a:p>
            <a:pPr algn="ctr"/>
            <a:r>
              <a:rPr lang="en-US" sz="3200" b="1" dirty="0"/>
              <a:t>DBMS</a:t>
            </a:r>
          </a:p>
        </p:txBody>
      </p:sp>
    </p:spTree>
    <p:extLst>
      <p:ext uri="{BB962C8B-B14F-4D97-AF65-F5344CB8AC3E}">
        <p14:creationId xmlns:p14="http://schemas.microsoft.com/office/powerpoint/2010/main" val="3990151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8" name="TextBox 13">
            <a:extLst>
              <a:ext uri="{FF2B5EF4-FFF2-40B4-BE49-F238E27FC236}">
                <a16:creationId xmlns:a16="http://schemas.microsoft.com/office/drawing/2014/main" id="{0C9305C7-D7A5-44EF-AB63-DCB660E06DB0}"/>
              </a:ext>
            </a:extLst>
          </p:cNvPr>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(Database) Application Programs</a:t>
            </a:r>
          </a:p>
        </p:txBody>
      </p:sp>
      <p:sp>
        <p:nvSpPr>
          <p:cNvPr id="15" name="TextBox 12">
            <a:extLst>
              <a:ext uri="{FF2B5EF4-FFF2-40B4-BE49-F238E27FC236}">
                <a16:creationId xmlns:a16="http://schemas.microsoft.com/office/drawing/2014/main" id="{9F07AA9E-F72B-4516-A48C-9CA1425B7C44}"/>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
        <p:nvSpPr>
          <p:cNvPr id="16" name="TextBox 15">
            <a:extLst>
              <a:ext uri="{FF2B5EF4-FFF2-40B4-BE49-F238E27FC236}">
                <a16:creationId xmlns:a16="http://schemas.microsoft.com/office/drawing/2014/main" id="{E28A5607-D0D3-4B44-AE1C-9CFF4D345A7D}"/>
              </a:ext>
            </a:extLst>
          </p:cNvPr>
          <p:cNvSpPr txBox="1"/>
          <p:nvPr/>
        </p:nvSpPr>
        <p:spPr>
          <a:xfrm>
            <a:off x="2382813" y="4838700"/>
            <a:ext cx="14522436" cy="2554545"/>
          </a:xfrm>
          <a:prstGeom prst="rect">
            <a:avLst/>
          </a:prstGeom>
          <a:noFill/>
        </p:spPr>
        <p:txBody>
          <a:bodyPr wrap="square">
            <a:spAutoFit/>
          </a:bodyPr>
          <a:lstStyle/>
          <a:p>
            <a:pPr algn="just"/>
            <a:r>
              <a:rPr lang="en-US" sz="3200" dirty="0">
                <a:solidFill>
                  <a:schemeClr val="bg1"/>
                </a:solidFill>
              </a:rPr>
              <a:t>Users interact with the database through a number of application programs that are used to create and maintain the database and to generate information. These programs can be conventional batch applications or, more typically nowadays, online applications. The application programs may be written in a programming language or in higher-level fourth-generation language.</a:t>
            </a:r>
          </a:p>
        </p:txBody>
      </p:sp>
      <p:sp>
        <p:nvSpPr>
          <p:cNvPr id="17" name="TextBox 16">
            <a:extLst>
              <a:ext uri="{FF2B5EF4-FFF2-40B4-BE49-F238E27FC236}">
                <a16:creationId xmlns:a16="http://schemas.microsoft.com/office/drawing/2014/main" id="{B659E38B-F10C-4ACE-A190-0E8E5D61D1D9}"/>
              </a:ext>
            </a:extLst>
          </p:cNvPr>
          <p:cNvSpPr txBox="1"/>
          <p:nvPr/>
        </p:nvSpPr>
        <p:spPr>
          <a:xfrm>
            <a:off x="4590635" y="3487057"/>
            <a:ext cx="11569341" cy="872034"/>
          </a:xfrm>
          <a:prstGeom prst="rect">
            <a:avLst/>
          </a:prstGeom>
        </p:spPr>
        <p:txBody>
          <a:bodyPr wrap="square" lIns="0" tIns="0" rIns="0" bIns="0" rtlCol="0" anchor="t">
            <a:spAutoFit/>
          </a:bodyPr>
          <a:lstStyle/>
          <a:p>
            <a:pPr algn="just">
              <a:lnSpc>
                <a:spcPts val="3400"/>
              </a:lnSpc>
            </a:pPr>
            <a:r>
              <a:rPr lang="en-US" sz="3200" dirty="0">
                <a:solidFill>
                  <a:schemeClr val="bg1"/>
                </a:solidFill>
              </a:rPr>
              <a:t>A computer program that interacts with the database by issuing an appropriate request (typically an SQL statement) to the DBMS.</a:t>
            </a:r>
            <a:endParaRPr lang="en-US" sz="3200" b="1" dirty="0">
              <a:solidFill>
                <a:schemeClr val="bg1"/>
              </a:solidFill>
            </a:endParaRPr>
          </a:p>
        </p:txBody>
      </p:sp>
      <p:sp>
        <p:nvSpPr>
          <p:cNvPr id="19" name="TextBox 18">
            <a:extLst>
              <a:ext uri="{FF2B5EF4-FFF2-40B4-BE49-F238E27FC236}">
                <a16:creationId xmlns:a16="http://schemas.microsoft.com/office/drawing/2014/main" id="{299D1B17-A3F6-4A68-949A-8EE2BEA7BE56}"/>
              </a:ext>
            </a:extLst>
          </p:cNvPr>
          <p:cNvSpPr txBox="1"/>
          <p:nvPr/>
        </p:nvSpPr>
        <p:spPr>
          <a:xfrm>
            <a:off x="2191164" y="3314700"/>
            <a:ext cx="2152236" cy="1077218"/>
          </a:xfrm>
          <a:prstGeom prst="rect">
            <a:avLst/>
          </a:prstGeom>
          <a:solidFill>
            <a:schemeClr val="bg1"/>
          </a:solidFill>
        </p:spPr>
        <p:txBody>
          <a:bodyPr wrap="square">
            <a:spAutoFit/>
          </a:bodyPr>
          <a:lstStyle/>
          <a:p>
            <a:pPr algn="ctr"/>
            <a:r>
              <a:rPr lang="en-US" sz="3200" b="1" dirty="0"/>
              <a:t>Application Program</a:t>
            </a:r>
          </a:p>
        </p:txBody>
      </p:sp>
    </p:spTree>
    <p:extLst>
      <p:ext uri="{BB962C8B-B14F-4D97-AF65-F5344CB8AC3E}">
        <p14:creationId xmlns:p14="http://schemas.microsoft.com/office/powerpoint/2010/main" val="1609595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8" name="TextBox 13">
            <a:extLst>
              <a:ext uri="{FF2B5EF4-FFF2-40B4-BE49-F238E27FC236}">
                <a16:creationId xmlns:a16="http://schemas.microsoft.com/office/drawing/2014/main" id="{0C9305C7-D7A5-44EF-AB63-DCB660E06DB0}"/>
              </a:ext>
            </a:extLst>
          </p:cNvPr>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(Database) Application Programs</a:t>
            </a:r>
          </a:p>
        </p:txBody>
      </p:sp>
      <p:sp>
        <p:nvSpPr>
          <p:cNvPr id="15" name="TextBox 12">
            <a:extLst>
              <a:ext uri="{FF2B5EF4-FFF2-40B4-BE49-F238E27FC236}">
                <a16:creationId xmlns:a16="http://schemas.microsoft.com/office/drawing/2014/main" id="{9F07AA9E-F72B-4516-A48C-9CA1425B7C44}"/>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pic>
        <p:nvPicPr>
          <p:cNvPr id="13" name="Picture 12">
            <a:extLst>
              <a:ext uri="{FF2B5EF4-FFF2-40B4-BE49-F238E27FC236}">
                <a16:creationId xmlns:a16="http://schemas.microsoft.com/office/drawing/2014/main" id="{1A0F6CD7-E91D-46B3-ABED-8EEFEB86EE5A}"/>
              </a:ext>
            </a:extLst>
          </p:cNvPr>
          <p:cNvPicPr>
            <a:picLocks noChangeAspect="1"/>
          </p:cNvPicPr>
          <p:nvPr/>
        </p:nvPicPr>
        <p:blipFill rotWithShape="1">
          <a:blip r:embed="rId10"/>
          <a:srcRect l="21016" t="27709" r="26275" b="22713"/>
          <a:stretch/>
        </p:blipFill>
        <p:spPr>
          <a:xfrm>
            <a:off x="2412550" y="3467100"/>
            <a:ext cx="11080939" cy="5859911"/>
          </a:xfrm>
          <a:prstGeom prst="rect">
            <a:avLst/>
          </a:prstGeom>
        </p:spPr>
      </p:pic>
      <p:sp>
        <p:nvSpPr>
          <p:cNvPr id="20" name="TextBox 19">
            <a:extLst>
              <a:ext uri="{FF2B5EF4-FFF2-40B4-BE49-F238E27FC236}">
                <a16:creationId xmlns:a16="http://schemas.microsoft.com/office/drawing/2014/main" id="{53A31837-1A0D-4101-8B0A-89A15E14FED6}"/>
              </a:ext>
            </a:extLst>
          </p:cNvPr>
          <p:cNvSpPr txBox="1"/>
          <p:nvPr/>
        </p:nvSpPr>
        <p:spPr>
          <a:xfrm>
            <a:off x="13995723" y="5897448"/>
            <a:ext cx="2742331" cy="1446550"/>
          </a:xfrm>
          <a:prstGeom prst="rect">
            <a:avLst/>
          </a:prstGeom>
          <a:noFill/>
        </p:spPr>
        <p:txBody>
          <a:bodyPr wrap="square">
            <a:spAutoFit/>
          </a:bodyPr>
          <a:lstStyle/>
          <a:p>
            <a:r>
              <a:rPr lang="en-US" sz="4400" dirty="0">
                <a:solidFill>
                  <a:schemeClr val="bg1"/>
                </a:solidFill>
              </a:rPr>
              <a:t>Database processing. </a:t>
            </a:r>
          </a:p>
        </p:txBody>
      </p:sp>
    </p:spTree>
    <p:extLst>
      <p:ext uri="{BB962C8B-B14F-4D97-AF65-F5344CB8AC3E}">
        <p14:creationId xmlns:p14="http://schemas.microsoft.com/office/powerpoint/2010/main" val="122848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8" name="TextBox 13">
            <a:extLst>
              <a:ext uri="{FF2B5EF4-FFF2-40B4-BE49-F238E27FC236}">
                <a16:creationId xmlns:a16="http://schemas.microsoft.com/office/drawing/2014/main" id="{0C9305C7-D7A5-44EF-AB63-DCB660E06DB0}"/>
              </a:ext>
            </a:extLst>
          </p:cNvPr>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Components of the DBMS Environment</a:t>
            </a:r>
          </a:p>
        </p:txBody>
      </p:sp>
      <p:sp>
        <p:nvSpPr>
          <p:cNvPr id="15" name="TextBox 12">
            <a:extLst>
              <a:ext uri="{FF2B5EF4-FFF2-40B4-BE49-F238E27FC236}">
                <a16:creationId xmlns:a16="http://schemas.microsoft.com/office/drawing/2014/main" id="{9F07AA9E-F72B-4516-A48C-9CA1425B7C44}"/>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
        <p:nvSpPr>
          <p:cNvPr id="17" name="TextBox 16">
            <a:extLst>
              <a:ext uri="{FF2B5EF4-FFF2-40B4-BE49-F238E27FC236}">
                <a16:creationId xmlns:a16="http://schemas.microsoft.com/office/drawing/2014/main" id="{9599043F-1E38-4328-A861-C330717B4184}"/>
              </a:ext>
            </a:extLst>
          </p:cNvPr>
          <p:cNvSpPr txBox="1"/>
          <p:nvPr/>
        </p:nvSpPr>
        <p:spPr>
          <a:xfrm>
            <a:off x="2410690" y="3733976"/>
            <a:ext cx="13210309" cy="1077218"/>
          </a:xfrm>
          <a:prstGeom prst="rect">
            <a:avLst/>
          </a:prstGeom>
          <a:noFill/>
        </p:spPr>
        <p:txBody>
          <a:bodyPr wrap="square">
            <a:spAutoFit/>
          </a:bodyPr>
          <a:lstStyle/>
          <a:p>
            <a:pPr algn="just"/>
            <a:r>
              <a:rPr lang="en-US" sz="3200" dirty="0">
                <a:solidFill>
                  <a:schemeClr val="bg1"/>
                </a:solidFill>
              </a:rPr>
              <a:t>We can identify five major components in the DBMS environment: hardware, soft ware, data, procedures, and people</a:t>
            </a:r>
          </a:p>
        </p:txBody>
      </p:sp>
      <p:pic>
        <p:nvPicPr>
          <p:cNvPr id="16" name="Picture 15">
            <a:extLst>
              <a:ext uri="{FF2B5EF4-FFF2-40B4-BE49-F238E27FC236}">
                <a16:creationId xmlns:a16="http://schemas.microsoft.com/office/drawing/2014/main" id="{A115A17E-4D8D-4518-B724-BF1FDAE68FDD}"/>
              </a:ext>
            </a:extLst>
          </p:cNvPr>
          <p:cNvPicPr>
            <a:picLocks noChangeAspect="1"/>
          </p:cNvPicPr>
          <p:nvPr/>
        </p:nvPicPr>
        <p:blipFill rotWithShape="1">
          <a:blip r:embed="rId10"/>
          <a:srcRect l="34187" t="54543" r="32431" b="24805"/>
          <a:stretch/>
        </p:blipFill>
        <p:spPr>
          <a:xfrm>
            <a:off x="3678256" y="5372100"/>
            <a:ext cx="11028344" cy="3835895"/>
          </a:xfrm>
          <a:prstGeom prst="rect">
            <a:avLst/>
          </a:prstGeom>
        </p:spPr>
      </p:pic>
    </p:spTree>
    <p:extLst>
      <p:ext uri="{BB962C8B-B14F-4D97-AF65-F5344CB8AC3E}">
        <p14:creationId xmlns:p14="http://schemas.microsoft.com/office/powerpoint/2010/main" val="3447574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8" name="TextBox 13">
            <a:extLst>
              <a:ext uri="{FF2B5EF4-FFF2-40B4-BE49-F238E27FC236}">
                <a16:creationId xmlns:a16="http://schemas.microsoft.com/office/drawing/2014/main" id="{0C9305C7-D7A5-44EF-AB63-DCB660E06DB0}"/>
              </a:ext>
            </a:extLst>
          </p:cNvPr>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Role in the Database Environment</a:t>
            </a:r>
          </a:p>
        </p:txBody>
      </p:sp>
      <p:sp>
        <p:nvSpPr>
          <p:cNvPr id="21" name="TextBox 20">
            <a:extLst>
              <a:ext uri="{FF2B5EF4-FFF2-40B4-BE49-F238E27FC236}">
                <a16:creationId xmlns:a16="http://schemas.microsoft.com/office/drawing/2014/main" id="{A5C1E896-86BA-4B31-A6D7-401125E2D56E}"/>
              </a:ext>
            </a:extLst>
          </p:cNvPr>
          <p:cNvSpPr txBox="1"/>
          <p:nvPr/>
        </p:nvSpPr>
        <p:spPr>
          <a:xfrm>
            <a:off x="2393964" y="3437221"/>
            <a:ext cx="14522436" cy="5016758"/>
          </a:xfrm>
          <a:prstGeom prst="rect">
            <a:avLst/>
          </a:prstGeom>
          <a:noFill/>
        </p:spPr>
        <p:txBody>
          <a:bodyPr wrap="square">
            <a:spAutoFit/>
          </a:bodyPr>
          <a:lstStyle/>
          <a:p>
            <a:pPr algn="just"/>
            <a:r>
              <a:rPr lang="en-US" sz="3200" b="1" i="0" dirty="0">
                <a:solidFill>
                  <a:schemeClr val="bg1"/>
                </a:solidFill>
                <a:effectLst/>
              </a:rPr>
              <a:t>Data and Database Administrators:</a:t>
            </a:r>
          </a:p>
          <a:p>
            <a:pPr marL="514350" indent="-514350" algn="just">
              <a:buFont typeface="+mj-lt"/>
              <a:buAutoNum type="arabicPeriod"/>
            </a:pPr>
            <a:r>
              <a:rPr lang="en-US" sz="3200" b="1" i="0" dirty="0">
                <a:solidFill>
                  <a:schemeClr val="bg1"/>
                </a:solidFill>
                <a:effectLst/>
              </a:rPr>
              <a:t>Data</a:t>
            </a:r>
            <a:r>
              <a:rPr lang="en-US" sz="3200" b="0" i="0" dirty="0">
                <a:solidFill>
                  <a:schemeClr val="bg1"/>
                </a:solidFill>
                <a:effectLst/>
              </a:rPr>
              <a:t> </a:t>
            </a:r>
            <a:r>
              <a:rPr lang="en-US" sz="3200" b="1" i="0" dirty="0">
                <a:solidFill>
                  <a:schemeClr val="bg1"/>
                </a:solidFill>
                <a:effectLst/>
              </a:rPr>
              <a:t>Administrators, </a:t>
            </a:r>
            <a:r>
              <a:rPr lang="en-US" sz="3200" dirty="0">
                <a:solidFill>
                  <a:schemeClr val="bg1"/>
                </a:solidFill>
              </a:rPr>
              <a:t>is responsible for the management of the data resource, including database planning; development and maintenance of standards, policies and procedures; and conceptual/logical database design. The DA consults with and advises senior managers, ensuring that the direction of database development will ultimately support corporate objectives.</a:t>
            </a:r>
            <a:endParaRPr lang="en-US" sz="3200" b="0" i="0" dirty="0">
              <a:solidFill>
                <a:schemeClr val="bg1"/>
              </a:solidFill>
              <a:effectLst/>
            </a:endParaRPr>
          </a:p>
          <a:p>
            <a:pPr marL="514350" indent="-514350" algn="just">
              <a:buFont typeface="+mj-lt"/>
              <a:buAutoNum type="arabicPeriod"/>
            </a:pPr>
            <a:r>
              <a:rPr lang="en-US" sz="3200" b="1" i="0" dirty="0">
                <a:solidFill>
                  <a:schemeClr val="bg1"/>
                </a:solidFill>
                <a:effectLst/>
              </a:rPr>
              <a:t>Database Administrators, </a:t>
            </a:r>
            <a:r>
              <a:rPr lang="en-US" sz="3200" dirty="0">
                <a:solidFill>
                  <a:schemeClr val="bg1"/>
                </a:solidFill>
              </a:rPr>
              <a:t>is responsible for the physical realization of the database, including physical database design and implementation, security and integrity control, maintenance of the operational system, and ensuring satisfactory performance of the applications for users.</a:t>
            </a:r>
            <a:endParaRPr lang="en-US" sz="3200" b="0" i="0" dirty="0">
              <a:solidFill>
                <a:schemeClr val="bg1"/>
              </a:solidFill>
              <a:effectLst/>
            </a:endParaRPr>
          </a:p>
        </p:txBody>
      </p:sp>
      <p:sp>
        <p:nvSpPr>
          <p:cNvPr id="25" name="TextBox 12">
            <a:extLst>
              <a:ext uri="{FF2B5EF4-FFF2-40B4-BE49-F238E27FC236}">
                <a16:creationId xmlns:a16="http://schemas.microsoft.com/office/drawing/2014/main" id="{9A90AEAF-3E87-408A-98F0-52137011DDBF}"/>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2163133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8" name="TextBox 13">
            <a:extLst>
              <a:ext uri="{FF2B5EF4-FFF2-40B4-BE49-F238E27FC236}">
                <a16:creationId xmlns:a16="http://schemas.microsoft.com/office/drawing/2014/main" id="{0C9305C7-D7A5-44EF-AB63-DCB660E06DB0}"/>
              </a:ext>
            </a:extLst>
          </p:cNvPr>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Role in the Database Environment</a:t>
            </a:r>
          </a:p>
        </p:txBody>
      </p:sp>
      <p:sp>
        <p:nvSpPr>
          <p:cNvPr id="21" name="TextBox 20">
            <a:extLst>
              <a:ext uri="{FF2B5EF4-FFF2-40B4-BE49-F238E27FC236}">
                <a16:creationId xmlns:a16="http://schemas.microsoft.com/office/drawing/2014/main" id="{A5C1E896-86BA-4B31-A6D7-401125E2D56E}"/>
              </a:ext>
            </a:extLst>
          </p:cNvPr>
          <p:cNvSpPr txBox="1"/>
          <p:nvPr/>
        </p:nvSpPr>
        <p:spPr>
          <a:xfrm>
            <a:off x="2393964" y="3437221"/>
            <a:ext cx="14522436" cy="4524315"/>
          </a:xfrm>
          <a:prstGeom prst="rect">
            <a:avLst/>
          </a:prstGeom>
          <a:noFill/>
        </p:spPr>
        <p:txBody>
          <a:bodyPr wrap="square">
            <a:spAutoFit/>
          </a:bodyPr>
          <a:lstStyle/>
          <a:p>
            <a:pPr algn="just"/>
            <a:r>
              <a:rPr lang="en-US" sz="3200" b="1" i="0" dirty="0">
                <a:solidFill>
                  <a:schemeClr val="bg1"/>
                </a:solidFill>
                <a:effectLst/>
              </a:rPr>
              <a:t>Database Designer:</a:t>
            </a:r>
          </a:p>
          <a:p>
            <a:pPr marL="514350" indent="-514350" algn="just">
              <a:buFont typeface="+mj-lt"/>
              <a:buAutoNum type="arabicPeriod"/>
            </a:pPr>
            <a:r>
              <a:rPr lang="en-US" sz="3200" b="1" dirty="0">
                <a:solidFill>
                  <a:schemeClr val="bg1"/>
                </a:solidFill>
              </a:rPr>
              <a:t>The logical database designer </a:t>
            </a:r>
            <a:r>
              <a:rPr lang="en-US" sz="3200" dirty="0">
                <a:solidFill>
                  <a:schemeClr val="bg1"/>
                </a:solidFill>
              </a:rPr>
              <a:t>is concerned with identifying the data (that is, the entities and attributes), the relationships between the data, and the constraints on the data that is to be stored in the database.</a:t>
            </a:r>
            <a:endParaRPr lang="en-US" sz="3200" b="0" i="0" dirty="0">
              <a:solidFill>
                <a:schemeClr val="bg1"/>
              </a:solidFill>
              <a:effectLst/>
            </a:endParaRPr>
          </a:p>
          <a:p>
            <a:pPr marL="514350" indent="-514350" algn="just">
              <a:buFont typeface="+mj-lt"/>
              <a:buAutoNum type="arabicPeriod"/>
            </a:pPr>
            <a:r>
              <a:rPr lang="en-US" sz="3200" b="1" dirty="0">
                <a:solidFill>
                  <a:schemeClr val="bg1"/>
                </a:solidFill>
              </a:rPr>
              <a:t>The physical database designer</a:t>
            </a:r>
            <a:r>
              <a:rPr lang="en-US" sz="3200" dirty="0">
                <a:solidFill>
                  <a:schemeClr val="bg1"/>
                </a:solidFill>
              </a:rPr>
              <a:t> decides how the logical database design is to be physically realized. This involves: • mapping the logical database design into a set of tables and integrity constraints; • selecting specific storage structures and access methods for the data to achieve good performance; • designing any security measures required on the data.</a:t>
            </a:r>
            <a:endParaRPr lang="en-US" sz="3200" b="0" i="0" dirty="0">
              <a:solidFill>
                <a:schemeClr val="bg1"/>
              </a:solidFill>
              <a:effectLst/>
            </a:endParaRPr>
          </a:p>
        </p:txBody>
      </p:sp>
      <p:sp>
        <p:nvSpPr>
          <p:cNvPr id="25" name="TextBox 12">
            <a:extLst>
              <a:ext uri="{FF2B5EF4-FFF2-40B4-BE49-F238E27FC236}">
                <a16:creationId xmlns:a16="http://schemas.microsoft.com/office/drawing/2014/main" id="{9A90AEAF-3E87-408A-98F0-52137011DDBF}"/>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3921002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8" name="TextBox 13">
            <a:extLst>
              <a:ext uri="{FF2B5EF4-FFF2-40B4-BE49-F238E27FC236}">
                <a16:creationId xmlns:a16="http://schemas.microsoft.com/office/drawing/2014/main" id="{0C9305C7-D7A5-44EF-AB63-DCB660E06DB0}"/>
              </a:ext>
            </a:extLst>
          </p:cNvPr>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Application Developers</a:t>
            </a:r>
          </a:p>
        </p:txBody>
      </p:sp>
      <p:sp>
        <p:nvSpPr>
          <p:cNvPr id="21" name="TextBox 20">
            <a:extLst>
              <a:ext uri="{FF2B5EF4-FFF2-40B4-BE49-F238E27FC236}">
                <a16:creationId xmlns:a16="http://schemas.microsoft.com/office/drawing/2014/main" id="{A5C1E896-86BA-4B31-A6D7-401125E2D56E}"/>
              </a:ext>
            </a:extLst>
          </p:cNvPr>
          <p:cNvSpPr txBox="1"/>
          <p:nvPr/>
        </p:nvSpPr>
        <p:spPr>
          <a:xfrm>
            <a:off x="2393964" y="3437221"/>
            <a:ext cx="14522436" cy="4031873"/>
          </a:xfrm>
          <a:prstGeom prst="rect">
            <a:avLst/>
          </a:prstGeom>
          <a:noFill/>
        </p:spPr>
        <p:txBody>
          <a:bodyPr wrap="square">
            <a:spAutoFit/>
          </a:bodyPr>
          <a:lstStyle/>
          <a:p>
            <a:pPr algn="just"/>
            <a:r>
              <a:rPr lang="en-US" sz="3200" dirty="0">
                <a:solidFill>
                  <a:schemeClr val="bg1"/>
                </a:solidFill>
              </a:rPr>
              <a:t>Once the database has been implemented, the application programs that provide the required functionality for the end-users must be implemented. This is the responsibility of the application developers. Typically, the application developers work from a specification produced by systems analysts. Each program contains statements that request the DBMS to perform some operation on the database, which includes retrieving data, inserting, updating, and deleting data. The pro grams may be written in a third-generation or fourth-generation programming language, as discussed previously.</a:t>
            </a:r>
            <a:endParaRPr lang="en-US" sz="3200" b="0" i="0" dirty="0">
              <a:solidFill>
                <a:schemeClr val="bg1"/>
              </a:solidFill>
              <a:effectLst/>
            </a:endParaRPr>
          </a:p>
        </p:txBody>
      </p:sp>
      <p:sp>
        <p:nvSpPr>
          <p:cNvPr id="25" name="TextBox 12">
            <a:extLst>
              <a:ext uri="{FF2B5EF4-FFF2-40B4-BE49-F238E27FC236}">
                <a16:creationId xmlns:a16="http://schemas.microsoft.com/office/drawing/2014/main" id="{9A90AEAF-3E87-408A-98F0-52137011DDBF}"/>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440154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8" name="TextBox 13">
            <a:extLst>
              <a:ext uri="{FF2B5EF4-FFF2-40B4-BE49-F238E27FC236}">
                <a16:creationId xmlns:a16="http://schemas.microsoft.com/office/drawing/2014/main" id="{0C9305C7-D7A5-44EF-AB63-DCB660E06DB0}"/>
              </a:ext>
            </a:extLst>
          </p:cNvPr>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End-Users</a:t>
            </a:r>
          </a:p>
        </p:txBody>
      </p:sp>
      <p:sp>
        <p:nvSpPr>
          <p:cNvPr id="21" name="TextBox 20">
            <a:extLst>
              <a:ext uri="{FF2B5EF4-FFF2-40B4-BE49-F238E27FC236}">
                <a16:creationId xmlns:a16="http://schemas.microsoft.com/office/drawing/2014/main" id="{A5C1E896-86BA-4B31-A6D7-401125E2D56E}"/>
              </a:ext>
            </a:extLst>
          </p:cNvPr>
          <p:cNvSpPr txBox="1"/>
          <p:nvPr/>
        </p:nvSpPr>
        <p:spPr>
          <a:xfrm>
            <a:off x="2393964" y="3437221"/>
            <a:ext cx="14522436" cy="4031873"/>
          </a:xfrm>
          <a:prstGeom prst="rect">
            <a:avLst/>
          </a:prstGeom>
          <a:noFill/>
        </p:spPr>
        <p:txBody>
          <a:bodyPr wrap="square">
            <a:spAutoFit/>
          </a:bodyPr>
          <a:lstStyle/>
          <a:p>
            <a:pPr algn="just"/>
            <a:r>
              <a:rPr lang="en-US" sz="3200" dirty="0">
                <a:solidFill>
                  <a:schemeClr val="bg1"/>
                </a:solidFill>
              </a:rPr>
              <a:t>The end-users are the “clients” of the database, which has been designed and implemented and is being maintained to serve their information needs. End-users can be classified according to the way they use the system:</a:t>
            </a:r>
          </a:p>
          <a:p>
            <a:pPr marL="514350" indent="-514350" algn="just">
              <a:buFont typeface="+mj-lt"/>
              <a:buAutoNum type="arabicPeriod"/>
            </a:pPr>
            <a:r>
              <a:rPr lang="en-US" sz="3200" dirty="0">
                <a:solidFill>
                  <a:schemeClr val="bg1"/>
                </a:solidFill>
              </a:rPr>
              <a:t>Naïve users are typically unaware of the DBMS. They access the database through specially written application programs that attempt to make the operations as simple as possible.</a:t>
            </a:r>
          </a:p>
          <a:p>
            <a:pPr marL="514350" indent="-514350" algn="just">
              <a:buFont typeface="+mj-lt"/>
              <a:buAutoNum type="arabicPeriod"/>
            </a:pPr>
            <a:r>
              <a:rPr lang="en-US" sz="3200" dirty="0">
                <a:solidFill>
                  <a:schemeClr val="bg1"/>
                </a:solidFill>
              </a:rPr>
              <a:t>Sophisticated users. At the other end of the spectrum, the sophisticated end-user is familiar with the structure of the database and the facilities offered by the DBMS.</a:t>
            </a:r>
            <a:endParaRPr lang="en-US" sz="3200" b="0" i="0" dirty="0">
              <a:solidFill>
                <a:schemeClr val="bg1"/>
              </a:solidFill>
              <a:effectLst/>
            </a:endParaRPr>
          </a:p>
        </p:txBody>
      </p:sp>
      <p:sp>
        <p:nvSpPr>
          <p:cNvPr id="25" name="TextBox 12">
            <a:extLst>
              <a:ext uri="{FF2B5EF4-FFF2-40B4-BE49-F238E27FC236}">
                <a16:creationId xmlns:a16="http://schemas.microsoft.com/office/drawing/2014/main" id="{9A90AEAF-3E87-408A-98F0-52137011DDBF}"/>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663723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8" name="TextBox 13">
            <a:extLst>
              <a:ext uri="{FF2B5EF4-FFF2-40B4-BE49-F238E27FC236}">
                <a16:creationId xmlns:a16="http://schemas.microsoft.com/office/drawing/2014/main" id="{0C9305C7-D7A5-44EF-AB63-DCB660E06DB0}"/>
              </a:ext>
            </a:extLst>
          </p:cNvPr>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Advantages and Disadvantages of DBMS</a:t>
            </a:r>
          </a:p>
        </p:txBody>
      </p:sp>
      <p:sp>
        <p:nvSpPr>
          <p:cNvPr id="21" name="TextBox 20">
            <a:extLst>
              <a:ext uri="{FF2B5EF4-FFF2-40B4-BE49-F238E27FC236}">
                <a16:creationId xmlns:a16="http://schemas.microsoft.com/office/drawing/2014/main" id="{A5C1E896-86BA-4B31-A6D7-401125E2D56E}"/>
              </a:ext>
            </a:extLst>
          </p:cNvPr>
          <p:cNvSpPr txBox="1"/>
          <p:nvPr/>
        </p:nvSpPr>
        <p:spPr>
          <a:xfrm>
            <a:off x="2307677" y="3326887"/>
            <a:ext cx="8795188" cy="4031873"/>
          </a:xfrm>
          <a:prstGeom prst="rect">
            <a:avLst/>
          </a:prstGeom>
          <a:noFill/>
        </p:spPr>
        <p:txBody>
          <a:bodyPr wrap="square">
            <a:spAutoFit/>
          </a:bodyPr>
          <a:lstStyle/>
          <a:p>
            <a:pPr algn="just"/>
            <a:r>
              <a:rPr lang="en-US" sz="3200" b="1" dirty="0">
                <a:solidFill>
                  <a:schemeClr val="bg1"/>
                </a:solidFill>
              </a:rPr>
              <a:t>Advantages</a:t>
            </a:r>
          </a:p>
          <a:p>
            <a:pPr marL="514350" indent="-514350" algn="just">
              <a:buFont typeface="+mj-lt"/>
              <a:buAutoNum type="arabicPeriod"/>
            </a:pPr>
            <a:r>
              <a:rPr lang="en-US" sz="3200" dirty="0">
                <a:solidFill>
                  <a:schemeClr val="bg1"/>
                </a:solidFill>
              </a:rPr>
              <a:t>Control of data redundancy</a:t>
            </a:r>
            <a:endParaRPr lang="en-US" sz="3200" b="1" dirty="0">
              <a:solidFill>
                <a:schemeClr val="bg1"/>
              </a:solidFill>
            </a:endParaRPr>
          </a:p>
          <a:p>
            <a:pPr marL="514350" indent="-514350" algn="just">
              <a:buFont typeface="+mj-lt"/>
              <a:buAutoNum type="arabicPeriod"/>
            </a:pPr>
            <a:r>
              <a:rPr lang="en-US" sz="3200" dirty="0">
                <a:solidFill>
                  <a:schemeClr val="bg1"/>
                </a:solidFill>
              </a:rPr>
              <a:t>Data consistency</a:t>
            </a:r>
            <a:endParaRPr lang="en-US" sz="3200" b="1" dirty="0">
              <a:solidFill>
                <a:schemeClr val="bg1"/>
              </a:solidFill>
            </a:endParaRPr>
          </a:p>
          <a:p>
            <a:pPr marL="514350" indent="-514350" algn="just">
              <a:buFont typeface="+mj-lt"/>
              <a:buAutoNum type="arabicPeriod"/>
            </a:pPr>
            <a:r>
              <a:rPr lang="en-US" sz="3200" dirty="0">
                <a:solidFill>
                  <a:schemeClr val="bg1"/>
                </a:solidFill>
              </a:rPr>
              <a:t>More information from the same amount of data</a:t>
            </a:r>
            <a:endParaRPr lang="en-US" sz="3200" b="1" dirty="0">
              <a:solidFill>
                <a:schemeClr val="bg1"/>
              </a:solidFill>
            </a:endParaRPr>
          </a:p>
          <a:p>
            <a:pPr marL="514350" indent="-514350" algn="just">
              <a:buFont typeface="+mj-lt"/>
              <a:buAutoNum type="arabicPeriod"/>
            </a:pPr>
            <a:r>
              <a:rPr lang="en-US" sz="3200" dirty="0">
                <a:solidFill>
                  <a:schemeClr val="bg1"/>
                </a:solidFill>
              </a:rPr>
              <a:t>Sharing of data</a:t>
            </a:r>
            <a:endParaRPr lang="en-US" sz="3200" b="1" dirty="0">
              <a:solidFill>
                <a:schemeClr val="bg1"/>
              </a:solidFill>
            </a:endParaRPr>
          </a:p>
          <a:p>
            <a:pPr marL="514350" indent="-514350" algn="just">
              <a:buFont typeface="+mj-lt"/>
              <a:buAutoNum type="arabicPeriod"/>
            </a:pPr>
            <a:r>
              <a:rPr lang="en-US" sz="3200" dirty="0">
                <a:solidFill>
                  <a:schemeClr val="bg1"/>
                </a:solidFill>
              </a:rPr>
              <a:t>Improved data integrity</a:t>
            </a:r>
            <a:endParaRPr lang="en-US" sz="3200" b="1" dirty="0">
              <a:solidFill>
                <a:schemeClr val="bg1"/>
              </a:solidFill>
            </a:endParaRPr>
          </a:p>
          <a:p>
            <a:pPr marL="514350" indent="-514350" algn="just">
              <a:buFont typeface="+mj-lt"/>
              <a:buAutoNum type="arabicPeriod"/>
            </a:pPr>
            <a:r>
              <a:rPr lang="en-US" sz="3200" dirty="0">
                <a:solidFill>
                  <a:schemeClr val="bg1"/>
                </a:solidFill>
              </a:rPr>
              <a:t>Improved security</a:t>
            </a:r>
            <a:endParaRPr lang="en-US" sz="3200" b="1" dirty="0">
              <a:solidFill>
                <a:schemeClr val="bg1"/>
              </a:solidFill>
            </a:endParaRPr>
          </a:p>
          <a:p>
            <a:pPr marL="514350" indent="-514350" algn="just">
              <a:buFont typeface="+mj-lt"/>
              <a:buAutoNum type="arabicPeriod"/>
            </a:pPr>
            <a:r>
              <a:rPr lang="en-US" sz="3200" dirty="0">
                <a:solidFill>
                  <a:schemeClr val="bg1"/>
                </a:solidFill>
              </a:rPr>
              <a:t>enforcement of standards</a:t>
            </a:r>
            <a:endParaRPr lang="en-US" sz="3200" b="1" dirty="0">
              <a:solidFill>
                <a:schemeClr val="bg1"/>
              </a:solidFill>
            </a:endParaRPr>
          </a:p>
        </p:txBody>
      </p:sp>
      <p:sp>
        <p:nvSpPr>
          <p:cNvPr id="25" name="TextBox 12">
            <a:extLst>
              <a:ext uri="{FF2B5EF4-FFF2-40B4-BE49-F238E27FC236}">
                <a16:creationId xmlns:a16="http://schemas.microsoft.com/office/drawing/2014/main" id="{9A90AEAF-3E87-408A-98F0-52137011DDBF}"/>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823620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982088" y="2818292"/>
            <a:ext cx="7161912" cy="626745"/>
          </a:xfrm>
          <a:prstGeom prst="rect">
            <a:avLst/>
          </a:prstGeom>
        </p:spPr>
        <p:txBody>
          <a:bodyPr lIns="0" tIns="0" rIns="0" bIns="0" rtlCol="0" anchor="t">
            <a:spAutoFit/>
          </a:bodyPr>
          <a:lstStyle/>
          <a:p>
            <a:pPr>
              <a:lnSpc>
                <a:spcPts val="4799"/>
              </a:lnSpc>
              <a:spcBef>
                <a:spcPct val="0"/>
              </a:spcBef>
            </a:pPr>
            <a:r>
              <a:rPr lang="en-US" sz="4799">
                <a:solidFill>
                  <a:srgbClr val="F6F3E4"/>
                </a:solidFill>
                <a:latin typeface="Tahoma Bold"/>
              </a:rPr>
              <a:t>Learning Objectives</a:t>
            </a:r>
          </a:p>
        </p:txBody>
      </p:sp>
      <p:sp>
        <p:nvSpPr>
          <p:cNvPr id="14" name="TextBox 14"/>
          <p:cNvSpPr txBox="1"/>
          <p:nvPr/>
        </p:nvSpPr>
        <p:spPr>
          <a:xfrm>
            <a:off x="2490227" y="3887724"/>
            <a:ext cx="13511774" cy="3501023"/>
          </a:xfrm>
          <a:prstGeom prst="rect">
            <a:avLst/>
          </a:prstGeom>
        </p:spPr>
        <p:txBody>
          <a:bodyPr wrap="square" lIns="0" tIns="0" rIns="0" bIns="0" rtlCol="0" anchor="t">
            <a:spAutoFit/>
          </a:bodyPr>
          <a:lstStyle/>
          <a:p>
            <a:pPr marL="734064" lvl="1" indent="-367032">
              <a:lnSpc>
                <a:spcPts val="3400"/>
              </a:lnSpc>
              <a:buFont typeface="Arial"/>
              <a:buChar char="•"/>
            </a:pPr>
            <a:r>
              <a:rPr lang="en-US" sz="3600" b="0" i="0" dirty="0">
                <a:solidFill>
                  <a:schemeClr val="bg1"/>
                </a:solidFill>
                <a:effectLst/>
              </a:rPr>
              <a:t>Define and understand fundamental database, DBMS, database system, file-based system, and file-based approach.</a:t>
            </a:r>
            <a:endParaRPr lang="en-US" sz="3600" dirty="0">
              <a:solidFill>
                <a:schemeClr val="bg1"/>
              </a:solidFill>
            </a:endParaRPr>
          </a:p>
          <a:p>
            <a:pPr marL="734064" lvl="1" indent="-367032">
              <a:lnSpc>
                <a:spcPts val="3400"/>
              </a:lnSpc>
              <a:buFont typeface="Arial"/>
              <a:buChar char="•"/>
            </a:pPr>
            <a:r>
              <a:rPr lang="en-US" sz="3600" dirty="0">
                <a:solidFill>
                  <a:schemeClr val="bg1"/>
                </a:solidFill>
              </a:rPr>
              <a:t>Understand the basics and usefulness of an algorithm .</a:t>
            </a:r>
          </a:p>
          <a:p>
            <a:pPr marL="734064" lvl="1" indent="-367032">
              <a:lnSpc>
                <a:spcPts val="3400"/>
              </a:lnSpc>
              <a:buFont typeface="Arial"/>
              <a:buChar char="•"/>
            </a:pPr>
            <a:r>
              <a:rPr lang="en-US" sz="3600" dirty="0">
                <a:solidFill>
                  <a:schemeClr val="bg1"/>
                </a:solidFill>
              </a:rPr>
              <a:t>Understand the typical function of a DBMS.</a:t>
            </a:r>
          </a:p>
          <a:p>
            <a:pPr marL="734064" lvl="1" indent="-367032">
              <a:lnSpc>
                <a:spcPts val="3400"/>
              </a:lnSpc>
              <a:buFont typeface="Arial"/>
              <a:buChar char="•"/>
            </a:pPr>
            <a:r>
              <a:rPr lang="en-US" sz="3600" dirty="0">
                <a:solidFill>
                  <a:schemeClr val="bg1"/>
                </a:solidFill>
              </a:rPr>
              <a:t>The major components of the DBMS environment. </a:t>
            </a:r>
          </a:p>
          <a:p>
            <a:pPr marL="734064" lvl="1" indent="-367032">
              <a:lnSpc>
                <a:spcPts val="3400"/>
              </a:lnSpc>
              <a:buFont typeface="Arial"/>
              <a:buChar char="•"/>
            </a:pPr>
            <a:r>
              <a:rPr lang="en-US" sz="3600" dirty="0">
                <a:solidFill>
                  <a:schemeClr val="bg1"/>
                </a:solidFill>
              </a:rPr>
              <a:t>The personnel involved in the DBMS environment. </a:t>
            </a:r>
          </a:p>
          <a:p>
            <a:pPr marL="734064" lvl="1" indent="-367032">
              <a:lnSpc>
                <a:spcPts val="3400"/>
              </a:lnSpc>
              <a:buFont typeface="Arial"/>
              <a:buChar char="•"/>
            </a:pPr>
            <a:r>
              <a:rPr lang="en-US" sz="3600" dirty="0">
                <a:solidFill>
                  <a:schemeClr val="bg1"/>
                </a:solidFill>
              </a:rPr>
              <a:t>The history of the development of DBMSs. </a:t>
            </a:r>
          </a:p>
          <a:p>
            <a:pPr marL="734064" lvl="1" indent="-367032">
              <a:lnSpc>
                <a:spcPts val="3400"/>
              </a:lnSpc>
              <a:buFont typeface="Arial"/>
              <a:buChar char="•"/>
            </a:pPr>
            <a:r>
              <a:rPr lang="en-US" sz="3600" dirty="0">
                <a:solidFill>
                  <a:schemeClr val="bg1"/>
                </a:solidFill>
              </a:rPr>
              <a:t>The advantages and disadvantages of DBMSs.</a:t>
            </a:r>
          </a:p>
        </p:txBody>
      </p:sp>
      <p:sp>
        <p:nvSpPr>
          <p:cNvPr id="15" name="TextBox 12">
            <a:extLst>
              <a:ext uri="{FF2B5EF4-FFF2-40B4-BE49-F238E27FC236}">
                <a16:creationId xmlns:a16="http://schemas.microsoft.com/office/drawing/2014/main" id="{B01E9E92-66C4-42AD-8C5A-7290FE27E4D1}"/>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8" name="TextBox 13">
            <a:extLst>
              <a:ext uri="{FF2B5EF4-FFF2-40B4-BE49-F238E27FC236}">
                <a16:creationId xmlns:a16="http://schemas.microsoft.com/office/drawing/2014/main" id="{0C9305C7-D7A5-44EF-AB63-DCB660E06DB0}"/>
              </a:ext>
            </a:extLst>
          </p:cNvPr>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Advantages and Disadvantages of DBMS</a:t>
            </a:r>
          </a:p>
        </p:txBody>
      </p:sp>
      <p:sp>
        <p:nvSpPr>
          <p:cNvPr id="21" name="TextBox 20">
            <a:extLst>
              <a:ext uri="{FF2B5EF4-FFF2-40B4-BE49-F238E27FC236}">
                <a16:creationId xmlns:a16="http://schemas.microsoft.com/office/drawing/2014/main" id="{A5C1E896-86BA-4B31-A6D7-401125E2D56E}"/>
              </a:ext>
            </a:extLst>
          </p:cNvPr>
          <p:cNvSpPr txBox="1"/>
          <p:nvPr/>
        </p:nvSpPr>
        <p:spPr>
          <a:xfrm>
            <a:off x="2307677" y="3326887"/>
            <a:ext cx="8795188" cy="4524315"/>
          </a:xfrm>
          <a:prstGeom prst="rect">
            <a:avLst/>
          </a:prstGeom>
          <a:noFill/>
        </p:spPr>
        <p:txBody>
          <a:bodyPr wrap="square">
            <a:spAutoFit/>
          </a:bodyPr>
          <a:lstStyle/>
          <a:p>
            <a:r>
              <a:rPr lang="en-US" sz="3200" b="1" dirty="0">
                <a:solidFill>
                  <a:schemeClr val="bg1"/>
                </a:solidFill>
              </a:rPr>
              <a:t>Advantages</a:t>
            </a:r>
          </a:p>
          <a:p>
            <a:pPr marL="514350" indent="-514350">
              <a:buFont typeface="+mj-lt"/>
              <a:buAutoNum type="arabicPeriod"/>
            </a:pPr>
            <a:r>
              <a:rPr lang="en-US" sz="3200" dirty="0">
                <a:solidFill>
                  <a:schemeClr val="bg1"/>
                </a:solidFill>
              </a:rPr>
              <a:t>economy of scale</a:t>
            </a:r>
            <a:endParaRPr lang="en-US" sz="3200" b="1" dirty="0">
              <a:solidFill>
                <a:schemeClr val="bg1"/>
              </a:solidFill>
            </a:endParaRPr>
          </a:p>
          <a:p>
            <a:pPr marL="514350" indent="-514350">
              <a:buFont typeface="+mj-lt"/>
              <a:buAutoNum type="arabicPeriod"/>
            </a:pPr>
            <a:r>
              <a:rPr lang="en-US" sz="3200" dirty="0">
                <a:solidFill>
                  <a:schemeClr val="bg1"/>
                </a:solidFill>
              </a:rPr>
              <a:t>Balance of conflicting requirements</a:t>
            </a:r>
          </a:p>
          <a:p>
            <a:pPr marL="514350" indent="-514350">
              <a:buFont typeface="+mj-lt"/>
              <a:buAutoNum type="arabicPeriod"/>
            </a:pPr>
            <a:r>
              <a:rPr lang="en-US" sz="3200" dirty="0">
                <a:solidFill>
                  <a:schemeClr val="bg1"/>
                </a:solidFill>
              </a:rPr>
              <a:t>Improved data accessibility and responsiveness</a:t>
            </a:r>
          </a:p>
          <a:p>
            <a:pPr marL="514350" indent="-514350">
              <a:buFont typeface="+mj-lt"/>
              <a:buAutoNum type="arabicPeriod"/>
            </a:pPr>
            <a:r>
              <a:rPr lang="en-US" sz="3200" dirty="0">
                <a:solidFill>
                  <a:schemeClr val="bg1"/>
                </a:solidFill>
              </a:rPr>
              <a:t>Increased productivity</a:t>
            </a:r>
          </a:p>
          <a:p>
            <a:pPr marL="514350" indent="-514350">
              <a:buFont typeface="+mj-lt"/>
              <a:buAutoNum type="arabicPeriod"/>
            </a:pPr>
            <a:r>
              <a:rPr lang="en-US" sz="3200" dirty="0">
                <a:solidFill>
                  <a:schemeClr val="bg1"/>
                </a:solidFill>
              </a:rPr>
              <a:t>Improved maintenance through data independence</a:t>
            </a:r>
          </a:p>
          <a:p>
            <a:pPr marL="514350" indent="-514350">
              <a:buFont typeface="+mj-lt"/>
              <a:buAutoNum type="arabicPeriod"/>
            </a:pPr>
            <a:r>
              <a:rPr lang="en-US" sz="3200" dirty="0">
                <a:solidFill>
                  <a:schemeClr val="bg1"/>
                </a:solidFill>
              </a:rPr>
              <a:t>Increased concurrency</a:t>
            </a:r>
          </a:p>
          <a:p>
            <a:pPr marL="514350" indent="-514350">
              <a:buFont typeface="+mj-lt"/>
              <a:buAutoNum type="arabicPeriod"/>
            </a:pPr>
            <a:r>
              <a:rPr lang="en-US" sz="3200" dirty="0">
                <a:solidFill>
                  <a:schemeClr val="bg1"/>
                </a:solidFill>
              </a:rPr>
              <a:t>Improved backup and recovery services</a:t>
            </a:r>
            <a:endParaRPr lang="en-US" sz="3200" b="1" i="0" dirty="0">
              <a:solidFill>
                <a:schemeClr val="bg1"/>
              </a:solidFill>
              <a:effectLst/>
            </a:endParaRPr>
          </a:p>
        </p:txBody>
      </p:sp>
      <p:sp>
        <p:nvSpPr>
          <p:cNvPr id="25" name="TextBox 12">
            <a:extLst>
              <a:ext uri="{FF2B5EF4-FFF2-40B4-BE49-F238E27FC236}">
                <a16:creationId xmlns:a16="http://schemas.microsoft.com/office/drawing/2014/main" id="{9A90AEAF-3E87-408A-98F0-52137011DDBF}"/>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1528864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8" name="TextBox 13">
            <a:extLst>
              <a:ext uri="{FF2B5EF4-FFF2-40B4-BE49-F238E27FC236}">
                <a16:creationId xmlns:a16="http://schemas.microsoft.com/office/drawing/2014/main" id="{0C9305C7-D7A5-44EF-AB63-DCB660E06DB0}"/>
              </a:ext>
            </a:extLst>
          </p:cNvPr>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Advantages and Disadvantages of DBMS</a:t>
            </a:r>
          </a:p>
        </p:txBody>
      </p:sp>
      <p:sp>
        <p:nvSpPr>
          <p:cNvPr id="21" name="TextBox 20">
            <a:extLst>
              <a:ext uri="{FF2B5EF4-FFF2-40B4-BE49-F238E27FC236}">
                <a16:creationId xmlns:a16="http://schemas.microsoft.com/office/drawing/2014/main" id="{A5C1E896-86BA-4B31-A6D7-401125E2D56E}"/>
              </a:ext>
            </a:extLst>
          </p:cNvPr>
          <p:cNvSpPr txBox="1"/>
          <p:nvPr/>
        </p:nvSpPr>
        <p:spPr>
          <a:xfrm>
            <a:off x="2307677" y="3326887"/>
            <a:ext cx="8795188" cy="4524315"/>
          </a:xfrm>
          <a:prstGeom prst="rect">
            <a:avLst/>
          </a:prstGeom>
          <a:noFill/>
        </p:spPr>
        <p:txBody>
          <a:bodyPr wrap="square">
            <a:spAutoFit/>
          </a:bodyPr>
          <a:lstStyle/>
          <a:p>
            <a:pPr algn="just"/>
            <a:r>
              <a:rPr lang="en-US" sz="3200" b="1" dirty="0">
                <a:solidFill>
                  <a:schemeClr val="bg1"/>
                </a:solidFill>
              </a:rPr>
              <a:t>Disadvantages:</a:t>
            </a:r>
          </a:p>
          <a:p>
            <a:pPr algn="just"/>
            <a:endParaRPr lang="en-US" sz="3200" b="1" dirty="0">
              <a:solidFill>
                <a:schemeClr val="bg1"/>
              </a:solidFill>
            </a:endParaRPr>
          </a:p>
          <a:p>
            <a:pPr marL="514350" indent="-514350" algn="just">
              <a:buFont typeface="+mj-lt"/>
              <a:buAutoNum type="arabicPeriod"/>
            </a:pPr>
            <a:r>
              <a:rPr lang="en-US" sz="3200" dirty="0">
                <a:solidFill>
                  <a:schemeClr val="bg1"/>
                </a:solidFill>
              </a:rPr>
              <a:t>Complexity </a:t>
            </a:r>
          </a:p>
          <a:p>
            <a:pPr marL="514350" indent="-514350" algn="just">
              <a:buFont typeface="+mj-lt"/>
              <a:buAutoNum type="arabicPeriod"/>
            </a:pPr>
            <a:r>
              <a:rPr lang="en-US" sz="3200" dirty="0">
                <a:solidFill>
                  <a:schemeClr val="bg1"/>
                </a:solidFill>
              </a:rPr>
              <a:t>Size</a:t>
            </a:r>
          </a:p>
          <a:p>
            <a:pPr marL="514350" indent="-514350" algn="just">
              <a:buFont typeface="+mj-lt"/>
              <a:buAutoNum type="arabicPeriod"/>
            </a:pPr>
            <a:r>
              <a:rPr lang="en-US" sz="3200" dirty="0">
                <a:solidFill>
                  <a:schemeClr val="bg1"/>
                </a:solidFill>
              </a:rPr>
              <a:t>Cost of DBMSs</a:t>
            </a:r>
          </a:p>
          <a:p>
            <a:pPr marL="514350" indent="-514350" algn="just">
              <a:buFont typeface="+mj-lt"/>
              <a:buAutoNum type="arabicPeriod"/>
            </a:pPr>
            <a:r>
              <a:rPr lang="en-US" sz="3200" dirty="0">
                <a:solidFill>
                  <a:schemeClr val="bg1"/>
                </a:solidFill>
              </a:rPr>
              <a:t>additional hardware costs</a:t>
            </a:r>
          </a:p>
          <a:p>
            <a:pPr marL="514350" indent="-514350" algn="just">
              <a:buFont typeface="+mj-lt"/>
              <a:buAutoNum type="arabicPeriod"/>
            </a:pPr>
            <a:r>
              <a:rPr lang="en-US" sz="3200" dirty="0">
                <a:solidFill>
                  <a:schemeClr val="bg1"/>
                </a:solidFill>
              </a:rPr>
              <a:t>Cost of conversion</a:t>
            </a:r>
          </a:p>
          <a:p>
            <a:pPr marL="514350" indent="-514350" algn="just">
              <a:buFont typeface="+mj-lt"/>
              <a:buAutoNum type="arabicPeriod"/>
            </a:pPr>
            <a:r>
              <a:rPr lang="en-US" sz="3200" dirty="0">
                <a:solidFill>
                  <a:schemeClr val="bg1"/>
                </a:solidFill>
              </a:rPr>
              <a:t>Performance</a:t>
            </a:r>
          </a:p>
          <a:p>
            <a:pPr marL="514350" indent="-514350" algn="just">
              <a:buFont typeface="+mj-lt"/>
              <a:buAutoNum type="arabicPeriod"/>
            </a:pPr>
            <a:r>
              <a:rPr lang="en-US" sz="3200" dirty="0">
                <a:solidFill>
                  <a:schemeClr val="bg1"/>
                </a:solidFill>
              </a:rPr>
              <a:t>Greater impact of a failure</a:t>
            </a:r>
          </a:p>
        </p:txBody>
      </p:sp>
      <p:sp>
        <p:nvSpPr>
          <p:cNvPr id="25" name="TextBox 12">
            <a:extLst>
              <a:ext uri="{FF2B5EF4-FFF2-40B4-BE49-F238E27FC236}">
                <a16:creationId xmlns:a16="http://schemas.microsoft.com/office/drawing/2014/main" id="{9A90AEAF-3E87-408A-98F0-52137011DDBF}"/>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1585351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8" name="TextBox 13">
            <a:extLst>
              <a:ext uri="{FF2B5EF4-FFF2-40B4-BE49-F238E27FC236}">
                <a16:creationId xmlns:a16="http://schemas.microsoft.com/office/drawing/2014/main" id="{0C9305C7-D7A5-44EF-AB63-DCB660E06DB0}"/>
              </a:ext>
            </a:extLst>
          </p:cNvPr>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History of DBMS</a:t>
            </a:r>
          </a:p>
        </p:txBody>
      </p:sp>
      <p:sp>
        <p:nvSpPr>
          <p:cNvPr id="25" name="TextBox 12">
            <a:extLst>
              <a:ext uri="{FF2B5EF4-FFF2-40B4-BE49-F238E27FC236}">
                <a16:creationId xmlns:a16="http://schemas.microsoft.com/office/drawing/2014/main" id="{9A90AEAF-3E87-408A-98F0-52137011DDBF}"/>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pic>
        <p:nvPicPr>
          <p:cNvPr id="13" name="Picture 12">
            <a:extLst>
              <a:ext uri="{FF2B5EF4-FFF2-40B4-BE49-F238E27FC236}">
                <a16:creationId xmlns:a16="http://schemas.microsoft.com/office/drawing/2014/main" id="{BE957C76-A03B-4773-A6DE-2230EB09FBA9}"/>
              </a:ext>
            </a:extLst>
          </p:cNvPr>
          <p:cNvPicPr>
            <a:picLocks noChangeAspect="1"/>
          </p:cNvPicPr>
          <p:nvPr/>
        </p:nvPicPr>
        <p:blipFill rotWithShape="1">
          <a:blip r:embed="rId10"/>
          <a:srcRect l="24232" t="23132" r="31259" b="9185"/>
          <a:stretch/>
        </p:blipFill>
        <p:spPr>
          <a:xfrm>
            <a:off x="8863544" y="2232351"/>
            <a:ext cx="7683351" cy="6568750"/>
          </a:xfrm>
          <a:prstGeom prst="rect">
            <a:avLst/>
          </a:prstGeom>
        </p:spPr>
      </p:pic>
    </p:spTree>
    <p:extLst>
      <p:ext uri="{BB962C8B-B14F-4D97-AF65-F5344CB8AC3E}">
        <p14:creationId xmlns:p14="http://schemas.microsoft.com/office/powerpoint/2010/main" val="1572445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1" y="2221558"/>
            <a:ext cx="7161912" cy="626745"/>
          </a:xfrm>
          <a:prstGeom prst="rect">
            <a:avLst/>
          </a:prstGeom>
        </p:spPr>
        <p:txBody>
          <a:bodyPr lIns="0" tIns="0" rIns="0" bIns="0" rtlCol="0" anchor="t">
            <a:spAutoFit/>
          </a:bodyPr>
          <a:lstStyle/>
          <a:p>
            <a:pPr>
              <a:lnSpc>
                <a:spcPts val="4799"/>
              </a:lnSpc>
              <a:spcBef>
                <a:spcPct val="0"/>
              </a:spcBef>
            </a:pPr>
            <a:r>
              <a:rPr lang="en-US" sz="4799">
                <a:solidFill>
                  <a:srgbClr val="F6F3E4"/>
                </a:solidFill>
                <a:latin typeface="Tahoma Bold"/>
              </a:rPr>
              <a:t>CONCLUSION</a:t>
            </a:r>
          </a:p>
        </p:txBody>
      </p:sp>
      <p:sp>
        <p:nvSpPr>
          <p:cNvPr id="16" name="TextBox 12">
            <a:extLst>
              <a:ext uri="{FF2B5EF4-FFF2-40B4-BE49-F238E27FC236}">
                <a16:creationId xmlns:a16="http://schemas.microsoft.com/office/drawing/2014/main" id="{C38D208C-0E92-46AA-9A12-304EF3CB54FC}"/>
              </a:ext>
            </a:extLst>
          </p:cNvPr>
          <p:cNvSpPr txBox="1"/>
          <p:nvPr/>
        </p:nvSpPr>
        <p:spPr>
          <a:xfrm>
            <a:off x="1030236"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SD23403 | MATAKULIAH: ALGORITMA DAN PEMROGRAMAN DASAR | SKS: 2/2 | VERSI: 01</a:t>
            </a:r>
          </a:p>
        </p:txBody>
      </p:sp>
    </p:spTree>
    <p:extLst>
      <p:ext uri="{BB962C8B-B14F-4D97-AF65-F5344CB8AC3E}">
        <p14:creationId xmlns:p14="http://schemas.microsoft.com/office/powerpoint/2010/main" val="1058583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1" y="2221558"/>
            <a:ext cx="7161912" cy="626745"/>
          </a:xfrm>
          <a:prstGeom prst="rect">
            <a:avLst/>
          </a:prstGeom>
        </p:spPr>
        <p:txBody>
          <a:bodyPr lIns="0" tIns="0" rIns="0" bIns="0" rtlCol="0" anchor="t">
            <a:spAutoFit/>
          </a:bodyPr>
          <a:lstStyle/>
          <a:p>
            <a:pPr>
              <a:lnSpc>
                <a:spcPts val="4799"/>
              </a:lnSpc>
              <a:spcBef>
                <a:spcPct val="0"/>
              </a:spcBef>
            </a:pPr>
            <a:r>
              <a:rPr lang="en-US" sz="4799">
                <a:solidFill>
                  <a:srgbClr val="F6F3E4"/>
                </a:solidFill>
                <a:latin typeface="Tahoma Bold"/>
              </a:rPr>
              <a:t>REFERENCES</a:t>
            </a:r>
          </a:p>
        </p:txBody>
      </p:sp>
      <p:sp>
        <p:nvSpPr>
          <p:cNvPr id="14" name="TextBox 14"/>
          <p:cNvSpPr txBox="1"/>
          <p:nvPr/>
        </p:nvSpPr>
        <p:spPr>
          <a:xfrm>
            <a:off x="2490226" y="3887724"/>
            <a:ext cx="14667435" cy="2180084"/>
          </a:xfrm>
          <a:prstGeom prst="rect">
            <a:avLst/>
          </a:prstGeom>
        </p:spPr>
        <p:txBody>
          <a:bodyPr lIns="0" tIns="0" rIns="0" bIns="0" rtlCol="0" anchor="t">
            <a:spAutoFit/>
          </a:bodyPr>
          <a:lstStyle/>
          <a:p>
            <a:pPr marL="514350" indent="-514350">
              <a:lnSpc>
                <a:spcPts val="3400"/>
              </a:lnSpc>
              <a:buFont typeface="+mj-lt"/>
              <a:buAutoNum type="arabicPeriod"/>
            </a:pPr>
            <a:r>
              <a:rPr lang="en-US" sz="3400" dirty="0" err="1">
                <a:solidFill>
                  <a:srgbClr val="F6F3E4"/>
                </a:solidFill>
                <a:latin typeface="Tahoma"/>
              </a:rPr>
              <a:t>Connoly</a:t>
            </a:r>
            <a:r>
              <a:rPr lang="en-US" sz="3400" dirty="0">
                <a:solidFill>
                  <a:srgbClr val="F6F3E4"/>
                </a:solidFill>
                <a:latin typeface="Tahoma"/>
              </a:rPr>
              <a:t>. T., </a:t>
            </a:r>
            <a:r>
              <a:rPr lang="en-US" sz="3400" dirty="0" err="1">
                <a:solidFill>
                  <a:srgbClr val="F6F3E4"/>
                </a:solidFill>
                <a:latin typeface="Tahoma"/>
              </a:rPr>
              <a:t>Begg</a:t>
            </a:r>
            <a:r>
              <a:rPr lang="en-US" sz="3400" dirty="0">
                <a:solidFill>
                  <a:srgbClr val="F6F3E4"/>
                </a:solidFill>
                <a:latin typeface="Tahoma"/>
              </a:rPr>
              <a:t>. Carolyn. 2015. Database System: A </a:t>
            </a:r>
            <a:r>
              <a:rPr lang="en-US" sz="3400" dirty="0" err="1">
                <a:solidFill>
                  <a:srgbClr val="F6F3E4"/>
                </a:solidFill>
                <a:latin typeface="Tahoma"/>
              </a:rPr>
              <a:t>Pratical</a:t>
            </a:r>
            <a:r>
              <a:rPr lang="en-US" sz="3400" dirty="0">
                <a:solidFill>
                  <a:srgbClr val="F6F3E4"/>
                </a:solidFill>
                <a:latin typeface="Tahoma"/>
              </a:rPr>
              <a:t> Approach to Design, Implementation, and Management. Sixth Edition. Global Edition. Pearson.</a:t>
            </a:r>
          </a:p>
          <a:p>
            <a:pPr marL="514350" indent="-514350">
              <a:lnSpc>
                <a:spcPts val="3400"/>
              </a:lnSpc>
              <a:buFont typeface="+mj-lt"/>
              <a:buAutoNum type="arabicPeriod"/>
            </a:pPr>
            <a:r>
              <a:rPr lang="en-US" sz="3400" dirty="0" err="1">
                <a:solidFill>
                  <a:srgbClr val="F6F3E4"/>
                </a:solidFill>
                <a:latin typeface="Tahoma"/>
              </a:rPr>
              <a:t>DQLab</a:t>
            </a:r>
            <a:endParaRPr lang="en-US" sz="3400" dirty="0">
              <a:solidFill>
                <a:srgbClr val="F6F3E4"/>
              </a:solidFill>
              <a:latin typeface="Tahoma"/>
            </a:endParaRPr>
          </a:p>
          <a:p>
            <a:pPr marL="514350" indent="-514350">
              <a:lnSpc>
                <a:spcPts val="3400"/>
              </a:lnSpc>
              <a:buFont typeface="+mj-lt"/>
              <a:buAutoNum type="arabicPeriod"/>
            </a:pPr>
            <a:r>
              <a:rPr lang="en-US" sz="3400" dirty="0">
                <a:solidFill>
                  <a:srgbClr val="F6F3E4"/>
                </a:solidFill>
                <a:latin typeface="Tahoma"/>
              </a:rPr>
              <a:t>Scaler.com</a:t>
            </a:r>
          </a:p>
        </p:txBody>
      </p:sp>
      <p:sp>
        <p:nvSpPr>
          <p:cNvPr id="15" name="TextBox 12">
            <a:extLst>
              <a:ext uri="{FF2B5EF4-FFF2-40B4-BE49-F238E27FC236}">
                <a16:creationId xmlns:a16="http://schemas.microsoft.com/office/drawing/2014/main" id="{32319540-A8C8-486A-846B-9F06110D6AE6}"/>
              </a:ext>
            </a:extLst>
          </p:cNvPr>
          <p:cNvSpPr txBox="1"/>
          <p:nvPr/>
        </p:nvSpPr>
        <p:spPr>
          <a:xfrm>
            <a:off x="1030236"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SD23403 | MATAKULIAH: ALGORITMA DAN PEMROGRAMAN DASAR | SKS: 2/2 | VERSI: 01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567" r="-17567"/>
            </a:stretch>
          </a:blipFill>
        </p:spPr>
      </p:sp>
      <p:sp>
        <p:nvSpPr>
          <p:cNvPr id="3" name="TextBox 3"/>
          <p:cNvSpPr txBox="1"/>
          <p:nvPr/>
        </p:nvSpPr>
        <p:spPr>
          <a:xfrm>
            <a:off x="1028700" y="7007043"/>
            <a:ext cx="9918127" cy="1623980"/>
          </a:xfrm>
          <a:prstGeom prst="rect">
            <a:avLst/>
          </a:prstGeom>
        </p:spPr>
        <p:txBody>
          <a:bodyPr lIns="0" tIns="0" rIns="0" bIns="0" rtlCol="0" anchor="t">
            <a:spAutoFit/>
          </a:bodyPr>
          <a:lstStyle/>
          <a:p>
            <a:pPr>
              <a:lnSpc>
                <a:spcPts val="13389"/>
              </a:lnSpc>
            </a:pPr>
            <a:r>
              <a:rPr lang="en-US" sz="9563" spc="889">
                <a:solidFill>
                  <a:srgbClr val="FFFFFF"/>
                </a:solidFill>
                <a:latin typeface="Open Sans Bold Bold"/>
              </a:rPr>
              <a:t>THANK YOU!!</a:t>
            </a:r>
          </a:p>
        </p:txBody>
      </p:sp>
      <p:sp>
        <p:nvSpPr>
          <p:cNvPr id="4" name="TextBox 4"/>
          <p:cNvSpPr txBox="1"/>
          <p:nvPr/>
        </p:nvSpPr>
        <p:spPr>
          <a:xfrm>
            <a:off x="1028700" y="8885555"/>
            <a:ext cx="10238235" cy="372745"/>
          </a:xfrm>
          <a:prstGeom prst="rect">
            <a:avLst/>
          </a:prstGeom>
        </p:spPr>
        <p:txBody>
          <a:bodyPr lIns="0" tIns="0" rIns="0" bIns="0" rtlCol="0" anchor="t">
            <a:spAutoFit/>
          </a:bodyPr>
          <a:lstStyle/>
          <a:p>
            <a:pPr>
              <a:lnSpc>
                <a:spcPts val="3079"/>
              </a:lnSpc>
              <a:spcBef>
                <a:spcPct val="0"/>
              </a:spcBef>
            </a:pPr>
            <a:r>
              <a:rPr lang="en-US" sz="2199" spc="204">
                <a:solidFill>
                  <a:srgbClr val="FFFFFF"/>
                </a:solidFill>
                <a:latin typeface="Open Sauce"/>
              </a:rPr>
              <a:t>DATA SCIENCE DARMAJAYA “YOUR BEST FUTURE IN DATA”</a:t>
            </a:r>
          </a:p>
        </p:txBody>
      </p:sp>
      <p:grpSp>
        <p:nvGrpSpPr>
          <p:cNvPr id="5" name="Group 5"/>
          <p:cNvGrpSpPr/>
          <p:nvPr/>
        </p:nvGrpSpPr>
        <p:grpSpPr>
          <a:xfrm>
            <a:off x="-276225" y="360178"/>
            <a:ext cx="7683351" cy="897122"/>
            <a:chOff x="0" y="0"/>
            <a:chExt cx="10244467" cy="1196163"/>
          </a:xfrm>
        </p:grpSpPr>
        <p:grpSp>
          <p:nvGrpSpPr>
            <p:cNvPr id="6" name="Group 6"/>
            <p:cNvGrpSpPr/>
            <p:nvPr/>
          </p:nvGrpSpPr>
          <p:grpSpPr>
            <a:xfrm>
              <a:off x="0" y="0"/>
              <a:ext cx="10244467" cy="1196163"/>
              <a:chOff x="0" y="0"/>
              <a:chExt cx="2449405" cy="285997"/>
            </a:xfrm>
          </p:grpSpPr>
          <p:sp>
            <p:nvSpPr>
              <p:cNvPr id="7" name="Freeform 7"/>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8" name="TextBox 8"/>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9" name="Freeform 9"/>
            <p:cNvSpPr/>
            <p:nvPr/>
          </p:nvSpPr>
          <p:spPr>
            <a:xfrm>
              <a:off x="698132" y="165752"/>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3"/>
              <a:stretch>
                <a:fillRect/>
              </a:stretch>
            </a:blipFill>
          </p:spPr>
        </p:sp>
        <p:sp>
          <p:nvSpPr>
            <p:cNvPr id="10" name="Freeform 10"/>
            <p:cNvSpPr/>
            <p:nvPr/>
          </p:nvSpPr>
          <p:spPr>
            <a:xfrm>
              <a:off x="451085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4"/>
              <a:stretch>
                <a:fillRect/>
              </a:stretch>
            </a:blipFill>
          </p:spPr>
        </p:sp>
        <p:sp>
          <p:nvSpPr>
            <p:cNvPr id="11" name="Freeform 11"/>
            <p:cNvSpPr/>
            <p:nvPr/>
          </p:nvSpPr>
          <p:spPr>
            <a:xfrm>
              <a:off x="8168756"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5"/>
              <a:stretch>
                <a:fillRect/>
              </a:stretch>
            </a:blipFill>
          </p:spPr>
        </p:sp>
        <p:sp>
          <p:nvSpPr>
            <p:cNvPr id="12" name="Freeform 12"/>
            <p:cNvSpPr/>
            <p:nvPr/>
          </p:nvSpPr>
          <p:spPr>
            <a:xfrm>
              <a:off x="6290849"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6"/>
              <a:stretch>
                <a:fillRect/>
              </a:stretch>
            </a:blip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Introduction to Database</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467100"/>
            <a:ext cx="13515110" cy="5509200"/>
          </a:xfrm>
          <a:prstGeom prst="rect">
            <a:avLst/>
          </a:prstGeom>
          <a:noFill/>
        </p:spPr>
        <p:txBody>
          <a:bodyPr wrap="square">
            <a:spAutoFit/>
          </a:bodyPr>
          <a:lstStyle/>
          <a:p>
            <a:pPr algn="just"/>
            <a:r>
              <a:rPr lang="en-US" sz="3200" b="1" dirty="0">
                <a:solidFill>
                  <a:schemeClr val="bg1"/>
                </a:solidFill>
              </a:rPr>
              <a:t>“The database is now such an integral part of our day-to-day life that often we are not aware that we are using one. We are using database right now.”</a:t>
            </a:r>
          </a:p>
          <a:p>
            <a:pPr algn="just"/>
            <a:endParaRPr lang="en-US" sz="3200" dirty="0">
              <a:solidFill>
                <a:schemeClr val="bg1"/>
              </a:solidFill>
            </a:endParaRPr>
          </a:p>
          <a:p>
            <a:pPr marL="514350" indent="-514350" algn="just">
              <a:buFont typeface="+mj-lt"/>
              <a:buAutoNum type="arabicPeriod"/>
            </a:pPr>
            <a:r>
              <a:rPr lang="en-US" sz="3200" dirty="0">
                <a:solidFill>
                  <a:schemeClr val="bg1"/>
                </a:solidFill>
              </a:rPr>
              <a:t>Purchases from the supermarket;</a:t>
            </a:r>
          </a:p>
          <a:p>
            <a:pPr marL="514350" indent="-514350" algn="just">
              <a:buFont typeface="+mj-lt"/>
              <a:buAutoNum type="arabicPeriod"/>
            </a:pPr>
            <a:r>
              <a:rPr lang="en-US" sz="3200" dirty="0">
                <a:solidFill>
                  <a:schemeClr val="bg1"/>
                </a:solidFill>
              </a:rPr>
              <a:t>Purchases using your credit card;</a:t>
            </a:r>
          </a:p>
          <a:p>
            <a:pPr marL="514350" indent="-514350" algn="just">
              <a:buFont typeface="+mj-lt"/>
              <a:buAutoNum type="arabicPeriod"/>
            </a:pPr>
            <a:r>
              <a:rPr lang="en-US" sz="3200" dirty="0">
                <a:solidFill>
                  <a:schemeClr val="bg1"/>
                </a:solidFill>
              </a:rPr>
              <a:t>Booking a vacation with a travel agent;</a:t>
            </a:r>
          </a:p>
          <a:p>
            <a:pPr marL="514350" indent="-514350" algn="just">
              <a:buFont typeface="+mj-lt"/>
              <a:buAutoNum type="arabicPeriod"/>
            </a:pPr>
            <a:r>
              <a:rPr lang="en-US" sz="3200" dirty="0">
                <a:solidFill>
                  <a:schemeClr val="bg1"/>
                </a:solidFill>
              </a:rPr>
              <a:t>Using the local library;</a:t>
            </a:r>
          </a:p>
          <a:p>
            <a:pPr marL="514350" indent="-514350" algn="just">
              <a:buFont typeface="+mj-lt"/>
              <a:buAutoNum type="arabicPeriod"/>
            </a:pPr>
            <a:r>
              <a:rPr lang="en-US" sz="3200" dirty="0">
                <a:solidFill>
                  <a:schemeClr val="bg1"/>
                </a:solidFill>
              </a:rPr>
              <a:t>Taking out insurance;</a:t>
            </a:r>
          </a:p>
          <a:p>
            <a:pPr marL="514350" indent="-514350" algn="just">
              <a:buFont typeface="+mj-lt"/>
              <a:buAutoNum type="arabicPeriod"/>
            </a:pPr>
            <a:r>
              <a:rPr lang="en-US" sz="3200" dirty="0">
                <a:solidFill>
                  <a:schemeClr val="bg1"/>
                </a:solidFill>
              </a:rPr>
              <a:t>Renting a DVD;</a:t>
            </a:r>
          </a:p>
          <a:p>
            <a:pPr marL="514350" indent="-514350" algn="just">
              <a:buFont typeface="+mj-lt"/>
              <a:buAutoNum type="arabicPeriod"/>
            </a:pPr>
            <a:r>
              <a:rPr lang="en-US" sz="3200" dirty="0">
                <a:solidFill>
                  <a:schemeClr val="bg1"/>
                </a:solidFill>
              </a:rPr>
              <a:t>Using the Internet;</a:t>
            </a:r>
          </a:p>
          <a:p>
            <a:pPr marL="514350" indent="-514350" algn="just">
              <a:buFont typeface="+mj-lt"/>
              <a:buAutoNum type="arabicPeriod"/>
            </a:pPr>
            <a:r>
              <a:rPr lang="en-US" sz="3200" dirty="0">
                <a:solidFill>
                  <a:schemeClr val="bg1"/>
                </a:solidFill>
              </a:rPr>
              <a:t>Studying at College;</a:t>
            </a:r>
            <a:endParaRPr lang="en-US" sz="3200" b="1" dirty="0">
              <a:solidFill>
                <a:schemeClr val="bg1"/>
              </a:solidFill>
            </a:endParaRP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3477905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Introduction to Database</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pic>
        <p:nvPicPr>
          <p:cNvPr id="14" name="Picture 13">
            <a:extLst>
              <a:ext uri="{FF2B5EF4-FFF2-40B4-BE49-F238E27FC236}">
                <a16:creationId xmlns:a16="http://schemas.microsoft.com/office/drawing/2014/main" id="{A4C95B76-23E1-44D9-A53A-625882DE932C}"/>
              </a:ext>
            </a:extLst>
          </p:cNvPr>
          <p:cNvPicPr>
            <a:picLocks noChangeAspect="1"/>
          </p:cNvPicPr>
          <p:nvPr/>
        </p:nvPicPr>
        <p:blipFill rotWithShape="1">
          <a:blip r:embed="rId10"/>
          <a:srcRect l="34909" t="25036" r="38872" b="5845"/>
          <a:stretch/>
        </p:blipFill>
        <p:spPr>
          <a:xfrm rot="5400000">
            <a:off x="3745964" y="2183866"/>
            <a:ext cx="5638802" cy="8357670"/>
          </a:xfrm>
          <a:prstGeom prst="rect">
            <a:avLst/>
          </a:prstGeom>
        </p:spPr>
      </p:pic>
      <p:pic>
        <p:nvPicPr>
          <p:cNvPr id="18" name="Picture 17">
            <a:extLst>
              <a:ext uri="{FF2B5EF4-FFF2-40B4-BE49-F238E27FC236}">
                <a16:creationId xmlns:a16="http://schemas.microsoft.com/office/drawing/2014/main" id="{98DB25D3-02B5-425C-BCF0-90A4144870DC}"/>
              </a:ext>
            </a:extLst>
          </p:cNvPr>
          <p:cNvPicPr>
            <a:picLocks noChangeAspect="1"/>
          </p:cNvPicPr>
          <p:nvPr/>
        </p:nvPicPr>
        <p:blipFill rotWithShape="1">
          <a:blip r:embed="rId11"/>
          <a:srcRect l="36482" t="20798" r="38264" b="9411"/>
          <a:stretch/>
        </p:blipFill>
        <p:spPr>
          <a:xfrm>
            <a:off x="11404716" y="2171700"/>
            <a:ext cx="4521084" cy="7024550"/>
          </a:xfrm>
          <a:prstGeom prst="rect">
            <a:avLst/>
          </a:prstGeom>
        </p:spPr>
      </p:pic>
    </p:spTree>
    <p:extLst>
      <p:ext uri="{BB962C8B-B14F-4D97-AF65-F5344CB8AC3E}">
        <p14:creationId xmlns:p14="http://schemas.microsoft.com/office/powerpoint/2010/main" val="1869444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Introduction to Database</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pic>
        <p:nvPicPr>
          <p:cNvPr id="16" name="Picture 15">
            <a:extLst>
              <a:ext uri="{FF2B5EF4-FFF2-40B4-BE49-F238E27FC236}">
                <a16:creationId xmlns:a16="http://schemas.microsoft.com/office/drawing/2014/main" id="{D48D9307-992D-4D05-965E-48CB073B655A}"/>
              </a:ext>
            </a:extLst>
          </p:cNvPr>
          <p:cNvPicPr>
            <a:picLocks noChangeAspect="1"/>
          </p:cNvPicPr>
          <p:nvPr/>
        </p:nvPicPr>
        <p:blipFill rotWithShape="1">
          <a:blip r:embed="rId10"/>
          <a:srcRect l="33593" t="31022" r="37125" b="11686"/>
          <a:stretch/>
        </p:blipFill>
        <p:spPr>
          <a:xfrm>
            <a:off x="2576415" y="3277940"/>
            <a:ext cx="5653185" cy="6218502"/>
          </a:xfrm>
          <a:prstGeom prst="rect">
            <a:avLst/>
          </a:prstGeom>
        </p:spPr>
      </p:pic>
    </p:spTree>
    <p:extLst>
      <p:ext uri="{BB962C8B-B14F-4D97-AF65-F5344CB8AC3E}">
        <p14:creationId xmlns:p14="http://schemas.microsoft.com/office/powerpoint/2010/main" val="991502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4" name="TextBox 14"/>
          <p:cNvSpPr txBox="1"/>
          <p:nvPr/>
        </p:nvSpPr>
        <p:spPr>
          <a:xfrm>
            <a:off x="2438400" y="3733976"/>
            <a:ext cx="13448564" cy="1744067"/>
          </a:xfrm>
          <a:prstGeom prst="rect">
            <a:avLst/>
          </a:prstGeom>
        </p:spPr>
        <p:txBody>
          <a:bodyPr wrap="square" lIns="0" tIns="0" rIns="0" bIns="0" rtlCol="0" anchor="t">
            <a:spAutoFit/>
          </a:bodyPr>
          <a:lstStyle/>
          <a:p>
            <a:pPr algn="just">
              <a:lnSpc>
                <a:spcPts val="3400"/>
              </a:lnSpc>
            </a:pPr>
            <a:r>
              <a:rPr lang="en-US" sz="3200" b="1" i="0" dirty="0">
                <a:solidFill>
                  <a:schemeClr val="bg1"/>
                </a:solidFill>
                <a:effectLst/>
              </a:rPr>
              <a:t>“Traditional file processing system was used to manage information. It stores data in various files of different application programs to extract or insert data to the appropriate file. This processing system has several drawbacks due to which database management system is required.”</a:t>
            </a:r>
            <a:endParaRPr lang="en-US" sz="3200" b="1" dirty="0">
              <a:solidFill>
                <a:schemeClr val="bg1"/>
              </a:solidFill>
            </a:endParaRPr>
          </a:p>
        </p:txBody>
      </p:sp>
      <p:sp>
        <p:nvSpPr>
          <p:cNvPr id="18" name="TextBox 13">
            <a:extLst>
              <a:ext uri="{FF2B5EF4-FFF2-40B4-BE49-F238E27FC236}">
                <a16:creationId xmlns:a16="http://schemas.microsoft.com/office/drawing/2014/main" id="{0C9305C7-D7A5-44EF-AB63-DCB660E06DB0}"/>
              </a:ext>
            </a:extLst>
          </p:cNvPr>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Traditional File-Based System</a:t>
            </a:r>
          </a:p>
        </p:txBody>
      </p:sp>
      <p:sp>
        <p:nvSpPr>
          <p:cNvPr id="20" name="TextBox 14">
            <a:extLst>
              <a:ext uri="{FF2B5EF4-FFF2-40B4-BE49-F238E27FC236}">
                <a16:creationId xmlns:a16="http://schemas.microsoft.com/office/drawing/2014/main" id="{DA634456-2738-47A7-947D-2574233B6445}"/>
              </a:ext>
            </a:extLst>
          </p:cNvPr>
          <p:cNvSpPr txBox="1"/>
          <p:nvPr/>
        </p:nvSpPr>
        <p:spPr>
          <a:xfrm>
            <a:off x="4419599" y="6873779"/>
            <a:ext cx="11569341" cy="1308050"/>
          </a:xfrm>
          <a:prstGeom prst="rect">
            <a:avLst/>
          </a:prstGeom>
        </p:spPr>
        <p:txBody>
          <a:bodyPr wrap="square" lIns="0" tIns="0" rIns="0" bIns="0" rtlCol="0" anchor="t">
            <a:spAutoFit/>
          </a:bodyPr>
          <a:lstStyle/>
          <a:p>
            <a:pPr algn="just">
              <a:lnSpc>
                <a:spcPts val="3400"/>
              </a:lnSpc>
            </a:pPr>
            <a:r>
              <a:rPr lang="en-US" sz="3200" b="1" dirty="0">
                <a:solidFill>
                  <a:schemeClr val="bg1"/>
                </a:solidFill>
              </a:rPr>
              <a:t>A collection of application programs that perform services for the end-users, such as the production of reports. Each program defines and manages its own data.</a:t>
            </a:r>
          </a:p>
        </p:txBody>
      </p:sp>
      <p:sp>
        <p:nvSpPr>
          <p:cNvPr id="21" name="TextBox 20">
            <a:extLst>
              <a:ext uri="{FF2B5EF4-FFF2-40B4-BE49-F238E27FC236}">
                <a16:creationId xmlns:a16="http://schemas.microsoft.com/office/drawing/2014/main" id="{535A3899-F4D5-417A-B8D7-2F8C78491029}"/>
              </a:ext>
            </a:extLst>
          </p:cNvPr>
          <p:cNvSpPr txBox="1"/>
          <p:nvPr/>
        </p:nvSpPr>
        <p:spPr>
          <a:xfrm>
            <a:off x="2590800" y="6698040"/>
            <a:ext cx="1524000" cy="1569660"/>
          </a:xfrm>
          <a:prstGeom prst="rect">
            <a:avLst/>
          </a:prstGeom>
          <a:solidFill>
            <a:schemeClr val="bg1"/>
          </a:solidFill>
        </p:spPr>
        <p:txBody>
          <a:bodyPr wrap="square">
            <a:spAutoFit/>
          </a:bodyPr>
          <a:lstStyle/>
          <a:p>
            <a:r>
              <a:rPr lang="en-US" sz="3200" b="1" dirty="0"/>
              <a:t>File-Based System</a:t>
            </a:r>
          </a:p>
        </p:txBody>
      </p:sp>
      <p:sp>
        <p:nvSpPr>
          <p:cNvPr id="22" name="TextBox 12">
            <a:extLst>
              <a:ext uri="{FF2B5EF4-FFF2-40B4-BE49-F238E27FC236}">
                <a16:creationId xmlns:a16="http://schemas.microsoft.com/office/drawing/2014/main" id="{0820A889-EA0E-468F-8F23-BF535A418AC7}"/>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4" name="TextBox 14"/>
          <p:cNvSpPr txBox="1"/>
          <p:nvPr/>
        </p:nvSpPr>
        <p:spPr>
          <a:xfrm>
            <a:off x="2438400" y="5693966"/>
            <a:ext cx="13448564" cy="3488134"/>
          </a:xfrm>
          <a:prstGeom prst="rect">
            <a:avLst/>
          </a:prstGeom>
        </p:spPr>
        <p:txBody>
          <a:bodyPr wrap="square" lIns="0" tIns="0" rIns="0" bIns="0" rtlCol="0" anchor="t">
            <a:spAutoFit/>
          </a:bodyPr>
          <a:lstStyle/>
          <a:p>
            <a:pPr algn="just">
              <a:lnSpc>
                <a:spcPts val="3400"/>
              </a:lnSpc>
            </a:pPr>
            <a:r>
              <a:rPr lang="en-US" sz="3200" dirty="0">
                <a:solidFill>
                  <a:schemeClr val="bg1"/>
                </a:solidFill>
              </a:rPr>
              <a:t>File-based systems were an early attempt to computerize the manual filing system that we are all familiar with. For example, an organization might have physical files set up to hold all external and internal correspondence relating to a project, prod </a:t>
            </a:r>
            <a:r>
              <a:rPr lang="en-US" sz="3200" dirty="0" err="1">
                <a:solidFill>
                  <a:schemeClr val="bg1"/>
                </a:solidFill>
              </a:rPr>
              <a:t>uct</a:t>
            </a:r>
            <a:r>
              <a:rPr lang="en-US" sz="3200" dirty="0">
                <a:solidFill>
                  <a:schemeClr val="bg1"/>
                </a:solidFill>
              </a:rPr>
              <a:t>, task, client, or employee. Typically, there are many such files, and for safety they are labeled and stored in one or more cabinets. For security, the cabinets may have locks or may be located in secure areas of the building. In our own home, we probably have some sort of filing system that contains receipts, warranties, invoices, bank statements, and so on.</a:t>
            </a:r>
            <a:endParaRPr lang="en-US" sz="3200" b="1" dirty="0">
              <a:solidFill>
                <a:schemeClr val="bg1"/>
              </a:solidFill>
            </a:endParaRPr>
          </a:p>
        </p:txBody>
      </p:sp>
      <p:sp>
        <p:nvSpPr>
          <p:cNvPr id="18" name="TextBox 13">
            <a:extLst>
              <a:ext uri="{FF2B5EF4-FFF2-40B4-BE49-F238E27FC236}">
                <a16:creationId xmlns:a16="http://schemas.microsoft.com/office/drawing/2014/main" id="{0C9305C7-D7A5-44EF-AB63-DCB660E06DB0}"/>
              </a:ext>
            </a:extLst>
          </p:cNvPr>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File-Based System</a:t>
            </a:r>
          </a:p>
        </p:txBody>
      </p:sp>
      <p:sp>
        <p:nvSpPr>
          <p:cNvPr id="22" name="TextBox 14">
            <a:extLst>
              <a:ext uri="{FF2B5EF4-FFF2-40B4-BE49-F238E27FC236}">
                <a16:creationId xmlns:a16="http://schemas.microsoft.com/office/drawing/2014/main" id="{184AAB4A-9F9C-4F02-93A7-1BA2A6CBBFD8}"/>
              </a:ext>
            </a:extLst>
          </p:cNvPr>
          <p:cNvSpPr txBox="1"/>
          <p:nvPr/>
        </p:nvSpPr>
        <p:spPr>
          <a:xfrm>
            <a:off x="4224622" y="3749579"/>
            <a:ext cx="11569341" cy="1308050"/>
          </a:xfrm>
          <a:prstGeom prst="rect">
            <a:avLst/>
          </a:prstGeom>
        </p:spPr>
        <p:txBody>
          <a:bodyPr wrap="square" lIns="0" tIns="0" rIns="0" bIns="0" rtlCol="0" anchor="t">
            <a:spAutoFit/>
          </a:bodyPr>
          <a:lstStyle/>
          <a:p>
            <a:pPr algn="just">
              <a:lnSpc>
                <a:spcPts val="3400"/>
              </a:lnSpc>
            </a:pPr>
            <a:r>
              <a:rPr lang="en-US" sz="3200" b="1" dirty="0">
                <a:solidFill>
                  <a:schemeClr val="bg1"/>
                </a:solidFill>
              </a:rPr>
              <a:t>A collection of application programs that perform services for the end-users, such as the production of reports. Each program defines and manages its own data.</a:t>
            </a:r>
          </a:p>
        </p:txBody>
      </p:sp>
      <p:sp>
        <p:nvSpPr>
          <p:cNvPr id="23" name="TextBox 22">
            <a:extLst>
              <a:ext uri="{FF2B5EF4-FFF2-40B4-BE49-F238E27FC236}">
                <a16:creationId xmlns:a16="http://schemas.microsoft.com/office/drawing/2014/main" id="{467C0996-B5D0-4BB0-B01D-DE971EF7FDB3}"/>
              </a:ext>
            </a:extLst>
          </p:cNvPr>
          <p:cNvSpPr txBox="1"/>
          <p:nvPr/>
        </p:nvSpPr>
        <p:spPr>
          <a:xfrm>
            <a:off x="2395823" y="3573840"/>
            <a:ext cx="1524000" cy="1569660"/>
          </a:xfrm>
          <a:prstGeom prst="rect">
            <a:avLst/>
          </a:prstGeom>
          <a:solidFill>
            <a:schemeClr val="bg1"/>
          </a:solidFill>
        </p:spPr>
        <p:txBody>
          <a:bodyPr wrap="square">
            <a:spAutoFit/>
          </a:bodyPr>
          <a:lstStyle/>
          <a:p>
            <a:r>
              <a:rPr lang="en-US" sz="3200" b="1" dirty="0"/>
              <a:t>File-Based System</a:t>
            </a:r>
          </a:p>
        </p:txBody>
      </p:sp>
      <p:sp>
        <p:nvSpPr>
          <p:cNvPr id="24" name="TextBox 12">
            <a:extLst>
              <a:ext uri="{FF2B5EF4-FFF2-40B4-BE49-F238E27FC236}">
                <a16:creationId xmlns:a16="http://schemas.microsoft.com/office/drawing/2014/main" id="{3A088B24-ACC3-43E0-8592-270C155F1F9F}"/>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2186796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7" name="TextBox 16">
            <a:extLst>
              <a:ext uri="{FF2B5EF4-FFF2-40B4-BE49-F238E27FC236}">
                <a16:creationId xmlns:a16="http://schemas.microsoft.com/office/drawing/2014/main" id="{C56B26D6-3944-4ABA-AF44-4F3515399604}"/>
              </a:ext>
            </a:extLst>
          </p:cNvPr>
          <p:cNvSpPr txBox="1"/>
          <p:nvPr/>
        </p:nvSpPr>
        <p:spPr>
          <a:xfrm>
            <a:off x="2389909" y="3390900"/>
            <a:ext cx="13856247" cy="2554545"/>
          </a:xfrm>
          <a:prstGeom prst="rect">
            <a:avLst/>
          </a:prstGeom>
          <a:noFill/>
        </p:spPr>
        <p:txBody>
          <a:bodyPr wrap="square">
            <a:spAutoFit/>
          </a:bodyPr>
          <a:lstStyle/>
          <a:p>
            <a:pPr marL="514350" indent="-514350" algn="just">
              <a:buFont typeface="+mj-lt"/>
              <a:buAutoNum type="arabicPeriod"/>
            </a:pPr>
            <a:r>
              <a:rPr lang="en-US" sz="3200" dirty="0">
                <a:solidFill>
                  <a:schemeClr val="bg1"/>
                </a:solidFill>
              </a:rPr>
              <a:t>Separation and isolation of data</a:t>
            </a:r>
          </a:p>
          <a:p>
            <a:pPr marL="514350" indent="-514350" algn="just">
              <a:buFont typeface="+mj-lt"/>
              <a:buAutoNum type="arabicPeriod"/>
            </a:pPr>
            <a:r>
              <a:rPr lang="en-US" sz="3200" dirty="0">
                <a:solidFill>
                  <a:schemeClr val="bg1"/>
                </a:solidFill>
              </a:rPr>
              <a:t>Duplication of data</a:t>
            </a:r>
          </a:p>
          <a:p>
            <a:pPr marL="514350" indent="-514350" algn="just">
              <a:buFont typeface="+mj-lt"/>
              <a:buAutoNum type="arabicPeriod"/>
            </a:pPr>
            <a:r>
              <a:rPr lang="en-US" sz="3200" dirty="0">
                <a:solidFill>
                  <a:schemeClr val="bg1"/>
                </a:solidFill>
              </a:rPr>
              <a:t>Data Dependence</a:t>
            </a:r>
          </a:p>
          <a:p>
            <a:pPr marL="514350" indent="-514350" algn="just">
              <a:buFont typeface="+mj-lt"/>
              <a:buAutoNum type="arabicPeriod"/>
            </a:pPr>
            <a:r>
              <a:rPr lang="en-US" sz="3200" dirty="0">
                <a:solidFill>
                  <a:schemeClr val="bg1"/>
                </a:solidFill>
              </a:rPr>
              <a:t>Incompatible file formats</a:t>
            </a:r>
          </a:p>
          <a:p>
            <a:pPr marL="514350" indent="-514350" algn="just">
              <a:buFont typeface="+mj-lt"/>
              <a:buAutoNum type="arabicPeriod"/>
            </a:pPr>
            <a:r>
              <a:rPr lang="en-US" sz="3200" dirty="0">
                <a:solidFill>
                  <a:schemeClr val="bg1"/>
                </a:solidFill>
              </a:rPr>
              <a:t>Fixed queries/proliferation of application programs</a:t>
            </a:r>
          </a:p>
        </p:txBody>
      </p:sp>
      <p:sp>
        <p:nvSpPr>
          <p:cNvPr id="18" name="TextBox 13">
            <a:extLst>
              <a:ext uri="{FF2B5EF4-FFF2-40B4-BE49-F238E27FC236}">
                <a16:creationId xmlns:a16="http://schemas.microsoft.com/office/drawing/2014/main" id="{2E54EF43-A875-4C34-BB5E-626B8D4C97A3}"/>
              </a:ext>
            </a:extLst>
          </p:cNvPr>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800" b="1" dirty="0">
                <a:solidFill>
                  <a:schemeClr val="bg1"/>
                </a:solidFill>
              </a:rPr>
              <a:t>Limitations of the File-Based Approach</a:t>
            </a:r>
            <a:endParaRPr lang="en-US" sz="4799" b="1" dirty="0">
              <a:solidFill>
                <a:schemeClr val="bg1"/>
              </a:solidFill>
              <a:latin typeface="Tahoma Bold"/>
            </a:endParaRPr>
          </a:p>
        </p:txBody>
      </p:sp>
      <p:sp>
        <p:nvSpPr>
          <p:cNvPr id="15" name="TextBox 14">
            <a:extLst>
              <a:ext uri="{FF2B5EF4-FFF2-40B4-BE49-F238E27FC236}">
                <a16:creationId xmlns:a16="http://schemas.microsoft.com/office/drawing/2014/main" id="{8F98840A-4E87-4651-902C-34C00FBF75BF}"/>
              </a:ext>
            </a:extLst>
          </p:cNvPr>
          <p:cNvSpPr txBox="1"/>
          <p:nvPr/>
        </p:nvSpPr>
        <p:spPr>
          <a:xfrm>
            <a:off x="4419599" y="7090866"/>
            <a:ext cx="11569341" cy="872034"/>
          </a:xfrm>
          <a:prstGeom prst="rect">
            <a:avLst/>
          </a:prstGeom>
        </p:spPr>
        <p:txBody>
          <a:bodyPr wrap="square" lIns="0" tIns="0" rIns="0" bIns="0" rtlCol="0" anchor="t">
            <a:spAutoFit/>
          </a:bodyPr>
          <a:lstStyle/>
          <a:p>
            <a:pPr algn="just">
              <a:lnSpc>
                <a:spcPts val="3400"/>
              </a:lnSpc>
            </a:pPr>
            <a:r>
              <a:rPr lang="en-US" sz="3200" b="1" dirty="0">
                <a:solidFill>
                  <a:schemeClr val="bg1"/>
                </a:solidFill>
              </a:rPr>
              <a:t>A shared collection of logically related data and its description, designed to meet the information needs of an organization.</a:t>
            </a:r>
          </a:p>
        </p:txBody>
      </p:sp>
      <p:sp>
        <p:nvSpPr>
          <p:cNvPr id="19" name="TextBox 18">
            <a:extLst>
              <a:ext uri="{FF2B5EF4-FFF2-40B4-BE49-F238E27FC236}">
                <a16:creationId xmlns:a16="http://schemas.microsoft.com/office/drawing/2014/main" id="{D3F6BB54-7C55-419F-AC0D-8E26827989AF}"/>
              </a:ext>
            </a:extLst>
          </p:cNvPr>
          <p:cNvSpPr txBox="1"/>
          <p:nvPr/>
        </p:nvSpPr>
        <p:spPr>
          <a:xfrm>
            <a:off x="2293484" y="7200900"/>
            <a:ext cx="1815740" cy="584775"/>
          </a:xfrm>
          <a:prstGeom prst="rect">
            <a:avLst/>
          </a:prstGeom>
          <a:solidFill>
            <a:schemeClr val="bg1"/>
          </a:solidFill>
        </p:spPr>
        <p:txBody>
          <a:bodyPr wrap="square">
            <a:spAutoFit/>
          </a:bodyPr>
          <a:lstStyle/>
          <a:p>
            <a:r>
              <a:rPr lang="en-US" sz="3200" b="1" dirty="0"/>
              <a:t>Database</a:t>
            </a:r>
          </a:p>
        </p:txBody>
      </p:sp>
      <p:sp>
        <p:nvSpPr>
          <p:cNvPr id="20" name="TextBox 19">
            <a:extLst>
              <a:ext uri="{FF2B5EF4-FFF2-40B4-BE49-F238E27FC236}">
                <a16:creationId xmlns:a16="http://schemas.microsoft.com/office/drawing/2014/main" id="{3037A379-EB03-4AA9-8CAF-E4124D0BEA01}"/>
              </a:ext>
            </a:extLst>
          </p:cNvPr>
          <p:cNvSpPr txBox="1"/>
          <p:nvPr/>
        </p:nvSpPr>
        <p:spPr>
          <a:xfrm>
            <a:off x="2293484" y="6280785"/>
            <a:ext cx="10326028" cy="584775"/>
          </a:xfrm>
          <a:prstGeom prst="rect">
            <a:avLst/>
          </a:prstGeom>
          <a:noFill/>
        </p:spPr>
        <p:txBody>
          <a:bodyPr wrap="square">
            <a:spAutoFit/>
          </a:bodyPr>
          <a:lstStyle/>
          <a:p>
            <a:r>
              <a:rPr lang="en-US" sz="3200" dirty="0">
                <a:solidFill>
                  <a:schemeClr val="bg1"/>
                </a:solidFill>
              </a:rPr>
              <a:t>To become more effective, a new approach was required.</a:t>
            </a:r>
          </a:p>
        </p:txBody>
      </p:sp>
      <p:sp>
        <p:nvSpPr>
          <p:cNvPr id="21" name="TextBox 12">
            <a:extLst>
              <a:ext uri="{FF2B5EF4-FFF2-40B4-BE49-F238E27FC236}">
                <a16:creationId xmlns:a16="http://schemas.microsoft.com/office/drawing/2014/main" id="{1E3933FD-C8CC-4E71-B253-E12E7F64C34B}"/>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3986150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TotalTime>
  <Words>3163</Words>
  <Application>Microsoft Office PowerPoint</Application>
  <PresentationFormat>Custom</PresentationFormat>
  <Paragraphs>190</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Tahoma Bold</vt:lpstr>
      <vt:lpstr>Open Sauce</vt:lpstr>
      <vt:lpstr>Tahoma</vt:lpstr>
      <vt:lpstr>Open Sans Bold Bold</vt:lpstr>
      <vt:lpstr>Open Sans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future technology is developing very fast</dc:title>
  <dc:creator>Hendra Kurniawan</dc:creator>
  <cp:lastModifiedBy>pc</cp:lastModifiedBy>
  <cp:revision>96</cp:revision>
  <dcterms:created xsi:type="dcterms:W3CDTF">2006-08-16T00:00:00Z</dcterms:created>
  <dcterms:modified xsi:type="dcterms:W3CDTF">2023-09-26T08:23:53Z</dcterms:modified>
  <dc:identifier>DAFtcN56TXg</dc:identifier>
</cp:coreProperties>
</file>