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56" r:id="rId2"/>
    <p:sldId id="357" r:id="rId3"/>
    <p:sldId id="358" r:id="rId4"/>
    <p:sldId id="359" r:id="rId5"/>
    <p:sldId id="362" r:id="rId6"/>
    <p:sldId id="363" r:id="rId7"/>
    <p:sldId id="364" r:id="rId8"/>
    <p:sldId id="365" r:id="rId9"/>
    <p:sldId id="366" r:id="rId10"/>
    <p:sldId id="367" r:id="rId11"/>
    <p:sldId id="368" r:id="rId12"/>
    <p:sldId id="369" r:id="rId13"/>
    <p:sldId id="370" r:id="rId14"/>
    <p:sldId id="371" r:id="rId15"/>
    <p:sldId id="372" r:id="rId16"/>
    <p:sldId id="373" r:id="rId17"/>
    <p:sldId id="374" r:id="rId18"/>
    <p:sldId id="37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116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59628-F15B-4340-9D53-34F774CA49BA}" type="datetimeFigureOut">
              <a:rPr lang="en-ID" smtClean="0"/>
              <a:t>15/12/2023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581F09-EBED-4F39-B3C6-17440DD5756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01244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FA7D0-E1D2-4AED-9A80-8449AE7A02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30BE7-5669-4391-8E7A-44C4167DF4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3EB5E-5ED9-4D08-85C2-868EA5A45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F5D1-3595-40AF-A2C8-5990F56D722D}" type="datetimeFigureOut">
              <a:rPr lang="en-ID" smtClean="0"/>
              <a:t>15/12/2023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13DACC-B505-47D7-8778-399452847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2B383-5756-4122-BA66-95D578044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A961-65F4-4711-B5AD-3BBB9F422AD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71939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1E695-6B63-49F7-82C2-11606B23B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0AA77B-8EEC-4E83-A8A2-8BF690A23D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A205AC-56CA-409D-9A41-075BCF822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F5D1-3595-40AF-A2C8-5990F56D722D}" type="datetimeFigureOut">
              <a:rPr lang="en-ID" smtClean="0"/>
              <a:t>15/12/2023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99BC2E-C5B0-4673-B6B2-5861E81D7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0F8BB-2812-429D-980E-5D047175A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A961-65F4-4711-B5AD-3BBB9F422AD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69643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306CAC-537E-43B7-B562-90601BFF9C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2F83BF-6B3E-4885-AFF9-A1AADBEB0E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6D826C-F8F9-4097-97C4-6016F75BB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F5D1-3595-40AF-A2C8-5990F56D722D}" type="datetimeFigureOut">
              <a:rPr lang="en-ID" smtClean="0"/>
              <a:t>15/12/2023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3A9CE-CF89-411E-876E-191F2F85C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08669-464B-455B-871E-52FE621A7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A961-65F4-4711-B5AD-3BBB9F422AD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92138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11A19-643A-41BF-BE2B-F76AA7D6B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50F7F-22CF-4166-B199-2E228223F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327FB-8C62-48AD-AE3F-9FFAF2408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F5D1-3595-40AF-A2C8-5990F56D722D}" type="datetimeFigureOut">
              <a:rPr lang="en-ID" smtClean="0"/>
              <a:t>15/12/2023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E07F5-376B-4DBD-8FCD-0248A50E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EE7FF-DA28-4F03-BF45-A3E1946D5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A961-65F4-4711-B5AD-3BBB9F422AD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65699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FC9EF-157F-423F-82D4-4BD496E0C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6A27B-01BD-4095-9E20-77715FD2DD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D4758-77AF-40B8-A329-883FE9C79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F5D1-3595-40AF-A2C8-5990F56D722D}" type="datetimeFigureOut">
              <a:rPr lang="en-ID" smtClean="0"/>
              <a:t>15/12/2023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C6A1E-F0F8-420F-B70A-11294C485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95D861-0AFD-49CD-B7D7-F0871E90B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A961-65F4-4711-B5AD-3BBB9F422AD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54535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E234D-E548-4B69-B53D-8014D68ED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5B4C2-6FEE-4052-877C-109D5BA5F1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982FA8-996A-411C-A012-0650A9F8AA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346BCD-8ADA-4ACD-A6D0-D31D50E51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F5D1-3595-40AF-A2C8-5990F56D722D}" type="datetimeFigureOut">
              <a:rPr lang="en-ID" smtClean="0"/>
              <a:t>15/12/2023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0C5996-6663-4510-A8C4-0D3F70C72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F5D074-BB65-4603-B8B2-E107BD6EA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A961-65F4-4711-B5AD-3BBB9F422AD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80963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E5BFE-A491-48A9-B229-2C2600405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832F7-E4E1-4D27-BFBB-B52FA95DA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FD773B-6DF2-478F-8FE1-B2C4099DBA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1B2A78-7CA0-4A3A-ADB2-79E2F54CDE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9E6E6-31D6-4057-A1C2-6F4236B47A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1BDC9A-BDBD-4966-985D-02141F8A8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F5D1-3595-40AF-A2C8-5990F56D722D}" type="datetimeFigureOut">
              <a:rPr lang="en-ID" smtClean="0"/>
              <a:t>15/12/2023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369543-DE42-4933-8E97-3FB75FA09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EF4BE3-0E1D-48FB-B802-F324EA367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A961-65F4-4711-B5AD-3BBB9F422AD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8715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2853D-F997-46A7-9869-A4EE6195E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145E93-1F4C-4049-97B6-434957E9C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F5D1-3595-40AF-A2C8-5990F56D722D}" type="datetimeFigureOut">
              <a:rPr lang="en-ID" smtClean="0"/>
              <a:t>15/12/2023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AA6A7E-1988-47A1-8231-52082C6E2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B2C5CA-2FBF-498D-B492-FF27EDD51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A961-65F4-4711-B5AD-3BBB9F422AD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2266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D8A38B-F9BA-4A43-A23A-71827ACBF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F5D1-3595-40AF-A2C8-5990F56D722D}" type="datetimeFigureOut">
              <a:rPr lang="en-ID" smtClean="0"/>
              <a:t>15/12/2023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3D709A-3DF0-42D2-A833-DDCAA10C0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0554DB-49D6-4E4F-9C89-2263873DE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A961-65F4-4711-B5AD-3BBB9F422AD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21887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EB5CD-D9BE-43A3-8D50-F3C7255B4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C8801-640D-47CF-9D4A-173B1A3F7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BC03BA-08E0-4594-A79A-8DD4E8B3DF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EF05AE-F4C5-4C47-8BBB-4E5CE39CF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F5D1-3595-40AF-A2C8-5990F56D722D}" type="datetimeFigureOut">
              <a:rPr lang="en-ID" smtClean="0"/>
              <a:t>15/12/2023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DE8BE1-1144-43F8-B18F-A359D86D0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2248A9-88C1-4D5D-8CBA-F68122A73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A961-65F4-4711-B5AD-3BBB9F422AD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97258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C2191-69C0-4B3C-9BFF-7B118AA21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FFEFA6-7C14-4900-BB7E-23C431AEA5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83E820-4255-41DA-A6AC-41AC9593B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83399E-E97B-4134-9812-D91F24441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F5D1-3595-40AF-A2C8-5990F56D722D}" type="datetimeFigureOut">
              <a:rPr lang="en-ID" smtClean="0"/>
              <a:t>15/12/2023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96334D-1DB3-4991-B290-D9C63A87C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0B3190-B2FD-4DF7-A045-6BF037C38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A961-65F4-4711-B5AD-3BBB9F422AD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99496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7D3488-393F-49D0-984C-0C347B469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F03BFD-EE53-4AF2-BFAE-3E86C95FB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03BEA9-D254-41FA-84F6-DC28108CF6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AF5D1-3595-40AF-A2C8-5990F56D722D}" type="datetimeFigureOut">
              <a:rPr lang="en-ID" smtClean="0"/>
              <a:t>15/12/2023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C0D79-D6FA-47FC-BFE6-CCCF53CC4E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6FCC4D-3E2D-4B5D-BDE4-67BDA2926D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4A961-65F4-4711-B5AD-3BBB9F422AD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82375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ngentaconnect.com/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://www.hcibib.org/" TargetMode="External"/><Relationship Id="rId12" Type="http://schemas.openxmlformats.org/officeDocument/2006/relationships/hyperlink" Target="http://jodi.tamu.edu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blp.uni-trier.de/" TargetMode="External"/><Relationship Id="rId11" Type="http://schemas.openxmlformats.org/officeDocument/2006/relationships/hyperlink" Target="http://www.research.ibm.com/journal/sj/" TargetMode="External"/><Relationship Id="rId5" Type="http://schemas.openxmlformats.org/officeDocument/2006/relationships/hyperlink" Target="http://www.springer.de/comp/lncs" TargetMode="External"/><Relationship Id="rId10" Type="http://schemas.openxmlformats.org/officeDocument/2006/relationships/hyperlink" Target="http://foldoc.org/" TargetMode="External"/><Relationship Id="rId4" Type="http://schemas.openxmlformats.org/officeDocument/2006/relationships/hyperlink" Target="http://www.computer.org/" TargetMode="External"/><Relationship Id="rId9" Type="http://schemas.openxmlformats.org/officeDocument/2006/relationships/hyperlink" Target="http://www.neuron.co.uk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inwww.ira.uka.de/bibliography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cm.org/" TargetMode="External"/><Relationship Id="rId5" Type="http://schemas.openxmlformats.org/officeDocument/2006/relationships/hyperlink" Target="http://www.researchnavigator.com/" TargetMode="External"/><Relationship Id="rId4" Type="http://schemas.openxmlformats.org/officeDocument/2006/relationships/hyperlink" Target="http://wos.mimas.ac.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>
            <a:extLst>
              <a:ext uri="{FF2B5EF4-FFF2-40B4-BE49-F238E27FC236}">
                <a16:creationId xmlns:a16="http://schemas.microsoft.com/office/drawing/2014/main" id="{13593D22-A5A0-4182-BCCE-8D7EB26CBA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25200" y="192272"/>
            <a:ext cx="1036320" cy="41732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A28C00-F2F7-45EA-ADD4-2879019F1D5D}" type="slidenum">
              <a:rPr lang="en-US" altLang="en-US" sz="2400">
                <a:latin typeface="Arial Black" panose="020B0A04020102020204" pitchFamily="34" charset="0"/>
              </a:rPr>
              <a:pPr/>
              <a:t>1</a:t>
            </a:fld>
            <a:endParaRPr lang="en-US" altLang="en-US" sz="2400" dirty="0">
              <a:latin typeface="Arial Black" panose="020B0A04020102020204" pitchFamily="34" charset="0"/>
            </a:endParaRPr>
          </a:p>
        </p:txBody>
      </p:sp>
      <p:sp>
        <p:nvSpPr>
          <p:cNvPr id="5125" name="Rectangle 6">
            <a:extLst>
              <a:ext uri="{FF2B5EF4-FFF2-40B4-BE49-F238E27FC236}">
                <a16:creationId xmlns:a16="http://schemas.microsoft.com/office/drawing/2014/main" id="{0F0EC130-6FC8-4EA2-BC86-647CF8729E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6937" y="1439613"/>
            <a:ext cx="30480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800" b="1" dirty="0">
                <a:solidFill>
                  <a:srgbClr val="0070C0"/>
                </a:solidFill>
                <a:latin typeface="Tahoma" panose="020B0604030504040204" pitchFamily="34" charset="0"/>
              </a:rPr>
              <a:t>COMPONENTS OF AN EMPIRICAL RESEARCH REPORT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6324599"/>
            <a:ext cx="12192000" cy="508131"/>
            <a:chOff x="0" y="6324599"/>
            <a:chExt cx="12192000" cy="50813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06C1958-CE8D-443F-819C-AA34DEBBDDD7}"/>
                </a:ext>
              </a:extLst>
            </p:cNvPr>
            <p:cNvSpPr/>
            <p:nvPr/>
          </p:nvSpPr>
          <p:spPr>
            <a:xfrm>
              <a:off x="0" y="6324599"/>
              <a:ext cx="12192000" cy="5081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</a:rPr>
                <a:t>Palembang,  25 April 2022</a:t>
              </a:r>
              <a:endParaRPr lang="en-ID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9317494" y="6393998"/>
              <a:ext cx="28319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Suhendro@darmajaya.ac.id</a:t>
              </a:r>
              <a:endParaRPr lang="en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1" name="Picture 6" descr="Penerimaan Proposal Penelitian dan Pengabdian kepada Masyarakat  Kemenristek/BRIN Tahun Anggaran 2021 – Lembaga Penelitian dan Pengabdian  kepada Masyaraka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00" y="114059"/>
            <a:ext cx="1584805" cy="79240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A60181E3-9FD9-4AF3-9B00-40E57598A491}"/>
              </a:ext>
            </a:extLst>
          </p:cNvPr>
          <p:cNvSpPr txBox="1">
            <a:spLocks/>
          </p:cNvSpPr>
          <p:nvPr/>
        </p:nvSpPr>
        <p:spPr>
          <a:xfrm>
            <a:off x="2402896" y="6488692"/>
            <a:ext cx="5902904" cy="54927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US" altLang="en-US" sz="1400" dirty="0"/>
              <a:t>Empirical Research Reports |Spring 2005 | </a:t>
            </a:r>
            <a:r>
              <a:rPr lang="en-US" sz="1400" b="1" dirty="0">
                <a:ln w="0"/>
              </a:rPr>
              <a:t>How to Write Good Paper</a:t>
            </a:r>
          </a:p>
          <a:p>
            <a:endParaRPr lang="en-US" altLang="en-US" sz="1400" dirty="0"/>
          </a:p>
          <a:p>
            <a:endParaRPr lang="en-US" altLang="en-US" sz="1400" dirty="0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3A29CE99-54C5-4AA1-97BF-C94F34BFB7A5}"/>
              </a:ext>
            </a:extLst>
          </p:cNvPr>
          <p:cNvSpPr txBox="1">
            <a:spLocks noChangeArrowheads="1"/>
          </p:cNvSpPr>
          <p:nvPr/>
        </p:nvSpPr>
        <p:spPr>
          <a:xfrm>
            <a:off x="3447046" y="1940537"/>
            <a:ext cx="8287754" cy="431466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5492" indent="0">
              <a:lnSpc>
                <a:spcPts val="2350"/>
              </a:lnSpc>
              <a:spcBef>
                <a:spcPts val="117"/>
              </a:spcBef>
              <a:buNone/>
            </a:pPr>
            <a:endParaRPr lang="en-US" sz="2400" b="1" dirty="0"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2400" y="328904"/>
            <a:ext cx="3276600" cy="814096"/>
            <a:chOff x="152400" y="328904"/>
            <a:chExt cx="3276600" cy="814096"/>
          </a:xfrm>
        </p:grpSpPr>
        <p:pic>
          <p:nvPicPr>
            <p:cNvPr id="16" name="Picture 4" descr="LLDIKTI Wilayah VI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3036" y="328904"/>
              <a:ext cx="690995" cy="6987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/>
            <p:cNvSpPr/>
            <p:nvPr/>
          </p:nvSpPr>
          <p:spPr>
            <a:xfrm>
              <a:off x="1515436" y="347246"/>
              <a:ext cx="731290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1400" b="1" cap="none" spc="0" dirty="0">
                  <a:ln/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LLDIKTI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38200" y="742890"/>
              <a:ext cx="142095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 prst="angle"/>
              </a:sp3d>
            </a:bodyPr>
            <a:lstStyle/>
            <a:p>
              <a:r>
                <a:rPr lang="en-US" sz="2000" b="1" dirty="0">
                  <a:ln/>
                </a:rPr>
                <a:t>WILAYAH  </a:t>
              </a:r>
              <a:r>
                <a:rPr lang="en-US" sz="2000" b="1" dirty="0">
                  <a:ln/>
                  <a:solidFill>
                    <a:schemeClr val="accent4"/>
                  </a:solidFill>
                </a:rPr>
                <a:t>II</a:t>
              </a:r>
              <a:endParaRPr lang="en-US" sz="2000" b="1" cap="none" spc="0" dirty="0">
                <a:ln/>
                <a:solidFill>
                  <a:schemeClr val="accent4"/>
                </a:solidFill>
                <a:effectLst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152400" y="1143000"/>
              <a:ext cx="3276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object 10"/>
          <p:cNvSpPr txBox="1"/>
          <p:nvPr/>
        </p:nvSpPr>
        <p:spPr>
          <a:xfrm>
            <a:off x="3447046" y="1027701"/>
            <a:ext cx="8287754" cy="645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r">
              <a:spcBef>
                <a:spcPts val="117"/>
              </a:spcBef>
            </a:pPr>
            <a:r>
              <a:rPr lang="en-US" sz="4400" b="1" dirty="0">
                <a:solidFill>
                  <a:srgbClr val="FF0000"/>
                </a:solidFill>
              </a:rPr>
              <a:t>WRITING THE LITERATURE</a:t>
            </a:r>
            <a:endParaRPr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137" y="5949560"/>
            <a:ext cx="991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Design. By. Z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3657600" y="2209799"/>
            <a:ext cx="7696200" cy="3967163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Literature Review </a:t>
            </a:r>
            <a:r>
              <a:rPr lang="en-US" dirty="0"/>
              <a:t>serves to provide the link between your research and previous research.</a:t>
            </a:r>
            <a:endParaRPr lang="id-ID" dirty="0"/>
          </a:p>
          <a:p>
            <a:r>
              <a:rPr lang="en-US" dirty="0"/>
              <a:t> Most importantly, the literature review enables you to gain a perspective of your research topic, and helps you to avoid duplicating research efforts and to identify unforeseen problems.</a:t>
            </a:r>
            <a:endParaRPr lang="id-ID" dirty="0"/>
          </a:p>
          <a:p>
            <a:r>
              <a:rPr lang="en-US" dirty="0"/>
              <a:t> Therefore, the contents of a </a:t>
            </a:r>
            <a:r>
              <a:rPr lang="en-US" i="1" dirty="0"/>
              <a:t>Literature Review </a:t>
            </a:r>
            <a:r>
              <a:rPr lang="en-US" dirty="0"/>
              <a:t>should include the following:</a:t>
            </a:r>
            <a:endParaRPr lang="id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420035"/>
      </p:ext>
    </p:extLst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>
            <a:extLst>
              <a:ext uri="{FF2B5EF4-FFF2-40B4-BE49-F238E27FC236}">
                <a16:creationId xmlns:a16="http://schemas.microsoft.com/office/drawing/2014/main" id="{13593D22-A5A0-4182-BCCE-8D7EB26CBA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25200" y="192272"/>
            <a:ext cx="1036320" cy="41732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A28C00-F2F7-45EA-ADD4-2879019F1D5D}" type="slidenum">
              <a:rPr lang="en-US" altLang="en-US" sz="2400">
                <a:latin typeface="Arial Black" panose="020B0A04020102020204" pitchFamily="34" charset="0"/>
              </a:rPr>
              <a:pPr/>
              <a:t>10</a:t>
            </a:fld>
            <a:endParaRPr lang="en-US" altLang="en-US" sz="2400" dirty="0">
              <a:latin typeface="Arial Black" panose="020B0A04020102020204" pitchFamily="34" charset="0"/>
            </a:endParaRPr>
          </a:p>
        </p:txBody>
      </p:sp>
      <p:sp>
        <p:nvSpPr>
          <p:cNvPr id="5125" name="Rectangle 6">
            <a:extLst>
              <a:ext uri="{FF2B5EF4-FFF2-40B4-BE49-F238E27FC236}">
                <a16:creationId xmlns:a16="http://schemas.microsoft.com/office/drawing/2014/main" id="{0F0EC130-6FC8-4EA2-BC86-647CF8729E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6937" y="1439613"/>
            <a:ext cx="30480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800" b="1" dirty="0">
                <a:solidFill>
                  <a:srgbClr val="0070C0"/>
                </a:solidFill>
                <a:latin typeface="Tahoma" panose="020B0604030504040204" pitchFamily="34" charset="0"/>
              </a:rPr>
              <a:t>COMPONENTS OF AN EMPIRICAL RESEARCH REPORT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6324599"/>
            <a:ext cx="12192000" cy="508131"/>
            <a:chOff x="0" y="6324599"/>
            <a:chExt cx="12192000" cy="50813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06C1958-CE8D-443F-819C-AA34DEBBDDD7}"/>
                </a:ext>
              </a:extLst>
            </p:cNvPr>
            <p:cNvSpPr/>
            <p:nvPr/>
          </p:nvSpPr>
          <p:spPr>
            <a:xfrm>
              <a:off x="0" y="6324599"/>
              <a:ext cx="12192000" cy="5081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</a:rPr>
                <a:t>Palembang,  25 April 2022</a:t>
              </a:r>
              <a:endParaRPr lang="en-ID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9317494" y="6393998"/>
              <a:ext cx="28319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Suhendro@darmajaya.ac.id</a:t>
              </a:r>
              <a:endParaRPr lang="en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1" name="Picture 6" descr="Penerimaan Proposal Penelitian dan Pengabdian kepada Masyarakat  Kemenristek/BRIN Tahun Anggaran 2021 – Lembaga Penelitian dan Pengabdian  kepada Masyaraka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00" y="114059"/>
            <a:ext cx="1584805" cy="79240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A60181E3-9FD9-4AF3-9B00-40E57598A491}"/>
              </a:ext>
            </a:extLst>
          </p:cNvPr>
          <p:cNvSpPr txBox="1">
            <a:spLocks/>
          </p:cNvSpPr>
          <p:nvPr/>
        </p:nvSpPr>
        <p:spPr>
          <a:xfrm>
            <a:off x="2402896" y="6488692"/>
            <a:ext cx="5902904" cy="54927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US" altLang="en-US" sz="1400" dirty="0"/>
              <a:t>Empirical Research Reports |Spring 2005 | </a:t>
            </a:r>
            <a:r>
              <a:rPr lang="en-US" sz="1400" b="1" dirty="0">
                <a:ln w="0"/>
              </a:rPr>
              <a:t>How to Write Good Paper</a:t>
            </a:r>
          </a:p>
          <a:p>
            <a:endParaRPr lang="en-US" altLang="en-US" sz="1400" dirty="0"/>
          </a:p>
          <a:p>
            <a:endParaRPr lang="en-US" altLang="en-US" sz="1400" dirty="0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3A29CE99-54C5-4AA1-97BF-C94F34BFB7A5}"/>
              </a:ext>
            </a:extLst>
          </p:cNvPr>
          <p:cNvSpPr txBox="1">
            <a:spLocks noChangeArrowheads="1"/>
          </p:cNvSpPr>
          <p:nvPr/>
        </p:nvSpPr>
        <p:spPr>
          <a:xfrm>
            <a:off x="3447046" y="1940537"/>
            <a:ext cx="8287754" cy="431466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5492" indent="0">
              <a:lnSpc>
                <a:spcPts val="2350"/>
              </a:lnSpc>
              <a:spcBef>
                <a:spcPts val="117"/>
              </a:spcBef>
              <a:buNone/>
            </a:pPr>
            <a:endParaRPr lang="en-US" sz="2400" b="1" dirty="0"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2400" y="328904"/>
            <a:ext cx="3276600" cy="814096"/>
            <a:chOff x="152400" y="328904"/>
            <a:chExt cx="3276600" cy="814096"/>
          </a:xfrm>
        </p:grpSpPr>
        <p:pic>
          <p:nvPicPr>
            <p:cNvPr id="16" name="Picture 4" descr="LLDIKTI Wilayah VI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3036" y="328904"/>
              <a:ext cx="690995" cy="6987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/>
            <p:cNvSpPr/>
            <p:nvPr/>
          </p:nvSpPr>
          <p:spPr>
            <a:xfrm>
              <a:off x="1515436" y="347246"/>
              <a:ext cx="731290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1400" b="1" cap="none" spc="0" dirty="0">
                  <a:ln/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LLDIKTI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38200" y="742890"/>
              <a:ext cx="142095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 prst="angle"/>
              </a:sp3d>
            </a:bodyPr>
            <a:lstStyle/>
            <a:p>
              <a:r>
                <a:rPr lang="en-US" sz="2000" b="1" dirty="0">
                  <a:ln/>
                </a:rPr>
                <a:t>WILAYAH  </a:t>
              </a:r>
              <a:r>
                <a:rPr lang="en-US" sz="2000" b="1" dirty="0">
                  <a:ln/>
                  <a:solidFill>
                    <a:schemeClr val="accent4"/>
                  </a:solidFill>
                </a:rPr>
                <a:t>II</a:t>
              </a:r>
              <a:endParaRPr lang="en-US" sz="2000" b="1" cap="none" spc="0" dirty="0">
                <a:ln/>
                <a:solidFill>
                  <a:schemeClr val="accent4"/>
                </a:solidFill>
                <a:effectLst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152400" y="1143000"/>
              <a:ext cx="3276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object 10"/>
          <p:cNvSpPr txBox="1"/>
          <p:nvPr/>
        </p:nvSpPr>
        <p:spPr>
          <a:xfrm>
            <a:off x="3505200" y="923812"/>
            <a:ext cx="8287754" cy="645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r">
              <a:spcBef>
                <a:spcPts val="117"/>
              </a:spcBef>
            </a:pPr>
            <a:r>
              <a:rPr lang="en-US" sz="4800" b="1" dirty="0">
                <a:solidFill>
                  <a:schemeClr val="accent6">
                    <a:lumMod val="50000"/>
                  </a:schemeClr>
                </a:solidFill>
              </a:rPr>
              <a:t>Source of literature review</a:t>
            </a:r>
            <a:endParaRPr sz="4800" b="1" dirty="0">
              <a:solidFill>
                <a:schemeClr val="accent6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137" y="5949560"/>
            <a:ext cx="991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Design. By. Z</a:t>
            </a:r>
          </a:p>
        </p:txBody>
      </p: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4724400" y="2191629"/>
            <a:ext cx="6705600" cy="4557713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it-IT" b="1" dirty="0"/>
              <a:t>IEEE Computer Society (</a:t>
            </a:r>
            <a:r>
              <a:rPr lang="it-IT" b="1" dirty="0">
                <a:hlinkClick r:id="rId4"/>
              </a:rPr>
              <a:t>http://www.computer.org</a:t>
            </a:r>
            <a:r>
              <a:rPr lang="it-IT" b="1" dirty="0"/>
              <a:t>).</a:t>
            </a:r>
          </a:p>
          <a:p>
            <a:pPr eaLnBrk="1" hangingPunct="1"/>
            <a:r>
              <a:rPr lang="id-ID" b="1" dirty="0"/>
              <a:t>Lecture Notes in Computer Science (</a:t>
            </a:r>
            <a:r>
              <a:rPr lang="id-ID" b="1" dirty="0">
                <a:hlinkClick r:id="rId5"/>
              </a:rPr>
              <a:t>www.springer.de/comp/lncs</a:t>
            </a:r>
            <a:r>
              <a:rPr lang="id-ID" b="1" dirty="0"/>
              <a:t>).</a:t>
            </a:r>
            <a:endParaRPr lang="en-US" b="1" dirty="0"/>
          </a:p>
          <a:p>
            <a:pPr eaLnBrk="1" hangingPunct="1"/>
            <a:r>
              <a:rPr lang="id-ID" b="1" dirty="0"/>
              <a:t>DBLP bibliography (</a:t>
            </a:r>
            <a:r>
              <a:rPr lang="id-ID" b="1" dirty="0">
                <a:hlinkClick r:id="rId6"/>
              </a:rPr>
              <a:t>http://dblp.uni-trier.de</a:t>
            </a:r>
            <a:r>
              <a:rPr lang="id-ID" b="1" dirty="0"/>
              <a:t>).</a:t>
            </a:r>
            <a:endParaRPr lang="en-US" b="1" dirty="0"/>
          </a:p>
          <a:p>
            <a:pPr eaLnBrk="1" hangingPunct="1"/>
            <a:r>
              <a:rPr lang="id-ID" b="1" dirty="0"/>
              <a:t>HCI Bibliography (</a:t>
            </a:r>
            <a:r>
              <a:rPr lang="id-ID" b="1" dirty="0">
                <a:hlinkClick r:id="rId7"/>
              </a:rPr>
              <a:t>http://www.hcibib.org</a:t>
            </a:r>
            <a:r>
              <a:rPr lang="id-ID" b="1" dirty="0"/>
              <a:t>).</a:t>
            </a:r>
            <a:endParaRPr lang="en-US" b="1" dirty="0"/>
          </a:p>
          <a:p>
            <a:pPr eaLnBrk="1" hangingPunct="1"/>
            <a:r>
              <a:rPr lang="id-ID" b="1" dirty="0"/>
              <a:t>IngentaConnect (</a:t>
            </a:r>
            <a:r>
              <a:rPr lang="id-ID" b="1" dirty="0">
                <a:hlinkClick r:id="rId8"/>
              </a:rPr>
              <a:t>http://www.ingentaconnect.com/</a:t>
            </a:r>
            <a:r>
              <a:rPr lang="id-ID" b="1" dirty="0"/>
              <a:t>)</a:t>
            </a:r>
            <a:endParaRPr lang="en-US" b="1" dirty="0"/>
          </a:p>
          <a:p>
            <a:pPr eaLnBrk="1" hangingPunct="1"/>
            <a:r>
              <a:rPr lang="fr-FR" b="1" dirty="0" err="1"/>
              <a:t>Neuron</a:t>
            </a:r>
            <a:r>
              <a:rPr lang="fr-FR" b="1" dirty="0"/>
              <a:t> AI directory (</a:t>
            </a:r>
            <a:r>
              <a:rPr lang="fr-FR" b="1" dirty="0">
                <a:hlinkClick r:id="rId9"/>
              </a:rPr>
              <a:t>http://www.neuron.co.uk/</a:t>
            </a:r>
            <a:r>
              <a:rPr lang="fr-FR" b="1" dirty="0"/>
              <a:t>)</a:t>
            </a:r>
          </a:p>
          <a:p>
            <a:pPr eaLnBrk="1" hangingPunct="1"/>
            <a:r>
              <a:rPr lang="en-US" b="1" dirty="0"/>
              <a:t>Free on-line dictionary of computing (</a:t>
            </a:r>
            <a:r>
              <a:rPr lang="en-US" b="1" dirty="0">
                <a:hlinkClick r:id="rId10"/>
              </a:rPr>
              <a:t>http://foldoc.org/</a:t>
            </a:r>
            <a:r>
              <a:rPr lang="en-US" b="1" dirty="0"/>
              <a:t>).</a:t>
            </a:r>
          </a:p>
          <a:p>
            <a:pPr eaLnBrk="1" hangingPunct="1"/>
            <a:r>
              <a:rPr lang="id-ID" b="1" dirty="0"/>
              <a:t>IBM Systems Journal (</a:t>
            </a:r>
            <a:r>
              <a:rPr lang="id-ID" b="1" dirty="0">
                <a:hlinkClick r:id="rId11"/>
              </a:rPr>
              <a:t>http://www.research.ibm.com/journal/sj/</a:t>
            </a:r>
            <a:r>
              <a:rPr lang="id-ID" b="1" dirty="0"/>
              <a:t>).</a:t>
            </a:r>
            <a:endParaRPr lang="en-US" b="1" dirty="0"/>
          </a:p>
          <a:p>
            <a:pPr eaLnBrk="1" hangingPunct="1"/>
            <a:r>
              <a:rPr lang="en-US" b="1" dirty="0"/>
              <a:t>Journal of Digital Information (</a:t>
            </a:r>
            <a:r>
              <a:rPr lang="en-US" b="1" dirty="0">
                <a:hlinkClick r:id="rId12"/>
              </a:rPr>
              <a:t>http://jodi.tamu.edu/</a:t>
            </a:r>
            <a:r>
              <a:rPr lang="en-US" b="1" dirty="0"/>
              <a:t>).</a:t>
            </a:r>
          </a:p>
          <a:p>
            <a:pPr eaLnBrk="1" hangingPunct="1"/>
            <a:endParaRPr lang="en-US" b="1" dirty="0"/>
          </a:p>
          <a:p>
            <a:pPr eaLnBrk="1" hangingPunct="1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78465808"/>
      </p:ext>
    </p:extLst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>
            <a:extLst>
              <a:ext uri="{FF2B5EF4-FFF2-40B4-BE49-F238E27FC236}">
                <a16:creationId xmlns:a16="http://schemas.microsoft.com/office/drawing/2014/main" id="{13593D22-A5A0-4182-BCCE-8D7EB26CBA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25200" y="192272"/>
            <a:ext cx="1036320" cy="41732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A28C00-F2F7-45EA-ADD4-2879019F1D5D}" type="slidenum">
              <a:rPr lang="en-US" altLang="en-US" sz="2400">
                <a:latin typeface="Arial Black" panose="020B0A04020102020204" pitchFamily="34" charset="0"/>
              </a:rPr>
              <a:pPr/>
              <a:t>11</a:t>
            </a:fld>
            <a:endParaRPr lang="en-US" altLang="en-US" sz="2400" dirty="0">
              <a:latin typeface="Arial Black" panose="020B0A04020102020204" pitchFamily="34" charset="0"/>
            </a:endParaRPr>
          </a:p>
        </p:txBody>
      </p:sp>
      <p:sp>
        <p:nvSpPr>
          <p:cNvPr id="5125" name="Rectangle 6">
            <a:extLst>
              <a:ext uri="{FF2B5EF4-FFF2-40B4-BE49-F238E27FC236}">
                <a16:creationId xmlns:a16="http://schemas.microsoft.com/office/drawing/2014/main" id="{0F0EC130-6FC8-4EA2-BC86-647CF8729E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6937" y="1439613"/>
            <a:ext cx="30480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800" b="1" dirty="0">
                <a:solidFill>
                  <a:srgbClr val="0070C0"/>
                </a:solidFill>
                <a:latin typeface="Tahoma" panose="020B0604030504040204" pitchFamily="34" charset="0"/>
              </a:rPr>
              <a:t>COMPONENTS OF AN EMPIRICAL RESEARCH REPORT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6324599"/>
            <a:ext cx="12192000" cy="508131"/>
            <a:chOff x="0" y="6324599"/>
            <a:chExt cx="12192000" cy="50813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06C1958-CE8D-443F-819C-AA34DEBBDDD7}"/>
                </a:ext>
              </a:extLst>
            </p:cNvPr>
            <p:cNvSpPr/>
            <p:nvPr/>
          </p:nvSpPr>
          <p:spPr>
            <a:xfrm>
              <a:off x="0" y="6324599"/>
              <a:ext cx="12192000" cy="5081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</a:rPr>
                <a:t>Palembang,  25 April 2022</a:t>
              </a:r>
              <a:endParaRPr lang="en-ID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9317494" y="6393998"/>
              <a:ext cx="28319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Suhendro@darmajaya.ac.id</a:t>
              </a:r>
              <a:endParaRPr lang="en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1" name="Picture 6" descr="Penerimaan Proposal Penelitian dan Pengabdian kepada Masyarakat  Kemenristek/BRIN Tahun Anggaran 2021 – Lembaga Penelitian dan Pengabdian  kepada Masyaraka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00" y="114059"/>
            <a:ext cx="1584805" cy="79240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A60181E3-9FD9-4AF3-9B00-40E57598A491}"/>
              </a:ext>
            </a:extLst>
          </p:cNvPr>
          <p:cNvSpPr txBox="1">
            <a:spLocks/>
          </p:cNvSpPr>
          <p:nvPr/>
        </p:nvSpPr>
        <p:spPr>
          <a:xfrm>
            <a:off x="2402896" y="6488692"/>
            <a:ext cx="5902904" cy="54927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US" altLang="en-US" sz="1400" dirty="0"/>
              <a:t>Empirical Research Reports |Spring 2005 | </a:t>
            </a:r>
            <a:r>
              <a:rPr lang="en-US" sz="1400" b="1" dirty="0">
                <a:ln w="0"/>
              </a:rPr>
              <a:t>How to Write Good Paper</a:t>
            </a:r>
          </a:p>
          <a:p>
            <a:endParaRPr lang="en-US" altLang="en-US" sz="1400" dirty="0"/>
          </a:p>
          <a:p>
            <a:endParaRPr lang="en-US" altLang="en-US" sz="1400" dirty="0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3A29CE99-54C5-4AA1-97BF-C94F34BFB7A5}"/>
              </a:ext>
            </a:extLst>
          </p:cNvPr>
          <p:cNvSpPr txBox="1">
            <a:spLocks noChangeArrowheads="1"/>
          </p:cNvSpPr>
          <p:nvPr/>
        </p:nvSpPr>
        <p:spPr>
          <a:xfrm>
            <a:off x="3447046" y="1940537"/>
            <a:ext cx="8287754" cy="431466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5492" indent="0">
              <a:lnSpc>
                <a:spcPts val="2350"/>
              </a:lnSpc>
              <a:spcBef>
                <a:spcPts val="117"/>
              </a:spcBef>
              <a:buNone/>
            </a:pPr>
            <a:endParaRPr lang="en-US" sz="2400" b="1" dirty="0"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2400" y="328904"/>
            <a:ext cx="3276600" cy="814096"/>
            <a:chOff x="152400" y="328904"/>
            <a:chExt cx="3276600" cy="814096"/>
          </a:xfrm>
        </p:grpSpPr>
        <p:pic>
          <p:nvPicPr>
            <p:cNvPr id="16" name="Picture 4" descr="LLDIKTI Wilayah VI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3036" y="328904"/>
              <a:ext cx="690995" cy="6987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/>
            <p:cNvSpPr/>
            <p:nvPr/>
          </p:nvSpPr>
          <p:spPr>
            <a:xfrm>
              <a:off x="1515436" y="347246"/>
              <a:ext cx="731290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1400" b="1" cap="none" spc="0" dirty="0">
                  <a:ln/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LLDIKTI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38200" y="742890"/>
              <a:ext cx="142095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 prst="angle"/>
              </a:sp3d>
            </a:bodyPr>
            <a:lstStyle/>
            <a:p>
              <a:r>
                <a:rPr lang="en-US" sz="2000" b="1" dirty="0">
                  <a:ln/>
                </a:rPr>
                <a:t>WILAYAH  </a:t>
              </a:r>
              <a:r>
                <a:rPr lang="en-US" sz="2000" b="1" dirty="0">
                  <a:ln/>
                  <a:solidFill>
                    <a:schemeClr val="accent4"/>
                  </a:solidFill>
                </a:rPr>
                <a:t>II</a:t>
              </a:r>
              <a:endParaRPr lang="en-US" sz="2000" b="1" cap="none" spc="0" dirty="0">
                <a:ln/>
                <a:solidFill>
                  <a:schemeClr val="accent4"/>
                </a:solidFill>
                <a:effectLst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152400" y="1143000"/>
              <a:ext cx="3276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object 10"/>
          <p:cNvSpPr txBox="1"/>
          <p:nvPr/>
        </p:nvSpPr>
        <p:spPr>
          <a:xfrm>
            <a:off x="3505200" y="923812"/>
            <a:ext cx="8287754" cy="645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r">
              <a:spcBef>
                <a:spcPts val="117"/>
              </a:spcBef>
            </a:pPr>
            <a:r>
              <a:rPr lang="en-GB" sz="4800" b="1" dirty="0"/>
              <a:t>Cite and ref styles</a:t>
            </a:r>
            <a:endParaRPr sz="4800" b="1" dirty="0">
              <a:solidFill>
                <a:schemeClr val="accent6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137" y="5949560"/>
            <a:ext cx="991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Design. By. Z</a:t>
            </a:r>
          </a:p>
        </p:txBody>
      </p:sp>
      <p:sp>
        <p:nvSpPr>
          <p:cNvPr id="20" name="Rectangle 3"/>
          <p:cNvSpPr>
            <a:spLocks noGrp="1" noChangeArrowheads="1"/>
          </p:cNvSpPr>
          <p:nvPr>
            <p:ph idx="1"/>
          </p:nvPr>
        </p:nvSpPr>
        <p:spPr>
          <a:xfrm>
            <a:off x="4114800" y="2209800"/>
            <a:ext cx="7162800" cy="4243391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Harvard style (author/ date) </a:t>
            </a:r>
          </a:p>
          <a:p>
            <a:pPr eaLnBrk="1" hangingPunct="1"/>
            <a:r>
              <a:rPr lang="en-US" dirty="0"/>
              <a:t>American Psychological Assoc. (author/ date)</a:t>
            </a:r>
          </a:p>
          <a:p>
            <a:pPr eaLnBrk="1" hangingPunct="1"/>
            <a:r>
              <a:rPr lang="en-US" dirty="0"/>
              <a:t>Modern Language Assoc. (author/ date)</a:t>
            </a:r>
          </a:p>
          <a:p>
            <a:pPr eaLnBrk="1" hangingPunct="1"/>
            <a:r>
              <a:rPr lang="en-US" dirty="0"/>
              <a:t>Modern Humanities Research Assoc. (author/ date)</a:t>
            </a:r>
          </a:p>
          <a:p>
            <a:pPr eaLnBrk="1" hangingPunct="1"/>
            <a:r>
              <a:rPr lang="en-US" dirty="0"/>
              <a:t>Chicago, Vancouver &amp; Footnote (all numeric)</a:t>
            </a:r>
          </a:p>
          <a:p>
            <a:pPr eaLnBrk="1" hangingPunct="1">
              <a:buFontTx/>
              <a:buNone/>
            </a:pPr>
            <a:endParaRPr lang="en-GB" dirty="0"/>
          </a:p>
          <a:p>
            <a:pPr eaLnBrk="1" hangingPunct="1">
              <a:buFontTx/>
              <a:buNone/>
            </a:pPr>
            <a:r>
              <a:rPr lang="en-GB" sz="2000" dirty="0"/>
              <a:t>**ask your tutor which system you should use**</a:t>
            </a:r>
          </a:p>
        </p:txBody>
      </p:sp>
    </p:spTree>
    <p:extLst>
      <p:ext uri="{BB962C8B-B14F-4D97-AF65-F5344CB8AC3E}">
        <p14:creationId xmlns:p14="http://schemas.microsoft.com/office/powerpoint/2010/main" val="2556073287"/>
      </p:ext>
    </p:extLst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>
            <a:extLst>
              <a:ext uri="{FF2B5EF4-FFF2-40B4-BE49-F238E27FC236}">
                <a16:creationId xmlns:a16="http://schemas.microsoft.com/office/drawing/2014/main" id="{13593D22-A5A0-4182-BCCE-8D7EB26CBA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25200" y="192272"/>
            <a:ext cx="1036320" cy="41732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A28C00-F2F7-45EA-ADD4-2879019F1D5D}" type="slidenum">
              <a:rPr lang="en-US" altLang="en-US" sz="2400">
                <a:latin typeface="Arial Black" panose="020B0A04020102020204" pitchFamily="34" charset="0"/>
              </a:rPr>
              <a:pPr/>
              <a:t>12</a:t>
            </a:fld>
            <a:endParaRPr lang="en-US" altLang="en-US" sz="2400" dirty="0">
              <a:latin typeface="Arial Black" panose="020B0A04020102020204" pitchFamily="34" charset="0"/>
            </a:endParaRPr>
          </a:p>
        </p:txBody>
      </p:sp>
      <p:sp>
        <p:nvSpPr>
          <p:cNvPr id="5125" name="Rectangle 6">
            <a:extLst>
              <a:ext uri="{FF2B5EF4-FFF2-40B4-BE49-F238E27FC236}">
                <a16:creationId xmlns:a16="http://schemas.microsoft.com/office/drawing/2014/main" id="{0F0EC130-6FC8-4EA2-BC86-647CF8729E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6937" y="1439613"/>
            <a:ext cx="30480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800" b="1" dirty="0">
                <a:solidFill>
                  <a:srgbClr val="0070C0"/>
                </a:solidFill>
                <a:latin typeface="Tahoma" panose="020B0604030504040204" pitchFamily="34" charset="0"/>
              </a:rPr>
              <a:t>COMPONENTS OF AN EMPIRICAL RESEARCH REPORT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6324599"/>
            <a:ext cx="12192000" cy="508131"/>
            <a:chOff x="0" y="6324599"/>
            <a:chExt cx="12192000" cy="50813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06C1958-CE8D-443F-819C-AA34DEBBDDD7}"/>
                </a:ext>
              </a:extLst>
            </p:cNvPr>
            <p:cNvSpPr/>
            <p:nvPr/>
          </p:nvSpPr>
          <p:spPr>
            <a:xfrm>
              <a:off x="0" y="6324599"/>
              <a:ext cx="12192000" cy="5081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</a:rPr>
                <a:t>Palembang,  25 April 2022</a:t>
              </a:r>
              <a:endParaRPr lang="en-ID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9317494" y="6393998"/>
              <a:ext cx="28319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Suhendro@darmajaya.ac.id</a:t>
              </a:r>
              <a:endParaRPr lang="en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1" name="Picture 6" descr="Penerimaan Proposal Penelitian dan Pengabdian kepada Masyarakat  Kemenristek/BRIN Tahun Anggaran 2021 – Lembaga Penelitian dan Pengabdian  kepada Masyaraka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00" y="114059"/>
            <a:ext cx="1584805" cy="79240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A60181E3-9FD9-4AF3-9B00-40E57598A491}"/>
              </a:ext>
            </a:extLst>
          </p:cNvPr>
          <p:cNvSpPr txBox="1">
            <a:spLocks/>
          </p:cNvSpPr>
          <p:nvPr/>
        </p:nvSpPr>
        <p:spPr>
          <a:xfrm>
            <a:off x="2402896" y="6488692"/>
            <a:ext cx="5902904" cy="54927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US" altLang="en-US" sz="1400" dirty="0"/>
              <a:t>Empirical Research Reports |Spring 2005 | </a:t>
            </a:r>
            <a:r>
              <a:rPr lang="en-US" sz="1400" b="1" dirty="0">
                <a:ln w="0"/>
              </a:rPr>
              <a:t>How to Write Good Paper</a:t>
            </a:r>
          </a:p>
          <a:p>
            <a:endParaRPr lang="en-US" altLang="en-US" sz="1400" dirty="0"/>
          </a:p>
          <a:p>
            <a:endParaRPr lang="en-US" altLang="en-US" sz="1400" dirty="0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3A29CE99-54C5-4AA1-97BF-C94F34BFB7A5}"/>
              </a:ext>
            </a:extLst>
          </p:cNvPr>
          <p:cNvSpPr txBox="1">
            <a:spLocks noChangeArrowheads="1"/>
          </p:cNvSpPr>
          <p:nvPr/>
        </p:nvSpPr>
        <p:spPr>
          <a:xfrm>
            <a:off x="3447046" y="1940537"/>
            <a:ext cx="8287754" cy="431466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5492" indent="0">
              <a:lnSpc>
                <a:spcPts val="2350"/>
              </a:lnSpc>
              <a:spcBef>
                <a:spcPts val="117"/>
              </a:spcBef>
              <a:buNone/>
            </a:pPr>
            <a:endParaRPr lang="en-US" sz="2400" b="1" dirty="0"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2400" y="328904"/>
            <a:ext cx="3276600" cy="814096"/>
            <a:chOff x="152400" y="328904"/>
            <a:chExt cx="3276600" cy="814096"/>
          </a:xfrm>
        </p:grpSpPr>
        <p:pic>
          <p:nvPicPr>
            <p:cNvPr id="16" name="Picture 4" descr="LLDIKTI Wilayah VI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3036" y="328904"/>
              <a:ext cx="690995" cy="6987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/>
            <p:cNvSpPr/>
            <p:nvPr/>
          </p:nvSpPr>
          <p:spPr>
            <a:xfrm>
              <a:off x="1515436" y="347246"/>
              <a:ext cx="731290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1400" b="1" cap="none" spc="0" dirty="0">
                  <a:ln/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LLDIKTI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38200" y="742890"/>
              <a:ext cx="142095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 prst="angle"/>
              </a:sp3d>
            </a:bodyPr>
            <a:lstStyle/>
            <a:p>
              <a:r>
                <a:rPr lang="en-US" sz="2000" b="1" dirty="0">
                  <a:ln/>
                </a:rPr>
                <a:t>WILAYAH  </a:t>
              </a:r>
              <a:r>
                <a:rPr lang="en-US" sz="2000" b="1" dirty="0">
                  <a:ln/>
                  <a:solidFill>
                    <a:schemeClr val="accent4"/>
                  </a:solidFill>
                </a:rPr>
                <a:t>II</a:t>
              </a:r>
              <a:endParaRPr lang="en-US" sz="2000" b="1" cap="none" spc="0" dirty="0">
                <a:ln/>
                <a:solidFill>
                  <a:schemeClr val="accent4"/>
                </a:solidFill>
                <a:effectLst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152400" y="1143000"/>
              <a:ext cx="3276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object 10"/>
          <p:cNvSpPr txBox="1"/>
          <p:nvPr/>
        </p:nvSpPr>
        <p:spPr>
          <a:xfrm>
            <a:off x="3505200" y="923812"/>
            <a:ext cx="8287754" cy="645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r">
              <a:spcBef>
                <a:spcPts val="117"/>
              </a:spcBef>
            </a:pP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Review Literature</a:t>
            </a:r>
            <a:endParaRPr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137" y="5949560"/>
            <a:ext cx="991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Design. By. Z</a:t>
            </a:r>
          </a:p>
        </p:txBody>
      </p:sp>
      <p:sp>
        <p:nvSpPr>
          <p:cNvPr id="23" name="Content Placeholder 2"/>
          <p:cNvSpPr>
            <a:spLocks noGrp="1"/>
          </p:cNvSpPr>
          <p:nvPr>
            <p:ph idx="4294967295"/>
          </p:nvPr>
        </p:nvSpPr>
        <p:spPr>
          <a:xfrm>
            <a:off x="3810000" y="2209799"/>
            <a:ext cx="7772400" cy="3967163"/>
          </a:xfrm>
        </p:spPr>
        <p:txBody>
          <a:bodyPr>
            <a:normAutofit/>
          </a:bodyPr>
          <a:lstStyle/>
          <a:p>
            <a:pPr marL="273050" indent="-273050"/>
            <a:r>
              <a:rPr lang="en-US" b="1" dirty="0"/>
              <a:t>Why are you asked to write a literature review?</a:t>
            </a:r>
          </a:p>
          <a:p>
            <a:pPr marL="273050" indent="-273050"/>
            <a:r>
              <a:rPr lang="en-US" dirty="0"/>
              <a:t>You are asked to write literature reviews in some of your courses so that you can demonstrate to your lecturers that you are able to:</a:t>
            </a:r>
          </a:p>
          <a:p>
            <a:pPr marL="639763" lvl="1" indent="-246063"/>
            <a:r>
              <a:rPr lang="en-US" dirty="0"/>
              <a:t>􀂑 determine what has already been written on a topic</a:t>
            </a:r>
          </a:p>
          <a:p>
            <a:pPr marL="639763" lvl="1" indent="-246063"/>
            <a:r>
              <a:rPr lang="en-US" dirty="0"/>
              <a:t>􀂑 identify previous approaches to the topic</a:t>
            </a:r>
          </a:p>
          <a:p>
            <a:pPr marL="639763" lvl="1" indent="-246063"/>
            <a:r>
              <a:rPr lang="en-US" dirty="0"/>
              <a:t>􀂑 identify central issues in the field</a:t>
            </a:r>
          </a:p>
          <a:p>
            <a:pPr marL="639763" lvl="1" indent="-246063"/>
            <a:r>
              <a:rPr lang="en-US" dirty="0"/>
              <a:t>􀂑 integrate what previous researchers have found</a:t>
            </a:r>
          </a:p>
          <a:p>
            <a:pPr marL="639763" lvl="1" indent="-246063"/>
            <a:r>
              <a:rPr lang="en-US" dirty="0"/>
              <a:t>􀂑 identify important issues still unresolved.</a:t>
            </a:r>
          </a:p>
        </p:txBody>
      </p:sp>
    </p:spTree>
    <p:extLst>
      <p:ext uri="{BB962C8B-B14F-4D97-AF65-F5344CB8AC3E}">
        <p14:creationId xmlns:p14="http://schemas.microsoft.com/office/powerpoint/2010/main" val="2368940610"/>
      </p:ext>
    </p:extLst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>
            <a:extLst>
              <a:ext uri="{FF2B5EF4-FFF2-40B4-BE49-F238E27FC236}">
                <a16:creationId xmlns:a16="http://schemas.microsoft.com/office/drawing/2014/main" id="{13593D22-A5A0-4182-BCCE-8D7EB26CBA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25200" y="192272"/>
            <a:ext cx="1036320" cy="41732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A28C00-F2F7-45EA-ADD4-2879019F1D5D}" type="slidenum">
              <a:rPr lang="en-US" altLang="en-US" sz="2400">
                <a:latin typeface="Arial Black" panose="020B0A04020102020204" pitchFamily="34" charset="0"/>
              </a:rPr>
              <a:pPr/>
              <a:t>13</a:t>
            </a:fld>
            <a:endParaRPr lang="en-US" altLang="en-US" sz="2400" dirty="0">
              <a:latin typeface="Arial Black" panose="020B0A04020102020204" pitchFamily="34" charset="0"/>
            </a:endParaRPr>
          </a:p>
        </p:txBody>
      </p:sp>
      <p:sp>
        <p:nvSpPr>
          <p:cNvPr id="5125" name="Rectangle 6">
            <a:extLst>
              <a:ext uri="{FF2B5EF4-FFF2-40B4-BE49-F238E27FC236}">
                <a16:creationId xmlns:a16="http://schemas.microsoft.com/office/drawing/2014/main" id="{0F0EC130-6FC8-4EA2-BC86-647CF8729E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6937" y="1439613"/>
            <a:ext cx="30480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800" b="1" dirty="0">
                <a:solidFill>
                  <a:srgbClr val="0070C0"/>
                </a:solidFill>
                <a:latin typeface="Tahoma" panose="020B0604030504040204" pitchFamily="34" charset="0"/>
              </a:rPr>
              <a:t>COMPONENTS OF AN EMPIRICAL RESEARCH REPORT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6324599"/>
            <a:ext cx="12192000" cy="508131"/>
            <a:chOff x="0" y="6324599"/>
            <a:chExt cx="12192000" cy="50813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06C1958-CE8D-443F-819C-AA34DEBBDDD7}"/>
                </a:ext>
              </a:extLst>
            </p:cNvPr>
            <p:cNvSpPr/>
            <p:nvPr/>
          </p:nvSpPr>
          <p:spPr>
            <a:xfrm>
              <a:off x="0" y="6324599"/>
              <a:ext cx="12192000" cy="5081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</a:rPr>
                <a:t>Palembang,  25 April 2022</a:t>
              </a:r>
              <a:endParaRPr lang="en-ID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9317494" y="6393998"/>
              <a:ext cx="28319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Suhendro@darmajaya.ac.id</a:t>
              </a:r>
              <a:endParaRPr lang="en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1" name="Picture 6" descr="Penerimaan Proposal Penelitian dan Pengabdian kepada Masyarakat  Kemenristek/BRIN Tahun Anggaran 2021 – Lembaga Penelitian dan Pengabdian  kepada Masyaraka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00" y="114059"/>
            <a:ext cx="1584805" cy="79240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A60181E3-9FD9-4AF3-9B00-40E57598A491}"/>
              </a:ext>
            </a:extLst>
          </p:cNvPr>
          <p:cNvSpPr txBox="1">
            <a:spLocks/>
          </p:cNvSpPr>
          <p:nvPr/>
        </p:nvSpPr>
        <p:spPr>
          <a:xfrm>
            <a:off x="2402896" y="6488692"/>
            <a:ext cx="5902904" cy="54927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US" altLang="en-US" sz="1400" dirty="0"/>
              <a:t>Empirical Research Reports |Spring 2005 | </a:t>
            </a:r>
            <a:r>
              <a:rPr lang="en-US" sz="1400" b="1" dirty="0">
                <a:ln w="0"/>
              </a:rPr>
              <a:t>How to Write Good Paper</a:t>
            </a:r>
          </a:p>
          <a:p>
            <a:endParaRPr lang="en-US" altLang="en-US" sz="1400" dirty="0"/>
          </a:p>
          <a:p>
            <a:endParaRPr lang="en-US" altLang="en-US" sz="1400" dirty="0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3A29CE99-54C5-4AA1-97BF-C94F34BFB7A5}"/>
              </a:ext>
            </a:extLst>
          </p:cNvPr>
          <p:cNvSpPr txBox="1">
            <a:spLocks noChangeArrowheads="1"/>
          </p:cNvSpPr>
          <p:nvPr/>
        </p:nvSpPr>
        <p:spPr>
          <a:xfrm>
            <a:off x="3447046" y="1940537"/>
            <a:ext cx="8287754" cy="431466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5492" indent="0">
              <a:lnSpc>
                <a:spcPts val="2350"/>
              </a:lnSpc>
              <a:spcBef>
                <a:spcPts val="117"/>
              </a:spcBef>
              <a:buNone/>
            </a:pPr>
            <a:endParaRPr lang="en-US" sz="2400" b="1" dirty="0"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2400" y="328904"/>
            <a:ext cx="3276600" cy="814096"/>
            <a:chOff x="152400" y="328904"/>
            <a:chExt cx="3276600" cy="814096"/>
          </a:xfrm>
        </p:grpSpPr>
        <p:pic>
          <p:nvPicPr>
            <p:cNvPr id="16" name="Picture 4" descr="LLDIKTI Wilayah VI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3036" y="328904"/>
              <a:ext cx="690995" cy="6987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/>
            <p:cNvSpPr/>
            <p:nvPr/>
          </p:nvSpPr>
          <p:spPr>
            <a:xfrm>
              <a:off x="1515436" y="347246"/>
              <a:ext cx="731290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1400" b="1" cap="none" spc="0" dirty="0">
                  <a:ln/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LLDIKTI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38200" y="742890"/>
              <a:ext cx="142095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 prst="angle"/>
              </a:sp3d>
            </a:bodyPr>
            <a:lstStyle/>
            <a:p>
              <a:r>
                <a:rPr lang="en-US" sz="2000" b="1" dirty="0">
                  <a:ln/>
                </a:rPr>
                <a:t>WILAYAH  </a:t>
              </a:r>
              <a:r>
                <a:rPr lang="en-US" sz="2000" b="1" dirty="0">
                  <a:ln/>
                  <a:solidFill>
                    <a:schemeClr val="accent4"/>
                  </a:solidFill>
                </a:rPr>
                <a:t>II</a:t>
              </a:r>
              <a:endParaRPr lang="en-US" sz="2000" b="1" cap="none" spc="0" dirty="0">
                <a:ln/>
                <a:solidFill>
                  <a:schemeClr val="accent4"/>
                </a:solidFill>
                <a:effectLst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152400" y="1143000"/>
              <a:ext cx="3276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object 10"/>
          <p:cNvSpPr txBox="1"/>
          <p:nvPr/>
        </p:nvSpPr>
        <p:spPr>
          <a:xfrm>
            <a:off x="3505200" y="923812"/>
            <a:ext cx="8287754" cy="645137"/>
          </a:xfrm>
          <a:prstGeom prst="rect">
            <a:avLst/>
          </a:prstGeom>
        </p:spPr>
        <p:txBody>
          <a:bodyPr wrap="square" lIns="0" tIns="0" rIns="0" bIns="0" rtlCol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12700" algn="r">
              <a:spcBef>
                <a:spcPts val="117"/>
              </a:spcBef>
            </a:pPr>
            <a:r>
              <a:rPr lang="en-US" sz="4800" b="1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Writing </a:t>
            </a:r>
            <a:r>
              <a:rPr lang="id-ID" sz="4800" b="1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n-US" sz="4800" b="1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id-ID" sz="4800" b="1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</a:t>
            </a:r>
            <a:r>
              <a:rPr lang="en-US" sz="4800" b="1" dirty="0" err="1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ethods</a:t>
            </a:r>
            <a:endParaRPr sz="4800" b="1" dirty="0">
              <a:solidFill>
                <a:srgbClr val="C0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137" y="5949560"/>
            <a:ext cx="991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Design. By. Z</a:t>
            </a: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3185160" y="3098840"/>
            <a:ext cx="8458200" cy="1655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b="1" dirty="0"/>
              <a:t>Theories without data are like daydreams.</a:t>
            </a:r>
            <a:endParaRPr lang="id-ID" sz="3200" b="1" dirty="0"/>
          </a:p>
          <a:p>
            <a:pPr marL="0" indent="0" algn="r">
              <a:buNone/>
            </a:pPr>
            <a:r>
              <a:rPr lang="en-US" sz="3200" b="1" dirty="0"/>
              <a:t>Jonathan  Rotenberg</a:t>
            </a:r>
            <a:endParaRPr lang="id-ID" sz="3200" b="1" dirty="0"/>
          </a:p>
          <a:p>
            <a:pPr marL="0" indent="0" algn="r">
              <a:buNone/>
            </a:pPr>
            <a:r>
              <a:rPr lang="en-US" sz="3200" b="1" i="1" dirty="0"/>
              <a:t>The  Depths, 2014</a:t>
            </a:r>
            <a:endParaRPr lang="id-ID" sz="3200" b="1" dirty="0"/>
          </a:p>
          <a:p>
            <a:endParaRPr lang="en-US" sz="3200" b="1" dirty="0"/>
          </a:p>
        </p:txBody>
      </p:sp>
      <p:pic>
        <p:nvPicPr>
          <p:cNvPr id="24" name="Picture 2" descr="Blad Av Vitt Papper Med Böjda Övre Högra Hörnet Och Mjuk Skugga På  Transparent Bakgrund Element Med Plats För Text Och Annons Mall För Vektor  Papper-vektorgrafik och fler bilder på Boksida -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0469" y="1934913"/>
            <a:ext cx="1235105" cy="1159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0064175"/>
      </p:ext>
    </p:extLst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>
            <a:extLst>
              <a:ext uri="{FF2B5EF4-FFF2-40B4-BE49-F238E27FC236}">
                <a16:creationId xmlns:a16="http://schemas.microsoft.com/office/drawing/2014/main" id="{13593D22-A5A0-4182-BCCE-8D7EB26CBA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25200" y="192272"/>
            <a:ext cx="1036320" cy="41732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A28C00-F2F7-45EA-ADD4-2879019F1D5D}" type="slidenum">
              <a:rPr lang="en-US" altLang="en-US" sz="2400">
                <a:latin typeface="Arial Black" panose="020B0A04020102020204" pitchFamily="34" charset="0"/>
              </a:rPr>
              <a:pPr/>
              <a:t>14</a:t>
            </a:fld>
            <a:endParaRPr lang="en-US" altLang="en-US" sz="2400" dirty="0">
              <a:latin typeface="Arial Black" panose="020B0A04020102020204" pitchFamily="34" charset="0"/>
            </a:endParaRPr>
          </a:p>
        </p:txBody>
      </p:sp>
      <p:sp>
        <p:nvSpPr>
          <p:cNvPr id="5125" name="Rectangle 6">
            <a:extLst>
              <a:ext uri="{FF2B5EF4-FFF2-40B4-BE49-F238E27FC236}">
                <a16:creationId xmlns:a16="http://schemas.microsoft.com/office/drawing/2014/main" id="{0F0EC130-6FC8-4EA2-BC86-647CF8729E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6937" y="1439613"/>
            <a:ext cx="30480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800" b="1" dirty="0">
                <a:solidFill>
                  <a:srgbClr val="0070C0"/>
                </a:solidFill>
                <a:latin typeface="Tahoma" panose="020B0604030504040204" pitchFamily="34" charset="0"/>
              </a:rPr>
              <a:t>COMPONENTS OF AN EMPIRICAL RESEARCH REPORT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6324599"/>
            <a:ext cx="12192000" cy="508131"/>
            <a:chOff x="0" y="6324599"/>
            <a:chExt cx="12192000" cy="50813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06C1958-CE8D-443F-819C-AA34DEBBDDD7}"/>
                </a:ext>
              </a:extLst>
            </p:cNvPr>
            <p:cNvSpPr/>
            <p:nvPr/>
          </p:nvSpPr>
          <p:spPr>
            <a:xfrm>
              <a:off x="0" y="6324599"/>
              <a:ext cx="12192000" cy="5081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</a:rPr>
                <a:t>Palembang,  25 April 2022</a:t>
              </a:r>
              <a:endParaRPr lang="en-ID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9317494" y="6393998"/>
              <a:ext cx="28319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Suhendro@darmajaya.ac.id</a:t>
              </a:r>
              <a:endParaRPr lang="en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1" name="Picture 6" descr="Penerimaan Proposal Penelitian dan Pengabdian kepada Masyarakat  Kemenristek/BRIN Tahun Anggaran 2021 – Lembaga Penelitian dan Pengabdian  kepada Masyaraka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00" y="114059"/>
            <a:ext cx="1584805" cy="79240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A60181E3-9FD9-4AF3-9B00-40E57598A491}"/>
              </a:ext>
            </a:extLst>
          </p:cNvPr>
          <p:cNvSpPr txBox="1">
            <a:spLocks/>
          </p:cNvSpPr>
          <p:nvPr/>
        </p:nvSpPr>
        <p:spPr>
          <a:xfrm>
            <a:off x="2402896" y="6488692"/>
            <a:ext cx="5902904" cy="54927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US" altLang="en-US" sz="1400" dirty="0"/>
              <a:t>Empirical Research Reports |Spring 2005 | </a:t>
            </a:r>
            <a:r>
              <a:rPr lang="en-US" sz="1400" b="1" dirty="0">
                <a:ln w="0"/>
              </a:rPr>
              <a:t>How to Write Good Paper</a:t>
            </a:r>
          </a:p>
          <a:p>
            <a:endParaRPr lang="en-US" altLang="en-US" sz="1400" dirty="0"/>
          </a:p>
          <a:p>
            <a:endParaRPr lang="en-US" altLang="en-US" sz="1400" dirty="0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3A29CE99-54C5-4AA1-97BF-C94F34BFB7A5}"/>
              </a:ext>
            </a:extLst>
          </p:cNvPr>
          <p:cNvSpPr txBox="1">
            <a:spLocks noChangeArrowheads="1"/>
          </p:cNvSpPr>
          <p:nvPr/>
        </p:nvSpPr>
        <p:spPr>
          <a:xfrm>
            <a:off x="3447046" y="1940537"/>
            <a:ext cx="8287754" cy="431466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5492" indent="0">
              <a:lnSpc>
                <a:spcPts val="2350"/>
              </a:lnSpc>
              <a:spcBef>
                <a:spcPts val="117"/>
              </a:spcBef>
              <a:buNone/>
            </a:pPr>
            <a:endParaRPr lang="en-US" sz="2400" b="1" dirty="0"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2400" y="328904"/>
            <a:ext cx="3276600" cy="814096"/>
            <a:chOff x="152400" y="328904"/>
            <a:chExt cx="3276600" cy="814096"/>
          </a:xfrm>
        </p:grpSpPr>
        <p:pic>
          <p:nvPicPr>
            <p:cNvPr id="16" name="Picture 4" descr="LLDIKTI Wilayah VI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3036" y="328904"/>
              <a:ext cx="690995" cy="6987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/>
            <p:cNvSpPr/>
            <p:nvPr/>
          </p:nvSpPr>
          <p:spPr>
            <a:xfrm>
              <a:off x="1515436" y="347246"/>
              <a:ext cx="731290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1400" b="1" cap="none" spc="0" dirty="0">
                  <a:ln/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LLDIKTI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38200" y="742890"/>
              <a:ext cx="142095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 prst="angle"/>
              </a:sp3d>
            </a:bodyPr>
            <a:lstStyle/>
            <a:p>
              <a:r>
                <a:rPr lang="en-US" sz="2000" b="1" dirty="0">
                  <a:ln/>
                </a:rPr>
                <a:t>WILAYAH  </a:t>
              </a:r>
              <a:r>
                <a:rPr lang="en-US" sz="2000" b="1" dirty="0">
                  <a:ln/>
                  <a:solidFill>
                    <a:schemeClr val="accent4"/>
                  </a:solidFill>
                </a:rPr>
                <a:t>II</a:t>
              </a:r>
              <a:endParaRPr lang="en-US" sz="2000" b="1" cap="none" spc="0" dirty="0">
                <a:ln/>
                <a:solidFill>
                  <a:schemeClr val="accent4"/>
                </a:solidFill>
                <a:effectLst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152400" y="1143000"/>
              <a:ext cx="3276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object 10"/>
          <p:cNvSpPr txBox="1"/>
          <p:nvPr/>
        </p:nvSpPr>
        <p:spPr>
          <a:xfrm>
            <a:off x="3505200" y="923812"/>
            <a:ext cx="8287754" cy="645137"/>
          </a:xfrm>
          <a:prstGeom prst="rect">
            <a:avLst/>
          </a:prstGeom>
        </p:spPr>
        <p:txBody>
          <a:bodyPr wrap="square" lIns="0" tIns="0" rIns="0" bIns="0" rtlCol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12700" algn="r">
              <a:spcBef>
                <a:spcPts val="117"/>
              </a:spcBef>
            </a:pPr>
            <a:r>
              <a:rPr lang="en-US" sz="3200" b="1" dirty="0"/>
              <a:t>Component 1: </a:t>
            </a:r>
          </a:p>
          <a:p>
            <a:pPr marL="12700" algn="r">
              <a:spcBef>
                <a:spcPts val="117"/>
              </a:spcBef>
            </a:pPr>
            <a:r>
              <a:rPr lang="en-US" sz="3200" b="1" dirty="0"/>
              <a:t>Description of experimental set-up</a:t>
            </a:r>
            <a:endParaRPr sz="3200" b="1" dirty="0">
              <a:solidFill>
                <a:srgbClr val="C0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137" y="5949560"/>
            <a:ext cx="991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Design. By. Z</a:t>
            </a:r>
          </a:p>
        </p:txBody>
      </p: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3505200" y="2133599"/>
            <a:ext cx="7848600" cy="404336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Overview of experimental set-up (as a brief paragraph, diagram or heading)</a:t>
            </a:r>
            <a:endParaRPr lang="id-ID" sz="3200" dirty="0"/>
          </a:p>
          <a:p>
            <a:pPr lvl="0"/>
            <a:r>
              <a:rPr lang="en-US" dirty="0"/>
              <a:t>Describe the data collection instruments used, in terms of</a:t>
            </a:r>
            <a:endParaRPr lang="id-ID" sz="3200" dirty="0"/>
          </a:p>
          <a:p>
            <a:pPr lvl="1"/>
            <a:r>
              <a:rPr lang="en-US" dirty="0"/>
              <a:t>Materials/apparatus used</a:t>
            </a:r>
            <a:endParaRPr lang="id-ID" sz="2800" dirty="0"/>
          </a:p>
          <a:p>
            <a:pPr lvl="1"/>
            <a:r>
              <a:rPr lang="en-US" dirty="0"/>
              <a:t>Validity and reliability measures taken</a:t>
            </a:r>
            <a:endParaRPr lang="id-ID" sz="2800" dirty="0"/>
          </a:p>
          <a:p>
            <a:pPr lvl="0"/>
            <a:r>
              <a:rPr lang="en-US" dirty="0"/>
              <a:t>Identify the dependent, independent and controlled variables</a:t>
            </a:r>
            <a:endParaRPr lang="id-ID" sz="3200" dirty="0"/>
          </a:p>
          <a:p>
            <a:pPr lvl="0"/>
            <a:r>
              <a:rPr lang="en-US" dirty="0"/>
              <a:t>Describe the participants of the study, in terms of</a:t>
            </a:r>
            <a:endParaRPr lang="id-ID" sz="3200" dirty="0"/>
          </a:p>
          <a:p>
            <a:pPr lvl="1"/>
            <a:r>
              <a:rPr lang="en-US" dirty="0"/>
              <a:t>Location of the sample</a:t>
            </a:r>
            <a:endParaRPr lang="id-ID" sz="2800" dirty="0"/>
          </a:p>
          <a:p>
            <a:pPr lvl="1"/>
            <a:r>
              <a:rPr lang="en-US" dirty="0"/>
              <a:t>Size of the sample</a:t>
            </a:r>
            <a:endParaRPr lang="id-ID" sz="2800" dirty="0"/>
          </a:p>
          <a:p>
            <a:pPr lvl="1"/>
            <a:r>
              <a:rPr lang="en-US" dirty="0"/>
              <a:t>Traits of the sample</a:t>
            </a:r>
            <a:endParaRPr lang="id-ID" sz="2800" dirty="0"/>
          </a:p>
          <a:p>
            <a:pPr lvl="1"/>
            <a:r>
              <a:rPr lang="en-US" dirty="0"/>
              <a:t>Context of the sample</a:t>
            </a:r>
            <a:endParaRPr lang="id-ID" sz="2800" dirty="0"/>
          </a:p>
          <a:p>
            <a:pPr lvl="1"/>
            <a:r>
              <a:rPr lang="en-US" dirty="0"/>
              <a:t>Ethical issues of sampling</a:t>
            </a:r>
            <a:endParaRPr lang="id-ID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916990"/>
      </p:ext>
    </p:extLst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>
            <a:extLst>
              <a:ext uri="{FF2B5EF4-FFF2-40B4-BE49-F238E27FC236}">
                <a16:creationId xmlns:a16="http://schemas.microsoft.com/office/drawing/2014/main" id="{13593D22-A5A0-4182-BCCE-8D7EB26CBA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25200" y="192272"/>
            <a:ext cx="1036320" cy="41732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A28C00-F2F7-45EA-ADD4-2879019F1D5D}" type="slidenum">
              <a:rPr lang="en-US" altLang="en-US" sz="2400">
                <a:latin typeface="Arial Black" panose="020B0A04020102020204" pitchFamily="34" charset="0"/>
              </a:rPr>
              <a:pPr/>
              <a:t>15</a:t>
            </a:fld>
            <a:endParaRPr lang="en-US" altLang="en-US" sz="2400" dirty="0">
              <a:latin typeface="Arial Black" panose="020B0A04020102020204" pitchFamily="34" charset="0"/>
            </a:endParaRPr>
          </a:p>
        </p:txBody>
      </p:sp>
      <p:sp>
        <p:nvSpPr>
          <p:cNvPr id="5125" name="Rectangle 6">
            <a:extLst>
              <a:ext uri="{FF2B5EF4-FFF2-40B4-BE49-F238E27FC236}">
                <a16:creationId xmlns:a16="http://schemas.microsoft.com/office/drawing/2014/main" id="{0F0EC130-6FC8-4EA2-BC86-647CF8729E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6937" y="1439613"/>
            <a:ext cx="30480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800" b="1" dirty="0">
                <a:solidFill>
                  <a:srgbClr val="0070C0"/>
                </a:solidFill>
                <a:latin typeface="Tahoma" panose="020B0604030504040204" pitchFamily="34" charset="0"/>
              </a:rPr>
              <a:t>COMPONENTS OF AN EMPIRICAL RESEARCH REPORT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6324599"/>
            <a:ext cx="12192000" cy="508131"/>
            <a:chOff x="0" y="6324599"/>
            <a:chExt cx="12192000" cy="50813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06C1958-CE8D-443F-819C-AA34DEBBDDD7}"/>
                </a:ext>
              </a:extLst>
            </p:cNvPr>
            <p:cNvSpPr/>
            <p:nvPr/>
          </p:nvSpPr>
          <p:spPr>
            <a:xfrm>
              <a:off x="0" y="6324599"/>
              <a:ext cx="12192000" cy="5081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</a:rPr>
                <a:t>Palembang,  25 April 2022</a:t>
              </a:r>
              <a:endParaRPr lang="en-ID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9317494" y="6393998"/>
              <a:ext cx="28319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Suhendro@darmajaya.ac.id</a:t>
              </a:r>
              <a:endParaRPr lang="en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1" name="Picture 6" descr="Penerimaan Proposal Penelitian dan Pengabdian kepada Masyarakat  Kemenristek/BRIN Tahun Anggaran 2021 – Lembaga Penelitian dan Pengabdian  kepada Masyaraka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00" y="114059"/>
            <a:ext cx="1584805" cy="79240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A60181E3-9FD9-4AF3-9B00-40E57598A491}"/>
              </a:ext>
            </a:extLst>
          </p:cNvPr>
          <p:cNvSpPr txBox="1">
            <a:spLocks/>
          </p:cNvSpPr>
          <p:nvPr/>
        </p:nvSpPr>
        <p:spPr>
          <a:xfrm>
            <a:off x="2402896" y="6488692"/>
            <a:ext cx="5902904" cy="54927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US" altLang="en-US" sz="1400" dirty="0"/>
              <a:t>Empirical Research Reports |Spring 2005 | </a:t>
            </a:r>
            <a:r>
              <a:rPr lang="en-US" sz="1400" b="1" dirty="0">
                <a:ln w="0"/>
              </a:rPr>
              <a:t>How to Write Good Paper</a:t>
            </a:r>
          </a:p>
          <a:p>
            <a:endParaRPr lang="en-US" altLang="en-US" sz="1400" dirty="0"/>
          </a:p>
          <a:p>
            <a:endParaRPr lang="en-US" altLang="en-US" sz="1400" dirty="0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3A29CE99-54C5-4AA1-97BF-C94F34BFB7A5}"/>
              </a:ext>
            </a:extLst>
          </p:cNvPr>
          <p:cNvSpPr txBox="1">
            <a:spLocks noChangeArrowheads="1"/>
          </p:cNvSpPr>
          <p:nvPr/>
        </p:nvSpPr>
        <p:spPr>
          <a:xfrm>
            <a:off x="3447046" y="1940537"/>
            <a:ext cx="8287754" cy="431466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5492" indent="0">
              <a:lnSpc>
                <a:spcPts val="2350"/>
              </a:lnSpc>
              <a:spcBef>
                <a:spcPts val="117"/>
              </a:spcBef>
              <a:buNone/>
            </a:pPr>
            <a:endParaRPr lang="en-US" sz="2400" b="1" dirty="0"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2400" y="328904"/>
            <a:ext cx="3276600" cy="814096"/>
            <a:chOff x="152400" y="328904"/>
            <a:chExt cx="3276600" cy="814096"/>
          </a:xfrm>
        </p:grpSpPr>
        <p:pic>
          <p:nvPicPr>
            <p:cNvPr id="16" name="Picture 4" descr="LLDIKTI Wilayah VI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3036" y="328904"/>
              <a:ext cx="690995" cy="6987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/>
            <p:cNvSpPr/>
            <p:nvPr/>
          </p:nvSpPr>
          <p:spPr>
            <a:xfrm>
              <a:off x="1515436" y="347246"/>
              <a:ext cx="731290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1400" b="1" cap="none" spc="0" dirty="0">
                  <a:ln/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LLDIKTI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38200" y="742890"/>
              <a:ext cx="142095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 prst="angle"/>
              </a:sp3d>
            </a:bodyPr>
            <a:lstStyle/>
            <a:p>
              <a:r>
                <a:rPr lang="en-US" sz="2000" b="1" dirty="0">
                  <a:ln/>
                </a:rPr>
                <a:t>WILAYAH  </a:t>
              </a:r>
              <a:r>
                <a:rPr lang="en-US" sz="2000" b="1" dirty="0">
                  <a:ln/>
                  <a:solidFill>
                    <a:schemeClr val="accent4"/>
                  </a:solidFill>
                </a:rPr>
                <a:t>II</a:t>
              </a:r>
              <a:endParaRPr lang="en-US" sz="2000" b="1" cap="none" spc="0" dirty="0">
                <a:ln/>
                <a:solidFill>
                  <a:schemeClr val="accent4"/>
                </a:solidFill>
                <a:effectLst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152400" y="1143000"/>
              <a:ext cx="3276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object 10"/>
          <p:cNvSpPr txBox="1"/>
          <p:nvPr/>
        </p:nvSpPr>
        <p:spPr>
          <a:xfrm>
            <a:off x="3505200" y="923812"/>
            <a:ext cx="8287754" cy="645137"/>
          </a:xfrm>
          <a:prstGeom prst="rect">
            <a:avLst/>
          </a:prstGeom>
        </p:spPr>
        <p:txBody>
          <a:bodyPr wrap="square" lIns="0" tIns="0" rIns="0" bIns="0" rtlCol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12700" algn="r">
              <a:spcBef>
                <a:spcPts val="117"/>
              </a:spcBef>
            </a:pPr>
            <a:r>
              <a:rPr lang="en-US" sz="3200" b="1" dirty="0"/>
              <a:t>Component 2: </a:t>
            </a:r>
          </a:p>
          <a:p>
            <a:pPr marL="12700" algn="r">
              <a:spcBef>
                <a:spcPts val="117"/>
              </a:spcBef>
            </a:pPr>
            <a:r>
              <a:rPr lang="en-US" sz="3200" b="1" dirty="0"/>
              <a:t>A description of experimental steps taken</a:t>
            </a:r>
            <a:endParaRPr sz="3200" b="1" dirty="0">
              <a:solidFill>
                <a:srgbClr val="C0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137" y="5949560"/>
            <a:ext cx="991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Design. By. Z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3810000" y="2430213"/>
            <a:ext cx="7543800" cy="3746750"/>
          </a:xfrm>
        </p:spPr>
        <p:txBody>
          <a:bodyPr/>
          <a:lstStyle/>
          <a:p>
            <a:pPr lvl="0"/>
            <a:r>
              <a:rPr lang="en-US" dirty="0"/>
              <a:t>Describe the steps in the data collection process</a:t>
            </a:r>
            <a:endParaRPr lang="id-ID" sz="3200" dirty="0"/>
          </a:p>
          <a:p>
            <a:pPr lvl="0"/>
            <a:r>
              <a:rPr lang="en-US" dirty="0"/>
              <a:t>Justify the steps in the data collection process, by</a:t>
            </a:r>
            <a:endParaRPr lang="id-ID" sz="3200" dirty="0"/>
          </a:p>
          <a:p>
            <a:pPr lvl="1"/>
            <a:r>
              <a:rPr lang="en-US" dirty="0"/>
              <a:t>Stating the purpose of a specific step taken</a:t>
            </a:r>
            <a:endParaRPr lang="id-ID" sz="2800" dirty="0"/>
          </a:p>
          <a:p>
            <a:pPr lvl="1"/>
            <a:r>
              <a:rPr lang="en-US" dirty="0"/>
              <a:t>Stating the result of a specific step taken</a:t>
            </a:r>
            <a:endParaRPr lang="id-ID" sz="2800" dirty="0"/>
          </a:p>
          <a:p>
            <a:pPr lvl="1"/>
            <a:r>
              <a:rPr lang="en-US" dirty="0"/>
              <a:t>Highlighting advantages and/or disadvantages</a:t>
            </a:r>
            <a:endParaRPr lang="id-ID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988920"/>
      </p:ext>
    </p:extLst>
  </p:cSld>
  <p:clrMapOvr>
    <a:masterClrMapping/>
  </p:clrMapOvr>
  <p:transition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>
            <a:extLst>
              <a:ext uri="{FF2B5EF4-FFF2-40B4-BE49-F238E27FC236}">
                <a16:creationId xmlns:a16="http://schemas.microsoft.com/office/drawing/2014/main" id="{13593D22-A5A0-4182-BCCE-8D7EB26CBA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25200" y="192272"/>
            <a:ext cx="1036320" cy="41732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A28C00-F2F7-45EA-ADD4-2879019F1D5D}" type="slidenum">
              <a:rPr lang="en-US" altLang="en-US" sz="2400">
                <a:latin typeface="Arial Black" panose="020B0A04020102020204" pitchFamily="34" charset="0"/>
              </a:rPr>
              <a:pPr/>
              <a:t>16</a:t>
            </a:fld>
            <a:endParaRPr lang="en-US" altLang="en-US" sz="2400" dirty="0">
              <a:latin typeface="Arial Black" panose="020B0A04020102020204" pitchFamily="34" charset="0"/>
            </a:endParaRPr>
          </a:p>
        </p:txBody>
      </p:sp>
      <p:sp>
        <p:nvSpPr>
          <p:cNvPr id="5125" name="Rectangle 6">
            <a:extLst>
              <a:ext uri="{FF2B5EF4-FFF2-40B4-BE49-F238E27FC236}">
                <a16:creationId xmlns:a16="http://schemas.microsoft.com/office/drawing/2014/main" id="{0F0EC130-6FC8-4EA2-BC86-647CF8729E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6937" y="1439613"/>
            <a:ext cx="30480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800" b="1" dirty="0">
                <a:solidFill>
                  <a:srgbClr val="0070C0"/>
                </a:solidFill>
                <a:latin typeface="Tahoma" panose="020B0604030504040204" pitchFamily="34" charset="0"/>
              </a:rPr>
              <a:t>COMPONENTS OF AN EMPIRICAL RESEARCH REPORT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6324599"/>
            <a:ext cx="12192000" cy="508131"/>
            <a:chOff x="0" y="6324599"/>
            <a:chExt cx="12192000" cy="50813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06C1958-CE8D-443F-819C-AA34DEBBDDD7}"/>
                </a:ext>
              </a:extLst>
            </p:cNvPr>
            <p:cNvSpPr/>
            <p:nvPr/>
          </p:nvSpPr>
          <p:spPr>
            <a:xfrm>
              <a:off x="0" y="6324599"/>
              <a:ext cx="12192000" cy="5081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</a:rPr>
                <a:t>Palembang,  25 April 2022</a:t>
              </a:r>
              <a:endParaRPr lang="en-ID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9317494" y="6393998"/>
              <a:ext cx="28319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Suhendro@darmajaya.ac.id</a:t>
              </a:r>
              <a:endParaRPr lang="en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1" name="Picture 6" descr="Penerimaan Proposal Penelitian dan Pengabdian kepada Masyarakat  Kemenristek/BRIN Tahun Anggaran 2021 – Lembaga Penelitian dan Pengabdian  kepada Masyaraka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00" y="114059"/>
            <a:ext cx="1584805" cy="79240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A60181E3-9FD9-4AF3-9B00-40E57598A491}"/>
              </a:ext>
            </a:extLst>
          </p:cNvPr>
          <p:cNvSpPr txBox="1">
            <a:spLocks/>
          </p:cNvSpPr>
          <p:nvPr/>
        </p:nvSpPr>
        <p:spPr>
          <a:xfrm>
            <a:off x="2402896" y="6488692"/>
            <a:ext cx="5902904" cy="54927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US" altLang="en-US" sz="1400" dirty="0"/>
              <a:t>Empirical Research Reports |Spring 2005 | </a:t>
            </a:r>
            <a:r>
              <a:rPr lang="en-US" sz="1400" b="1" dirty="0">
                <a:ln w="0"/>
              </a:rPr>
              <a:t>How to Write Good Paper</a:t>
            </a:r>
          </a:p>
          <a:p>
            <a:endParaRPr lang="en-US" altLang="en-US" sz="1400" dirty="0"/>
          </a:p>
          <a:p>
            <a:endParaRPr lang="en-US" altLang="en-US" sz="1400" dirty="0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3A29CE99-54C5-4AA1-97BF-C94F34BFB7A5}"/>
              </a:ext>
            </a:extLst>
          </p:cNvPr>
          <p:cNvSpPr txBox="1">
            <a:spLocks noChangeArrowheads="1"/>
          </p:cNvSpPr>
          <p:nvPr/>
        </p:nvSpPr>
        <p:spPr>
          <a:xfrm>
            <a:off x="3447046" y="1940537"/>
            <a:ext cx="8287754" cy="431466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5492" indent="0">
              <a:lnSpc>
                <a:spcPts val="2350"/>
              </a:lnSpc>
              <a:spcBef>
                <a:spcPts val="117"/>
              </a:spcBef>
              <a:buNone/>
            </a:pPr>
            <a:endParaRPr lang="en-US" sz="2400" b="1" dirty="0"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2400" y="328904"/>
            <a:ext cx="3276600" cy="814096"/>
            <a:chOff x="152400" y="328904"/>
            <a:chExt cx="3276600" cy="814096"/>
          </a:xfrm>
        </p:grpSpPr>
        <p:pic>
          <p:nvPicPr>
            <p:cNvPr id="16" name="Picture 4" descr="LLDIKTI Wilayah VI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3036" y="328904"/>
              <a:ext cx="690995" cy="6987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/>
            <p:cNvSpPr/>
            <p:nvPr/>
          </p:nvSpPr>
          <p:spPr>
            <a:xfrm>
              <a:off x="1515436" y="347246"/>
              <a:ext cx="731290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1400" b="1" cap="none" spc="0" dirty="0">
                  <a:ln/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LLDIKTI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38200" y="742890"/>
              <a:ext cx="142095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 prst="angle"/>
              </a:sp3d>
            </a:bodyPr>
            <a:lstStyle/>
            <a:p>
              <a:r>
                <a:rPr lang="en-US" sz="2000" b="1" dirty="0">
                  <a:ln/>
                </a:rPr>
                <a:t>WILAYAH  </a:t>
              </a:r>
              <a:r>
                <a:rPr lang="en-US" sz="2000" b="1" dirty="0">
                  <a:ln/>
                  <a:solidFill>
                    <a:schemeClr val="accent4"/>
                  </a:solidFill>
                </a:rPr>
                <a:t>II</a:t>
              </a:r>
              <a:endParaRPr lang="en-US" sz="2000" b="1" cap="none" spc="0" dirty="0">
                <a:ln/>
                <a:solidFill>
                  <a:schemeClr val="accent4"/>
                </a:solidFill>
                <a:effectLst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152400" y="1143000"/>
              <a:ext cx="3276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object 10"/>
          <p:cNvSpPr txBox="1"/>
          <p:nvPr/>
        </p:nvSpPr>
        <p:spPr>
          <a:xfrm>
            <a:off x="3505200" y="923812"/>
            <a:ext cx="8287754" cy="645137"/>
          </a:xfrm>
          <a:prstGeom prst="rect">
            <a:avLst/>
          </a:prstGeom>
        </p:spPr>
        <p:txBody>
          <a:bodyPr wrap="square" lIns="0" tIns="0" rIns="0" bIns="0" rtlCol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12700" algn="r">
              <a:spcBef>
                <a:spcPts val="117"/>
              </a:spcBef>
            </a:pPr>
            <a:r>
              <a:rPr lang="en-US" sz="3200" b="1" dirty="0"/>
              <a:t>Component 3: </a:t>
            </a:r>
          </a:p>
          <a:p>
            <a:pPr marL="12700" algn="r">
              <a:spcBef>
                <a:spcPts val="117"/>
              </a:spcBef>
            </a:pPr>
            <a:r>
              <a:rPr lang="en-US" sz="3200" b="1" dirty="0"/>
              <a:t>Description of data analysis procedures</a:t>
            </a:r>
            <a:br>
              <a:rPr lang="id-ID" sz="3200" dirty="0"/>
            </a:br>
            <a:endParaRPr sz="3200" b="1" dirty="0">
              <a:solidFill>
                <a:srgbClr val="C0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137" y="5949560"/>
            <a:ext cx="991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Design. By. Z</a:t>
            </a:r>
          </a:p>
        </p:txBody>
      </p: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4800600" y="3124199"/>
            <a:ext cx="6553200" cy="3052763"/>
          </a:xfrm>
        </p:spPr>
        <p:txBody>
          <a:bodyPr/>
          <a:lstStyle/>
          <a:p>
            <a:pPr lvl="0"/>
            <a:r>
              <a:rPr lang="en-US" dirty="0"/>
              <a:t>State analysis procedures, I</a:t>
            </a:r>
            <a:endParaRPr lang="id-ID" dirty="0"/>
          </a:p>
          <a:p>
            <a:pPr lvl="0"/>
            <a:r>
              <a:rPr lang="en-US" dirty="0"/>
              <a:t>Justify the data analysis procedures</a:t>
            </a:r>
            <a:endParaRPr lang="id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084119"/>
      </p:ext>
    </p:extLst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>
            <a:extLst>
              <a:ext uri="{FF2B5EF4-FFF2-40B4-BE49-F238E27FC236}">
                <a16:creationId xmlns:a16="http://schemas.microsoft.com/office/drawing/2014/main" id="{13593D22-A5A0-4182-BCCE-8D7EB26CBA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25200" y="192272"/>
            <a:ext cx="1036320" cy="41732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A28C00-F2F7-45EA-ADD4-2879019F1D5D}" type="slidenum">
              <a:rPr lang="en-US" altLang="en-US" sz="2400">
                <a:latin typeface="Arial Black" panose="020B0A04020102020204" pitchFamily="34" charset="0"/>
              </a:rPr>
              <a:pPr/>
              <a:t>17</a:t>
            </a:fld>
            <a:endParaRPr lang="en-US" altLang="en-US" sz="2400" dirty="0">
              <a:latin typeface="Arial Black" panose="020B0A04020102020204" pitchFamily="34" charset="0"/>
            </a:endParaRPr>
          </a:p>
        </p:txBody>
      </p:sp>
      <p:sp>
        <p:nvSpPr>
          <p:cNvPr id="5125" name="Rectangle 6">
            <a:extLst>
              <a:ext uri="{FF2B5EF4-FFF2-40B4-BE49-F238E27FC236}">
                <a16:creationId xmlns:a16="http://schemas.microsoft.com/office/drawing/2014/main" id="{0F0EC130-6FC8-4EA2-BC86-647CF8729E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6937" y="1439613"/>
            <a:ext cx="30480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800" b="1" dirty="0">
                <a:solidFill>
                  <a:srgbClr val="0070C0"/>
                </a:solidFill>
                <a:latin typeface="Tahoma" panose="020B0604030504040204" pitchFamily="34" charset="0"/>
              </a:rPr>
              <a:t>COMPONENTS OF AN EMPIRICAL RESEARCH REPORT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6324599"/>
            <a:ext cx="12192000" cy="508131"/>
            <a:chOff x="0" y="6324599"/>
            <a:chExt cx="12192000" cy="50813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06C1958-CE8D-443F-819C-AA34DEBBDDD7}"/>
                </a:ext>
              </a:extLst>
            </p:cNvPr>
            <p:cNvSpPr/>
            <p:nvPr/>
          </p:nvSpPr>
          <p:spPr>
            <a:xfrm>
              <a:off x="0" y="6324599"/>
              <a:ext cx="12192000" cy="5081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</a:rPr>
                <a:t>Palembang,  25 April 2022</a:t>
              </a:r>
              <a:endParaRPr lang="en-ID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9317494" y="6393998"/>
              <a:ext cx="28319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Suhendro@darmajaya.ac.id</a:t>
              </a:r>
              <a:endParaRPr lang="en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1" name="Picture 6" descr="Penerimaan Proposal Penelitian dan Pengabdian kepada Masyarakat  Kemenristek/BRIN Tahun Anggaran 2021 – Lembaga Penelitian dan Pengabdian  kepada Masyaraka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00" y="114059"/>
            <a:ext cx="1584805" cy="79240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A60181E3-9FD9-4AF3-9B00-40E57598A491}"/>
              </a:ext>
            </a:extLst>
          </p:cNvPr>
          <p:cNvSpPr txBox="1">
            <a:spLocks/>
          </p:cNvSpPr>
          <p:nvPr/>
        </p:nvSpPr>
        <p:spPr>
          <a:xfrm>
            <a:off x="2402896" y="6488692"/>
            <a:ext cx="5902904" cy="54927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US" altLang="en-US" sz="1400" dirty="0"/>
              <a:t>Empirical Research Reports |Spring 2005 | </a:t>
            </a:r>
            <a:r>
              <a:rPr lang="en-US" sz="1400" b="1" dirty="0">
                <a:ln w="0"/>
              </a:rPr>
              <a:t>How to Write Good Paper</a:t>
            </a:r>
          </a:p>
          <a:p>
            <a:endParaRPr lang="en-US" altLang="en-US" sz="1400" dirty="0"/>
          </a:p>
          <a:p>
            <a:endParaRPr lang="en-US" altLang="en-US" sz="1400" dirty="0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3A29CE99-54C5-4AA1-97BF-C94F34BFB7A5}"/>
              </a:ext>
            </a:extLst>
          </p:cNvPr>
          <p:cNvSpPr txBox="1">
            <a:spLocks noChangeArrowheads="1"/>
          </p:cNvSpPr>
          <p:nvPr/>
        </p:nvSpPr>
        <p:spPr>
          <a:xfrm>
            <a:off x="3447046" y="1940537"/>
            <a:ext cx="8287754" cy="431466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5492" indent="0">
              <a:lnSpc>
                <a:spcPts val="2350"/>
              </a:lnSpc>
              <a:spcBef>
                <a:spcPts val="117"/>
              </a:spcBef>
              <a:buNone/>
            </a:pPr>
            <a:endParaRPr lang="en-US" sz="2400" b="1" dirty="0"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2400" y="328904"/>
            <a:ext cx="3276600" cy="814096"/>
            <a:chOff x="152400" y="328904"/>
            <a:chExt cx="3276600" cy="814096"/>
          </a:xfrm>
        </p:grpSpPr>
        <p:pic>
          <p:nvPicPr>
            <p:cNvPr id="16" name="Picture 4" descr="LLDIKTI Wilayah VI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3036" y="328904"/>
              <a:ext cx="690995" cy="6987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/>
            <p:cNvSpPr/>
            <p:nvPr/>
          </p:nvSpPr>
          <p:spPr>
            <a:xfrm>
              <a:off x="1515436" y="347246"/>
              <a:ext cx="731290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1400" b="1" cap="none" spc="0" dirty="0">
                  <a:ln/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LLDIKTI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38200" y="742890"/>
              <a:ext cx="142095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 prst="angle"/>
              </a:sp3d>
            </a:bodyPr>
            <a:lstStyle/>
            <a:p>
              <a:r>
                <a:rPr lang="en-US" sz="2000" b="1" dirty="0">
                  <a:ln/>
                </a:rPr>
                <a:t>WILAYAH  </a:t>
              </a:r>
              <a:r>
                <a:rPr lang="en-US" sz="2000" b="1" dirty="0">
                  <a:ln/>
                  <a:solidFill>
                    <a:schemeClr val="accent4"/>
                  </a:solidFill>
                </a:rPr>
                <a:t>II</a:t>
              </a:r>
              <a:endParaRPr lang="en-US" sz="2000" b="1" cap="none" spc="0" dirty="0">
                <a:ln/>
                <a:solidFill>
                  <a:schemeClr val="accent4"/>
                </a:solidFill>
                <a:effectLst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152400" y="1143000"/>
              <a:ext cx="3276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object 10"/>
          <p:cNvSpPr txBox="1"/>
          <p:nvPr/>
        </p:nvSpPr>
        <p:spPr>
          <a:xfrm>
            <a:off x="3505200" y="923812"/>
            <a:ext cx="8287754" cy="645137"/>
          </a:xfrm>
          <a:prstGeom prst="rect">
            <a:avLst/>
          </a:prstGeom>
        </p:spPr>
        <p:txBody>
          <a:bodyPr wrap="square" lIns="0" tIns="0" rIns="0" bIns="0" rtlCol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12700" algn="r">
              <a:spcBef>
                <a:spcPts val="117"/>
              </a:spcBef>
            </a:pPr>
            <a:r>
              <a:rPr lang="en-US" sz="3200" b="1" dirty="0"/>
              <a:t>SOME CONSIDERATIONS IN WRITING MATERIALS AND METHODS</a:t>
            </a:r>
            <a:br>
              <a:rPr lang="id-ID" sz="3200" dirty="0"/>
            </a:br>
            <a:endParaRPr sz="3200" b="1" dirty="0">
              <a:solidFill>
                <a:srgbClr val="C0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137" y="5949560"/>
            <a:ext cx="991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Design. By. Z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3657600" y="2209799"/>
            <a:ext cx="7696200" cy="3967163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Materials and Methods </a:t>
            </a:r>
            <a:r>
              <a:rPr lang="en-US" dirty="0"/>
              <a:t>section should be concisely written.</a:t>
            </a:r>
            <a:endParaRPr lang="id-ID" dirty="0"/>
          </a:p>
          <a:p>
            <a:r>
              <a:rPr lang="en-US" dirty="0"/>
              <a:t> The experimental procedures should be supplemented with diagrams, schematic drawings or figures as far as possible . </a:t>
            </a:r>
            <a:endParaRPr lang="id-ID" dirty="0"/>
          </a:p>
          <a:p>
            <a:r>
              <a:rPr lang="en-US" dirty="0"/>
              <a:t>Good illustrations of how the </a:t>
            </a:r>
            <a:r>
              <a:rPr lang="en-US" i="1" dirty="0"/>
              <a:t>Materials and Methods </a:t>
            </a:r>
            <a:r>
              <a:rPr lang="en-US" dirty="0"/>
              <a:t>section should be written are given in the standards.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39072072"/>
      </p:ext>
    </p:extLst>
  </p:cSld>
  <p:clrMapOvr>
    <a:masterClrMapping/>
  </p:clrMapOvr>
  <p:transition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>
            <a:extLst>
              <a:ext uri="{FF2B5EF4-FFF2-40B4-BE49-F238E27FC236}">
                <a16:creationId xmlns:a16="http://schemas.microsoft.com/office/drawing/2014/main" id="{13593D22-A5A0-4182-BCCE-8D7EB26CBA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25200" y="192272"/>
            <a:ext cx="1036320" cy="41732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A28C00-F2F7-45EA-ADD4-2879019F1D5D}" type="slidenum">
              <a:rPr lang="en-US" altLang="en-US" sz="2400">
                <a:latin typeface="Arial Black" panose="020B0A04020102020204" pitchFamily="34" charset="0"/>
              </a:rPr>
              <a:pPr/>
              <a:t>18</a:t>
            </a:fld>
            <a:endParaRPr lang="en-US" altLang="en-US" sz="2400" dirty="0">
              <a:latin typeface="Arial Black" panose="020B0A04020102020204" pitchFamily="34" charset="0"/>
            </a:endParaRPr>
          </a:p>
        </p:txBody>
      </p:sp>
      <p:sp>
        <p:nvSpPr>
          <p:cNvPr id="5125" name="Rectangle 6">
            <a:extLst>
              <a:ext uri="{FF2B5EF4-FFF2-40B4-BE49-F238E27FC236}">
                <a16:creationId xmlns:a16="http://schemas.microsoft.com/office/drawing/2014/main" id="{0F0EC130-6FC8-4EA2-BC86-647CF8729E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6937" y="1439613"/>
            <a:ext cx="30480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800" b="1" dirty="0">
                <a:solidFill>
                  <a:srgbClr val="0070C0"/>
                </a:solidFill>
                <a:latin typeface="Tahoma" panose="020B0604030504040204" pitchFamily="34" charset="0"/>
              </a:rPr>
              <a:t>COMPONENTS OF AN EMPIRICAL RESEARCH REPORT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6324599"/>
            <a:ext cx="12192000" cy="508131"/>
            <a:chOff x="0" y="6324599"/>
            <a:chExt cx="12192000" cy="50813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06C1958-CE8D-443F-819C-AA34DEBBDDD7}"/>
                </a:ext>
              </a:extLst>
            </p:cNvPr>
            <p:cNvSpPr/>
            <p:nvPr/>
          </p:nvSpPr>
          <p:spPr>
            <a:xfrm>
              <a:off x="0" y="6324599"/>
              <a:ext cx="12192000" cy="5081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</a:rPr>
                <a:t>Palembang,  25 April 2022</a:t>
              </a:r>
              <a:endParaRPr lang="en-ID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9317494" y="6393998"/>
              <a:ext cx="28319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Suhendro@darmajaya.ac.id</a:t>
              </a:r>
              <a:endParaRPr lang="en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1" name="Picture 6" descr="Penerimaan Proposal Penelitian dan Pengabdian kepada Masyarakat  Kemenristek/BRIN Tahun Anggaran 2021 – Lembaga Penelitian dan Pengabdian  kepada Masyaraka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00" y="114059"/>
            <a:ext cx="1584805" cy="79240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A60181E3-9FD9-4AF3-9B00-40E57598A491}"/>
              </a:ext>
            </a:extLst>
          </p:cNvPr>
          <p:cNvSpPr txBox="1">
            <a:spLocks/>
          </p:cNvSpPr>
          <p:nvPr/>
        </p:nvSpPr>
        <p:spPr>
          <a:xfrm>
            <a:off x="2402896" y="6488692"/>
            <a:ext cx="5902904" cy="54927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US" altLang="en-US" sz="1400" dirty="0"/>
              <a:t>Empirical Research Reports |Spring 2005 | </a:t>
            </a:r>
            <a:r>
              <a:rPr lang="en-US" sz="1400" b="1" dirty="0">
                <a:ln w="0"/>
              </a:rPr>
              <a:t>How to Write Good Paper</a:t>
            </a:r>
          </a:p>
          <a:p>
            <a:endParaRPr lang="en-US" altLang="en-US" sz="1400" dirty="0"/>
          </a:p>
          <a:p>
            <a:endParaRPr lang="en-US" altLang="en-US" sz="1400" dirty="0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3A29CE99-54C5-4AA1-97BF-C94F34BFB7A5}"/>
              </a:ext>
            </a:extLst>
          </p:cNvPr>
          <p:cNvSpPr txBox="1">
            <a:spLocks noChangeArrowheads="1"/>
          </p:cNvSpPr>
          <p:nvPr/>
        </p:nvSpPr>
        <p:spPr>
          <a:xfrm>
            <a:off x="3447046" y="1940537"/>
            <a:ext cx="8287754" cy="431466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5492" indent="0">
              <a:lnSpc>
                <a:spcPts val="2350"/>
              </a:lnSpc>
              <a:spcBef>
                <a:spcPts val="117"/>
              </a:spcBef>
              <a:buNone/>
            </a:pPr>
            <a:endParaRPr lang="en-US" sz="2400" b="1" dirty="0"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2400" y="328904"/>
            <a:ext cx="3276600" cy="814096"/>
            <a:chOff x="152400" y="328904"/>
            <a:chExt cx="3276600" cy="814096"/>
          </a:xfrm>
        </p:grpSpPr>
        <p:pic>
          <p:nvPicPr>
            <p:cNvPr id="16" name="Picture 4" descr="LLDIKTI Wilayah VI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3036" y="328904"/>
              <a:ext cx="690995" cy="6987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/>
            <p:cNvSpPr/>
            <p:nvPr/>
          </p:nvSpPr>
          <p:spPr>
            <a:xfrm>
              <a:off x="1515436" y="347246"/>
              <a:ext cx="731290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1400" b="1" cap="none" spc="0" dirty="0">
                  <a:ln/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LLDIKTI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38200" y="742890"/>
              <a:ext cx="142095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 prst="angle"/>
              </a:sp3d>
            </a:bodyPr>
            <a:lstStyle/>
            <a:p>
              <a:r>
                <a:rPr lang="en-US" sz="2000" b="1" dirty="0">
                  <a:ln/>
                </a:rPr>
                <a:t>WILAYAH  </a:t>
              </a:r>
              <a:r>
                <a:rPr lang="en-US" sz="2000" b="1" dirty="0">
                  <a:ln/>
                  <a:solidFill>
                    <a:schemeClr val="accent4"/>
                  </a:solidFill>
                </a:rPr>
                <a:t>II</a:t>
              </a:r>
              <a:endParaRPr lang="en-US" sz="2000" b="1" cap="none" spc="0" dirty="0">
                <a:ln/>
                <a:solidFill>
                  <a:schemeClr val="accent4"/>
                </a:solidFill>
                <a:effectLst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152400" y="1143000"/>
              <a:ext cx="3276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object 10"/>
          <p:cNvSpPr txBox="1"/>
          <p:nvPr/>
        </p:nvSpPr>
        <p:spPr>
          <a:xfrm>
            <a:off x="3505200" y="923812"/>
            <a:ext cx="8287754" cy="645137"/>
          </a:xfrm>
          <a:prstGeom prst="rect">
            <a:avLst/>
          </a:prstGeom>
        </p:spPr>
        <p:txBody>
          <a:bodyPr wrap="square" lIns="0" tIns="0" rIns="0" bIns="0" rtlCol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12700" algn="r">
              <a:spcBef>
                <a:spcPts val="117"/>
              </a:spcBef>
            </a:pPr>
            <a:r>
              <a:rPr lang="en-US" sz="3200" b="1" dirty="0"/>
              <a:t>SOME KEY LANGUAGE FEATURES IN MATERIALS AND METHODS</a:t>
            </a:r>
            <a:br>
              <a:rPr lang="id-ID" sz="3200" dirty="0"/>
            </a:br>
            <a:endParaRPr sz="3200" b="1" dirty="0">
              <a:solidFill>
                <a:srgbClr val="C0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137" y="5949560"/>
            <a:ext cx="991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Design. By. Z</a:t>
            </a:r>
          </a:p>
        </p:txBody>
      </p: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3886200" y="2285999"/>
            <a:ext cx="7467600" cy="3890963"/>
          </a:xfrm>
        </p:spPr>
        <p:txBody>
          <a:bodyPr/>
          <a:lstStyle/>
          <a:p>
            <a:r>
              <a:rPr lang="en-US" dirty="0"/>
              <a:t>Similar to the context-sensitive verb tense used in the introduction, the tense varies according to the content of the </a:t>
            </a:r>
            <a:r>
              <a:rPr lang="en-US" i="1" dirty="0"/>
              <a:t>Materials and Methods </a:t>
            </a:r>
            <a:r>
              <a:rPr lang="en-US" dirty="0"/>
              <a:t>section.</a:t>
            </a:r>
            <a:endParaRPr lang="id-ID" dirty="0"/>
          </a:p>
          <a:p>
            <a:r>
              <a:rPr lang="en-US" dirty="0"/>
              <a:t> The simple past tense and/or past perfect tense are used to describe any step taken to collect data, especially when the </a:t>
            </a:r>
            <a:r>
              <a:rPr lang="en-US" i="1" dirty="0"/>
              <a:t>Materials and Methods </a:t>
            </a:r>
            <a:r>
              <a:rPr lang="en-US" dirty="0"/>
              <a:t>section is a recount or summary of the data collection process</a:t>
            </a:r>
            <a:endParaRPr lang="id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940892"/>
      </p:ext>
    </p:extLst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>
            <a:extLst>
              <a:ext uri="{FF2B5EF4-FFF2-40B4-BE49-F238E27FC236}">
                <a16:creationId xmlns:a16="http://schemas.microsoft.com/office/drawing/2014/main" id="{13593D22-A5A0-4182-BCCE-8D7EB26CBA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25200" y="192272"/>
            <a:ext cx="1036320" cy="41732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A28C00-F2F7-45EA-ADD4-2879019F1D5D}" type="slidenum">
              <a:rPr lang="en-US" altLang="en-US" sz="2400">
                <a:latin typeface="Arial Black" panose="020B0A04020102020204" pitchFamily="34" charset="0"/>
              </a:rPr>
              <a:pPr/>
              <a:t>2</a:t>
            </a:fld>
            <a:endParaRPr lang="en-US" altLang="en-US" sz="2400" dirty="0">
              <a:latin typeface="Arial Black" panose="020B0A04020102020204" pitchFamily="34" charset="0"/>
            </a:endParaRPr>
          </a:p>
        </p:txBody>
      </p:sp>
      <p:sp>
        <p:nvSpPr>
          <p:cNvPr id="5125" name="Rectangle 6">
            <a:extLst>
              <a:ext uri="{FF2B5EF4-FFF2-40B4-BE49-F238E27FC236}">
                <a16:creationId xmlns:a16="http://schemas.microsoft.com/office/drawing/2014/main" id="{0F0EC130-6FC8-4EA2-BC86-647CF8729E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6937" y="1439613"/>
            <a:ext cx="30480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800" b="1" dirty="0">
                <a:solidFill>
                  <a:srgbClr val="0070C0"/>
                </a:solidFill>
                <a:latin typeface="Tahoma" panose="020B0604030504040204" pitchFamily="34" charset="0"/>
              </a:rPr>
              <a:t>COMPONENTS OF AN EMPIRICAL RESEARCH REPORT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6324599"/>
            <a:ext cx="12192000" cy="508131"/>
            <a:chOff x="0" y="6324599"/>
            <a:chExt cx="12192000" cy="50813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06C1958-CE8D-443F-819C-AA34DEBBDDD7}"/>
                </a:ext>
              </a:extLst>
            </p:cNvPr>
            <p:cNvSpPr/>
            <p:nvPr/>
          </p:nvSpPr>
          <p:spPr>
            <a:xfrm>
              <a:off x="0" y="6324599"/>
              <a:ext cx="12192000" cy="5081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</a:rPr>
                <a:t>Palembang,  25 April 2022</a:t>
              </a:r>
              <a:endParaRPr lang="en-ID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9317494" y="6393998"/>
              <a:ext cx="28319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Suhendro@darmajaya.ac.id</a:t>
              </a:r>
              <a:endParaRPr lang="en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1" name="Picture 6" descr="Penerimaan Proposal Penelitian dan Pengabdian kepada Masyarakat  Kemenristek/BRIN Tahun Anggaran 2021 – Lembaga Penelitian dan Pengabdian  kepada Masyaraka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00" y="114059"/>
            <a:ext cx="1584805" cy="79240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A60181E3-9FD9-4AF3-9B00-40E57598A491}"/>
              </a:ext>
            </a:extLst>
          </p:cNvPr>
          <p:cNvSpPr txBox="1">
            <a:spLocks/>
          </p:cNvSpPr>
          <p:nvPr/>
        </p:nvSpPr>
        <p:spPr>
          <a:xfrm>
            <a:off x="2402896" y="6488692"/>
            <a:ext cx="5902904" cy="54927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US" altLang="en-US" sz="1400" dirty="0"/>
              <a:t>Empirical Research Reports |Spring 2005 | </a:t>
            </a:r>
            <a:r>
              <a:rPr lang="en-US" sz="1400" b="1" dirty="0">
                <a:ln w="0"/>
              </a:rPr>
              <a:t>How to Write Good Paper</a:t>
            </a:r>
          </a:p>
          <a:p>
            <a:endParaRPr lang="en-US" altLang="en-US" sz="1400" dirty="0"/>
          </a:p>
          <a:p>
            <a:endParaRPr lang="en-US" altLang="en-US" sz="1400" dirty="0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3A29CE99-54C5-4AA1-97BF-C94F34BFB7A5}"/>
              </a:ext>
            </a:extLst>
          </p:cNvPr>
          <p:cNvSpPr txBox="1">
            <a:spLocks noChangeArrowheads="1"/>
          </p:cNvSpPr>
          <p:nvPr/>
        </p:nvSpPr>
        <p:spPr>
          <a:xfrm>
            <a:off x="3447046" y="1940537"/>
            <a:ext cx="8287754" cy="431466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5492" indent="0">
              <a:lnSpc>
                <a:spcPts val="2350"/>
              </a:lnSpc>
              <a:spcBef>
                <a:spcPts val="117"/>
              </a:spcBef>
              <a:buNone/>
            </a:pPr>
            <a:endParaRPr lang="en-US" sz="2400" b="1" dirty="0"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2400" y="328904"/>
            <a:ext cx="3276600" cy="814096"/>
            <a:chOff x="152400" y="328904"/>
            <a:chExt cx="3276600" cy="814096"/>
          </a:xfrm>
        </p:grpSpPr>
        <p:pic>
          <p:nvPicPr>
            <p:cNvPr id="16" name="Picture 4" descr="LLDIKTI Wilayah VI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3036" y="328904"/>
              <a:ext cx="690995" cy="6987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/>
            <p:cNvSpPr/>
            <p:nvPr/>
          </p:nvSpPr>
          <p:spPr>
            <a:xfrm>
              <a:off x="1515436" y="347246"/>
              <a:ext cx="731290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1400" b="1" cap="none" spc="0" dirty="0">
                  <a:ln/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LLDIKTI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38200" y="742890"/>
              <a:ext cx="142095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 prst="angle"/>
              </a:sp3d>
            </a:bodyPr>
            <a:lstStyle/>
            <a:p>
              <a:r>
                <a:rPr lang="en-US" sz="2000" b="1" dirty="0">
                  <a:ln/>
                </a:rPr>
                <a:t>WILAYAH  </a:t>
              </a:r>
              <a:r>
                <a:rPr lang="en-US" sz="2000" b="1" dirty="0">
                  <a:ln/>
                  <a:solidFill>
                    <a:schemeClr val="accent4"/>
                  </a:solidFill>
                </a:rPr>
                <a:t>II</a:t>
              </a:r>
              <a:endParaRPr lang="en-US" sz="2000" b="1" cap="none" spc="0" dirty="0">
                <a:ln/>
                <a:solidFill>
                  <a:schemeClr val="accent4"/>
                </a:solidFill>
                <a:effectLst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152400" y="1143000"/>
              <a:ext cx="3276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object 10"/>
          <p:cNvSpPr txBox="1"/>
          <p:nvPr/>
        </p:nvSpPr>
        <p:spPr>
          <a:xfrm>
            <a:off x="3447046" y="739812"/>
            <a:ext cx="8287754" cy="645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r">
              <a:spcBef>
                <a:spcPts val="117"/>
              </a:spcBef>
            </a:pPr>
            <a:r>
              <a:rPr lang="en-US" sz="4400" b="1" dirty="0">
                <a:solidFill>
                  <a:srgbClr val="FF0000"/>
                </a:solidFill>
              </a:rPr>
              <a:t>WRITING THE LITERATURE</a:t>
            </a:r>
            <a:endParaRPr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137" y="5949560"/>
            <a:ext cx="991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Design. By. Z</a:t>
            </a:r>
          </a:p>
        </p:txBody>
      </p:sp>
      <p:sp>
        <p:nvSpPr>
          <p:cNvPr id="2" name="Rectangle 1"/>
          <p:cNvSpPr/>
          <p:nvPr/>
        </p:nvSpPr>
        <p:spPr>
          <a:xfrm>
            <a:off x="8514504" y="1297936"/>
            <a:ext cx="3573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70C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(State of the Art) 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23" name="Rectangle 3"/>
          <p:cNvSpPr>
            <a:spLocks noGrp="1" noChangeArrowheads="1"/>
          </p:cNvSpPr>
          <p:nvPr>
            <p:ph idx="1"/>
          </p:nvPr>
        </p:nvSpPr>
        <p:spPr>
          <a:xfrm>
            <a:off x="3810000" y="2073285"/>
            <a:ext cx="7543800" cy="410367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 b="1" dirty="0">
                <a:cs typeface="Times New Roman" panose="02020603050405020304" pitchFamily="18" charset="0"/>
              </a:rPr>
              <a:t>This chapter outlines the state of the art in your field, </a:t>
            </a:r>
            <a:r>
              <a:rPr lang="en-US" altLang="en-US" b="1" dirty="0" err="1">
                <a:cs typeface="Times New Roman" panose="02020603050405020304" pitchFamily="18" charset="0"/>
              </a:rPr>
              <a:t>organised</a:t>
            </a:r>
            <a:r>
              <a:rPr lang="en-US" altLang="en-US" b="1" dirty="0">
                <a:cs typeface="Times New Roman" panose="02020603050405020304" pitchFamily="18" charset="0"/>
              </a:rPr>
              <a:t> by ideas, research trends NOT chronologically or by author</a:t>
            </a:r>
          </a:p>
          <a:p>
            <a:pPr eaLnBrk="1" hangingPunct="1">
              <a:lnSpc>
                <a:spcPct val="80000"/>
              </a:lnSpc>
            </a:pPr>
            <a:endParaRPr lang="en-US" altLang="en-US" b="1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b="1" dirty="0">
                <a:cs typeface="Times New Roman" panose="02020603050405020304" pitchFamily="18" charset="0"/>
              </a:rPr>
              <a:t>The objective of this chapter is to tell the reader that this is an important and interesting problem</a:t>
            </a:r>
          </a:p>
          <a:p>
            <a:pPr eaLnBrk="1" hangingPunct="1">
              <a:lnSpc>
                <a:spcPct val="80000"/>
              </a:lnSpc>
            </a:pPr>
            <a:endParaRPr lang="en-US" altLang="en-US" b="1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b="1" dirty="0">
                <a:cs typeface="Times New Roman" panose="02020603050405020304" pitchFamily="18" charset="0"/>
              </a:rPr>
              <a:t>Literature Survey vs. Literature Review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b="1" dirty="0">
                <a:cs typeface="Times New Roman" panose="02020603050405020304" pitchFamily="18" charset="0"/>
              </a:rPr>
              <a:t>Bibliography vs. REFERENCES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482039"/>
      </p:ext>
    </p:extLst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>
            <a:extLst>
              <a:ext uri="{FF2B5EF4-FFF2-40B4-BE49-F238E27FC236}">
                <a16:creationId xmlns:a16="http://schemas.microsoft.com/office/drawing/2014/main" id="{13593D22-A5A0-4182-BCCE-8D7EB26CBA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25200" y="192272"/>
            <a:ext cx="1036320" cy="41732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A28C00-F2F7-45EA-ADD4-2879019F1D5D}" type="slidenum">
              <a:rPr lang="en-US" altLang="en-US" sz="2400">
                <a:latin typeface="Arial Black" panose="020B0A04020102020204" pitchFamily="34" charset="0"/>
              </a:rPr>
              <a:pPr/>
              <a:t>3</a:t>
            </a:fld>
            <a:endParaRPr lang="en-US" altLang="en-US" sz="2400" dirty="0">
              <a:latin typeface="Arial Black" panose="020B0A04020102020204" pitchFamily="34" charset="0"/>
            </a:endParaRPr>
          </a:p>
        </p:txBody>
      </p:sp>
      <p:sp>
        <p:nvSpPr>
          <p:cNvPr id="5125" name="Rectangle 6">
            <a:extLst>
              <a:ext uri="{FF2B5EF4-FFF2-40B4-BE49-F238E27FC236}">
                <a16:creationId xmlns:a16="http://schemas.microsoft.com/office/drawing/2014/main" id="{0F0EC130-6FC8-4EA2-BC86-647CF8729E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6937" y="1439613"/>
            <a:ext cx="30480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800" b="1" dirty="0">
                <a:solidFill>
                  <a:srgbClr val="0070C0"/>
                </a:solidFill>
                <a:latin typeface="Tahoma" panose="020B0604030504040204" pitchFamily="34" charset="0"/>
              </a:rPr>
              <a:t>COMPONENTS OF AN EMPIRICAL RESEARCH REPORT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6324599"/>
            <a:ext cx="12192000" cy="508131"/>
            <a:chOff x="0" y="6324599"/>
            <a:chExt cx="12192000" cy="50813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06C1958-CE8D-443F-819C-AA34DEBBDDD7}"/>
                </a:ext>
              </a:extLst>
            </p:cNvPr>
            <p:cNvSpPr/>
            <p:nvPr/>
          </p:nvSpPr>
          <p:spPr>
            <a:xfrm>
              <a:off x="0" y="6324599"/>
              <a:ext cx="12192000" cy="5081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</a:rPr>
                <a:t>Palembang,  25 April 2022</a:t>
              </a:r>
              <a:endParaRPr lang="en-ID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9317494" y="6393998"/>
              <a:ext cx="28319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Suhendro@darmajaya.ac.id</a:t>
              </a:r>
              <a:endParaRPr lang="en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1" name="Picture 6" descr="Penerimaan Proposal Penelitian dan Pengabdian kepada Masyarakat  Kemenristek/BRIN Tahun Anggaran 2021 – Lembaga Penelitian dan Pengabdian  kepada Masyaraka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00" y="114059"/>
            <a:ext cx="1584805" cy="79240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A60181E3-9FD9-4AF3-9B00-40E57598A491}"/>
              </a:ext>
            </a:extLst>
          </p:cNvPr>
          <p:cNvSpPr txBox="1">
            <a:spLocks/>
          </p:cNvSpPr>
          <p:nvPr/>
        </p:nvSpPr>
        <p:spPr>
          <a:xfrm>
            <a:off x="2402896" y="6488692"/>
            <a:ext cx="5902904" cy="54927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US" altLang="en-US" sz="1400" dirty="0"/>
              <a:t>Empirical Research Reports |Spring 2005 | </a:t>
            </a:r>
            <a:r>
              <a:rPr lang="en-US" sz="1400" b="1" dirty="0">
                <a:ln w="0"/>
              </a:rPr>
              <a:t>How to Write Good Paper</a:t>
            </a:r>
          </a:p>
          <a:p>
            <a:endParaRPr lang="en-US" altLang="en-US" sz="1400" dirty="0"/>
          </a:p>
          <a:p>
            <a:endParaRPr lang="en-US" altLang="en-US" sz="1400" dirty="0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3A29CE99-54C5-4AA1-97BF-C94F34BFB7A5}"/>
              </a:ext>
            </a:extLst>
          </p:cNvPr>
          <p:cNvSpPr txBox="1">
            <a:spLocks noChangeArrowheads="1"/>
          </p:cNvSpPr>
          <p:nvPr/>
        </p:nvSpPr>
        <p:spPr>
          <a:xfrm>
            <a:off x="3447046" y="1940537"/>
            <a:ext cx="8287754" cy="431466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5492" indent="0">
              <a:lnSpc>
                <a:spcPts val="2350"/>
              </a:lnSpc>
              <a:spcBef>
                <a:spcPts val="117"/>
              </a:spcBef>
              <a:buNone/>
            </a:pPr>
            <a:endParaRPr lang="en-US" sz="2400" b="1" dirty="0"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2400" y="328904"/>
            <a:ext cx="3276600" cy="814096"/>
            <a:chOff x="152400" y="328904"/>
            <a:chExt cx="3276600" cy="814096"/>
          </a:xfrm>
        </p:grpSpPr>
        <p:pic>
          <p:nvPicPr>
            <p:cNvPr id="16" name="Picture 4" descr="LLDIKTI Wilayah VI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3036" y="328904"/>
              <a:ext cx="690995" cy="6987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/>
            <p:cNvSpPr/>
            <p:nvPr/>
          </p:nvSpPr>
          <p:spPr>
            <a:xfrm>
              <a:off x="1515436" y="347246"/>
              <a:ext cx="731290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1400" b="1" cap="none" spc="0" dirty="0">
                  <a:ln/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LLDIKTI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38200" y="742890"/>
              <a:ext cx="142095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 prst="angle"/>
              </a:sp3d>
            </a:bodyPr>
            <a:lstStyle/>
            <a:p>
              <a:r>
                <a:rPr lang="en-US" sz="2000" b="1" dirty="0">
                  <a:ln/>
                </a:rPr>
                <a:t>WILAYAH  </a:t>
              </a:r>
              <a:r>
                <a:rPr lang="en-US" sz="2000" b="1" dirty="0">
                  <a:ln/>
                  <a:solidFill>
                    <a:schemeClr val="accent4"/>
                  </a:solidFill>
                </a:rPr>
                <a:t>II</a:t>
              </a:r>
              <a:endParaRPr lang="en-US" sz="2000" b="1" cap="none" spc="0" dirty="0">
                <a:ln/>
                <a:solidFill>
                  <a:schemeClr val="accent4"/>
                </a:solidFill>
                <a:effectLst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152400" y="1143000"/>
              <a:ext cx="3276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object 10"/>
          <p:cNvSpPr txBox="1"/>
          <p:nvPr/>
        </p:nvSpPr>
        <p:spPr>
          <a:xfrm>
            <a:off x="3447046" y="739812"/>
            <a:ext cx="8287754" cy="645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r">
              <a:spcBef>
                <a:spcPts val="117"/>
              </a:spcBef>
            </a:pPr>
            <a:r>
              <a:rPr lang="en-US" sz="4400" b="1" dirty="0">
                <a:solidFill>
                  <a:srgbClr val="FF0000"/>
                </a:solidFill>
              </a:rPr>
              <a:t>WRITING THE LITERATURE</a:t>
            </a:r>
            <a:endParaRPr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137" y="5949560"/>
            <a:ext cx="991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Design. By. Z</a:t>
            </a:r>
          </a:p>
        </p:txBody>
      </p:sp>
      <p:sp>
        <p:nvSpPr>
          <p:cNvPr id="2" name="Rectangle 1"/>
          <p:cNvSpPr/>
          <p:nvPr/>
        </p:nvSpPr>
        <p:spPr>
          <a:xfrm>
            <a:off x="8514504" y="1297936"/>
            <a:ext cx="3573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70C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(State of the Art) 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3581400" y="2073285"/>
            <a:ext cx="7772400" cy="4103678"/>
          </a:xfrm>
        </p:spPr>
        <p:txBody>
          <a:bodyPr/>
          <a:lstStyle/>
          <a:p>
            <a:pPr lvl="1"/>
            <a:r>
              <a:rPr lang="en-US" dirty="0"/>
              <a:t>Relevant account of all research and theories relevant to your topic</a:t>
            </a:r>
            <a:endParaRPr lang="id-ID" sz="3200" dirty="0"/>
          </a:p>
          <a:p>
            <a:pPr lvl="1"/>
            <a:r>
              <a:rPr lang="en-US" dirty="0"/>
              <a:t>Historical development of your topic if your topic is not entirely new</a:t>
            </a:r>
            <a:endParaRPr lang="id-ID" sz="3200" dirty="0"/>
          </a:p>
          <a:p>
            <a:pPr lvl="1"/>
            <a:r>
              <a:rPr lang="en-US" dirty="0"/>
              <a:t>Links between the various research areas and identification of the research gaps</a:t>
            </a:r>
            <a:endParaRPr lang="id-ID" sz="3200" dirty="0"/>
          </a:p>
          <a:p>
            <a:pPr lvl="1"/>
            <a:r>
              <a:rPr lang="en-US" dirty="0"/>
              <a:t>Summary of all methods, analyses and techniques relevant to your topic</a:t>
            </a:r>
            <a:endParaRPr lang="id-ID" sz="3200" dirty="0"/>
          </a:p>
          <a:p>
            <a:pPr lvl="1"/>
            <a:r>
              <a:rPr lang="en-US" dirty="0"/>
              <a:t>Identification of how your research can contribute to the existing knowledge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3490905565"/>
      </p:ext>
    </p:extLst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>
            <a:extLst>
              <a:ext uri="{FF2B5EF4-FFF2-40B4-BE49-F238E27FC236}">
                <a16:creationId xmlns:a16="http://schemas.microsoft.com/office/drawing/2014/main" id="{13593D22-A5A0-4182-BCCE-8D7EB26CBA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25200" y="192272"/>
            <a:ext cx="1036320" cy="41732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A28C00-F2F7-45EA-ADD4-2879019F1D5D}" type="slidenum">
              <a:rPr lang="en-US" altLang="en-US" sz="2400">
                <a:latin typeface="Arial Black" panose="020B0A04020102020204" pitchFamily="34" charset="0"/>
              </a:rPr>
              <a:pPr/>
              <a:t>4</a:t>
            </a:fld>
            <a:endParaRPr lang="en-US" altLang="en-US" sz="2400" dirty="0">
              <a:latin typeface="Arial Black" panose="020B0A04020102020204" pitchFamily="34" charset="0"/>
            </a:endParaRPr>
          </a:p>
        </p:txBody>
      </p:sp>
      <p:sp>
        <p:nvSpPr>
          <p:cNvPr id="5125" name="Rectangle 6">
            <a:extLst>
              <a:ext uri="{FF2B5EF4-FFF2-40B4-BE49-F238E27FC236}">
                <a16:creationId xmlns:a16="http://schemas.microsoft.com/office/drawing/2014/main" id="{0F0EC130-6FC8-4EA2-BC86-647CF8729E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6937" y="1439613"/>
            <a:ext cx="30480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800" b="1" dirty="0">
                <a:solidFill>
                  <a:srgbClr val="0070C0"/>
                </a:solidFill>
                <a:latin typeface="Tahoma" panose="020B0604030504040204" pitchFamily="34" charset="0"/>
              </a:rPr>
              <a:t>COMPONENTS OF AN EMPIRICAL RESEARCH REPORT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6324599"/>
            <a:ext cx="12192000" cy="508131"/>
            <a:chOff x="0" y="6324599"/>
            <a:chExt cx="12192000" cy="50813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06C1958-CE8D-443F-819C-AA34DEBBDDD7}"/>
                </a:ext>
              </a:extLst>
            </p:cNvPr>
            <p:cNvSpPr/>
            <p:nvPr/>
          </p:nvSpPr>
          <p:spPr>
            <a:xfrm>
              <a:off x="0" y="6324599"/>
              <a:ext cx="12192000" cy="5081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</a:rPr>
                <a:t>Palembang,  25 April 2022</a:t>
              </a:r>
              <a:endParaRPr lang="en-ID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9317494" y="6393998"/>
              <a:ext cx="28319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Suhendro@darmajaya.ac.id</a:t>
              </a:r>
              <a:endParaRPr lang="en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1" name="Picture 6" descr="Penerimaan Proposal Penelitian dan Pengabdian kepada Masyarakat  Kemenristek/BRIN Tahun Anggaran 2021 – Lembaga Penelitian dan Pengabdian  kepada Masyaraka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00" y="114059"/>
            <a:ext cx="1584805" cy="79240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A60181E3-9FD9-4AF3-9B00-40E57598A491}"/>
              </a:ext>
            </a:extLst>
          </p:cNvPr>
          <p:cNvSpPr txBox="1">
            <a:spLocks/>
          </p:cNvSpPr>
          <p:nvPr/>
        </p:nvSpPr>
        <p:spPr>
          <a:xfrm>
            <a:off x="2402896" y="6488692"/>
            <a:ext cx="5902904" cy="54927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US" altLang="en-US" sz="1400" dirty="0"/>
              <a:t>Empirical Research Reports |Spring 2005 | </a:t>
            </a:r>
            <a:r>
              <a:rPr lang="en-US" sz="1400" b="1" dirty="0">
                <a:ln w="0"/>
              </a:rPr>
              <a:t>How to Write Good Paper</a:t>
            </a:r>
          </a:p>
          <a:p>
            <a:endParaRPr lang="en-US" altLang="en-US" sz="1400" dirty="0"/>
          </a:p>
          <a:p>
            <a:endParaRPr lang="en-US" altLang="en-US" sz="1400" dirty="0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3A29CE99-54C5-4AA1-97BF-C94F34BFB7A5}"/>
              </a:ext>
            </a:extLst>
          </p:cNvPr>
          <p:cNvSpPr txBox="1">
            <a:spLocks noChangeArrowheads="1"/>
          </p:cNvSpPr>
          <p:nvPr/>
        </p:nvSpPr>
        <p:spPr>
          <a:xfrm>
            <a:off x="3447046" y="1940537"/>
            <a:ext cx="8287754" cy="431466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5492" indent="0">
              <a:lnSpc>
                <a:spcPts val="2350"/>
              </a:lnSpc>
              <a:spcBef>
                <a:spcPts val="117"/>
              </a:spcBef>
              <a:buNone/>
            </a:pPr>
            <a:endParaRPr lang="en-US" sz="2400" b="1" dirty="0"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2400" y="328904"/>
            <a:ext cx="3276600" cy="814096"/>
            <a:chOff x="152400" y="328904"/>
            <a:chExt cx="3276600" cy="814096"/>
          </a:xfrm>
        </p:grpSpPr>
        <p:pic>
          <p:nvPicPr>
            <p:cNvPr id="16" name="Picture 4" descr="LLDIKTI Wilayah VI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3036" y="328904"/>
              <a:ext cx="690995" cy="6987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/>
            <p:cNvSpPr/>
            <p:nvPr/>
          </p:nvSpPr>
          <p:spPr>
            <a:xfrm>
              <a:off x="1515436" y="347246"/>
              <a:ext cx="731290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1400" b="1" cap="none" spc="0" dirty="0">
                  <a:ln/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LLDIKTI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38200" y="742890"/>
              <a:ext cx="142095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 prst="angle"/>
              </a:sp3d>
            </a:bodyPr>
            <a:lstStyle/>
            <a:p>
              <a:r>
                <a:rPr lang="en-US" sz="2000" b="1" dirty="0">
                  <a:ln/>
                </a:rPr>
                <a:t>WILAYAH  </a:t>
              </a:r>
              <a:r>
                <a:rPr lang="en-US" sz="2000" b="1" dirty="0">
                  <a:ln/>
                  <a:solidFill>
                    <a:schemeClr val="accent4"/>
                  </a:solidFill>
                </a:rPr>
                <a:t>II</a:t>
              </a:r>
              <a:endParaRPr lang="en-US" sz="2000" b="1" cap="none" spc="0" dirty="0">
                <a:ln/>
                <a:solidFill>
                  <a:schemeClr val="accent4"/>
                </a:solidFill>
                <a:effectLst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152400" y="1143000"/>
              <a:ext cx="3276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object 10"/>
          <p:cNvSpPr txBox="1"/>
          <p:nvPr/>
        </p:nvSpPr>
        <p:spPr>
          <a:xfrm>
            <a:off x="3404937" y="1039206"/>
            <a:ext cx="8287754" cy="645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r">
              <a:spcBef>
                <a:spcPts val="117"/>
              </a:spcBef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WRITING THE LITERATURE REVIEW</a:t>
            </a:r>
            <a:endParaRPr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137" y="5949560"/>
            <a:ext cx="991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Design. By. Z</a:t>
            </a:r>
          </a:p>
        </p:txBody>
      </p: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3733800" y="2666999"/>
            <a:ext cx="6096000" cy="3509963"/>
          </a:xfrm>
        </p:spPr>
        <p:txBody>
          <a:bodyPr/>
          <a:lstStyle/>
          <a:p>
            <a:pPr eaLnBrk="1" hangingPunct="1"/>
            <a:r>
              <a:rPr lang="en-US" dirty="0"/>
              <a:t>A </a:t>
            </a:r>
            <a:r>
              <a:rPr lang="en-US" b="1" dirty="0"/>
              <a:t>literature review</a:t>
            </a:r>
            <a:r>
              <a:rPr lang="en-US" dirty="0"/>
              <a:t> is a body of text that aims to review the critical points of current knowledge including substantive findings as well as theoretical and methodological contributions to a particular topic.</a:t>
            </a:r>
            <a:endParaRPr lang="id-ID" dirty="0"/>
          </a:p>
        </p:txBody>
      </p:sp>
      <p:pic>
        <p:nvPicPr>
          <p:cNvPr id="25" name="Picture 2" descr="Blad Av Vitt Papper Med Böjda Övre Högra Hörnet Och Mjuk Skugga På  Transparent Bakgrund Element Med Plats För Text Och Annons Mall För Vektor  Papper-vektorgrafik och fler bilder på Boksida -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7025" y="1939810"/>
            <a:ext cx="2317750" cy="217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5960557"/>
      </p:ext>
    </p:extLst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>
            <a:extLst>
              <a:ext uri="{FF2B5EF4-FFF2-40B4-BE49-F238E27FC236}">
                <a16:creationId xmlns:a16="http://schemas.microsoft.com/office/drawing/2014/main" id="{13593D22-A5A0-4182-BCCE-8D7EB26CBA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25200" y="192272"/>
            <a:ext cx="1036320" cy="41732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A28C00-F2F7-45EA-ADD4-2879019F1D5D}" type="slidenum">
              <a:rPr lang="en-US" altLang="en-US" sz="2400">
                <a:latin typeface="Arial Black" panose="020B0A04020102020204" pitchFamily="34" charset="0"/>
              </a:rPr>
              <a:pPr/>
              <a:t>5</a:t>
            </a:fld>
            <a:endParaRPr lang="en-US" altLang="en-US" sz="2400" dirty="0">
              <a:latin typeface="Arial Black" panose="020B0A04020102020204" pitchFamily="34" charset="0"/>
            </a:endParaRPr>
          </a:p>
        </p:txBody>
      </p:sp>
      <p:sp>
        <p:nvSpPr>
          <p:cNvPr id="5125" name="Rectangle 6">
            <a:extLst>
              <a:ext uri="{FF2B5EF4-FFF2-40B4-BE49-F238E27FC236}">
                <a16:creationId xmlns:a16="http://schemas.microsoft.com/office/drawing/2014/main" id="{0F0EC130-6FC8-4EA2-BC86-647CF8729E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6937" y="1439613"/>
            <a:ext cx="30480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800" b="1" dirty="0">
                <a:solidFill>
                  <a:srgbClr val="0070C0"/>
                </a:solidFill>
                <a:latin typeface="Tahoma" panose="020B0604030504040204" pitchFamily="34" charset="0"/>
              </a:rPr>
              <a:t>COMPONENTS OF AN EMPIRICAL RESEARCH REPORT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6324599"/>
            <a:ext cx="12192000" cy="508131"/>
            <a:chOff x="0" y="6324599"/>
            <a:chExt cx="12192000" cy="50813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06C1958-CE8D-443F-819C-AA34DEBBDDD7}"/>
                </a:ext>
              </a:extLst>
            </p:cNvPr>
            <p:cNvSpPr/>
            <p:nvPr/>
          </p:nvSpPr>
          <p:spPr>
            <a:xfrm>
              <a:off x="0" y="6324599"/>
              <a:ext cx="12192000" cy="5081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</a:rPr>
                <a:t>Palembang,  25 April 2022</a:t>
              </a:r>
              <a:endParaRPr lang="en-ID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9317494" y="6393998"/>
              <a:ext cx="28319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Suhendro@darmajaya.ac.id</a:t>
              </a:r>
              <a:endParaRPr lang="en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1" name="Picture 6" descr="Penerimaan Proposal Penelitian dan Pengabdian kepada Masyarakat  Kemenristek/BRIN Tahun Anggaran 2021 – Lembaga Penelitian dan Pengabdian  kepada Masyaraka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00" y="114059"/>
            <a:ext cx="1584805" cy="79240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A60181E3-9FD9-4AF3-9B00-40E57598A491}"/>
              </a:ext>
            </a:extLst>
          </p:cNvPr>
          <p:cNvSpPr txBox="1">
            <a:spLocks/>
          </p:cNvSpPr>
          <p:nvPr/>
        </p:nvSpPr>
        <p:spPr>
          <a:xfrm>
            <a:off x="2402896" y="6488692"/>
            <a:ext cx="5902904" cy="54927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US" altLang="en-US" sz="1400" dirty="0"/>
              <a:t>Empirical Research Reports |Spring 2005 | </a:t>
            </a:r>
            <a:r>
              <a:rPr lang="en-US" sz="1400" b="1" dirty="0">
                <a:ln w="0"/>
              </a:rPr>
              <a:t>How to Write Good Paper</a:t>
            </a:r>
          </a:p>
          <a:p>
            <a:endParaRPr lang="en-US" altLang="en-US" sz="1400" dirty="0"/>
          </a:p>
          <a:p>
            <a:endParaRPr lang="en-US" altLang="en-US" sz="1400" dirty="0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3A29CE99-54C5-4AA1-97BF-C94F34BFB7A5}"/>
              </a:ext>
            </a:extLst>
          </p:cNvPr>
          <p:cNvSpPr txBox="1">
            <a:spLocks noChangeArrowheads="1"/>
          </p:cNvSpPr>
          <p:nvPr/>
        </p:nvSpPr>
        <p:spPr>
          <a:xfrm>
            <a:off x="3447046" y="1940537"/>
            <a:ext cx="8287754" cy="431466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5492" indent="0">
              <a:lnSpc>
                <a:spcPts val="2350"/>
              </a:lnSpc>
              <a:spcBef>
                <a:spcPts val="117"/>
              </a:spcBef>
              <a:buNone/>
            </a:pPr>
            <a:endParaRPr lang="en-US" sz="2400" b="1" dirty="0"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2400" y="328904"/>
            <a:ext cx="3276600" cy="814096"/>
            <a:chOff x="152400" y="328904"/>
            <a:chExt cx="3276600" cy="814096"/>
          </a:xfrm>
        </p:grpSpPr>
        <p:pic>
          <p:nvPicPr>
            <p:cNvPr id="16" name="Picture 4" descr="LLDIKTI Wilayah VI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3036" y="328904"/>
              <a:ext cx="690995" cy="6987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/>
            <p:cNvSpPr/>
            <p:nvPr/>
          </p:nvSpPr>
          <p:spPr>
            <a:xfrm>
              <a:off x="1515436" y="347246"/>
              <a:ext cx="731290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1400" b="1" cap="none" spc="0" dirty="0">
                  <a:ln/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LLDIKTI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38200" y="742890"/>
              <a:ext cx="142095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 prst="angle"/>
              </a:sp3d>
            </a:bodyPr>
            <a:lstStyle/>
            <a:p>
              <a:r>
                <a:rPr lang="en-US" sz="2000" b="1" dirty="0">
                  <a:ln/>
                </a:rPr>
                <a:t>WILAYAH  </a:t>
              </a:r>
              <a:r>
                <a:rPr lang="en-US" sz="2000" b="1" dirty="0">
                  <a:ln/>
                  <a:solidFill>
                    <a:schemeClr val="accent4"/>
                  </a:solidFill>
                </a:rPr>
                <a:t>II</a:t>
              </a:r>
              <a:endParaRPr lang="en-US" sz="2000" b="1" cap="none" spc="0" dirty="0">
                <a:ln/>
                <a:solidFill>
                  <a:schemeClr val="accent4"/>
                </a:solidFill>
                <a:effectLst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152400" y="1143000"/>
              <a:ext cx="3276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object 10"/>
          <p:cNvSpPr txBox="1"/>
          <p:nvPr/>
        </p:nvSpPr>
        <p:spPr>
          <a:xfrm>
            <a:off x="3355606" y="924426"/>
            <a:ext cx="8287754" cy="645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r">
              <a:spcBef>
                <a:spcPts val="117"/>
              </a:spcBef>
            </a:pPr>
            <a:r>
              <a:rPr lang="id-ID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</a:t>
            </a: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ood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literature review</a:t>
            </a:r>
            <a:endParaRPr sz="4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137" y="5949560"/>
            <a:ext cx="991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Design. By. Z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3447046" y="2057399"/>
            <a:ext cx="8196314" cy="41195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 needs to be critical, that is, you have to take a stand on the issues. </a:t>
            </a:r>
            <a:endParaRPr lang="id-ID" dirty="0"/>
          </a:p>
          <a:p>
            <a:r>
              <a:rPr lang="en-US" dirty="0"/>
              <a:t>It should not just be a description of past research work but an analysis of past research and how it is linked to your research topic.</a:t>
            </a:r>
            <a:endParaRPr lang="id-ID" dirty="0"/>
          </a:p>
          <a:p>
            <a:r>
              <a:rPr lang="id-ID" dirty="0"/>
              <a:t>A</a:t>
            </a:r>
            <a:r>
              <a:rPr lang="en-US" dirty="0" err="1"/>
              <a:t>ny</a:t>
            </a:r>
            <a:r>
              <a:rPr lang="en-US" dirty="0"/>
              <a:t> criticism needs to be substantiated by a balanced evaluation, it should not be cherry-picking of research work that is ‘</a:t>
            </a:r>
            <a:r>
              <a:rPr lang="en-US" dirty="0" err="1"/>
              <a:t>favourable</a:t>
            </a:r>
            <a:r>
              <a:rPr lang="en-US" dirty="0"/>
              <a:t>’ to your view. </a:t>
            </a:r>
            <a:endParaRPr lang="id-ID" dirty="0"/>
          </a:p>
          <a:p>
            <a:r>
              <a:rPr lang="en-US" dirty="0"/>
              <a:t>An unbalanced or biased literature review can be easily sensed by the reader</a:t>
            </a:r>
            <a:r>
              <a:rPr lang="id-ID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877017"/>
      </p:ext>
    </p:extLst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>
            <a:extLst>
              <a:ext uri="{FF2B5EF4-FFF2-40B4-BE49-F238E27FC236}">
                <a16:creationId xmlns:a16="http://schemas.microsoft.com/office/drawing/2014/main" id="{13593D22-A5A0-4182-BCCE-8D7EB26CBA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25200" y="192272"/>
            <a:ext cx="1036320" cy="41732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A28C00-F2F7-45EA-ADD4-2879019F1D5D}" type="slidenum">
              <a:rPr lang="en-US" altLang="en-US" sz="2400">
                <a:latin typeface="Arial Black" panose="020B0A04020102020204" pitchFamily="34" charset="0"/>
              </a:rPr>
              <a:pPr/>
              <a:t>6</a:t>
            </a:fld>
            <a:endParaRPr lang="en-US" altLang="en-US" sz="2400" dirty="0">
              <a:latin typeface="Arial Black" panose="020B0A04020102020204" pitchFamily="34" charset="0"/>
            </a:endParaRPr>
          </a:p>
        </p:txBody>
      </p:sp>
      <p:sp>
        <p:nvSpPr>
          <p:cNvPr id="5125" name="Rectangle 6">
            <a:extLst>
              <a:ext uri="{FF2B5EF4-FFF2-40B4-BE49-F238E27FC236}">
                <a16:creationId xmlns:a16="http://schemas.microsoft.com/office/drawing/2014/main" id="{0F0EC130-6FC8-4EA2-BC86-647CF8729E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6937" y="1439613"/>
            <a:ext cx="30480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800" b="1" dirty="0">
                <a:solidFill>
                  <a:srgbClr val="0070C0"/>
                </a:solidFill>
                <a:latin typeface="Tahoma" panose="020B0604030504040204" pitchFamily="34" charset="0"/>
              </a:rPr>
              <a:t>COMPONENTS OF AN EMPIRICAL RESEARCH REPORT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6324599"/>
            <a:ext cx="12192000" cy="508131"/>
            <a:chOff x="0" y="6324599"/>
            <a:chExt cx="12192000" cy="50813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06C1958-CE8D-443F-819C-AA34DEBBDDD7}"/>
                </a:ext>
              </a:extLst>
            </p:cNvPr>
            <p:cNvSpPr/>
            <p:nvPr/>
          </p:nvSpPr>
          <p:spPr>
            <a:xfrm>
              <a:off x="0" y="6324599"/>
              <a:ext cx="12192000" cy="5081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</a:rPr>
                <a:t>Palembang,  25 April 2022</a:t>
              </a:r>
              <a:endParaRPr lang="en-ID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9317494" y="6393998"/>
              <a:ext cx="28319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Suhendro@darmajaya.ac.id</a:t>
              </a:r>
              <a:endParaRPr lang="en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1" name="Picture 6" descr="Penerimaan Proposal Penelitian dan Pengabdian kepada Masyarakat  Kemenristek/BRIN Tahun Anggaran 2021 – Lembaga Penelitian dan Pengabdian  kepada Masyaraka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00" y="114059"/>
            <a:ext cx="1584805" cy="79240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A60181E3-9FD9-4AF3-9B00-40E57598A491}"/>
              </a:ext>
            </a:extLst>
          </p:cNvPr>
          <p:cNvSpPr txBox="1">
            <a:spLocks/>
          </p:cNvSpPr>
          <p:nvPr/>
        </p:nvSpPr>
        <p:spPr>
          <a:xfrm>
            <a:off x="2402896" y="6488692"/>
            <a:ext cx="5902904" cy="54927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US" altLang="en-US" sz="1400" dirty="0"/>
              <a:t>Empirical Research Reports |Spring 2005 | </a:t>
            </a:r>
            <a:r>
              <a:rPr lang="en-US" sz="1400" b="1" dirty="0">
                <a:ln w="0"/>
              </a:rPr>
              <a:t>How to Write Good Paper</a:t>
            </a:r>
          </a:p>
          <a:p>
            <a:endParaRPr lang="en-US" altLang="en-US" sz="1400" dirty="0"/>
          </a:p>
          <a:p>
            <a:endParaRPr lang="en-US" altLang="en-US" sz="1400" dirty="0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3A29CE99-54C5-4AA1-97BF-C94F34BFB7A5}"/>
              </a:ext>
            </a:extLst>
          </p:cNvPr>
          <p:cNvSpPr txBox="1">
            <a:spLocks noChangeArrowheads="1"/>
          </p:cNvSpPr>
          <p:nvPr/>
        </p:nvSpPr>
        <p:spPr>
          <a:xfrm>
            <a:off x="3447046" y="1940537"/>
            <a:ext cx="8287754" cy="431466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5492" indent="0">
              <a:lnSpc>
                <a:spcPts val="2350"/>
              </a:lnSpc>
              <a:spcBef>
                <a:spcPts val="117"/>
              </a:spcBef>
              <a:buNone/>
            </a:pPr>
            <a:endParaRPr lang="en-US" sz="2400" b="1" dirty="0"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2400" y="328904"/>
            <a:ext cx="3276600" cy="814096"/>
            <a:chOff x="152400" y="328904"/>
            <a:chExt cx="3276600" cy="814096"/>
          </a:xfrm>
        </p:grpSpPr>
        <p:pic>
          <p:nvPicPr>
            <p:cNvPr id="16" name="Picture 4" descr="LLDIKTI Wilayah VI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3036" y="328904"/>
              <a:ext cx="690995" cy="6987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/>
            <p:cNvSpPr/>
            <p:nvPr/>
          </p:nvSpPr>
          <p:spPr>
            <a:xfrm>
              <a:off x="1515436" y="347246"/>
              <a:ext cx="731290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1400" b="1" cap="none" spc="0" dirty="0">
                  <a:ln/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LLDIKTI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38200" y="742890"/>
              <a:ext cx="142095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 prst="angle"/>
              </a:sp3d>
            </a:bodyPr>
            <a:lstStyle/>
            <a:p>
              <a:r>
                <a:rPr lang="en-US" sz="2000" b="1" dirty="0">
                  <a:ln/>
                </a:rPr>
                <a:t>WILAYAH  </a:t>
              </a:r>
              <a:r>
                <a:rPr lang="en-US" sz="2000" b="1" dirty="0">
                  <a:ln/>
                  <a:solidFill>
                    <a:schemeClr val="accent4"/>
                  </a:solidFill>
                </a:rPr>
                <a:t>II</a:t>
              </a:r>
              <a:endParaRPr lang="en-US" sz="2000" b="1" cap="none" spc="0" dirty="0">
                <a:ln/>
                <a:solidFill>
                  <a:schemeClr val="accent4"/>
                </a:solidFill>
                <a:effectLst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152400" y="1143000"/>
              <a:ext cx="3276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object 10"/>
          <p:cNvSpPr txBox="1"/>
          <p:nvPr/>
        </p:nvSpPr>
        <p:spPr>
          <a:xfrm>
            <a:off x="3355606" y="924426"/>
            <a:ext cx="8287754" cy="645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r">
              <a:spcBef>
                <a:spcPts val="117"/>
              </a:spcBef>
            </a:pPr>
            <a:r>
              <a:rPr lang="id-ID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</a:t>
            </a: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ood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literature review</a:t>
            </a:r>
            <a:endParaRPr sz="4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137" y="5949560"/>
            <a:ext cx="991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Design. By. Z</a:t>
            </a:r>
          </a:p>
        </p:txBody>
      </p:sp>
      <p:sp>
        <p:nvSpPr>
          <p:cNvPr id="23" name="Content Placeholder 2"/>
          <p:cNvSpPr>
            <a:spLocks noGrp="1"/>
          </p:cNvSpPr>
          <p:nvPr>
            <p:ph idx="4294967295"/>
          </p:nvPr>
        </p:nvSpPr>
        <p:spPr>
          <a:xfrm>
            <a:off x="3657600" y="1940537"/>
            <a:ext cx="8077200" cy="4261826"/>
          </a:xfrm>
        </p:spPr>
        <p:txBody>
          <a:bodyPr>
            <a:normAutofit/>
          </a:bodyPr>
          <a:lstStyle/>
          <a:p>
            <a:pPr marL="850900" lvl="1" indent="-457200">
              <a:defRPr/>
            </a:pPr>
            <a:r>
              <a:rPr lang="en-US" sz="2600" dirty="0"/>
              <a:t> is up-to-date</a:t>
            </a:r>
          </a:p>
          <a:p>
            <a:pPr marL="850900" lvl="1" indent="-457200">
              <a:defRPr/>
            </a:pPr>
            <a:r>
              <a:rPr lang="en-US" sz="2600" dirty="0"/>
              <a:t> provides an insightful analysis of the ideas and conclusions in the literature</a:t>
            </a:r>
          </a:p>
          <a:p>
            <a:pPr marL="850900" lvl="1" indent="-457200">
              <a:defRPr/>
            </a:pPr>
            <a:r>
              <a:rPr lang="en-US" sz="2600" dirty="0"/>
              <a:t> points out similarities and differences, strengths and weaknesses in the literature</a:t>
            </a:r>
          </a:p>
          <a:p>
            <a:pPr marL="850900" lvl="1" indent="-457200">
              <a:defRPr/>
            </a:pPr>
            <a:r>
              <a:rPr lang="en-US" sz="2600" dirty="0"/>
              <a:t> identifies gaps in the literature for future research</a:t>
            </a:r>
          </a:p>
          <a:p>
            <a:pPr marL="850900" lvl="1" indent="-457200">
              <a:defRPr/>
            </a:pPr>
            <a:r>
              <a:rPr lang="en-US" sz="2600" dirty="0"/>
              <a:t> identifies the context for which the literature is important.</a:t>
            </a:r>
            <a:endParaRPr lang="id-ID" sz="2600" dirty="0"/>
          </a:p>
          <a:p>
            <a:pPr marL="850900" lvl="1" indent="-457200">
              <a:defRPr/>
            </a:pPr>
            <a:r>
              <a:rPr lang="en-US" sz="2600" dirty="0"/>
              <a:t>clearly delimits the subject matter to be reviewed covers all important relevant literature</a:t>
            </a:r>
            <a:endParaRPr lang="id-ID" sz="2600" dirty="0"/>
          </a:p>
          <a:p>
            <a:pPr marL="850900" lvl="1" indent="-457200">
              <a:defRPr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19984625"/>
      </p:ext>
    </p:extLst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>
            <a:extLst>
              <a:ext uri="{FF2B5EF4-FFF2-40B4-BE49-F238E27FC236}">
                <a16:creationId xmlns:a16="http://schemas.microsoft.com/office/drawing/2014/main" id="{13593D22-A5A0-4182-BCCE-8D7EB26CBA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25200" y="192272"/>
            <a:ext cx="1036320" cy="41732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A28C00-F2F7-45EA-ADD4-2879019F1D5D}" type="slidenum">
              <a:rPr lang="en-US" altLang="en-US" sz="2400">
                <a:latin typeface="Arial Black" panose="020B0A04020102020204" pitchFamily="34" charset="0"/>
              </a:rPr>
              <a:pPr/>
              <a:t>7</a:t>
            </a:fld>
            <a:endParaRPr lang="en-US" altLang="en-US" sz="2400" dirty="0">
              <a:latin typeface="Arial Black" panose="020B0A04020102020204" pitchFamily="34" charset="0"/>
            </a:endParaRPr>
          </a:p>
        </p:txBody>
      </p:sp>
      <p:sp>
        <p:nvSpPr>
          <p:cNvPr id="5125" name="Rectangle 6">
            <a:extLst>
              <a:ext uri="{FF2B5EF4-FFF2-40B4-BE49-F238E27FC236}">
                <a16:creationId xmlns:a16="http://schemas.microsoft.com/office/drawing/2014/main" id="{0F0EC130-6FC8-4EA2-BC86-647CF8729E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6937" y="1439613"/>
            <a:ext cx="30480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800" b="1" dirty="0">
                <a:solidFill>
                  <a:srgbClr val="0070C0"/>
                </a:solidFill>
                <a:latin typeface="Tahoma" panose="020B0604030504040204" pitchFamily="34" charset="0"/>
              </a:rPr>
              <a:t>COMPONENTS OF AN EMPIRICAL RESEARCH REPORT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6324599"/>
            <a:ext cx="12192000" cy="508131"/>
            <a:chOff x="0" y="6324599"/>
            <a:chExt cx="12192000" cy="50813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06C1958-CE8D-443F-819C-AA34DEBBDDD7}"/>
                </a:ext>
              </a:extLst>
            </p:cNvPr>
            <p:cNvSpPr/>
            <p:nvPr/>
          </p:nvSpPr>
          <p:spPr>
            <a:xfrm>
              <a:off x="0" y="6324599"/>
              <a:ext cx="12192000" cy="5081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</a:rPr>
                <a:t>Palembang,  25 April 2022</a:t>
              </a:r>
              <a:endParaRPr lang="en-ID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9317494" y="6393998"/>
              <a:ext cx="28319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Suhendro@darmajaya.ac.id</a:t>
              </a:r>
              <a:endParaRPr lang="en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1" name="Picture 6" descr="Penerimaan Proposal Penelitian dan Pengabdian kepada Masyarakat  Kemenristek/BRIN Tahun Anggaran 2021 – Lembaga Penelitian dan Pengabdian  kepada Masyaraka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00" y="114059"/>
            <a:ext cx="1584805" cy="79240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A60181E3-9FD9-4AF3-9B00-40E57598A491}"/>
              </a:ext>
            </a:extLst>
          </p:cNvPr>
          <p:cNvSpPr txBox="1">
            <a:spLocks/>
          </p:cNvSpPr>
          <p:nvPr/>
        </p:nvSpPr>
        <p:spPr>
          <a:xfrm>
            <a:off x="2402896" y="6488692"/>
            <a:ext cx="5902904" cy="54927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US" altLang="en-US" sz="1400" dirty="0"/>
              <a:t>Empirical Research Reports |Spring 2005 | </a:t>
            </a:r>
            <a:r>
              <a:rPr lang="en-US" sz="1400" b="1" dirty="0">
                <a:ln w="0"/>
              </a:rPr>
              <a:t>How to Write Good Paper</a:t>
            </a:r>
          </a:p>
          <a:p>
            <a:endParaRPr lang="en-US" altLang="en-US" sz="1400" dirty="0"/>
          </a:p>
          <a:p>
            <a:endParaRPr lang="en-US" altLang="en-US" sz="1400" dirty="0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3A29CE99-54C5-4AA1-97BF-C94F34BFB7A5}"/>
              </a:ext>
            </a:extLst>
          </p:cNvPr>
          <p:cNvSpPr txBox="1">
            <a:spLocks noChangeArrowheads="1"/>
          </p:cNvSpPr>
          <p:nvPr/>
        </p:nvSpPr>
        <p:spPr>
          <a:xfrm>
            <a:off x="3447046" y="1940537"/>
            <a:ext cx="8287754" cy="431466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5492" indent="0">
              <a:lnSpc>
                <a:spcPts val="2350"/>
              </a:lnSpc>
              <a:spcBef>
                <a:spcPts val="117"/>
              </a:spcBef>
              <a:buNone/>
            </a:pPr>
            <a:endParaRPr lang="en-US" sz="2400" b="1" dirty="0"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2400" y="328904"/>
            <a:ext cx="3276600" cy="814096"/>
            <a:chOff x="152400" y="328904"/>
            <a:chExt cx="3276600" cy="814096"/>
          </a:xfrm>
        </p:grpSpPr>
        <p:pic>
          <p:nvPicPr>
            <p:cNvPr id="16" name="Picture 4" descr="LLDIKTI Wilayah VI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3036" y="328904"/>
              <a:ext cx="690995" cy="6987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/>
            <p:cNvSpPr/>
            <p:nvPr/>
          </p:nvSpPr>
          <p:spPr>
            <a:xfrm>
              <a:off x="1515436" y="347246"/>
              <a:ext cx="731290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1400" b="1" cap="none" spc="0" dirty="0">
                  <a:ln/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LLDIKTI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38200" y="742890"/>
              <a:ext cx="142095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 prst="angle"/>
              </a:sp3d>
            </a:bodyPr>
            <a:lstStyle/>
            <a:p>
              <a:r>
                <a:rPr lang="en-US" sz="2000" b="1" dirty="0">
                  <a:ln/>
                </a:rPr>
                <a:t>WILAYAH  </a:t>
              </a:r>
              <a:r>
                <a:rPr lang="en-US" sz="2000" b="1" dirty="0">
                  <a:ln/>
                  <a:solidFill>
                    <a:schemeClr val="accent4"/>
                  </a:solidFill>
                </a:rPr>
                <a:t>II</a:t>
              </a:r>
              <a:endParaRPr lang="en-US" sz="2000" b="1" cap="none" spc="0" dirty="0">
                <a:ln/>
                <a:solidFill>
                  <a:schemeClr val="accent4"/>
                </a:solidFill>
                <a:effectLst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152400" y="1143000"/>
              <a:ext cx="3276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object 10"/>
          <p:cNvSpPr txBox="1"/>
          <p:nvPr/>
        </p:nvSpPr>
        <p:spPr>
          <a:xfrm>
            <a:off x="3505200" y="923812"/>
            <a:ext cx="8287754" cy="645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r">
              <a:spcBef>
                <a:spcPts val="117"/>
              </a:spcBef>
            </a:pPr>
            <a:r>
              <a:rPr lang="en-US" sz="4800" b="1" dirty="0">
                <a:solidFill>
                  <a:srgbClr val="7030A0"/>
                </a:solidFill>
              </a:rPr>
              <a:t>Tips on Writing literature review</a:t>
            </a:r>
            <a:endParaRPr sz="4800" b="1" dirty="0">
              <a:solidFill>
                <a:srgbClr val="7030A0"/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137" y="5949560"/>
            <a:ext cx="991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Design. By. Z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3505200" y="1940537"/>
            <a:ext cx="7848600" cy="4236426"/>
          </a:xfrm>
        </p:spPr>
        <p:txBody>
          <a:bodyPr>
            <a:normAutofit fontScale="92500"/>
          </a:bodyPr>
          <a:lstStyle/>
          <a:p>
            <a:pPr lvl="1"/>
            <a:r>
              <a:rPr lang="en-US" dirty="0"/>
              <a:t>Identify keywords in your research topic.</a:t>
            </a:r>
            <a:endParaRPr lang="id-ID" sz="3200" dirty="0"/>
          </a:p>
          <a:p>
            <a:pPr lvl="1"/>
            <a:r>
              <a:rPr lang="en-US" dirty="0"/>
              <a:t>Use the keywords to identify publications most relevant to your research topic. You can start with about 10 publications.</a:t>
            </a:r>
            <a:endParaRPr lang="id-ID" sz="3200" dirty="0"/>
          </a:p>
          <a:p>
            <a:pPr lvl="1"/>
            <a:r>
              <a:rPr lang="en-US" dirty="0"/>
              <a:t>Read the abstract of the identified publications and zoom in to the information that is most relevant to your topic.</a:t>
            </a:r>
            <a:endParaRPr lang="id-ID" sz="3200" dirty="0"/>
          </a:p>
          <a:p>
            <a:pPr lvl="1"/>
            <a:r>
              <a:rPr lang="en-US" dirty="0"/>
              <a:t>Take notes and compile the information as a summary list in linear order.</a:t>
            </a:r>
            <a:endParaRPr lang="id-ID" sz="3200" dirty="0"/>
          </a:p>
          <a:p>
            <a:pPr lvl="1"/>
            <a:r>
              <a:rPr lang="en-US" dirty="0"/>
              <a:t>From the summary list, identify common ideas and form linkages between the publications.</a:t>
            </a:r>
            <a:endParaRPr lang="id-ID" sz="3200" dirty="0"/>
          </a:p>
          <a:p>
            <a:pPr lvl="1"/>
            <a:r>
              <a:rPr lang="en-US" dirty="0"/>
              <a:t>Write the first draft of the literature review based on the 10 publications.</a:t>
            </a:r>
            <a:r>
              <a:rPr lang="id-ID" sz="3200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338894"/>
      </p:ext>
    </p:extLst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>
            <a:extLst>
              <a:ext uri="{FF2B5EF4-FFF2-40B4-BE49-F238E27FC236}">
                <a16:creationId xmlns:a16="http://schemas.microsoft.com/office/drawing/2014/main" id="{13593D22-A5A0-4182-BCCE-8D7EB26CBA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25200" y="192272"/>
            <a:ext cx="1036320" cy="41732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A28C00-F2F7-45EA-ADD4-2879019F1D5D}" type="slidenum">
              <a:rPr lang="en-US" altLang="en-US" sz="2400">
                <a:latin typeface="Arial Black" panose="020B0A04020102020204" pitchFamily="34" charset="0"/>
              </a:rPr>
              <a:pPr/>
              <a:t>8</a:t>
            </a:fld>
            <a:endParaRPr lang="en-US" altLang="en-US" sz="2400" dirty="0">
              <a:latin typeface="Arial Black" panose="020B0A04020102020204" pitchFamily="34" charset="0"/>
            </a:endParaRPr>
          </a:p>
        </p:txBody>
      </p:sp>
      <p:sp>
        <p:nvSpPr>
          <p:cNvPr id="5125" name="Rectangle 6">
            <a:extLst>
              <a:ext uri="{FF2B5EF4-FFF2-40B4-BE49-F238E27FC236}">
                <a16:creationId xmlns:a16="http://schemas.microsoft.com/office/drawing/2014/main" id="{0F0EC130-6FC8-4EA2-BC86-647CF8729E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6937" y="1439613"/>
            <a:ext cx="30480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800" b="1" dirty="0">
                <a:solidFill>
                  <a:srgbClr val="0070C0"/>
                </a:solidFill>
                <a:latin typeface="Tahoma" panose="020B0604030504040204" pitchFamily="34" charset="0"/>
              </a:rPr>
              <a:t>COMPONENTS OF AN EMPIRICAL RESEARCH REPORT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6324599"/>
            <a:ext cx="12192000" cy="508131"/>
            <a:chOff x="0" y="6324599"/>
            <a:chExt cx="12192000" cy="50813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06C1958-CE8D-443F-819C-AA34DEBBDDD7}"/>
                </a:ext>
              </a:extLst>
            </p:cNvPr>
            <p:cNvSpPr/>
            <p:nvPr/>
          </p:nvSpPr>
          <p:spPr>
            <a:xfrm>
              <a:off x="0" y="6324599"/>
              <a:ext cx="12192000" cy="5081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</a:rPr>
                <a:t>Palembang,  25 April 2022</a:t>
              </a:r>
              <a:endParaRPr lang="en-ID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9317494" y="6393998"/>
              <a:ext cx="28319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Suhendro@darmajaya.ac.id</a:t>
              </a:r>
              <a:endParaRPr lang="en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1" name="Picture 6" descr="Penerimaan Proposal Penelitian dan Pengabdian kepada Masyarakat  Kemenristek/BRIN Tahun Anggaran 2021 – Lembaga Penelitian dan Pengabdian  kepada Masyaraka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00" y="114059"/>
            <a:ext cx="1584805" cy="79240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A60181E3-9FD9-4AF3-9B00-40E57598A491}"/>
              </a:ext>
            </a:extLst>
          </p:cNvPr>
          <p:cNvSpPr txBox="1">
            <a:spLocks/>
          </p:cNvSpPr>
          <p:nvPr/>
        </p:nvSpPr>
        <p:spPr>
          <a:xfrm>
            <a:off x="2402896" y="6488692"/>
            <a:ext cx="5902904" cy="54927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US" altLang="en-US" sz="1400" dirty="0"/>
              <a:t>Empirical Research Reports |Spring 2005 | </a:t>
            </a:r>
            <a:r>
              <a:rPr lang="en-US" sz="1400" b="1" dirty="0">
                <a:ln w="0"/>
              </a:rPr>
              <a:t>How to Write Good Paper</a:t>
            </a:r>
          </a:p>
          <a:p>
            <a:endParaRPr lang="en-US" altLang="en-US" sz="1400" dirty="0"/>
          </a:p>
          <a:p>
            <a:endParaRPr lang="en-US" altLang="en-US" sz="1400" dirty="0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3A29CE99-54C5-4AA1-97BF-C94F34BFB7A5}"/>
              </a:ext>
            </a:extLst>
          </p:cNvPr>
          <p:cNvSpPr txBox="1">
            <a:spLocks noChangeArrowheads="1"/>
          </p:cNvSpPr>
          <p:nvPr/>
        </p:nvSpPr>
        <p:spPr>
          <a:xfrm>
            <a:off x="3447046" y="1940537"/>
            <a:ext cx="8287754" cy="431466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5492" indent="0">
              <a:lnSpc>
                <a:spcPts val="2350"/>
              </a:lnSpc>
              <a:spcBef>
                <a:spcPts val="117"/>
              </a:spcBef>
              <a:buNone/>
            </a:pPr>
            <a:endParaRPr lang="en-US" sz="2400" b="1" dirty="0"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2400" y="328904"/>
            <a:ext cx="3276600" cy="814096"/>
            <a:chOff x="152400" y="328904"/>
            <a:chExt cx="3276600" cy="814096"/>
          </a:xfrm>
        </p:grpSpPr>
        <p:pic>
          <p:nvPicPr>
            <p:cNvPr id="16" name="Picture 4" descr="LLDIKTI Wilayah VI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3036" y="328904"/>
              <a:ext cx="690995" cy="6987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/>
            <p:cNvSpPr/>
            <p:nvPr/>
          </p:nvSpPr>
          <p:spPr>
            <a:xfrm>
              <a:off x="1515436" y="347246"/>
              <a:ext cx="731290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1400" b="1" cap="none" spc="0" dirty="0">
                  <a:ln/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LLDIKTI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38200" y="742890"/>
              <a:ext cx="142095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 prst="angle"/>
              </a:sp3d>
            </a:bodyPr>
            <a:lstStyle/>
            <a:p>
              <a:r>
                <a:rPr lang="en-US" sz="2000" b="1" dirty="0">
                  <a:ln/>
                </a:rPr>
                <a:t>WILAYAH  </a:t>
              </a:r>
              <a:r>
                <a:rPr lang="en-US" sz="2000" b="1" dirty="0">
                  <a:ln/>
                  <a:solidFill>
                    <a:schemeClr val="accent4"/>
                  </a:solidFill>
                </a:rPr>
                <a:t>II</a:t>
              </a:r>
              <a:endParaRPr lang="en-US" sz="2000" b="1" cap="none" spc="0" dirty="0">
                <a:ln/>
                <a:solidFill>
                  <a:schemeClr val="accent4"/>
                </a:solidFill>
                <a:effectLst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152400" y="1143000"/>
              <a:ext cx="3276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object 10"/>
          <p:cNvSpPr txBox="1"/>
          <p:nvPr/>
        </p:nvSpPr>
        <p:spPr>
          <a:xfrm>
            <a:off x="3505200" y="923812"/>
            <a:ext cx="8287754" cy="645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r">
              <a:spcBef>
                <a:spcPts val="117"/>
              </a:spcBef>
            </a:pPr>
            <a:r>
              <a:rPr lang="en-US" sz="4800" b="1" dirty="0">
                <a:solidFill>
                  <a:schemeClr val="accent6">
                    <a:lumMod val="50000"/>
                  </a:schemeClr>
                </a:solidFill>
              </a:rPr>
              <a:t>Source of literature review</a:t>
            </a:r>
            <a:endParaRPr sz="4800" b="1" dirty="0">
              <a:solidFill>
                <a:schemeClr val="accent6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137" y="5949560"/>
            <a:ext cx="991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Design. By. Z</a:t>
            </a:r>
          </a:p>
        </p:txBody>
      </p: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4800600" y="2209799"/>
            <a:ext cx="6172200" cy="3967163"/>
          </a:xfrm>
        </p:spPr>
        <p:txBody>
          <a:bodyPr>
            <a:normAutofit fontScale="92500" lnSpcReduction="10000"/>
          </a:bodyPr>
          <a:lstStyle/>
          <a:p>
            <a:r>
              <a:rPr lang="id-ID" i="1" dirty="0"/>
              <a:t>Books</a:t>
            </a:r>
            <a:endParaRPr lang="en-US" i="1" dirty="0"/>
          </a:p>
          <a:p>
            <a:r>
              <a:rPr lang="id-ID" i="1" dirty="0"/>
              <a:t>Journals</a:t>
            </a:r>
            <a:endParaRPr lang="en-US" i="1" dirty="0"/>
          </a:p>
          <a:p>
            <a:r>
              <a:rPr lang="en-US" i="1" dirty="0"/>
              <a:t>Conference proceedings  </a:t>
            </a:r>
          </a:p>
          <a:p>
            <a:r>
              <a:rPr lang="en-US" i="1" dirty="0"/>
              <a:t>CDs and  </a:t>
            </a:r>
            <a:r>
              <a:rPr lang="id-ID" i="1" dirty="0"/>
              <a:t>DVDs</a:t>
            </a:r>
            <a:endParaRPr lang="en-US" i="1" dirty="0"/>
          </a:p>
          <a:p>
            <a:r>
              <a:rPr lang="en-US" i="1" dirty="0"/>
              <a:t>Company   reports and documentation  </a:t>
            </a:r>
          </a:p>
          <a:p>
            <a:r>
              <a:rPr lang="id-ID" i="1" dirty="0"/>
              <a:t>Theses</a:t>
            </a:r>
            <a:endParaRPr lang="en-US" i="1" dirty="0"/>
          </a:p>
          <a:p>
            <a:r>
              <a:rPr lang="id-ID" i="1" dirty="0"/>
              <a:t>Manuals</a:t>
            </a:r>
            <a:endParaRPr lang="en-US" i="1" dirty="0"/>
          </a:p>
          <a:p>
            <a:r>
              <a:rPr lang="id-ID" i="1" dirty="0"/>
              <a:t>Software</a:t>
            </a:r>
            <a:endParaRPr lang="en-US" i="1" dirty="0"/>
          </a:p>
          <a:p>
            <a:r>
              <a:rPr lang="id-ID" i="1" dirty="0"/>
              <a:t>The Internet</a:t>
            </a:r>
            <a:endParaRPr lang="en-US" i="1" dirty="0"/>
          </a:p>
          <a:p>
            <a:endParaRPr lang="en-US" dirty="0"/>
          </a:p>
        </p:txBody>
      </p:sp>
      <p:pic>
        <p:nvPicPr>
          <p:cNvPr id="24" name="Picture 2" descr="Blad Av Vitt Papper Med Böjda Övre Högra Hörnet Och Mjuk Skugga På  Transparent Bakgrund Element Med Plats För Text Och Annons Mall För Vektor  Papper-vektorgrafik och fler bilder på Boksida -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939809"/>
            <a:ext cx="4114800" cy="3861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8280850"/>
      </p:ext>
    </p:extLst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4">
            <a:extLst>
              <a:ext uri="{FF2B5EF4-FFF2-40B4-BE49-F238E27FC236}">
                <a16:creationId xmlns:a16="http://schemas.microsoft.com/office/drawing/2014/main" id="{13593D22-A5A0-4182-BCCE-8D7EB26CBA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25200" y="192272"/>
            <a:ext cx="1036320" cy="41732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A28C00-F2F7-45EA-ADD4-2879019F1D5D}" type="slidenum">
              <a:rPr lang="en-US" altLang="en-US" sz="2400">
                <a:latin typeface="Arial Black" panose="020B0A04020102020204" pitchFamily="34" charset="0"/>
              </a:rPr>
              <a:pPr/>
              <a:t>9</a:t>
            </a:fld>
            <a:endParaRPr lang="en-US" altLang="en-US" sz="2400" dirty="0">
              <a:latin typeface="Arial Black" panose="020B0A04020102020204" pitchFamily="34" charset="0"/>
            </a:endParaRPr>
          </a:p>
        </p:txBody>
      </p:sp>
      <p:sp>
        <p:nvSpPr>
          <p:cNvPr id="5125" name="Rectangle 6">
            <a:extLst>
              <a:ext uri="{FF2B5EF4-FFF2-40B4-BE49-F238E27FC236}">
                <a16:creationId xmlns:a16="http://schemas.microsoft.com/office/drawing/2014/main" id="{0F0EC130-6FC8-4EA2-BC86-647CF8729E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6937" y="1439613"/>
            <a:ext cx="30480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800" b="1" dirty="0">
                <a:solidFill>
                  <a:srgbClr val="0070C0"/>
                </a:solidFill>
                <a:latin typeface="Tahoma" panose="020B0604030504040204" pitchFamily="34" charset="0"/>
              </a:rPr>
              <a:t>COMPONENTS OF AN EMPIRICAL RESEARCH REPORT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6324599"/>
            <a:ext cx="12192000" cy="508131"/>
            <a:chOff x="0" y="6324599"/>
            <a:chExt cx="12192000" cy="50813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06C1958-CE8D-443F-819C-AA34DEBBDDD7}"/>
                </a:ext>
              </a:extLst>
            </p:cNvPr>
            <p:cNvSpPr/>
            <p:nvPr/>
          </p:nvSpPr>
          <p:spPr>
            <a:xfrm>
              <a:off x="0" y="6324599"/>
              <a:ext cx="12192000" cy="5081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</a:rPr>
                <a:t>Palembang,  25 April 2022</a:t>
              </a:r>
              <a:endParaRPr lang="en-ID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9317494" y="6393998"/>
              <a:ext cx="28319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Suhendro@darmajaya.ac.id</a:t>
              </a:r>
              <a:endParaRPr lang="en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1" name="Picture 6" descr="Penerimaan Proposal Penelitian dan Pengabdian kepada Masyarakat  Kemenristek/BRIN Tahun Anggaran 2021 – Lembaga Penelitian dan Pengabdian  kepada Masyaraka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00" y="114059"/>
            <a:ext cx="1584805" cy="79240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A60181E3-9FD9-4AF3-9B00-40E57598A491}"/>
              </a:ext>
            </a:extLst>
          </p:cNvPr>
          <p:cNvSpPr txBox="1">
            <a:spLocks/>
          </p:cNvSpPr>
          <p:nvPr/>
        </p:nvSpPr>
        <p:spPr>
          <a:xfrm>
            <a:off x="2402896" y="6488692"/>
            <a:ext cx="5902904" cy="54927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US" altLang="en-US" sz="1400" dirty="0"/>
              <a:t>Empirical Research Reports |Spring 2005 | </a:t>
            </a:r>
            <a:r>
              <a:rPr lang="en-US" sz="1400" b="1" dirty="0">
                <a:ln w="0"/>
              </a:rPr>
              <a:t>How to Write Good Paper</a:t>
            </a:r>
          </a:p>
          <a:p>
            <a:endParaRPr lang="en-US" altLang="en-US" sz="1400" dirty="0"/>
          </a:p>
          <a:p>
            <a:endParaRPr lang="en-US" altLang="en-US" sz="1400" dirty="0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3A29CE99-54C5-4AA1-97BF-C94F34BFB7A5}"/>
              </a:ext>
            </a:extLst>
          </p:cNvPr>
          <p:cNvSpPr txBox="1">
            <a:spLocks noChangeArrowheads="1"/>
          </p:cNvSpPr>
          <p:nvPr/>
        </p:nvSpPr>
        <p:spPr>
          <a:xfrm>
            <a:off x="3447046" y="1940537"/>
            <a:ext cx="8287754" cy="431466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35492" indent="0">
              <a:lnSpc>
                <a:spcPts val="2350"/>
              </a:lnSpc>
              <a:spcBef>
                <a:spcPts val="117"/>
              </a:spcBef>
              <a:buNone/>
            </a:pPr>
            <a:endParaRPr lang="en-US" sz="2400" b="1" dirty="0">
              <a:latin typeface="Arial"/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2400" y="328904"/>
            <a:ext cx="3276600" cy="814096"/>
            <a:chOff x="152400" y="328904"/>
            <a:chExt cx="3276600" cy="814096"/>
          </a:xfrm>
        </p:grpSpPr>
        <p:pic>
          <p:nvPicPr>
            <p:cNvPr id="16" name="Picture 4" descr="LLDIKTI Wilayah VI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3036" y="328904"/>
              <a:ext cx="690995" cy="6987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/>
            <p:cNvSpPr/>
            <p:nvPr/>
          </p:nvSpPr>
          <p:spPr>
            <a:xfrm>
              <a:off x="1515436" y="347246"/>
              <a:ext cx="731290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1400" b="1" cap="none" spc="0" dirty="0">
                  <a:ln/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LLDIKTI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38200" y="742890"/>
              <a:ext cx="142095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 prst="angle"/>
              </a:sp3d>
            </a:bodyPr>
            <a:lstStyle/>
            <a:p>
              <a:r>
                <a:rPr lang="en-US" sz="2000" b="1" dirty="0">
                  <a:ln/>
                </a:rPr>
                <a:t>WILAYAH  </a:t>
              </a:r>
              <a:r>
                <a:rPr lang="en-US" sz="2000" b="1" dirty="0">
                  <a:ln/>
                  <a:solidFill>
                    <a:schemeClr val="accent4"/>
                  </a:solidFill>
                </a:rPr>
                <a:t>II</a:t>
              </a:r>
              <a:endParaRPr lang="en-US" sz="2000" b="1" cap="none" spc="0" dirty="0">
                <a:ln/>
                <a:solidFill>
                  <a:schemeClr val="accent4"/>
                </a:solidFill>
                <a:effectLst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152400" y="1143000"/>
              <a:ext cx="3276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object 10"/>
          <p:cNvSpPr txBox="1"/>
          <p:nvPr/>
        </p:nvSpPr>
        <p:spPr>
          <a:xfrm>
            <a:off x="3505200" y="923812"/>
            <a:ext cx="8287754" cy="645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r">
              <a:spcBef>
                <a:spcPts val="117"/>
              </a:spcBef>
            </a:pPr>
            <a:r>
              <a:rPr lang="en-US" sz="4800" b="1" dirty="0">
                <a:solidFill>
                  <a:schemeClr val="accent6">
                    <a:lumMod val="50000"/>
                  </a:schemeClr>
                </a:solidFill>
              </a:rPr>
              <a:t>Source of literature review</a:t>
            </a:r>
            <a:endParaRPr sz="4800" b="1" dirty="0">
              <a:solidFill>
                <a:schemeClr val="accent6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137" y="5949560"/>
            <a:ext cx="991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Design. By. Z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4191000" y="2209799"/>
            <a:ext cx="7162800" cy="3967163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en-US" b="1" dirty="0" err="1"/>
              <a:t>Intute</a:t>
            </a:r>
            <a:r>
              <a:rPr lang="en-US" b="1" dirty="0"/>
              <a:t> (http://www.intute.ac.uk/sciences/). </a:t>
            </a:r>
            <a:r>
              <a:rPr lang="en-US" b="1" dirty="0" err="1"/>
              <a:t>Intute</a:t>
            </a:r>
            <a:r>
              <a:rPr lang="en-US" b="1" dirty="0"/>
              <a:t> is a free </a:t>
            </a:r>
            <a:r>
              <a:rPr lang="en-US" b="1" dirty="0" err="1"/>
              <a:t>service</a:t>
            </a:r>
            <a:r>
              <a:rPr lang="en-US" dirty="0" err="1"/>
              <a:t>that</a:t>
            </a:r>
            <a:r>
              <a:rPr lang="en-US" dirty="0"/>
              <a:t> provides access to information in engineering, mathematics and </a:t>
            </a:r>
            <a:r>
              <a:rPr lang="id-ID" dirty="0"/>
              <a:t>computing.</a:t>
            </a:r>
            <a:endParaRPr lang="en-US" dirty="0"/>
          </a:p>
          <a:p>
            <a:pPr eaLnBrk="1" hangingPunct="1"/>
            <a:r>
              <a:rPr lang="en-US" b="1" dirty="0"/>
              <a:t>ISI Web of Knowledge (</a:t>
            </a:r>
            <a:r>
              <a:rPr lang="en-US" b="1" dirty="0">
                <a:hlinkClick r:id="rId4"/>
              </a:rPr>
              <a:t>http://wos.mimas.ac.uk/</a:t>
            </a:r>
            <a:r>
              <a:rPr lang="en-US" b="1" dirty="0"/>
              <a:t>).</a:t>
            </a:r>
          </a:p>
          <a:p>
            <a:pPr eaLnBrk="1" hangingPunct="1"/>
            <a:r>
              <a:rPr lang="id-ID" b="1" dirty="0"/>
              <a:t>Research Navigator (</a:t>
            </a:r>
            <a:r>
              <a:rPr lang="id-ID" b="1" dirty="0">
                <a:hlinkClick r:id="rId5"/>
              </a:rPr>
              <a:t>http://www.researchnavigator.com/</a:t>
            </a:r>
            <a:r>
              <a:rPr lang="id-ID" b="1" dirty="0"/>
              <a:t>).</a:t>
            </a:r>
            <a:endParaRPr lang="en-US" b="1" dirty="0"/>
          </a:p>
          <a:p>
            <a:pPr eaLnBrk="1" hangingPunct="1"/>
            <a:r>
              <a:rPr lang="en-US" b="1" dirty="0"/>
              <a:t>ACM Association of Computing Machinery (</a:t>
            </a:r>
            <a:r>
              <a:rPr lang="en-US" b="1" dirty="0">
                <a:hlinkClick r:id="rId6"/>
              </a:rPr>
              <a:t>http://www.acm.org</a:t>
            </a:r>
            <a:r>
              <a:rPr lang="en-US" b="1" dirty="0"/>
              <a:t>).</a:t>
            </a:r>
          </a:p>
          <a:p>
            <a:pPr eaLnBrk="1" hangingPunct="1"/>
            <a:r>
              <a:rPr lang="en-US" b="1" dirty="0"/>
              <a:t>The Collection of Computer Science Bibliographies (</a:t>
            </a:r>
            <a:r>
              <a:rPr lang="en-US" b="1" dirty="0">
                <a:hlinkClick r:id="rId7"/>
              </a:rPr>
              <a:t>http://liinwww.</a:t>
            </a:r>
            <a:r>
              <a:rPr lang="id-ID" dirty="0">
                <a:hlinkClick r:id="rId7"/>
              </a:rPr>
              <a:t>ira.uka.de/bibliography/</a:t>
            </a:r>
            <a:r>
              <a:rPr lang="id-ID" dirty="0"/>
              <a:t>).</a:t>
            </a:r>
            <a:endParaRPr lang="en-US" dirty="0"/>
          </a:p>
          <a:p>
            <a:pPr eaLnBrk="1" hangingPunct="1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17603045"/>
      </p:ext>
    </p:extLst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1846</Words>
  <Application>Microsoft Office PowerPoint</Application>
  <PresentationFormat>Widescreen</PresentationFormat>
  <Paragraphs>261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Arial Black</vt:lpstr>
      <vt:lpstr>Calibri</vt:lpstr>
      <vt:lpstr>Calibri Light</vt:lpstr>
      <vt:lpstr>Tahoma</vt:lpstr>
      <vt:lpstr>Trebuchet MS</vt:lpstr>
      <vt:lpstr>Wingdings</vt:lpstr>
      <vt:lpstr>Office Theme</vt:lpstr>
      <vt:lpstr>COMPONENTS OF AN EMPIRICAL RESEARCH REPORT</vt:lpstr>
      <vt:lpstr>COMPONENTS OF AN EMPIRICAL RESEARCH REPORT</vt:lpstr>
      <vt:lpstr>COMPONENTS OF AN EMPIRICAL RESEARCH REPORT</vt:lpstr>
      <vt:lpstr>COMPONENTS OF AN EMPIRICAL RESEARCH REPORT</vt:lpstr>
      <vt:lpstr>COMPONENTS OF AN EMPIRICAL RESEARCH REPORT</vt:lpstr>
      <vt:lpstr>COMPONENTS OF AN EMPIRICAL RESEARCH REPORT</vt:lpstr>
      <vt:lpstr>COMPONENTS OF AN EMPIRICAL RESEARCH REPORT</vt:lpstr>
      <vt:lpstr>COMPONENTS OF AN EMPIRICAL RESEARCH REPORT</vt:lpstr>
      <vt:lpstr>COMPONENTS OF AN EMPIRICAL RESEARCH REPORT</vt:lpstr>
      <vt:lpstr>COMPONENTS OF AN EMPIRICAL RESEARCH REPORT</vt:lpstr>
      <vt:lpstr>COMPONENTS OF AN EMPIRICAL RESEARCH REPORT</vt:lpstr>
      <vt:lpstr>COMPONENTS OF AN EMPIRICAL RESEARCH REPORT</vt:lpstr>
      <vt:lpstr>COMPONENTS OF AN EMPIRICAL RESEARCH REPORT</vt:lpstr>
      <vt:lpstr>COMPONENTS OF AN EMPIRICAL RESEARCH REPORT</vt:lpstr>
      <vt:lpstr>COMPONENTS OF AN EMPIRICAL RESEARCH REPORT</vt:lpstr>
      <vt:lpstr>COMPONENTS OF AN EMPIRICAL RESEARCH REPORT</vt:lpstr>
      <vt:lpstr>COMPONENTS OF AN EMPIRICAL RESEARCH REPORT</vt:lpstr>
      <vt:lpstr>COMPONENTS OF AN EMPIRICAL RESEARCH REPORT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lp2m</dc:creator>
  <cp:lastModifiedBy>lp2m</cp:lastModifiedBy>
  <cp:revision>4</cp:revision>
  <dcterms:created xsi:type="dcterms:W3CDTF">2023-06-01T04:44:03Z</dcterms:created>
  <dcterms:modified xsi:type="dcterms:W3CDTF">2023-12-15T01:02:32Z</dcterms:modified>
</cp:coreProperties>
</file>