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5" r:id="rId3"/>
    <p:sldId id="311" r:id="rId4"/>
    <p:sldId id="341" r:id="rId5"/>
    <p:sldId id="342" r:id="rId6"/>
    <p:sldId id="343" r:id="rId7"/>
    <p:sldId id="344" r:id="rId8"/>
    <p:sldId id="345" r:id="rId9"/>
    <p:sldId id="346" r:id="rId10"/>
    <p:sldId id="347" r:id="rId11"/>
    <p:sldId id="348" r:id="rId12"/>
    <p:sldId id="349" r:id="rId13"/>
    <p:sldId id="350"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 id="379" r:id="rId42"/>
    <p:sldId id="351" r:id="rId43"/>
  </p:sldIdLst>
  <p:sldSz cx="18288000" cy="10287000"/>
  <p:notesSz cx="6858000" cy="9144000"/>
  <p:embeddedFontLst>
    <p:embeddedFont>
      <p:font typeface="Calibri" panose="020F0502020204030204" pitchFamily="34" charset="0"/>
      <p:regular r:id="rId44"/>
      <p:bold r:id="rId45"/>
      <p:italic r:id="rId46"/>
      <p:boldItalic r:id="rId47"/>
    </p:embeddedFont>
    <p:embeddedFont>
      <p:font typeface="Open Sans" panose="020B0604020202020204" charset="0"/>
      <p:regular r:id="rId48"/>
    </p:embeddedFont>
    <p:embeddedFont>
      <p:font typeface="Open Sans Bold Bold" panose="020B0604020202020204" charset="0"/>
      <p:regular r:id="rId49"/>
    </p:embeddedFont>
    <p:embeddedFont>
      <p:font typeface="Open Sauce" panose="020B0604020202020204" charset="0"/>
      <p:regular r:id="rId50"/>
    </p:embeddedFont>
    <p:embeddedFont>
      <p:font typeface="Tahoma" panose="020B0604030504040204" pitchFamily="34" charset="0"/>
      <p:regular r:id="rId51"/>
      <p:bold r:id="rId52"/>
    </p:embeddedFont>
    <p:embeddedFont>
      <p:font typeface="Tahoma Bold" panose="020B0804030504040204" pitchFamily="34" charset="0"/>
      <p:regular r:id="rId53"/>
      <p:bold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8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567" r="-17567"/>
            </a:stretch>
          </a:blipFill>
        </p:spPr>
        <p:txBody>
          <a:bodyPr/>
          <a:lstStyle/>
          <a:p>
            <a:endParaRPr lang="en-US"/>
          </a:p>
        </p:txBody>
      </p:sp>
      <p:sp>
        <p:nvSpPr>
          <p:cNvPr id="3" name="TextBox 3"/>
          <p:cNvSpPr txBox="1"/>
          <p:nvPr/>
        </p:nvSpPr>
        <p:spPr>
          <a:xfrm>
            <a:off x="8508869" y="3333033"/>
            <a:ext cx="8750431" cy="503215"/>
          </a:xfrm>
          <a:prstGeom prst="rect">
            <a:avLst/>
          </a:prstGeom>
        </p:spPr>
        <p:txBody>
          <a:bodyPr lIns="0" tIns="0" rIns="0" bIns="0" rtlCol="0" anchor="t">
            <a:spAutoFit/>
          </a:bodyPr>
          <a:lstStyle/>
          <a:p>
            <a:pPr algn="r">
              <a:lnSpc>
                <a:spcPts val="4199"/>
              </a:lnSpc>
              <a:spcBef>
                <a:spcPct val="0"/>
              </a:spcBef>
            </a:pPr>
            <a:r>
              <a:rPr lang="en-US" sz="2999" spc="110" dirty="0">
                <a:solidFill>
                  <a:srgbClr val="FFFFFF"/>
                </a:solidFill>
                <a:latin typeface="Open Sans"/>
              </a:rPr>
              <a:t>MEETING: [3]</a:t>
            </a:r>
          </a:p>
        </p:txBody>
      </p:sp>
      <p:grpSp>
        <p:nvGrpSpPr>
          <p:cNvPr id="4" name="Group 4"/>
          <p:cNvGrpSpPr/>
          <p:nvPr/>
        </p:nvGrpSpPr>
        <p:grpSpPr>
          <a:xfrm>
            <a:off x="-276225" y="360178"/>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698132" y="165752"/>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3"/>
              <a:stretch>
                <a:fillRect/>
              </a:stretch>
            </a:blipFill>
          </p:spPr>
        </p:sp>
        <p:sp>
          <p:nvSpPr>
            <p:cNvPr id="9" name="Freeform 9"/>
            <p:cNvSpPr/>
            <p:nvPr/>
          </p:nvSpPr>
          <p:spPr>
            <a:xfrm>
              <a:off x="451085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4"/>
              <a:stretch>
                <a:fillRect/>
              </a:stretch>
            </a:blipFill>
          </p:spPr>
        </p:sp>
        <p:sp>
          <p:nvSpPr>
            <p:cNvPr id="10" name="Freeform 10"/>
            <p:cNvSpPr/>
            <p:nvPr/>
          </p:nvSpPr>
          <p:spPr>
            <a:xfrm>
              <a:off x="8168756"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5"/>
              <a:stretch>
                <a:fillRect/>
              </a:stretch>
            </a:blipFill>
          </p:spPr>
        </p:sp>
        <p:sp>
          <p:nvSpPr>
            <p:cNvPr id="11" name="Freeform 11"/>
            <p:cNvSpPr/>
            <p:nvPr/>
          </p:nvSpPr>
          <p:spPr>
            <a:xfrm>
              <a:off x="6290849"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6"/>
              <a:stretch>
                <a:fillRect/>
              </a:stretch>
            </a:blipFill>
          </p:spPr>
        </p:sp>
      </p:grpSp>
      <p:sp>
        <p:nvSpPr>
          <p:cNvPr id="12" name="TextBox 12"/>
          <p:cNvSpPr txBox="1"/>
          <p:nvPr/>
        </p:nvSpPr>
        <p:spPr>
          <a:xfrm>
            <a:off x="3106919" y="5302666"/>
            <a:ext cx="14152381" cy="1060034"/>
          </a:xfrm>
          <a:prstGeom prst="rect">
            <a:avLst/>
          </a:prstGeom>
        </p:spPr>
        <p:txBody>
          <a:bodyPr wrap="square" lIns="0" tIns="0" rIns="0" bIns="0" rtlCol="0" anchor="t">
            <a:spAutoFit/>
          </a:bodyPr>
          <a:lstStyle/>
          <a:p>
            <a:pPr algn="r">
              <a:lnSpc>
                <a:spcPts val="9307"/>
              </a:lnSpc>
            </a:pPr>
            <a:r>
              <a:rPr lang="en-US" sz="5000" spc="124" dirty="0">
                <a:solidFill>
                  <a:srgbClr val="FFFFFF"/>
                </a:solidFill>
                <a:latin typeface="Open Sans Bold Bold"/>
              </a:rPr>
              <a:t>DATA SCIENCE SOLUTIONS</a:t>
            </a:r>
          </a:p>
        </p:txBody>
      </p:sp>
      <p:sp>
        <p:nvSpPr>
          <p:cNvPr id="13" name="TextBox 13"/>
          <p:cNvSpPr txBox="1"/>
          <p:nvPr/>
        </p:nvSpPr>
        <p:spPr>
          <a:xfrm>
            <a:off x="5105400" y="4562475"/>
            <a:ext cx="12153900" cy="1060034"/>
          </a:xfrm>
          <a:prstGeom prst="rect">
            <a:avLst/>
          </a:prstGeom>
        </p:spPr>
        <p:txBody>
          <a:bodyPr wrap="square" lIns="0" tIns="0" rIns="0" bIns="0" rtlCol="0" anchor="t">
            <a:spAutoFit/>
          </a:bodyPr>
          <a:lstStyle/>
          <a:p>
            <a:pPr algn="r">
              <a:lnSpc>
                <a:spcPts val="9307"/>
              </a:lnSpc>
            </a:pPr>
            <a:r>
              <a:rPr lang="en-US" sz="5000" spc="124" dirty="0">
                <a:solidFill>
                  <a:srgbClr val="FFDE59"/>
                </a:solidFill>
                <a:latin typeface="Open Sans Bold Bold"/>
              </a:rPr>
              <a:t>BUSINESS PROBLEMS AND</a:t>
            </a:r>
          </a:p>
        </p:txBody>
      </p:sp>
      <p:sp>
        <p:nvSpPr>
          <p:cNvPr id="14" name="TextBox 14"/>
          <p:cNvSpPr txBox="1"/>
          <p:nvPr/>
        </p:nvSpPr>
        <p:spPr>
          <a:xfrm>
            <a:off x="8508869" y="7406283"/>
            <a:ext cx="8750431" cy="483402"/>
          </a:xfrm>
          <a:prstGeom prst="rect">
            <a:avLst/>
          </a:prstGeom>
        </p:spPr>
        <p:txBody>
          <a:bodyPr lIns="0" tIns="0" rIns="0" bIns="0" rtlCol="0" anchor="t">
            <a:spAutoFit/>
          </a:bodyPr>
          <a:lstStyle/>
          <a:p>
            <a:pPr algn="r">
              <a:lnSpc>
                <a:spcPts val="4199"/>
              </a:lnSpc>
              <a:spcBef>
                <a:spcPct val="0"/>
              </a:spcBef>
            </a:pPr>
            <a:r>
              <a:rPr lang="en-US" sz="2400" spc="110" dirty="0">
                <a:solidFill>
                  <a:srgbClr val="FFFFFF"/>
                </a:solidFill>
                <a:latin typeface="Open Sans"/>
              </a:rPr>
              <a:t>BY: HENDRA KURNIAWAN</a:t>
            </a:r>
          </a:p>
        </p:txBody>
      </p:sp>
      <p:sp>
        <p:nvSpPr>
          <p:cNvPr id="16" name="TextBox 16"/>
          <p:cNvSpPr txBox="1"/>
          <p:nvPr/>
        </p:nvSpPr>
        <p:spPr>
          <a:xfrm>
            <a:off x="7021065" y="603316"/>
            <a:ext cx="10238235" cy="763270"/>
          </a:xfrm>
          <a:prstGeom prst="rect">
            <a:avLst/>
          </a:prstGeom>
        </p:spPr>
        <p:txBody>
          <a:bodyPr lIns="0" tIns="0" rIns="0" bIns="0" rtlCol="0" anchor="t">
            <a:spAutoFit/>
          </a:bodyPr>
          <a:lstStyle/>
          <a:p>
            <a:pPr algn="r">
              <a:lnSpc>
                <a:spcPts val="3079"/>
              </a:lnSpc>
            </a:pPr>
            <a:r>
              <a:rPr lang="en-US" sz="2199" spc="204" dirty="0">
                <a:solidFill>
                  <a:srgbClr val="FFFFFF"/>
                </a:solidFill>
                <a:latin typeface="Open Sauce"/>
              </a:rPr>
              <a:t>DATA SCIENCE DARMAJAYA</a:t>
            </a:r>
          </a:p>
          <a:p>
            <a:pPr algn="r">
              <a:lnSpc>
                <a:spcPts val="3079"/>
              </a:lnSpc>
              <a:spcBef>
                <a:spcPct val="0"/>
              </a:spcBef>
            </a:pPr>
            <a:r>
              <a:rPr lang="en-US" sz="2199" spc="204" dirty="0">
                <a:solidFill>
                  <a:srgbClr val="FFFFFF"/>
                </a:solidFill>
                <a:latin typeface="Open Sauce"/>
              </a:rPr>
              <a:t> “YOUR BEST FUTURE IN DATA”</a:t>
            </a:r>
          </a:p>
        </p:txBody>
      </p:sp>
      <p:sp>
        <p:nvSpPr>
          <p:cNvPr id="17" name="TextBox 12">
            <a:extLst>
              <a:ext uri="{FF2B5EF4-FFF2-40B4-BE49-F238E27FC236}">
                <a16:creationId xmlns:a16="http://schemas.microsoft.com/office/drawing/2014/main" id="{A2714E9F-ADE7-4F73-983E-E121F19AD7A3}"/>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Regression</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503355"/>
            <a:ext cx="13515110" cy="4401205"/>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Regression (“value estimation”) attempts to estimate or predict, for each individual, the numerical value of some variable for that individual. </a:t>
            </a:r>
          </a:p>
          <a:p>
            <a:pPr marL="571500" indent="-571500" algn="just">
              <a:buFont typeface="Arial" panose="020B0604020202020204" pitchFamily="34" charset="0"/>
              <a:buChar char="•"/>
            </a:pPr>
            <a:r>
              <a:rPr lang="en-US" sz="4000" dirty="0">
                <a:solidFill>
                  <a:schemeClr val="bg1"/>
                </a:solidFill>
              </a:rPr>
              <a:t>An example regression question would be: “How much will a given customer use the service?”</a:t>
            </a:r>
          </a:p>
          <a:p>
            <a:pPr marL="1028700" lvl="1" indent="-571500" algn="just">
              <a:buFont typeface="Arial" panose="020B0604020202020204" pitchFamily="34" charset="0"/>
              <a:buChar char="•"/>
            </a:pPr>
            <a:r>
              <a:rPr lang="en-US" sz="4000" i="1" dirty="0">
                <a:solidFill>
                  <a:schemeClr val="bg1"/>
                </a:solidFill>
              </a:rPr>
              <a:t>classification</a:t>
            </a:r>
            <a:r>
              <a:rPr lang="en-US" sz="4000" dirty="0">
                <a:solidFill>
                  <a:schemeClr val="bg1"/>
                </a:solidFill>
              </a:rPr>
              <a:t> predicts whether something will happen</a:t>
            </a:r>
          </a:p>
          <a:p>
            <a:pPr marL="1028700" lvl="1" indent="-571500" algn="just">
              <a:buFont typeface="Arial" panose="020B0604020202020204" pitchFamily="34" charset="0"/>
              <a:buChar char="•"/>
            </a:pPr>
            <a:r>
              <a:rPr lang="en-US" sz="4000" i="1" dirty="0">
                <a:solidFill>
                  <a:schemeClr val="bg1"/>
                </a:solidFill>
              </a:rPr>
              <a:t>regression</a:t>
            </a:r>
            <a:r>
              <a:rPr lang="en-US" sz="4000" dirty="0">
                <a:solidFill>
                  <a:schemeClr val="bg1"/>
                </a:solidFill>
              </a:rPr>
              <a:t> predicts how much something will happen</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67055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Similarity Matching</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503355"/>
            <a:ext cx="13515110" cy="5016758"/>
          </a:xfrm>
          <a:prstGeom prst="rect">
            <a:avLst/>
          </a:prstGeom>
          <a:noFill/>
        </p:spPr>
        <p:txBody>
          <a:bodyPr wrap="square">
            <a:spAutoFit/>
          </a:bodyPr>
          <a:lstStyle/>
          <a:p>
            <a:pPr marL="571500" indent="-571500" algn="just">
              <a:buFont typeface="Arial" panose="020B0604020202020204" pitchFamily="34" charset="0"/>
              <a:buChar char="•"/>
            </a:pPr>
            <a:r>
              <a:rPr lang="en-US" sz="3200" dirty="0">
                <a:solidFill>
                  <a:schemeClr val="bg1"/>
                </a:solidFill>
              </a:rPr>
              <a:t>Similarity matching attempts to identify similar individuals based on data known about them. Similarity matching can be used directly to find similar entities </a:t>
            </a:r>
          </a:p>
          <a:p>
            <a:pPr marL="571500" indent="-571500" algn="just">
              <a:buFont typeface="Arial" panose="020B0604020202020204" pitchFamily="34" charset="0"/>
              <a:buChar char="•"/>
            </a:pPr>
            <a:r>
              <a:rPr lang="en-US" sz="3200" dirty="0">
                <a:solidFill>
                  <a:schemeClr val="bg1"/>
                </a:solidFill>
              </a:rPr>
              <a:t>IBM is interested in finding companies similar to their best business </a:t>
            </a:r>
            <a:r>
              <a:rPr lang="en-US" sz="3200" dirty="0" err="1">
                <a:solidFill>
                  <a:schemeClr val="bg1"/>
                </a:solidFill>
              </a:rPr>
              <a:t>cus</a:t>
            </a:r>
            <a:r>
              <a:rPr lang="en-US" sz="3200" dirty="0">
                <a:solidFill>
                  <a:schemeClr val="bg1"/>
                </a:solidFill>
              </a:rPr>
              <a:t>‐ </a:t>
            </a:r>
            <a:r>
              <a:rPr lang="en-US" sz="3200" dirty="0" err="1">
                <a:solidFill>
                  <a:schemeClr val="bg1"/>
                </a:solidFill>
              </a:rPr>
              <a:t>tomers</a:t>
            </a:r>
            <a:r>
              <a:rPr lang="en-US" sz="3200" dirty="0">
                <a:solidFill>
                  <a:schemeClr val="bg1"/>
                </a:solidFill>
              </a:rPr>
              <a:t>, in order to focus their sales force on the best opportunities. </a:t>
            </a:r>
          </a:p>
          <a:p>
            <a:pPr marL="571500" indent="-571500" algn="just">
              <a:buFont typeface="Arial" panose="020B0604020202020204" pitchFamily="34" charset="0"/>
              <a:buChar char="•"/>
            </a:pPr>
            <a:r>
              <a:rPr lang="en-US" sz="3200" dirty="0">
                <a:solidFill>
                  <a:schemeClr val="bg1"/>
                </a:solidFill>
              </a:rPr>
              <a:t>They use similarity matching based on “firmographic” data describing characteristics of the companies.</a:t>
            </a:r>
          </a:p>
          <a:p>
            <a:pPr marL="571500" indent="-571500" algn="just">
              <a:buFont typeface="Arial" panose="020B0604020202020204" pitchFamily="34" charset="0"/>
              <a:buChar char="•"/>
            </a:pPr>
            <a:r>
              <a:rPr lang="en-US" sz="3200" dirty="0">
                <a:solidFill>
                  <a:schemeClr val="bg1"/>
                </a:solidFill>
              </a:rPr>
              <a:t>Similarity matching is the basis for one of the most popular methods for making product recommendations (finding people who are similar to you in terms of the products they have liked or have purchased).</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38231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Clustering</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503355"/>
            <a:ext cx="13515110" cy="5632311"/>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Clustering attempts to group individuals in a population together by their similarity, but not driven by any specific purpose</a:t>
            </a:r>
          </a:p>
          <a:p>
            <a:pPr marL="571500" indent="-571500" algn="just">
              <a:buFont typeface="Arial" panose="020B0604020202020204" pitchFamily="34" charset="0"/>
              <a:buChar char="•"/>
            </a:pPr>
            <a:r>
              <a:rPr lang="en-US" sz="4000" dirty="0">
                <a:solidFill>
                  <a:schemeClr val="bg1"/>
                </a:solidFill>
              </a:rPr>
              <a:t>An example clustering question would be: “Do our customers form natural groups or segments?”</a:t>
            </a:r>
          </a:p>
          <a:p>
            <a:pPr marL="571500" indent="-571500" algn="just">
              <a:buFont typeface="Arial" panose="020B0604020202020204" pitchFamily="34" charset="0"/>
              <a:buChar char="•"/>
            </a:pPr>
            <a:r>
              <a:rPr lang="en-US" sz="4000" dirty="0">
                <a:solidFill>
                  <a:schemeClr val="bg1"/>
                </a:solidFill>
              </a:rPr>
              <a:t>Clustering also is used as input to decision-making processes focusing on questions such as: What products should we offer or develop? How should our customer care teams (or sales teams) be structured?</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3062143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Co-</a:t>
            </a:r>
            <a:r>
              <a:rPr lang="en-US" sz="4400" dirty="0" err="1">
                <a:solidFill>
                  <a:srgbClr val="F6F3E4"/>
                </a:solidFill>
                <a:latin typeface="Tahoma Bold"/>
              </a:rPr>
              <a:t>Occurance</a:t>
            </a:r>
            <a:r>
              <a:rPr lang="en-US" sz="4400" dirty="0">
                <a:solidFill>
                  <a:srgbClr val="F6F3E4"/>
                </a:solidFill>
                <a:latin typeface="Tahoma Bold"/>
              </a:rPr>
              <a:t> Grouping</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5016758"/>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Co-occurrence grouping (also known as frequent itemset mining, association rule discovery, and market-basket analysis) attempts to find associations between </a:t>
            </a:r>
            <a:r>
              <a:rPr lang="en-US" sz="4000" dirty="0" err="1">
                <a:solidFill>
                  <a:schemeClr val="bg1"/>
                </a:solidFill>
              </a:rPr>
              <a:t>enti</a:t>
            </a:r>
            <a:r>
              <a:rPr lang="en-US" sz="4000" dirty="0">
                <a:solidFill>
                  <a:schemeClr val="bg1"/>
                </a:solidFill>
              </a:rPr>
              <a:t>‐ ties based on transactions involving them. </a:t>
            </a:r>
          </a:p>
          <a:p>
            <a:pPr marL="571500" indent="-571500" algn="just">
              <a:buFont typeface="Arial" panose="020B0604020202020204" pitchFamily="34" charset="0"/>
              <a:buChar char="•"/>
            </a:pPr>
            <a:r>
              <a:rPr lang="en-US" sz="4000" dirty="0">
                <a:solidFill>
                  <a:schemeClr val="bg1"/>
                </a:solidFill>
              </a:rPr>
              <a:t>An example clustering question would be: “What items are commonly purchased together?”</a:t>
            </a:r>
          </a:p>
          <a:p>
            <a:pPr marL="571500" indent="-571500" algn="just">
              <a:buFont typeface="Arial" panose="020B0604020202020204" pitchFamily="34" charset="0"/>
              <a:buChar char="•"/>
            </a:pPr>
            <a:r>
              <a:rPr lang="en-US" sz="4000" dirty="0">
                <a:solidFill>
                  <a:schemeClr val="bg1"/>
                </a:solidFill>
              </a:rPr>
              <a:t>For example, analyzing purchase records from a supermarket.</a:t>
            </a:r>
          </a:p>
          <a:p>
            <a:pPr marL="571500" indent="-571500" algn="just">
              <a:buFont typeface="Arial" panose="020B0604020202020204" pitchFamily="34" charset="0"/>
              <a:buChar char="•"/>
            </a:pPr>
            <a:r>
              <a:rPr lang="en-US" sz="4000" dirty="0">
                <a:solidFill>
                  <a:schemeClr val="bg1"/>
                </a:solidFill>
              </a:rPr>
              <a:t>recommendation systems</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352703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Profiling</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5016758"/>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Profiling attempts to characterize the typical behavior of an individual, group, or population. </a:t>
            </a:r>
          </a:p>
          <a:p>
            <a:pPr marL="571500" indent="-571500" algn="just">
              <a:buFont typeface="Arial" panose="020B0604020202020204" pitchFamily="34" charset="0"/>
              <a:buChar char="•"/>
            </a:pPr>
            <a:r>
              <a:rPr lang="en-US" sz="4000" dirty="0">
                <a:solidFill>
                  <a:schemeClr val="bg1"/>
                </a:solidFill>
              </a:rPr>
              <a:t>An example clustering question would be: “: “What is the typical cell phone usage of this customer segment?”</a:t>
            </a:r>
          </a:p>
          <a:p>
            <a:pPr marL="571500" indent="-571500" algn="just">
              <a:buFont typeface="Arial" panose="020B0604020202020204" pitchFamily="34" charset="0"/>
              <a:buChar char="•"/>
            </a:pPr>
            <a:r>
              <a:rPr lang="en-US" sz="4000" dirty="0">
                <a:solidFill>
                  <a:schemeClr val="bg1"/>
                </a:solidFill>
              </a:rPr>
              <a:t>Profiling is often used establish behavioral norms for anomaly detection applications.</a:t>
            </a:r>
          </a:p>
          <a:p>
            <a:pPr marL="1028700" lvl="1" indent="-571500" algn="just">
              <a:buFont typeface="Arial" panose="020B0604020202020204" pitchFamily="34" charset="0"/>
              <a:buChar char="•"/>
            </a:pPr>
            <a:r>
              <a:rPr lang="en-US" sz="4000" dirty="0">
                <a:solidFill>
                  <a:schemeClr val="bg1"/>
                </a:solidFill>
              </a:rPr>
              <a:t>Fraud detection and monitoring for intrusions to computer system.</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82355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Link Prediction</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3785652"/>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Link prediction attempts to predict connections between data items, usually by suggesting that a link should exist, and possibly also estimating the strength of the link. </a:t>
            </a:r>
          </a:p>
          <a:p>
            <a:pPr marL="571500" indent="-571500" algn="just">
              <a:buFont typeface="Arial" panose="020B0604020202020204" pitchFamily="34" charset="0"/>
              <a:buChar char="•"/>
            </a:pPr>
            <a:r>
              <a:rPr lang="en-US" sz="4000" dirty="0">
                <a:solidFill>
                  <a:schemeClr val="bg1"/>
                </a:solidFill>
              </a:rPr>
              <a:t>Link prediction is common in social networking systems: “Since you and Ka‐ ren share 10 friends, maybe you’d like to be Karen’s friend?”</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169918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Data Reduction</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3785652"/>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Data reduction attempts to take a large set of data and replace it with a smaller set of data that contains much of the important information in the larger set. </a:t>
            </a:r>
          </a:p>
          <a:p>
            <a:pPr marL="571500" indent="-571500" algn="just">
              <a:buFont typeface="Arial" panose="020B0604020202020204" pitchFamily="34" charset="0"/>
              <a:buChar char="•"/>
            </a:pPr>
            <a:r>
              <a:rPr lang="en-US" sz="4000" dirty="0">
                <a:solidFill>
                  <a:schemeClr val="bg1"/>
                </a:solidFill>
              </a:rPr>
              <a:t>For example, a massive dataset on con‐ </a:t>
            </a:r>
            <a:r>
              <a:rPr lang="en-US" sz="4000" dirty="0" err="1">
                <a:solidFill>
                  <a:schemeClr val="bg1"/>
                </a:solidFill>
              </a:rPr>
              <a:t>sumer</a:t>
            </a:r>
            <a:r>
              <a:rPr lang="en-US" sz="4000" dirty="0">
                <a:solidFill>
                  <a:schemeClr val="bg1"/>
                </a:solidFill>
              </a:rPr>
              <a:t> movie-viewing preferences may be reduced to a much smaller dataset revealing the customer taste preferences.</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166435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Causal Modeling</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5632311"/>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Causal modeling attempts to help us understand what events or actions actually influence others. </a:t>
            </a:r>
          </a:p>
          <a:p>
            <a:pPr marL="571500" indent="-571500" algn="just">
              <a:buFont typeface="Arial" panose="020B0604020202020204" pitchFamily="34" charset="0"/>
              <a:buChar char="•"/>
            </a:pPr>
            <a:r>
              <a:rPr lang="en-US" sz="4000" dirty="0">
                <a:solidFill>
                  <a:schemeClr val="bg1"/>
                </a:solidFill>
              </a:rPr>
              <a:t>For example, consider that we use predictive modeling to target advertisements to consumers, and we observe that indeed the targeted consumers purchase at a higher rate subsequent to having been targeted. Was this because the advertisements influenced the consumers to purchase? Or did the predictive models simply do a good job of identifying those consumers who would have purchased anyway?</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271301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Supervised vs Unsupervised Methods</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3785652"/>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Unsupervised: no specific purpose or target specified.</a:t>
            </a:r>
          </a:p>
          <a:p>
            <a:pPr marL="1485900" lvl="2" indent="-571500" algn="just">
              <a:buFont typeface="Arial" panose="020B0604020202020204" pitchFamily="34" charset="0"/>
              <a:buChar char="•"/>
            </a:pPr>
            <a:r>
              <a:rPr lang="en-US" sz="4000" dirty="0">
                <a:solidFill>
                  <a:schemeClr val="bg1"/>
                </a:solidFill>
              </a:rPr>
              <a:t> Do our customers naturally fall into different group? </a:t>
            </a:r>
          </a:p>
          <a:p>
            <a:pPr marL="571500" indent="-571500" algn="just">
              <a:buFont typeface="Arial" panose="020B0604020202020204" pitchFamily="34" charset="0"/>
              <a:buChar char="•"/>
            </a:pPr>
            <a:r>
              <a:rPr lang="en-US" sz="4000" dirty="0">
                <a:solidFill>
                  <a:schemeClr val="bg1"/>
                </a:solidFill>
              </a:rPr>
              <a:t>Supervised: specific target defined.</a:t>
            </a:r>
          </a:p>
          <a:p>
            <a:pPr marL="1485900" lvl="2" indent="-571500" algn="just">
              <a:buFont typeface="Arial" panose="020B0604020202020204" pitchFamily="34" charset="0"/>
              <a:buChar char="•"/>
            </a:pPr>
            <a:r>
              <a:rPr lang="en-US" sz="4000" dirty="0">
                <a:solidFill>
                  <a:schemeClr val="bg1"/>
                </a:solidFill>
              </a:rPr>
              <a:t>“Can we find groups of customers who have particularly high likelihoods of canceling their service soon after their contracts expire?”</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4124835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Supervised vs Unsupervised Methods</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3170099"/>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So, if the target can be provided, the problem can be phrased as supervised one.</a:t>
            </a:r>
          </a:p>
          <a:p>
            <a:pPr marL="571500" indent="-571500" algn="just">
              <a:buFont typeface="Arial" panose="020B0604020202020204" pitchFamily="34" charset="0"/>
              <a:buChar char="•"/>
            </a:pPr>
            <a:r>
              <a:rPr lang="en-US" sz="4000" dirty="0">
                <a:solidFill>
                  <a:schemeClr val="bg1"/>
                </a:solidFill>
              </a:rPr>
              <a:t>Supervised task require different techniques than unsupervised tasks do, and the results often are much more useful.</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182234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982087" y="2818292"/>
            <a:ext cx="14755967"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Business Problems and Data Science Solutions</a:t>
            </a:r>
          </a:p>
        </p:txBody>
      </p:sp>
      <p:sp>
        <p:nvSpPr>
          <p:cNvPr id="14" name="TextBox 14"/>
          <p:cNvSpPr txBox="1"/>
          <p:nvPr/>
        </p:nvSpPr>
        <p:spPr>
          <a:xfrm>
            <a:off x="2490227" y="3887724"/>
            <a:ext cx="13511774" cy="2616101"/>
          </a:xfrm>
          <a:prstGeom prst="rect">
            <a:avLst/>
          </a:prstGeom>
        </p:spPr>
        <p:txBody>
          <a:bodyPr wrap="square" lIns="0" tIns="0" rIns="0" bIns="0" rtlCol="0" anchor="t">
            <a:spAutoFit/>
          </a:bodyPr>
          <a:lstStyle/>
          <a:p>
            <a:pPr marL="1109982" lvl="1" indent="-742950" algn="just">
              <a:lnSpc>
                <a:spcPts val="3400"/>
              </a:lnSpc>
              <a:buFont typeface="+mj-lt"/>
              <a:buAutoNum type="arabicPeriod"/>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From Business Problems to Data Mining Tasks </a:t>
            </a:r>
          </a:p>
          <a:p>
            <a:pPr marL="1109982" lvl="1" indent="-742950" algn="just">
              <a:lnSpc>
                <a:spcPts val="3400"/>
              </a:lnSpc>
              <a:buFont typeface="+mj-lt"/>
              <a:buAutoNum type="arabicPeriod"/>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Supervised Versus Unsupervised Methods </a:t>
            </a:r>
          </a:p>
          <a:p>
            <a:pPr marL="1109982" lvl="1" indent="-742950" algn="just">
              <a:lnSpc>
                <a:spcPts val="3400"/>
              </a:lnSpc>
              <a:buFont typeface="+mj-lt"/>
              <a:buAutoNum type="arabicPeriod"/>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Data Mining and Its Result</a:t>
            </a:r>
          </a:p>
          <a:p>
            <a:pPr marL="1109982" lvl="1" indent="-742950" algn="just">
              <a:lnSpc>
                <a:spcPts val="3400"/>
              </a:lnSpc>
              <a:buFont typeface="+mj-lt"/>
              <a:buAutoNum type="arabicPeriod"/>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The Data Mining Process</a:t>
            </a:r>
          </a:p>
          <a:p>
            <a:pPr marL="1109982" lvl="1" indent="-742950" algn="just">
              <a:lnSpc>
                <a:spcPts val="3400"/>
              </a:lnSpc>
              <a:buFont typeface="+mj-lt"/>
              <a:buAutoNum type="arabicPeriod"/>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Implication for Managing The Data Science Team</a:t>
            </a:r>
          </a:p>
          <a:p>
            <a:pPr marL="1109982" lvl="1" indent="-742950" algn="just">
              <a:lnSpc>
                <a:spcPts val="3400"/>
              </a:lnSpc>
              <a:buFont typeface="+mj-lt"/>
              <a:buAutoNum type="arabicPeriod"/>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Other Analytics Techniques and Technologies</a:t>
            </a:r>
          </a:p>
        </p:txBody>
      </p:sp>
      <p:sp>
        <p:nvSpPr>
          <p:cNvPr id="15" name="TextBox 12">
            <a:extLst>
              <a:ext uri="{FF2B5EF4-FFF2-40B4-BE49-F238E27FC236}">
                <a16:creationId xmlns:a16="http://schemas.microsoft.com/office/drawing/2014/main" id="{29523E8A-8C8E-411D-8260-4397245CA94E}"/>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135580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Supervised vs Unsupervised Methods</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3785652"/>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Supervised data mining: there must be data on the target.</a:t>
            </a:r>
          </a:p>
          <a:p>
            <a:pPr marL="571500" indent="-571500" algn="just">
              <a:buFont typeface="Arial" panose="020B0604020202020204" pitchFamily="34" charset="0"/>
              <a:buChar char="•"/>
            </a:pPr>
            <a:r>
              <a:rPr lang="en-US" sz="4000" dirty="0">
                <a:solidFill>
                  <a:schemeClr val="bg1"/>
                </a:solidFill>
              </a:rPr>
              <a:t>An example:</a:t>
            </a:r>
          </a:p>
          <a:p>
            <a:pPr algn="just"/>
            <a:r>
              <a:rPr lang="en-US" sz="4000" dirty="0">
                <a:solidFill>
                  <a:schemeClr val="bg1"/>
                </a:solidFill>
              </a:rPr>
              <a:t>	Customer ID . . . . . . . . . . . .	 Loyal</a:t>
            </a:r>
          </a:p>
          <a:p>
            <a:pPr algn="just"/>
            <a:r>
              <a:rPr lang="en-US" sz="4000" dirty="0">
                <a:solidFill>
                  <a:schemeClr val="bg1"/>
                </a:solidFill>
              </a:rPr>
              <a:t>	1345              . . . . . . . . . . . . Yes</a:t>
            </a:r>
          </a:p>
          <a:p>
            <a:pPr algn="just"/>
            <a:r>
              <a:rPr lang="en-US" sz="4000" dirty="0">
                <a:solidFill>
                  <a:schemeClr val="bg1"/>
                </a:solidFill>
              </a:rPr>
              <a:t>	1234	       . . . . . . . . . . . . No</a:t>
            </a:r>
          </a:p>
          <a:p>
            <a:pPr marL="571500" indent="-571500" algn="just">
              <a:buFont typeface="Arial" panose="020B0604020202020204" pitchFamily="34" charset="0"/>
              <a:buChar char="•"/>
            </a:pPr>
            <a:r>
              <a:rPr lang="en-US" sz="4000" dirty="0">
                <a:solidFill>
                  <a:schemeClr val="bg1"/>
                </a:solidFill>
              </a:rPr>
              <a:t>Acquiring data on the target is a key data science investment.</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395242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Supervised vs Unsupervised Methods</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1938992"/>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Supervised data mining: there must be data on the target.</a:t>
            </a:r>
          </a:p>
          <a:p>
            <a:pPr marL="571500" indent="-571500" algn="just">
              <a:buFont typeface="Arial" panose="020B0604020202020204" pitchFamily="34" charset="0"/>
              <a:buChar char="•"/>
            </a:pPr>
            <a:r>
              <a:rPr lang="en-US" sz="4000" dirty="0">
                <a:solidFill>
                  <a:schemeClr val="bg1"/>
                </a:solidFill>
              </a:rPr>
              <a:t>The value for the target </a:t>
            </a:r>
            <a:r>
              <a:rPr lang="en-US" sz="4000" dirty="0" err="1">
                <a:solidFill>
                  <a:schemeClr val="bg1"/>
                </a:solidFill>
              </a:rPr>
              <a:t>vaiable</a:t>
            </a:r>
            <a:r>
              <a:rPr lang="en-US" sz="4000" dirty="0">
                <a:solidFill>
                  <a:schemeClr val="bg1"/>
                </a:solidFill>
              </a:rPr>
              <a:t> for an individual is often called the individual’s label. So customer 1345’s label is YES.</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3847465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Supervised vs Unsupervised Methods</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6247864"/>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Two main subclasses pf supervised data mining:</a:t>
            </a:r>
          </a:p>
          <a:p>
            <a:pPr marL="1485900" lvl="2" indent="-571500" algn="just">
              <a:buFont typeface="Arial" panose="020B0604020202020204" pitchFamily="34" charset="0"/>
              <a:buChar char="•"/>
            </a:pPr>
            <a:r>
              <a:rPr lang="en-US" sz="4000" dirty="0">
                <a:solidFill>
                  <a:schemeClr val="bg1"/>
                </a:solidFill>
              </a:rPr>
              <a:t>Classification</a:t>
            </a:r>
          </a:p>
          <a:p>
            <a:pPr marL="1943100" lvl="3" indent="-571500" algn="just">
              <a:buFont typeface="Arial" panose="020B0604020202020204" pitchFamily="34" charset="0"/>
              <a:buChar char="•"/>
            </a:pPr>
            <a:r>
              <a:rPr lang="en-US" sz="4000" dirty="0">
                <a:solidFill>
                  <a:schemeClr val="bg1"/>
                </a:solidFill>
              </a:rPr>
              <a:t>Will this customer purchase service S1 if given incentive I?”</a:t>
            </a:r>
          </a:p>
          <a:p>
            <a:pPr marL="1943100" lvl="3" indent="-571500" algn="just">
              <a:buFont typeface="Arial" panose="020B0604020202020204" pitchFamily="34" charset="0"/>
              <a:buChar char="•"/>
            </a:pPr>
            <a:r>
              <a:rPr lang="en-US" sz="4000" dirty="0">
                <a:solidFill>
                  <a:schemeClr val="bg1"/>
                </a:solidFill>
              </a:rPr>
              <a:t>“Which service package (S1, S2, or none) will a customer likely purchase if given </a:t>
            </a:r>
            <a:r>
              <a:rPr lang="en-US" sz="4000" dirty="0" err="1">
                <a:solidFill>
                  <a:schemeClr val="bg1"/>
                </a:solidFill>
              </a:rPr>
              <a:t>incen</a:t>
            </a:r>
            <a:r>
              <a:rPr lang="en-US" sz="4000" dirty="0">
                <a:solidFill>
                  <a:schemeClr val="bg1"/>
                </a:solidFill>
              </a:rPr>
              <a:t>‐ </a:t>
            </a:r>
            <a:r>
              <a:rPr lang="en-US" sz="4000" dirty="0" err="1">
                <a:solidFill>
                  <a:schemeClr val="bg1"/>
                </a:solidFill>
              </a:rPr>
              <a:t>tive</a:t>
            </a:r>
            <a:r>
              <a:rPr lang="en-US" sz="4000" dirty="0">
                <a:solidFill>
                  <a:schemeClr val="bg1"/>
                </a:solidFill>
              </a:rPr>
              <a:t> I?”</a:t>
            </a:r>
          </a:p>
          <a:p>
            <a:pPr marL="1943100" lvl="3" indent="-571500" algn="just">
              <a:buFont typeface="Arial" panose="020B0604020202020204" pitchFamily="34" charset="0"/>
              <a:buChar char="•"/>
            </a:pPr>
            <a:r>
              <a:rPr lang="en-US" sz="4000" dirty="0">
                <a:solidFill>
                  <a:schemeClr val="bg1"/>
                </a:solidFill>
              </a:rPr>
              <a:t>What is the probability that a customer will continue to subscribe to the service?” class probability estimation.</a:t>
            </a:r>
          </a:p>
          <a:p>
            <a:pPr marL="1485900" lvl="2" indent="-571500" algn="just">
              <a:buFont typeface="Arial" panose="020B0604020202020204" pitchFamily="34" charset="0"/>
              <a:buChar char="•"/>
            </a:pPr>
            <a:r>
              <a:rPr lang="en-US" sz="4000" dirty="0">
                <a:solidFill>
                  <a:schemeClr val="bg1"/>
                </a:solidFill>
              </a:rPr>
              <a:t>Regression</a:t>
            </a:r>
          </a:p>
          <a:p>
            <a:pPr marL="1943100" lvl="3" indent="-571500" algn="just">
              <a:buFont typeface="Arial" panose="020B0604020202020204" pitchFamily="34" charset="0"/>
              <a:buChar char="•"/>
            </a:pPr>
            <a:r>
              <a:rPr lang="en-US" sz="4000" dirty="0">
                <a:solidFill>
                  <a:schemeClr val="bg1"/>
                </a:solidFill>
              </a:rPr>
              <a:t>“How much will this customer use the service”</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156892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Supervised vs Unsupervised Methods</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3785652"/>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A vital part in the early stages of the data mining process</a:t>
            </a:r>
          </a:p>
          <a:p>
            <a:pPr marL="1943100" lvl="3" indent="-571500" algn="just">
              <a:buFont typeface="Arial" panose="020B0604020202020204" pitchFamily="34" charset="0"/>
              <a:buChar char="•"/>
            </a:pPr>
            <a:r>
              <a:rPr lang="en-US" sz="4000" dirty="0">
                <a:solidFill>
                  <a:schemeClr val="bg1"/>
                </a:solidFill>
              </a:rPr>
              <a:t>To decide whether the line of </a:t>
            </a:r>
            <a:r>
              <a:rPr lang="en-US" sz="4000" dirty="0" err="1">
                <a:solidFill>
                  <a:schemeClr val="bg1"/>
                </a:solidFill>
              </a:rPr>
              <a:t>attacj</a:t>
            </a:r>
            <a:r>
              <a:rPr lang="en-US" sz="4000" dirty="0">
                <a:solidFill>
                  <a:schemeClr val="bg1"/>
                </a:solidFill>
              </a:rPr>
              <a:t> will be supervised or unsupervised.</a:t>
            </a:r>
          </a:p>
          <a:p>
            <a:pPr marL="1943100" lvl="3" indent="-571500" algn="just">
              <a:buFont typeface="Arial" panose="020B0604020202020204" pitchFamily="34" charset="0"/>
              <a:buChar char="•"/>
            </a:pPr>
            <a:r>
              <a:rPr lang="en-US" sz="4000" dirty="0">
                <a:solidFill>
                  <a:schemeClr val="bg1"/>
                </a:solidFill>
              </a:rPr>
              <a:t>If supervised, to produce a precise definition of a target variable, this variable must be specific quantity that will be the focus of the data mining.</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1811962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Data Mining and Its Results</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1938992"/>
          </a:xfrm>
          <a:prstGeom prst="rect">
            <a:avLst/>
          </a:prstGeom>
          <a:noFill/>
        </p:spPr>
        <p:txBody>
          <a:bodyPr wrap="square">
            <a:spAutoFit/>
          </a:bodyPr>
          <a:lstStyle/>
          <a:p>
            <a:pPr marL="571500" indent="-571500" algn="just">
              <a:buFont typeface="Arial" panose="020B0604020202020204" pitchFamily="34" charset="0"/>
              <a:buChar char="•"/>
            </a:pPr>
            <a:r>
              <a:rPr lang="en-US" sz="4000">
                <a:solidFill>
                  <a:schemeClr val="bg1"/>
                </a:solidFill>
              </a:rPr>
              <a:t>distinction pertaining to mining data: </a:t>
            </a:r>
          </a:p>
          <a:p>
            <a:pPr marL="1943100" lvl="3" indent="-571500" algn="just">
              <a:buFont typeface="Arial" panose="020B0604020202020204" pitchFamily="34" charset="0"/>
              <a:buChar char="•"/>
            </a:pPr>
            <a:r>
              <a:rPr lang="en-US" sz="4000">
                <a:solidFill>
                  <a:schemeClr val="bg1"/>
                </a:solidFill>
              </a:rPr>
              <a:t>mining the data to find patterns and build models</a:t>
            </a:r>
          </a:p>
          <a:p>
            <a:pPr marL="1943100" lvl="3" indent="-571500" algn="just">
              <a:buFont typeface="Arial" panose="020B0604020202020204" pitchFamily="34" charset="0"/>
              <a:buChar char="•"/>
            </a:pPr>
            <a:r>
              <a:rPr lang="en-US" sz="4000">
                <a:solidFill>
                  <a:schemeClr val="bg1"/>
                </a:solidFill>
              </a:rPr>
              <a:t>using the results of data mining</a:t>
            </a:r>
            <a:endParaRPr lang="en-US" sz="4000" dirty="0">
              <a:solidFill>
                <a:schemeClr val="bg1"/>
              </a:solidFill>
            </a:endParaRP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
        <p:nvSpPr>
          <p:cNvPr id="16" name="TextBox 15">
            <a:extLst>
              <a:ext uri="{FF2B5EF4-FFF2-40B4-BE49-F238E27FC236}">
                <a16:creationId xmlns:a16="http://schemas.microsoft.com/office/drawing/2014/main" id="{1293898D-995E-449F-BADE-6BAEBE4F9137}"/>
              </a:ext>
            </a:extLst>
          </p:cNvPr>
          <p:cNvSpPr txBox="1"/>
          <p:nvPr/>
        </p:nvSpPr>
        <p:spPr>
          <a:xfrm>
            <a:off x="2442600" y="6672690"/>
            <a:ext cx="13458955" cy="1323439"/>
          </a:xfrm>
          <a:prstGeom prst="rect">
            <a:avLst/>
          </a:prstGeom>
          <a:noFill/>
        </p:spPr>
        <p:txBody>
          <a:bodyPr wrap="square">
            <a:spAutoFit/>
          </a:bodyPr>
          <a:lstStyle/>
          <a:p>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Figure 1. Data mining versus the use of data mining results.</a:t>
            </a:r>
          </a:p>
        </p:txBody>
      </p:sp>
    </p:spTree>
    <p:extLst>
      <p:ext uri="{BB962C8B-B14F-4D97-AF65-F5344CB8AC3E}">
        <p14:creationId xmlns:p14="http://schemas.microsoft.com/office/powerpoint/2010/main" val="1751660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Data Mining and Its Results</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
        <p:nvSpPr>
          <p:cNvPr id="16" name="TextBox 15">
            <a:extLst>
              <a:ext uri="{FF2B5EF4-FFF2-40B4-BE49-F238E27FC236}">
                <a16:creationId xmlns:a16="http://schemas.microsoft.com/office/drawing/2014/main" id="{1293898D-995E-449F-BADE-6BAEBE4F9137}"/>
              </a:ext>
            </a:extLst>
          </p:cNvPr>
          <p:cNvSpPr txBox="1"/>
          <p:nvPr/>
        </p:nvSpPr>
        <p:spPr>
          <a:xfrm>
            <a:off x="2895600" y="3546685"/>
            <a:ext cx="13458955" cy="523220"/>
          </a:xfrm>
          <a:prstGeom prst="rect">
            <a:avLst/>
          </a:prstGeom>
          <a:noFill/>
        </p:spPr>
        <p:txBody>
          <a:bodyPr wrap="square">
            <a:spAutoFit/>
          </a:bodyPr>
          <a:lstStyle/>
          <a:p>
            <a:pPr algn="ct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Figure 1. Data mining versus the use of data mining results.</a:t>
            </a:r>
          </a:p>
        </p:txBody>
      </p:sp>
      <p:pic>
        <p:nvPicPr>
          <p:cNvPr id="14" name="Picture 13">
            <a:extLst>
              <a:ext uri="{FF2B5EF4-FFF2-40B4-BE49-F238E27FC236}">
                <a16:creationId xmlns:a16="http://schemas.microsoft.com/office/drawing/2014/main" id="{53970A99-1D66-442F-9051-720BBD8E24C8}"/>
              </a:ext>
            </a:extLst>
          </p:cNvPr>
          <p:cNvPicPr>
            <a:picLocks noChangeAspect="1"/>
          </p:cNvPicPr>
          <p:nvPr/>
        </p:nvPicPr>
        <p:blipFill>
          <a:blip r:embed="rId10"/>
          <a:stretch>
            <a:fillRect/>
          </a:stretch>
        </p:blipFill>
        <p:spPr>
          <a:xfrm>
            <a:off x="1137140" y="4677509"/>
            <a:ext cx="7229475" cy="4362450"/>
          </a:xfrm>
          <a:prstGeom prst="rect">
            <a:avLst/>
          </a:prstGeom>
        </p:spPr>
      </p:pic>
      <p:sp>
        <p:nvSpPr>
          <p:cNvPr id="19" name="TextBox 18">
            <a:extLst>
              <a:ext uri="{FF2B5EF4-FFF2-40B4-BE49-F238E27FC236}">
                <a16:creationId xmlns:a16="http://schemas.microsoft.com/office/drawing/2014/main" id="{867C9E6B-7044-4CAE-897B-1C4AE6DF2896}"/>
              </a:ext>
            </a:extLst>
          </p:cNvPr>
          <p:cNvSpPr txBox="1"/>
          <p:nvPr/>
        </p:nvSpPr>
        <p:spPr>
          <a:xfrm>
            <a:off x="9285490" y="4804214"/>
            <a:ext cx="7069065" cy="4093428"/>
          </a:xfrm>
          <a:prstGeom prst="rect">
            <a:avLst/>
          </a:prstGeom>
          <a:noFill/>
        </p:spPr>
        <p:txBody>
          <a:bodyPr wrap="square">
            <a:spAutoFit/>
          </a:bodyPr>
          <a:lstStyle/>
          <a:p>
            <a:pPr algn="just"/>
            <a:r>
              <a:rPr lang="en-US" sz="2600" dirty="0">
                <a:solidFill>
                  <a:schemeClr val="bg1"/>
                </a:solidFill>
                <a:latin typeface="Tahoma" panose="020B0604030504040204" pitchFamily="34" charset="0"/>
                <a:ea typeface="Tahoma" panose="020B0604030504040204" pitchFamily="34" charset="0"/>
                <a:cs typeface="Tahoma" panose="020B0604030504040204" pitchFamily="34" charset="0"/>
              </a:rPr>
              <a:t>The upper half of the figure illustrates the mining of historical data to produce a model. Importantly, the his‐ </a:t>
            </a:r>
            <a:r>
              <a:rPr lang="en-US" sz="2600" dirty="0" err="1">
                <a:solidFill>
                  <a:schemeClr val="bg1"/>
                </a:solidFill>
                <a:latin typeface="Tahoma" panose="020B0604030504040204" pitchFamily="34" charset="0"/>
                <a:ea typeface="Tahoma" panose="020B0604030504040204" pitchFamily="34" charset="0"/>
                <a:cs typeface="Tahoma" panose="020B0604030504040204" pitchFamily="34" charset="0"/>
              </a:rPr>
              <a:t>torical</a:t>
            </a:r>
            <a:r>
              <a:rPr lang="en-US" sz="2600" dirty="0">
                <a:solidFill>
                  <a:schemeClr val="bg1"/>
                </a:solidFill>
                <a:latin typeface="Tahoma" panose="020B0604030504040204" pitchFamily="34" charset="0"/>
                <a:ea typeface="Tahoma" panose="020B0604030504040204" pitchFamily="34" charset="0"/>
                <a:cs typeface="Tahoma" panose="020B0604030504040204" pitchFamily="34" charset="0"/>
              </a:rPr>
              <a:t> data have the target (“class”) value specified. The bottom half shows the result of the data mining in use, where the model is applied to new data for which we do not know the class value. The model predicts both the class value and the probability that the class variable will take on that value.</a:t>
            </a:r>
          </a:p>
        </p:txBody>
      </p:sp>
    </p:spTree>
    <p:extLst>
      <p:ext uri="{BB962C8B-B14F-4D97-AF65-F5344CB8AC3E}">
        <p14:creationId xmlns:p14="http://schemas.microsoft.com/office/powerpoint/2010/main" val="2480850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The Data Mining Process</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
        <p:nvSpPr>
          <p:cNvPr id="16" name="TextBox 15">
            <a:extLst>
              <a:ext uri="{FF2B5EF4-FFF2-40B4-BE49-F238E27FC236}">
                <a16:creationId xmlns:a16="http://schemas.microsoft.com/office/drawing/2014/main" id="{1293898D-995E-449F-BADE-6BAEBE4F9137}"/>
              </a:ext>
            </a:extLst>
          </p:cNvPr>
          <p:cNvSpPr txBox="1"/>
          <p:nvPr/>
        </p:nvSpPr>
        <p:spPr>
          <a:xfrm>
            <a:off x="2438400" y="3546685"/>
            <a:ext cx="13458955" cy="523220"/>
          </a:xfrm>
          <a:prstGeom prst="rect">
            <a:avLst/>
          </a:prstGeom>
          <a:noFill/>
        </p:spPr>
        <p:txBody>
          <a:bodyPr wrap="square">
            <a:sp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Figure 2. The Cross Industry Standard Process (CRISP) for Data mining process</a:t>
            </a:r>
          </a:p>
        </p:txBody>
      </p:sp>
      <p:sp>
        <p:nvSpPr>
          <p:cNvPr id="19" name="TextBox 18">
            <a:extLst>
              <a:ext uri="{FF2B5EF4-FFF2-40B4-BE49-F238E27FC236}">
                <a16:creationId xmlns:a16="http://schemas.microsoft.com/office/drawing/2014/main" id="{867C9E6B-7044-4CAE-897B-1C4AE6DF2896}"/>
              </a:ext>
            </a:extLst>
          </p:cNvPr>
          <p:cNvSpPr txBox="1"/>
          <p:nvPr/>
        </p:nvSpPr>
        <p:spPr>
          <a:xfrm>
            <a:off x="9220200" y="4686300"/>
            <a:ext cx="7069065" cy="4401205"/>
          </a:xfrm>
          <a:prstGeom prst="rect">
            <a:avLst/>
          </a:prstGeom>
          <a:noFill/>
        </p:spPr>
        <p:txBody>
          <a:bodyPr wrap="square">
            <a:spAutoFit/>
          </a:bodyPr>
          <a:lstStyle/>
          <a:p>
            <a:pPr algn="just"/>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This process diagram makes explicit the fact that iteration is the rule rather than the exception. Going through the process once without having solved the problem is, gen‐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erally</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speaking, not a failure. Often the entire process is an exploration of the data, and after the first iteration the data science team knows much more. The next iteration can be much more well-informed. Let’s now discuss the steps in detail.</a:t>
            </a:r>
            <a:endParaRPr lang="en-US" sz="2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a:extLst>
              <a:ext uri="{FF2B5EF4-FFF2-40B4-BE49-F238E27FC236}">
                <a16:creationId xmlns:a16="http://schemas.microsoft.com/office/drawing/2014/main" id="{E63EB3F4-328C-4088-88B0-B85485B86218}"/>
              </a:ext>
            </a:extLst>
          </p:cNvPr>
          <p:cNvPicPr>
            <a:picLocks noChangeAspect="1"/>
          </p:cNvPicPr>
          <p:nvPr/>
        </p:nvPicPr>
        <p:blipFill>
          <a:blip r:embed="rId10"/>
          <a:stretch>
            <a:fillRect/>
          </a:stretch>
        </p:blipFill>
        <p:spPr>
          <a:xfrm>
            <a:off x="2501833" y="4562475"/>
            <a:ext cx="5534025" cy="4772025"/>
          </a:xfrm>
          <a:prstGeom prst="rect">
            <a:avLst/>
          </a:prstGeom>
        </p:spPr>
      </p:pic>
    </p:spTree>
    <p:extLst>
      <p:ext uri="{BB962C8B-B14F-4D97-AF65-F5344CB8AC3E}">
        <p14:creationId xmlns:p14="http://schemas.microsoft.com/office/powerpoint/2010/main" val="1687542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The Data Mining Process</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
        <p:nvSpPr>
          <p:cNvPr id="16" name="TextBox 15">
            <a:extLst>
              <a:ext uri="{FF2B5EF4-FFF2-40B4-BE49-F238E27FC236}">
                <a16:creationId xmlns:a16="http://schemas.microsoft.com/office/drawing/2014/main" id="{1293898D-995E-449F-BADE-6BAEBE4F9137}"/>
              </a:ext>
            </a:extLst>
          </p:cNvPr>
          <p:cNvSpPr txBox="1"/>
          <p:nvPr/>
        </p:nvSpPr>
        <p:spPr>
          <a:xfrm>
            <a:off x="2438400" y="3546685"/>
            <a:ext cx="13458955" cy="523220"/>
          </a:xfrm>
          <a:prstGeom prst="rect">
            <a:avLst/>
          </a:prstGeom>
          <a:noFill/>
        </p:spPr>
        <p:txBody>
          <a:bodyPr wrap="square">
            <a:sp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Figure 2. The Cross Industry Standard Process (CRISP) for Data mining process</a:t>
            </a:r>
          </a:p>
        </p:txBody>
      </p:sp>
      <p:sp>
        <p:nvSpPr>
          <p:cNvPr id="19" name="TextBox 18">
            <a:extLst>
              <a:ext uri="{FF2B5EF4-FFF2-40B4-BE49-F238E27FC236}">
                <a16:creationId xmlns:a16="http://schemas.microsoft.com/office/drawing/2014/main" id="{867C9E6B-7044-4CAE-897B-1C4AE6DF2896}"/>
              </a:ext>
            </a:extLst>
          </p:cNvPr>
          <p:cNvSpPr txBox="1"/>
          <p:nvPr/>
        </p:nvSpPr>
        <p:spPr>
          <a:xfrm>
            <a:off x="9220200" y="4686300"/>
            <a:ext cx="7069065" cy="4401205"/>
          </a:xfrm>
          <a:prstGeom prst="rect">
            <a:avLst/>
          </a:prstGeom>
          <a:noFill/>
        </p:spPr>
        <p:txBody>
          <a:bodyPr wrap="square">
            <a:spAutoFit/>
          </a:bodyPr>
          <a:lstStyle/>
          <a:p>
            <a:pPr algn="just"/>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This process diagram makes explicit the fact that iteration is the rule rather than the exception. Going through the process once without having solved the problem is, gen‐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erally</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speaking, not a failure. Often the entire process is an exploration of the data, and after the first iteration the data science team knows much more. The next iteration can be much more well-informed. Let’s now discuss the steps in detail.</a:t>
            </a:r>
            <a:endParaRPr lang="en-US" sz="2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a:extLst>
              <a:ext uri="{FF2B5EF4-FFF2-40B4-BE49-F238E27FC236}">
                <a16:creationId xmlns:a16="http://schemas.microsoft.com/office/drawing/2014/main" id="{E63EB3F4-328C-4088-88B0-B85485B86218}"/>
              </a:ext>
            </a:extLst>
          </p:cNvPr>
          <p:cNvPicPr>
            <a:picLocks noChangeAspect="1"/>
          </p:cNvPicPr>
          <p:nvPr/>
        </p:nvPicPr>
        <p:blipFill>
          <a:blip r:embed="rId10"/>
          <a:stretch>
            <a:fillRect/>
          </a:stretch>
        </p:blipFill>
        <p:spPr>
          <a:xfrm>
            <a:off x="2501833" y="4562475"/>
            <a:ext cx="5534025" cy="4772025"/>
          </a:xfrm>
          <a:prstGeom prst="rect">
            <a:avLst/>
          </a:prstGeom>
        </p:spPr>
      </p:pic>
    </p:spTree>
    <p:extLst>
      <p:ext uri="{BB962C8B-B14F-4D97-AF65-F5344CB8AC3E}">
        <p14:creationId xmlns:p14="http://schemas.microsoft.com/office/powerpoint/2010/main" val="1643984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Business Understanding</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3170099"/>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It is vital to understand the problem to be solved.</a:t>
            </a:r>
          </a:p>
          <a:p>
            <a:pPr marL="571500" indent="-571500" algn="just">
              <a:buFont typeface="Arial" panose="020B0604020202020204" pitchFamily="34" charset="0"/>
              <a:buChar char="•"/>
            </a:pPr>
            <a:r>
              <a:rPr lang="en-US" sz="4000" dirty="0">
                <a:solidFill>
                  <a:schemeClr val="bg1"/>
                </a:solidFill>
              </a:rPr>
              <a:t>The Business Understanding stage represents a part of the craft where the analysts’ creativity plays a large role.</a:t>
            </a:r>
          </a:p>
          <a:p>
            <a:pPr marL="571500" indent="-571500" algn="just">
              <a:buFont typeface="Arial" panose="020B0604020202020204" pitchFamily="34" charset="0"/>
              <a:buChar char="•"/>
            </a:pPr>
            <a:r>
              <a:rPr lang="en-US" sz="4000" dirty="0">
                <a:solidFill>
                  <a:schemeClr val="bg1"/>
                </a:solidFill>
              </a:rPr>
              <a:t>The design team should think carefully about the use scenario.</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4171967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Data Understanding</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3170099"/>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The data comprise the available raw material from which the solution will be built.</a:t>
            </a:r>
          </a:p>
          <a:p>
            <a:pPr marL="571500" indent="-571500" algn="just">
              <a:buFont typeface="Arial" panose="020B0604020202020204" pitchFamily="34" charset="0"/>
              <a:buChar char="•"/>
            </a:pPr>
            <a:r>
              <a:rPr lang="en-US" sz="4000" dirty="0">
                <a:solidFill>
                  <a:schemeClr val="bg1"/>
                </a:solidFill>
              </a:rPr>
              <a:t>Estimating the costs and benefit of each data source and deciding whether further investment is merited.</a:t>
            </a:r>
          </a:p>
          <a:p>
            <a:pPr marL="571500" indent="-571500" algn="just">
              <a:buFont typeface="Arial" panose="020B0604020202020204" pitchFamily="34" charset="0"/>
              <a:buChar char="•"/>
            </a:pPr>
            <a:r>
              <a:rPr lang="en-US" sz="4000" dirty="0">
                <a:solidFill>
                  <a:schemeClr val="bg1"/>
                </a:solidFill>
              </a:rPr>
              <a:t>Ex: Credit card fraud &amp; Medicare fraud.</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95140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Fundamental Concept</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467100"/>
            <a:ext cx="13515110" cy="5016758"/>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An important principle of data science is that data mining is a process with fairly well understood stages.</a:t>
            </a:r>
          </a:p>
          <a:p>
            <a:pPr marL="571500" indent="-571500" algn="just">
              <a:buFont typeface="Arial" panose="020B0604020202020204" pitchFamily="34" charset="0"/>
              <a:buChar char="•"/>
            </a:pPr>
            <a:endParaRPr lang="en-US" sz="4000" dirty="0">
              <a:solidFill>
                <a:schemeClr val="bg1"/>
              </a:solidFill>
            </a:endParaRPr>
          </a:p>
          <a:p>
            <a:pPr marL="571500" indent="-571500" algn="just">
              <a:buFont typeface="Arial" panose="020B0604020202020204" pitchFamily="34" charset="0"/>
              <a:buChar char="•"/>
            </a:pPr>
            <a:r>
              <a:rPr lang="en-US" sz="4000" dirty="0">
                <a:solidFill>
                  <a:schemeClr val="bg1"/>
                </a:solidFill>
              </a:rPr>
              <a:t>Some involve the application of information technology, such as the automated discovery and evaluation of patterns from data, while others mostly require an analyst’s creativity, business knowledge, and common sense</a:t>
            </a:r>
          </a:p>
          <a:p>
            <a:pPr marL="571500" indent="-571500" algn="just">
              <a:buFont typeface="Arial" panose="020B0604020202020204" pitchFamily="34" charset="0"/>
              <a:buChar char="•"/>
            </a:pP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3000301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Data Preparation</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5016758"/>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Often proceeds along with </a:t>
            </a:r>
            <a:r>
              <a:rPr lang="en-US" sz="4000" dirty="0" err="1">
                <a:solidFill>
                  <a:schemeClr val="bg1"/>
                </a:solidFill>
              </a:rPr>
              <a:t>with</a:t>
            </a:r>
            <a:r>
              <a:rPr lang="en-US" sz="4000" dirty="0">
                <a:solidFill>
                  <a:schemeClr val="bg1"/>
                </a:solidFill>
              </a:rPr>
              <a:t> data understanding.</a:t>
            </a:r>
          </a:p>
          <a:p>
            <a:pPr marL="571500" indent="-571500" algn="just">
              <a:buFont typeface="Arial" panose="020B0604020202020204" pitchFamily="34" charset="0"/>
              <a:buChar char="•"/>
            </a:pPr>
            <a:r>
              <a:rPr lang="en-US" sz="4000" dirty="0">
                <a:solidFill>
                  <a:schemeClr val="bg1"/>
                </a:solidFill>
              </a:rPr>
              <a:t>Converting data to tabular format.</a:t>
            </a:r>
          </a:p>
          <a:p>
            <a:pPr marL="571500" indent="-571500" algn="just">
              <a:buFont typeface="Arial" panose="020B0604020202020204" pitchFamily="34" charset="0"/>
              <a:buChar char="•"/>
            </a:pPr>
            <a:r>
              <a:rPr lang="en-US" sz="4000" dirty="0">
                <a:solidFill>
                  <a:schemeClr val="bg1"/>
                </a:solidFill>
              </a:rPr>
              <a:t>Removing or inferring missing values.</a:t>
            </a:r>
          </a:p>
          <a:p>
            <a:pPr marL="571500" indent="-571500" algn="just">
              <a:buFont typeface="Arial" panose="020B0604020202020204" pitchFamily="34" charset="0"/>
              <a:buChar char="•"/>
            </a:pPr>
            <a:r>
              <a:rPr lang="en-US" sz="4000" dirty="0">
                <a:solidFill>
                  <a:schemeClr val="bg1"/>
                </a:solidFill>
              </a:rPr>
              <a:t>Converting data to different types.</a:t>
            </a:r>
          </a:p>
          <a:p>
            <a:pPr marL="571500" indent="-571500" algn="just">
              <a:buFont typeface="Arial" panose="020B0604020202020204" pitchFamily="34" charset="0"/>
              <a:buChar char="•"/>
            </a:pPr>
            <a:r>
              <a:rPr lang="en-US" sz="4000" dirty="0">
                <a:solidFill>
                  <a:schemeClr val="bg1"/>
                </a:solidFill>
              </a:rPr>
              <a:t>Leaks</a:t>
            </a:r>
          </a:p>
          <a:p>
            <a:pPr lvl="2" algn="just"/>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A leak is a situation where a variable collected in historical data gives information on the target variable—information that appears in historical data but is not actually available when the decision has to be made. As an example, when predicting whether at a particular point in time a website visitor would end her session or continue surfing to another page, the variable “total number of webpages visited in the session” is predictive.</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123889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Modelling</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1323439"/>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Output of modeling is some of model or pattern capturing regularities in the data.</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3598808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Evaluation</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5016758"/>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assess the data mining results rigorously and to gain confidence that they are valid and reliable before moving on.</a:t>
            </a:r>
          </a:p>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Includes both quantitative and qualitative assessment. Stakeholders should check and see whether the model is going to do more good than harm.</a:t>
            </a:r>
          </a:p>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Data science team must consider the comprehensibility of the model to the stakeholders.</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3222242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Deployment</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6247864"/>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Put into real use in order to realize some return on investment.</a:t>
            </a:r>
          </a:p>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The clearest cases of deployment involve implementing a predictive model in some information system or business process.</a:t>
            </a:r>
          </a:p>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Churn example: a model for predicting the likelihood of churn could be integrated with the business process for churn management. for example, by sending special offers to customers who are predicted to be particularly at risk.</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661172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599" y="2202508"/>
            <a:ext cx="14295455"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Implications for Managing the Data Science Team</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1938992"/>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It is tempting – but usually a mistake – to view the data mining process as a software development cycle.</a:t>
            </a:r>
          </a:p>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Software skills versus analytics skills.</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529841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599" y="2202508"/>
            <a:ext cx="14295455"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Implications for Managing the Data Science Team</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1938992"/>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It is tempting – but usually a mistake – to view the data mining process as a software development cycle.</a:t>
            </a:r>
          </a:p>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Software skills versus analytics skills.</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3214792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599" y="2202508"/>
            <a:ext cx="14295455"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Statistics</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5632311"/>
          </a:xfrm>
          <a:prstGeom prst="rect">
            <a:avLst/>
          </a:prstGeom>
          <a:noFill/>
        </p:spPr>
        <p:txBody>
          <a:bodyPr wrap="square">
            <a:spAutoFit/>
          </a:bodyPr>
          <a:lstStyle/>
          <a:p>
            <a:pPr algn="just"/>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Two different uses in business analytics.</a:t>
            </a:r>
          </a:p>
          <a:p>
            <a:pPr marL="571500" indent="-571500" algn="just">
              <a:buFont typeface="Arial" panose="020B0604020202020204" pitchFamily="34" charset="0"/>
              <a:buChar char="•"/>
            </a:pPr>
            <a:r>
              <a:rPr lang="en-US" sz="3600" dirty="0">
                <a:solidFill>
                  <a:schemeClr val="bg1"/>
                </a:solidFill>
              </a:rPr>
              <a:t>First, it is used as a catchall term for the computation of particular numeric values of interest from data</a:t>
            </a:r>
          </a:p>
          <a:p>
            <a:pPr marL="571500" indent="-571500" algn="just">
              <a:buFont typeface="Arial" panose="020B0604020202020204" pitchFamily="34" charset="0"/>
              <a:buChar char="•"/>
            </a:pPr>
            <a:r>
              <a:rPr lang="en-US" sz="3600" dirty="0">
                <a:solidFill>
                  <a:schemeClr val="bg1"/>
                </a:solidFill>
              </a:rPr>
              <a:t>denote the field of study that goes by that name</a:t>
            </a:r>
          </a:p>
          <a:p>
            <a:pPr marL="1485900" lvl="2" indent="-571500" algn="just">
              <a:buFont typeface="Arial" panose="020B0604020202020204" pitchFamily="34" charset="0"/>
              <a:buChar char="•"/>
            </a:pPr>
            <a:r>
              <a:rPr lang="en-US" sz="3600" dirty="0">
                <a:solidFill>
                  <a:schemeClr val="bg1"/>
                </a:solidFill>
              </a:rPr>
              <a:t>Help us understand different data distribution</a:t>
            </a:r>
          </a:p>
          <a:p>
            <a:pPr marL="1485900" lvl="2" indent="-571500" algn="just">
              <a:buFont typeface="Arial" panose="020B0604020202020204" pitchFamily="34" charset="0"/>
              <a:buChar char="•"/>
            </a:pPr>
            <a:r>
              <a:rPr lang="en-US" sz="3600" dirty="0">
                <a:solidFill>
                  <a:schemeClr val="bg1"/>
                </a:solidFill>
              </a:rPr>
              <a:t>Help us understand how to use data to test hypothesis and to estimate the uncertainty of conclusions.</a:t>
            </a:r>
          </a:p>
          <a:p>
            <a:pPr marL="1485900" lvl="2" indent="-571500" algn="just">
              <a:buFont typeface="Arial" panose="020B0604020202020204" pitchFamily="34" charset="0"/>
              <a:buChar char="•"/>
            </a:pPr>
            <a:r>
              <a:rPr lang="en-US" sz="3600" dirty="0">
                <a:solidFill>
                  <a:schemeClr val="bg1"/>
                </a:solidFill>
              </a:rPr>
              <a:t>hypothesis testing can help determine whether an observed pattern is likely to be a valid, general regularity as opposed to a chance occurrence in some particular dataset</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1634340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599" y="2202508"/>
            <a:ext cx="14295455"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Other Analytics Techniques and Technologies</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4401205"/>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Present six group of related group techniques.</a:t>
            </a:r>
          </a:p>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Comparisons and contrasts with data mining.</a:t>
            </a:r>
          </a:p>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Data mining =&gt; automated search for knowledge, patterns, or regularities from data.</a:t>
            </a:r>
          </a:p>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Business analyst =&gt; to recognize what sort of </a:t>
            </a:r>
            <a:r>
              <a:rPr lang="en-US" sz="4000" dirty="0" err="1">
                <a:solidFill>
                  <a:schemeClr val="bg1"/>
                </a:solidFill>
                <a:latin typeface="Tahoma" panose="020B0604030504040204" pitchFamily="34" charset="0"/>
                <a:ea typeface="Tahoma" panose="020B0604030504040204" pitchFamily="34" charset="0"/>
                <a:cs typeface="Tahoma" panose="020B0604030504040204" pitchFamily="34" charset="0"/>
              </a:rPr>
              <a:t>of</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 analytic technique is appropriate for addressing a particular problem.</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325801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599" y="2202508"/>
            <a:ext cx="14295455"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Data Querying</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4401205"/>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A query is a specific request for a subset of data or for statistics about data, formulated in a technical language and posed to a database system. </a:t>
            </a:r>
          </a:p>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Differ fundamentally from data mining in that there is no discovery of patterns and models.</a:t>
            </a:r>
          </a:p>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Ex: </a:t>
            </a:r>
          </a:p>
          <a:p>
            <a:pPr algn="just"/>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SELECT * FROM CUSTOMERS WHERE AGE &gt; 45 and SEX='M' and DOMICILE = 'NE'</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4193458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599" y="2202508"/>
            <a:ext cx="14295455"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Data Warehousing</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4401205"/>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Data warehouses collect and coalesce data from across an enterprise, often from multiple transaction-processing systems, each with its own database.</a:t>
            </a:r>
          </a:p>
          <a:p>
            <a:pPr marL="571500" indent="-571500" algn="just">
              <a:buFont typeface="Arial" panose="020B0604020202020204" pitchFamily="34" charset="0"/>
              <a:buChar cha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For example, if a data warehouse integrates records from sales and billing as well as from human resources, it can be used to find characteristic patterns of effective salespeople.</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172443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Fundamental Concept</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467100"/>
            <a:ext cx="13515110" cy="5016758"/>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Since the data mining process breaks up the overall task of finding patterns from data into a set of well-defined subtasks, it is also useful for structuring discussions about data science. </a:t>
            </a:r>
          </a:p>
          <a:p>
            <a:pPr marL="571500" indent="-571500" algn="just">
              <a:buFont typeface="Arial" panose="020B0604020202020204" pitchFamily="34" charset="0"/>
              <a:buChar char="•"/>
            </a:pPr>
            <a:endParaRPr lang="en-US" sz="4000" dirty="0">
              <a:solidFill>
                <a:schemeClr val="bg1"/>
              </a:solidFill>
            </a:endParaRPr>
          </a:p>
          <a:p>
            <a:pPr marL="571500" indent="-571500" algn="just">
              <a:buFont typeface="Arial" panose="020B0604020202020204" pitchFamily="34" charset="0"/>
              <a:buChar char="•"/>
            </a:pPr>
            <a:r>
              <a:rPr lang="en-US" sz="4000" dirty="0">
                <a:solidFill>
                  <a:schemeClr val="bg1"/>
                </a:solidFill>
              </a:rPr>
              <a:t>This chapter introduces the data mining process, but first we provide additional context by discussing common types of data mining tasks.</a:t>
            </a:r>
          </a:p>
          <a:p>
            <a:pPr marL="571500" indent="-571500" algn="just">
              <a:buFont typeface="Arial" panose="020B0604020202020204" pitchFamily="34" charset="0"/>
              <a:buChar char="•"/>
            </a:pP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357655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599" y="2202508"/>
            <a:ext cx="14295455"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Regression Analysis</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1323439"/>
          </a:xfrm>
          <a:prstGeom prst="rect">
            <a:avLst/>
          </a:prstGeom>
          <a:noFill/>
        </p:spPr>
        <p:txBody>
          <a:bodyPr wrap="square">
            <a:spAutoFit/>
          </a:bodyPr>
          <a:lstStyle/>
          <a:p>
            <a:pPr algn="just"/>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This will involve estimating or predicting values for cases that are not in the analyzed data set.</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427008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599" y="2202508"/>
            <a:ext cx="14295455" cy="615553"/>
          </a:xfrm>
          <a:prstGeom prst="rect">
            <a:avLst/>
          </a:prstGeom>
        </p:spPr>
        <p:txBody>
          <a:bodyPr wrap="square" lIns="0" tIns="0" rIns="0" bIns="0" rtlCol="0" anchor="t">
            <a:spAutoFit/>
          </a:bodyPr>
          <a:lstStyle/>
          <a:p>
            <a:pPr>
              <a:lnSpc>
                <a:spcPts val="4799"/>
              </a:lnSpc>
              <a:spcBef>
                <a:spcPct val="0"/>
              </a:spcBef>
            </a:pPr>
            <a:r>
              <a:rPr lang="en-US" sz="4400" dirty="0">
                <a:solidFill>
                  <a:srgbClr val="F6F3E4"/>
                </a:solidFill>
                <a:latin typeface="Tahoma Bold"/>
              </a:rPr>
              <a:t>Machine Learning and Data Mining</a:t>
            </a: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238500"/>
            <a:ext cx="13515110" cy="5078313"/>
          </a:xfrm>
          <a:prstGeom prst="rect">
            <a:avLst/>
          </a:prstGeom>
          <a:noFill/>
        </p:spPr>
        <p:txBody>
          <a:bodyPr wrap="square">
            <a:spAutoFit/>
          </a:bodyPr>
          <a:lstStyle/>
          <a:p>
            <a:pPr marL="571500" indent="-571500" algn="just">
              <a:buFont typeface="Arial" panose="020B0604020202020204" pitchFamily="34" charset="0"/>
              <a:buChar char="•"/>
            </a:pP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The collection of methods for extracting (predictive) models from data, now known as machine learning methods, were developed in several fields contemporaneously, most notably Machine Learning, Applied Statistics, and Pattern Recognition.</a:t>
            </a:r>
          </a:p>
          <a:p>
            <a:pPr marL="571500" indent="-571500" algn="just">
              <a:buFont typeface="Arial" panose="020B0604020202020204" pitchFamily="34" charset="0"/>
              <a:buChar char="•"/>
            </a:pPr>
            <a:r>
              <a:rPr lang="en-US" sz="3600">
                <a:solidFill>
                  <a:schemeClr val="bg1"/>
                </a:solidFill>
                <a:latin typeface="Tahoma" panose="020B0604030504040204" pitchFamily="34" charset="0"/>
                <a:ea typeface="Tahoma" panose="020B0604030504040204" pitchFamily="34" charset="0"/>
                <a:cs typeface="Tahoma" panose="020B0604030504040204" pitchFamily="34" charset="0"/>
              </a:rPr>
              <a:t>Machine Learning </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as a field of study arose as a subfield of Artificial Intelligence, which was concerned with methods for improving the knowledge or performance of an intelligent agent over time, in response to the agent’s experience in the world. </a:t>
            </a: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3156593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567" r="-17567"/>
            </a:stretch>
          </a:blipFill>
        </p:spPr>
      </p:sp>
      <p:sp>
        <p:nvSpPr>
          <p:cNvPr id="3" name="TextBox 3"/>
          <p:cNvSpPr txBox="1"/>
          <p:nvPr/>
        </p:nvSpPr>
        <p:spPr>
          <a:xfrm>
            <a:off x="1028700" y="7007043"/>
            <a:ext cx="9918127" cy="1623980"/>
          </a:xfrm>
          <a:prstGeom prst="rect">
            <a:avLst/>
          </a:prstGeom>
        </p:spPr>
        <p:txBody>
          <a:bodyPr lIns="0" tIns="0" rIns="0" bIns="0" rtlCol="0" anchor="t">
            <a:spAutoFit/>
          </a:bodyPr>
          <a:lstStyle/>
          <a:p>
            <a:pPr>
              <a:lnSpc>
                <a:spcPts val="13389"/>
              </a:lnSpc>
            </a:pPr>
            <a:r>
              <a:rPr lang="en-US" sz="9563" spc="889">
                <a:solidFill>
                  <a:srgbClr val="FFFFFF"/>
                </a:solidFill>
                <a:latin typeface="Open Sans Bold Bold"/>
              </a:rPr>
              <a:t>THANK YOU!!</a:t>
            </a:r>
          </a:p>
        </p:txBody>
      </p:sp>
      <p:sp>
        <p:nvSpPr>
          <p:cNvPr id="4" name="TextBox 4"/>
          <p:cNvSpPr txBox="1"/>
          <p:nvPr/>
        </p:nvSpPr>
        <p:spPr>
          <a:xfrm>
            <a:off x="1028700" y="8885555"/>
            <a:ext cx="10238235" cy="372745"/>
          </a:xfrm>
          <a:prstGeom prst="rect">
            <a:avLst/>
          </a:prstGeom>
        </p:spPr>
        <p:txBody>
          <a:bodyPr lIns="0" tIns="0" rIns="0" bIns="0" rtlCol="0" anchor="t">
            <a:spAutoFit/>
          </a:bodyPr>
          <a:lstStyle/>
          <a:p>
            <a:pPr>
              <a:lnSpc>
                <a:spcPts val="3079"/>
              </a:lnSpc>
              <a:spcBef>
                <a:spcPct val="0"/>
              </a:spcBef>
            </a:pPr>
            <a:r>
              <a:rPr lang="en-US" sz="2199" spc="204">
                <a:solidFill>
                  <a:srgbClr val="FFFFFF"/>
                </a:solidFill>
                <a:latin typeface="Open Sauce"/>
              </a:rPr>
              <a:t>DATA SCIENCE DARMAJAYA “YOUR BEST FUTURE IN DATA”</a:t>
            </a:r>
          </a:p>
        </p:txBody>
      </p:sp>
      <p:grpSp>
        <p:nvGrpSpPr>
          <p:cNvPr id="5" name="Group 5"/>
          <p:cNvGrpSpPr/>
          <p:nvPr/>
        </p:nvGrpSpPr>
        <p:grpSpPr>
          <a:xfrm>
            <a:off x="-276225" y="360178"/>
            <a:ext cx="7683351" cy="897122"/>
            <a:chOff x="0" y="0"/>
            <a:chExt cx="10244467" cy="1196163"/>
          </a:xfrm>
        </p:grpSpPr>
        <p:grpSp>
          <p:nvGrpSpPr>
            <p:cNvPr id="6" name="Group 6"/>
            <p:cNvGrpSpPr/>
            <p:nvPr/>
          </p:nvGrpSpPr>
          <p:grpSpPr>
            <a:xfrm>
              <a:off x="0" y="0"/>
              <a:ext cx="10244467" cy="1196163"/>
              <a:chOff x="0" y="0"/>
              <a:chExt cx="2449405" cy="285997"/>
            </a:xfrm>
          </p:grpSpPr>
          <p:sp>
            <p:nvSpPr>
              <p:cNvPr id="7" name="Freeform 7"/>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8" name="TextBox 8"/>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9" name="Freeform 9"/>
            <p:cNvSpPr/>
            <p:nvPr/>
          </p:nvSpPr>
          <p:spPr>
            <a:xfrm>
              <a:off x="698132" y="165752"/>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3"/>
              <a:stretch>
                <a:fillRect/>
              </a:stretch>
            </a:blipFill>
          </p:spPr>
        </p:sp>
        <p:sp>
          <p:nvSpPr>
            <p:cNvPr id="10" name="Freeform 10"/>
            <p:cNvSpPr/>
            <p:nvPr/>
          </p:nvSpPr>
          <p:spPr>
            <a:xfrm>
              <a:off x="451085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4"/>
              <a:stretch>
                <a:fillRect/>
              </a:stretch>
            </a:blipFill>
          </p:spPr>
        </p:sp>
        <p:sp>
          <p:nvSpPr>
            <p:cNvPr id="11" name="Freeform 11"/>
            <p:cNvSpPr/>
            <p:nvPr/>
          </p:nvSpPr>
          <p:spPr>
            <a:xfrm>
              <a:off x="8168756"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5"/>
              <a:stretch>
                <a:fillRect/>
              </a:stretch>
            </a:blipFill>
          </p:spPr>
        </p:sp>
        <p:sp>
          <p:nvSpPr>
            <p:cNvPr id="12" name="Freeform 12"/>
            <p:cNvSpPr/>
            <p:nvPr/>
          </p:nvSpPr>
          <p:spPr>
            <a:xfrm>
              <a:off x="6290849"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6"/>
              <a:stretch>
                <a:fillRect/>
              </a:stretch>
            </a:blipFill>
          </p:spPr>
        </p:sp>
      </p:grpSp>
    </p:spTree>
    <p:extLst>
      <p:ext uri="{BB962C8B-B14F-4D97-AF65-F5344CB8AC3E}">
        <p14:creationId xmlns:p14="http://schemas.microsoft.com/office/powerpoint/2010/main" val="47118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From Business Problems to Data Mining Tasks</a:t>
            </a:r>
            <a:endParaRPr lang="en-US" sz="4400" dirty="0">
              <a:solidFill>
                <a:srgbClr val="F6F3E4"/>
              </a:solidFill>
              <a:latin typeface="Tahoma Bold"/>
            </a:endParaRP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467100"/>
            <a:ext cx="13515110" cy="5632311"/>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Each data-driven business decision-making problem is unique, comprising its own combination of goals, desires, constraints, and even personalities.</a:t>
            </a:r>
          </a:p>
          <a:p>
            <a:pPr marL="571500" indent="-571500" algn="just">
              <a:buFont typeface="Arial" panose="020B0604020202020204" pitchFamily="34" charset="0"/>
              <a:buChar char="•"/>
            </a:pPr>
            <a:r>
              <a:rPr lang="en-US" sz="4000" dirty="0">
                <a:solidFill>
                  <a:schemeClr val="bg1"/>
                </a:solidFill>
              </a:rPr>
              <a:t>In collaboration with business stakeholders, data scientists decompose a business problem into subtasks.</a:t>
            </a:r>
          </a:p>
          <a:p>
            <a:pPr marL="571500" indent="-571500" algn="just">
              <a:buFont typeface="Arial" panose="020B0604020202020204" pitchFamily="34" charset="0"/>
              <a:buChar char="•"/>
            </a:pPr>
            <a:r>
              <a:rPr lang="en-US" sz="4000" dirty="0">
                <a:solidFill>
                  <a:schemeClr val="bg1"/>
                </a:solidFill>
              </a:rPr>
              <a:t>The solutions to the subtasks can then be composed to solve the overall problem.</a:t>
            </a:r>
          </a:p>
          <a:p>
            <a:pPr marL="571500" indent="-571500" algn="just">
              <a:buFont typeface="Arial" panose="020B0604020202020204" pitchFamily="34" charset="0"/>
              <a:buChar char="•"/>
            </a:pPr>
            <a:r>
              <a:rPr lang="en-US" sz="4000" dirty="0">
                <a:solidFill>
                  <a:schemeClr val="bg1"/>
                </a:solidFill>
              </a:rPr>
              <a:t>Some of these subtasks are unique to the particular business problem, but others are common data mining tasks.</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130992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From Business Problems to Data Mining Tasks</a:t>
            </a:r>
            <a:endParaRPr lang="en-US" sz="4400" dirty="0">
              <a:solidFill>
                <a:srgbClr val="F6F3E4"/>
              </a:solidFill>
              <a:latin typeface="Tahoma Bold"/>
            </a:endParaRP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467100"/>
            <a:ext cx="13515110" cy="5016758"/>
          </a:xfrm>
          <a:prstGeom prst="rect">
            <a:avLst/>
          </a:prstGeom>
          <a:noFill/>
        </p:spPr>
        <p:txBody>
          <a:bodyPr wrap="square">
            <a:spAutoFit/>
          </a:bodyPr>
          <a:lstStyle/>
          <a:p>
            <a:pPr algn="just"/>
            <a:r>
              <a:rPr lang="en-US" sz="4000" dirty="0">
                <a:solidFill>
                  <a:schemeClr val="bg1"/>
                </a:solidFill>
              </a:rPr>
              <a:t>For example, our telecommunications churn problem is unique to </a:t>
            </a:r>
            <a:r>
              <a:rPr lang="en-US" sz="4000" dirty="0" err="1">
                <a:solidFill>
                  <a:schemeClr val="bg1"/>
                </a:solidFill>
              </a:rPr>
              <a:t>MegaTelCo</a:t>
            </a:r>
            <a:r>
              <a:rPr lang="en-US" sz="4000" dirty="0">
                <a:solidFill>
                  <a:schemeClr val="bg1"/>
                </a:solidFill>
              </a:rPr>
              <a:t>:</a:t>
            </a:r>
          </a:p>
          <a:p>
            <a:pPr algn="just"/>
            <a:endParaRPr lang="en-US" sz="4000" dirty="0">
              <a:solidFill>
                <a:schemeClr val="bg1"/>
              </a:solidFill>
            </a:endParaRPr>
          </a:p>
          <a:p>
            <a:pPr algn="just"/>
            <a:r>
              <a:rPr lang="en-US" sz="4000" dirty="0">
                <a:solidFill>
                  <a:schemeClr val="bg1"/>
                </a:solidFill>
              </a:rPr>
              <a:t>There are specifics of the problem that are different from churn problems of any other telecommunications firm. However, a subtask that will likely be part of the solution to any churn problem is to estimate from historical data the probability of a customer terminating her contract shortly after it has expired.</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74413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From Business Problems to Data Mining Tasks</a:t>
            </a:r>
            <a:endParaRPr lang="en-US" sz="4400" dirty="0">
              <a:solidFill>
                <a:srgbClr val="F6F3E4"/>
              </a:solidFill>
              <a:latin typeface="Tahoma Bold"/>
            </a:endParaRP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503355"/>
            <a:ext cx="13515110" cy="4401205"/>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Despite the large number of specific data mining algorithms developed over the years, there are only a handful of fundamentally different types of tasks these algorithms ad‐ dress.</a:t>
            </a:r>
          </a:p>
          <a:p>
            <a:pPr marL="571500" indent="-571500" algn="just">
              <a:buFont typeface="Arial" panose="020B0604020202020204" pitchFamily="34" charset="0"/>
              <a:buChar char="•"/>
            </a:pPr>
            <a:r>
              <a:rPr lang="en-US" sz="4000" dirty="0">
                <a:solidFill>
                  <a:schemeClr val="bg1"/>
                </a:solidFill>
              </a:rPr>
              <a:t>“an individual” will refer to an entity about which we have data, such as a customer or a consumer, or it could be an inanimate entity such as a business.</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2434935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From Business Problems to Data Mining Tasks</a:t>
            </a:r>
            <a:endParaRPr lang="en-US" sz="4400" dirty="0">
              <a:solidFill>
                <a:srgbClr val="F6F3E4"/>
              </a:solidFill>
              <a:latin typeface="Tahoma Bold"/>
            </a:endParaRP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503355"/>
            <a:ext cx="13515110" cy="5016758"/>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Often we want to find correlation between a particular variable describing an individual and other variables. For example, in historical data we may know which customers left the company after their contracts expired.</a:t>
            </a:r>
          </a:p>
          <a:p>
            <a:pPr marL="571500" indent="-571500" algn="just">
              <a:buFont typeface="Arial" panose="020B0604020202020204" pitchFamily="34" charset="0"/>
              <a:buChar char="•"/>
            </a:pPr>
            <a:r>
              <a:rPr lang="en-US" sz="4000" dirty="0">
                <a:solidFill>
                  <a:schemeClr val="bg1"/>
                </a:solidFill>
              </a:rPr>
              <a:t>We may want to find out which other variables correlate with a customer leaving in the near future.</a:t>
            </a:r>
          </a:p>
          <a:p>
            <a:pPr marL="571500" indent="-571500" algn="just">
              <a:buFont typeface="Arial" panose="020B0604020202020204" pitchFamily="34" charset="0"/>
              <a:buChar char="•"/>
            </a:pPr>
            <a:r>
              <a:rPr lang="en-US" sz="4000" dirty="0">
                <a:solidFill>
                  <a:schemeClr val="bg1"/>
                </a:solidFill>
              </a:rPr>
              <a:t>Finding such correlations are the most basic examples of classification and regression tasks.</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66784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0" y="2202508"/>
            <a:ext cx="13711800" cy="615553"/>
          </a:xfrm>
          <a:prstGeom prst="rect">
            <a:avLst/>
          </a:prstGeom>
        </p:spPr>
        <p:txBody>
          <a:bodyPr wrap="square" lIns="0" tIns="0" rIns="0" bIns="0" rtlCol="0" anchor="t">
            <a:spAutoFit/>
          </a:bodyPr>
          <a:lstStyle/>
          <a:p>
            <a:pPr>
              <a:lnSpc>
                <a:spcPts val="4799"/>
              </a:lnSpc>
              <a:spcBef>
                <a:spcPct val="0"/>
              </a:spcBef>
            </a:pP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Classification</a:t>
            </a:r>
            <a:endParaRPr lang="en-US" sz="4400" dirty="0">
              <a:solidFill>
                <a:srgbClr val="F6F3E4"/>
              </a:solidFill>
              <a:latin typeface="Tahoma Bold"/>
            </a:endParaRPr>
          </a:p>
        </p:txBody>
      </p:sp>
      <p:sp>
        <p:nvSpPr>
          <p:cNvPr id="17" name="TextBox 16">
            <a:extLst>
              <a:ext uri="{FF2B5EF4-FFF2-40B4-BE49-F238E27FC236}">
                <a16:creationId xmlns:a16="http://schemas.microsoft.com/office/drawing/2014/main" id="{6D17150A-76DD-4ECE-9831-916138D8C2F4}"/>
              </a:ext>
            </a:extLst>
          </p:cNvPr>
          <p:cNvSpPr txBox="1"/>
          <p:nvPr/>
        </p:nvSpPr>
        <p:spPr>
          <a:xfrm>
            <a:off x="2386445" y="3503355"/>
            <a:ext cx="13515110" cy="5016758"/>
          </a:xfrm>
          <a:prstGeom prst="rect">
            <a:avLst/>
          </a:prstGeom>
          <a:noFill/>
        </p:spPr>
        <p:txBody>
          <a:bodyPr wrap="square">
            <a:spAutoFit/>
          </a:bodyPr>
          <a:lstStyle/>
          <a:p>
            <a:pPr marL="571500" indent="-571500" algn="just">
              <a:buFont typeface="Arial" panose="020B0604020202020204" pitchFamily="34" charset="0"/>
              <a:buChar char="•"/>
            </a:pPr>
            <a:r>
              <a:rPr lang="en-US" sz="4000" dirty="0">
                <a:solidFill>
                  <a:schemeClr val="bg1"/>
                </a:solidFill>
              </a:rPr>
              <a:t>Classification and class probability estimation attempt to predict, for each individual in a population, which of a (small) set of classes this individual belongs to. </a:t>
            </a:r>
          </a:p>
          <a:p>
            <a:pPr marL="571500" indent="-571500" algn="just">
              <a:buFont typeface="Arial" panose="020B0604020202020204" pitchFamily="34" charset="0"/>
              <a:buChar char="•"/>
            </a:pPr>
            <a:r>
              <a:rPr lang="en-US" sz="4000" dirty="0">
                <a:solidFill>
                  <a:schemeClr val="bg1"/>
                </a:solidFill>
              </a:rPr>
              <a:t>An example classification question would be: “Among all the customers of </a:t>
            </a:r>
            <a:r>
              <a:rPr lang="en-US" sz="4000" dirty="0" err="1">
                <a:solidFill>
                  <a:schemeClr val="bg1"/>
                </a:solidFill>
              </a:rPr>
              <a:t>MegaTelCo</a:t>
            </a:r>
            <a:r>
              <a:rPr lang="en-US" sz="4000" dirty="0">
                <a:solidFill>
                  <a:schemeClr val="bg1"/>
                </a:solidFill>
              </a:rPr>
              <a:t>, which are likely to respond to a given offer?” </a:t>
            </a:r>
          </a:p>
          <a:p>
            <a:pPr marL="1485900" lvl="2" indent="-571500" algn="just">
              <a:buFont typeface="Arial" panose="020B0604020202020204" pitchFamily="34" charset="0"/>
              <a:buChar char="•"/>
            </a:pPr>
            <a:r>
              <a:rPr lang="en-US" sz="4000" dirty="0">
                <a:solidFill>
                  <a:schemeClr val="bg1"/>
                </a:solidFill>
              </a:rPr>
              <a:t>Two classes could be called will respond and will not respond.</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2">
            <a:extLst>
              <a:ext uri="{FF2B5EF4-FFF2-40B4-BE49-F238E27FC236}">
                <a16:creationId xmlns:a16="http://schemas.microsoft.com/office/drawing/2014/main" id="{F5934D74-9057-4E55-8EEE-EDA35573B456}"/>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SD23404 | MATAKULIAH: PENGANTAR BASIS DATA | SKS: 2/2 | VERSI: 01</a:t>
            </a:r>
          </a:p>
        </p:txBody>
      </p:sp>
    </p:spTree>
    <p:extLst>
      <p:ext uri="{BB962C8B-B14F-4D97-AF65-F5344CB8AC3E}">
        <p14:creationId xmlns:p14="http://schemas.microsoft.com/office/powerpoint/2010/main" val="3218203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3535</Words>
  <Application>Microsoft Office PowerPoint</Application>
  <PresentationFormat>Custom</PresentationFormat>
  <Paragraphs>217</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Open Sauce</vt:lpstr>
      <vt:lpstr>Open Sans Bold Bold</vt:lpstr>
      <vt:lpstr>Tahoma Bold</vt:lpstr>
      <vt:lpstr>Calibri</vt:lpstr>
      <vt:lpstr>Arial</vt:lpstr>
      <vt:lpstr>Open Sans</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future technology is developing very fast</dc:title>
  <dc:creator>Hendra Kurniawan</dc:creator>
  <cp:lastModifiedBy>pc</cp:lastModifiedBy>
  <cp:revision>157</cp:revision>
  <dcterms:created xsi:type="dcterms:W3CDTF">2006-08-16T00:00:00Z</dcterms:created>
  <dcterms:modified xsi:type="dcterms:W3CDTF">2024-03-13T06:42:25Z</dcterms:modified>
  <dc:identifier>DAFtcN56TXg</dc:identifier>
</cp:coreProperties>
</file>