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5" r:id="rId3"/>
    <p:sldId id="311" r:id="rId4"/>
    <p:sldId id="341" r:id="rId5"/>
    <p:sldId id="342" r:id="rId6"/>
    <p:sldId id="343" r:id="rId7"/>
    <p:sldId id="344" r:id="rId8"/>
    <p:sldId id="345" r:id="rId9"/>
    <p:sldId id="346" r:id="rId10"/>
    <p:sldId id="347" r:id="rId11"/>
    <p:sldId id="348" r:id="rId12"/>
    <p:sldId id="349" r:id="rId13"/>
    <p:sldId id="350"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51" r:id="rId28"/>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Open Sans" panose="020B0604020202020204" charset="0"/>
      <p:regular r:id="rId33"/>
    </p:embeddedFont>
    <p:embeddedFont>
      <p:font typeface="Open Sans Bold Bold" panose="020B0604020202020204" charset="0"/>
      <p:regular r:id="rId34"/>
    </p:embeddedFont>
    <p:embeddedFont>
      <p:font typeface="Open Sauce" panose="020B0604020202020204" charset="0"/>
      <p:regular r:id="rId35"/>
    </p:embeddedFont>
    <p:embeddedFont>
      <p:font typeface="Tahoma" panose="020B0604030504040204" pitchFamily="34" charset="0"/>
      <p:regular r:id="rId36"/>
      <p:bold r:id="rId37"/>
    </p:embeddedFont>
    <p:embeddedFont>
      <p:font typeface="Tahoma Bold" panose="020B0804030504040204" pitchFamily="34" charset="0"/>
      <p:regular r:id="rId38"/>
      <p:bold r:id="rId39"/>
    </p:embeddedFont>
    <p:embeddedFont>
      <p:font typeface="Wingdings 3" panose="050401020108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12"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svg"/><Relationship Id="rId11" Type="http://schemas.openxmlformats.org/officeDocument/2006/relationships/oleObject" Target="../embeddings/oleObject1.bin"/><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txBody>
          <a:bodyPr/>
          <a:lstStyle/>
          <a:p>
            <a:endParaRPr lang="en-US"/>
          </a:p>
        </p:txBody>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MEETING: [4]</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3106919" y="5302666"/>
            <a:ext cx="14152381" cy="1060034"/>
          </a:xfrm>
          <a:prstGeom prst="rect">
            <a:avLst/>
          </a:prstGeom>
        </p:spPr>
        <p:txBody>
          <a:bodyPr wrap="square" lIns="0" tIns="0" rIns="0" bIns="0" rtlCol="0" anchor="t">
            <a:spAutoFit/>
          </a:bodyPr>
          <a:lstStyle/>
          <a:p>
            <a:pPr algn="r">
              <a:lnSpc>
                <a:spcPts val="9307"/>
              </a:lnSpc>
            </a:pPr>
            <a:r>
              <a:rPr lang="en-US" sz="5000" spc="124" dirty="0">
                <a:solidFill>
                  <a:srgbClr val="FFFFFF"/>
                </a:solidFill>
                <a:latin typeface="Open Sans Bold Bold"/>
              </a:rPr>
              <a:t>SPREADSHEETS</a:t>
            </a:r>
          </a:p>
        </p:txBody>
      </p:sp>
      <p:sp>
        <p:nvSpPr>
          <p:cNvPr id="13" name="TextBox 13"/>
          <p:cNvSpPr txBox="1"/>
          <p:nvPr/>
        </p:nvSpPr>
        <p:spPr>
          <a:xfrm>
            <a:off x="5105400" y="4562475"/>
            <a:ext cx="12153900" cy="1060034"/>
          </a:xfrm>
          <a:prstGeom prst="rect">
            <a:avLst/>
          </a:prstGeom>
        </p:spPr>
        <p:txBody>
          <a:bodyPr wrap="square" lIns="0" tIns="0" rIns="0" bIns="0" rtlCol="0" anchor="t">
            <a:spAutoFit/>
          </a:bodyPr>
          <a:lstStyle/>
          <a:p>
            <a:pPr algn="r">
              <a:lnSpc>
                <a:spcPts val="9307"/>
              </a:lnSpc>
            </a:pPr>
            <a:r>
              <a:rPr lang="en-US" sz="5000" spc="124" dirty="0">
                <a:solidFill>
                  <a:srgbClr val="FFDE59"/>
                </a:solidFill>
                <a:latin typeface="Open Sans Bold Bold"/>
              </a:rPr>
              <a:t>ANALYTICS ON</a:t>
            </a:r>
          </a:p>
        </p:txBody>
      </p:sp>
      <p:sp>
        <p:nvSpPr>
          <p:cNvPr id="14" name="TextBox 14"/>
          <p:cNvSpPr txBox="1"/>
          <p:nvPr/>
        </p:nvSpPr>
        <p:spPr>
          <a:xfrm>
            <a:off x="8508869" y="7406283"/>
            <a:ext cx="8750431" cy="483402"/>
          </a:xfrm>
          <a:prstGeom prst="rect">
            <a:avLst/>
          </a:prstGeom>
        </p:spPr>
        <p:txBody>
          <a:bodyPr lIns="0" tIns="0" rIns="0" bIns="0" rtlCol="0" anchor="t">
            <a:spAutoFit/>
          </a:bodyPr>
          <a:lstStyle/>
          <a:p>
            <a:pPr algn="r">
              <a:lnSpc>
                <a:spcPts val="4199"/>
              </a:lnSpc>
              <a:spcBef>
                <a:spcPct val="0"/>
              </a:spcBef>
            </a:pPr>
            <a:r>
              <a:rPr lang="en-US" sz="2400" spc="110" dirty="0">
                <a:solidFill>
                  <a:srgbClr val="FFFFFF"/>
                </a:solidFill>
                <a:latin typeface="Open Sans"/>
              </a:rPr>
              <a:t>BY: HENDRA KURNIAWAN</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dirty="0">
                <a:solidFill>
                  <a:srgbClr val="FFFFFF"/>
                </a:solidFill>
                <a:latin typeface="Open Sauce"/>
              </a:rPr>
              <a:t>DATA SCIENCE DARMAJAYA</a:t>
            </a:r>
          </a:p>
          <a:p>
            <a:pPr algn="r">
              <a:lnSpc>
                <a:spcPts val="3079"/>
              </a:lnSpc>
              <a:spcBef>
                <a:spcPct val="0"/>
              </a:spcBef>
            </a:pPr>
            <a:r>
              <a:rPr lang="en-US" sz="2199" spc="204" dirty="0">
                <a:solidFill>
                  <a:srgbClr val="FFFFFF"/>
                </a:solidFill>
                <a:latin typeface="Open Sauce"/>
              </a:rPr>
              <a:t> “YOUR BEST FUTURE IN DATA”</a:t>
            </a:r>
          </a:p>
        </p:txBody>
      </p:sp>
      <p:sp>
        <p:nvSpPr>
          <p:cNvPr id="17" name="TextBox 12">
            <a:extLst>
              <a:ext uri="{FF2B5EF4-FFF2-40B4-BE49-F238E27FC236}">
                <a16:creationId xmlns:a16="http://schemas.microsoft.com/office/drawing/2014/main" id="{A2714E9F-ADE7-4F73-983E-E121F19AD7A3}"/>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D6A56E31-DA8D-4A82-B638-266050106741}"/>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378EDDA5-6386-4D20-ABDF-66B23DEE665A}"/>
              </a:ext>
            </a:extLst>
          </p:cNvPr>
          <p:cNvSpPr txBox="1">
            <a:spLocks/>
          </p:cNvSpPr>
          <p:nvPr/>
        </p:nvSpPr>
        <p:spPr>
          <a:xfrm>
            <a:off x="2659807" y="3803852"/>
            <a:ext cx="12716622" cy="48139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SUMIF, AVERAGEIF, SUMIFS, and AVERAGEIFS can be used to embed IF logic within mathematical functions.  </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For instance, the syntax of SUMIF is </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SUMIF(</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range, criterion, [sum range]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"Sum range" is an optional argument that allows you to add cells in a different range.  </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Example: In the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Purchase Orders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database, to find the total cost of all airframe fasteners, use</a:t>
            </a:r>
            <a:endParaRPr lang="en-US"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09537" indent="0">
              <a:buFont typeface="Arial" pitchFamily="34" charse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=SUMIF(D4:D97,"Airframe fasteners", G4:G97)</a:t>
            </a:r>
          </a:p>
          <a:p>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2">
            <a:extLst>
              <a:ext uri="{FF2B5EF4-FFF2-40B4-BE49-F238E27FC236}">
                <a16:creationId xmlns:a16="http://schemas.microsoft.com/office/drawing/2014/main" id="{A1CBF3C6-5CD1-40E9-AB9B-B276022F595D}"/>
              </a:ext>
            </a:extLst>
          </p:cNvPr>
          <p:cNvSpPr txBox="1">
            <a:spLocks/>
          </p:cNvSpPr>
          <p:nvPr/>
        </p:nvSpPr>
        <p:spPr>
          <a:xfrm>
            <a:off x="2659807" y="20955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Other IF-Type Functions</a:t>
            </a:r>
          </a:p>
        </p:txBody>
      </p:sp>
    </p:spTree>
    <p:extLst>
      <p:ext uri="{BB962C8B-B14F-4D97-AF65-F5344CB8AC3E}">
        <p14:creationId xmlns:p14="http://schemas.microsoft.com/office/powerpoint/2010/main" val="267055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AA9C8796-0B44-4A45-9BA2-D6627954B27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BD9D5E0A-2941-44B9-B511-932F2E641611}"/>
              </a:ext>
            </a:extLst>
          </p:cNvPr>
          <p:cNvSpPr txBox="1">
            <a:spLocks/>
          </p:cNvSpPr>
          <p:nvPr/>
        </p:nvSpPr>
        <p:spPr>
          <a:xfrm>
            <a:off x="2712178" y="3713982"/>
            <a:ext cx="10779210" cy="49196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sng" dirty="0">
                <a:solidFill>
                  <a:schemeClr val="bg1"/>
                </a:solidFill>
                <a:latin typeface="Tahoma" panose="020B0604030504040204" pitchFamily="34" charset="0"/>
                <a:ea typeface="Tahoma" panose="020B0604030504040204" pitchFamily="34" charset="0"/>
                <a:cs typeface="Tahoma" panose="020B0604030504040204" pitchFamily="34" charset="0"/>
              </a:rPr>
              <a:t>Net Present Value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(or discounted cash flow) measures the worth of a stream of cash flows, taking into account the time value of money.</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Excel function: =NPV(</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rate,value1,value2</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lvl="1"/>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F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is the cash flow ($)</a:t>
            </a:r>
          </a:p>
          <a:p>
            <a:pPr lvl="1"/>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Rate (</a:t>
            </a:r>
            <a:r>
              <a:rPr lang="en-US" i="1" dirty="0" err="1">
                <a:solidFill>
                  <a:schemeClr val="bg1"/>
                </a:solidFill>
                <a:latin typeface="Tahoma" panose="020B0604030504040204" pitchFamily="34" charset="0"/>
                <a:ea typeface="Tahoma" panose="020B0604030504040204" pitchFamily="34" charset="0"/>
                <a:cs typeface="Tahoma" panose="020B0604030504040204" pitchFamily="34" charset="0"/>
              </a:rPr>
              <a:t>i</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is the discount rate</a:t>
            </a:r>
          </a:p>
          <a:p>
            <a:pPr lvl="1"/>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value1, value2</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,…are equally-spaced payments or   income values</a:t>
            </a:r>
          </a:p>
          <a:p>
            <a:pPr lvl="1"/>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is a time period</a:t>
            </a:r>
          </a:p>
        </p:txBody>
      </p:sp>
      <p:sp>
        <p:nvSpPr>
          <p:cNvPr id="19" name="Title 4">
            <a:extLst>
              <a:ext uri="{FF2B5EF4-FFF2-40B4-BE49-F238E27FC236}">
                <a16:creationId xmlns:a16="http://schemas.microsoft.com/office/drawing/2014/main" id="{C7607D7A-866E-4B20-B7BE-523ED3680C71}"/>
              </a:ext>
            </a:extLst>
          </p:cNvPr>
          <p:cNvSpPr txBox="1">
            <a:spLocks/>
          </p:cNvSpPr>
          <p:nvPr/>
        </p:nvSpPr>
        <p:spPr>
          <a:xfrm>
            <a:off x="2712178" y="250748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Functions for Specific Applications</a:t>
            </a:r>
          </a:p>
        </p:txBody>
      </p:sp>
      <p:pic>
        <p:nvPicPr>
          <p:cNvPr id="20" name="Picture 2">
            <a:extLst>
              <a:ext uri="{FF2B5EF4-FFF2-40B4-BE49-F238E27FC236}">
                <a16:creationId xmlns:a16="http://schemas.microsoft.com/office/drawing/2014/main" id="{23588664-0DED-408E-8345-B81656D0D938}"/>
              </a:ext>
            </a:extLst>
          </p:cNvPr>
          <p:cNvPicPr>
            <a:picLocks noChangeAspect="1" noChangeArrowheads="1"/>
          </p:cNvPicPr>
          <p:nvPr/>
        </p:nvPicPr>
        <p:blipFill>
          <a:blip r:embed="rId10"/>
          <a:srcRect/>
          <a:stretch>
            <a:fillRect/>
          </a:stretch>
        </p:blipFill>
        <p:spPr bwMode="auto">
          <a:xfrm>
            <a:off x="13166584" y="5200165"/>
            <a:ext cx="3233738" cy="11271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231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57BCDC85-69E5-4DF8-895A-AB0095CC701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6FF87FB2-667F-4448-ABE0-FCD76A70D5D4}"/>
              </a:ext>
            </a:extLst>
          </p:cNvPr>
          <p:cNvSpPr txBox="1">
            <a:spLocks/>
          </p:cNvSpPr>
          <p:nvPr/>
        </p:nvSpPr>
        <p:spPr>
          <a:xfrm>
            <a:off x="2919748" y="3755726"/>
            <a:ext cx="8229600" cy="49196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buFont typeface="Wingdings 3"/>
              <a:buNone/>
              <a:defRPr/>
            </a:pPr>
            <a:r>
              <a:rPr lang="en-US" u="sng" dirty="0">
                <a:solidFill>
                  <a:schemeClr val="bg1"/>
                </a:solidFill>
                <a:latin typeface="Tahoma" panose="020B0604030504040204" pitchFamily="34" charset="0"/>
                <a:ea typeface="Tahoma" panose="020B0604030504040204" pitchFamily="34" charset="0"/>
                <a:cs typeface="Tahoma" panose="020B0604030504040204" pitchFamily="34" charset="0"/>
              </a:rPr>
              <a:t>Cell B8</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109728" indent="0">
              <a:buFont typeface="Wingdings 3"/>
              <a:buNone/>
              <a:defRPr/>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=NPV(B6, C4:H4) – B5</a:t>
            </a:r>
          </a:p>
        </p:txBody>
      </p:sp>
      <p:sp>
        <p:nvSpPr>
          <p:cNvPr id="19" name="Title 4">
            <a:extLst>
              <a:ext uri="{FF2B5EF4-FFF2-40B4-BE49-F238E27FC236}">
                <a16:creationId xmlns:a16="http://schemas.microsoft.com/office/drawing/2014/main" id="{C559812E-F23F-42E2-BA4E-4A840C8A9F28}"/>
              </a:ext>
            </a:extLst>
          </p:cNvPr>
          <p:cNvSpPr txBox="1">
            <a:spLocks/>
          </p:cNvSpPr>
          <p:nvPr/>
        </p:nvSpPr>
        <p:spPr>
          <a:xfrm>
            <a:off x="2926098" y="2585738"/>
            <a:ext cx="1056529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2.3 Using the NPV Function </a:t>
            </a:r>
          </a:p>
        </p:txBody>
      </p:sp>
      <p:pic>
        <p:nvPicPr>
          <p:cNvPr id="20" name="Picture 19" descr="BA2-Figure-2.4-copy.png">
            <a:extLst>
              <a:ext uri="{FF2B5EF4-FFF2-40B4-BE49-F238E27FC236}">
                <a16:creationId xmlns:a16="http://schemas.microsoft.com/office/drawing/2014/main" id="{A0CA673B-05DE-447C-922E-E8543CFA7B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2100" y="5055516"/>
            <a:ext cx="7920880" cy="2119034"/>
          </a:xfrm>
          <a:prstGeom prst="rect">
            <a:avLst/>
          </a:prstGeom>
        </p:spPr>
      </p:pic>
    </p:spTree>
    <p:extLst>
      <p:ext uri="{BB962C8B-B14F-4D97-AF65-F5344CB8AC3E}">
        <p14:creationId xmlns:p14="http://schemas.microsoft.com/office/powerpoint/2010/main" val="306214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A4D35007-B444-4652-909B-18AFC8CF20E5}"/>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861099BC-06CA-4DCD-88F9-F3F46C6D886B}"/>
              </a:ext>
            </a:extLst>
          </p:cNvPr>
          <p:cNvSpPr txBox="1">
            <a:spLocks/>
          </p:cNvSpPr>
          <p:nvPr/>
        </p:nvSpPr>
        <p:spPr>
          <a:xfrm>
            <a:off x="3103058" y="3367304"/>
            <a:ext cx="6574341" cy="48434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Click the Insert function button </a:t>
            </a:r>
            <a:r>
              <a:rPr lang="en-US" b="1" i="1" dirty="0" err="1">
                <a:solidFill>
                  <a:schemeClr val="bg1"/>
                </a:solidFill>
              </a:rPr>
              <a:t>f</a:t>
            </a:r>
            <a:r>
              <a:rPr lang="en-US" b="1" i="1" baseline="-25000" dirty="0" err="1">
                <a:solidFill>
                  <a:schemeClr val="bg1"/>
                </a:solidFill>
              </a:rPr>
              <a:t>x</a:t>
            </a:r>
            <a:r>
              <a:rPr lang="en-US" dirty="0">
                <a:solidFill>
                  <a:schemeClr val="bg1"/>
                </a:solidFill>
              </a:rPr>
              <a:t>.</a:t>
            </a:r>
          </a:p>
          <a:p>
            <a:r>
              <a:rPr lang="en-US" dirty="0">
                <a:solidFill>
                  <a:schemeClr val="bg1"/>
                </a:solidFill>
              </a:rPr>
              <a:t>You may type in a description or search.</a:t>
            </a:r>
          </a:p>
        </p:txBody>
      </p:sp>
      <p:sp>
        <p:nvSpPr>
          <p:cNvPr id="19" name="Title 4">
            <a:extLst>
              <a:ext uri="{FF2B5EF4-FFF2-40B4-BE49-F238E27FC236}">
                <a16:creationId xmlns:a16="http://schemas.microsoft.com/office/drawing/2014/main" id="{B3028D05-FBD8-4EC5-9CA7-0F5D1A39191D}"/>
              </a:ext>
            </a:extLst>
          </p:cNvPr>
          <p:cNvSpPr txBox="1">
            <a:spLocks/>
          </p:cNvSpPr>
          <p:nvPr/>
        </p:nvSpPr>
        <p:spPr>
          <a:xfrm>
            <a:off x="3103059" y="216080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Insert Function</a:t>
            </a:r>
          </a:p>
        </p:txBody>
      </p:sp>
      <p:sp>
        <p:nvSpPr>
          <p:cNvPr id="20" name="TextBox 19">
            <a:extLst>
              <a:ext uri="{FF2B5EF4-FFF2-40B4-BE49-F238E27FC236}">
                <a16:creationId xmlns:a16="http://schemas.microsoft.com/office/drawing/2014/main" id="{F1E80FE6-A9F1-4269-A6F4-7AF45C2ABEE4}"/>
              </a:ext>
            </a:extLst>
          </p:cNvPr>
          <p:cNvSpPr txBox="1"/>
          <p:nvPr/>
        </p:nvSpPr>
        <p:spPr>
          <a:xfrm>
            <a:off x="6477000" y="6515100"/>
            <a:ext cx="2787513" cy="954107"/>
          </a:xfrm>
          <a:prstGeom prst="rect">
            <a:avLst/>
          </a:prstGeom>
          <a:noFill/>
        </p:spPr>
        <p:txBody>
          <a:bodyPr wrap="square" rtlCol="0">
            <a:spAutoFit/>
          </a:bodyPr>
          <a:lstStyle/>
          <a:p>
            <a:r>
              <a:rPr lang="en-US" sz="2800" dirty="0">
                <a:solidFill>
                  <a:schemeClr val="bg1"/>
                </a:solidFill>
              </a:rPr>
              <a:t>Example for COUNTIF function</a:t>
            </a:r>
          </a:p>
        </p:txBody>
      </p:sp>
      <p:pic>
        <p:nvPicPr>
          <p:cNvPr id="21" name="Picture 20" descr="BA2-Figure-2.5-copy.png">
            <a:extLst>
              <a:ext uri="{FF2B5EF4-FFF2-40B4-BE49-F238E27FC236}">
                <a16:creationId xmlns:a16="http://schemas.microsoft.com/office/drawing/2014/main" id="{14D3AA73-289D-4D23-8CBD-54ABFD5B38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1268" y="2461468"/>
            <a:ext cx="3756208" cy="3433093"/>
          </a:xfrm>
          <a:prstGeom prst="rect">
            <a:avLst/>
          </a:prstGeom>
        </p:spPr>
      </p:pic>
      <p:pic>
        <p:nvPicPr>
          <p:cNvPr id="22" name="Picture 21" descr="BA2-Figure-2.6-copy.png">
            <a:extLst>
              <a:ext uri="{FF2B5EF4-FFF2-40B4-BE49-F238E27FC236}">
                <a16:creationId xmlns:a16="http://schemas.microsoft.com/office/drawing/2014/main" id="{042CA98C-A57A-4C70-9E6C-6D0EB78A49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4150" y="6203333"/>
            <a:ext cx="5070444" cy="2520280"/>
          </a:xfrm>
          <a:prstGeom prst="rect">
            <a:avLst/>
          </a:prstGeom>
        </p:spPr>
      </p:pic>
    </p:spTree>
    <p:extLst>
      <p:ext uri="{BB962C8B-B14F-4D97-AF65-F5344CB8AC3E}">
        <p14:creationId xmlns:p14="http://schemas.microsoft.com/office/powerpoint/2010/main" val="352703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97068347-C1BC-44A0-A164-32732D92870A}"/>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855081BE-2FDC-4DE3-8503-0E0926BC9AFC}"/>
              </a:ext>
            </a:extLst>
          </p:cNvPr>
          <p:cNvSpPr txBox="1">
            <a:spLocks/>
          </p:cNvSpPr>
          <p:nvPr/>
        </p:nvSpPr>
        <p:spPr>
          <a:xfrm>
            <a:off x="2819400" y="3579726"/>
            <a:ext cx="12801600" cy="33163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=IF(</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condition, value if true, value if false</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 a returns one value if the condition is true and another if the condition is false,</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=AND(</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condition1, condition2,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 returns TRUE if all conditions are true and FALSE if not,</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=OR(</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condition1, condition2,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 returns TRUE if any condition is true and FALSE if not.</a:t>
            </a:r>
          </a:p>
        </p:txBody>
      </p:sp>
      <p:sp>
        <p:nvSpPr>
          <p:cNvPr id="19" name="Title 4">
            <a:extLst>
              <a:ext uri="{FF2B5EF4-FFF2-40B4-BE49-F238E27FC236}">
                <a16:creationId xmlns:a16="http://schemas.microsoft.com/office/drawing/2014/main" id="{DA1B0AB4-8461-4DF3-9709-E2CF511B2328}"/>
              </a:ext>
            </a:extLst>
          </p:cNvPr>
          <p:cNvSpPr txBox="1">
            <a:spLocks/>
          </p:cNvSpPr>
          <p:nvPr/>
        </p:nvSpPr>
        <p:spPr>
          <a:xfrm>
            <a:off x="2819400" y="2019300"/>
            <a:ext cx="899051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Logical Functions</a:t>
            </a:r>
          </a:p>
        </p:txBody>
      </p:sp>
    </p:spTree>
    <p:extLst>
      <p:ext uri="{BB962C8B-B14F-4D97-AF65-F5344CB8AC3E}">
        <p14:creationId xmlns:p14="http://schemas.microsoft.com/office/powerpoint/2010/main" val="282355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CA1E975E-C4DC-4D69-9A53-F88443BD579C}"/>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20" name="Content Placeholder 1">
            <a:extLst>
              <a:ext uri="{FF2B5EF4-FFF2-40B4-BE49-F238E27FC236}">
                <a16:creationId xmlns:a16="http://schemas.microsoft.com/office/drawing/2014/main" id="{16ECE1AA-91E8-4DF9-98FD-4E00C00D2F60}"/>
              </a:ext>
            </a:extLst>
          </p:cNvPr>
          <p:cNvSpPr txBox="1">
            <a:spLocks/>
          </p:cNvSpPr>
          <p:nvPr/>
        </p:nvSpPr>
        <p:spPr>
          <a:xfrm>
            <a:off x="3231422" y="3219549"/>
            <a:ext cx="12389577" cy="61074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=IF(</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condition, value if true, value if false</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Conditions may include the following:</a:t>
            </a:r>
          </a:p>
          <a:p>
            <a:pPr>
              <a:buFont typeface="Wingdings 3" pitchFamily="-72" charset="2"/>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 equal		     &lt;&gt; not equal to</a:t>
            </a:r>
          </a:p>
          <a:p>
            <a:pPr>
              <a:buFont typeface="Wingdings 3" pitchFamily="-72" charset="2"/>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&gt; greater than	     &gt;= greater than or equal to</a:t>
            </a:r>
          </a:p>
          <a:p>
            <a:pPr>
              <a:buFont typeface="Wingdings 3" pitchFamily="-72" charset="2"/>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&lt; less than	     &lt;= less than or equal to</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You may nest up to 7 IF functions, replacing the </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value if false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with another IF function</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Example:</a:t>
            </a:r>
          </a:p>
          <a:p>
            <a:pPr marL="109537" indent="0">
              <a:buFont typeface="Arial" pitchFamily="34" charset="0"/>
              <a:buNone/>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=IF(A8 =2,(IF(B3 =5,”YES”,“ ”)),15)</a:t>
            </a: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4">
            <a:extLst>
              <a:ext uri="{FF2B5EF4-FFF2-40B4-BE49-F238E27FC236}">
                <a16:creationId xmlns:a16="http://schemas.microsoft.com/office/drawing/2014/main" id="{D1C3F5A9-7AEF-4948-BEB2-E243F2134407}"/>
              </a:ext>
            </a:extLst>
          </p:cNvPr>
          <p:cNvSpPr txBox="1">
            <a:spLocks/>
          </p:cNvSpPr>
          <p:nvPr/>
        </p:nvSpPr>
        <p:spPr>
          <a:xfrm>
            <a:off x="3231423" y="201305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IF Function</a:t>
            </a:r>
          </a:p>
        </p:txBody>
      </p:sp>
    </p:spTree>
    <p:extLst>
      <p:ext uri="{BB962C8B-B14F-4D97-AF65-F5344CB8AC3E}">
        <p14:creationId xmlns:p14="http://schemas.microsoft.com/office/powerpoint/2010/main" val="169918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C9C9F7A4-3D0D-494B-B4B0-984E3DBCF6CD}"/>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595A8D9A-5C28-46F0-83F9-2ABC7965AE50}"/>
              </a:ext>
            </a:extLst>
          </p:cNvPr>
          <p:cNvSpPr txBox="1">
            <a:spLocks/>
          </p:cNvSpPr>
          <p:nvPr/>
        </p:nvSpPr>
        <p:spPr>
          <a:xfrm>
            <a:off x="3356883" y="3086100"/>
            <a:ext cx="11689254" cy="4911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234950">
              <a:defRPr/>
            </a:pPr>
            <a:r>
              <a:rPr lang="en-US" dirty="0">
                <a:solidFill>
                  <a:schemeClr val="bg1"/>
                </a:solidFill>
              </a:rPr>
              <a:t>Suppose that orders with quantities of at least 10,000 units are classified as Large.</a:t>
            </a:r>
          </a:p>
          <a:p>
            <a:pPr marL="627063" lvl="1" indent="-261938">
              <a:defRPr/>
            </a:pPr>
            <a:r>
              <a:rPr lang="en-US" u="sng" dirty="0">
                <a:solidFill>
                  <a:schemeClr val="bg1"/>
                </a:solidFill>
              </a:rPr>
              <a:t>Cell K4</a:t>
            </a:r>
            <a:r>
              <a:rPr lang="en-US" dirty="0">
                <a:solidFill>
                  <a:schemeClr val="bg1"/>
                </a:solidFill>
              </a:rPr>
              <a:t>:  =IF(F4&gt;=10000, “Large”, “Small”)</a:t>
            </a:r>
          </a:p>
          <a:p>
            <a:r>
              <a:rPr lang="en-US" dirty="0">
                <a:solidFill>
                  <a:schemeClr val="bg1"/>
                </a:solidFill>
              </a:rPr>
              <a:t>Suppose that large orders with a total cost of at least $25,000 are considered critical. </a:t>
            </a:r>
          </a:p>
          <a:p>
            <a:pPr lvl="1"/>
            <a:r>
              <a:rPr lang="en-US" u="sng" dirty="0">
                <a:solidFill>
                  <a:schemeClr val="bg1"/>
                </a:solidFill>
              </a:rPr>
              <a:t>Cell L4</a:t>
            </a:r>
            <a:r>
              <a:rPr lang="en-US" dirty="0">
                <a:solidFill>
                  <a:schemeClr val="bg1"/>
                </a:solidFill>
              </a:rPr>
              <a:t>: =IF(AND(K4=“Large”, G4&gt;=25000),“Critical”,“”)</a:t>
            </a:r>
          </a:p>
        </p:txBody>
      </p:sp>
      <p:sp>
        <p:nvSpPr>
          <p:cNvPr id="19" name="Title 4">
            <a:extLst>
              <a:ext uri="{FF2B5EF4-FFF2-40B4-BE49-F238E27FC236}">
                <a16:creationId xmlns:a16="http://schemas.microsoft.com/office/drawing/2014/main" id="{1D4586EE-3336-4C4D-8231-2C5A9903C939}"/>
              </a:ext>
            </a:extLst>
          </p:cNvPr>
          <p:cNvSpPr txBox="1">
            <a:spLocks/>
          </p:cNvSpPr>
          <p:nvPr/>
        </p:nvSpPr>
        <p:spPr>
          <a:xfrm>
            <a:off x="3562563" y="19431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Example 2.4 Using the IF Function</a:t>
            </a:r>
          </a:p>
        </p:txBody>
      </p:sp>
      <p:pic>
        <p:nvPicPr>
          <p:cNvPr id="20" name="Picture 19" descr="BA2-Figure-2.7-copy.png">
            <a:extLst>
              <a:ext uri="{FF2B5EF4-FFF2-40B4-BE49-F238E27FC236}">
                <a16:creationId xmlns:a16="http://schemas.microsoft.com/office/drawing/2014/main" id="{03289858-D817-4C06-BA2D-C2B6DC6FC6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1173" y="6819900"/>
            <a:ext cx="8820472" cy="1978772"/>
          </a:xfrm>
          <a:prstGeom prst="rect">
            <a:avLst/>
          </a:prstGeom>
        </p:spPr>
      </p:pic>
    </p:spTree>
    <p:extLst>
      <p:ext uri="{BB962C8B-B14F-4D97-AF65-F5344CB8AC3E}">
        <p14:creationId xmlns:p14="http://schemas.microsoft.com/office/powerpoint/2010/main" val="166435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5D92340B-9B25-4123-9952-33D11316E46C}"/>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C9305D05-CD04-4FB0-BEB2-8D86A0476D94}"/>
              </a:ext>
            </a:extLst>
          </p:cNvPr>
          <p:cNvSpPr txBox="1">
            <a:spLocks/>
          </p:cNvSpPr>
          <p:nvPr/>
        </p:nvSpPr>
        <p:spPr>
          <a:xfrm>
            <a:off x="2840605" y="3543300"/>
            <a:ext cx="12535824" cy="558283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a:buFont typeface="Wingdings 3"/>
              <a:buChar char=""/>
              <a:defRP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These functions are useful for finding specific data in a spreadsheet.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=VLOOKUP(</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table_array</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col_index_num</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[range lookup]</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  looks up a value in the leftmost column of a table and returns a value in the same row from a column you specify</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=HLOOKUP(</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table_array</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row_index_num</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[range lookup]</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  looks up a value in the top row of a table and returns a value in the same column from a row you specify.</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=INDEX(</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array,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row_num</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col_num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 returns a value or reference of the cell at the intersection of a particular row and column in a given range.</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=MATCH(</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 returns the relative position of an item in an array that matches a specified value in a specified order</a:t>
            </a:r>
          </a:p>
          <a:p>
            <a:pPr marL="365760" indent="-256032">
              <a:buFont typeface="Wingdings 3"/>
              <a:buNone/>
              <a:defRPr/>
            </a:pP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4">
            <a:extLst>
              <a:ext uri="{FF2B5EF4-FFF2-40B4-BE49-F238E27FC236}">
                <a16:creationId xmlns:a16="http://schemas.microsoft.com/office/drawing/2014/main" id="{FF134586-0EA5-4D0C-8274-A098BB7BE2FB}"/>
              </a:ext>
            </a:extLst>
          </p:cNvPr>
          <p:cNvSpPr txBox="1">
            <a:spLocks/>
          </p:cNvSpPr>
          <p:nvPr/>
        </p:nvSpPr>
        <p:spPr>
          <a:xfrm>
            <a:off x="2959552" y="2111208"/>
            <a:ext cx="1053183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Lookup Functions for Database Queries</a:t>
            </a:r>
          </a:p>
        </p:txBody>
      </p:sp>
    </p:spTree>
    <p:extLst>
      <p:ext uri="{BB962C8B-B14F-4D97-AF65-F5344CB8AC3E}">
        <p14:creationId xmlns:p14="http://schemas.microsoft.com/office/powerpoint/2010/main" val="227130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C43FDD1C-014B-47C7-B628-D740FAFE735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EFDB7144-0412-43C4-9788-CFBD55DE48A6}"/>
              </a:ext>
            </a:extLst>
          </p:cNvPr>
          <p:cNvSpPr txBox="1">
            <a:spLocks/>
          </p:cNvSpPr>
          <p:nvPr/>
        </p:nvSpPr>
        <p:spPr>
          <a:xfrm>
            <a:off x="2712177" y="3330507"/>
            <a:ext cx="12333959" cy="57753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In the VLOOKUP and HLOOKUP functions, </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 lookup</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is optional.  If this is omitted or set as </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True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then the first column of the table must be sorted in ascending numerical order.  </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If an exact match for the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is found in the first column, then Excel will return the value the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col_index_num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of that row. If an exact match is not found, Excel will choose the row with the largest value in the first column that is less than the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ookup_value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If range lookup is </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False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then Excel seeks an exact match in the first column of the table range.  If no exact match is found, Excel will return #N/A (not available). </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We recommend that you specify the range lookup to avoid errors.</a:t>
            </a:r>
          </a:p>
        </p:txBody>
      </p:sp>
      <p:sp>
        <p:nvSpPr>
          <p:cNvPr id="19" name="Title 2">
            <a:extLst>
              <a:ext uri="{FF2B5EF4-FFF2-40B4-BE49-F238E27FC236}">
                <a16:creationId xmlns:a16="http://schemas.microsoft.com/office/drawing/2014/main" id="{1CBBD121-E5E2-499F-950D-335B8E2B5CEB}"/>
              </a:ext>
            </a:extLst>
          </p:cNvPr>
          <p:cNvSpPr txBox="1">
            <a:spLocks/>
          </p:cNvSpPr>
          <p:nvPr/>
        </p:nvSpPr>
        <p:spPr>
          <a:xfrm>
            <a:off x="2712178" y="1971607"/>
            <a:ext cx="1077921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Important Notes on Lookup Functions</a:t>
            </a:r>
          </a:p>
        </p:txBody>
      </p:sp>
    </p:spTree>
    <p:extLst>
      <p:ext uri="{BB962C8B-B14F-4D97-AF65-F5344CB8AC3E}">
        <p14:creationId xmlns:p14="http://schemas.microsoft.com/office/powerpoint/2010/main" val="4124835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4E4EA72A-9600-44EA-9CF2-92FA62052621}"/>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pic>
        <p:nvPicPr>
          <p:cNvPr id="18" name="Picture 17" descr="BA2-Figure-2.8-copy.png">
            <a:extLst>
              <a:ext uri="{FF2B5EF4-FFF2-40B4-BE49-F238E27FC236}">
                <a16:creationId xmlns:a16="http://schemas.microsoft.com/office/drawing/2014/main" id="{D5707E67-BE1A-46EC-A88A-A32D92CAB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5743" y="3547998"/>
            <a:ext cx="8246368" cy="3043302"/>
          </a:xfrm>
          <a:prstGeom prst="rect">
            <a:avLst/>
          </a:prstGeom>
        </p:spPr>
      </p:pic>
      <p:sp>
        <p:nvSpPr>
          <p:cNvPr id="19" name="Content Placeholder 1">
            <a:extLst>
              <a:ext uri="{FF2B5EF4-FFF2-40B4-BE49-F238E27FC236}">
                <a16:creationId xmlns:a16="http://schemas.microsoft.com/office/drawing/2014/main" id="{119A5DA4-A787-4776-9D8B-F3B3504D4307}"/>
              </a:ext>
            </a:extLst>
          </p:cNvPr>
          <p:cNvSpPr txBox="1">
            <a:spLocks/>
          </p:cNvSpPr>
          <p:nvPr/>
        </p:nvSpPr>
        <p:spPr>
          <a:xfrm>
            <a:off x="2819400" y="7237388"/>
            <a:ext cx="10004457" cy="8017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0">
              <a:buFont typeface="Wingdings 3" pitchFamily="-72" charset="2"/>
              <a:buNone/>
            </a:pP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=VLOOKUP(10007, $A$4:$H$475,3) returns the payment type </a:t>
            </a:r>
            <a:r>
              <a:rPr lang="en-US" sz="2200" u="sng" dirty="0">
                <a:solidFill>
                  <a:schemeClr val="bg1"/>
                </a:solidFill>
                <a:latin typeface="Tahoma" panose="020B0604030504040204" pitchFamily="34" charset="0"/>
                <a:ea typeface="Tahoma" panose="020B0604030504040204" pitchFamily="34" charset="0"/>
                <a:cs typeface="Tahoma" panose="020B0604030504040204" pitchFamily="34" charset="0"/>
              </a:rPr>
              <a:t>Credit</a:t>
            </a: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109538" indent="0">
              <a:buFont typeface="Arial" pitchFamily="34" charset="0"/>
              <a:buNone/>
            </a:pPr>
            <a:r>
              <a:rPr lang="en-US" sz="2200" dirty="0">
                <a:solidFill>
                  <a:schemeClr val="bg1"/>
                </a:solidFill>
                <a:latin typeface="Tahoma" panose="020B0604030504040204" pitchFamily="34" charset="0"/>
                <a:ea typeface="Tahoma" panose="020B0604030504040204" pitchFamily="34" charset="0"/>
                <a:cs typeface="Tahoma" panose="020B0604030504040204" pitchFamily="34" charset="0"/>
              </a:rPr>
              <a:t>=VLOOKUP(10007, $A$4:$H$475,4) returns the transaction code </a:t>
            </a:r>
            <a:r>
              <a:rPr lang="en-US" sz="2200" u="sng" dirty="0">
                <a:solidFill>
                  <a:schemeClr val="bg1"/>
                </a:solidFill>
                <a:latin typeface="Tahoma" panose="020B0604030504040204" pitchFamily="34" charset="0"/>
                <a:ea typeface="Tahoma" panose="020B0604030504040204" pitchFamily="34" charset="0"/>
                <a:cs typeface="Tahoma" panose="020B0604030504040204" pitchFamily="34" charset="0"/>
              </a:rPr>
              <a:t>80103311</a:t>
            </a:r>
          </a:p>
        </p:txBody>
      </p:sp>
      <p:sp>
        <p:nvSpPr>
          <p:cNvPr id="20" name="Title 4">
            <a:extLst>
              <a:ext uri="{FF2B5EF4-FFF2-40B4-BE49-F238E27FC236}">
                <a16:creationId xmlns:a16="http://schemas.microsoft.com/office/drawing/2014/main" id="{B8C50624-4619-4C20-A6BB-A9A964D99583}"/>
              </a:ext>
            </a:extLst>
          </p:cNvPr>
          <p:cNvSpPr txBox="1">
            <a:spLocks/>
          </p:cNvSpPr>
          <p:nvPr/>
        </p:nvSpPr>
        <p:spPr>
          <a:xfrm>
            <a:off x="2895600" y="2171700"/>
            <a:ext cx="11623385"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2.5  Using the VLOOKUP Function</a:t>
            </a:r>
          </a:p>
        </p:txBody>
      </p:sp>
      <p:sp>
        <p:nvSpPr>
          <p:cNvPr id="21" name="Oval 20">
            <a:extLst>
              <a:ext uri="{FF2B5EF4-FFF2-40B4-BE49-F238E27FC236}">
                <a16:creationId xmlns:a16="http://schemas.microsoft.com/office/drawing/2014/main" id="{D9866B92-7A60-42A1-A9AB-D12455AA395D}"/>
              </a:ext>
            </a:extLst>
          </p:cNvPr>
          <p:cNvSpPr/>
          <p:nvPr/>
        </p:nvSpPr>
        <p:spPr>
          <a:xfrm>
            <a:off x="3622293" y="4795228"/>
            <a:ext cx="609600" cy="304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Oval 21">
            <a:extLst>
              <a:ext uri="{FF2B5EF4-FFF2-40B4-BE49-F238E27FC236}">
                <a16:creationId xmlns:a16="http://schemas.microsoft.com/office/drawing/2014/main" id="{4D4308EB-1194-4ACA-90C2-06CC44EC30EB}"/>
              </a:ext>
            </a:extLst>
          </p:cNvPr>
          <p:cNvSpPr/>
          <p:nvPr/>
        </p:nvSpPr>
        <p:spPr>
          <a:xfrm>
            <a:off x="4897951" y="4815712"/>
            <a:ext cx="681608" cy="288032"/>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Oval 22">
            <a:extLst>
              <a:ext uri="{FF2B5EF4-FFF2-40B4-BE49-F238E27FC236}">
                <a16:creationId xmlns:a16="http://schemas.microsoft.com/office/drawing/2014/main" id="{930251CC-DB9C-46F1-822A-6743AFF4B947}"/>
              </a:ext>
            </a:extLst>
          </p:cNvPr>
          <p:cNvSpPr/>
          <p:nvPr/>
        </p:nvSpPr>
        <p:spPr>
          <a:xfrm>
            <a:off x="5906063" y="4795228"/>
            <a:ext cx="1008112" cy="304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182234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82087" y="2818292"/>
            <a:ext cx="14755967"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Analytics on Spreadsheets</a:t>
            </a:r>
          </a:p>
        </p:txBody>
      </p:sp>
      <p:sp>
        <p:nvSpPr>
          <p:cNvPr id="14" name="TextBox 14"/>
          <p:cNvSpPr txBox="1"/>
          <p:nvPr/>
        </p:nvSpPr>
        <p:spPr>
          <a:xfrm>
            <a:off x="2490227" y="3887724"/>
            <a:ext cx="13511774" cy="1744067"/>
          </a:xfrm>
          <a:prstGeom prst="rect">
            <a:avLst/>
          </a:prstGeom>
        </p:spPr>
        <p:txBody>
          <a:bodyPr wrap="square" lIns="0" tIns="0" rIns="0" bIns="0" rtlCol="0" anchor="t">
            <a:spAutoFit/>
          </a:bodyPr>
          <a:lstStyle/>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Basic Excel Skill</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Excel Function</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Using Excel Lookup Function for Database Queries</a:t>
            </a:r>
          </a:p>
          <a:p>
            <a:pPr marL="1109982" lvl="1" indent="-742950" algn="just">
              <a:lnSpc>
                <a:spcPts val="3400"/>
              </a:lnSpc>
              <a:buFont typeface="+mj-lt"/>
              <a:buAutoNum type="arabicPeriod"/>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Spreadsheets Add-ins for Business Analytics </a:t>
            </a:r>
          </a:p>
        </p:txBody>
      </p:sp>
      <p:sp>
        <p:nvSpPr>
          <p:cNvPr id="16" name="TextBox 12">
            <a:extLst>
              <a:ext uri="{FF2B5EF4-FFF2-40B4-BE49-F238E27FC236}">
                <a16:creationId xmlns:a16="http://schemas.microsoft.com/office/drawing/2014/main" id="{27D15222-5460-4151-8A9D-FC2E475524F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Tree>
    <p:extLst>
      <p:ext uri="{BB962C8B-B14F-4D97-AF65-F5344CB8AC3E}">
        <p14:creationId xmlns:p14="http://schemas.microsoft.com/office/powerpoint/2010/main" val="135580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DD327000-2837-41AC-BA12-7340CF0AC93B}"/>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6BF186D8-6DEA-4A8E-BA07-9C13D0CA1660}"/>
              </a:ext>
            </a:extLst>
          </p:cNvPr>
          <p:cNvSpPr txBox="1">
            <a:spLocks/>
          </p:cNvSpPr>
          <p:nvPr/>
        </p:nvSpPr>
        <p:spPr>
          <a:xfrm>
            <a:off x="2410690" y="3461059"/>
            <a:ext cx="12448309"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=INDEX(</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array,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row_num</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col_num</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The INDEX function works as a lookup procedure by returning the value in a particular row and column of an array. For example, in the Sales Transactions  database,</a:t>
            </a:r>
          </a:p>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INDEX($A$4:$H$475, 7, 4)  would retrieve the transaction code 80103311, which is in the 7</a:t>
            </a:r>
            <a:r>
              <a:rPr lang="en-US"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row and 4</a:t>
            </a:r>
            <a:r>
              <a:rPr lang="en-US"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column.</a:t>
            </a:r>
          </a:p>
        </p:txBody>
      </p:sp>
      <p:sp>
        <p:nvSpPr>
          <p:cNvPr id="19" name="Title 2">
            <a:extLst>
              <a:ext uri="{FF2B5EF4-FFF2-40B4-BE49-F238E27FC236}">
                <a16:creationId xmlns:a16="http://schemas.microsoft.com/office/drawing/2014/main" id="{6DA239A4-5C6F-418B-BF14-455718BB39FA}"/>
              </a:ext>
            </a:extLst>
          </p:cNvPr>
          <p:cNvSpPr txBox="1">
            <a:spLocks/>
          </p:cNvSpPr>
          <p:nvPr/>
        </p:nvSpPr>
        <p:spPr>
          <a:xfrm>
            <a:off x="2410691" y="2254559"/>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INDEX Function</a:t>
            </a:r>
          </a:p>
        </p:txBody>
      </p:sp>
    </p:spTree>
    <p:extLst>
      <p:ext uri="{BB962C8B-B14F-4D97-AF65-F5344CB8AC3E}">
        <p14:creationId xmlns:p14="http://schemas.microsoft.com/office/powerpoint/2010/main" val="395242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3CFC21DF-616E-4013-932E-6D3C178E46C5}"/>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375ADC28-5911-4E9C-8EAB-8A5BA8F8E70B}"/>
              </a:ext>
            </a:extLst>
          </p:cNvPr>
          <p:cNvSpPr txBox="1">
            <a:spLocks/>
          </p:cNvSpPr>
          <p:nvPr/>
        </p:nvSpPr>
        <p:spPr>
          <a:xfrm>
            <a:off x="2421104" y="3417962"/>
            <a:ext cx="13456136" cy="47525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=MATCH(</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 the MATCH function,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is value that you want to match in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which is the range of cells being searched. The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is either -1, 0, or 1. The default is 1. </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If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1, then the function finds the largest value that is less than or equal to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values in the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must be placed in ascending order.</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If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0,  MATCH finds the first value that is exactly equal to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values in the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can be in any order.</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If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match_type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-1,  then the function finds the smallest value that is greater than or equal to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lookup_value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values in the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lookup_array</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must be placed in descending order.</a:t>
            </a:r>
          </a:p>
        </p:txBody>
      </p:sp>
      <p:sp>
        <p:nvSpPr>
          <p:cNvPr id="19" name="Title 2">
            <a:extLst>
              <a:ext uri="{FF2B5EF4-FFF2-40B4-BE49-F238E27FC236}">
                <a16:creationId xmlns:a16="http://schemas.microsoft.com/office/drawing/2014/main" id="{D5D88386-E60D-410D-A71C-832E3669E60F}"/>
              </a:ext>
            </a:extLst>
          </p:cNvPr>
          <p:cNvSpPr txBox="1">
            <a:spLocks/>
          </p:cNvSpPr>
          <p:nvPr/>
        </p:nvSpPr>
        <p:spPr>
          <a:xfrm>
            <a:off x="2410760" y="23518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MATCH Function</a:t>
            </a:r>
          </a:p>
        </p:txBody>
      </p:sp>
    </p:spTree>
    <p:extLst>
      <p:ext uri="{BB962C8B-B14F-4D97-AF65-F5344CB8AC3E}">
        <p14:creationId xmlns:p14="http://schemas.microsoft.com/office/powerpoint/2010/main" val="384746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62022203-28A4-41D9-B73F-7643687C906B}"/>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Title 4">
            <a:extLst>
              <a:ext uri="{FF2B5EF4-FFF2-40B4-BE49-F238E27FC236}">
                <a16:creationId xmlns:a16="http://schemas.microsoft.com/office/drawing/2014/main" id="{46F423FD-7DEE-4A2F-BA18-CB7442AB3504}"/>
              </a:ext>
            </a:extLst>
          </p:cNvPr>
          <p:cNvSpPr txBox="1">
            <a:spLocks/>
          </p:cNvSpPr>
          <p:nvPr/>
        </p:nvSpPr>
        <p:spPr>
          <a:xfrm>
            <a:off x="2389508" y="2467023"/>
            <a:ext cx="1399349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Example 2.6 Using INDEX and MATCH Functions for Database Queries</a:t>
            </a:r>
          </a:p>
        </p:txBody>
      </p:sp>
      <p:sp>
        <p:nvSpPr>
          <p:cNvPr id="19" name="Rectangle 18">
            <a:extLst>
              <a:ext uri="{FF2B5EF4-FFF2-40B4-BE49-F238E27FC236}">
                <a16:creationId xmlns:a16="http://schemas.microsoft.com/office/drawing/2014/main" id="{ADAECE20-6EEB-4B22-B227-F95CC80083D0}"/>
              </a:ext>
            </a:extLst>
          </p:cNvPr>
          <p:cNvSpPr/>
          <p:nvPr/>
        </p:nvSpPr>
        <p:spPr>
          <a:xfrm>
            <a:off x="2438400" y="4019371"/>
            <a:ext cx="13314312" cy="1200329"/>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Suppose we wish to design a simple query application to input the month and product name, and retrieve the corresponding sales.  The three additional worksheets in the workbook show how to do this in three different ways.  </a:t>
            </a:r>
          </a:p>
        </p:txBody>
      </p:sp>
      <p:pic>
        <p:nvPicPr>
          <p:cNvPr id="20" name="Picture 19" descr="BA2-Figure-2.10-copy.png">
            <a:extLst>
              <a:ext uri="{FF2B5EF4-FFF2-40B4-BE49-F238E27FC236}">
                <a16:creationId xmlns:a16="http://schemas.microsoft.com/office/drawing/2014/main" id="{0B2D4603-8CD2-46DA-8334-7E1964D3B7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9449" y="5775691"/>
            <a:ext cx="5777632" cy="2949209"/>
          </a:xfrm>
          <a:prstGeom prst="rect">
            <a:avLst/>
          </a:prstGeom>
        </p:spPr>
      </p:pic>
    </p:spTree>
    <p:extLst>
      <p:ext uri="{BB962C8B-B14F-4D97-AF65-F5344CB8AC3E}">
        <p14:creationId xmlns:p14="http://schemas.microsoft.com/office/powerpoint/2010/main" val="215689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CA18E134-BCC4-4497-B7D9-53D759AF1CD1}"/>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Title 2">
            <a:extLst>
              <a:ext uri="{FF2B5EF4-FFF2-40B4-BE49-F238E27FC236}">
                <a16:creationId xmlns:a16="http://schemas.microsoft.com/office/drawing/2014/main" id="{87E657AB-1E96-4632-ABBE-CCE3739BEB7E}"/>
              </a:ext>
            </a:extLst>
          </p:cNvPr>
          <p:cNvSpPr txBox="1">
            <a:spLocks/>
          </p:cNvSpPr>
          <p:nvPr/>
        </p:nvSpPr>
        <p:spPr>
          <a:xfrm>
            <a:off x="2526122" y="2421186"/>
            <a:ext cx="1004687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2.6: Using VLOOKUP + IF</a:t>
            </a:r>
          </a:p>
        </p:txBody>
      </p:sp>
      <p:sp>
        <p:nvSpPr>
          <p:cNvPr id="19" name="Rectangle 18">
            <a:extLst>
              <a:ext uri="{FF2B5EF4-FFF2-40B4-BE49-F238E27FC236}">
                <a16:creationId xmlns:a16="http://schemas.microsoft.com/office/drawing/2014/main" id="{F81809EE-35FF-4D35-AC64-50B37126475F}"/>
              </a:ext>
            </a:extLst>
          </p:cNvPr>
          <p:cNvSpPr/>
          <p:nvPr/>
        </p:nvSpPr>
        <p:spPr>
          <a:xfrm>
            <a:off x="2536467" y="3487316"/>
            <a:ext cx="12839962" cy="1569660"/>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Query1 worksheet uses the VLOOKUP function with embedded IF statements. The formulas in cell I8 is:</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=VLOOKUP(I5,A4:F15,IF(I6="A",2,IF(I6="B",3,IF(I6="C",4,IF(I6="D",5,IF(I6="E",6))))),FALSE)</a:t>
            </a:r>
          </a:p>
        </p:txBody>
      </p:sp>
      <p:pic>
        <p:nvPicPr>
          <p:cNvPr id="20" name="Picture 19" descr="BA2-Figure-2.11-copy.png">
            <a:extLst>
              <a:ext uri="{FF2B5EF4-FFF2-40B4-BE49-F238E27FC236}">
                <a16:creationId xmlns:a16="http://schemas.microsoft.com/office/drawing/2014/main" id="{76D8F001-423D-4F05-8962-DB8C0DA688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1779" y="5605211"/>
            <a:ext cx="6776864" cy="3184050"/>
          </a:xfrm>
          <a:prstGeom prst="rect">
            <a:avLst/>
          </a:prstGeom>
        </p:spPr>
      </p:pic>
    </p:spTree>
    <p:extLst>
      <p:ext uri="{BB962C8B-B14F-4D97-AF65-F5344CB8AC3E}">
        <p14:creationId xmlns:p14="http://schemas.microsoft.com/office/powerpoint/2010/main" val="181196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8" name="TextBox 12">
            <a:extLst>
              <a:ext uri="{FF2B5EF4-FFF2-40B4-BE49-F238E27FC236}">
                <a16:creationId xmlns:a16="http://schemas.microsoft.com/office/drawing/2014/main" id="{3243579C-9CB0-4A3B-A479-CF043B5C75D0}"/>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9" name="Title 2">
            <a:extLst>
              <a:ext uri="{FF2B5EF4-FFF2-40B4-BE49-F238E27FC236}">
                <a16:creationId xmlns:a16="http://schemas.microsoft.com/office/drawing/2014/main" id="{901C660E-CF52-4927-870B-DF38AF9B4872}"/>
              </a:ext>
            </a:extLst>
          </p:cNvPr>
          <p:cNvSpPr txBox="1">
            <a:spLocks/>
          </p:cNvSpPr>
          <p:nvPr/>
        </p:nvSpPr>
        <p:spPr>
          <a:xfrm>
            <a:off x="2701027" y="2133154"/>
            <a:ext cx="1234511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2.6: Using VLOOKUP + MATCH</a:t>
            </a:r>
          </a:p>
        </p:txBody>
      </p:sp>
      <p:sp>
        <p:nvSpPr>
          <p:cNvPr id="20" name="Rectangle 19">
            <a:extLst>
              <a:ext uri="{FF2B5EF4-FFF2-40B4-BE49-F238E27FC236}">
                <a16:creationId xmlns:a16="http://schemas.microsoft.com/office/drawing/2014/main" id="{CF82AC81-698E-48FB-B361-CA515A12443B}"/>
              </a:ext>
            </a:extLst>
          </p:cNvPr>
          <p:cNvSpPr/>
          <p:nvPr/>
        </p:nvSpPr>
        <p:spPr>
          <a:xfrm>
            <a:off x="2855387" y="3127276"/>
            <a:ext cx="12521042" cy="1938992"/>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formula in cell I8 is:</a:t>
            </a:r>
          </a:p>
          <a:p>
            <a:pPr marL="109537"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=VLOOKUP(I5,A4:F15,MATCH(I6,B3:F3,FALSE)+1,FALSE)</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 this case, the MATCH function is used to identify the column in the table corresponding to the product name in cell I6.  Note the use of the “+1” to shift the relative column number of the product to the correct column number in the lookup table. </a:t>
            </a:r>
          </a:p>
        </p:txBody>
      </p:sp>
      <p:pic>
        <p:nvPicPr>
          <p:cNvPr id="21" name="Picture 20" descr="fig p 2-27.png">
            <a:extLst>
              <a:ext uri="{FF2B5EF4-FFF2-40B4-BE49-F238E27FC236}">
                <a16:creationId xmlns:a16="http://schemas.microsoft.com/office/drawing/2014/main" id="{0411EADF-088A-4E57-BF26-5CDB7B8C05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5387" y="5734438"/>
            <a:ext cx="6748272" cy="2883408"/>
          </a:xfrm>
          <a:prstGeom prst="rect">
            <a:avLst/>
          </a:prstGeom>
        </p:spPr>
      </p:pic>
    </p:spTree>
    <p:extLst>
      <p:ext uri="{BB962C8B-B14F-4D97-AF65-F5344CB8AC3E}">
        <p14:creationId xmlns:p14="http://schemas.microsoft.com/office/powerpoint/2010/main" val="175166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20" name="TextBox 12">
            <a:extLst>
              <a:ext uri="{FF2B5EF4-FFF2-40B4-BE49-F238E27FC236}">
                <a16:creationId xmlns:a16="http://schemas.microsoft.com/office/drawing/2014/main" id="{E8B81634-471F-4C7C-99A1-F7F587E769AA}"/>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21" name="Title 2">
            <a:extLst>
              <a:ext uri="{FF2B5EF4-FFF2-40B4-BE49-F238E27FC236}">
                <a16:creationId xmlns:a16="http://schemas.microsoft.com/office/drawing/2014/main" id="{C45C00A0-10A5-4C67-887F-38133CBECC6C}"/>
              </a:ext>
            </a:extLst>
          </p:cNvPr>
          <p:cNvSpPr txBox="1">
            <a:spLocks/>
          </p:cNvSpPr>
          <p:nvPr/>
        </p:nvSpPr>
        <p:spPr>
          <a:xfrm>
            <a:off x="2819400" y="1866900"/>
            <a:ext cx="11353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2.6: Using INDEX + MATCH</a:t>
            </a:r>
          </a:p>
        </p:txBody>
      </p:sp>
      <p:sp>
        <p:nvSpPr>
          <p:cNvPr id="22" name="Rectangle 21">
            <a:extLst>
              <a:ext uri="{FF2B5EF4-FFF2-40B4-BE49-F238E27FC236}">
                <a16:creationId xmlns:a16="http://schemas.microsoft.com/office/drawing/2014/main" id="{8824882C-507C-4971-8357-A339DBC306D9}"/>
              </a:ext>
            </a:extLst>
          </p:cNvPr>
          <p:cNvSpPr/>
          <p:nvPr/>
        </p:nvSpPr>
        <p:spPr>
          <a:xfrm>
            <a:off x="2842377" y="3199284"/>
            <a:ext cx="12534052" cy="1938992"/>
          </a:xfrm>
          <a:prstGeom prst="rect">
            <a:avLst/>
          </a:prstGeom>
        </p:spPr>
        <p:txBody>
          <a:bodyPr wrap="square">
            <a:spAutoFit/>
          </a:body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formula in cell I8 is:</a:t>
            </a:r>
          </a:p>
          <a:p>
            <a:pPr marL="109537"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=INDEX(A4:F15,MATCH(I5,A4:A15,FALSE),MATCH(I6,B3:F3,FALSE)+1)</a:t>
            </a:r>
          </a:p>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The MATCH functions are used as arguments in the INDEX function to identify the row and column numbers in the table based on the month and product name.  The INDEX function then retrieves the value in the corresponding row and column. </a:t>
            </a:r>
          </a:p>
        </p:txBody>
      </p:sp>
      <p:pic>
        <p:nvPicPr>
          <p:cNvPr id="23" name="Picture 22" descr="fig p 2-28.png">
            <a:extLst>
              <a:ext uri="{FF2B5EF4-FFF2-40B4-BE49-F238E27FC236}">
                <a16:creationId xmlns:a16="http://schemas.microsoft.com/office/drawing/2014/main" id="{34D0A8AE-8B2B-41B2-A7C6-42A1296C07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2377" y="5676900"/>
            <a:ext cx="6339840" cy="2895600"/>
          </a:xfrm>
          <a:prstGeom prst="rect">
            <a:avLst/>
          </a:prstGeom>
        </p:spPr>
      </p:pic>
    </p:spTree>
    <p:extLst>
      <p:ext uri="{BB962C8B-B14F-4D97-AF65-F5344CB8AC3E}">
        <p14:creationId xmlns:p14="http://schemas.microsoft.com/office/powerpoint/2010/main" val="248085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20" name="TextBox 12">
            <a:extLst>
              <a:ext uri="{FF2B5EF4-FFF2-40B4-BE49-F238E27FC236}">
                <a16:creationId xmlns:a16="http://schemas.microsoft.com/office/drawing/2014/main" id="{C98E32B2-313C-40D7-BB02-96AD78A4E592}"/>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21" name="Content Placeholder 1">
            <a:extLst>
              <a:ext uri="{FF2B5EF4-FFF2-40B4-BE49-F238E27FC236}">
                <a16:creationId xmlns:a16="http://schemas.microsoft.com/office/drawing/2014/main" id="{A13D3BD0-B0D5-4FC5-B017-8660AD3902C2}"/>
              </a:ext>
            </a:extLst>
          </p:cNvPr>
          <p:cNvSpPr txBox="1">
            <a:spLocks/>
          </p:cNvSpPr>
          <p:nvPr/>
        </p:nvSpPr>
        <p:spPr>
          <a:xfrm>
            <a:off x="2819399" y="3446282"/>
            <a:ext cx="12557029" cy="558341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Microsoft Excel provides a number of add-ins for Business Analytics (Windows only), which will be used in subsequent chapters:</a:t>
            </a:r>
          </a:p>
          <a:p>
            <a:pPr>
              <a:lnSpc>
                <a:spcPct val="90000"/>
              </a:lnSpc>
              <a:buFont typeface="Wingdings 3" pitchFamily="-72" charset="2"/>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Analysis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Toolpak</a:t>
            </a:r>
            <a:endPar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Font typeface="Wingdings 3" pitchFamily="-72" charset="2"/>
              <a:buNone/>
            </a:pP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 Analysis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Toolpak</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VBA</a:t>
            </a:r>
          </a:p>
          <a:p>
            <a:pPr>
              <a:lnSpc>
                <a:spcPct val="90000"/>
              </a:lnSpc>
              <a:buFont typeface="Wingdings 3" pitchFamily="-72" charset="2"/>
              <a:buNone/>
            </a:pP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 Solver</a:t>
            </a:r>
          </a:p>
          <a:p>
            <a:pPr lvl="1"/>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To install them, click the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File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tab and then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Options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in the left column. Choose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Add-Ins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from the left column. At the bottom of the dialog, make sure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Excel Add-ins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is selected in the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Manage: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box and click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Go</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In the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Add-Ins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dialog, if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Analysis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Toolpak</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Analysis </a:t>
            </a:r>
            <a:r>
              <a:rPr lang="en-US" sz="2400" i="1" dirty="0" err="1">
                <a:solidFill>
                  <a:schemeClr val="bg1"/>
                </a:solidFill>
                <a:latin typeface="Tahoma" panose="020B0604030504040204" pitchFamily="34" charset="0"/>
                <a:ea typeface="Tahoma" panose="020B0604030504040204" pitchFamily="34" charset="0"/>
                <a:cs typeface="Tahoma" panose="020B0604030504040204" pitchFamily="34" charset="0"/>
              </a:rPr>
              <a:t>Toolpak</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 VBA</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and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Solver Add-in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are not checked, simply check the boxes and click OK.</a:t>
            </a:r>
          </a:p>
          <a:p>
            <a:pPr>
              <a:lnSpc>
                <a:spcPct val="90000"/>
              </a:lnSpc>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Frontline Systems provides:</a:t>
            </a:r>
          </a:p>
          <a:p>
            <a:pPr>
              <a:lnSpc>
                <a:spcPct val="90000"/>
              </a:lnSpc>
              <a:buFont typeface="Wingdings 3" pitchFamily="-72" charset="2"/>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US" sz="2400" i="1" dirty="0">
                <a:solidFill>
                  <a:schemeClr val="bg1"/>
                </a:solidFill>
                <a:latin typeface="Tahoma" panose="020B0604030504040204" pitchFamily="34" charset="0"/>
                <a:ea typeface="Tahoma" panose="020B0604030504040204" pitchFamily="34" charset="0"/>
                <a:cs typeface="Tahoma" panose="020B0604030504040204" pitchFamily="34" charset="0"/>
              </a:rPr>
              <a:t>Analytic Solver Platform</a:t>
            </a:r>
          </a:p>
          <a:p>
            <a:pPr lvl="1">
              <a:lnSpc>
                <a:spcPct val="90000"/>
              </a:lnSpc>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See the Preface for installation instructions</a:t>
            </a:r>
          </a:p>
          <a:p>
            <a:pPr>
              <a:lnSpc>
                <a:spcPct val="90000"/>
              </a:lnSpc>
              <a:buFont typeface="Wingdings 3" pitchFamily="-72" charset="2"/>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22" name="Title 4">
            <a:extLst>
              <a:ext uri="{FF2B5EF4-FFF2-40B4-BE49-F238E27FC236}">
                <a16:creationId xmlns:a16="http://schemas.microsoft.com/office/drawing/2014/main" id="{42105CC7-E148-4AEC-82DE-9FA8BAFD6CFC}"/>
              </a:ext>
            </a:extLst>
          </p:cNvPr>
          <p:cNvSpPr txBox="1">
            <a:spLocks/>
          </p:cNvSpPr>
          <p:nvPr/>
        </p:nvSpPr>
        <p:spPr>
          <a:xfrm>
            <a:off x="2819400" y="2097173"/>
            <a:ext cx="13182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Spreadsheet Add-Ins for Business Analytics</a:t>
            </a:r>
          </a:p>
        </p:txBody>
      </p:sp>
    </p:spTree>
    <p:extLst>
      <p:ext uri="{BB962C8B-B14F-4D97-AF65-F5344CB8AC3E}">
        <p14:creationId xmlns:p14="http://schemas.microsoft.com/office/powerpoint/2010/main" val="168754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extLst>
      <p:ext uri="{BB962C8B-B14F-4D97-AF65-F5344CB8AC3E}">
        <p14:creationId xmlns:p14="http://schemas.microsoft.com/office/powerpoint/2010/main" val="47118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8940514D-D57D-4148-B162-EB23B5A97DD4}"/>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29AD4521-1258-4C8C-AA79-BF74DF045623}"/>
              </a:ext>
            </a:extLst>
          </p:cNvPr>
          <p:cNvSpPr txBox="1">
            <a:spLocks/>
          </p:cNvSpPr>
          <p:nvPr/>
        </p:nvSpPr>
        <p:spPr>
          <a:xfrm>
            <a:off x="2410690" y="3864547"/>
            <a:ext cx="13438909"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Many commercial software packages can be used for Business Analytics.</a:t>
            </a:r>
          </a:p>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Spreadsheet software, such as Microsoft Excel, is widely available and used across all areas of business.</a:t>
            </a:r>
          </a:p>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Spreadsheets provide a flexible modeling environment for manipulating data and  developing and solving models.</a:t>
            </a:r>
          </a:p>
        </p:txBody>
      </p:sp>
      <p:sp>
        <p:nvSpPr>
          <p:cNvPr id="19" name="Title 4">
            <a:extLst>
              <a:ext uri="{FF2B5EF4-FFF2-40B4-BE49-F238E27FC236}">
                <a16:creationId xmlns:a16="http://schemas.microsoft.com/office/drawing/2014/main" id="{7330AF60-99A8-49C4-BF0F-CE921A6411FC}"/>
              </a:ext>
            </a:extLst>
          </p:cNvPr>
          <p:cNvSpPr txBox="1">
            <a:spLocks/>
          </p:cNvSpPr>
          <p:nvPr/>
        </p:nvSpPr>
        <p:spPr>
          <a:xfrm>
            <a:off x="2410689" y="2140091"/>
            <a:ext cx="6143395" cy="7989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Why Spreadsheets?</a:t>
            </a:r>
          </a:p>
        </p:txBody>
      </p:sp>
    </p:spTree>
    <p:extLst>
      <p:ext uri="{BB962C8B-B14F-4D97-AF65-F5344CB8AC3E}">
        <p14:creationId xmlns:p14="http://schemas.microsoft.com/office/powerpoint/2010/main" val="300030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66DE532A-7492-4A50-A3E6-03EEA9F5396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AF2504D6-2828-49FF-97BA-C3D1D6F9B772}"/>
              </a:ext>
            </a:extLst>
          </p:cNvPr>
          <p:cNvSpPr txBox="1">
            <a:spLocks/>
          </p:cNvSpPr>
          <p:nvPr/>
        </p:nvSpPr>
        <p:spPr>
          <a:xfrm>
            <a:off x="2835372" y="3436938"/>
            <a:ext cx="12709428" cy="57451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Opening, saving, and printing files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Using workbooks and worksheets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Moving around a spreadsheet</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Selecting cells and ranges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Inserting/deleting rows and columns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Entering and editing text, data, and formulas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Formatting data (number, currency, decimal)</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Working with text strings</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Formatting data and text</a:t>
            </a:r>
          </a:p>
          <a:p>
            <a:pPr>
              <a:lnSpc>
                <a:spcPct val="90000"/>
              </a:lnSpc>
            </a:pP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Modifying the appearance of a spreadsheet</a:t>
            </a: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4">
            <a:extLst>
              <a:ext uri="{FF2B5EF4-FFF2-40B4-BE49-F238E27FC236}">
                <a16:creationId xmlns:a16="http://schemas.microsoft.com/office/drawing/2014/main" id="{99E1FB54-8759-445A-ABEC-210C01845414}"/>
              </a:ext>
            </a:extLst>
          </p:cNvPr>
          <p:cNvSpPr txBox="1">
            <a:spLocks/>
          </p:cNvSpPr>
          <p:nvPr/>
        </p:nvSpPr>
        <p:spPr>
          <a:xfrm>
            <a:off x="2959552" y="21717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Basic Excel Skills</a:t>
            </a:r>
          </a:p>
        </p:txBody>
      </p:sp>
    </p:spTree>
    <p:extLst>
      <p:ext uri="{BB962C8B-B14F-4D97-AF65-F5344CB8AC3E}">
        <p14:creationId xmlns:p14="http://schemas.microsoft.com/office/powerpoint/2010/main" val="35765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7"/>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8"/>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9"/>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10"/>
              <a:stretch>
                <a:fillRect/>
              </a:stretch>
            </a:blipFill>
          </p:spPr>
        </p:sp>
      </p:grpSp>
      <p:sp>
        <p:nvSpPr>
          <p:cNvPr id="16" name="TextBox 12">
            <a:extLst>
              <a:ext uri="{FF2B5EF4-FFF2-40B4-BE49-F238E27FC236}">
                <a16:creationId xmlns:a16="http://schemas.microsoft.com/office/drawing/2014/main" id="{DC4958D6-6AA0-4364-852A-60C215228E0E}"/>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D6191F4D-5504-44E1-9526-41A840C20C17}"/>
              </a:ext>
            </a:extLst>
          </p:cNvPr>
          <p:cNvSpPr txBox="1">
            <a:spLocks/>
          </p:cNvSpPr>
          <p:nvPr/>
        </p:nvSpPr>
        <p:spPr>
          <a:xfrm>
            <a:off x="2440427" y="3794909"/>
            <a:ext cx="12605709"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Common mathematical operators are used.</a:t>
            </a:r>
          </a:p>
          <a:p>
            <a:pPr>
              <a:lnSpc>
                <a:spcPct val="90000"/>
              </a:lnSpc>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For example: </a:t>
            </a:r>
          </a:p>
          <a:p>
            <a:pPr>
              <a:lnSpc>
                <a:spcPct val="90000"/>
              </a:lnSpc>
            </a:pP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800"/>
              </a:spcBef>
              <a:buFont typeface="Wingdings 3" pitchFamily="-72" charset="2"/>
              <a:buNone/>
            </a:pP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rPr>
              <a:t>    a − </a:t>
            </a:r>
            <a:r>
              <a:rPr lang="en-US" sz="4000" i="1" dirty="0" err="1">
                <a:solidFill>
                  <a:schemeClr val="bg1"/>
                </a:solidFill>
                <a:latin typeface="Tahoma" panose="020B0604030504040204" pitchFamily="34" charset="0"/>
                <a:ea typeface="Tahoma" panose="020B0604030504040204" pitchFamily="34" charset="0"/>
                <a:cs typeface="Tahoma" panose="020B0604030504040204" pitchFamily="34" charset="0"/>
              </a:rPr>
              <a:t>bP</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i="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5  </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would be entered into Excel as: </a:t>
            </a:r>
          </a:p>
          <a:p>
            <a:pPr>
              <a:lnSpc>
                <a:spcPct val="90000"/>
              </a:lnSpc>
              <a:spcBef>
                <a:spcPts val="1800"/>
              </a:spcBef>
              <a:buFont typeface="Wingdings 3" pitchFamily="-72" charset="2"/>
              <a:buNone/>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nSpc>
                <a:spcPct val="90000"/>
              </a:lnSpc>
              <a:spcBef>
                <a:spcPts val="1800"/>
              </a:spcBef>
              <a:buFont typeface="Wingdings 3" pitchFamily="-72" charset="2"/>
              <a:buNone/>
            </a:pP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=a</a:t>
            </a:r>
            <a:r>
              <a:rPr lang="en-US" sz="4000" i="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 b*P^5 + c/d</a:t>
            </a:r>
          </a:p>
        </p:txBody>
      </p:sp>
      <p:sp>
        <p:nvSpPr>
          <p:cNvPr id="19" name="Title 4">
            <a:extLst>
              <a:ext uri="{FF2B5EF4-FFF2-40B4-BE49-F238E27FC236}">
                <a16:creationId xmlns:a16="http://schemas.microsoft.com/office/drawing/2014/main" id="{C2223B00-3CCA-4A4B-B308-2CDE7D13F52F}"/>
              </a:ext>
            </a:extLst>
          </p:cNvPr>
          <p:cNvSpPr txBox="1">
            <a:spLocks/>
          </p:cNvSpPr>
          <p:nvPr/>
        </p:nvSpPr>
        <p:spPr>
          <a:xfrm>
            <a:off x="2440428" y="269794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Excel Formulas</a:t>
            </a:r>
          </a:p>
        </p:txBody>
      </p:sp>
      <p:graphicFrame>
        <p:nvGraphicFramePr>
          <p:cNvPr id="20" name="Object 35">
            <a:extLst>
              <a:ext uri="{FF2B5EF4-FFF2-40B4-BE49-F238E27FC236}">
                <a16:creationId xmlns:a16="http://schemas.microsoft.com/office/drawing/2014/main" id="{D983E3ED-A9B7-4C5A-B275-67A7539DB12E}"/>
              </a:ext>
            </a:extLst>
          </p:cNvPr>
          <p:cNvGraphicFramePr>
            <a:graphicFrameLocks noChangeAspect="1"/>
          </p:cNvGraphicFramePr>
          <p:nvPr>
            <p:extLst>
              <p:ext uri="{D42A27DB-BD31-4B8C-83A1-F6EECF244321}">
                <p14:modId xmlns:p14="http://schemas.microsoft.com/office/powerpoint/2010/main" val="2662376136"/>
              </p:ext>
            </p:extLst>
          </p:nvPr>
        </p:nvGraphicFramePr>
        <p:xfrm>
          <a:off x="5746750" y="5600700"/>
          <a:ext cx="349250" cy="936104"/>
        </p:xfrm>
        <a:graphic>
          <a:graphicData uri="http://schemas.openxmlformats.org/presentationml/2006/ole">
            <mc:AlternateContent xmlns:mc="http://schemas.openxmlformats.org/markup-compatibility/2006">
              <mc:Choice xmlns:v="urn:schemas-microsoft-com:vml" Requires="v">
                <p:oleObj spid="_x0000_s1037" name="Equation" r:id="rId11" imgW="164880" imgH="406080" progId="">
                  <p:embed/>
                </p:oleObj>
              </mc:Choice>
              <mc:Fallback>
                <p:oleObj name="Equation" r:id="rId11" imgW="164880" imgH="406080" progId="">
                  <p:embed/>
                  <p:pic>
                    <p:nvPicPr>
                      <p:cNvPr id="2083" name="Object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0" y="5600700"/>
                        <a:ext cx="349250" cy="936104"/>
                      </a:xfrm>
                      <a:prstGeom prst="rect">
                        <a:avLst/>
                      </a:prstGeom>
                      <a:noFill/>
                    </p:spPr>
                  </p:pic>
                </p:oleObj>
              </mc:Fallback>
            </mc:AlternateContent>
          </a:graphicData>
        </a:graphic>
      </p:graphicFrame>
    </p:spTree>
    <p:extLst>
      <p:ext uri="{BB962C8B-B14F-4D97-AF65-F5344CB8AC3E}">
        <p14:creationId xmlns:p14="http://schemas.microsoft.com/office/powerpoint/2010/main" val="130992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AF8D3FD5-D504-405A-A58B-AE0E1BA92558}"/>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D17E71F6-C6B7-498D-A450-9F932D3BB959}"/>
              </a:ext>
            </a:extLst>
          </p:cNvPr>
          <p:cNvSpPr txBox="1">
            <a:spLocks/>
          </p:cNvSpPr>
          <p:nvPr/>
        </p:nvSpPr>
        <p:spPr>
          <a:xfrm>
            <a:off x="3077736" y="3759597"/>
            <a:ext cx="12467063"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pPr>
            <a:r>
              <a:rPr lang="en-US" sz="2400" dirty="0">
                <a:solidFill>
                  <a:schemeClr val="bg1"/>
                </a:solidFill>
              </a:rPr>
              <a:t>Cell references can be </a:t>
            </a:r>
            <a:r>
              <a:rPr lang="en-US" sz="2400" b="1" dirty="0">
                <a:solidFill>
                  <a:schemeClr val="bg1"/>
                </a:solidFill>
              </a:rPr>
              <a:t>relative</a:t>
            </a:r>
            <a:r>
              <a:rPr lang="en-US" sz="2400" dirty="0">
                <a:solidFill>
                  <a:schemeClr val="bg1"/>
                </a:solidFill>
              </a:rPr>
              <a:t> or </a:t>
            </a:r>
            <a:r>
              <a:rPr lang="en-US" sz="2400" b="1" dirty="0">
                <a:solidFill>
                  <a:schemeClr val="bg1"/>
                </a:solidFill>
              </a:rPr>
              <a:t>absolute</a:t>
            </a:r>
            <a:r>
              <a:rPr lang="en-US" sz="2400" dirty="0">
                <a:solidFill>
                  <a:schemeClr val="bg1"/>
                </a:solidFill>
              </a:rPr>
              <a:t>. Using a dollar sign before a row and/or column label creates an absolute reference.</a:t>
            </a:r>
          </a:p>
          <a:p>
            <a:pPr lvl="1">
              <a:lnSpc>
                <a:spcPct val="90000"/>
              </a:lnSpc>
              <a:spcBef>
                <a:spcPts val="1200"/>
              </a:spcBef>
            </a:pPr>
            <a:r>
              <a:rPr lang="en-US" sz="2400" dirty="0">
                <a:solidFill>
                  <a:schemeClr val="bg1"/>
                </a:solidFill>
              </a:rPr>
              <a:t>Relative references: A2, C5, D10</a:t>
            </a:r>
          </a:p>
          <a:p>
            <a:pPr lvl="1">
              <a:lnSpc>
                <a:spcPct val="90000"/>
              </a:lnSpc>
              <a:spcBef>
                <a:spcPts val="1200"/>
              </a:spcBef>
            </a:pPr>
            <a:r>
              <a:rPr lang="en-US" sz="2400" dirty="0">
                <a:solidFill>
                  <a:schemeClr val="bg1"/>
                </a:solidFill>
              </a:rPr>
              <a:t>Absolute references: $A$2, $C5, D$10 </a:t>
            </a:r>
          </a:p>
          <a:p>
            <a:r>
              <a:rPr lang="en-US" sz="2400" dirty="0">
                <a:solidFill>
                  <a:schemeClr val="bg1"/>
                </a:solidFill>
              </a:rPr>
              <a:t>Using a $ sign before a </a:t>
            </a:r>
            <a:r>
              <a:rPr lang="en-US" sz="2400" u="sng" dirty="0">
                <a:solidFill>
                  <a:schemeClr val="bg1"/>
                </a:solidFill>
              </a:rPr>
              <a:t>row label </a:t>
            </a:r>
            <a:r>
              <a:rPr lang="en-US" sz="2400" dirty="0">
                <a:solidFill>
                  <a:schemeClr val="bg1"/>
                </a:solidFill>
              </a:rPr>
              <a:t>(for example, B$4) keeps the reference fixed to row 4 but allows the column reference to change if the formula is copied to another cell. </a:t>
            </a:r>
          </a:p>
          <a:p>
            <a:r>
              <a:rPr lang="en-US" sz="2400" dirty="0">
                <a:solidFill>
                  <a:schemeClr val="bg1"/>
                </a:solidFill>
              </a:rPr>
              <a:t>Using a $ sign before a </a:t>
            </a:r>
            <a:r>
              <a:rPr lang="en-US" sz="2400" u="sng" dirty="0">
                <a:solidFill>
                  <a:schemeClr val="bg1"/>
                </a:solidFill>
              </a:rPr>
              <a:t>column label </a:t>
            </a:r>
            <a:r>
              <a:rPr lang="en-US" sz="2400" dirty="0">
                <a:solidFill>
                  <a:schemeClr val="bg1"/>
                </a:solidFill>
              </a:rPr>
              <a:t>(for example, $B4) keeps the reference to column B fixed but allows the row reference to change. </a:t>
            </a:r>
          </a:p>
          <a:p>
            <a:r>
              <a:rPr lang="en-US" sz="2400" dirty="0">
                <a:solidFill>
                  <a:schemeClr val="bg1"/>
                </a:solidFill>
              </a:rPr>
              <a:t>Using a $ sign before </a:t>
            </a:r>
            <a:r>
              <a:rPr lang="en-US" sz="2400" u="sng" dirty="0">
                <a:solidFill>
                  <a:schemeClr val="bg1"/>
                </a:solidFill>
              </a:rPr>
              <a:t>both the row and column labels </a:t>
            </a:r>
            <a:r>
              <a:rPr lang="en-US" sz="2400" dirty="0">
                <a:solidFill>
                  <a:schemeClr val="bg1"/>
                </a:solidFill>
              </a:rPr>
              <a:t>(for example, $B$4) keeps the reference to cell B4 fixed no matter where the formula is copied.</a:t>
            </a:r>
          </a:p>
        </p:txBody>
      </p:sp>
      <p:sp>
        <p:nvSpPr>
          <p:cNvPr id="19" name="Title 4">
            <a:extLst>
              <a:ext uri="{FF2B5EF4-FFF2-40B4-BE49-F238E27FC236}">
                <a16:creationId xmlns:a16="http://schemas.microsoft.com/office/drawing/2014/main" id="{3B33CAAC-481D-4333-AEFB-E346E52E449E}"/>
              </a:ext>
            </a:extLst>
          </p:cNvPr>
          <p:cNvSpPr txBox="1">
            <a:spLocks/>
          </p:cNvSpPr>
          <p:nvPr/>
        </p:nvSpPr>
        <p:spPr>
          <a:xfrm>
            <a:off x="2987430" y="2662635"/>
            <a:ext cx="8229600" cy="5154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a:solidFill>
                  <a:schemeClr val="bg1"/>
                </a:solidFill>
              </a:rPr>
              <a:t>Relative and Absolute References</a:t>
            </a:r>
          </a:p>
        </p:txBody>
      </p:sp>
    </p:spTree>
    <p:extLst>
      <p:ext uri="{BB962C8B-B14F-4D97-AF65-F5344CB8AC3E}">
        <p14:creationId xmlns:p14="http://schemas.microsoft.com/office/powerpoint/2010/main" val="274413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A6973ECF-AD86-4492-9BDA-1F2843816625}"/>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D66CEA97-D83B-40BB-B916-289F2D7B0F2E}"/>
              </a:ext>
            </a:extLst>
          </p:cNvPr>
          <p:cNvSpPr txBox="1">
            <a:spLocks/>
          </p:cNvSpPr>
          <p:nvPr/>
        </p:nvSpPr>
        <p:spPr>
          <a:xfrm>
            <a:off x="2590800" y="4061148"/>
            <a:ext cx="12684069" cy="496855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Two models for predicting demand as a function of price</a:t>
            </a:r>
          </a:p>
          <a:p>
            <a:pPr marL="109728" indent="0">
              <a:lnSpc>
                <a:spcPct val="120000"/>
              </a:lnSpc>
              <a:buFont typeface="Wingdings 3"/>
              <a:buNone/>
              <a:defRPr/>
            </a:pPr>
            <a:r>
              <a:rPr lang="en-US" sz="2000" u="sng" dirty="0">
                <a:solidFill>
                  <a:schemeClr val="bg1"/>
                </a:solidFill>
                <a:latin typeface="Tahoma" panose="020B0604030504040204" pitchFamily="34" charset="0"/>
                <a:ea typeface="Tahoma" panose="020B0604030504040204" pitchFamily="34" charset="0"/>
                <a:cs typeface="Tahoma" panose="020B0604030504040204" pitchFamily="34" charset="0"/>
              </a:rPr>
              <a:t>Linear</a:t>
            </a:r>
          </a:p>
          <a:p>
            <a:pPr marL="109728" indent="0">
              <a:lnSpc>
                <a:spcPct val="120000"/>
              </a:lnSpc>
              <a:spcBef>
                <a:spcPts val="0"/>
              </a:spcBef>
              <a:buFont typeface="Wingdings 3"/>
              <a:buNone/>
              <a:defRPr/>
            </a:pP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D = a – </a:t>
            </a:r>
            <a:r>
              <a:rPr lang="en-US" sz="2000" i="1" dirty="0" err="1">
                <a:solidFill>
                  <a:schemeClr val="bg1"/>
                </a:solidFill>
                <a:latin typeface="Tahoma" panose="020B0604030504040204" pitchFamily="34" charset="0"/>
                <a:ea typeface="Tahoma" panose="020B0604030504040204" pitchFamily="34" charset="0"/>
                <a:cs typeface="Tahoma" panose="020B0604030504040204" pitchFamily="34" charset="0"/>
              </a:rPr>
              <a:t>bP</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09728" indent="0">
              <a:lnSpc>
                <a:spcPct val="120000"/>
              </a:lnSpc>
              <a:spcBef>
                <a:spcPts val="0"/>
              </a:spcBef>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Formula in cell B8:</a:t>
            </a:r>
          </a:p>
          <a:p>
            <a:pPr marL="109728" indent="0">
              <a:lnSpc>
                <a:spcPct val="120000"/>
              </a:lnSpc>
              <a:spcBef>
                <a:spcPts val="0"/>
              </a:spcBef>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=$B$4-$B$5*$A8</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109728" indent="0">
              <a:lnSpc>
                <a:spcPct val="120000"/>
              </a:lnSpc>
              <a:spcBef>
                <a:spcPts val="1200"/>
              </a:spcBef>
              <a:buFont typeface="Wingdings 3"/>
              <a:buNone/>
              <a:defRPr/>
            </a:pPr>
            <a:r>
              <a:rPr lang="en-US" sz="2000" u="sng" dirty="0">
                <a:solidFill>
                  <a:schemeClr val="bg1"/>
                </a:solidFill>
                <a:latin typeface="Tahoma" panose="020B0604030504040204" pitchFamily="34" charset="0"/>
                <a:ea typeface="Tahoma" panose="020B0604030504040204" pitchFamily="34" charset="0"/>
                <a:cs typeface="Tahoma" panose="020B0604030504040204" pitchFamily="34" charset="0"/>
              </a:rPr>
              <a:t>Nonlinear</a:t>
            </a:r>
          </a:p>
          <a:p>
            <a:pPr marL="109728" indent="0">
              <a:lnSpc>
                <a:spcPct val="120000"/>
              </a:lnSpc>
              <a:spcBef>
                <a:spcPts val="0"/>
              </a:spcBef>
              <a:buFont typeface="Wingdings 3"/>
              <a:buNone/>
              <a:defRPr/>
            </a:pP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D = </a:t>
            </a:r>
            <a:r>
              <a:rPr lang="en-US" sz="2000" i="1" dirty="0" err="1">
                <a:solidFill>
                  <a:schemeClr val="bg1"/>
                </a:solidFill>
                <a:latin typeface="Tahoma" panose="020B0604030504040204" pitchFamily="34" charset="0"/>
                <a:ea typeface="Tahoma" panose="020B0604030504040204" pitchFamily="34" charset="0"/>
                <a:cs typeface="Tahoma" panose="020B0604030504040204" pitchFamily="34" charset="0"/>
              </a:rPr>
              <a:t>cP</a:t>
            </a:r>
            <a:r>
              <a:rPr lang="en-US" sz="2000" i="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-d</a:t>
            </a:r>
          </a:p>
          <a:p>
            <a:pPr marL="109728" indent="0">
              <a:lnSpc>
                <a:spcPct val="120000"/>
              </a:lnSpc>
              <a:spcBef>
                <a:spcPts val="0"/>
              </a:spcBef>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Formula in cell E8:</a:t>
            </a:r>
          </a:p>
          <a:p>
            <a:pPr marL="109728" indent="0">
              <a:lnSpc>
                <a:spcPct val="120000"/>
              </a:lnSpc>
              <a:spcBef>
                <a:spcPts val="0"/>
              </a:spcBef>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=$E$4*D8^-$E$5</a:t>
            </a:r>
          </a:p>
          <a:p>
            <a:pPr marL="109728" indent="0">
              <a:lnSpc>
                <a:spcPct val="120000"/>
              </a:lnSpc>
              <a:spcBef>
                <a:spcPts val="0"/>
              </a:spcBef>
              <a:buFont typeface="Wingdings 3"/>
              <a:buNone/>
              <a:defRPr/>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109728" indent="0">
              <a:lnSpc>
                <a:spcPct val="120000"/>
              </a:lnSpc>
              <a:spcBef>
                <a:spcPts val="0"/>
              </a:spcBef>
              <a:buFont typeface="Wingdings 3"/>
              <a:buNone/>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Note how the absolute addresses are used so that as these formulas are copied down, the demand is computed correctly.</a:t>
            </a:r>
          </a:p>
          <a:p>
            <a:pPr marL="109728" indent="0">
              <a:spcBef>
                <a:spcPts val="0"/>
              </a:spcBef>
              <a:buFont typeface="Wingdings 3"/>
              <a:buNone/>
              <a:defRPr/>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4">
            <a:extLst>
              <a:ext uri="{FF2B5EF4-FFF2-40B4-BE49-F238E27FC236}">
                <a16:creationId xmlns:a16="http://schemas.microsoft.com/office/drawing/2014/main" id="{64BAF6BA-B9B8-4EAB-8684-921F8D8A00A2}"/>
              </a:ext>
            </a:extLst>
          </p:cNvPr>
          <p:cNvSpPr txBox="1">
            <a:spLocks/>
          </p:cNvSpPr>
          <p:nvPr/>
        </p:nvSpPr>
        <p:spPr>
          <a:xfrm>
            <a:off x="2692360" y="2247900"/>
            <a:ext cx="1353824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2.1 Implementing Price-Demand Models in Excel</a:t>
            </a:r>
          </a:p>
        </p:txBody>
      </p:sp>
      <p:pic>
        <p:nvPicPr>
          <p:cNvPr id="20" name="Picture 19" descr="BA2-Figure-2.2-copy.png">
            <a:extLst>
              <a:ext uri="{FF2B5EF4-FFF2-40B4-BE49-F238E27FC236}">
                <a16:creationId xmlns:a16="http://schemas.microsoft.com/office/drawing/2014/main" id="{EF79E524-8367-4509-BAD7-F39F8A406E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9048" y="4628193"/>
            <a:ext cx="4896544" cy="3066169"/>
          </a:xfrm>
          <a:prstGeom prst="rect">
            <a:avLst/>
          </a:prstGeom>
        </p:spPr>
      </p:pic>
    </p:spTree>
    <p:extLst>
      <p:ext uri="{BB962C8B-B14F-4D97-AF65-F5344CB8AC3E}">
        <p14:creationId xmlns:p14="http://schemas.microsoft.com/office/powerpoint/2010/main" val="243493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C8D98661-AE1F-4F04-B965-1ED7CF11D85B}"/>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Content Placeholder 1">
            <a:extLst>
              <a:ext uri="{FF2B5EF4-FFF2-40B4-BE49-F238E27FC236}">
                <a16:creationId xmlns:a16="http://schemas.microsoft.com/office/drawing/2014/main" id="{3CDEE5BB-9691-45AF-8553-8DC7B74511AA}"/>
              </a:ext>
            </a:extLst>
          </p:cNvPr>
          <p:cNvSpPr txBox="1">
            <a:spLocks/>
          </p:cNvSpPr>
          <p:nvPr/>
        </p:nvSpPr>
        <p:spPr>
          <a:xfrm>
            <a:off x="2926098" y="3665177"/>
            <a:ext cx="12618702" cy="56618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=MIN(</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=MAX(</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=SUM(</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=AVERAGE(</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=COUNT(</a:t>
            </a:r>
            <a:r>
              <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rPr>
              <a:t>range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=COUNTIF(</a:t>
            </a:r>
            <a:r>
              <a:rPr lang="en-US" sz="2800" i="1" dirty="0" err="1">
                <a:solidFill>
                  <a:schemeClr val="bg1"/>
                </a:solidFill>
                <a:latin typeface="Tahoma" panose="020B0604030504040204" pitchFamily="34" charset="0"/>
                <a:ea typeface="Tahoma" panose="020B0604030504040204" pitchFamily="34" charset="0"/>
                <a:cs typeface="Tahoma" panose="020B0604030504040204" pitchFamily="34" charset="0"/>
              </a:rPr>
              <a:t>range,criteria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lvl="1"/>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Excel has other useful COUNT-type functions: COUNTA counts the number of nonblank cells in a range, and COUNTBLANK counts the number of blank cells in a range.  In addition, COUNTIFS(</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range1, criterion1, range2, criterion2,… </a:t>
            </a:r>
            <a:r>
              <a:rPr lang="en-US" i="1" dirty="0" err="1">
                <a:solidFill>
                  <a:schemeClr val="bg1"/>
                </a:solidFill>
                <a:latin typeface="Tahoma" panose="020B0604030504040204" pitchFamily="34" charset="0"/>
                <a:ea typeface="Tahoma" panose="020B0604030504040204" pitchFamily="34" charset="0"/>
                <a:cs typeface="Tahoma" panose="020B0604030504040204" pitchFamily="34" charset="0"/>
              </a:rPr>
              <a:t>range_n</a:t>
            </a:r>
            <a:r>
              <a:rPr lang="en-US"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i="1" dirty="0" err="1">
                <a:solidFill>
                  <a:schemeClr val="bg1"/>
                </a:solidFill>
                <a:latin typeface="Tahoma" panose="020B0604030504040204" pitchFamily="34" charset="0"/>
                <a:ea typeface="Tahoma" panose="020B0604030504040204" pitchFamily="34" charset="0"/>
                <a:cs typeface="Tahoma" panose="020B0604030504040204" pitchFamily="34" charset="0"/>
              </a:rPr>
              <a:t>criterion_n</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  finds the number of cells within multiple ranges that meet specific criteria for each range.</a:t>
            </a:r>
          </a:p>
          <a:p>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4">
            <a:extLst>
              <a:ext uri="{FF2B5EF4-FFF2-40B4-BE49-F238E27FC236}">
                <a16:creationId xmlns:a16="http://schemas.microsoft.com/office/drawing/2014/main" id="{ED60BADB-C68F-44CD-82D6-D3149EEAFC75}"/>
              </a:ext>
            </a:extLst>
          </p:cNvPr>
          <p:cNvSpPr txBox="1">
            <a:spLocks/>
          </p:cNvSpPr>
          <p:nvPr/>
        </p:nvSpPr>
        <p:spPr>
          <a:xfrm>
            <a:off x="2926098" y="2324100"/>
            <a:ext cx="8229600" cy="61498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Basic Excel Functions</a:t>
            </a:r>
          </a:p>
        </p:txBody>
      </p:sp>
    </p:spTree>
    <p:extLst>
      <p:ext uri="{BB962C8B-B14F-4D97-AF65-F5344CB8AC3E}">
        <p14:creationId xmlns:p14="http://schemas.microsoft.com/office/powerpoint/2010/main" val="66784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6" name="TextBox 12">
            <a:extLst>
              <a:ext uri="{FF2B5EF4-FFF2-40B4-BE49-F238E27FC236}">
                <a16:creationId xmlns:a16="http://schemas.microsoft.com/office/drawing/2014/main" id="{FFBCE841-98E2-45A9-ADFE-8E12248EF3DB}"/>
              </a:ext>
            </a:extLst>
          </p:cNvPr>
          <p:cNvSpPr txBox="1"/>
          <p:nvPr/>
        </p:nvSpPr>
        <p:spPr>
          <a:xfrm>
            <a:off x="990600" y="9715500"/>
            <a:ext cx="16229064" cy="341568"/>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[ 12-09-2023 ] | [KODE MK: BDG23407 | MATAKULIAH: DATA SCIENCE AND BUSINESS ANALYTICS | SKS: 2/2 | VERSI: 01</a:t>
            </a:r>
          </a:p>
        </p:txBody>
      </p:sp>
      <p:sp>
        <p:nvSpPr>
          <p:cNvPr id="18" name="Title 4">
            <a:extLst>
              <a:ext uri="{FF2B5EF4-FFF2-40B4-BE49-F238E27FC236}">
                <a16:creationId xmlns:a16="http://schemas.microsoft.com/office/drawing/2014/main" id="{56D2B646-A770-4C8B-B013-F0996D5F2F57}"/>
              </a:ext>
            </a:extLst>
          </p:cNvPr>
          <p:cNvSpPr txBox="1">
            <a:spLocks/>
          </p:cNvSpPr>
          <p:nvPr/>
        </p:nvSpPr>
        <p:spPr>
          <a:xfrm>
            <a:off x="2894912" y="2248590"/>
            <a:ext cx="11100811"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Example 2.2 Using Basic Excel Functions</a:t>
            </a:r>
          </a:p>
        </p:txBody>
      </p:sp>
      <p:grpSp>
        <p:nvGrpSpPr>
          <p:cNvPr id="19" name="Group 18">
            <a:extLst>
              <a:ext uri="{FF2B5EF4-FFF2-40B4-BE49-F238E27FC236}">
                <a16:creationId xmlns:a16="http://schemas.microsoft.com/office/drawing/2014/main" id="{3B846102-AE94-4E4F-9855-800E80C693CC}"/>
              </a:ext>
            </a:extLst>
          </p:cNvPr>
          <p:cNvGrpSpPr/>
          <p:nvPr/>
        </p:nvGrpSpPr>
        <p:grpSpPr>
          <a:xfrm>
            <a:off x="2894911" y="3529166"/>
            <a:ext cx="12481517" cy="5348133"/>
            <a:chOff x="107504" y="2132856"/>
            <a:chExt cx="8743542" cy="3366244"/>
          </a:xfrm>
        </p:grpSpPr>
        <p:pic>
          <p:nvPicPr>
            <p:cNvPr id="20" name="Picture 19" descr="BA2-Figure-2.3-REVISED-copy.png">
              <a:extLst>
                <a:ext uri="{FF2B5EF4-FFF2-40B4-BE49-F238E27FC236}">
                  <a16:creationId xmlns:a16="http://schemas.microsoft.com/office/drawing/2014/main" id="{1ED7A471-5A97-4266-9D2E-CA0BA60322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504" y="2132856"/>
              <a:ext cx="8743542" cy="3312368"/>
            </a:xfrm>
            <a:prstGeom prst="rect">
              <a:avLst/>
            </a:prstGeom>
          </p:spPr>
        </p:pic>
        <p:sp>
          <p:nvSpPr>
            <p:cNvPr id="21" name="Rounded Rectangle 2">
              <a:extLst>
                <a:ext uri="{FF2B5EF4-FFF2-40B4-BE49-F238E27FC236}">
                  <a16:creationId xmlns:a16="http://schemas.microsoft.com/office/drawing/2014/main" id="{A3F03135-C48D-4679-94B3-AB7B9FE24436}"/>
                </a:ext>
              </a:extLst>
            </p:cNvPr>
            <p:cNvSpPr/>
            <p:nvPr/>
          </p:nvSpPr>
          <p:spPr>
            <a:xfrm>
              <a:off x="107504" y="4267200"/>
              <a:ext cx="2952328" cy="12319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TextBox 3">
              <a:extLst>
                <a:ext uri="{FF2B5EF4-FFF2-40B4-BE49-F238E27FC236}">
                  <a16:creationId xmlns:a16="http://schemas.microsoft.com/office/drawing/2014/main" id="{ADE95ECF-0658-4B0F-A7B2-BB7189FDCBF8}"/>
                </a:ext>
              </a:extLst>
            </p:cNvPr>
            <p:cNvSpPr txBox="1">
              <a:spLocks noChangeArrowheads="1"/>
            </p:cNvSpPr>
            <p:nvPr/>
          </p:nvSpPr>
          <p:spPr bwMode="auto">
            <a:xfrm>
              <a:off x="3340100" y="4256088"/>
              <a:ext cx="986293"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=MIN(F4:F97)</a:t>
              </a:r>
            </a:p>
          </p:txBody>
        </p:sp>
        <p:sp>
          <p:nvSpPr>
            <p:cNvPr id="23" name="TextBox 9">
              <a:extLst>
                <a:ext uri="{FF2B5EF4-FFF2-40B4-BE49-F238E27FC236}">
                  <a16:creationId xmlns:a16="http://schemas.microsoft.com/office/drawing/2014/main" id="{DEE0EB99-4C43-4EB7-A8F5-30B4D399F3B4}"/>
                </a:ext>
              </a:extLst>
            </p:cNvPr>
            <p:cNvSpPr txBox="1">
              <a:spLocks noChangeArrowheads="1"/>
            </p:cNvSpPr>
            <p:nvPr/>
          </p:nvSpPr>
          <p:spPr bwMode="auto">
            <a:xfrm>
              <a:off x="3340100" y="4685599"/>
              <a:ext cx="1508125" cy="246221"/>
            </a:xfrm>
            <a:prstGeom prst="rect">
              <a:avLst/>
            </a:prstGeom>
            <a:noFill/>
            <a:ln w="9525">
              <a:noFill/>
              <a:miter lim="800000"/>
              <a:headEnd/>
              <a:tailEnd/>
            </a:ln>
          </p:spPr>
          <p:txBody>
            <a:bodyPr>
              <a:prstTxWarp prst="textNoShape">
                <a:avLst/>
              </a:prstTxWarp>
              <a:spAutoFit/>
            </a:bodyPr>
            <a:lstStyle/>
            <a:p>
              <a:r>
                <a:rPr lang="en-US" sz="1000" dirty="0">
                  <a:solidFill>
                    <a:schemeClr val="accent4"/>
                  </a:solidFill>
                </a:rPr>
                <a:t>=AVERAGE(H4:H97)</a:t>
              </a:r>
            </a:p>
          </p:txBody>
        </p:sp>
        <p:sp>
          <p:nvSpPr>
            <p:cNvPr id="24" name="TextBox 13">
              <a:extLst>
                <a:ext uri="{FF2B5EF4-FFF2-40B4-BE49-F238E27FC236}">
                  <a16:creationId xmlns:a16="http://schemas.microsoft.com/office/drawing/2014/main" id="{306B3545-FE34-4411-BCDC-F6B15735CD83}"/>
                </a:ext>
              </a:extLst>
            </p:cNvPr>
            <p:cNvSpPr txBox="1">
              <a:spLocks noChangeArrowheads="1"/>
            </p:cNvSpPr>
            <p:nvPr/>
          </p:nvSpPr>
          <p:spPr bwMode="auto">
            <a:xfrm>
              <a:off x="3340100" y="4411663"/>
              <a:ext cx="1031051" cy="246221"/>
            </a:xfrm>
            <a:prstGeom prst="rect">
              <a:avLst/>
            </a:prstGeom>
            <a:noFill/>
            <a:ln w="9525">
              <a:noFill/>
              <a:miter lim="800000"/>
              <a:headEnd/>
              <a:tailEnd/>
            </a:ln>
          </p:spPr>
          <p:txBody>
            <a:bodyPr wrap="none">
              <a:prstTxWarp prst="textNoShape">
                <a:avLst/>
              </a:prstTxWarp>
              <a:spAutoFit/>
            </a:bodyPr>
            <a:lstStyle/>
            <a:p>
              <a:r>
                <a:rPr lang="en-US" sz="1000">
                  <a:solidFill>
                    <a:schemeClr val="accent4"/>
                  </a:solidFill>
                </a:rPr>
                <a:t>=MAX(F4:F97)</a:t>
              </a:r>
            </a:p>
          </p:txBody>
        </p:sp>
        <p:sp>
          <p:nvSpPr>
            <p:cNvPr id="25" name="TextBox 14">
              <a:extLst>
                <a:ext uri="{FF2B5EF4-FFF2-40B4-BE49-F238E27FC236}">
                  <a16:creationId xmlns:a16="http://schemas.microsoft.com/office/drawing/2014/main" id="{B43CFDA5-AC44-4E74-A4FA-25F6C9F2821D}"/>
                </a:ext>
              </a:extLst>
            </p:cNvPr>
            <p:cNvSpPr txBox="1">
              <a:spLocks noChangeArrowheads="1"/>
            </p:cNvSpPr>
            <p:nvPr/>
          </p:nvSpPr>
          <p:spPr bwMode="auto">
            <a:xfrm>
              <a:off x="3340100" y="4546804"/>
              <a:ext cx="1079029"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=SUM(G4:G97)</a:t>
              </a:r>
            </a:p>
          </p:txBody>
        </p:sp>
        <p:sp>
          <p:nvSpPr>
            <p:cNvPr id="26" name="TextBox 15">
              <a:extLst>
                <a:ext uri="{FF2B5EF4-FFF2-40B4-BE49-F238E27FC236}">
                  <a16:creationId xmlns:a16="http://schemas.microsoft.com/office/drawing/2014/main" id="{7EA4036C-1920-4E8D-BB31-DAE6BCE2BBF3}"/>
                </a:ext>
              </a:extLst>
            </p:cNvPr>
            <p:cNvSpPr txBox="1">
              <a:spLocks noChangeArrowheads="1"/>
            </p:cNvSpPr>
            <p:nvPr/>
          </p:nvSpPr>
          <p:spPr bwMode="auto">
            <a:xfrm>
              <a:off x="3347940" y="5078869"/>
              <a:ext cx="1688233"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=COUNTIF(H4:H97,”&lt;30”)</a:t>
              </a:r>
            </a:p>
          </p:txBody>
        </p:sp>
        <p:sp>
          <p:nvSpPr>
            <p:cNvPr id="27" name="TextBox 16">
              <a:extLst>
                <a:ext uri="{FF2B5EF4-FFF2-40B4-BE49-F238E27FC236}">
                  <a16:creationId xmlns:a16="http://schemas.microsoft.com/office/drawing/2014/main" id="{D783BEDD-A433-41FB-B455-CD3942FC8315}"/>
                </a:ext>
              </a:extLst>
            </p:cNvPr>
            <p:cNvSpPr txBox="1">
              <a:spLocks noChangeArrowheads="1"/>
            </p:cNvSpPr>
            <p:nvPr/>
          </p:nvSpPr>
          <p:spPr bwMode="auto">
            <a:xfrm>
              <a:off x="3352800" y="4952015"/>
              <a:ext cx="1951789"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=COUNTIF(D4:D97,”=O-Ring”)</a:t>
              </a:r>
            </a:p>
          </p:txBody>
        </p:sp>
        <p:sp>
          <p:nvSpPr>
            <p:cNvPr id="28" name="Text Box 1038">
              <a:extLst>
                <a:ext uri="{FF2B5EF4-FFF2-40B4-BE49-F238E27FC236}">
                  <a16:creationId xmlns:a16="http://schemas.microsoft.com/office/drawing/2014/main" id="{820258B6-B993-4CD1-BF84-9177B1D1EC8E}"/>
                </a:ext>
              </a:extLst>
            </p:cNvPr>
            <p:cNvSpPr txBox="1">
              <a:spLocks noChangeArrowheads="1"/>
            </p:cNvSpPr>
            <p:nvPr/>
          </p:nvSpPr>
          <p:spPr bwMode="auto">
            <a:xfrm>
              <a:off x="3352800" y="4816580"/>
              <a:ext cx="1446213" cy="246221"/>
            </a:xfrm>
            <a:prstGeom prst="rect">
              <a:avLst/>
            </a:prstGeom>
            <a:noFill/>
            <a:ln w="9525">
              <a:noFill/>
              <a:miter lim="800000"/>
              <a:headEnd/>
              <a:tailEnd/>
            </a:ln>
          </p:spPr>
          <p:txBody>
            <a:bodyPr>
              <a:prstTxWarp prst="textNoShape">
                <a:avLst/>
              </a:prstTxWarp>
              <a:spAutoFit/>
            </a:bodyPr>
            <a:lstStyle/>
            <a:p>
              <a:r>
                <a:rPr lang="en-US" sz="1000" dirty="0">
                  <a:solidFill>
                    <a:schemeClr val="accent4"/>
                  </a:solidFill>
                </a:rPr>
                <a:t>=COUNT(B4:B97)</a:t>
              </a:r>
            </a:p>
          </p:txBody>
        </p:sp>
        <p:sp>
          <p:nvSpPr>
            <p:cNvPr id="29" name="TextBox 28">
              <a:extLst>
                <a:ext uri="{FF2B5EF4-FFF2-40B4-BE49-F238E27FC236}">
                  <a16:creationId xmlns:a16="http://schemas.microsoft.com/office/drawing/2014/main" id="{184AB563-E571-4754-AC7E-54CD64D63F5B}"/>
                </a:ext>
              </a:extLst>
            </p:cNvPr>
            <p:cNvSpPr txBox="1"/>
            <p:nvPr/>
          </p:nvSpPr>
          <p:spPr>
            <a:xfrm>
              <a:off x="3351224" y="5212038"/>
              <a:ext cx="4320480" cy="246221"/>
            </a:xfrm>
            <a:prstGeom prst="rect">
              <a:avLst/>
            </a:prstGeom>
            <a:noFill/>
          </p:spPr>
          <p:txBody>
            <a:bodyPr wrap="square" rtlCol="0">
              <a:spAutoFit/>
            </a:bodyPr>
            <a:lstStyle/>
            <a:p>
              <a:r>
                <a:rPr lang="en-US" sz="1000" dirty="0">
                  <a:solidFill>
                    <a:schemeClr val="accent4"/>
                  </a:solidFill>
                </a:rPr>
                <a:t>=COUNTIFS(D4:D97,"O-Ring",A4:A97,"Spacetime Technologies")</a:t>
              </a:r>
            </a:p>
          </p:txBody>
        </p:sp>
      </p:grpSp>
    </p:spTree>
    <p:extLst>
      <p:ext uri="{BB962C8B-B14F-4D97-AF65-F5344CB8AC3E}">
        <p14:creationId xmlns:p14="http://schemas.microsoft.com/office/powerpoint/2010/main" val="321820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1681</TotalTime>
  <Words>2783</Words>
  <Application>Microsoft Office PowerPoint</Application>
  <PresentationFormat>Custom</PresentationFormat>
  <Paragraphs>186</Paragraphs>
  <Slides>27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Open Sauce</vt:lpstr>
      <vt:lpstr>Open Sans Bold Bold</vt:lpstr>
      <vt:lpstr>Tahoma Bold</vt:lpstr>
      <vt:lpstr>Calibri</vt:lpstr>
      <vt:lpstr>Wingdings 3</vt:lpstr>
      <vt:lpstr>Arial</vt:lpstr>
      <vt:lpstr>Open Sans</vt:lpstr>
      <vt:lpstr>Tahoma</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pc</cp:lastModifiedBy>
  <cp:revision>168</cp:revision>
  <dcterms:created xsi:type="dcterms:W3CDTF">2006-08-16T00:00:00Z</dcterms:created>
  <dcterms:modified xsi:type="dcterms:W3CDTF">2024-03-13T08:06:26Z</dcterms:modified>
  <dc:identifier>DAFtcN56TXg</dc:identifier>
</cp:coreProperties>
</file>