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9" r:id="rId4"/>
    <p:sldId id="270" r:id="rId5"/>
    <p:sldId id="257" r:id="rId6"/>
    <p:sldId id="258" r:id="rId7"/>
    <p:sldId id="263" r:id="rId8"/>
    <p:sldId id="264" r:id="rId9"/>
    <p:sldId id="265" r:id="rId10"/>
    <p:sldId id="266" r:id="rId11"/>
    <p:sldId id="267" r:id="rId12"/>
    <p:sldId id="268" r:id="rId13"/>
    <p:sldId id="261" r:id="rId14"/>
    <p:sldId id="260"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83ECE3EB-B4A3-4554-94BD-528E34770AAE}" type="datetimeFigureOut">
              <a:rPr lang="id-ID" smtClean="0"/>
              <a:pPr/>
              <a:t>01/03/2024</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7121B63-C756-4E75-B64E-712AA3DC5409}"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ECE3EB-B4A3-4554-94BD-528E34770AAE}" type="datetimeFigureOut">
              <a:rPr lang="id-ID" smtClean="0"/>
              <a:pPr/>
              <a:t>01/03/2024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7121B63-C756-4E75-B64E-712AA3DC540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ECE3EB-B4A3-4554-94BD-528E34770AAE}" type="datetimeFigureOut">
              <a:rPr lang="id-ID" smtClean="0"/>
              <a:pPr/>
              <a:t>01/03/2024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7121B63-C756-4E75-B64E-712AA3DC540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3ECE3EB-B4A3-4554-94BD-528E34770AAE}" type="datetimeFigureOut">
              <a:rPr lang="id-ID" smtClean="0"/>
              <a:pPr/>
              <a:t>01/03/2024</a:t>
            </a:fld>
            <a:endParaRPr lang="id-ID"/>
          </a:p>
        </p:txBody>
      </p:sp>
      <p:sp>
        <p:nvSpPr>
          <p:cNvPr id="9" name="Slide Number Placeholder 8"/>
          <p:cNvSpPr>
            <a:spLocks noGrp="1"/>
          </p:cNvSpPr>
          <p:nvPr>
            <p:ph type="sldNum" sz="quarter" idx="15"/>
          </p:nvPr>
        </p:nvSpPr>
        <p:spPr/>
        <p:txBody>
          <a:bodyPr rtlCol="0"/>
          <a:lstStyle/>
          <a:p>
            <a:fld id="{27121B63-C756-4E75-B64E-712AA3DC5409}" type="slidenum">
              <a:rPr lang="id-ID" smtClean="0"/>
              <a:pPr/>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3ECE3EB-B4A3-4554-94BD-528E34770AAE}" type="datetimeFigureOut">
              <a:rPr lang="id-ID" smtClean="0"/>
              <a:pPr/>
              <a:t>01/03/2024</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7121B63-C756-4E75-B64E-712AA3DC5409}"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3ECE3EB-B4A3-4554-94BD-528E34770AAE}" type="datetimeFigureOut">
              <a:rPr lang="id-ID" smtClean="0"/>
              <a:pPr/>
              <a:t>01/03/2024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7121B63-C756-4E75-B64E-712AA3DC5409}" type="slidenum">
              <a:rPr lang="id-ID" smtClean="0"/>
              <a:pPr/>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3ECE3EB-B4A3-4554-94BD-528E34770AAE}" type="datetimeFigureOut">
              <a:rPr lang="id-ID" smtClean="0"/>
              <a:pPr/>
              <a:t>01/03/2024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7121B63-C756-4E75-B64E-712AA3DC5409}" type="slidenum">
              <a:rPr lang="id-ID" smtClean="0"/>
              <a:pPr/>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83ECE3EB-B4A3-4554-94BD-528E34770AAE}" type="datetimeFigureOut">
              <a:rPr lang="id-ID" smtClean="0"/>
              <a:pPr/>
              <a:t>01/03/2024</a:t>
            </a:fld>
            <a:endParaRPr lang="id-ID"/>
          </a:p>
        </p:txBody>
      </p:sp>
      <p:sp>
        <p:nvSpPr>
          <p:cNvPr id="7" name="Slide Number Placeholder 6"/>
          <p:cNvSpPr>
            <a:spLocks noGrp="1"/>
          </p:cNvSpPr>
          <p:nvPr>
            <p:ph type="sldNum" sz="quarter" idx="11"/>
          </p:nvPr>
        </p:nvSpPr>
        <p:spPr/>
        <p:txBody>
          <a:bodyPr rtlCol="0"/>
          <a:lstStyle/>
          <a:p>
            <a:fld id="{27121B63-C756-4E75-B64E-712AA3DC5409}" type="slidenum">
              <a:rPr lang="id-ID" smtClean="0"/>
              <a:pPr/>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ECE3EB-B4A3-4554-94BD-528E34770AAE}" type="datetimeFigureOut">
              <a:rPr lang="id-ID" smtClean="0"/>
              <a:pPr/>
              <a:t>01/03/2024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7121B63-C756-4E75-B64E-712AA3DC540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83ECE3EB-B4A3-4554-94BD-528E34770AAE}" type="datetimeFigureOut">
              <a:rPr lang="id-ID" smtClean="0"/>
              <a:pPr/>
              <a:t>01/03/2024</a:t>
            </a:fld>
            <a:endParaRPr lang="id-ID"/>
          </a:p>
        </p:txBody>
      </p:sp>
      <p:sp>
        <p:nvSpPr>
          <p:cNvPr id="22" name="Slide Number Placeholder 21"/>
          <p:cNvSpPr>
            <a:spLocks noGrp="1"/>
          </p:cNvSpPr>
          <p:nvPr>
            <p:ph type="sldNum" sz="quarter" idx="15"/>
          </p:nvPr>
        </p:nvSpPr>
        <p:spPr/>
        <p:txBody>
          <a:bodyPr rtlCol="0"/>
          <a:lstStyle/>
          <a:p>
            <a:fld id="{27121B63-C756-4E75-B64E-712AA3DC5409}" type="slidenum">
              <a:rPr lang="id-ID" smtClean="0"/>
              <a:pPr/>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3ECE3EB-B4A3-4554-94BD-528E34770AAE}" type="datetimeFigureOut">
              <a:rPr lang="id-ID" smtClean="0"/>
              <a:pPr/>
              <a:t>01/03/2024</a:t>
            </a:fld>
            <a:endParaRPr lang="id-ID"/>
          </a:p>
        </p:txBody>
      </p:sp>
      <p:sp>
        <p:nvSpPr>
          <p:cNvPr id="18" name="Slide Number Placeholder 17"/>
          <p:cNvSpPr>
            <a:spLocks noGrp="1"/>
          </p:cNvSpPr>
          <p:nvPr>
            <p:ph type="sldNum" sz="quarter" idx="11"/>
          </p:nvPr>
        </p:nvSpPr>
        <p:spPr/>
        <p:txBody>
          <a:bodyPr rtlCol="0"/>
          <a:lstStyle/>
          <a:p>
            <a:fld id="{27121B63-C756-4E75-B64E-712AA3DC5409}" type="slidenum">
              <a:rPr lang="id-ID" smtClean="0"/>
              <a:pPr/>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3ECE3EB-B4A3-4554-94BD-528E34770AAE}" type="datetimeFigureOut">
              <a:rPr lang="id-ID" smtClean="0"/>
              <a:pPr/>
              <a:t>01/03/2024</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7121B63-C756-4E75-B64E-712AA3DC540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oright.stsci.edu/proceedings/lisa3/nicholasj.html" TargetMode="External"/><Relationship Id="rId2" Type="http://schemas.openxmlformats.org/officeDocument/2006/relationships/hyperlink" Target="http://www.infosciencetoday.com/munshi.html" TargetMode="External"/><Relationship Id="rId1" Type="http://schemas.openxmlformats.org/officeDocument/2006/relationships/slideLayout" Target="../slideLayouts/slideLayout1.xml"/><Relationship Id="rId4" Type="http://schemas.openxmlformats.org/officeDocument/2006/relationships/hyperlink" Target="http://mycopypast.blogspot.com/2009/09/pengertian-perencanaan-pemasaran.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1638" y="642918"/>
            <a:ext cx="7072362" cy="833448"/>
          </a:xfrm>
        </p:spPr>
        <p:txBody>
          <a:bodyPr>
            <a:noAutofit/>
          </a:bodyPr>
          <a:lstStyle/>
          <a:p>
            <a:pPr lvl="0" fontAlgn="base">
              <a:spcAft>
                <a:spcPct val="0"/>
              </a:spcAft>
              <a:tabLst>
                <a:tab pos="274638" algn="l"/>
              </a:tabLst>
            </a:pPr>
            <a:r>
              <a:rPr lang="en-US" sz="2800" cap="none" dirty="0" smtClean="0">
                <a:solidFill>
                  <a:schemeClr val="tx1"/>
                </a:solidFill>
                <a:latin typeface="Arial" pitchFamily="34" charset="0"/>
                <a:ea typeface="Times New Roman" pitchFamily="18" charset="0"/>
                <a:cs typeface="Arial" pitchFamily="34" charset="0"/>
              </a:rPr>
              <a:t>PERENCANAAN PEMASARAN</a:t>
            </a:r>
            <a:br>
              <a:rPr lang="en-US" sz="2800" cap="none" dirty="0" smtClean="0">
                <a:solidFill>
                  <a:schemeClr val="tx1"/>
                </a:solidFill>
                <a:latin typeface="Arial" pitchFamily="34" charset="0"/>
                <a:ea typeface="Times New Roman" pitchFamily="18" charset="0"/>
                <a:cs typeface="Arial" pitchFamily="34" charset="0"/>
              </a:rPr>
            </a:br>
            <a:r>
              <a:rPr lang="en-US" sz="2800" cap="none" dirty="0" smtClean="0">
                <a:solidFill>
                  <a:schemeClr val="tx1"/>
                </a:solidFill>
                <a:latin typeface="Arial" pitchFamily="34" charset="0"/>
                <a:ea typeface="Times New Roman" pitchFamily="18" charset="0"/>
                <a:cs typeface="Arial" pitchFamily="34" charset="0"/>
              </a:rPr>
              <a:t>Dr. </a:t>
            </a:r>
            <a:r>
              <a:rPr lang="en-US" sz="2800" cap="none" dirty="0" err="1" smtClean="0">
                <a:solidFill>
                  <a:schemeClr val="tx1"/>
                </a:solidFill>
                <a:latin typeface="Arial" pitchFamily="34" charset="0"/>
                <a:ea typeface="Times New Roman" pitchFamily="18" charset="0"/>
                <a:cs typeface="Arial" pitchFamily="34" charset="0"/>
              </a:rPr>
              <a:t>Febriansyah</a:t>
            </a:r>
            <a:endParaRPr lang="id-ID" sz="2800" dirty="0">
              <a:latin typeface="Arial" pitchFamily="34" charset="0"/>
              <a:cs typeface="Arial" pitchFamily="34" charset="0"/>
            </a:endParaRPr>
          </a:p>
        </p:txBody>
      </p:sp>
      <p:sp>
        <p:nvSpPr>
          <p:cNvPr id="3" name="Subtitle 2"/>
          <p:cNvSpPr>
            <a:spLocks noGrp="1"/>
          </p:cNvSpPr>
          <p:nvPr>
            <p:ph type="subTitle" idx="1"/>
          </p:nvPr>
        </p:nvSpPr>
        <p:spPr>
          <a:xfrm>
            <a:off x="2357422" y="1571612"/>
            <a:ext cx="6172200" cy="5000660"/>
          </a:xfrm>
        </p:spPr>
        <p:txBody>
          <a:bodyPr>
            <a:noAutofit/>
          </a:bodyPr>
          <a:lstStyle/>
          <a:p>
            <a:pPr marL="342900" indent="-342900">
              <a:spcBef>
                <a:spcPts val="1200"/>
              </a:spcBef>
              <a:buClr>
                <a:schemeClr val="tx1"/>
              </a:buClr>
              <a:buSzPct val="100000"/>
              <a:buFont typeface="+mj-lt"/>
              <a:buAutoNum type="arabicPeriod"/>
            </a:pPr>
            <a:endParaRPr lang="pt-BR" sz="1600" b="0" dirty="0" smtClean="0">
              <a:solidFill>
                <a:schemeClr val="tx1"/>
              </a:solidFill>
              <a:latin typeface="Arial" pitchFamily="34" charset="0"/>
              <a:ea typeface="Times New Roman" pitchFamily="18" charset="0"/>
              <a:cs typeface="Arial" pitchFamily="34" charset="0"/>
            </a:endParaRPr>
          </a:p>
          <a:p>
            <a:pPr marL="342900" indent="-342900">
              <a:spcBef>
                <a:spcPts val="1200"/>
              </a:spcBef>
              <a:buClr>
                <a:schemeClr val="tx1"/>
              </a:buClr>
              <a:buSzPct val="100000"/>
              <a:buFont typeface="+mj-lt"/>
              <a:buAutoNum type="arabicPeriod"/>
            </a:pPr>
            <a:r>
              <a:rPr lang="en-US" sz="1600" b="0" dirty="0" smtClean="0">
                <a:latin typeface="Arial" pitchFamily="34" charset="0"/>
                <a:cs typeface="Arial" pitchFamily="34" charset="0"/>
              </a:rPr>
              <a:t>Kassel, </a:t>
            </a:r>
            <a:r>
              <a:rPr lang="en-US" sz="1600" b="0" dirty="0" err="1" smtClean="0">
                <a:latin typeface="Arial" pitchFamily="34" charset="0"/>
                <a:cs typeface="Arial" pitchFamily="34" charset="0"/>
              </a:rPr>
              <a:t>AmeliaHow</a:t>
            </a:r>
            <a:r>
              <a:rPr lang="en-US" sz="1600" b="0" dirty="0" smtClean="0">
                <a:latin typeface="Arial" pitchFamily="34" charset="0"/>
                <a:cs typeface="Arial" pitchFamily="34" charset="0"/>
              </a:rPr>
              <a:t> to Write a Marketing Plan  DARI </a:t>
            </a:r>
            <a:r>
              <a:rPr lang="en-US" sz="1600" dirty="0" smtClean="0">
                <a:latin typeface="Arial" pitchFamily="34" charset="0"/>
                <a:cs typeface="Arial" pitchFamily="34" charset="0"/>
              </a:rPr>
              <a:t>http://www.infotoday.com/mls/jun99/how-to.htm</a:t>
            </a:r>
            <a:endParaRPr lang="en-US" sz="1600" b="0" dirty="0" smtClean="0">
              <a:latin typeface="Arial" pitchFamily="34" charset="0"/>
              <a:cs typeface="Arial" pitchFamily="34" charset="0"/>
            </a:endParaRPr>
          </a:p>
          <a:p>
            <a:pPr marL="342900" indent="-342900">
              <a:spcBef>
                <a:spcPts val="1200"/>
              </a:spcBef>
              <a:buClr>
                <a:schemeClr val="tx1"/>
              </a:buClr>
              <a:buSzPct val="100000"/>
              <a:buFont typeface="+mj-lt"/>
              <a:buAutoNum type="arabicPeriod"/>
            </a:pPr>
            <a:r>
              <a:rPr lang="en-US" sz="1600" b="0" dirty="0" smtClean="0">
                <a:solidFill>
                  <a:schemeClr val="tx1"/>
                </a:solidFill>
                <a:latin typeface="Arial" pitchFamily="34" charset="0"/>
                <a:ea typeface="Times New Roman" pitchFamily="18" charset="0"/>
                <a:cs typeface="Arial" pitchFamily="34" charset="0"/>
              </a:rPr>
              <a:t>MANSHI, M. </a:t>
            </a:r>
            <a:r>
              <a:rPr lang="en-US" sz="1600" b="0" dirty="0" err="1" smtClean="0">
                <a:solidFill>
                  <a:schemeClr val="tx1"/>
                </a:solidFill>
                <a:latin typeface="Arial" pitchFamily="34" charset="0"/>
                <a:ea typeface="Times New Roman" pitchFamily="18" charset="0"/>
                <a:cs typeface="Arial" pitchFamily="34" charset="0"/>
              </a:rPr>
              <a:t>Nasiruddin</a:t>
            </a:r>
            <a:r>
              <a:rPr lang="en-US" sz="1600" b="0" dirty="0" smtClean="0">
                <a:solidFill>
                  <a:schemeClr val="tx1"/>
                </a:solidFill>
                <a:latin typeface="Arial" pitchFamily="34" charset="0"/>
                <a:ea typeface="Times New Roman" pitchFamily="18" charset="0"/>
                <a:cs typeface="Arial" pitchFamily="34" charset="0"/>
              </a:rPr>
              <a:t>. : </a:t>
            </a:r>
            <a:r>
              <a:rPr lang="en-US" sz="1600" b="0" u="sng" dirty="0" smtClean="0">
                <a:solidFill>
                  <a:schemeClr val="tx1"/>
                </a:solidFill>
                <a:latin typeface="Arial" pitchFamily="34" charset="0"/>
                <a:ea typeface="Times New Roman" pitchFamily="18" charset="0"/>
                <a:cs typeface="Arial" pitchFamily="34" charset="0"/>
              </a:rPr>
              <a:t>Library and information services : marketing strategies and techniques</a:t>
            </a:r>
            <a:r>
              <a:rPr lang="en-US" sz="1600" b="0" dirty="0" smtClean="0">
                <a:solidFill>
                  <a:schemeClr val="tx1"/>
                </a:solidFill>
                <a:latin typeface="Arial" pitchFamily="34" charset="0"/>
                <a:ea typeface="Times New Roman" pitchFamily="18" charset="0"/>
                <a:cs typeface="Arial" pitchFamily="34" charset="0"/>
              </a:rPr>
              <a:t>. </a:t>
            </a:r>
            <a:r>
              <a:rPr lang="en-US" sz="1600" b="0" dirty="0" smtClean="0">
                <a:solidFill>
                  <a:schemeClr val="tx1"/>
                </a:solidFill>
                <a:latin typeface="Arial" pitchFamily="34" charset="0"/>
                <a:ea typeface="Times New Roman" pitchFamily="18" charset="0"/>
                <a:cs typeface="Arial" pitchFamily="34" charset="0"/>
                <a:hlinkClick r:id="rId2"/>
              </a:rPr>
              <a:t>http://www.infosciencetoday.com/munshi.html</a:t>
            </a:r>
            <a:endParaRPr lang="en-US" sz="1600" b="0" dirty="0" smtClean="0">
              <a:solidFill>
                <a:schemeClr val="tx1"/>
              </a:solidFill>
              <a:latin typeface="Arial" pitchFamily="34" charset="0"/>
              <a:ea typeface="Times New Roman" pitchFamily="18" charset="0"/>
              <a:cs typeface="Arial" pitchFamily="34" charset="0"/>
            </a:endParaRPr>
          </a:p>
          <a:p>
            <a:pPr marL="342900" indent="-342900">
              <a:spcBef>
                <a:spcPts val="1200"/>
              </a:spcBef>
              <a:buClr>
                <a:schemeClr val="tx1"/>
              </a:buClr>
              <a:buSzPct val="100000"/>
              <a:buFont typeface="+mj-lt"/>
              <a:buAutoNum type="arabicPeriod"/>
            </a:pPr>
            <a:r>
              <a:rPr lang="en-US" sz="1600" b="0" dirty="0" smtClean="0">
                <a:solidFill>
                  <a:schemeClr val="tx1"/>
                </a:solidFill>
                <a:latin typeface="Arial" pitchFamily="34" charset="0"/>
                <a:ea typeface="Times New Roman" pitchFamily="18" charset="0"/>
                <a:cs typeface="Arial" pitchFamily="34" charset="0"/>
              </a:rPr>
              <a:t>NICHOLAS, Julie. </a:t>
            </a:r>
            <a:r>
              <a:rPr lang="en-US" sz="1600" b="0" u="sng" dirty="0" smtClean="0">
                <a:solidFill>
                  <a:schemeClr val="tx1"/>
                </a:solidFill>
                <a:latin typeface="Arial" pitchFamily="34" charset="0"/>
                <a:ea typeface="Times New Roman" pitchFamily="18" charset="0"/>
                <a:cs typeface="Arial" pitchFamily="34" charset="0"/>
              </a:rPr>
              <a:t>Marketing and promotion of library services</a:t>
            </a:r>
            <a:r>
              <a:rPr lang="en-US" sz="1600" b="0" dirty="0" smtClean="0">
                <a:solidFill>
                  <a:schemeClr val="tx1"/>
                </a:solidFill>
                <a:latin typeface="Arial" pitchFamily="34" charset="0"/>
                <a:ea typeface="Times New Roman" pitchFamily="18" charset="0"/>
                <a:cs typeface="Arial" pitchFamily="34" charset="0"/>
              </a:rPr>
              <a:t>. </a:t>
            </a:r>
            <a:r>
              <a:rPr lang="en-US" sz="1600" b="0" dirty="0" smtClean="0">
                <a:solidFill>
                  <a:schemeClr val="tx1"/>
                </a:solidFill>
                <a:latin typeface="Arial" pitchFamily="34" charset="0"/>
                <a:ea typeface="Times New Roman" pitchFamily="18" charset="0"/>
                <a:cs typeface="Arial" pitchFamily="34" charset="0"/>
                <a:hlinkClick r:id="rId3"/>
              </a:rPr>
              <a:t>http://doright.stsci.edu/proceedings/lisa3/nicholasj.html</a:t>
            </a:r>
            <a:endParaRPr lang="en-US" sz="1600" b="0" dirty="0" smtClean="0">
              <a:solidFill>
                <a:schemeClr val="tx1"/>
              </a:solidFill>
              <a:latin typeface="Arial" pitchFamily="34" charset="0"/>
              <a:ea typeface="Times New Roman" pitchFamily="18" charset="0"/>
              <a:cs typeface="Arial" pitchFamily="34" charset="0"/>
            </a:endParaRPr>
          </a:p>
          <a:p>
            <a:pPr marL="342900" indent="-342900">
              <a:spcBef>
                <a:spcPts val="1200"/>
              </a:spcBef>
              <a:buClr>
                <a:schemeClr val="tx1"/>
              </a:buClr>
              <a:buSzPct val="100000"/>
              <a:buFont typeface="+mj-lt"/>
              <a:buAutoNum type="arabicPeriod"/>
            </a:pPr>
            <a:r>
              <a:rPr lang="en-US" sz="1600" b="0" dirty="0" err="1" smtClean="0">
                <a:latin typeface="Arial" pitchFamily="34" charset="0"/>
                <a:cs typeface="Arial" pitchFamily="34" charset="0"/>
              </a:rPr>
              <a:t>Pengertian</a:t>
            </a:r>
            <a:r>
              <a:rPr lang="en-US" sz="1600" b="0" dirty="0" smtClean="0">
                <a:latin typeface="Arial" pitchFamily="34" charset="0"/>
                <a:cs typeface="Arial" pitchFamily="34" charset="0"/>
              </a:rPr>
              <a:t> </a:t>
            </a:r>
            <a:r>
              <a:rPr lang="en-US" sz="1600" b="0" dirty="0" err="1" smtClean="0">
                <a:latin typeface="Arial" pitchFamily="34" charset="0"/>
                <a:cs typeface="Arial" pitchFamily="34" charset="0"/>
              </a:rPr>
              <a:t>Perencanaan</a:t>
            </a:r>
            <a:r>
              <a:rPr lang="en-US" sz="1600" b="0" dirty="0" smtClean="0">
                <a:latin typeface="Arial" pitchFamily="34" charset="0"/>
                <a:cs typeface="Arial" pitchFamily="34" charset="0"/>
              </a:rPr>
              <a:t> </a:t>
            </a:r>
            <a:r>
              <a:rPr lang="en-US" sz="1600" b="0" dirty="0" err="1" smtClean="0">
                <a:latin typeface="Arial" pitchFamily="34" charset="0"/>
                <a:cs typeface="Arial" pitchFamily="34" charset="0"/>
              </a:rPr>
              <a:t>Pemasaran</a:t>
            </a:r>
            <a:r>
              <a:rPr lang="en-US" sz="1600" b="0" dirty="0" smtClean="0">
                <a:latin typeface="Arial" pitchFamily="34" charset="0"/>
                <a:cs typeface="Arial" pitchFamily="34" charset="0"/>
              </a:rPr>
              <a:t>. Dari </a:t>
            </a:r>
            <a:r>
              <a:rPr lang="en-US" sz="1600" b="0" dirty="0" smtClean="0">
                <a:latin typeface="Arial" pitchFamily="34" charset="0"/>
                <a:cs typeface="Arial" pitchFamily="34" charset="0"/>
                <a:hlinkClick r:id="rId4"/>
              </a:rPr>
              <a:t>http://mycopypast.blogspot.com/2009/09/pengertian-perencanaan-pemasaran.html</a:t>
            </a:r>
            <a:endParaRPr lang="en-US" sz="1600" b="0" dirty="0" smtClean="0">
              <a:latin typeface="Arial" pitchFamily="34" charset="0"/>
              <a:cs typeface="Arial" pitchFamily="34" charset="0"/>
            </a:endParaRPr>
          </a:p>
          <a:p>
            <a:pPr marL="342900" indent="-342900">
              <a:spcBef>
                <a:spcPts val="1200"/>
              </a:spcBef>
              <a:buClr>
                <a:schemeClr val="tx1"/>
              </a:buClr>
              <a:buSzPct val="100000"/>
              <a:buFont typeface="+mj-lt"/>
              <a:buAutoNum type="arabicPeriod"/>
            </a:pPr>
            <a:r>
              <a:rPr lang="en-US" sz="1600" b="0" dirty="0" smtClean="0">
                <a:solidFill>
                  <a:schemeClr val="tx1"/>
                </a:solidFill>
                <a:latin typeface="Arial" pitchFamily="34" charset="0"/>
                <a:ea typeface="Times New Roman" pitchFamily="18" charset="0"/>
                <a:cs typeface="Arial" pitchFamily="34" charset="0"/>
              </a:rPr>
              <a:t>SUDARMINI, </a:t>
            </a:r>
            <a:r>
              <a:rPr lang="en-US" sz="1600" b="0" dirty="0" err="1" smtClean="0">
                <a:solidFill>
                  <a:schemeClr val="tx1"/>
                </a:solidFill>
                <a:latin typeface="Arial" pitchFamily="34" charset="0"/>
                <a:ea typeface="Times New Roman" pitchFamily="18" charset="0"/>
                <a:cs typeface="Arial" pitchFamily="34" charset="0"/>
              </a:rPr>
              <a:t>Euis</a:t>
            </a:r>
            <a:r>
              <a:rPr lang="en-US" sz="1600" b="0" dirty="0" smtClean="0">
                <a:solidFill>
                  <a:schemeClr val="tx1"/>
                </a:solidFill>
                <a:latin typeface="Arial" pitchFamily="34" charset="0"/>
                <a:ea typeface="Times New Roman" pitchFamily="18" charset="0"/>
                <a:cs typeface="Arial" pitchFamily="34" charset="0"/>
              </a:rPr>
              <a:t> </a:t>
            </a:r>
            <a:r>
              <a:rPr lang="en-US" sz="1600" b="0" dirty="0" err="1" smtClean="0">
                <a:solidFill>
                  <a:schemeClr val="tx1"/>
                </a:solidFill>
                <a:latin typeface="Arial" pitchFamily="34" charset="0"/>
                <a:ea typeface="Times New Roman" pitchFamily="18" charset="0"/>
                <a:cs typeface="Arial" pitchFamily="34" charset="0"/>
              </a:rPr>
              <a:t>dan</a:t>
            </a:r>
            <a:r>
              <a:rPr lang="en-US" sz="1600" b="0" dirty="0" smtClean="0">
                <a:solidFill>
                  <a:schemeClr val="tx1"/>
                </a:solidFill>
                <a:latin typeface="Arial" pitchFamily="34" charset="0"/>
                <a:ea typeface="Times New Roman" pitchFamily="18" charset="0"/>
                <a:cs typeface="Arial" pitchFamily="34" charset="0"/>
              </a:rPr>
              <a:t> MANSJUR, Surya. </a:t>
            </a:r>
            <a:r>
              <a:rPr lang="pt-BR" sz="1600" b="0" i="1" dirty="0" smtClean="0">
                <a:solidFill>
                  <a:schemeClr val="tx1"/>
                </a:solidFill>
                <a:latin typeface="Arial" pitchFamily="34" charset="0"/>
                <a:ea typeface="Times New Roman" pitchFamily="18" charset="0"/>
                <a:cs typeface="Arial" pitchFamily="34" charset="0"/>
              </a:rPr>
              <a:t>Pemasaran jasa perpustakaan dan informasi.</a:t>
            </a:r>
            <a:r>
              <a:rPr lang="pt-BR" sz="1600" b="0" dirty="0" smtClean="0">
                <a:solidFill>
                  <a:schemeClr val="tx1"/>
                </a:solidFill>
                <a:latin typeface="Arial" pitchFamily="34" charset="0"/>
                <a:ea typeface="Times New Roman" pitchFamily="18" charset="0"/>
                <a:cs typeface="Arial" pitchFamily="34" charset="0"/>
              </a:rPr>
              <a:t> </a:t>
            </a:r>
            <a:r>
              <a:rPr lang="pt-BR" sz="1600" b="0" u="sng" dirty="0" smtClean="0">
                <a:solidFill>
                  <a:schemeClr val="tx1"/>
                </a:solidFill>
                <a:latin typeface="Arial" pitchFamily="34" charset="0"/>
                <a:ea typeface="Times New Roman" pitchFamily="18" charset="0"/>
                <a:cs typeface="Arial" pitchFamily="34" charset="0"/>
              </a:rPr>
              <a:t>Jurnal Perpustakaan Pertanian</a:t>
            </a:r>
            <a:r>
              <a:rPr lang="pt-BR" sz="1600" b="0" dirty="0" smtClean="0">
                <a:solidFill>
                  <a:schemeClr val="tx1"/>
                </a:solidFill>
                <a:latin typeface="Arial" pitchFamily="34" charset="0"/>
                <a:ea typeface="Times New Roman" pitchFamily="18" charset="0"/>
                <a:cs typeface="Arial" pitchFamily="34" charset="0"/>
              </a:rPr>
              <a:t> Vol. 10, No. 1, 2001.</a:t>
            </a:r>
            <a:endParaRPr lang="en-US" sz="1600" b="0" dirty="0" smtClean="0">
              <a:solidFill>
                <a:schemeClr val="tx1"/>
              </a:solidFill>
              <a:latin typeface="Arial" pitchFamily="34" charset="0"/>
              <a:ea typeface="Times New Roman" pitchFamily="18" charset="0"/>
              <a:cs typeface="Arial" pitchFamily="34" charset="0"/>
            </a:endParaRPr>
          </a:p>
          <a:p>
            <a:pPr marL="342900" indent="-342900">
              <a:spcBef>
                <a:spcPts val="1200"/>
              </a:spcBef>
              <a:buClr>
                <a:schemeClr val="tx1"/>
              </a:buClr>
              <a:buSzPct val="100000"/>
              <a:buFont typeface="+mj-lt"/>
              <a:buAutoNum type="arabicPeriod"/>
            </a:pPr>
            <a:r>
              <a:rPr lang="pt-BR" sz="1600" b="0" dirty="0" smtClean="0">
                <a:solidFill>
                  <a:schemeClr val="tx1"/>
                </a:solidFill>
                <a:latin typeface="Arial" pitchFamily="34" charset="0"/>
                <a:ea typeface="Times New Roman" pitchFamily="18" charset="0"/>
                <a:cs typeface="Arial" pitchFamily="34" charset="0"/>
              </a:rPr>
              <a:t>SULASTIYONO, Agus. </a:t>
            </a:r>
            <a:r>
              <a:rPr lang="en-US" sz="1600" b="0" u="sng" dirty="0" err="1" smtClean="0">
                <a:solidFill>
                  <a:schemeClr val="tx1"/>
                </a:solidFill>
                <a:latin typeface="Arial" pitchFamily="34" charset="0"/>
                <a:ea typeface="Times New Roman" pitchFamily="18" charset="0"/>
                <a:cs typeface="Arial" pitchFamily="34" charset="0"/>
              </a:rPr>
              <a:t>Manajemen</a:t>
            </a:r>
            <a:r>
              <a:rPr lang="en-US" sz="1600" b="0" u="sng" dirty="0" smtClean="0">
                <a:solidFill>
                  <a:schemeClr val="tx1"/>
                </a:solidFill>
                <a:latin typeface="Arial" pitchFamily="34" charset="0"/>
                <a:ea typeface="Times New Roman" pitchFamily="18" charset="0"/>
                <a:cs typeface="Arial" pitchFamily="34" charset="0"/>
              </a:rPr>
              <a:t> </a:t>
            </a:r>
            <a:r>
              <a:rPr lang="en-US" sz="1600" b="0" u="sng" dirty="0" err="1" smtClean="0">
                <a:solidFill>
                  <a:schemeClr val="tx1"/>
                </a:solidFill>
                <a:latin typeface="Arial" pitchFamily="34" charset="0"/>
                <a:ea typeface="Times New Roman" pitchFamily="18" charset="0"/>
                <a:cs typeface="Arial" pitchFamily="34" charset="0"/>
              </a:rPr>
              <a:t>penyelenggaraan</a:t>
            </a:r>
            <a:r>
              <a:rPr lang="en-US" sz="1600" b="0" u="sng" dirty="0" smtClean="0">
                <a:solidFill>
                  <a:schemeClr val="tx1"/>
                </a:solidFill>
                <a:latin typeface="Arial" pitchFamily="34" charset="0"/>
                <a:ea typeface="Times New Roman" pitchFamily="18" charset="0"/>
                <a:cs typeface="Arial" pitchFamily="34" charset="0"/>
              </a:rPr>
              <a:t> hotel</a:t>
            </a:r>
            <a:r>
              <a:rPr lang="en-US" sz="1600" b="0" dirty="0" smtClean="0">
                <a:solidFill>
                  <a:schemeClr val="tx1"/>
                </a:solidFill>
                <a:latin typeface="Arial" pitchFamily="34" charset="0"/>
                <a:ea typeface="Times New Roman" pitchFamily="18" charset="0"/>
                <a:cs typeface="Arial" pitchFamily="34" charset="0"/>
              </a:rPr>
              <a:t>. Bandung : </a:t>
            </a:r>
            <a:r>
              <a:rPr lang="en-US" sz="1600" b="0" dirty="0" err="1" smtClean="0">
                <a:solidFill>
                  <a:schemeClr val="tx1"/>
                </a:solidFill>
                <a:latin typeface="Arial" pitchFamily="34" charset="0"/>
                <a:ea typeface="Times New Roman" pitchFamily="18" charset="0"/>
                <a:cs typeface="Arial" pitchFamily="34" charset="0"/>
              </a:rPr>
              <a:t>Alfabeta</a:t>
            </a:r>
            <a:r>
              <a:rPr lang="en-US" sz="1600" b="0" dirty="0" smtClean="0">
                <a:solidFill>
                  <a:schemeClr val="tx1"/>
                </a:solidFill>
                <a:latin typeface="Arial" pitchFamily="34" charset="0"/>
                <a:ea typeface="Times New Roman" pitchFamily="18" charset="0"/>
                <a:cs typeface="Arial" pitchFamily="34" charset="0"/>
              </a:rPr>
              <a:t>, 1999.</a:t>
            </a:r>
          </a:p>
          <a:p>
            <a:pPr marL="342900" indent="-342900">
              <a:spcBef>
                <a:spcPts val="1200"/>
              </a:spcBef>
              <a:buClr>
                <a:schemeClr val="tx1"/>
              </a:buClr>
              <a:buSzPct val="100000"/>
              <a:buFont typeface="+mj-lt"/>
              <a:buAutoNum type="arabicPeriod"/>
            </a:pPr>
            <a:endParaRPr lang="id-ID" sz="1600" b="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latin typeface="Arial" pitchFamily="34" charset="0"/>
                <a:cs typeface="Arial" pitchFamily="34" charset="0"/>
              </a:rPr>
              <a:t>STEP-STEP PERENCANAAN PEMASARAN</a:t>
            </a:r>
            <a:endParaRPr lang="id-ID" sz="2400"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457200" indent="-457200">
              <a:spcBef>
                <a:spcPts val="1200"/>
              </a:spcBef>
              <a:buClr>
                <a:schemeClr val="tx1"/>
              </a:buClr>
              <a:buSzPct val="100000"/>
              <a:buFont typeface="+mj-lt"/>
              <a:buAutoNum type="arabicPeriod"/>
            </a:pPr>
            <a:r>
              <a:rPr lang="en-US" sz="2000" dirty="0" smtClean="0">
                <a:latin typeface="Arial" pitchFamily="34" charset="0"/>
                <a:cs typeface="Arial" pitchFamily="34" charset="0"/>
              </a:rPr>
              <a:t>Prepare a mission statement. The mission statement clearly and succinctly describes the nature of the business, services offered, and markets served</a:t>
            </a:r>
          </a:p>
          <a:p>
            <a:pPr marL="457200" indent="-457200">
              <a:spcBef>
                <a:spcPts val="1200"/>
              </a:spcBef>
              <a:buClr>
                <a:schemeClr val="tx1"/>
              </a:buClr>
              <a:buSzPct val="100000"/>
              <a:buFont typeface="+mj-lt"/>
              <a:buAutoNum type="arabicPeriod"/>
            </a:pPr>
            <a:r>
              <a:rPr lang="en-US" sz="2000" dirty="0" smtClean="0">
                <a:latin typeface="Arial" pitchFamily="34" charset="0"/>
                <a:cs typeface="Arial" pitchFamily="34" charset="0"/>
              </a:rPr>
              <a:t>List and describe target or niche markets. List and describe potential groups of users or clients. After you create the list, identify various segments of a market. Segments can include specific types of people in a company by role—for example, chief executive officer, chief financial officer, or marketing director.</a:t>
            </a:r>
          </a:p>
          <a:p>
            <a:pPr marL="457200" indent="-457200">
              <a:spcBef>
                <a:spcPts val="1200"/>
              </a:spcBef>
              <a:buClr>
                <a:schemeClr val="tx1"/>
              </a:buClr>
              <a:buSzPct val="100000"/>
              <a:buFont typeface="+mj-lt"/>
              <a:buAutoNum type="arabicPeriod"/>
            </a:pPr>
            <a:r>
              <a:rPr lang="en-US" sz="2000" dirty="0" smtClean="0">
                <a:latin typeface="Arial" pitchFamily="34" charset="0"/>
                <a:cs typeface="Arial" pitchFamily="34" charset="0"/>
              </a:rPr>
              <a:t>Describe services. identify the services they require. Inventory the services you currently offer and identify new services wishing to provide. Determine what it will take to provide these services in terms of staff, expertise, and costs. </a:t>
            </a:r>
          </a:p>
          <a:p>
            <a:pPr>
              <a:spcBef>
                <a:spcPts val="1200"/>
              </a:spcBef>
              <a:buClr>
                <a:schemeClr val="tx1"/>
              </a:buClr>
              <a:buSzPct val="100000"/>
              <a:buNone/>
            </a:pPr>
            <a:endParaRPr lang="id-ID" sz="20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latin typeface="Arial" pitchFamily="34" charset="0"/>
                <a:cs typeface="Arial" pitchFamily="34" charset="0"/>
              </a:rPr>
              <a:t>STEP-STEP PERENCANAAN PEMASARAN (</a:t>
            </a:r>
            <a:r>
              <a:rPr lang="en-US" sz="2400" dirty="0" err="1" smtClean="0">
                <a:latin typeface="Arial" pitchFamily="34" charset="0"/>
                <a:cs typeface="Arial" pitchFamily="34" charset="0"/>
              </a:rPr>
              <a:t>lanjutan</a:t>
            </a:r>
            <a:r>
              <a:rPr lang="en-US" sz="2400" dirty="0" smtClean="0">
                <a:latin typeface="Arial" pitchFamily="34" charset="0"/>
                <a:cs typeface="Arial" pitchFamily="34" charset="0"/>
              </a:rPr>
              <a:t>)</a:t>
            </a:r>
            <a:endParaRPr lang="id-ID" sz="2400" dirty="0"/>
          </a:p>
        </p:txBody>
      </p:sp>
      <p:sp>
        <p:nvSpPr>
          <p:cNvPr id="3" name="Content Placeholder 2"/>
          <p:cNvSpPr>
            <a:spLocks noGrp="1"/>
          </p:cNvSpPr>
          <p:nvPr>
            <p:ph sz="quarter" idx="1"/>
          </p:nvPr>
        </p:nvSpPr>
        <p:spPr/>
        <p:txBody>
          <a:bodyPr>
            <a:normAutofit lnSpcReduction="10000"/>
          </a:bodyPr>
          <a:lstStyle/>
          <a:p>
            <a:pPr marL="361950" indent="-361950">
              <a:buClr>
                <a:schemeClr val="tx1"/>
              </a:buClr>
              <a:buSzPct val="100000"/>
              <a:buFont typeface="+mj-lt"/>
              <a:buAutoNum type="arabicPeriod" startAt="4"/>
            </a:pPr>
            <a:r>
              <a:rPr lang="en-US" sz="1800" dirty="0" smtClean="0">
                <a:latin typeface="Arial" pitchFamily="34" charset="0"/>
                <a:cs typeface="Arial" pitchFamily="34" charset="0"/>
              </a:rPr>
              <a:t>Spell out marketing and promotional strategies. </a:t>
            </a:r>
          </a:p>
          <a:p>
            <a:pPr marL="687388" lvl="0" indent="-342900">
              <a:buClrTx/>
              <a:buSzPct val="100000"/>
              <a:buFont typeface="+mj-lt"/>
              <a:buAutoNum type="arabicParenR"/>
            </a:pPr>
            <a:r>
              <a:rPr lang="en-US" sz="1800" dirty="0" smtClean="0">
                <a:latin typeface="Arial" pitchFamily="34" charset="0"/>
                <a:cs typeface="Arial" pitchFamily="34" charset="0"/>
              </a:rPr>
              <a:t>Network, either in person or electronically, by participating in discussion groups online where your target markets congregate. </a:t>
            </a:r>
            <a:endParaRPr lang="id-ID" sz="1800" dirty="0" smtClean="0">
              <a:latin typeface="Arial" pitchFamily="34" charset="0"/>
              <a:cs typeface="Arial" pitchFamily="34" charset="0"/>
            </a:endParaRPr>
          </a:p>
          <a:p>
            <a:pPr marL="687388" indent="-342900">
              <a:buClrTx/>
              <a:buSzPct val="100000"/>
              <a:buFont typeface="+mj-lt"/>
              <a:buAutoNum type="arabicParenR"/>
            </a:pPr>
            <a:r>
              <a:rPr lang="en-US" sz="1800" dirty="0" smtClean="0">
                <a:latin typeface="Arial" pitchFamily="34" charset="0"/>
                <a:cs typeface="Arial" pitchFamily="34" charset="0"/>
              </a:rPr>
              <a:t>Direct marketing involves sending out sales letters, capability brochures, flyers, or special offers on a regular, repeated basis to the same group of prospects. </a:t>
            </a:r>
          </a:p>
          <a:p>
            <a:pPr marL="687388" indent="-342900">
              <a:buClrTx/>
              <a:buSzPct val="100000"/>
              <a:buFont typeface="+mj-lt"/>
              <a:buAutoNum type="arabicParenR"/>
            </a:pPr>
            <a:r>
              <a:rPr lang="en-US" sz="1800" dirty="0" smtClean="0">
                <a:latin typeface="Arial" pitchFamily="34" charset="0"/>
                <a:cs typeface="Arial" pitchFamily="34" charset="0"/>
              </a:rPr>
              <a:t>Advertise in print media or directories</a:t>
            </a:r>
          </a:p>
          <a:p>
            <a:pPr marL="687388" indent="-342900">
              <a:buClrTx/>
              <a:buSzPct val="100000"/>
              <a:buFont typeface="+mj-lt"/>
              <a:buAutoNum type="arabicParenR"/>
            </a:pPr>
            <a:r>
              <a:rPr lang="en-US" sz="1800" dirty="0" smtClean="0">
                <a:latin typeface="Arial" pitchFamily="34" charset="0"/>
                <a:cs typeface="Arial" pitchFamily="34" charset="0"/>
              </a:rPr>
              <a:t>Devise training programs that increase awareness about services</a:t>
            </a:r>
          </a:p>
          <a:p>
            <a:pPr marL="687388" indent="-342900">
              <a:buClrTx/>
              <a:buSzPct val="100000"/>
              <a:buFont typeface="+mj-lt"/>
              <a:buAutoNum type="arabicParenR"/>
            </a:pPr>
            <a:r>
              <a:rPr lang="en-US" sz="1800" dirty="0" smtClean="0">
                <a:latin typeface="Arial" pitchFamily="34" charset="0"/>
                <a:cs typeface="Arial" pitchFamily="34" charset="0"/>
              </a:rPr>
              <a:t>Write articles for local media or professional journals and newsletters that describe the benefits of your services</a:t>
            </a:r>
          </a:p>
          <a:p>
            <a:pPr marL="687388" indent="-342900">
              <a:buClrTx/>
              <a:buSzPct val="100000"/>
              <a:buFont typeface="+mj-lt"/>
              <a:buAutoNum type="arabicParenR"/>
            </a:pPr>
            <a:r>
              <a:rPr lang="en-US" sz="1800" dirty="0" smtClean="0">
                <a:latin typeface="Arial" pitchFamily="34" charset="0"/>
                <a:cs typeface="Arial" pitchFamily="34" charset="0"/>
              </a:rPr>
              <a:t>Direct or personal selling is the one-on-one selling, often on site at a prospect’s office or company</a:t>
            </a:r>
          </a:p>
          <a:p>
            <a:pPr marL="687388" indent="-342900">
              <a:buClrTx/>
              <a:buSzPct val="100000"/>
              <a:buFont typeface="+mj-lt"/>
              <a:buAutoNum type="arabicParenR"/>
            </a:pPr>
            <a:r>
              <a:rPr lang="en-US" sz="1800" dirty="0" smtClean="0">
                <a:latin typeface="Arial" pitchFamily="34" charset="0"/>
                <a:cs typeface="Arial" pitchFamily="34" charset="0"/>
              </a:rPr>
              <a:t>Send out publicity and press releases through local newspapers, radio, and television stations</a:t>
            </a:r>
          </a:p>
          <a:p>
            <a:pPr marL="687388" indent="-342900">
              <a:buClrTx/>
              <a:buSzPct val="100000"/>
              <a:buFont typeface="+mj-lt"/>
              <a:buAutoNum type="arabicParenR"/>
            </a:pPr>
            <a:r>
              <a:rPr lang="en-US" sz="1800" dirty="0" smtClean="0">
                <a:latin typeface="Arial" pitchFamily="34" charset="0"/>
                <a:cs typeface="Arial" pitchFamily="34" charset="0"/>
              </a:rPr>
              <a:t>Participate in trade shows at the local or regional level</a:t>
            </a:r>
          </a:p>
          <a:p>
            <a:pPr marL="342900" indent="-342900">
              <a:buFont typeface="+mj-lt"/>
              <a:buAutoNum type="arabicPeriod"/>
            </a:pPr>
            <a:endParaRPr lang="id-ID" sz="1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latin typeface="Arial" pitchFamily="34" charset="0"/>
                <a:cs typeface="Arial" pitchFamily="34" charset="0"/>
              </a:rPr>
              <a:t>STEP-STEP PERENCANAAN PEMASARAN (</a:t>
            </a:r>
            <a:r>
              <a:rPr lang="en-US" sz="2400" dirty="0" err="1" smtClean="0">
                <a:latin typeface="Arial" pitchFamily="34" charset="0"/>
                <a:cs typeface="Arial" pitchFamily="34" charset="0"/>
              </a:rPr>
              <a:t>lanjutan</a:t>
            </a:r>
            <a:r>
              <a:rPr lang="en-US" sz="2400" dirty="0" smtClean="0">
                <a:latin typeface="Arial" pitchFamily="34" charset="0"/>
                <a:cs typeface="Arial" pitchFamily="34" charset="0"/>
              </a:rPr>
              <a:t>)</a:t>
            </a:r>
            <a:endParaRPr lang="id-ID" sz="2400" dirty="0"/>
          </a:p>
        </p:txBody>
      </p:sp>
      <p:sp>
        <p:nvSpPr>
          <p:cNvPr id="3" name="Content Placeholder 2"/>
          <p:cNvSpPr>
            <a:spLocks noGrp="1"/>
          </p:cNvSpPr>
          <p:nvPr>
            <p:ph sz="quarter" idx="1"/>
          </p:nvPr>
        </p:nvSpPr>
        <p:spPr/>
        <p:txBody>
          <a:bodyPr>
            <a:normAutofit/>
          </a:bodyPr>
          <a:lstStyle/>
          <a:p>
            <a:pPr marL="457200" indent="-457200">
              <a:spcBef>
                <a:spcPts val="1200"/>
              </a:spcBef>
              <a:buClr>
                <a:schemeClr val="tx1"/>
              </a:buClr>
              <a:buSzPct val="100000"/>
              <a:buFont typeface="+mj-lt"/>
              <a:buAutoNum type="arabicPeriod" startAt="5"/>
            </a:pPr>
            <a:r>
              <a:rPr lang="en-US" sz="2000" dirty="0" smtClean="0">
                <a:latin typeface="Arial" pitchFamily="34" charset="0"/>
                <a:cs typeface="Arial" pitchFamily="34" charset="0"/>
              </a:rPr>
              <a:t>Identify and understand the competition. It must be learned about competitors and how to position yourself in relation to them. Describe the strengths and what to emphasize</a:t>
            </a:r>
            <a:endParaRPr lang="id-ID" sz="2000" dirty="0" smtClean="0">
              <a:latin typeface="Arial" pitchFamily="34" charset="0"/>
              <a:cs typeface="Arial" pitchFamily="34" charset="0"/>
            </a:endParaRPr>
          </a:p>
          <a:p>
            <a:pPr marL="457200" indent="-457200">
              <a:spcBef>
                <a:spcPts val="1200"/>
              </a:spcBef>
              <a:buClr>
                <a:schemeClr val="tx1"/>
              </a:buClr>
              <a:buSzPct val="100000"/>
              <a:buFont typeface="+mj-lt"/>
              <a:buAutoNum type="arabicPeriod" startAt="5"/>
            </a:pPr>
            <a:r>
              <a:rPr lang="en-US" sz="2000" dirty="0" smtClean="0">
                <a:latin typeface="Arial" pitchFamily="34" charset="0"/>
                <a:cs typeface="Arial" pitchFamily="34" charset="0"/>
              </a:rPr>
              <a:t>Establish marketing goals that are quantifiable. Marketing goals can include setting the number of new clients you would like to acquire, the number of people you would like to reach, or the amount of income you would like to generate. </a:t>
            </a:r>
          </a:p>
          <a:p>
            <a:pPr marL="457200" indent="-457200">
              <a:spcBef>
                <a:spcPts val="1200"/>
              </a:spcBef>
              <a:buClr>
                <a:schemeClr val="tx1"/>
              </a:buClr>
              <a:buSzPct val="100000"/>
              <a:buFont typeface="+mj-lt"/>
              <a:buAutoNum type="arabicPeriod" startAt="5"/>
            </a:pPr>
            <a:r>
              <a:rPr lang="en-US" sz="2000" dirty="0" smtClean="0">
                <a:latin typeface="Arial" pitchFamily="34" charset="0"/>
                <a:cs typeface="Arial" pitchFamily="34" charset="0"/>
              </a:rPr>
              <a:t>Monitor results. By monitoring results, you determine which of your marketing strategies are working and which are not. This involves tracking and evaluating customers’ responses to each marketing strategy. Survey or interview regular users for comments about why they find a service important. </a:t>
            </a:r>
            <a:endParaRPr lang="id-ID" sz="2000" dirty="0" smtClean="0">
              <a:latin typeface="Arial" pitchFamily="34" charset="0"/>
              <a:cs typeface="Arial" pitchFamily="34" charset="0"/>
            </a:endParaRPr>
          </a:p>
          <a:p>
            <a:pPr>
              <a:spcBef>
                <a:spcPts val="1200"/>
              </a:spcBef>
            </a:pPr>
            <a:endParaRPr lang="id-ID" sz="20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spcBef>
                <a:spcPct val="0"/>
              </a:spcBef>
            </a:pPr>
            <a:r>
              <a:rPr lang="en-US" sz="2400" dirty="0" smtClean="0">
                <a:latin typeface="Arial" pitchFamily="34" charset="0"/>
                <a:cs typeface="Arial" pitchFamily="34" charset="0"/>
              </a:rPr>
              <a:t>MANFAAT PEMASARAN BAGI PERUSAHAAN</a:t>
            </a:r>
            <a:r>
              <a:rPr lang="id-ID" sz="1800" dirty="0" smtClean="0">
                <a:latin typeface="Arial" pitchFamily="34" charset="0"/>
                <a:cs typeface="Arial" pitchFamily="34" charset="0"/>
              </a:rPr>
              <a:t/>
            </a:r>
            <a:br>
              <a:rPr lang="id-ID" sz="1800" dirty="0" smtClean="0">
                <a:latin typeface="Arial" pitchFamily="34" charset="0"/>
                <a:cs typeface="Arial" pitchFamily="34" charset="0"/>
              </a:rPr>
            </a:br>
            <a:endParaRPr lang="id-ID" dirty="0">
              <a:latin typeface="Arial" pitchFamily="34" charset="0"/>
              <a:cs typeface="Arial" pitchFamily="34" charset="0"/>
            </a:endParaRPr>
          </a:p>
        </p:txBody>
      </p:sp>
      <p:sp>
        <p:nvSpPr>
          <p:cNvPr id="3" name="Content Placeholder 2"/>
          <p:cNvSpPr>
            <a:spLocks noGrp="1"/>
          </p:cNvSpPr>
          <p:nvPr>
            <p:ph sz="quarter" idx="1"/>
          </p:nvPr>
        </p:nvSpPr>
        <p:spPr>
          <a:xfrm>
            <a:off x="457200" y="1628800"/>
            <a:ext cx="7829576" cy="4873752"/>
          </a:xfrm>
        </p:spPr>
        <p:txBody>
          <a:bodyPr>
            <a:noAutofit/>
          </a:bodyPr>
          <a:lstStyle/>
          <a:p>
            <a:pPr marL="457200" lvl="0" indent="-457200">
              <a:buClr>
                <a:schemeClr val="tx1"/>
              </a:buClr>
              <a:buSzPct val="100000"/>
              <a:buFont typeface="+mj-lt"/>
              <a:buAutoNum type="arabicPeriod"/>
            </a:pPr>
            <a:r>
              <a:rPr lang="pt-BR" sz="2200" dirty="0" smtClean="0">
                <a:latin typeface="Arial" pitchFamily="34" charset="0"/>
                <a:cs typeface="Arial" pitchFamily="34" charset="0"/>
              </a:rPr>
              <a:t>mengidentifikasi kebutuhan pengguna guna mengambil keputusan,</a:t>
            </a:r>
            <a:endParaRPr lang="id-ID" sz="2200" dirty="0" smtClean="0">
              <a:latin typeface="Arial" pitchFamily="34" charset="0"/>
              <a:cs typeface="Arial" pitchFamily="34" charset="0"/>
            </a:endParaRPr>
          </a:p>
          <a:p>
            <a:pPr marL="457200" lvl="0" indent="-457200">
              <a:buClr>
                <a:schemeClr val="tx1"/>
              </a:buClr>
              <a:buSzPct val="100000"/>
              <a:buFont typeface="+mj-lt"/>
              <a:buAutoNum type="arabicPeriod"/>
            </a:pPr>
            <a:r>
              <a:rPr lang="pt-BR" sz="2200" dirty="0" smtClean="0">
                <a:latin typeface="Arial" pitchFamily="34" charset="0"/>
                <a:cs typeface="Arial" pitchFamily="34" charset="0"/>
              </a:rPr>
              <a:t>meningkatkan kepuasan pengguna,</a:t>
            </a:r>
            <a:endParaRPr lang="id-ID" sz="2200" dirty="0" smtClean="0">
              <a:latin typeface="Arial" pitchFamily="34" charset="0"/>
              <a:cs typeface="Arial" pitchFamily="34" charset="0"/>
            </a:endParaRPr>
          </a:p>
          <a:p>
            <a:pPr marL="457200" lvl="0" indent="-457200">
              <a:buClr>
                <a:schemeClr val="tx1"/>
              </a:buClr>
              <a:buSzPct val="100000"/>
              <a:buFont typeface="+mj-lt"/>
              <a:buAutoNum type="arabicPeriod"/>
            </a:pPr>
            <a:r>
              <a:rPr lang="pt-BR" sz="2200" dirty="0" smtClean="0">
                <a:latin typeface="Arial" pitchFamily="34" charset="0"/>
                <a:cs typeface="Arial" pitchFamily="34" charset="0"/>
              </a:rPr>
              <a:t>meningkatkan sumberdaya yang ada,</a:t>
            </a:r>
            <a:endParaRPr lang="id-ID" sz="2200" dirty="0" smtClean="0">
              <a:latin typeface="Arial" pitchFamily="34" charset="0"/>
              <a:cs typeface="Arial" pitchFamily="34" charset="0"/>
            </a:endParaRPr>
          </a:p>
          <a:p>
            <a:pPr marL="457200" lvl="0" indent="-457200">
              <a:buClr>
                <a:schemeClr val="tx1"/>
              </a:buClr>
              <a:buSzPct val="100000"/>
              <a:buFont typeface="+mj-lt"/>
              <a:buAutoNum type="arabicPeriod"/>
            </a:pPr>
            <a:r>
              <a:rPr lang="en-US" sz="2200" dirty="0" err="1" smtClean="0">
                <a:latin typeface="Arial" pitchFamily="34" charset="0"/>
                <a:cs typeface="Arial" pitchFamily="34" charset="0"/>
              </a:rPr>
              <a:t>menjangkau</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pengguna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potensial</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potental</a:t>
            </a:r>
            <a:r>
              <a:rPr lang="en-US" sz="2200" dirty="0" smtClean="0">
                <a:latin typeface="Arial" pitchFamily="34" charset="0"/>
                <a:cs typeface="Arial" pitchFamily="34" charset="0"/>
              </a:rPr>
              <a:t> users/non-user groups),</a:t>
            </a:r>
            <a:endParaRPr lang="id-ID" sz="2200" dirty="0" smtClean="0">
              <a:latin typeface="Arial" pitchFamily="34" charset="0"/>
              <a:cs typeface="Arial" pitchFamily="34" charset="0"/>
            </a:endParaRPr>
          </a:p>
          <a:p>
            <a:pPr marL="457200" lvl="0" indent="-457200">
              <a:buClr>
                <a:schemeClr val="tx1"/>
              </a:buClr>
              <a:buSzPct val="100000"/>
              <a:buFont typeface="+mj-lt"/>
              <a:buAutoNum type="arabicPeriod"/>
            </a:pPr>
            <a:r>
              <a:rPr lang="en-US" sz="2200" dirty="0" err="1" smtClean="0">
                <a:latin typeface="Arial" pitchFamily="34" charset="0"/>
                <a:cs typeface="Arial" pitchFamily="34" charset="0"/>
              </a:rPr>
              <a:t>untuk</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menunjukkan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berbagai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layanan</a:t>
            </a:r>
            <a:r>
              <a:rPr lang="en-US" sz="2200" dirty="0" smtClean="0">
                <a:latin typeface="Arial" pitchFamily="34" charset="0"/>
                <a:cs typeface="Arial" pitchFamily="34" charset="0"/>
              </a:rPr>
              <a:t> yang </a:t>
            </a:r>
            <a:r>
              <a:rPr lang="en-US" sz="2200" dirty="0" err="1" smtClean="0">
                <a:latin typeface="Arial" pitchFamily="34" charset="0"/>
                <a:cs typeface="Arial" pitchFamily="34" charset="0"/>
              </a:rPr>
              <a:t>disediakan</a:t>
            </a:r>
            <a:r>
              <a:rPr lang="en-US" sz="2200" dirty="0" smtClean="0">
                <a:latin typeface="Arial" pitchFamily="34" charset="0"/>
                <a:cs typeface="Arial" pitchFamily="34" charset="0"/>
              </a:rPr>
              <a:t>,</a:t>
            </a:r>
            <a:endParaRPr lang="id-ID" sz="2200" dirty="0" smtClean="0">
              <a:latin typeface="Arial" pitchFamily="34" charset="0"/>
              <a:cs typeface="Arial" pitchFamily="34" charset="0"/>
            </a:endParaRPr>
          </a:p>
          <a:p>
            <a:pPr marL="457200" lvl="0" indent="-457200">
              <a:buClr>
                <a:schemeClr val="tx1"/>
              </a:buClr>
              <a:buSzPct val="100000"/>
              <a:buFont typeface="+mj-lt"/>
              <a:buAutoNum type="arabicPeriod"/>
            </a:pPr>
            <a:r>
              <a:rPr lang="en-US" sz="2200" dirty="0" err="1" smtClean="0">
                <a:latin typeface="Arial" pitchFamily="34" charset="0"/>
                <a:cs typeface="Arial" pitchFamily="34" charset="0"/>
              </a:rPr>
              <a:t>untuk</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meningkatkan</a:t>
            </a:r>
            <a:r>
              <a:rPr lang="en-US" sz="2200" dirty="0" smtClean="0">
                <a:latin typeface="Arial" pitchFamily="34" charset="0"/>
                <a:cs typeface="Arial" pitchFamily="34" charset="0"/>
              </a:rPr>
              <a:t> </a:t>
            </a:r>
            <a:r>
              <a:rPr lang="en-US" sz="2200" i="1" dirty="0" smtClean="0">
                <a:latin typeface="Arial" pitchFamily="34" charset="0"/>
                <a:cs typeface="Arial" pitchFamily="34" charset="0"/>
              </a:rPr>
              <a:t>image</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perpustakaan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secara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keseluruhan</a:t>
            </a:r>
            <a:r>
              <a:rPr lang="en-US" sz="2200" dirty="0" smtClean="0">
                <a:latin typeface="Arial" pitchFamily="34" charset="0"/>
                <a:cs typeface="Arial" pitchFamily="34" charset="0"/>
              </a:rPr>
              <a:t>,</a:t>
            </a:r>
            <a:endParaRPr lang="id-ID" sz="2200" dirty="0" smtClean="0">
              <a:latin typeface="Arial" pitchFamily="34" charset="0"/>
              <a:cs typeface="Arial" pitchFamily="34" charset="0"/>
            </a:endParaRPr>
          </a:p>
          <a:p>
            <a:pPr marL="457200" lvl="0" indent="-457200">
              <a:buClr>
                <a:schemeClr val="tx1"/>
              </a:buClr>
              <a:buSzPct val="100000"/>
              <a:buFont typeface="+mj-lt"/>
              <a:buAutoNum type="arabicPeriod"/>
            </a:pPr>
            <a:r>
              <a:rPr lang="en-US" sz="2200" dirty="0" err="1" smtClean="0">
                <a:latin typeface="Arial" pitchFamily="34" charset="0"/>
                <a:cs typeface="Arial" pitchFamily="34" charset="0"/>
              </a:rPr>
              <a:t>meningkatkan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jenis</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dan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kualitas</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layanan</a:t>
            </a:r>
            <a:r>
              <a:rPr lang="en-US" sz="2200" dirty="0" smtClean="0">
                <a:latin typeface="Arial" pitchFamily="34" charset="0"/>
                <a:cs typeface="Arial" pitchFamily="34" charset="0"/>
              </a:rPr>
              <a:t>,</a:t>
            </a:r>
            <a:endParaRPr lang="id-ID" sz="2200" dirty="0" smtClean="0">
              <a:latin typeface="Arial" pitchFamily="34" charset="0"/>
              <a:cs typeface="Arial" pitchFamily="34" charset="0"/>
            </a:endParaRPr>
          </a:p>
          <a:p>
            <a:pPr marL="457200" lvl="0" indent="-457200">
              <a:buClr>
                <a:schemeClr val="tx1"/>
              </a:buClr>
              <a:buSzPct val="100000"/>
              <a:buFont typeface="+mj-lt"/>
              <a:buAutoNum type="arabicPeriod"/>
            </a:pPr>
            <a:r>
              <a:rPr lang="en-US" sz="2200" dirty="0" err="1" smtClean="0">
                <a:latin typeface="Arial" pitchFamily="34" charset="0"/>
                <a:cs typeface="Arial" pitchFamily="34" charset="0"/>
              </a:rPr>
              <a:t>meningkatkan</a:t>
            </a:r>
            <a:r>
              <a:rPr lang="en-US" sz="2200" dirty="0" smtClean="0">
                <a:latin typeface="Arial" pitchFamily="34" charset="0"/>
                <a:cs typeface="Arial" pitchFamily="34" charset="0"/>
              </a:rPr>
              <a:t> </a:t>
            </a:r>
            <a:r>
              <a:rPr lang="en-US" sz="2200" i="1" dirty="0" smtClean="0">
                <a:latin typeface="Arial" pitchFamily="34" charset="0"/>
                <a:cs typeface="Arial" pitchFamily="34" charset="0"/>
              </a:rPr>
              <a:t>income </a:t>
            </a:r>
            <a:r>
              <a:rPr lang="en-US" sz="2200" dirty="0" err="1" smtClean="0">
                <a:latin typeface="Arial" pitchFamily="34" charset="0"/>
                <a:cs typeface="Arial" pitchFamily="34" charset="0"/>
              </a:rPr>
              <a:t>perusahaan</a:t>
            </a:r>
            <a:r>
              <a:rPr lang="en-US" sz="2200" dirty="0" smtClean="0">
                <a:latin typeface="Arial" pitchFamily="34" charset="0"/>
                <a:cs typeface="Arial" pitchFamily="34" charset="0"/>
              </a:rPr>
              <a:t>.</a:t>
            </a:r>
            <a:endParaRPr lang="id-ID" sz="2200" dirty="0" smtClean="0">
              <a:latin typeface="Arial" pitchFamily="34" charset="0"/>
              <a:cs typeface="Arial" pitchFamily="34" charset="0"/>
            </a:endParaRPr>
          </a:p>
          <a:p>
            <a:endParaRPr lang="id-ID"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latin typeface="Arial" pitchFamily="34" charset="0"/>
                <a:cs typeface="Arial" pitchFamily="34" charset="0"/>
              </a:rPr>
              <a:t>7 (7 P) ELEMEN ATAU UNSUR PENUNJANG KEBERHASILAN </a:t>
            </a:r>
            <a:r>
              <a:rPr lang="en-US" sz="2400" dirty="0" smtClean="0">
                <a:latin typeface="Arial" pitchFamily="34" charset="0"/>
                <a:cs typeface="Arial" pitchFamily="34" charset="0"/>
              </a:rPr>
              <a:t>PEMASARAN</a:t>
            </a:r>
            <a:endParaRPr lang="id-ID" sz="2000" dirty="0"/>
          </a:p>
        </p:txBody>
      </p:sp>
      <p:sp>
        <p:nvSpPr>
          <p:cNvPr id="3" name="Content Placeholder 2"/>
          <p:cNvSpPr>
            <a:spLocks noGrp="1"/>
          </p:cNvSpPr>
          <p:nvPr>
            <p:ph sz="quarter" idx="1"/>
          </p:nvPr>
        </p:nvSpPr>
        <p:spPr>
          <a:xfrm>
            <a:off x="457200" y="1600200"/>
            <a:ext cx="7829576" cy="4873752"/>
          </a:xfrm>
        </p:spPr>
        <p:txBody>
          <a:bodyPr>
            <a:noAutofit/>
          </a:bodyPr>
          <a:lstStyle/>
          <a:p>
            <a:pPr marL="342900" lvl="0" indent="-342900">
              <a:spcBef>
                <a:spcPts val="1200"/>
              </a:spcBef>
              <a:buClr>
                <a:schemeClr val="tx1"/>
              </a:buClr>
              <a:buSzPct val="100000"/>
              <a:buFont typeface="+mj-lt"/>
              <a:buAutoNum type="arabicPeriod"/>
            </a:pPr>
            <a:r>
              <a:rPr lang="en-US" sz="1600" i="1" dirty="0" smtClean="0">
                <a:latin typeface="Arial" pitchFamily="34" charset="0"/>
                <a:cs typeface="Arial" pitchFamily="34" charset="0"/>
              </a:rPr>
              <a:t>PRODUCT:</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harus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ada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suatu</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hasil</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dari</a:t>
            </a:r>
            <a:r>
              <a:rPr lang="en-US" sz="1600" dirty="0" smtClean="0">
                <a:latin typeface="Arial" pitchFamily="34" charset="0"/>
                <a:cs typeface="Arial" pitchFamily="34" charset="0"/>
              </a:rPr>
              <a:t> yang </a:t>
            </a:r>
            <a:r>
              <a:rPr lang="en-US" sz="1600" dirty="0" err="1" smtClean="0">
                <a:latin typeface="Arial" pitchFamily="34" charset="0"/>
                <a:cs typeface="Arial" pitchFamily="34" charset="0"/>
              </a:rPr>
              <a:t>ditawarkan</a:t>
            </a:r>
            <a:r>
              <a:rPr lang="en-US" sz="1600" dirty="0" smtClean="0">
                <a:latin typeface="Arial" pitchFamily="34" charset="0"/>
                <a:cs typeface="Arial" pitchFamily="34" charset="0"/>
              </a:rPr>
              <a:t> yang </a:t>
            </a:r>
            <a:r>
              <a:rPr lang="en-US" sz="1600" dirty="0" err="1" smtClean="0">
                <a:latin typeface="Arial" pitchFamily="34" charset="0"/>
                <a:cs typeface="Arial" pitchFamily="34" charset="0"/>
              </a:rPr>
              <a:t>sesuai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dengan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kebutuhan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konsumen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mis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jasa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penelusuran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informasi</a:t>
            </a:r>
            <a:r>
              <a:rPr lang="en-US" sz="1600" dirty="0" smtClean="0">
                <a:latin typeface="Arial" pitchFamily="34" charset="0"/>
                <a:cs typeface="Arial" pitchFamily="34" charset="0"/>
              </a:rPr>
              <a:t>, document </a:t>
            </a:r>
            <a:r>
              <a:rPr lang="en-US" sz="1600" dirty="0" err="1" smtClean="0">
                <a:latin typeface="Arial" pitchFamily="34" charset="0"/>
                <a:cs typeface="Arial" pitchFamily="34" charset="0"/>
              </a:rPr>
              <a:t>dilivery</a:t>
            </a:r>
            <a:r>
              <a:rPr lang="en-US" sz="1600" dirty="0" smtClean="0">
                <a:latin typeface="Arial" pitchFamily="34" charset="0"/>
                <a:cs typeface="Arial" pitchFamily="34" charset="0"/>
              </a:rPr>
              <a:t> service (</a:t>
            </a:r>
            <a:r>
              <a:rPr lang="en-US" sz="1600" dirty="0" err="1" smtClean="0">
                <a:latin typeface="Arial" pitchFamily="34" charset="0"/>
                <a:cs typeface="Arial" pitchFamily="34" charset="0"/>
              </a:rPr>
              <a:t>jasa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penyediaan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dokumen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jasa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informasi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rujukan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jasa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pengolahan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informasi</a:t>
            </a:r>
            <a:r>
              <a:rPr lang="en-US" sz="1600" dirty="0" smtClean="0">
                <a:latin typeface="Arial" pitchFamily="34" charset="0"/>
                <a:cs typeface="Arial" pitchFamily="34" charset="0"/>
              </a:rPr>
              <a:t>.</a:t>
            </a:r>
            <a:endParaRPr lang="id-ID" sz="1600" dirty="0" smtClean="0">
              <a:latin typeface="Arial" pitchFamily="34" charset="0"/>
              <a:cs typeface="Arial" pitchFamily="34" charset="0"/>
            </a:endParaRPr>
          </a:p>
          <a:p>
            <a:pPr marL="342900" lvl="0" indent="-342900">
              <a:spcBef>
                <a:spcPts val="1200"/>
              </a:spcBef>
              <a:buClr>
                <a:schemeClr val="tx1"/>
              </a:buClr>
              <a:buSzPct val="100000"/>
              <a:buFont typeface="+mj-lt"/>
              <a:buAutoNum type="arabicPeriod"/>
            </a:pPr>
            <a:r>
              <a:rPr lang="en-US" sz="1600" i="1" dirty="0" smtClean="0">
                <a:latin typeface="Arial" pitchFamily="34" charset="0"/>
                <a:cs typeface="Arial" pitchFamily="34" charset="0"/>
              </a:rPr>
              <a:t>PRICE: </a:t>
            </a:r>
            <a:r>
              <a:rPr lang="en-US" sz="1600" dirty="0" err="1" smtClean="0">
                <a:latin typeface="Arial" pitchFamily="34" charset="0"/>
                <a:cs typeface="Arial" pitchFamily="34" charset="0"/>
              </a:rPr>
              <a:t>informasi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harus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bermanfaat</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bagi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pengguna</a:t>
            </a:r>
            <a:r>
              <a:rPr lang="en-US" sz="1600" dirty="0" smtClean="0">
                <a:latin typeface="Arial" pitchFamily="34" charset="0"/>
                <a:cs typeface="Arial" pitchFamily="34" charset="0"/>
              </a:rPr>
              <a:t> yang </a:t>
            </a:r>
            <a:r>
              <a:rPr lang="en-US" sz="1600" dirty="0" err="1" smtClean="0">
                <a:latin typeface="Arial" pitchFamily="34" charset="0"/>
                <a:cs typeface="Arial" pitchFamily="34" charset="0"/>
              </a:rPr>
              <a:t>mempunyai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nilai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tertentu</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juga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ketentuan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beaya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untuk</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memperolehnya</a:t>
            </a:r>
            <a:r>
              <a:rPr lang="en-US" sz="1600" dirty="0" smtClean="0">
                <a:latin typeface="Arial" pitchFamily="34" charset="0"/>
                <a:cs typeface="Arial" pitchFamily="34" charset="0"/>
              </a:rPr>
              <a:t>.</a:t>
            </a:r>
            <a:endParaRPr lang="id-ID" sz="1600" dirty="0" smtClean="0">
              <a:latin typeface="Arial" pitchFamily="34" charset="0"/>
              <a:cs typeface="Arial" pitchFamily="34" charset="0"/>
            </a:endParaRPr>
          </a:p>
          <a:p>
            <a:pPr marL="342900" lvl="0" indent="-342900">
              <a:spcBef>
                <a:spcPts val="1200"/>
              </a:spcBef>
              <a:buClr>
                <a:schemeClr val="tx1"/>
              </a:buClr>
              <a:buSzPct val="100000"/>
              <a:buFont typeface="+mj-lt"/>
              <a:buAutoNum type="arabicPeriod"/>
            </a:pPr>
            <a:r>
              <a:rPr lang="en-US" sz="1600" i="1" dirty="0" smtClean="0">
                <a:latin typeface="Arial" pitchFamily="34" charset="0"/>
                <a:cs typeface="Arial" pitchFamily="34" charset="0"/>
              </a:rPr>
              <a:t>PLACE: </a:t>
            </a:r>
            <a:r>
              <a:rPr lang="en-US" sz="1600" dirty="0" err="1" smtClean="0">
                <a:latin typeface="Arial" pitchFamily="34" charset="0"/>
                <a:cs typeface="Arial" pitchFamily="34" charset="0"/>
              </a:rPr>
              <a:t>informasi</a:t>
            </a:r>
            <a:r>
              <a:rPr lang="en-US" sz="1600" dirty="0" smtClean="0">
                <a:latin typeface="Arial" pitchFamily="34" charset="0"/>
                <a:cs typeface="Arial" pitchFamily="34" charset="0"/>
              </a:rPr>
              <a:t> yang </a:t>
            </a:r>
            <a:r>
              <a:rPr lang="en-US" sz="1600" dirty="0" err="1" smtClean="0">
                <a:latin typeface="Arial" pitchFamily="34" charset="0"/>
                <a:cs typeface="Arial" pitchFamily="34" charset="0"/>
              </a:rPr>
              <a:t>ditawarkan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tersedia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perpustakaan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atau</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diusahakan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jika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diperlukan</a:t>
            </a:r>
            <a:r>
              <a:rPr lang="en-US" sz="1600" dirty="0" smtClean="0">
                <a:latin typeface="Arial" pitchFamily="34" charset="0"/>
                <a:cs typeface="Arial" pitchFamily="34" charset="0"/>
              </a:rPr>
              <a:t>.</a:t>
            </a:r>
            <a:endParaRPr lang="id-ID" sz="1600" dirty="0" smtClean="0">
              <a:latin typeface="Arial" pitchFamily="34" charset="0"/>
              <a:cs typeface="Arial" pitchFamily="34" charset="0"/>
            </a:endParaRPr>
          </a:p>
          <a:p>
            <a:pPr marL="342900" lvl="0" indent="-342900">
              <a:spcBef>
                <a:spcPts val="1200"/>
              </a:spcBef>
              <a:buClr>
                <a:schemeClr val="tx1"/>
              </a:buClr>
              <a:buSzPct val="100000"/>
              <a:buFont typeface="+mj-lt"/>
              <a:buAutoNum type="arabicPeriod"/>
            </a:pPr>
            <a:r>
              <a:rPr lang="en-US" sz="1600" i="1" dirty="0" smtClean="0">
                <a:latin typeface="Arial" pitchFamily="34" charset="0"/>
                <a:cs typeface="Arial" pitchFamily="34" charset="0"/>
              </a:rPr>
              <a:t>PROMOTION: </a:t>
            </a:r>
            <a:r>
              <a:rPr lang="en-US" sz="1600" dirty="0" err="1" smtClean="0">
                <a:latin typeface="Arial" pitchFamily="34" charset="0"/>
                <a:cs typeface="Arial" pitchFamily="34" charset="0"/>
              </a:rPr>
              <a:t>informasi</a:t>
            </a:r>
            <a:r>
              <a:rPr lang="en-US" sz="1600" dirty="0" smtClean="0">
                <a:latin typeface="Arial" pitchFamily="34" charset="0"/>
                <a:cs typeface="Arial" pitchFamily="34" charset="0"/>
              </a:rPr>
              <a:t> yang </a:t>
            </a:r>
            <a:r>
              <a:rPr lang="en-US" sz="1600" dirty="0" err="1" smtClean="0">
                <a:latin typeface="Arial" pitchFamily="34" charset="0"/>
                <a:cs typeface="Arial" pitchFamily="34" charset="0"/>
              </a:rPr>
              <a:t>dimiliki</a:t>
            </a:r>
            <a:r>
              <a:rPr lang="en-US" sz="1600" dirty="0" smtClean="0">
                <a:latin typeface="Arial" pitchFamily="34" charset="0"/>
                <a:cs typeface="Arial" pitchFamily="34" charset="0"/>
              </a:rPr>
              <a:t>/</a:t>
            </a:r>
            <a:r>
              <a:rPr lang="en-US" sz="1600" dirty="0" err="1" smtClean="0">
                <a:latin typeface="Arial" pitchFamily="34" charset="0"/>
                <a:cs typeface="Arial" pitchFamily="34" charset="0"/>
              </a:rPr>
              <a:t>akan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dimiliki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perlu</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diberitahukan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kepada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pengguna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pengguna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potensial</a:t>
            </a:r>
            <a:endParaRPr lang="id-ID" sz="1600" dirty="0" smtClean="0">
              <a:latin typeface="Arial" pitchFamily="34" charset="0"/>
              <a:cs typeface="Arial" pitchFamily="34" charset="0"/>
            </a:endParaRPr>
          </a:p>
          <a:p>
            <a:pPr marL="342900" lvl="0" indent="-342900">
              <a:spcBef>
                <a:spcPts val="1200"/>
              </a:spcBef>
              <a:buClr>
                <a:schemeClr val="tx1"/>
              </a:buClr>
              <a:buSzPct val="100000"/>
              <a:buFont typeface="+mj-lt"/>
              <a:buAutoNum type="arabicPeriod"/>
            </a:pPr>
            <a:r>
              <a:rPr lang="en-US" sz="1600" i="1" dirty="0" smtClean="0">
                <a:latin typeface="Arial" pitchFamily="34" charset="0"/>
                <a:cs typeface="Arial" pitchFamily="34" charset="0"/>
              </a:rPr>
              <a:t>PROCESS: </a:t>
            </a:r>
            <a:r>
              <a:rPr lang="en-US" sz="1600" dirty="0" err="1" smtClean="0">
                <a:latin typeface="Arial" pitchFamily="34" charset="0"/>
                <a:cs typeface="Arial" pitchFamily="34" charset="0"/>
              </a:rPr>
              <a:t>untuk</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keperluan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penemuan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kembali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informasi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harus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diolah</a:t>
            </a:r>
            <a:r>
              <a:rPr lang="en-US" sz="1600" dirty="0" smtClean="0">
                <a:latin typeface="Arial" pitchFamily="34" charset="0"/>
                <a:cs typeface="Arial" pitchFamily="34" charset="0"/>
              </a:rPr>
              <a:t>. </a:t>
            </a:r>
            <a:endParaRPr lang="id-ID" sz="1600" dirty="0" smtClean="0">
              <a:latin typeface="Arial" pitchFamily="34" charset="0"/>
              <a:cs typeface="Arial" pitchFamily="34" charset="0"/>
            </a:endParaRPr>
          </a:p>
          <a:p>
            <a:pPr marL="342900" lvl="0" indent="-342900">
              <a:spcBef>
                <a:spcPts val="1200"/>
              </a:spcBef>
              <a:buClr>
                <a:schemeClr val="tx1"/>
              </a:buClr>
              <a:buSzPct val="100000"/>
              <a:buFont typeface="+mj-lt"/>
              <a:buAutoNum type="arabicPeriod"/>
            </a:pPr>
            <a:r>
              <a:rPr lang="en-US" sz="1600" i="1" dirty="0" smtClean="0">
                <a:latin typeface="Arial" pitchFamily="34" charset="0"/>
                <a:cs typeface="Arial" pitchFamily="34" charset="0"/>
              </a:rPr>
              <a:t>PEOPLE: </a:t>
            </a:r>
            <a:r>
              <a:rPr lang="en-US" sz="1600" dirty="0" err="1" smtClean="0">
                <a:latin typeface="Arial" pitchFamily="34" charset="0"/>
                <a:cs typeface="Arial" pitchFamily="34" charset="0"/>
              </a:rPr>
              <a:t>harus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disiapkan</a:t>
            </a:r>
            <a:r>
              <a:rPr lang="en-US" sz="1600" dirty="0" smtClean="0">
                <a:latin typeface="Arial" pitchFamily="34" charset="0"/>
                <a:cs typeface="Arial" pitchFamily="34" charset="0"/>
              </a:rPr>
              <a:t> SDM yang “</a:t>
            </a:r>
            <a:r>
              <a:rPr lang="en-US" sz="1600" dirty="0" err="1" smtClean="0">
                <a:latin typeface="Arial" pitchFamily="34" charset="0"/>
                <a:cs typeface="Arial" pitchFamily="34" charset="0"/>
              </a:rPr>
              <a:t>mumpuni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untuk</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melaksanakan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pemasaran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pelayanan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informasi</a:t>
            </a:r>
            <a:r>
              <a:rPr lang="en-US" sz="1600" dirty="0" smtClean="0">
                <a:latin typeface="Arial" pitchFamily="34" charset="0"/>
                <a:cs typeface="Arial" pitchFamily="34" charset="0"/>
              </a:rPr>
              <a:t>.</a:t>
            </a:r>
            <a:endParaRPr lang="id-ID" sz="1600" dirty="0" smtClean="0">
              <a:latin typeface="Arial" pitchFamily="34" charset="0"/>
              <a:cs typeface="Arial" pitchFamily="34" charset="0"/>
            </a:endParaRPr>
          </a:p>
          <a:p>
            <a:pPr marL="342900" lvl="0" indent="-342900">
              <a:spcBef>
                <a:spcPts val="1200"/>
              </a:spcBef>
              <a:buClr>
                <a:schemeClr val="tx1"/>
              </a:buClr>
              <a:buSzPct val="100000"/>
              <a:buFont typeface="+mj-lt"/>
              <a:buAutoNum type="arabicPeriod"/>
            </a:pPr>
            <a:r>
              <a:rPr lang="en-US" sz="1600" i="1" dirty="0" smtClean="0">
                <a:latin typeface="Arial" pitchFamily="34" charset="0"/>
                <a:cs typeface="Arial" pitchFamily="34" charset="0"/>
              </a:rPr>
              <a:t>PHYSICAL EVIDENCE: </a:t>
            </a:r>
            <a:r>
              <a:rPr lang="en-US" sz="1600" dirty="0" err="1" smtClean="0">
                <a:latin typeface="Arial" pitchFamily="34" charset="0"/>
                <a:cs typeface="Arial" pitchFamily="34" charset="0"/>
              </a:rPr>
              <a:t>produk</a:t>
            </a:r>
            <a:r>
              <a:rPr lang="en-US" sz="1600" dirty="0" smtClean="0">
                <a:latin typeface="Arial" pitchFamily="34" charset="0"/>
                <a:cs typeface="Arial" pitchFamily="34" charset="0"/>
              </a:rPr>
              <a:t> yang </a:t>
            </a:r>
            <a:r>
              <a:rPr lang="en-US" sz="1600" dirty="0" err="1" smtClean="0">
                <a:latin typeface="Arial" pitchFamily="34" charset="0"/>
                <a:cs typeface="Arial" pitchFamily="34" charset="0"/>
              </a:rPr>
              <a:t>dipasarkan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bersifat</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fisik</a:t>
            </a:r>
            <a:r>
              <a:rPr lang="en-US" sz="1600" dirty="0" smtClean="0">
                <a:latin typeface="Arial" pitchFamily="34" charset="0"/>
                <a:cs typeface="Arial" pitchFamily="34" charset="0"/>
              </a:rPr>
              <a:t>.</a:t>
            </a:r>
            <a:endParaRPr lang="id-ID" sz="1600" dirty="0" smtClean="0">
              <a:latin typeface="Arial" pitchFamily="34" charset="0"/>
              <a:cs typeface="Arial" pitchFamily="34" charset="0"/>
            </a:endParaRPr>
          </a:p>
          <a:p>
            <a:pPr marL="342900" indent="-342900">
              <a:spcBef>
                <a:spcPts val="1200"/>
              </a:spcBef>
              <a:buClr>
                <a:schemeClr val="tx1"/>
              </a:buClr>
              <a:buSzPct val="100000"/>
              <a:buFont typeface="+mj-lt"/>
              <a:buAutoNum type="arabicPeriod"/>
            </a:pPr>
            <a:endParaRPr lang="id-ID" sz="16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39784"/>
          </a:xfrm>
        </p:spPr>
        <p:txBody>
          <a:bodyPr/>
          <a:lstStyle/>
          <a:p>
            <a:r>
              <a:rPr lang="en-US" dirty="0" err="1" smtClean="0">
                <a:latin typeface="Arial" pitchFamily="34" charset="0"/>
                <a:cs typeface="Arial" pitchFamily="34" charset="0"/>
              </a:rPr>
              <a:t>Perencanaan</a:t>
            </a:r>
            <a:r>
              <a:rPr lang="en-US" dirty="0" smtClean="0">
                <a:latin typeface="Arial" pitchFamily="34" charset="0"/>
                <a:cs typeface="Arial" pitchFamily="34" charset="0"/>
              </a:rPr>
              <a:t> </a:t>
            </a:r>
            <a:r>
              <a:rPr lang="en-US" dirty="0" err="1" smtClean="0">
                <a:latin typeface="Arial" pitchFamily="34" charset="0"/>
                <a:cs typeface="Arial" pitchFamily="34" charset="0"/>
              </a:rPr>
              <a:t>pemasaran</a:t>
            </a:r>
            <a:endParaRPr lang="id-ID" dirty="0">
              <a:latin typeface="Arial" pitchFamily="34" charset="0"/>
              <a:cs typeface="Arial" pitchFamily="34" charset="0"/>
            </a:endParaRPr>
          </a:p>
        </p:txBody>
      </p:sp>
      <p:sp>
        <p:nvSpPr>
          <p:cNvPr id="4" name="Content Placeholder 2"/>
          <p:cNvSpPr>
            <a:spLocks noGrp="1"/>
          </p:cNvSpPr>
          <p:nvPr>
            <p:ph sz="quarter" idx="1"/>
          </p:nvPr>
        </p:nvSpPr>
        <p:spPr>
          <a:xfrm>
            <a:off x="428596" y="1428736"/>
            <a:ext cx="7786742" cy="4873752"/>
          </a:xfrm>
        </p:spPr>
        <p:txBody>
          <a:bodyPr>
            <a:noAutofit/>
          </a:bodyPr>
          <a:lstStyle/>
          <a:p>
            <a:pPr>
              <a:spcBef>
                <a:spcPts val="1200"/>
              </a:spcBef>
              <a:buNone/>
            </a:pPr>
            <a:r>
              <a:rPr lang="en-US" b="1" dirty="0" smtClean="0">
                <a:latin typeface="Arial" pitchFamily="34" charset="0"/>
                <a:cs typeface="Arial" pitchFamily="34" charset="0"/>
              </a:rPr>
              <a:t>	</a:t>
            </a:r>
            <a:r>
              <a:rPr lang="en-US" dirty="0" err="1" smtClean="0">
                <a:latin typeface="Arial" pitchFamily="34" charset="0"/>
                <a:cs typeface="Arial" pitchFamily="34" charset="0"/>
              </a:rPr>
              <a:t>Penentuan</a:t>
            </a:r>
            <a:r>
              <a:rPr lang="en-US" dirty="0" smtClean="0">
                <a:latin typeface="Arial" pitchFamily="34" charset="0"/>
                <a:cs typeface="Arial" pitchFamily="34" charset="0"/>
              </a:rPr>
              <a:t> </a:t>
            </a:r>
            <a:r>
              <a:rPr lang="en-US" dirty="0" err="1" smtClean="0">
                <a:latin typeface="Arial" pitchFamily="34" charset="0"/>
                <a:cs typeface="Arial" pitchFamily="34" charset="0"/>
              </a:rPr>
              <a:t>segala</a:t>
            </a:r>
            <a:r>
              <a:rPr lang="en-US" dirty="0" smtClean="0">
                <a:latin typeface="Arial" pitchFamily="34" charset="0"/>
                <a:cs typeface="Arial" pitchFamily="34" charset="0"/>
              </a:rPr>
              <a:t> </a:t>
            </a:r>
            <a:r>
              <a:rPr lang="en-US" dirty="0" err="1" smtClean="0">
                <a:latin typeface="Arial" pitchFamily="34" charset="0"/>
                <a:cs typeface="Arial" pitchFamily="34" charset="0"/>
              </a:rPr>
              <a:t>sesuatu</a:t>
            </a:r>
            <a:r>
              <a:rPr lang="en-US" dirty="0" smtClean="0">
                <a:latin typeface="Arial" pitchFamily="34" charset="0"/>
                <a:cs typeface="Arial" pitchFamily="34" charset="0"/>
              </a:rPr>
              <a:t> </a:t>
            </a:r>
            <a:r>
              <a:rPr lang="en-US" dirty="0" err="1" smtClean="0">
                <a:latin typeface="Arial" pitchFamily="34" charset="0"/>
                <a:cs typeface="Arial" pitchFamily="34" charset="0"/>
              </a:rPr>
              <a:t>sebelum</a:t>
            </a:r>
            <a:r>
              <a:rPr lang="en-US" dirty="0" smtClean="0">
                <a:latin typeface="Arial" pitchFamily="34" charset="0"/>
                <a:cs typeface="Arial" pitchFamily="34" charset="0"/>
              </a:rPr>
              <a:t> </a:t>
            </a:r>
            <a:r>
              <a:rPr lang="en-US" dirty="0" err="1" smtClean="0">
                <a:latin typeface="Arial" pitchFamily="34" charset="0"/>
                <a:cs typeface="Arial" pitchFamily="34" charset="0"/>
              </a:rPr>
              <a:t>dilakukan</a:t>
            </a:r>
            <a:r>
              <a:rPr lang="en-US" dirty="0" smtClean="0">
                <a:latin typeface="Arial" pitchFamily="34" charset="0"/>
                <a:cs typeface="Arial" pitchFamily="34" charset="0"/>
              </a:rPr>
              <a:t> </a:t>
            </a:r>
            <a:r>
              <a:rPr lang="en-US" dirty="0" err="1" smtClean="0">
                <a:latin typeface="Arial" pitchFamily="34" charset="0"/>
                <a:cs typeface="Arial" pitchFamily="34" charset="0"/>
              </a:rPr>
              <a:t>kegiatan-kegiatan</a:t>
            </a:r>
            <a:r>
              <a:rPr lang="en-US" dirty="0" smtClean="0">
                <a:latin typeface="Arial" pitchFamily="34" charset="0"/>
                <a:cs typeface="Arial" pitchFamily="34" charset="0"/>
              </a:rPr>
              <a:t>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r>
              <a:rPr lang="en-US" dirty="0" err="1" smtClean="0">
                <a:latin typeface="Arial" pitchFamily="34" charset="0"/>
                <a:cs typeface="Arial" pitchFamily="34" charset="0"/>
              </a:rPr>
              <a:t>yaitu</a:t>
            </a:r>
            <a:r>
              <a:rPr lang="en-US" dirty="0" smtClean="0">
                <a:latin typeface="Arial" pitchFamily="34" charset="0"/>
                <a:cs typeface="Arial" pitchFamily="34" charset="0"/>
              </a:rPr>
              <a:t> </a:t>
            </a:r>
            <a:r>
              <a:rPr lang="en-US" dirty="0" err="1" smtClean="0">
                <a:solidFill>
                  <a:srgbClr val="FF0000"/>
                </a:solidFill>
                <a:latin typeface="Arial" pitchFamily="34" charset="0"/>
                <a:cs typeface="Arial" pitchFamily="34" charset="0"/>
              </a:rPr>
              <a:t>perencanaan</a:t>
            </a:r>
            <a:r>
              <a:rPr lang="en-US" dirty="0" smtClean="0">
                <a:latin typeface="Arial" pitchFamily="34" charset="0"/>
                <a:cs typeface="Arial" pitchFamily="34" charset="0"/>
              </a:rPr>
              <a:t>, yang </a:t>
            </a:r>
            <a:r>
              <a:rPr lang="en-US" dirty="0" err="1" smtClean="0">
                <a:latin typeface="Arial" pitchFamily="34" charset="0"/>
                <a:cs typeface="Arial" pitchFamily="34" charset="0"/>
              </a:rPr>
              <a:t>meliputi</a:t>
            </a:r>
            <a:r>
              <a:rPr lang="en-US" dirty="0" smtClean="0">
                <a:latin typeface="Arial" pitchFamily="34" charset="0"/>
                <a:cs typeface="Arial" pitchFamily="34" charset="0"/>
              </a:rPr>
              <a:t>: </a:t>
            </a:r>
            <a:r>
              <a:rPr lang="en-US" dirty="0" err="1" smtClean="0">
                <a:latin typeface="Arial" pitchFamily="34" charset="0"/>
                <a:cs typeface="Arial" pitchFamily="34" charset="0"/>
              </a:rPr>
              <a:t>tujuan</a:t>
            </a:r>
            <a:r>
              <a:rPr lang="en-US" dirty="0" smtClean="0">
                <a:latin typeface="Arial" pitchFamily="34" charset="0"/>
                <a:cs typeface="Arial" pitchFamily="34" charset="0"/>
              </a:rPr>
              <a:t>, </a:t>
            </a:r>
            <a:r>
              <a:rPr lang="en-US" dirty="0" err="1" smtClean="0">
                <a:latin typeface="Arial" pitchFamily="34" charset="0"/>
                <a:cs typeface="Arial" pitchFamily="34" charset="0"/>
              </a:rPr>
              <a:t>strategi</a:t>
            </a:r>
            <a:r>
              <a:rPr lang="en-US" dirty="0" smtClean="0">
                <a:latin typeface="Arial" pitchFamily="34" charset="0"/>
                <a:cs typeface="Arial" pitchFamily="34" charset="0"/>
              </a:rPr>
              <a:t>, </a:t>
            </a:r>
            <a:r>
              <a:rPr lang="en-US" dirty="0" err="1" smtClean="0">
                <a:latin typeface="Arial" pitchFamily="34" charset="0"/>
                <a:cs typeface="Arial" pitchFamily="34" charset="0"/>
              </a:rPr>
              <a:t>kebijaksanaan</a:t>
            </a:r>
            <a:r>
              <a:rPr lang="en-US" dirty="0" smtClean="0">
                <a:latin typeface="Arial" pitchFamily="34" charset="0"/>
                <a:cs typeface="Arial" pitchFamily="34" charset="0"/>
              </a:rPr>
              <a:t> </a:t>
            </a:r>
            <a:r>
              <a:rPr lang="en-US" dirty="0" err="1" smtClean="0">
                <a:latin typeface="Arial" pitchFamily="34" charset="0"/>
                <a:cs typeface="Arial" pitchFamily="34" charset="0"/>
              </a:rPr>
              <a:t>serta</a:t>
            </a:r>
            <a:r>
              <a:rPr lang="en-US" dirty="0" smtClean="0">
                <a:latin typeface="Arial" pitchFamily="34" charset="0"/>
                <a:cs typeface="Arial" pitchFamily="34" charset="0"/>
              </a:rPr>
              <a:t> </a:t>
            </a:r>
            <a:r>
              <a:rPr lang="en-US" dirty="0" err="1" smtClean="0">
                <a:latin typeface="Arial" pitchFamily="34" charset="0"/>
                <a:cs typeface="Arial" pitchFamily="34" charset="0"/>
              </a:rPr>
              <a:t>taktik</a:t>
            </a:r>
            <a:r>
              <a:rPr lang="en-US" dirty="0" smtClean="0">
                <a:latin typeface="Arial" pitchFamily="34" charset="0"/>
                <a:cs typeface="Arial" pitchFamily="34" charset="0"/>
              </a:rPr>
              <a:t> yang </a:t>
            </a:r>
            <a:r>
              <a:rPr lang="en-US" dirty="0" err="1" smtClean="0">
                <a:latin typeface="Arial" pitchFamily="34" charset="0"/>
                <a:cs typeface="Arial" pitchFamily="34" charset="0"/>
              </a:rPr>
              <a:t>dijalankan</a:t>
            </a:r>
            <a:r>
              <a:rPr lang="en-US" dirty="0" smtClean="0">
                <a:latin typeface="Arial" pitchFamily="34" charset="0"/>
                <a:cs typeface="Arial" pitchFamily="34" charset="0"/>
              </a:rPr>
              <a:t>.</a:t>
            </a:r>
            <a:endParaRPr lang="en-US" dirty="0" smtClean="0">
              <a:solidFill>
                <a:srgbClr val="7030A0"/>
              </a:solidFill>
              <a:latin typeface="Arial" pitchFamily="34" charset="0"/>
              <a:cs typeface="Arial" pitchFamily="34" charset="0"/>
            </a:endParaRPr>
          </a:p>
          <a:p>
            <a:pPr>
              <a:spcBef>
                <a:spcPts val="1200"/>
              </a:spcBef>
              <a:buNone/>
            </a:pPr>
            <a:r>
              <a:rPr lang="en-US" dirty="0" smtClean="0">
                <a:latin typeface="Arial" pitchFamily="34" charset="0"/>
                <a:cs typeface="Arial" pitchFamily="34" charset="0"/>
              </a:rPr>
              <a:t>	</a:t>
            </a:r>
            <a:r>
              <a:rPr lang="en-US" dirty="0" err="1" smtClean="0">
                <a:latin typeface="Arial" pitchFamily="34" charset="0"/>
                <a:cs typeface="Arial" pitchFamily="34" charset="0"/>
              </a:rPr>
              <a:t>Rencana</a:t>
            </a:r>
            <a:r>
              <a:rPr lang="en-US" dirty="0" smtClean="0">
                <a:latin typeface="Arial" pitchFamily="34" charset="0"/>
                <a:cs typeface="Arial" pitchFamily="34" charset="0"/>
              </a:rPr>
              <a:t>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r>
              <a:rPr lang="en-US" dirty="0" err="1" smtClean="0">
                <a:latin typeface="Arial" pitchFamily="34" charset="0"/>
                <a:cs typeface="Arial" pitchFamily="34" charset="0"/>
              </a:rPr>
              <a:t>terinci</a:t>
            </a:r>
            <a:r>
              <a:rPr lang="en-US" dirty="0" smtClean="0">
                <a:latin typeface="Arial" pitchFamily="34" charset="0"/>
                <a:cs typeface="Arial" pitchFamily="34" charset="0"/>
              </a:rPr>
              <a:t> </a:t>
            </a:r>
            <a:r>
              <a:rPr lang="en-US" dirty="0" err="1" smtClean="0">
                <a:latin typeface="Arial" pitchFamily="34" charset="0"/>
                <a:cs typeface="Arial" pitchFamily="34" charset="0"/>
              </a:rPr>
              <a:t>diperlukan</a:t>
            </a:r>
            <a:r>
              <a:rPr lang="en-US" dirty="0" smtClean="0">
                <a:latin typeface="Arial" pitchFamily="34" charset="0"/>
                <a:cs typeface="Arial" pitchFamily="34" charset="0"/>
              </a:rPr>
              <a:t> </a:t>
            </a:r>
            <a:r>
              <a:rPr lang="en-US" dirty="0" err="1" smtClean="0">
                <a:latin typeface="Arial" pitchFamily="34" charset="0"/>
                <a:cs typeface="Arial" pitchFamily="34" charset="0"/>
              </a:rPr>
              <a:t>untuk</a:t>
            </a:r>
            <a:r>
              <a:rPr lang="en-US" dirty="0" smtClean="0">
                <a:latin typeface="Arial" pitchFamily="34" charset="0"/>
                <a:cs typeface="Arial" pitchFamily="34" charset="0"/>
              </a:rPr>
              <a:t> </a:t>
            </a:r>
            <a:r>
              <a:rPr lang="en-US" dirty="0" err="1" smtClean="0">
                <a:latin typeface="Arial" pitchFamily="34" charset="0"/>
                <a:cs typeface="Arial" pitchFamily="34" charset="0"/>
              </a:rPr>
              <a:t>setiap</a:t>
            </a:r>
            <a:r>
              <a:rPr lang="en-US" dirty="0" smtClean="0">
                <a:latin typeface="Arial" pitchFamily="34" charset="0"/>
                <a:cs typeface="Arial" pitchFamily="34" charset="0"/>
              </a:rPr>
              <a:t> </a:t>
            </a:r>
            <a:r>
              <a:rPr lang="en-US" dirty="0" err="1" smtClean="0">
                <a:latin typeface="Arial" pitchFamily="34" charset="0"/>
                <a:cs typeface="Arial" pitchFamily="34" charset="0"/>
              </a:rPr>
              <a:t>bisnis</a:t>
            </a:r>
            <a:r>
              <a:rPr lang="en-US" dirty="0" smtClean="0">
                <a:latin typeface="Arial" pitchFamily="34" charset="0"/>
                <a:cs typeface="Arial" pitchFamily="34" charset="0"/>
              </a:rPr>
              <a:t>, </a:t>
            </a:r>
            <a:r>
              <a:rPr lang="en-US" dirty="0" err="1" smtClean="0">
                <a:latin typeface="Arial" pitchFamily="34" charset="0"/>
                <a:cs typeface="Arial" pitchFamily="34" charset="0"/>
              </a:rPr>
              <a:t>produk</a:t>
            </a:r>
            <a:r>
              <a:rPr lang="en-US" dirty="0" smtClean="0">
                <a:latin typeface="Arial" pitchFamily="34" charset="0"/>
                <a:cs typeface="Arial" pitchFamily="34" charset="0"/>
              </a:rPr>
              <a:t> </a:t>
            </a:r>
            <a:r>
              <a:rPr lang="en-US" dirty="0" err="1" smtClean="0">
                <a:latin typeface="Arial" pitchFamily="34" charset="0"/>
                <a:cs typeface="Arial" pitchFamily="34" charset="0"/>
              </a:rPr>
              <a:t>atau</a:t>
            </a:r>
            <a:r>
              <a:rPr lang="en-US" dirty="0" smtClean="0">
                <a:latin typeface="Arial" pitchFamily="34" charset="0"/>
                <a:cs typeface="Arial" pitchFamily="34" charset="0"/>
              </a:rPr>
              <a:t> </a:t>
            </a:r>
            <a:r>
              <a:rPr lang="en-US" dirty="0" err="1" smtClean="0">
                <a:latin typeface="Arial" pitchFamily="34" charset="0"/>
                <a:cs typeface="Arial" pitchFamily="34" charset="0"/>
              </a:rPr>
              <a:t>merk</a:t>
            </a:r>
            <a:r>
              <a:rPr lang="en-US" dirty="0" smtClean="0">
                <a:latin typeface="Arial" pitchFamily="34" charset="0"/>
                <a:cs typeface="Arial" pitchFamily="34" charset="0"/>
              </a:rPr>
              <a:t>.</a:t>
            </a:r>
          </a:p>
          <a:p>
            <a:pPr>
              <a:spcBef>
                <a:spcPts val="1200"/>
              </a:spcBef>
            </a:pPr>
            <a:endParaRPr lang="en-US"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Pengertian</a:t>
            </a:r>
            <a:r>
              <a:rPr lang="en-US" dirty="0" smtClean="0"/>
              <a:t> </a:t>
            </a:r>
            <a:r>
              <a:rPr lang="en-US" dirty="0" err="1" smtClean="0"/>
              <a:t>Perencanaan</a:t>
            </a:r>
            <a:r>
              <a:rPr lang="en-US" dirty="0" smtClean="0"/>
              <a:t> </a:t>
            </a:r>
            <a:r>
              <a:rPr lang="en-US" dirty="0" err="1" smtClean="0"/>
              <a:t>Pemasaran</a:t>
            </a:r>
            <a:endParaRPr lang="en-US" dirty="0"/>
          </a:p>
        </p:txBody>
      </p:sp>
      <p:sp>
        <p:nvSpPr>
          <p:cNvPr id="3" name="Content Placeholder 2"/>
          <p:cNvSpPr>
            <a:spLocks noGrp="1"/>
          </p:cNvSpPr>
          <p:nvPr>
            <p:ph sz="quarter" idx="1"/>
          </p:nvPr>
        </p:nvSpPr>
        <p:spPr>
          <a:xfrm>
            <a:off x="714348" y="1643050"/>
            <a:ext cx="7467600" cy="4873752"/>
          </a:xfrm>
        </p:spPr>
        <p:txBody>
          <a:bodyPr>
            <a:normAutofit/>
          </a:bodyPr>
          <a:lstStyle/>
          <a:p>
            <a:pPr marL="0" indent="0">
              <a:spcBef>
                <a:spcPts val="1200"/>
              </a:spcBef>
              <a:buNone/>
            </a:pPr>
            <a:r>
              <a:rPr lang="en-US" dirty="0" err="1" smtClean="0">
                <a:latin typeface="Arial" pitchFamily="34" charset="0"/>
                <a:cs typeface="Arial" pitchFamily="34" charset="0"/>
              </a:rPr>
              <a:t>Perencanaan</a:t>
            </a:r>
            <a:r>
              <a:rPr lang="en-US" dirty="0" smtClean="0">
                <a:latin typeface="Arial" pitchFamily="34" charset="0"/>
                <a:cs typeface="Arial" pitchFamily="34" charset="0"/>
              </a:rPr>
              <a:t>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r>
              <a:rPr lang="en-US" dirty="0" err="1" smtClean="0">
                <a:latin typeface="Arial" pitchFamily="34" charset="0"/>
                <a:cs typeface="Arial" pitchFamily="34" charset="0"/>
              </a:rPr>
              <a:t>merupakan</a:t>
            </a:r>
            <a:r>
              <a:rPr lang="en-US" dirty="0" smtClean="0">
                <a:latin typeface="Arial" pitchFamily="34" charset="0"/>
                <a:cs typeface="Arial" pitchFamily="34" charset="0"/>
              </a:rPr>
              <a:t> </a:t>
            </a:r>
            <a:r>
              <a:rPr lang="en-US" dirty="0" err="1" smtClean="0">
                <a:latin typeface="Arial" pitchFamily="34" charset="0"/>
                <a:cs typeface="Arial" pitchFamily="34" charset="0"/>
              </a:rPr>
              <a:t>sebuah</a:t>
            </a:r>
            <a:r>
              <a:rPr lang="en-US" dirty="0" smtClean="0">
                <a:latin typeface="Arial" pitchFamily="34" charset="0"/>
                <a:cs typeface="Arial" pitchFamily="34" charset="0"/>
              </a:rPr>
              <a:t> </a:t>
            </a:r>
            <a:r>
              <a:rPr lang="en-US" dirty="0" err="1" smtClean="0">
                <a:latin typeface="Arial" pitchFamily="34" charset="0"/>
                <a:cs typeface="Arial" pitchFamily="34" charset="0"/>
              </a:rPr>
              <a:t>proses</a:t>
            </a:r>
            <a:r>
              <a:rPr lang="en-US" dirty="0" smtClean="0">
                <a:latin typeface="Arial" pitchFamily="34" charset="0"/>
                <a:cs typeface="Arial" pitchFamily="34" charset="0"/>
              </a:rPr>
              <a:t> </a:t>
            </a:r>
            <a:r>
              <a:rPr lang="en-US" dirty="0" err="1" smtClean="0">
                <a:latin typeface="Arial" pitchFamily="34" charset="0"/>
                <a:cs typeface="Arial" pitchFamily="34" charset="0"/>
              </a:rPr>
              <a:t>sistematis</a:t>
            </a:r>
            <a:r>
              <a:rPr lang="en-US" dirty="0" smtClean="0">
                <a:latin typeface="Arial" pitchFamily="34" charset="0"/>
                <a:cs typeface="Arial" pitchFamily="34" charset="0"/>
              </a:rPr>
              <a:t> </a:t>
            </a:r>
            <a:r>
              <a:rPr lang="en-US" dirty="0" err="1" smtClean="0">
                <a:latin typeface="Arial" pitchFamily="34" charset="0"/>
                <a:cs typeface="Arial" pitchFamily="34" charset="0"/>
              </a:rPr>
              <a:t>dalam</a:t>
            </a:r>
            <a:r>
              <a:rPr lang="en-US" dirty="0" smtClean="0">
                <a:latin typeface="Arial" pitchFamily="34" charset="0"/>
                <a:cs typeface="Arial" pitchFamily="34" charset="0"/>
              </a:rPr>
              <a:t> </a:t>
            </a:r>
            <a:r>
              <a:rPr lang="en-US" dirty="0" err="1" smtClean="0">
                <a:latin typeface="Arial" pitchFamily="34" charset="0"/>
                <a:cs typeface="Arial" pitchFamily="34" charset="0"/>
              </a:rPr>
              <a:t>merancang</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mengkoordinasi</a:t>
            </a:r>
            <a:r>
              <a:rPr lang="en-US" dirty="0" smtClean="0">
                <a:latin typeface="Arial" pitchFamily="34" charset="0"/>
                <a:cs typeface="Arial" pitchFamily="34" charset="0"/>
              </a:rPr>
              <a:t> </a:t>
            </a:r>
            <a:r>
              <a:rPr lang="en-US" dirty="0" err="1" smtClean="0">
                <a:latin typeface="Arial" pitchFamily="34" charset="0"/>
                <a:cs typeface="Arial" pitchFamily="34" charset="0"/>
              </a:rPr>
              <a:t>keputusan</a:t>
            </a:r>
            <a:r>
              <a:rPr lang="en-US" dirty="0" smtClean="0">
                <a:latin typeface="Arial" pitchFamily="34" charset="0"/>
                <a:cs typeface="Arial" pitchFamily="34" charset="0"/>
              </a:rPr>
              <a:t>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p>
          <a:p>
            <a:pPr marL="0" indent="0">
              <a:spcBef>
                <a:spcPts val="1200"/>
              </a:spcBef>
              <a:buNone/>
            </a:pPr>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Manfaat</a:t>
            </a:r>
            <a:r>
              <a:rPr lang="en-US" dirty="0" smtClean="0"/>
              <a:t> </a:t>
            </a:r>
            <a:r>
              <a:rPr lang="en-US" dirty="0" err="1" smtClean="0"/>
              <a:t>rencana</a:t>
            </a:r>
            <a:r>
              <a:rPr lang="en-US" dirty="0" smtClean="0"/>
              <a:t> </a:t>
            </a:r>
            <a:r>
              <a:rPr lang="en-US" dirty="0" err="1" smtClean="0"/>
              <a:t>pemasaran</a:t>
            </a:r>
            <a:r>
              <a:rPr lang="en-US" dirty="0" smtClean="0"/>
              <a:t> </a:t>
            </a:r>
            <a:endParaRPr lang="en-US" dirty="0"/>
          </a:p>
        </p:txBody>
      </p:sp>
      <p:sp>
        <p:nvSpPr>
          <p:cNvPr id="3" name="Content Placeholder 2"/>
          <p:cNvSpPr>
            <a:spLocks noGrp="1"/>
          </p:cNvSpPr>
          <p:nvPr>
            <p:ph sz="quarter" idx="1"/>
          </p:nvPr>
        </p:nvSpPr>
        <p:spPr>
          <a:xfrm>
            <a:off x="457200" y="1600200"/>
            <a:ext cx="7829576" cy="4873752"/>
          </a:xfrm>
        </p:spPr>
        <p:txBody>
          <a:bodyPr>
            <a:normAutofit/>
          </a:bodyPr>
          <a:lstStyle/>
          <a:p>
            <a:pPr marL="457200" indent="-457200">
              <a:buClrTx/>
              <a:buSzPct val="100000"/>
              <a:buFont typeface="+mj-lt"/>
              <a:buAutoNum type="arabicPeriod"/>
            </a:pPr>
            <a:r>
              <a:rPr lang="en-US" dirty="0" err="1" smtClean="0">
                <a:latin typeface="Arial" pitchFamily="34" charset="0"/>
                <a:cs typeface="Arial" pitchFamily="34" charset="0"/>
              </a:rPr>
              <a:t>mencapai</a:t>
            </a:r>
            <a:r>
              <a:rPr lang="en-US" dirty="0" smtClean="0">
                <a:latin typeface="Arial" pitchFamily="34" charset="0"/>
                <a:cs typeface="Arial" pitchFamily="34" charset="0"/>
              </a:rPr>
              <a:t> </a:t>
            </a:r>
            <a:r>
              <a:rPr lang="en-US" dirty="0" err="1" smtClean="0">
                <a:latin typeface="Arial" pitchFamily="34" charset="0"/>
                <a:cs typeface="Arial" pitchFamily="34" charset="0"/>
              </a:rPr>
              <a:t>koordinasi</a:t>
            </a:r>
            <a:r>
              <a:rPr lang="en-US" dirty="0" smtClean="0">
                <a:latin typeface="Arial" pitchFamily="34" charset="0"/>
                <a:cs typeface="Arial" pitchFamily="34" charset="0"/>
              </a:rPr>
              <a:t> </a:t>
            </a:r>
            <a:r>
              <a:rPr lang="en-US" dirty="0" err="1" smtClean="0">
                <a:latin typeface="Arial" pitchFamily="34" charset="0"/>
                <a:cs typeface="Arial" pitchFamily="34" charset="0"/>
              </a:rPr>
              <a:t>aktivitas</a:t>
            </a:r>
            <a:r>
              <a:rPr lang="en-US" dirty="0" smtClean="0">
                <a:latin typeface="Arial" pitchFamily="34" charset="0"/>
                <a:cs typeface="Arial" pitchFamily="34" charset="0"/>
              </a:rPr>
              <a:t> yang </a:t>
            </a:r>
            <a:r>
              <a:rPr lang="en-US" dirty="0" err="1" smtClean="0">
                <a:latin typeface="Arial" pitchFamily="34" charset="0"/>
                <a:cs typeface="Arial" pitchFamily="34" charset="0"/>
              </a:rPr>
              <a:t>lebih</a:t>
            </a:r>
            <a:r>
              <a:rPr lang="en-US" dirty="0" smtClean="0">
                <a:latin typeface="Arial" pitchFamily="34" charset="0"/>
                <a:cs typeface="Arial" pitchFamily="34" charset="0"/>
              </a:rPr>
              <a:t> </a:t>
            </a:r>
            <a:r>
              <a:rPr lang="en-US" dirty="0" err="1" smtClean="0">
                <a:latin typeface="Arial" pitchFamily="34" charset="0"/>
                <a:cs typeface="Arial" pitchFamily="34" charset="0"/>
              </a:rPr>
              <a:t>baik</a:t>
            </a:r>
            <a:endParaRPr lang="en-US" dirty="0" smtClean="0">
              <a:latin typeface="Arial" pitchFamily="34" charset="0"/>
              <a:cs typeface="Arial" pitchFamily="34" charset="0"/>
            </a:endParaRPr>
          </a:p>
          <a:p>
            <a:pPr marL="457200" indent="-457200">
              <a:buClrTx/>
              <a:buSzPct val="100000"/>
              <a:buFont typeface="+mj-lt"/>
              <a:buAutoNum type="arabicPeriod"/>
            </a:pPr>
            <a:r>
              <a:rPr lang="en-US" dirty="0" err="1" smtClean="0">
                <a:latin typeface="Arial" pitchFamily="34" charset="0"/>
                <a:cs typeface="Arial" pitchFamily="34" charset="0"/>
              </a:rPr>
              <a:t>mengidentifikasi</a:t>
            </a:r>
            <a:r>
              <a:rPr lang="en-US" dirty="0" smtClean="0">
                <a:latin typeface="Arial" pitchFamily="34" charset="0"/>
                <a:cs typeface="Arial" pitchFamily="34" charset="0"/>
              </a:rPr>
              <a:t> </a:t>
            </a:r>
            <a:r>
              <a:rPr lang="en-US" dirty="0" err="1" smtClean="0">
                <a:latin typeface="Arial" pitchFamily="34" charset="0"/>
                <a:cs typeface="Arial" pitchFamily="34" charset="0"/>
              </a:rPr>
              <a:t>perkembangan</a:t>
            </a:r>
            <a:r>
              <a:rPr lang="en-US" dirty="0" smtClean="0">
                <a:latin typeface="Arial" pitchFamily="34" charset="0"/>
                <a:cs typeface="Arial" pitchFamily="34" charset="0"/>
              </a:rPr>
              <a:t> yang </a:t>
            </a:r>
            <a:r>
              <a:rPr lang="en-US" dirty="0" err="1" smtClean="0">
                <a:latin typeface="Arial" pitchFamily="34" charset="0"/>
                <a:cs typeface="Arial" pitchFamily="34" charset="0"/>
              </a:rPr>
              <a:t>diharapkan</a:t>
            </a:r>
            <a:endParaRPr lang="en-US" dirty="0" smtClean="0">
              <a:latin typeface="Arial" pitchFamily="34" charset="0"/>
              <a:cs typeface="Arial" pitchFamily="34" charset="0"/>
            </a:endParaRPr>
          </a:p>
          <a:p>
            <a:pPr marL="457200" indent="-457200">
              <a:buClrTx/>
              <a:buSzPct val="100000"/>
              <a:buFont typeface="+mj-lt"/>
              <a:buAutoNum type="arabicPeriod"/>
            </a:pPr>
            <a:r>
              <a:rPr lang="en-US" dirty="0" err="1" smtClean="0">
                <a:latin typeface="Arial" pitchFamily="34" charset="0"/>
                <a:cs typeface="Arial" pitchFamily="34" charset="0"/>
              </a:rPr>
              <a:t>meningkatkan</a:t>
            </a:r>
            <a:r>
              <a:rPr lang="en-US" dirty="0" smtClean="0">
                <a:latin typeface="Arial" pitchFamily="34" charset="0"/>
                <a:cs typeface="Arial" pitchFamily="34" charset="0"/>
              </a:rPr>
              <a:t> </a:t>
            </a:r>
            <a:r>
              <a:rPr lang="en-US" dirty="0" err="1" smtClean="0">
                <a:latin typeface="Arial" pitchFamily="34" charset="0"/>
                <a:cs typeface="Arial" pitchFamily="34" charset="0"/>
              </a:rPr>
              <a:t>kesiapan</a:t>
            </a:r>
            <a:r>
              <a:rPr lang="en-US" dirty="0" smtClean="0">
                <a:latin typeface="Arial" pitchFamily="34" charset="0"/>
                <a:cs typeface="Arial" pitchFamily="34" charset="0"/>
              </a:rPr>
              <a:t> </a:t>
            </a:r>
            <a:r>
              <a:rPr lang="en-US" dirty="0" err="1" smtClean="0">
                <a:latin typeface="Arial" pitchFamily="34" charset="0"/>
                <a:cs typeface="Arial" pitchFamily="34" charset="0"/>
              </a:rPr>
              <a:t>organisasi</a:t>
            </a:r>
            <a:r>
              <a:rPr lang="en-US" dirty="0" smtClean="0">
                <a:latin typeface="Arial" pitchFamily="34" charset="0"/>
                <a:cs typeface="Arial" pitchFamily="34" charset="0"/>
              </a:rPr>
              <a:t> </a:t>
            </a:r>
            <a:r>
              <a:rPr lang="en-US" dirty="0" err="1" smtClean="0">
                <a:latin typeface="Arial" pitchFamily="34" charset="0"/>
                <a:cs typeface="Arial" pitchFamily="34" charset="0"/>
              </a:rPr>
              <a:t>untuk</a:t>
            </a:r>
            <a:r>
              <a:rPr lang="en-US" dirty="0" smtClean="0">
                <a:latin typeface="Arial" pitchFamily="34" charset="0"/>
                <a:cs typeface="Arial" pitchFamily="34" charset="0"/>
              </a:rPr>
              <a:t> </a:t>
            </a:r>
            <a:r>
              <a:rPr lang="en-US" dirty="0" err="1" smtClean="0">
                <a:latin typeface="Arial" pitchFamily="34" charset="0"/>
                <a:cs typeface="Arial" pitchFamily="34" charset="0"/>
              </a:rPr>
              <a:t>berubah</a:t>
            </a:r>
            <a:endParaRPr lang="en-US" dirty="0" smtClean="0">
              <a:latin typeface="Arial" pitchFamily="34" charset="0"/>
              <a:cs typeface="Arial" pitchFamily="34" charset="0"/>
            </a:endParaRPr>
          </a:p>
          <a:p>
            <a:pPr marL="457200" indent="-457200">
              <a:buClrTx/>
              <a:buSzPct val="100000"/>
              <a:buFont typeface="+mj-lt"/>
              <a:buAutoNum type="arabicPeriod"/>
            </a:pPr>
            <a:r>
              <a:rPr lang="en-US" dirty="0" err="1" smtClean="0">
                <a:latin typeface="Arial" pitchFamily="34" charset="0"/>
                <a:cs typeface="Arial" pitchFamily="34" charset="0"/>
              </a:rPr>
              <a:t>meminimalkan</a:t>
            </a:r>
            <a:r>
              <a:rPr lang="en-US" dirty="0" smtClean="0">
                <a:latin typeface="Arial" pitchFamily="34" charset="0"/>
                <a:cs typeface="Arial" pitchFamily="34" charset="0"/>
              </a:rPr>
              <a:t> </a:t>
            </a:r>
            <a:r>
              <a:rPr lang="en-US" dirty="0" err="1" smtClean="0">
                <a:latin typeface="Arial" pitchFamily="34" charset="0"/>
                <a:cs typeface="Arial" pitchFamily="34" charset="0"/>
              </a:rPr>
              <a:t>respon</a:t>
            </a:r>
            <a:r>
              <a:rPr lang="en-US" dirty="0" smtClean="0">
                <a:latin typeface="Arial" pitchFamily="34" charset="0"/>
                <a:cs typeface="Arial" pitchFamily="34" charset="0"/>
              </a:rPr>
              <a:t> </a:t>
            </a:r>
            <a:r>
              <a:rPr lang="en-US" dirty="0" err="1" smtClean="0">
                <a:latin typeface="Arial" pitchFamily="34" charset="0"/>
                <a:cs typeface="Arial" pitchFamily="34" charset="0"/>
              </a:rPr>
              <a:t>tak</a:t>
            </a:r>
            <a:r>
              <a:rPr lang="en-US" dirty="0" smtClean="0">
                <a:latin typeface="Arial" pitchFamily="34" charset="0"/>
                <a:cs typeface="Arial" pitchFamily="34" charset="0"/>
              </a:rPr>
              <a:t> </a:t>
            </a:r>
            <a:r>
              <a:rPr lang="en-US" dirty="0" err="1" smtClean="0">
                <a:latin typeface="Arial" pitchFamily="34" charset="0"/>
                <a:cs typeface="Arial" pitchFamily="34" charset="0"/>
              </a:rPr>
              <a:t>rasional</a:t>
            </a:r>
            <a:r>
              <a:rPr lang="en-US" dirty="0" smtClean="0">
                <a:latin typeface="Arial" pitchFamily="34" charset="0"/>
                <a:cs typeface="Arial" pitchFamily="34" charset="0"/>
              </a:rPr>
              <a:t> </a:t>
            </a:r>
            <a:r>
              <a:rPr lang="en-US" dirty="0" err="1" smtClean="0">
                <a:latin typeface="Arial" pitchFamily="34" charset="0"/>
                <a:cs typeface="Arial" pitchFamily="34" charset="0"/>
              </a:rPr>
              <a:t>samapi</a:t>
            </a:r>
            <a:r>
              <a:rPr lang="en-US" dirty="0" smtClean="0">
                <a:latin typeface="Arial" pitchFamily="34" charset="0"/>
                <a:cs typeface="Arial" pitchFamily="34" charset="0"/>
              </a:rPr>
              <a:t> </a:t>
            </a:r>
            <a:r>
              <a:rPr lang="en-US" dirty="0" err="1" smtClean="0">
                <a:latin typeface="Arial" pitchFamily="34" charset="0"/>
                <a:cs typeface="Arial" pitchFamily="34" charset="0"/>
              </a:rPr>
              <a:t>respon</a:t>
            </a:r>
            <a:r>
              <a:rPr lang="en-US" dirty="0" smtClean="0">
                <a:latin typeface="Arial" pitchFamily="34" charset="0"/>
                <a:cs typeface="Arial" pitchFamily="34" charset="0"/>
              </a:rPr>
              <a:t> yang </a:t>
            </a:r>
            <a:r>
              <a:rPr lang="en-US" dirty="0" err="1" smtClean="0">
                <a:latin typeface="Arial" pitchFamily="34" charset="0"/>
                <a:cs typeface="Arial" pitchFamily="34" charset="0"/>
              </a:rPr>
              <a:t>tak</a:t>
            </a:r>
            <a:r>
              <a:rPr lang="en-US" dirty="0" smtClean="0">
                <a:latin typeface="Arial" pitchFamily="34" charset="0"/>
                <a:cs typeface="Arial" pitchFamily="34" charset="0"/>
              </a:rPr>
              <a:t> </a:t>
            </a:r>
            <a:r>
              <a:rPr lang="en-US" dirty="0" err="1" smtClean="0">
                <a:latin typeface="Arial" pitchFamily="34" charset="0"/>
                <a:cs typeface="Arial" pitchFamily="34" charset="0"/>
              </a:rPr>
              <a:t>diharapkan</a:t>
            </a:r>
            <a:endParaRPr lang="en-US" dirty="0" smtClean="0">
              <a:latin typeface="Arial" pitchFamily="34" charset="0"/>
              <a:cs typeface="Arial" pitchFamily="34" charset="0"/>
            </a:endParaRPr>
          </a:p>
          <a:p>
            <a:pPr marL="457200" indent="-457200">
              <a:buClrTx/>
              <a:buSzPct val="100000"/>
              <a:buFont typeface="+mj-lt"/>
              <a:buAutoNum type="arabicPeriod"/>
            </a:pPr>
            <a:r>
              <a:rPr lang="en-US" dirty="0" err="1" smtClean="0">
                <a:latin typeface="Arial" pitchFamily="34" charset="0"/>
                <a:cs typeface="Arial" pitchFamily="34" charset="0"/>
              </a:rPr>
              <a:t>mengurangi</a:t>
            </a:r>
            <a:r>
              <a:rPr lang="en-US" dirty="0" smtClean="0">
                <a:latin typeface="Arial" pitchFamily="34" charset="0"/>
                <a:cs typeface="Arial" pitchFamily="34" charset="0"/>
              </a:rPr>
              <a:t> </a:t>
            </a:r>
            <a:r>
              <a:rPr lang="en-US" dirty="0" err="1" smtClean="0">
                <a:latin typeface="Arial" pitchFamily="34" charset="0"/>
                <a:cs typeface="Arial" pitchFamily="34" charset="0"/>
              </a:rPr>
              <a:t>konflik</a:t>
            </a:r>
            <a:r>
              <a:rPr lang="en-US" dirty="0" smtClean="0">
                <a:latin typeface="Arial" pitchFamily="34" charset="0"/>
                <a:cs typeface="Arial" pitchFamily="34" charset="0"/>
              </a:rPr>
              <a:t> </a:t>
            </a:r>
            <a:r>
              <a:rPr lang="en-US" dirty="0" err="1" smtClean="0">
                <a:latin typeface="Arial" pitchFamily="34" charset="0"/>
                <a:cs typeface="Arial" pitchFamily="34" charset="0"/>
              </a:rPr>
              <a:t>tentang</a:t>
            </a:r>
            <a:r>
              <a:rPr lang="en-US" dirty="0" smtClean="0">
                <a:latin typeface="Arial" pitchFamily="34" charset="0"/>
                <a:cs typeface="Arial" pitchFamily="34" charset="0"/>
              </a:rPr>
              <a:t> </a:t>
            </a:r>
            <a:r>
              <a:rPr lang="en-US" dirty="0" err="1" smtClean="0">
                <a:latin typeface="Arial" pitchFamily="34" charset="0"/>
                <a:cs typeface="Arial" pitchFamily="34" charset="0"/>
              </a:rPr>
              <a:t>ke</a:t>
            </a:r>
            <a:r>
              <a:rPr lang="en-US" dirty="0" smtClean="0">
                <a:latin typeface="Arial" pitchFamily="34" charset="0"/>
                <a:cs typeface="Arial" pitchFamily="34" charset="0"/>
              </a:rPr>
              <a:t> </a:t>
            </a:r>
            <a:r>
              <a:rPr lang="en-US" dirty="0" err="1" smtClean="0">
                <a:latin typeface="Arial" pitchFamily="34" charset="0"/>
                <a:cs typeface="Arial" pitchFamily="34" charset="0"/>
              </a:rPr>
              <a:t>mana</a:t>
            </a:r>
            <a:r>
              <a:rPr lang="en-US" dirty="0" smtClean="0">
                <a:latin typeface="Arial" pitchFamily="34" charset="0"/>
                <a:cs typeface="Arial" pitchFamily="34" charset="0"/>
              </a:rPr>
              <a:t> </a:t>
            </a:r>
            <a:r>
              <a:rPr lang="en-US" dirty="0" err="1" smtClean="0">
                <a:latin typeface="Arial" pitchFamily="34" charset="0"/>
                <a:cs typeface="Arial" pitchFamily="34" charset="0"/>
              </a:rPr>
              <a:t>seharusnya</a:t>
            </a:r>
            <a:r>
              <a:rPr lang="en-US" dirty="0" smtClean="0">
                <a:latin typeface="Arial" pitchFamily="34" charset="0"/>
                <a:cs typeface="Arial" pitchFamily="34" charset="0"/>
              </a:rPr>
              <a:t> </a:t>
            </a:r>
            <a:r>
              <a:rPr lang="en-US" dirty="0" err="1" smtClean="0">
                <a:latin typeface="Arial" pitchFamily="34" charset="0"/>
                <a:cs typeface="Arial" pitchFamily="34" charset="0"/>
              </a:rPr>
              <a:t>organisasi</a:t>
            </a:r>
            <a:r>
              <a:rPr lang="en-US" dirty="0" smtClean="0">
                <a:latin typeface="Arial" pitchFamily="34" charset="0"/>
                <a:cs typeface="Arial" pitchFamily="34" charset="0"/>
              </a:rPr>
              <a:t> </a:t>
            </a:r>
            <a:r>
              <a:rPr lang="en-US" dirty="0" err="1" smtClean="0">
                <a:latin typeface="Arial" pitchFamily="34" charset="0"/>
                <a:cs typeface="Arial" pitchFamily="34" charset="0"/>
              </a:rPr>
              <a:t>bergerak</a:t>
            </a:r>
            <a:endParaRPr lang="en-US" dirty="0" smtClean="0">
              <a:latin typeface="Arial" pitchFamily="34" charset="0"/>
              <a:cs typeface="Arial" pitchFamily="34" charset="0"/>
            </a:endParaRPr>
          </a:p>
          <a:p>
            <a:pPr marL="457200" indent="-457200">
              <a:buClrTx/>
              <a:buSzPct val="100000"/>
              <a:buFont typeface="+mj-lt"/>
              <a:buAutoNum type="arabicPeriod"/>
            </a:pPr>
            <a:r>
              <a:rPr lang="en-US" dirty="0" err="1" smtClean="0">
                <a:latin typeface="Arial" pitchFamily="34" charset="0"/>
                <a:cs typeface="Arial" pitchFamily="34" charset="0"/>
              </a:rPr>
              <a:t>meningkatkan</a:t>
            </a:r>
            <a:r>
              <a:rPr lang="en-US" dirty="0" smtClean="0">
                <a:latin typeface="Arial" pitchFamily="34" charset="0"/>
                <a:cs typeface="Arial" pitchFamily="34" charset="0"/>
              </a:rPr>
              <a:t> </a:t>
            </a:r>
            <a:r>
              <a:rPr lang="en-US" dirty="0" err="1" smtClean="0">
                <a:latin typeface="Arial" pitchFamily="34" charset="0"/>
                <a:cs typeface="Arial" pitchFamily="34" charset="0"/>
              </a:rPr>
              <a:t>komunikasi</a:t>
            </a:r>
            <a:endParaRPr lang="en-US" dirty="0" smtClean="0">
              <a:latin typeface="Arial" pitchFamily="34" charset="0"/>
              <a:cs typeface="Arial" pitchFamily="34" charset="0"/>
            </a:endParaRPr>
          </a:p>
          <a:p>
            <a:pPr marL="457200" indent="-457200">
              <a:buClrTx/>
              <a:buSzPct val="100000"/>
              <a:buFont typeface="+mj-lt"/>
              <a:buAutoNum type="arabicPeriod"/>
            </a:pPr>
            <a:r>
              <a:rPr lang="en-US" dirty="0" err="1" smtClean="0">
                <a:latin typeface="Arial" pitchFamily="34" charset="0"/>
                <a:cs typeface="Arial" pitchFamily="34" charset="0"/>
              </a:rPr>
              <a:t>memperluas</a:t>
            </a:r>
            <a:r>
              <a:rPr lang="en-US" dirty="0" smtClean="0">
                <a:latin typeface="Arial" pitchFamily="34" charset="0"/>
                <a:cs typeface="Arial" pitchFamily="34" charset="0"/>
              </a:rPr>
              <a:t> </a:t>
            </a:r>
            <a:r>
              <a:rPr lang="en-US" dirty="0" err="1" smtClean="0">
                <a:latin typeface="Arial" pitchFamily="34" charset="0"/>
                <a:cs typeface="Arial" pitchFamily="34" charset="0"/>
              </a:rPr>
              <a:t>penyesuaian</a:t>
            </a:r>
            <a:r>
              <a:rPr lang="en-US" dirty="0" smtClean="0">
                <a:latin typeface="Arial" pitchFamily="34" charset="0"/>
                <a:cs typeface="Arial" pitchFamily="34" charset="0"/>
              </a:rPr>
              <a:t> </a:t>
            </a:r>
            <a:r>
              <a:rPr lang="en-US" dirty="0" err="1" smtClean="0">
                <a:latin typeface="Arial" pitchFamily="34" charset="0"/>
                <a:cs typeface="Arial" pitchFamily="34" charset="0"/>
              </a:rPr>
              <a:t>sumberdaya</a:t>
            </a:r>
            <a:r>
              <a:rPr lang="en-US" dirty="0" smtClean="0">
                <a:latin typeface="Arial" pitchFamily="34" charset="0"/>
                <a:cs typeface="Arial" pitchFamily="34" charset="0"/>
              </a:rPr>
              <a:t> yang </a:t>
            </a:r>
            <a:r>
              <a:rPr lang="en-US" dirty="0" err="1" smtClean="0">
                <a:latin typeface="Arial" pitchFamily="34" charset="0"/>
                <a:cs typeface="Arial" pitchFamily="34" charset="0"/>
              </a:rPr>
              <a:t>tersedia</a:t>
            </a:r>
            <a:r>
              <a:rPr lang="en-US" dirty="0" smtClean="0">
                <a:latin typeface="Arial" pitchFamily="34" charset="0"/>
                <a:cs typeface="Arial" pitchFamily="34" charset="0"/>
              </a:rPr>
              <a:t> </a:t>
            </a:r>
            <a:r>
              <a:rPr lang="en-US" dirty="0" err="1" smtClean="0">
                <a:latin typeface="Arial" pitchFamily="34" charset="0"/>
                <a:cs typeface="Arial" pitchFamily="34" charset="0"/>
              </a:rPr>
              <a:t>untuk</a:t>
            </a:r>
            <a:r>
              <a:rPr lang="en-US" dirty="0" smtClean="0">
                <a:latin typeface="Arial" pitchFamily="34" charset="0"/>
                <a:cs typeface="Arial" pitchFamily="34" charset="0"/>
              </a:rPr>
              <a:t> </a:t>
            </a:r>
            <a:r>
              <a:rPr lang="en-US" dirty="0" err="1" smtClean="0">
                <a:latin typeface="Arial" pitchFamily="34" charset="0"/>
                <a:cs typeface="Arial" pitchFamily="34" charset="0"/>
              </a:rPr>
              <a:t>mendapatkan</a:t>
            </a:r>
            <a:r>
              <a:rPr lang="en-US" dirty="0" smtClean="0">
                <a:latin typeface="Arial" pitchFamily="34" charset="0"/>
                <a:cs typeface="Arial" pitchFamily="34" charset="0"/>
              </a:rPr>
              <a:t> </a:t>
            </a:r>
            <a:r>
              <a:rPr lang="en-US" dirty="0" err="1" smtClean="0">
                <a:latin typeface="Arial" pitchFamily="34" charset="0"/>
                <a:cs typeface="Arial" pitchFamily="34" charset="0"/>
              </a:rPr>
              <a:t>peluang</a:t>
            </a:r>
            <a:r>
              <a:rPr lang="en-US" dirty="0" smtClean="0">
                <a:latin typeface="Arial" pitchFamily="34" charset="0"/>
                <a:cs typeface="Arial" pitchFamily="34" charset="0"/>
              </a:rPr>
              <a:t> </a:t>
            </a:r>
            <a:r>
              <a:rPr lang="en-US" dirty="0" err="1" smtClean="0">
                <a:latin typeface="Arial" pitchFamily="34" charset="0"/>
                <a:cs typeface="Arial" pitchFamily="34" charset="0"/>
              </a:rPr>
              <a:t>pilihan</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714356"/>
            <a:ext cx="7253286" cy="857256"/>
          </a:xfrm>
        </p:spPr>
        <p:txBody>
          <a:bodyPr>
            <a:normAutofit fontScale="90000"/>
          </a:bodyPr>
          <a:lstStyle/>
          <a:p>
            <a:pPr lvl="0"/>
            <a:r>
              <a:rPr lang="en-US" dirty="0" smtClean="0">
                <a:latin typeface="Arial" pitchFamily="34" charset="0"/>
                <a:cs typeface="Arial" pitchFamily="34" charset="0"/>
              </a:rPr>
              <a:t>ANALISIS PERENCANAAN</a:t>
            </a:r>
            <a:r>
              <a:rPr lang="id-ID" dirty="0" smtClean="0">
                <a:latin typeface="Arial" pitchFamily="34" charset="0"/>
                <a:cs typeface="Arial" pitchFamily="34" charset="0"/>
              </a:rPr>
              <a:t/>
            </a:r>
            <a:br>
              <a:rPr lang="id-ID" dirty="0" smtClean="0">
                <a:latin typeface="Arial" pitchFamily="34" charset="0"/>
                <a:cs typeface="Arial" pitchFamily="34" charset="0"/>
              </a:rPr>
            </a:br>
            <a:endParaRPr lang="id-ID" dirty="0">
              <a:latin typeface="Arial" pitchFamily="34" charset="0"/>
              <a:cs typeface="Arial" pitchFamily="34" charset="0"/>
            </a:endParaRPr>
          </a:p>
        </p:txBody>
      </p:sp>
      <p:sp>
        <p:nvSpPr>
          <p:cNvPr id="3" name="Content Placeholder 2"/>
          <p:cNvSpPr>
            <a:spLocks noGrp="1"/>
          </p:cNvSpPr>
          <p:nvPr>
            <p:ph sz="quarter" idx="1"/>
          </p:nvPr>
        </p:nvSpPr>
        <p:spPr>
          <a:xfrm>
            <a:off x="642910" y="1600200"/>
            <a:ext cx="7281890" cy="4873752"/>
          </a:xfrm>
        </p:spPr>
        <p:txBody>
          <a:bodyPr/>
          <a:lstStyle/>
          <a:p>
            <a:pPr marL="0" indent="0">
              <a:lnSpc>
                <a:spcPct val="150000"/>
              </a:lnSpc>
              <a:buNone/>
            </a:pPr>
            <a:r>
              <a:rPr lang="en-US" dirty="0" smtClean="0">
                <a:latin typeface="Arial" pitchFamily="34" charset="0"/>
                <a:cs typeface="Arial" pitchFamily="34" charset="0"/>
              </a:rPr>
              <a:t>Agar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r>
              <a:rPr lang="en-US" dirty="0" err="1" smtClean="0">
                <a:latin typeface="Arial" pitchFamily="34" charset="0"/>
                <a:cs typeface="Arial" pitchFamily="34" charset="0"/>
              </a:rPr>
              <a:t>bisa</a:t>
            </a:r>
            <a:r>
              <a:rPr lang="en-US" dirty="0" smtClean="0">
                <a:latin typeface="Arial" pitchFamily="34" charset="0"/>
                <a:cs typeface="Arial" pitchFamily="34" charset="0"/>
              </a:rPr>
              <a:t> </a:t>
            </a:r>
            <a:r>
              <a:rPr lang="en-US" dirty="0" err="1" smtClean="0">
                <a:latin typeface="Arial" pitchFamily="34" charset="0"/>
                <a:cs typeface="Arial" pitchFamily="34" charset="0"/>
              </a:rPr>
              <a:t>berjalan</a:t>
            </a:r>
            <a:r>
              <a:rPr lang="en-US" dirty="0" smtClean="0">
                <a:latin typeface="Arial" pitchFamily="34" charset="0"/>
                <a:cs typeface="Arial" pitchFamily="34" charset="0"/>
              </a:rPr>
              <a:t> </a:t>
            </a:r>
            <a:r>
              <a:rPr lang="en-US" dirty="0" err="1" smtClean="0">
                <a:latin typeface="Arial" pitchFamily="34" charset="0"/>
                <a:cs typeface="Arial" pitchFamily="34" charset="0"/>
              </a:rPr>
              <a:t>secara</a:t>
            </a:r>
            <a:r>
              <a:rPr lang="en-US" dirty="0" smtClean="0">
                <a:latin typeface="Arial" pitchFamily="34" charset="0"/>
                <a:cs typeface="Arial" pitchFamily="34" charset="0"/>
              </a:rPr>
              <a:t> </a:t>
            </a:r>
            <a:r>
              <a:rPr lang="en-US" dirty="0" err="1" smtClean="0">
                <a:latin typeface="Arial" pitchFamily="34" charset="0"/>
                <a:cs typeface="Arial" pitchFamily="34" charset="0"/>
              </a:rPr>
              <a:t>efektif</a:t>
            </a:r>
            <a:r>
              <a:rPr lang="en-US" dirty="0" smtClean="0">
                <a:latin typeface="Arial" pitchFamily="34" charset="0"/>
                <a:cs typeface="Arial" pitchFamily="34" charset="0"/>
              </a:rPr>
              <a:t>, </a:t>
            </a:r>
            <a:r>
              <a:rPr lang="en-US" dirty="0" err="1" smtClean="0">
                <a:latin typeface="Arial" pitchFamily="34" charset="0"/>
                <a:cs typeface="Arial" pitchFamily="34" charset="0"/>
              </a:rPr>
              <a:t>efisien</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tepat</a:t>
            </a:r>
            <a:r>
              <a:rPr lang="en-US" dirty="0" smtClean="0">
                <a:latin typeface="Arial" pitchFamily="34" charset="0"/>
                <a:cs typeface="Arial" pitchFamily="34" charset="0"/>
              </a:rPr>
              <a:t> </a:t>
            </a:r>
            <a:r>
              <a:rPr lang="en-US" dirty="0" err="1" smtClean="0">
                <a:latin typeface="Arial" pitchFamily="34" charset="0"/>
                <a:cs typeface="Arial" pitchFamily="34" charset="0"/>
              </a:rPr>
              <a:t>sasaran</a:t>
            </a:r>
            <a:r>
              <a:rPr lang="en-US" dirty="0" smtClean="0">
                <a:latin typeface="Arial" pitchFamily="34" charset="0"/>
                <a:cs typeface="Arial" pitchFamily="34" charset="0"/>
              </a:rPr>
              <a:t>, </a:t>
            </a:r>
            <a:r>
              <a:rPr lang="en-US" dirty="0" err="1" smtClean="0">
                <a:latin typeface="Arial" pitchFamily="34" charset="0"/>
                <a:cs typeface="Arial" pitchFamily="34" charset="0"/>
              </a:rPr>
              <a:t>maka</a:t>
            </a:r>
            <a:r>
              <a:rPr lang="en-US" dirty="0" smtClean="0">
                <a:latin typeface="Arial" pitchFamily="34" charset="0"/>
                <a:cs typeface="Arial" pitchFamily="34" charset="0"/>
              </a:rPr>
              <a:t>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r>
              <a:rPr lang="en-US" dirty="0" err="1" smtClean="0">
                <a:latin typeface="Arial" pitchFamily="34" charset="0"/>
                <a:cs typeface="Arial" pitchFamily="34" charset="0"/>
              </a:rPr>
              <a:t>harus</a:t>
            </a:r>
            <a:r>
              <a:rPr lang="en-US" dirty="0" smtClean="0">
                <a:latin typeface="Arial" pitchFamily="34" charset="0"/>
                <a:cs typeface="Arial" pitchFamily="34" charset="0"/>
              </a:rPr>
              <a:t> </a:t>
            </a:r>
            <a:r>
              <a:rPr lang="en-US" dirty="0" err="1" smtClean="0">
                <a:latin typeface="Arial" pitchFamily="34" charset="0"/>
                <a:cs typeface="Arial" pitchFamily="34" charset="0"/>
              </a:rPr>
              <a:t>direncanakan</a:t>
            </a:r>
            <a:r>
              <a:rPr lang="en-US" dirty="0" smtClean="0">
                <a:latin typeface="Arial" pitchFamily="34" charset="0"/>
                <a:cs typeface="Arial" pitchFamily="34" charset="0"/>
              </a:rPr>
              <a:t> </a:t>
            </a:r>
            <a:r>
              <a:rPr lang="en-US" dirty="0" err="1" smtClean="0">
                <a:latin typeface="Arial" pitchFamily="34" charset="0"/>
                <a:cs typeface="Arial" pitchFamily="34" charset="0"/>
              </a:rPr>
              <a:t>dengan</a:t>
            </a:r>
            <a:r>
              <a:rPr lang="en-US" dirty="0" smtClean="0">
                <a:latin typeface="Arial" pitchFamily="34" charset="0"/>
                <a:cs typeface="Arial" pitchFamily="34" charset="0"/>
              </a:rPr>
              <a:t> </a:t>
            </a:r>
            <a:r>
              <a:rPr lang="en-US" dirty="0" err="1" smtClean="0">
                <a:latin typeface="Arial" pitchFamily="34" charset="0"/>
                <a:cs typeface="Arial" pitchFamily="34" charset="0"/>
              </a:rPr>
              <a:t>didasarkan</a:t>
            </a:r>
            <a:r>
              <a:rPr lang="en-US" dirty="0" smtClean="0">
                <a:latin typeface="Arial" pitchFamily="34" charset="0"/>
                <a:cs typeface="Arial" pitchFamily="34" charset="0"/>
              </a:rPr>
              <a:t> </a:t>
            </a:r>
            <a:r>
              <a:rPr lang="en-US" dirty="0" err="1" smtClean="0">
                <a:latin typeface="Arial" pitchFamily="34" charset="0"/>
                <a:cs typeface="Arial" pitchFamily="34" charset="0"/>
              </a:rPr>
              <a:t>pada</a:t>
            </a:r>
            <a:r>
              <a:rPr lang="en-US" dirty="0" smtClean="0">
                <a:latin typeface="Arial" pitchFamily="34" charset="0"/>
                <a:cs typeface="Arial" pitchFamily="34" charset="0"/>
              </a:rPr>
              <a:t> </a:t>
            </a:r>
            <a:r>
              <a:rPr lang="en-US" dirty="0" err="1" smtClean="0">
                <a:latin typeface="Arial" pitchFamily="34" charset="0"/>
                <a:cs typeface="Arial" pitchFamily="34" charset="0"/>
              </a:rPr>
              <a:t>hasil</a:t>
            </a:r>
            <a:r>
              <a:rPr lang="en-US" dirty="0" smtClean="0">
                <a:latin typeface="Arial" pitchFamily="34" charset="0"/>
                <a:cs typeface="Arial" pitchFamily="34" charset="0"/>
              </a:rPr>
              <a:t> </a:t>
            </a:r>
            <a:r>
              <a:rPr lang="en-US" dirty="0" err="1" smtClean="0">
                <a:latin typeface="Arial" pitchFamily="34" charset="0"/>
                <a:cs typeface="Arial" pitchFamily="34" charset="0"/>
              </a:rPr>
              <a:t>analisis</a:t>
            </a:r>
            <a:r>
              <a:rPr lang="en-US" dirty="0" smtClean="0">
                <a:latin typeface="Arial" pitchFamily="34" charset="0"/>
                <a:cs typeface="Arial" pitchFamily="34" charset="0"/>
              </a:rPr>
              <a:t>: </a:t>
            </a:r>
            <a:r>
              <a:rPr lang="en-US" dirty="0" err="1" smtClean="0">
                <a:solidFill>
                  <a:srgbClr val="FF0000"/>
                </a:solidFill>
                <a:latin typeface="Arial" pitchFamily="34" charset="0"/>
                <a:cs typeface="Arial" pitchFamily="34" charset="0"/>
              </a:rPr>
              <a:t>analisis</a:t>
            </a:r>
            <a:r>
              <a:rPr lang="en-US" dirty="0" smtClean="0">
                <a:solidFill>
                  <a:srgbClr val="FF0000"/>
                </a:solidFill>
                <a:latin typeface="Arial" pitchFamily="34" charset="0"/>
                <a:cs typeface="Arial" pitchFamily="34" charset="0"/>
              </a:rPr>
              <a:t> </a:t>
            </a:r>
            <a:r>
              <a:rPr lang="en-US" dirty="0" err="1" smtClean="0">
                <a:solidFill>
                  <a:srgbClr val="FF0000"/>
                </a:solidFill>
                <a:latin typeface="Arial" pitchFamily="34" charset="0"/>
                <a:cs typeface="Arial" pitchFamily="34" charset="0"/>
              </a:rPr>
              <a:t>pasar</a:t>
            </a:r>
            <a:r>
              <a:rPr lang="en-US" dirty="0" smtClean="0">
                <a:solidFill>
                  <a:srgbClr val="FF0000"/>
                </a:solidFill>
                <a:latin typeface="Arial" pitchFamily="34" charset="0"/>
                <a:cs typeface="Arial" pitchFamily="34" charset="0"/>
              </a:rPr>
              <a:t>, </a:t>
            </a:r>
            <a:r>
              <a:rPr lang="en-US" dirty="0" err="1" smtClean="0">
                <a:solidFill>
                  <a:srgbClr val="FF0000"/>
                </a:solidFill>
                <a:latin typeface="Arial" pitchFamily="34" charset="0"/>
                <a:cs typeface="Arial" pitchFamily="34" charset="0"/>
              </a:rPr>
              <a:t>sumberdaya</a:t>
            </a:r>
            <a:r>
              <a:rPr lang="en-US" dirty="0" smtClean="0">
                <a:solidFill>
                  <a:srgbClr val="FF0000"/>
                </a:solidFill>
                <a:latin typeface="Arial" pitchFamily="34" charset="0"/>
                <a:cs typeface="Arial" pitchFamily="34" charset="0"/>
              </a:rPr>
              <a:t>, </a:t>
            </a:r>
            <a:r>
              <a:rPr lang="en-US" dirty="0" err="1" smtClean="0">
                <a:solidFill>
                  <a:srgbClr val="FF0000"/>
                </a:solidFill>
                <a:latin typeface="Arial" pitchFamily="34" charset="0"/>
                <a:cs typeface="Arial" pitchFamily="34" charset="0"/>
              </a:rPr>
              <a:t>misi</a:t>
            </a:r>
            <a:r>
              <a:rPr lang="en-US" dirty="0" smtClean="0">
                <a:solidFill>
                  <a:srgbClr val="FF0000"/>
                </a:solidFill>
                <a:latin typeface="Arial" pitchFamily="34" charset="0"/>
                <a:cs typeface="Arial" pitchFamily="34" charset="0"/>
              </a:rPr>
              <a:t>.</a:t>
            </a:r>
            <a:endParaRPr lang="id-ID" dirty="0" smtClean="0">
              <a:solidFill>
                <a:srgbClr val="FF0000"/>
              </a:solidFill>
              <a:latin typeface="Arial" pitchFamily="34" charset="0"/>
              <a:cs typeface="Arial" pitchFamily="34" charset="0"/>
            </a:endParaRPr>
          </a:p>
          <a:p>
            <a:pPr>
              <a:lnSpc>
                <a:spcPct val="150000"/>
              </a:lnSpc>
            </a:pPr>
            <a:endParaRPr lang="id-ID"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latin typeface="Arial" pitchFamily="34" charset="0"/>
                <a:cs typeface="Arial" pitchFamily="34" charset="0"/>
              </a:rPr>
              <a:t>ANALISIS DALAM PERENCANAAN PEMASARAN</a:t>
            </a:r>
            <a:endParaRPr lang="id-ID" sz="2400" dirty="0">
              <a:latin typeface="Arial" pitchFamily="34" charset="0"/>
              <a:cs typeface="Arial" pitchFamily="34" charset="0"/>
            </a:endParaRPr>
          </a:p>
        </p:txBody>
      </p:sp>
      <p:sp>
        <p:nvSpPr>
          <p:cNvPr id="3" name="Content Placeholder 2"/>
          <p:cNvSpPr>
            <a:spLocks noGrp="1"/>
          </p:cNvSpPr>
          <p:nvPr>
            <p:ph sz="quarter" idx="1"/>
          </p:nvPr>
        </p:nvSpPr>
        <p:spPr/>
        <p:txBody>
          <a:bodyPr/>
          <a:lstStyle/>
          <a:p>
            <a:pPr marL="457200" lvl="0" indent="-457200">
              <a:spcBef>
                <a:spcPts val="1200"/>
              </a:spcBef>
              <a:buClr>
                <a:schemeClr val="tx1"/>
              </a:buClr>
              <a:buSzPct val="100000"/>
              <a:buFont typeface="+mj-lt"/>
              <a:buAutoNum type="arabicPeriod"/>
            </a:pPr>
            <a:r>
              <a:rPr lang="en-US" u="sng" dirty="0" err="1" smtClean="0">
                <a:latin typeface="Arial" pitchFamily="34" charset="0"/>
                <a:cs typeface="Arial" pitchFamily="34" charset="0"/>
              </a:rPr>
              <a:t>analisis</a:t>
            </a:r>
            <a:r>
              <a:rPr lang="en-US" u="sng" dirty="0" smtClean="0">
                <a:latin typeface="Arial" pitchFamily="34" charset="0"/>
                <a:cs typeface="Arial" pitchFamily="34" charset="0"/>
              </a:rPr>
              <a:t> </a:t>
            </a:r>
            <a:r>
              <a:rPr lang="en-US" u="sng" dirty="0" err="1" smtClean="0">
                <a:latin typeface="Arial" pitchFamily="34" charset="0"/>
                <a:cs typeface="Arial" pitchFamily="34" charset="0"/>
              </a:rPr>
              <a:t>pasar</a:t>
            </a:r>
            <a:r>
              <a:rPr lang="en-US" dirty="0" smtClean="0">
                <a:latin typeface="Arial" pitchFamily="34" charset="0"/>
                <a:cs typeface="Arial" pitchFamily="34" charset="0"/>
              </a:rPr>
              <a:t>: </a:t>
            </a:r>
            <a:r>
              <a:rPr lang="en-US" dirty="0" err="1" smtClean="0">
                <a:latin typeface="Arial" pitchFamily="34" charset="0"/>
                <a:cs typeface="Arial" pitchFamily="34" charset="0"/>
              </a:rPr>
              <a:t>kajian</a:t>
            </a:r>
            <a:r>
              <a:rPr lang="en-US" dirty="0" smtClean="0">
                <a:latin typeface="Arial" pitchFamily="34" charset="0"/>
                <a:cs typeface="Arial" pitchFamily="34" charset="0"/>
              </a:rPr>
              <a:t> </a:t>
            </a:r>
            <a:r>
              <a:rPr lang="en-US" dirty="0" err="1" smtClean="0">
                <a:latin typeface="Arial" pitchFamily="34" charset="0"/>
                <a:cs typeface="Arial" pitchFamily="34" charset="0"/>
              </a:rPr>
              <a:t>lingkungan</a:t>
            </a:r>
            <a:r>
              <a:rPr lang="en-US" dirty="0" smtClean="0">
                <a:latin typeface="Arial" pitchFamily="34" charset="0"/>
                <a:cs typeface="Arial" pitchFamily="34" charset="0"/>
              </a:rPr>
              <a:t>, </a:t>
            </a:r>
            <a:r>
              <a:rPr lang="en-US" dirty="0" err="1" smtClean="0">
                <a:latin typeface="Arial" pitchFamily="34" charset="0"/>
                <a:cs typeface="Arial" pitchFamily="34" charset="0"/>
              </a:rPr>
              <a:t>definisi</a:t>
            </a:r>
            <a:r>
              <a:rPr lang="en-US" dirty="0" smtClean="0">
                <a:latin typeface="Arial" pitchFamily="34" charset="0"/>
                <a:cs typeface="Arial" pitchFamily="34" charset="0"/>
              </a:rPr>
              <a:t> </a:t>
            </a:r>
            <a:r>
              <a:rPr lang="en-US" dirty="0" err="1" smtClean="0">
                <a:latin typeface="Arial" pitchFamily="34" charset="0"/>
                <a:cs typeface="Arial" pitchFamily="34" charset="0"/>
              </a:rPr>
              <a:t>pasar</a:t>
            </a:r>
            <a:r>
              <a:rPr lang="en-US" dirty="0" smtClean="0">
                <a:latin typeface="Arial" pitchFamily="34" charset="0"/>
                <a:cs typeface="Arial" pitchFamily="34" charset="0"/>
              </a:rPr>
              <a:t>, </a:t>
            </a:r>
            <a:r>
              <a:rPr lang="en-US" dirty="0" err="1" smtClean="0">
                <a:latin typeface="Arial" pitchFamily="34" charset="0"/>
                <a:cs typeface="Arial" pitchFamily="34" charset="0"/>
              </a:rPr>
              <a:t>segmen</a:t>
            </a:r>
            <a:r>
              <a:rPr lang="en-US" dirty="0" smtClean="0">
                <a:latin typeface="Arial" pitchFamily="34" charset="0"/>
                <a:cs typeface="Arial" pitchFamily="34" charset="0"/>
              </a:rPr>
              <a:t> </a:t>
            </a:r>
            <a:r>
              <a:rPr lang="en-US" dirty="0" err="1" smtClean="0">
                <a:latin typeface="Arial" pitchFamily="34" charset="0"/>
                <a:cs typeface="Arial" pitchFamily="34" charset="0"/>
              </a:rPr>
              <a:t>pasar</a:t>
            </a:r>
            <a:r>
              <a:rPr lang="en-US" dirty="0" smtClean="0">
                <a:latin typeface="Arial" pitchFamily="34" charset="0"/>
                <a:cs typeface="Arial" pitchFamily="34" charset="0"/>
              </a:rPr>
              <a:t>, </a:t>
            </a:r>
            <a:r>
              <a:rPr lang="en-US" dirty="0" err="1" smtClean="0">
                <a:latin typeface="Arial" pitchFamily="34" charset="0"/>
                <a:cs typeface="Arial" pitchFamily="34" charset="0"/>
              </a:rPr>
              <a:t>kesadaran</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sikap</a:t>
            </a:r>
            <a:r>
              <a:rPr lang="en-US" dirty="0" smtClean="0">
                <a:latin typeface="Arial" pitchFamily="34" charset="0"/>
                <a:cs typeface="Arial" pitchFamily="34" charset="0"/>
              </a:rPr>
              <a:t> </a:t>
            </a:r>
            <a:r>
              <a:rPr lang="en-US" dirty="0" err="1" smtClean="0">
                <a:latin typeface="Arial" pitchFamily="34" charset="0"/>
                <a:cs typeface="Arial" pitchFamily="34" charset="0"/>
              </a:rPr>
              <a:t>pasar</a:t>
            </a:r>
            <a:r>
              <a:rPr lang="en-US" dirty="0" smtClean="0">
                <a:latin typeface="Arial" pitchFamily="34" charset="0"/>
                <a:cs typeface="Arial" pitchFamily="34" charset="0"/>
              </a:rPr>
              <a:t>, </a:t>
            </a:r>
            <a:r>
              <a:rPr lang="en-US" dirty="0" err="1" smtClean="0">
                <a:latin typeface="Arial" pitchFamily="34" charset="0"/>
                <a:cs typeface="Arial" pitchFamily="34" charset="0"/>
              </a:rPr>
              <a:t>analisis</a:t>
            </a:r>
            <a:r>
              <a:rPr lang="en-US" dirty="0" smtClean="0">
                <a:latin typeface="Arial" pitchFamily="34" charset="0"/>
                <a:cs typeface="Arial" pitchFamily="34" charset="0"/>
              </a:rPr>
              <a:t> </a:t>
            </a:r>
            <a:r>
              <a:rPr lang="en-US" dirty="0" err="1" smtClean="0">
                <a:latin typeface="Arial" pitchFamily="34" charset="0"/>
                <a:cs typeface="Arial" pitchFamily="34" charset="0"/>
              </a:rPr>
              <a:t>organisasi</a:t>
            </a:r>
            <a:r>
              <a:rPr lang="en-US" dirty="0" smtClean="0">
                <a:latin typeface="Arial" pitchFamily="34" charset="0"/>
                <a:cs typeface="Arial" pitchFamily="34" charset="0"/>
              </a:rPr>
              <a:t>, </a:t>
            </a:r>
            <a:r>
              <a:rPr lang="en-US" dirty="0" err="1" smtClean="0">
                <a:latin typeface="Arial" pitchFamily="34" charset="0"/>
                <a:cs typeface="Arial" pitchFamily="34" charset="0"/>
              </a:rPr>
              <a:t>perilaku</a:t>
            </a:r>
            <a:r>
              <a:rPr lang="en-US" dirty="0" smtClean="0">
                <a:latin typeface="Arial" pitchFamily="34" charset="0"/>
                <a:cs typeface="Arial" pitchFamily="34" charset="0"/>
              </a:rPr>
              <a:t> </a:t>
            </a:r>
            <a:r>
              <a:rPr lang="en-US" dirty="0" err="1" smtClean="0">
                <a:latin typeface="Arial" pitchFamily="34" charset="0"/>
                <a:cs typeface="Arial" pitchFamily="34" charset="0"/>
              </a:rPr>
              <a:t>pelanggan</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analisis</a:t>
            </a:r>
            <a:r>
              <a:rPr lang="en-US" dirty="0" smtClean="0">
                <a:latin typeface="Arial" pitchFamily="34" charset="0"/>
                <a:cs typeface="Arial" pitchFamily="34" charset="0"/>
              </a:rPr>
              <a:t> </a:t>
            </a:r>
            <a:r>
              <a:rPr lang="en-US" dirty="0" err="1" smtClean="0">
                <a:latin typeface="Arial" pitchFamily="34" charset="0"/>
                <a:cs typeface="Arial" pitchFamily="34" charset="0"/>
              </a:rPr>
              <a:t>kepuasan</a:t>
            </a:r>
            <a:r>
              <a:rPr lang="en-US" dirty="0" smtClean="0">
                <a:latin typeface="Arial" pitchFamily="34" charset="0"/>
                <a:cs typeface="Arial" pitchFamily="34" charset="0"/>
              </a:rPr>
              <a:t> </a:t>
            </a:r>
            <a:r>
              <a:rPr lang="en-US" dirty="0" err="1" smtClean="0">
                <a:latin typeface="Arial" pitchFamily="34" charset="0"/>
                <a:cs typeface="Arial" pitchFamily="34" charset="0"/>
              </a:rPr>
              <a:t>pengguna</a:t>
            </a:r>
            <a:r>
              <a:rPr lang="en-US" dirty="0" smtClean="0">
                <a:latin typeface="Arial" pitchFamily="34" charset="0"/>
                <a:cs typeface="Arial" pitchFamily="34" charset="0"/>
              </a:rPr>
              <a:t>.</a:t>
            </a:r>
            <a:endParaRPr lang="id-ID" dirty="0" smtClean="0">
              <a:latin typeface="Arial" pitchFamily="34" charset="0"/>
              <a:cs typeface="Arial" pitchFamily="34" charset="0"/>
            </a:endParaRPr>
          </a:p>
          <a:p>
            <a:pPr marL="457200" lvl="0" indent="-457200">
              <a:spcBef>
                <a:spcPts val="1200"/>
              </a:spcBef>
              <a:buClr>
                <a:schemeClr val="tx1"/>
              </a:buClr>
              <a:buSzPct val="100000"/>
              <a:buFont typeface="+mj-lt"/>
              <a:buAutoNum type="arabicPeriod"/>
            </a:pPr>
            <a:r>
              <a:rPr lang="en-US" u="sng" dirty="0" err="1" smtClean="0">
                <a:latin typeface="Arial" pitchFamily="34" charset="0"/>
                <a:cs typeface="Arial" pitchFamily="34" charset="0"/>
              </a:rPr>
              <a:t>analisis</a:t>
            </a:r>
            <a:r>
              <a:rPr lang="en-US" u="sng" dirty="0" smtClean="0">
                <a:latin typeface="Arial" pitchFamily="34" charset="0"/>
                <a:cs typeface="Arial" pitchFamily="34" charset="0"/>
              </a:rPr>
              <a:t> </a:t>
            </a:r>
            <a:r>
              <a:rPr lang="en-US" u="sng" dirty="0" err="1" smtClean="0">
                <a:latin typeface="Arial" pitchFamily="34" charset="0"/>
                <a:cs typeface="Arial" pitchFamily="34" charset="0"/>
              </a:rPr>
              <a:t>sumberdaya</a:t>
            </a:r>
            <a:r>
              <a:rPr lang="en-US" dirty="0" smtClean="0">
                <a:latin typeface="Arial" pitchFamily="34" charset="0"/>
                <a:cs typeface="Arial" pitchFamily="34" charset="0"/>
              </a:rPr>
              <a:t>: SDM, program, </a:t>
            </a:r>
            <a:r>
              <a:rPr lang="en-US" dirty="0" err="1" smtClean="0">
                <a:latin typeface="Arial" pitchFamily="34" charset="0"/>
                <a:cs typeface="Arial" pitchFamily="34" charset="0"/>
              </a:rPr>
              <a:t>fasilitas</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sumber</a:t>
            </a:r>
            <a:r>
              <a:rPr lang="en-US" dirty="0" smtClean="0">
                <a:latin typeface="Arial" pitchFamily="34" charset="0"/>
                <a:cs typeface="Arial" pitchFamily="34" charset="0"/>
              </a:rPr>
              <a:t> </a:t>
            </a:r>
            <a:r>
              <a:rPr lang="en-US" dirty="0" err="1" smtClean="0">
                <a:latin typeface="Arial" pitchFamily="34" charset="0"/>
                <a:cs typeface="Arial" pitchFamily="34" charset="0"/>
              </a:rPr>
              <a:t>biaya</a:t>
            </a:r>
            <a:r>
              <a:rPr lang="en-US" dirty="0" smtClean="0">
                <a:latin typeface="Arial" pitchFamily="34" charset="0"/>
                <a:cs typeface="Arial" pitchFamily="34" charset="0"/>
              </a:rPr>
              <a:t>/</a:t>
            </a:r>
            <a:r>
              <a:rPr lang="en-US" dirty="0" err="1" smtClean="0">
                <a:latin typeface="Arial" pitchFamily="34" charset="0"/>
                <a:cs typeface="Arial" pitchFamily="34" charset="0"/>
              </a:rPr>
              <a:t>dana</a:t>
            </a:r>
            <a:r>
              <a:rPr lang="en-US" dirty="0" smtClean="0">
                <a:latin typeface="Arial" pitchFamily="34" charset="0"/>
                <a:cs typeface="Arial" pitchFamily="34" charset="0"/>
              </a:rPr>
              <a:t>.</a:t>
            </a:r>
            <a:endParaRPr lang="id-ID" dirty="0" smtClean="0">
              <a:latin typeface="Arial" pitchFamily="34" charset="0"/>
              <a:cs typeface="Arial" pitchFamily="34" charset="0"/>
            </a:endParaRPr>
          </a:p>
          <a:p>
            <a:pPr marL="457200" lvl="0" indent="-457200">
              <a:spcBef>
                <a:spcPts val="1200"/>
              </a:spcBef>
              <a:buClr>
                <a:schemeClr val="tx1"/>
              </a:buClr>
              <a:buSzPct val="100000"/>
              <a:buFont typeface="+mj-lt"/>
              <a:buAutoNum type="arabicPeriod"/>
            </a:pPr>
            <a:r>
              <a:rPr lang="en-US" u="sng" dirty="0" err="1" smtClean="0">
                <a:latin typeface="Arial" pitchFamily="34" charset="0"/>
                <a:cs typeface="Arial" pitchFamily="34" charset="0"/>
              </a:rPr>
              <a:t>analisis</a:t>
            </a:r>
            <a:r>
              <a:rPr lang="en-US" u="sng" dirty="0" smtClean="0">
                <a:latin typeface="Arial" pitchFamily="34" charset="0"/>
                <a:cs typeface="Arial" pitchFamily="34" charset="0"/>
              </a:rPr>
              <a:t> </a:t>
            </a:r>
            <a:r>
              <a:rPr lang="en-US" u="sng" dirty="0" err="1" smtClean="0">
                <a:latin typeface="Arial" pitchFamily="34" charset="0"/>
                <a:cs typeface="Arial" pitchFamily="34" charset="0"/>
              </a:rPr>
              <a:t>misi</a:t>
            </a:r>
            <a:r>
              <a:rPr lang="en-US" dirty="0" smtClean="0">
                <a:latin typeface="Arial" pitchFamily="34" charset="0"/>
                <a:cs typeface="Arial" pitchFamily="34" charset="0"/>
              </a:rPr>
              <a:t>: </a:t>
            </a:r>
            <a:r>
              <a:rPr lang="en-US" dirty="0" err="1" smtClean="0">
                <a:latin typeface="Arial" pitchFamily="34" charset="0"/>
                <a:cs typeface="Arial" pitchFamily="34" charset="0"/>
              </a:rPr>
              <a:t>misi</a:t>
            </a:r>
            <a:r>
              <a:rPr lang="en-US" dirty="0" smtClean="0">
                <a:latin typeface="Arial" pitchFamily="34" charset="0"/>
                <a:cs typeface="Arial" pitchFamily="34" charset="0"/>
              </a:rPr>
              <a:t> </a:t>
            </a:r>
            <a:r>
              <a:rPr lang="en-US" dirty="0" err="1" smtClean="0">
                <a:latin typeface="Arial" pitchFamily="34" charset="0"/>
                <a:cs typeface="Arial" pitchFamily="34" charset="0"/>
              </a:rPr>
              <a:t>kegiatan</a:t>
            </a:r>
            <a:r>
              <a:rPr lang="en-US" dirty="0" smtClean="0">
                <a:latin typeface="Arial" pitchFamily="34" charset="0"/>
                <a:cs typeface="Arial" pitchFamily="34" charset="0"/>
              </a:rPr>
              <a:t>, </a:t>
            </a:r>
            <a:r>
              <a:rPr lang="en-US" dirty="0" err="1" smtClean="0">
                <a:latin typeface="Arial" pitchFamily="34" charset="0"/>
                <a:cs typeface="Arial" pitchFamily="34" charset="0"/>
              </a:rPr>
              <a:t>definisi</a:t>
            </a:r>
            <a:r>
              <a:rPr lang="en-US" dirty="0" smtClean="0">
                <a:latin typeface="Arial" pitchFamily="34" charset="0"/>
                <a:cs typeface="Arial" pitchFamily="34" charset="0"/>
              </a:rPr>
              <a:t> </a:t>
            </a:r>
            <a:r>
              <a:rPr lang="en-US" dirty="0" err="1" smtClean="0">
                <a:latin typeface="Arial" pitchFamily="34" charset="0"/>
                <a:cs typeface="Arial" pitchFamily="34" charset="0"/>
              </a:rPr>
              <a:t>kelompok</a:t>
            </a:r>
            <a:r>
              <a:rPr lang="en-US" dirty="0" smtClean="0">
                <a:latin typeface="Arial" pitchFamily="34" charset="0"/>
                <a:cs typeface="Arial" pitchFamily="34" charset="0"/>
              </a:rPr>
              <a:t> </a:t>
            </a:r>
            <a:r>
              <a:rPr lang="en-US" dirty="0" err="1" smtClean="0">
                <a:latin typeface="Arial" pitchFamily="34" charset="0"/>
                <a:cs typeface="Arial" pitchFamily="34" charset="0"/>
              </a:rPr>
              <a:t>pengguna</a:t>
            </a:r>
            <a:r>
              <a:rPr lang="en-US" dirty="0" smtClean="0">
                <a:latin typeface="Arial" pitchFamily="34" charset="0"/>
                <a:cs typeface="Arial" pitchFamily="34" charset="0"/>
              </a:rPr>
              <a:t>, target </a:t>
            </a:r>
            <a:r>
              <a:rPr lang="en-US" dirty="0" err="1" smtClean="0">
                <a:latin typeface="Arial" pitchFamily="34" charset="0"/>
                <a:cs typeface="Arial" pitchFamily="34" charset="0"/>
              </a:rPr>
              <a:t>kebutuhan</a:t>
            </a:r>
            <a:r>
              <a:rPr lang="en-US" dirty="0" smtClean="0">
                <a:latin typeface="Arial" pitchFamily="34" charset="0"/>
                <a:cs typeface="Arial" pitchFamily="34" charset="0"/>
              </a:rPr>
              <a:t>, target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r>
              <a:rPr lang="en-US" dirty="0" err="1" smtClean="0">
                <a:latin typeface="Arial" pitchFamily="34" charset="0"/>
                <a:cs typeface="Arial" pitchFamily="34" charset="0"/>
              </a:rPr>
              <a:t>identifikasi</a:t>
            </a:r>
            <a:r>
              <a:rPr lang="en-US" dirty="0" smtClean="0">
                <a:latin typeface="Arial" pitchFamily="34" charset="0"/>
                <a:cs typeface="Arial" pitchFamily="34" charset="0"/>
              </a:rPr>
              <a:t> </a:t>
            </a:r>
            <a:r>
              <a:rPr lang="en-US" dirty="0" err="1" smtClean="0">
                <a:latin typeface="Arial" pitchFamily="34" charset="0"/>
                <a:cs typeface="Arial" pitchFamily="34" charset="0"/>
              </a:rPr>
              <a:t>pesaing</a:t>
            </a:r>
            <a:r>
              <a:rPr lang="en-US" dirty="0" smtClean="0">
                <a:latin typeface="Arial" pitchFamily="34" charset="0"/>
                <a:cs typeface="Arial" pitchFamily="34" charset="0"/>
              </a:rPr>
              <a:t>, </a:t>
            </a:r>
            <a:r>
              <a:rPr lang="en-US" dirty="0" err="1" smtClean="0">
                <a:latin typeface="Arial" pitchFamily="34" charset="0"/>
                <a:cs typeface="Arial" pitchFamily="34" charset="0"/>
              </a:rPr>
              <a:t>kedudukan</a:t>
            </a:r>
            <a:r>
              <a:rPr lang="en-US" dirty="0" smtClean="0">
                <a:latin typeface="Arial" pitchFamily="34" charset="0"/>
                <a:cs typeface="Arial" pitchFamily="34" charset="0"/>
              </a:rPr>
              <a:t> </a:t>
            </a:r>
            <a:r>
              <a:rPr lang="en-US" dirty="0" err="1" smtClean="0">
                <a:latin typeface="Arial" pitchFamily="34" charset="0"/>
                <a:cs typeface="Arial" pitchFamily="34" charset="0"/>
              </a:rPr>
              <a:t>pasar</a:t>
            </a:r>
            <a:r>
              <a:rPr lang="en-US" dirty="0" smtClean="0">
                <a:latin typeface="Arial" pitchFamily="34" charset="0"/>
                <a:cs typeface="Arial" pitchFamily="34" charset="0"/>
              </a:rPr>
              <a:t>.</a:t>
            </a:r>
            <a:endParaRPr lang="id-ID" dirty="0" smtClean="0">
              <a:latin typeface="Arial" pitchFamily="34" charset="0"/>
              <a:cs typeface="Arial" pitchFamily="34" charset="0"/>
            </a:endParaRPr>
          </a:p>
          <a:p>
            <a:pPr>
              <a:spcBef>
                <a:spcPts val="1200"/>
              </a:spcBef>
            </a:pPr>
            <a:endParaRPr lang="id-ID"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Analisis</a:t>
            </a:r>
            <a:r>
              <a:rPr lang="en-US" dirty="0" smtClean="0"/>
              <a:t> </a:t>
            </a:r>
            <a:r>
              <a:rPr lang="en-US" dirty="0" err="1" smtClean="0"/>
              <a:t>pelanggan</a:t>
            </a:r>
            <a:endParaRPr lang="id-ID" dirty="0"/>
          </a:p>
        </p:txBody>
      </p:sp>
      <p:sp>
        <p:nvSpPr>
          <p:cNvPr id="3" name="Content Placeholder 2"/>
          <p:cNvSpPr>
            <a:spLocks noGrp="1"/>
          </p:cNvSpPr>
          <p:nvPr>
            <p:ph sz="quarter" idx="1"/>
          </p:nvPr>
        </p:nvSpPr>
        <p:spPr/>
        <p:txBody>
          <a:bodyPr/>
          <a:lstStyle/>
          <a:p>
            <a:pPr marL="449263" indent="-449263" algn="just">
              <a:lnSpc>
                <a:spcPct val="90000"/>
              </a:lnSpc>
              <a:buClr>
                <a:schemeClr val="tx1"/>
              </a:buClr>
              <a:buSzPct val="100000"/>
              <a:buFont typeface="+mj-lt"/>
              <a:buAutoNum type="arabicPeriod"/>
            </a:pPr>
            <a:r>
              <a:rPr lang="fi-FI" dirty="0" smtClean="0">
                <a:latin typeface="Arial" pitchFamily="34" charset="0"/>
                <a:cs typeface="Arial" pitchFamily="34" charset="0"/>
              </a:rPr>
              <a:t>Siapa pelanggan yang dituju, karakteristik pelanggan (tingkat pendapatan, jenis kelamin, suku, usia, tingkat pendidikan, dll), </a:t>
            </a:r>
          </a:p>
          <a:p>
            <a:pPr marL="449263" indent="-449263" algn="just">
              <a:lnSpc>
                <a:spcPct val="90000"/>
              </a:lnSpc>
              <a:buClr>
                <a:schemeClr val="tx1"/>
              </a:buClr>
              <a:buSzPct val="100000"/>
              <a:buFont typeface="+mj-lt"/>
              <a:buAutoNum type="arabicPeriod"/>
            </a:pPr>
            <a:r>
              <a:rPr lang="fi-FI" dirty="0" smtClean="0">
                <a:latin typeface="Arial" pitchFamily="34" charset="0"/>
                <a:cs typeface="Arial" pitchFamily="34" charset="0"/>
              </a:rPr>
              <a:t>Apasaja yang pelanggan harapkan terhadap produk? </a:t>
            </a:r>
          </a:p>
          <a:p>
            <a:pPr marL="449263" indent="-449263" algn="just">
              <a:lnSpc>
                <a:spcPct val="90000"/>
              </a:lnSpc>
              <a:buClr>
                <a:schemeClr val="tx1"/>
              </a:buClr>
              <a:buSzPct val="100000"/>
              <a:buFont typeface="+mj-lt"/>
              <a:buAutoNum type="arabicPeriod"/>
            </a:pPr>
            <a:r>
              <a:rPr lang="fi-FI" dirty="0" smtClean="0">
                <a:latin typeface="Arial" pitchFamily="34" charset="0"/>
                <a:cs typeface="Arial" pitchFamily="34" charset="0"/>
              </a:rPr>
              <a:t>Faktor apa yang menentukan jumlah produk yang mereka beli? </a:t>
            </a:r>
          </a:p>
          <a:p>
            <a:pPr marL="449263" indent="-449263" algn="just">
              <a:lnSpc>
                <a:spcPct val="90000"/>
              </a:lnSpc>
              <a:buClr>
                <a:schemeClr val="tx1"/>
              </a:buClr>
              <a:buSzPct val="100000"/>
              <a:buFont typeface="+mj-lt"/>
              <a:buAutoNum type="arabicPeriod"/>
            </a:pPr>
            <a:r>
              <a:rPr lang="fi-FI" dirty="0" smtClean="0">
                <a:latin typeface="Arial" pitchFamily="34" charset="0"/>
                <a:cs typeface="Arial" pitchFamily="34" charset="0"/>
              </a:rPr>
              <a:t>Faktor apa yang menentukan waktu dan frekuensi pembelian? </a:t>
            </a:r>
          </a:p>
          <a:p>
            <a:pPr marL="449263" indent="-449263" algn="just">
              <a:lnSpc>
                <a:spcPct val="90000"/>
              </a:lnSpc>
              <a:buClr>
                <a:schemeClr val="tx1"/>
              </a:buClr>
              <a:buSzPct val="100000"/>
              <a:buFont typeface="+mj-lt"/>
              <a:buAutoNum type="arabicPeriod"/>
            </a:pPr>
            <a:r>
              <a:rPr lang="en-GB" dirty="0" err="1" smtClean="0">
                <a:latin typeface="Arial" pitchFamily="34" charset="0"/>
                <a:cs typeface="Arial" pitchFamily="34" charset="0"/>
              </a:rPr>
              <a:t>Bagaimana</a:t>
            </a:r>
            <a:r>
              <a:rPr lang="en-GB" dirty="0" smtClean="0">
                <a:latin typeface="Arial" pitchFamily="34" charset="0"/>
                <a:cs typeface="Arial" pitchFamily="34" charset="0"/>
              </a:rPr>
              <a:t> </a:t>
            </a:r>
            <a:r>
              <a:rPr lang="en-GB" dirty="0" err="1" smtClean="0">
                <a:latin typeface="Arial" pitchFamily="34" charset="0"/>
                <a:cs typeface="Arial" pitchFamily="34" charset="0"/>
              </a:rPr>
              <a:t>strategi</a:t>
            </a:r>
            <a:r>
              <a:rPr lang="en-GB" dirty="0" smtClean="0">
                <a:latin typeface="Arial" pitchFamily="34" charset="0"/>
                <a:cs typeface="Arial" pitchFamily="34" charset="0"/>
              </a:rPr>
              <a:t> </a:t>
            </a:r>
            <a:r>
              <a:rPr lang="en-GB" dirty="0" err="1" smtClean="0">
                <a:latin typeface="Arial" pitchFamily="34" charset="0"/>
                <a:cs typeface="Arial" pitchFamily="34" charset="0"/>
              </a:rPr>
              <a:t>untuk</a:t>
            </a:r>
            <a:r>
              <a:rPr lang="en-GB" dirty="0" smtClean="0">
                <a:latin typeface="Arial" pitchFamily="34" charset="0"/>
                <a:cs typeface="Arial" pitchFamily="34" charset="0"/>
              </a:rPr>
              <a:t> </a:t>
            </a:r>
            <a:r>
              <a:rPr lang="en-GB" dirty="0" err="1" smtClean="0">
                <a:latin typeface="Arial" pitchFamily="34" charset="0"/>
                <a:cs typeface="Arial" pitchFamily="34" charset="0"/>
              </a:rPr>
              <a:t>menarik</a:t>
            </a:r>
            <a:r>
              <a:rPr lang="en-GB" dirty="0" smtClean="0">
                <a:latin typeface="Arial" pitchFamily="34" charset="0"/>
                <a:cs typeface="Arial" pitchFamily="34" charset="0"/>
              </a:rPr>
              <a:t> </a:t>
            </a:r>
            <a:r>
              <a:rPr lang="en-GB" dirty="0" err="1" smtClean="0">
                <a:latin typeface="Arial" pitchFamily="34" charset="0"/>
                <a:cs typeface="Arial" pitchFamily="34" charset="0"/>
              </a:rPr>
              <a:t>pelanggan</a:t>
            </a:r>
            <a:r>
              <a:rPr lang="en-GB" dirty="0" smtClean="0">
                <a:latin typeface="Arial" pitchFamily="34" charset="0"/>
                <a:cs typeface="Arial" pitchFamily="34" charset="0"/>
              </a:rPr>
              <a:t> </a:t>
            </a:r>
            <a:r>
              <a:rPr lang="en-GB" dirty="0" err="1" smtClean="0">
                <a:latin typeface="Arial" pitchFamily="34" charset="0"/>
                <a:cs typeface="Arial" pitchFamily="34" charset="0"/>
              </a:rPr>
              <a:t>dan</a:t>
            </a:r>
            <a:r>
              <a:rPr lang="en-GB" dirty="0" smtClean="0">
                <a:latin typeface="Arial" pitchFamily="34" charset="0"/>
                <a:cs typeface="Arial" pitchFamily="34" charset="0"/>
              </a:rPr>
              <a:t> </a:t>
            </a:r>
            <a:r>
              <a:rPr lang="en-GB" dirty="0" err="1" smtClean="0">
                <a:latin typeface="Arial" pitchFamily="34" charset="0"/>
                <a:cs typeface="Arial" pitchFamily="34" charset="0"/>
              </a:rPr>
              <a:t>mempertahankan</a:t>
            </a:r>
            <a:r>
              <a:rPr lang="en-GB" dirty="0" smtClean="0">
                <a:latin typeface="Arial" pitchFamily="34" charset="0"/>
                <a:cs typeface="Arial" pitchFamily="34" charset="0"/>
              </a:rPr>
              <a:t> </a:t>
            </a:r>
            <a:r>
              <a:rPr lang="en-GB" dirty="0" err="1" smtClean="0">
                <a:latin typeface="Arial" pitchFamily="34" charset="0"/>
                <a:cs typeface="Arial" pitchFamily="34" charset="0"/>
              </a:rPr>
              <a:t>pelanggan</a:t>
            </a:r>
            <a:endParaRPr lang="en-US" dirty="0" smtClean="0">
              <a:latin typeface="Arial" pitchFamily="34" charset="0"/>
              <a:cs typeface="Arial" pitchFamily="34" charset="0"/>
            </a:endParaRPr>
          </a:p>
          <a:p>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Arial" pitchFamily="34" charset="0"/>
                <a:cs typeface="Arial" pitchFamily="34" charset="0"/>
              </a:rPr>
              <a:t>Analisis</a:t>
            </a:r>
            <a:r>
              <a:rPr lang="en-US" dirty="0" smtClean="0">
                <a:latin typeface="Arial" pitchFamily="34" charset="0"/>
                <a:cs typeface="Arial" pitchFamily="34" charset="0"/>
              </a:rPr>
              <a:t> </a:t>
            </a:r>
            <a:r>
              <a:rPr lang="en-US" dirty="0" err="1" smtClean="0">
                <a:latin typeface="Arial" pitchFamily="34" charset="0"/>
                <a:cs typeface="Arial" pitchFamily="34" charset="0"/>
              </a:rPr>
              <a:t>lokasi</a:t>
            </a:r>
            <a:endParaRPr lang="id-ID" dirty="0">
              <a:latin typeface="Arial" pitchFamily="34" charset="0"/>
              <a:cs typeface="Arial" pitchFamily="34" charset="0"/>
            </a:endParaRPr>
          </a:p>
        </p:txBody>
      </p:sp>
      <p:sp>
        <p:nvSpPr>
          <p:cNvPr id="4" name="Rectangle 3"/>
          <p:cNvSpPr>
            <a:spLocks noGrp="1" noChangeArrowheads="1"/>
          </p:cNvSpPr>
          <p:nvPr>
            <p:ph sz="quarter" idx="1"/>
          </p:nvPr>
        </p:nvSpPr>
        <p:spPr/>
        <p:txBody>
          <a:bodyPr>
            <a:normAutofit/>
          </a:bodyPr>
          <a:lstStyle/>
          <a:p>
            <a:pPr marL="609600" indent="-609600" algn="just" eaLnBrk="1" hangingPunct="1">
              <a:spcBef>
                <a:spcPts val="1200"/>
              </a:spcBef>
              <a:buClr>
                <a:schemeClr val="tx1"/>
              </a:buClr>
              <a:buSzPct val="100000"/>
              <a:buFont typeface="+mj-lt"/>
              <a:buAutoNum type="arabicPeriod"/>
            </a:pPr>
            <a:r>
              <a:rPr lang="en-GB" sz="2400" dirty="0" err="1" smtClean="0">
                <a:latin typeface="Arial" pitchFamily="34" charset="0"/>
                <a:cs typeface="Arial" pitchFamily="34" charset="0"/>
              </a:rPr>
              <a:t>Tentukan</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lokasi</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besar</a:t>
            </a:r>
            <a:r>
              <a:rPr lang="en-GB" sz="2400" dirty="0" smtClean="0">
                <a:latin typeface="Arial" pitchFamily="34" charset="0"/>
                <a:cs typeface="Arial" pitchFamily="34" charset="0"/>
              </a:rPr>
              <a:t>, target </a:t>
            </a:r>
            <a:r>
              <a:rPr lang="en-GB" sz="2400" dirty="0" err="1" smtClean="0">
                <a:latin typeface="Arial" pitchFamily="34" charset="0"/>
                <a:cs typeface="Arial" pitchFamily="34" charset="0"/>
              </a:rPr>
              <a:t>dan</a:t>
            </a:r>
            <a:r>
              <a:rPr lang="en-GB" sz="2400" dirty="0" smtClean="0">
                <a:latin typeface="Arial" pitchFamily="34" charset="0"/>
                <a:cs typeface="Arial" pitchFamily="34" charset="0"/>
              </a:rPr>
              <a:t> trend </a:t>
            </a:r>
            <a:r>
              <a:rPr lang="en-GB" sz="2400" dirty="0" err="1" smtClean="0">
                <a:latin typeface="Arial" pitchFamily="34" charset="0"/>
                <a:cs typeface="Arial" pitchFamily="34" charset="0"/>
              </a:rPr>
              <a:t>pasar</a:t>
            </a:r>
            <a:r>
              <a:rPr lang="en-GB" sz="2400" dirty="0" smtClean="0">
                <a:latin typeface="Arial" pitchFamily="34" charset="0"/>
                <a:cs typeface="Arial" pitchFamily="34" charset="0"/>
              </a:rPr>
              <a:t>. </a:t>
            </a:r>
            <a:r>
              <a:rPr lang="fi-FI" sz="2400" dirty="0" smtClean="0">
                <a:latin typeface="Arial" pitchFamily="34" charset="0"/>
                <a:cs typeface="Arial" pitchFamily="34" charset="0"/>
              </a:rPr>
              <a:t>Dalam batas geografi apa lokasi pasar anda?</a:t>
            </a:r>
          </a:p>
          <a:p>
            <a:pPr marL="609600" indent="-609600" algn="just" eaLnBrk="1" hangingPunct="1">
              <a:spcBef>
                <a:spcPts val="1200"/>
              </a:spcBef>
              <a:buClr>
                <a:schemeClr val="tx1"/>
              </a:buClr>
              <a:buSzPct val="100000"/>
              <a:buFont typeface="+mj-lt"/>
              <a:buAutoNum type="arabicPeriod"/>
            </a:pPr>
            <a:r>
              <a:rPr lang="en-GB" sz="2400" dirty="0" err="1" smtClean="0">
                <a:latin typeface="Arial" pitchFamily="34" charset="0"/>
                <a:cs typeface="Arial" pitchFamily="34" charset="0"/>
              </a:rPr>
              <a:t>Berapa</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besar</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pasar</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ini</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dijelaskan</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dalam</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jumlah</a:t>
            </a:r>
            <a:r>
              <a:rPr lang="en-GB" sz="2400" dirty="0" smtClean="0">
                <a:latin typeface="Arial" pitchFamily="34" charset="0"/>
                <a:cs typeface="Arial" pitchFamily="34" charset="0"/>
              </a:rPr>
              <a:t> unit yang </a:t>
            </a:r>
            <a:r>
              <a:rPr lang="en-GB" sz="2400" dirty="0" err="1" smtClean="0">
                <a:latin typeface="Arial" pitchFamily="34" charset="0"/>
                <a:cs typeface="Arial" pitchFamily="34" charset="0"/>
              </a:rPr>
              <a:t>terjual</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dan</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dalam</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jumlah</a:t>
            </a:r>
            <a:r>
              <a:rPr lang="en-GB" sz="2400" dirty="0" smtClean="0">
                <a:latin typeface="Arial" pitchFamily="34" charset="0"/>
                <a:cs typeface="Arial" pitchFamily="34" charset="0"/>
              </a:rPr>
              <a:t> rupiah. </a:t>
            </a:r>
            <a:r>
              <a:rPr lang="en-GB" sz="2400" dirty="0" err="1" smtClean="0">
                <a:latin typeface="Arial" pitchFamily="34" charset="0"/>
                <a:cs typeface="Arial" pitchFamily="34" charset="0"/>
              </a:rPr>
              <a:t>Bagaimana</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proyeksi</a:t>
            </a:r>
            <a:r>
              <a:rPr lang="en-GB" sz="2400" dirty="0" smtClean="0">
                <a:latin typeface="Arial" pitchFamily="34" charset="0"/>
                <a:cs typeface="Arial" pitchFamily="34" charset="0"/>
              </a:rPr>
              <a:t> trend </a:t>
            </a:r>
            <a:r>
              <a:rPr lang="en-GB" sz="2400" dirty="0" err="1" smtClean="0">
                <a:latin typeface="Arial" pitchFamily="34" charset="0"/>
                <a:cs typeface="Arial" pitchFamily="34" charset="0"/>
              </a:rPr>
              <a:t>pasar</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Pasar</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bagaiman</a:t>
            </a:r>
            <a:r>
              <a:rPr lang="en-GB" sz="2400" dirty="0" smtClean="0">
                <a:latin typeface="Arial" pitchFamily="34" charset="0"/>
                <a:cs typeface="Arial" pitchFamily="34" charset="0"/>
              </a:rPr>
              <a:t> yang </a:t>
            </a:r>
            <a:r>
              <a:rPr lang="en-GB" sz="2400" dirty="0" err="1" smtClean="0">
                <a:latin typeface="Arial" pitchFamily="34" charset="0"/>
                <a:cs typeface="Arial" pitchFamily="34" charset="0"/>
              </a:rPr>
              <a:t>dihadapi</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sedang</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berkembang</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statis</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atau</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menurun</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Apakah</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pangsa</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pasar</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usaha</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sedang</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meningkat</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statis</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atau</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menurun</a:t>
            </a:r>
            <a:r>
              <a:rPr lang="en-GB" sz="2400" dirty="0" smtClean="0">
                <a:latin typeface="Arial" pitchFamily="34" charset="0"/>
                <a:cs typeface="Arial" pitchFamily="34" charset="0"/>
              </a:rPr>
              <a:t>?</a:t>
            </a:r>
          </a:p>
          <a:p>
            <a:pPr marL="609600" indent="-609600" algn="just" eaLnBrk="1" hangingPunct="1">
              <a:spcBef>
                <a:spcPts val="1200"/>
              </a:spcBef>
              <a:buClr>
                <a:schemeClr val="tx1"/>
              </a:buClr>
              <a:buSzPct val="100000"/>
              <a:buFont typeface="+mj-lt"/>
              <a:buAutoNum type="arabicPeriod"/>
            </a:pPr>
            <a:r>
              <a:rPr lang="en-GB" sz="2400" dirty="0" err="1" smtClean="0">
                <a:latin typeface="Arial" pitchFamily="34" charset="0"/>
                <a:cs typeface="Arial" pitchFamily="34" charset="0"/>
              </a:rPr>
              <a:t>Apakah</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pangsa</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pasar</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dapat</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ditingkatkan</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Bagaimana</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strategi</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meningkatkan</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pangsa</a:t>
            </a:r>
            <a:r>
              <a:rPr lang="en-GB" sz="2400" dirty="0" smtClean="0">
                <a:latin typeface="Arial" pitchFamily="34" charset="0"/>
                <a:cs typeface="Arial" pitchFamily="34" charset="0"/>
              </a:rPr>
              <a:t> </a:t>
            </a:r>
            <a:r>
              <a:rPr lang="en-GB" sz="2400" dirty="0" err="1" smtClean="0">
                <a:latin typeface="Arial" pitchFamily="34" charset="0"/>
                <a:cs typeface="Arial" pitchFamily="34" charset="0"/>
              </a:rPr>
              <a:t>pasar</a:t>
            </a:r>
            <a:r>
              <a:rPr lang="en-GB" sz="2400" dirty="0" smtClean="0">
                <a:latin typeface="Arial" pitchFamily="34" charset="0"/>
                <a:cs typeface="Arial" pitchFamily="34" charset="0"/>
              </a:rPr>
              <a:t> (</a:t>
            </a:r>
            <a:r>
              <a:rPr lang="en-GB" sz="2400" i="1" dirty="0" smtClean="0">
                <a:latin typeface="Arial" pitchFamily="34" charset="0"/>
                <a:cs typeface="Arial" pitchFamily="34" charset="0"/>
              </a:rPr>
              <a:t>market share</a:t>
            </a:r>
            <a:r>
              <a:rPr lang="en-GB" sz="2400" dirty="0" smtClean="0">
                <a:latin typeface="Arial" pitchFamily="34" charset="0"/>
                <a:cs typeface="Arial" pitchFamily="34" charset="0"/>
              </a:rPr>
              <a:t>).</a:t>
            </a:r>
            <a:endParaRPr lang="en-US" sz="2400" dirty="0" smtClean="0">
              <a:latin typeface="Arial" pitchFamily="34" charset="0"/>
              <a:cs typeface="Arial" pitchFamily="34" charset="0"/>
            </a:endParaRPr>
          </a:p>
          <a:p>
            <a:pPr marL="609600" indent="-609600" eaLnBrk="1" hangingPunct="1">
              <a:spcBef>
                <a:spcPts val="1200"/>
              </a:spcBef>
              <a:buClr>
                <a:schemeClr val="tx1"/>
              </a:buClr>
              <a:buSzPct val="100000"/>
              <a:buFont typeface="+mj-lt"/>
              <a:buAutoNum type="arabicPeriod"/>
            </a:pPr>
            <a:endParaRPr lang="en-US" sz="2400"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linds(horizontal)">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Saluran</a:t>
            </a:r>
            <a:r>
              <a:rPr lang="en-US" dirty="0" smtClean="0"/>
              <a:t> </a:t>
            </a:r>
            <a:r>
              <a:rPr lang="en-US" dirty="0" err="1" smtClean="0"/>
              <a:t>Pemasaran</a:t>
            </a:r>
            <a:endParaRPr lang="id-ID" dirty="0"/>
          </a:p>
        </p:txBody>
      </p:sp>
      <p:sp>
        <p:nvSpPr>
          <p:cNvPr id="4" name="Rectangle 3"/>
          <p:cNvSpPr>
            <a:spLocks noGrp="1" noChangeArrowheads="1"/>
          </p:cNvSpPr>
          <p:nvPr>
            <p:ph sz="quarter" idx="1"/>
          </p:nvPr>
        </p:nvSpPr>
        <p:spPr/>
        <p:txBody>
          <a:bodyPr>
            <a:normAutofit fontScale="92500" lnSpcReduction="10000"/>
          </a:bodyPr>
          <a:lstStyle/>
          <a:p>
            <a:pPr marL="361950" indent="-361950" eaLnBrk="1" hangingPunct="1"/>
            <a:r>
              <a:rPr lang="en-GB" i="1" dirty="0" smtClean="0">
                <a:solidFill>
                  <a:srgbClr val="FF0000"/>
                </a:solidFill>
                <a:latin typeface="Arial" pitchFamily="34" charset="0"/>
                <a:cs typeface="Arial" pitchFamily="34" charset="0"/>
              </a:rPr>
              <a:t>In-house Sales</a:t>
            </a:r>
            <a:endParaRPr lang="en-GB" dirty="0" smtClean="0">
              <a:solidFill>
                <a:srgbClr val="FF0000"/>
              </a:solidFill>
              <a:latin typeface="Arial" pitchFamily="34" charset="0"/>
              <a:cs typeface="Arial" pitchFamily="34" charset="0"/>
            </a:endParaRPr>
          </a:p>
          <a:p>
            <a:pPr marL="361950" indent="-361950" eaLnBrk="1" hangingPunct="1">
              <a:buFontTx/>
              <a:buNone/>
            </a:pPr>
            <a:r>
              <a:rPr lang="en-GB" dirty="0" smtClean="0">
                <a:latin typeface="Arial" pitchFamily="34" charset="0"/>
                <a:cs typeface="Arial" pitchFamily="34" charset="0"/>
              </a:rPr>
              <a:t>	</a:t>
            </a:r>
            <a:r>
              <a:rPr lang="en-GB" dirty="0" err="1" smtClean="0">
                <a:latin typeface="Arial" pitchFamily="34" charset="0"/>
                <a:cs typeface="Arial" pitchFamily="34" charset="0"/>
              </a:rPr>
              <a:t>penjualan</a:t>
            </a:r>
            <a:r>
              <a:rPr lang="en-GB" dirty="0" smtClean="0">
                <a:latin typeface="Arial" pitchFamily="34" charset="0"/>
                <a:cs typeface="Arial" pitchFamily="34" charset="0"/>
              </a:rPr>
              <a:t> </a:t>
            </a:r>
            <a:r>
              <a:rPr lang="en-GB" dirty="0" err="1" smtClean="0">
                <a:latin typeface="Arial" pitchFamily="34" charset="0"/>
                <a:cs typeface="Arial" pitchFamily="34" charset="0"/>
              </a:rPr>
              <a:t>secara</a:t>
            </a:r>
            <a:r>
              <a:rPr lang="en-GB" dirty="0" smtClean="0">
                <a:latin typeface="Arial" pitchFamily="34" charset="0"/>
                <a:cs typeface="Arial" pitchFamily="34" charset="0"/>
              </a:rPr>
              <a:t> </a:t>
            </a:r>
            <a:r>
              <a:rPr lang="en-GB" dirty="0" err="1" smtClean="0">
                <a:latin typeface="Arial" pitchFamily="34" charset="0"/>
                <a:cs typeface="Arial" pitchFamily="34" charset="0"/>
              </a:rPr>
              <a:t>langsung</a:t>
            </a:r>
            <a:r>
              <a:rPr lang="en-GB" dirty="0" smtClean="0">
                <a:latin typeface="Arial" pitchFamily="34" charset="0"/>
                <a:cs typeface="Arial" pitchFamily="34" charset="0"/>
              </a:rPr>
              <a:t> </a:t>
            </a:r>
            <a:r>
              <a:rPr lang="en-GB" dirty="0" err="1" smtClean="0">
                <a:latin typeface="Arial" pitchFamily="34" charset="0"/>
                <a:cs typeface="Arial" pitchFamily="34" charset="0"/>
              </a:rPr>
              <a:t>menangani</a:t>
            </a:r>
            <a:r>
              <a:rPr lang="en-GB" dirty="0" smtClean="0">
                <a:latin typeface="Arial" pitchFamily="34" charset="0"/>
                <a:cs typeface="Arial" pitchFamily="34" charset="0"/>
              </a:rPr>
              <a:t> </a:t>
            </a:r>
            <a:r>
              <a:rPr lang="en-GB" dirty="0" err="1" smtClean="0">
                <a:latin typeface="Arial" pitchFamily="34" charset="0"/>
                <a:cs typeface="Arial" pitchFamily="34" charset="0"/>
              </a:rPr>
              <a:t>penjualannya</a:t>
            </a:r>
            <a:endParaRPr lang="en-GB" dirty="0" smtClean="0">
              <a:latin typeface="Arial" pitchFamily="34" charset="0"/>
              <a:cs typeface="Arial" pitchFamily="34" charset="0"/>
            </a:endParaRPr>
          </a:p>
          <a:p>
            <a:pPr marL="361950" indent="-361950" eaLnBrk="1" hangingPunct="1"/>
            <a:r>
              <a:rPr lang="en-US" i="1" dirty="0" smtClean="0">
                <a:solidFill>
                  <a:srgbClr val="FF0000"/>
                </a:solidFill>
                <a:latin typeface="Arial" pitchFamily="34" charset="0"/>
                <a:cs typeface="Arial" pitchFamily="34" charset="0"/>
              </a:rPr>
              <a:t>Sales </a:t>
            </a:r>
            <a:r>
              <a:rPr lang="en-US" i="1" dirty="0" err="1" smtClean="0">
                <a:solidFill>
                  <a:srgbClr val="FF0000"/>
                </a:solidFill>
                <a:latin typeface="Arial" pitchFamily="34" charset="0"/>
                <a:cs typeface="Arial" pitchFamily="34" charset="0"/>
              </a:rPr>
              <a:t>Respr</a:t>
            </a:r>
            <a:r>
              <a:rPr lang="fi-FI" i="1" dirty="0" smtClean="0">
                <a:solidFill>
                  <a:srgbClr val="FF0000"/>
                </a:solidFill>
                <a:latin typeface="Arial" pitchFamily="34" charset="0"/>
                <a:cs typeface="Arial" pitchFamily="34" charset="0"/>
              </a:rPr>
              <a:t>esentatives</a:t>
            </a:r>
            <a:endParaRPr lang="fi-FI" dirty="0" smtClean="0">
              <a:solidFill>
                <a:srgbClr val="FF0000"/>
              </a:solidFill>
              <a:latin typeface="Arial" pitchFamily="34" charset="0"/>
              <a:cs typeface="Arial" pitchFamily="34" charset="0"/>
            </a:endParaRPr>
          </a:p>
          <a:p>
            <a:pPr marL="361950" indent="-361950" eaLnBrk="1" hangingPunct="1">
              <a:buFontTx/>
              <a:buNone/>
            </a:pPr>
            <a:r>
              <a:rPr lang="fi-FI" dirty="0" smtClean="0">
                <a:latin typeface="Arial" pitchFamily="34" charset="0"/>
                <a:cs typeface="Arial" pitchFamily="34" charset="0"/>
              </a:rPr>
              <a:t>	Pihak ini bukanlah pekerja dari perusahaan anda. Umumnya pihak ini mengharapkan perolehan komisi dari hasil penjualan</a:t>
            </a:r>
            <a:r>
              <a:rPr lang="en-US" dirty="0" smtClean="0">
                <a:latin typeface="Arial" pitchFamily="34" charset="0"/>
                <a:cs typeface="Arial" pitchFamily="34" charset="0"/>
              </a:rPr>
              <a:t> </a:t>
            </a:r>
          </a:p>
          <a:p>
            <a:pPr marL="361950" indent="-361950"/>
            <a:r>
              <a:rPr lang="de-DE" dirty="0" smtClean="0">
                <a:solidFill>
                  <a:srgbClr val="FF0000"/>
                </a:solidFill>
                <a:latin typeface="Arial" pitchFamily="34" charset="0"/>
                <a:cs typeface="Arial" pitchFamily="34" charset="0"/>
              </a:rPr>
              <a:t>Grosir dan Distribusi </a:t>
            </a:r>
          </a:p>
          <a:p>
            <a:pPr marL="361950" indent="-361950">
              <a:buNone/>
            </a:pPr>
            <a:r>
              <a:rPr lang="de-DE" dirty="0" smtClean="0">
                <a:latin typeface="Arial" pitchFamily="34" charset="0"/>
                <a:cs typeface="Arial" pitchFamily="34" charset="0"/>
              </a:rPr>
              <a:t>	Grosir dan Distributor membeli dari perusahaan dan kemudian menjual kepada orang lain.</a:t>
            </a:r>
          </a:p>
          <a:p>
            <a:pPr marL="361950" indent="-361950"/>
            <a:r>
              <a:rPr lang="de-DE" i="1" dirty="0" smtClean="0">
                <a:solidFill>
                  <a:srgbClr val="FF0000"/>
                </a:solidFill>
                <a:latin typeface="Arial" pitchFamily="34" charset="0"/>
                <a:cs typeface="Arial" pitchFamily="34" charset="0"/>
              </a:rPr>
              <a:t>Franchise</a:t>
            </a:r>
            <a:endParaRPr lang="de-DE" dirty="0" smtClean="0">
              <a:solidFill>
                <a:srgbClr val="FF0000"/>
              </a:solidFill>
              <a:latin typeface="Arial" pitchFamily="34" charset="0"/>
              <a:cs typeface="Arial" pitchFamily="34" charset="0"/>
            </a:endParaRPr>
          </a:p>
          <a:p>
            <a:pPr marL="361950" indent="-361950">
              <a:buNone/>
            </a:pPr>
            <a:r>
              <a:rPr lang="de-DE" dirty="0" smtClean="0">
                <a:latin typeface="Arial" pitchFamily="34" charset="0"/>
                <a:cs typeface="Arial" pitchFamily="34" charset="0"/>
              </a:rPr>
              <a:t>	merupakan kombinasi yang menarik antara pelanggan dan grosir/distributor. </a:t>
            </a:r>
            <a:r>
              <a:rPr lang="de-DE" i="1" dirty="0" smtClean="0">
                <a:latin typeface="Arial" pitchFamily="34" charset="0"/>
                <a:cs typeface="Arial" pitchFamily="34" charset="0"/>
              </a:rPr>
              <a:t>Francisher</a:t>
            </a:r>
            <a:r>
              <a:rPr lang="de-DE" dirty="0" smtClean="0">
                <a:latin typeface="Arial" pitchFamily="34" charset="0"/>
                <a:cs typeface="Arial" pitchFamily="34" charset="0"/>
              </a:rPr>
              <a:t> adalah pelanggan dalam artian meraka selalu membayar </a:t>
            </a:r>
            <a:r>
              <a:rPr lang="de-DE" i="1" dirty="0" smtClean="0">
                <a:latin typeface="Arial" pitchFamily="34" charset="0"/>
                <a:cs typeface="Arial" pitchFamily="34" charset="0"/>
              </a:rPr>
              <a:t>fee</a:t>
            </a:r>
            <a:r>
              <a:rPr lang="de-DE" dirty="0" smtClean="0">
                <a:latin typeface="Arial" pitchFamily="34" charset="0"/>
                <a:cs typeface="Arial" pitchFamily="34" charset="0"/>
              </a:rPr>
              <a:t> untuk memperoleh hak melakukan </a:t>
            </a:r>
            <a:r>
              <a:rPr lang="de-DE" i="1" dirty="0" smtClean="0">
                <a:latin typeface="Arial" pitchFamily="34" charset="0"/>
                <a:cs typeface="Arial" pitchFamily="34" charset="0"/>
              </a:rPr>
              <a:t>franchising.</a:t>
            </a:r>
            <a:endParaRPr lang="en-US" i="1" dirty="0" smtClean="0">
              <a:latin typeface="Arial" pitchFamily="34" charset="0"/>
              <a:cs typeface="Arial" pitchFamily="34" charset="0"/>
            </a:endParaRPr>
          </a:p>
          <a:p>
            <a:pPr marL="609600" indent="-609600">
              <a:buNone/>
            </a:pPr>
            <a:endParaRPr lang="de-DE" dirty="0" smtClean="0">
              <a:latin typeface="Arial" pitchFamily="34" charset="0"/>
              <a:cs typeface="Arial" pitchFamily="34" charset="0"/>
            </a:endParaRPr>
          </a:p>
          <a:p>
            <a:pPr marL="609600" indent="-609600">
              <a:buNone/>
            </a:pPr>
            <a:endParaRPr lang="en-US" dirty="0" smtClean="0">
              <a:latin typeface="Arial" pitchFamily="34" charset="0"/>
              <a:cs typeface="Arial" pitchFamily="34" charset="0"/>
            </a:endParaRPr>
          </a:p>
          <a:p>
            <a:pPr marL="609600" indent="-609600" eaLnBrk="1" hangingPunct="1">
              <a:buFontTx/>
              <a:buNone/>
            </a:pPr>
            <a:endParaRPr lang="en-GB" dirty="0" smtClean="0">
              <a:latin typeface="Arial" pitchFamily="34" charset="0"/>
              <a:cs typeface="Arial" pitchFamily="34" charset="0"/>
            </a:endParaRPr>
          </a:p>
          <a:p>
            <a:pPr marL="609600" indent="-609600" eaLnBrk="1" hangingPunct="1">
              <a:buFontTx/>
              <a:buNone/>
            </a:pPr>
            <a:endParaRPr lang="en-GB" dirty="0" smtClean="0">
              <a:latin typeface="Arial" pitchFamily="34" charset="0"/>
              <a:cs typeface="Arial" pitchFamily="34" charset="0"/>
            </a:endParaRPr>
          </a:p>
          <a:p>
            <a:pPr marL="609600" indent="-609600" eaLnBrk="1" hangingPunct="1">
              <a:buFontTx/>
              <a:buNone/>
            </a:pPr>
            <a:endParaRPr lang="en-US"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linds(horizontal)">
                                      <p:cBhvr>
                                        <p:cTn id="10" dur="500"/>
                                        <p:tgtEl>
                                          <p:spTgt spid="4">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linds(horizontal)">
                                      <p:cBhvr>
                                        <p:cTn id="13" dur="500"/>
                                        <p:tgtEl>
                                          <p:spTgt spid="4">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blinds(horizontal)">
                                      <p:cBhvr>
                                        <p:cTn id="16" dur="500"/>
                                        <p:tgtEl>
                                          <p:spTgt spid="4">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blinds(horizontal)">
                                      <p:cBhvr>
                                        <p:cTn id="19" dur="500"/>
                                        <p:tgtEl>
                                          <p:spTgt spid="4">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blinds(horizontal)">
                                      <p:cBhvr>
                                        <p:cTn id="22" dur="500"/>
                                        <p:tgtEl>
                                          <p:spTgt spid="4">
                                            <p:txEl>
                                              <p:pRg st="5" end="5"/>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blinds(horizontal)">
                                      <p:cBhvr>
                                        <p:cTn id="25" dur="500"/>
                                        <p:tgtEl>
                                          <p:spTgt spid="4">
                                            <p:txEl>
                                              <p:pRg st="6" end="6"/>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4">
                                            <p:txEl>
                                              <p:pRg st="7" end="7"/>
                                            </p:txEl>
                                          </p:spTgt>
                                        </p:tgtEl>
                                        <p:attrNameLst>
                                          <p:attrName>style.visibility</p:attrName>
                                        </p:attrNameLst>
                                      </p:cBhvr>
                                      <p:to>
                                        <p:strVal val="visible"/>
                                      </p:to>
                                    </p:set>
                                    <p:animEffect transition="in" filter="blinds(horizontal)">
                                      <p:cBhvr>
                                        <p:cTn id="28"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1730</TotalTime>
  <Words>969</Words>
  <Application>Microsoft Office PowerPoint</Application>
  <PresentationFormat>On-screen Show (4:3)</PresentationFormat>
  <Paragraphs>84</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Century Schoolbook</vt:lpstr>
      <vt:lpstr>Times New Roman</vt:lpstr>
      <vt:lpstr>Wingdings</vt:lpstr>
      <vt:lpstr>Wingdings 2</vt:lpstr>
      <vt:lpstr>Oriel</vt:lpstr>
      <vt:lpstr>PERENCANAAN PEMASARAN Dr. Febriansyah</vt:lpstr>
      <vt:lpstr>Perencanaan pemasaran</vt:lpstr>
      <vt:lpstr>Pengertian Perencanaan Pemasaran</vt:lpstr>
      <vt:lpstr>Manfaat rencana pemasaran </vt:lpstr>
      <vt:lpstr>ANALISIS PERENCANAAN </vt:lpstr>
      <vt:lpstr>ANALISIS DALAM PERENCANAAN PEMASARAN</vt:lpstr>
      <vt:lpstr>Analisis pelanggan</vt:lpstr>
      <vt:lpstr>Analisis lokasi</vt:lpstr>
      <vt:lpstr>Saluran Pemasaran</vt:lpstr>
      <vt:lpstr>STEP-STEP PERENCANAAN PEMASARAN</vt:lpstr>
      <vt:lpstr>STEP-STEP PERENCANAAN PEMASARAN (lanjutan)</vt:lpstr>
      <vt:lpstr>STEP-STEP PERENCANAAN PEMASARAN (lanjutan)</vt:lpstr>
      <vt:lpstr>MANFAAT PEMASARAN BAGI PERUSAHAAN </vt:lpstr>
      <vt:lpstr>7 (7 P) ELEMEN ATAU UNSUR PENUNJANG KEBERHASILAN PEMASARAN</vt:lpstr>
    </vt:vector>
  </TitlesOfParts>
  <Company>Deftones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PERENCANAAN PEMASARAN</dc:title>
  <dc:creator>user</dc:creator>
  <cp:lastModifiedBy>ASUS</cp:lastModifiedBy>
  <cp:revision>41</cp:revision>
  <dcterms:created xsi:type="dcterms:W3CDTF">2012-10-14T09:33:29Z</dcterms:created>
  <dcterms:modified xsi:type="dcterms:W3CDTF">2024-03-01T08:23:59Z</dcterms:modified>
</cp:coreProperties>
</file>