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36" r:id="rId3"/>
    <p:sldId id="349" r:id="rId4"/>
    <p:sldId id="338" r:id="rId5"/>
    <p:sldId id="351" r:id="rId6"/>
    <p:sldId id="352" r:id="rId7"/>
    <p:sldId id="339" r:id="rId8"/>
  </p:sldIdLst>
  <p:sldSz cx="9144000" cy="6858000" type="screen4x3"/>
  <p:notesSz cx="6761163" cy="9942513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56" autoAdjust="0"/>
  </p:normalViewPr>
  <p:slideViewPr>
    <p:cSldViewPr>
      <p:cViewPr varScale="1">
        <p:scale>
          <a:sx n="71" d="100"/>
          <a:sy n="71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F8C3F52-B7DD-45DA-BBA4-E3A8BFC44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8262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1C065D8-F367-4036-A874-8305B8362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13070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AB50D1-C13A-4E9D-A401-24F3BB358053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A627B8-14A1-4393-BE63-891679D50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25178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D9D34-3181-4933-B831-6AD40BED2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89127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0C79C-9D4A-4B66-8BF1-E7C89D343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5698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D4B2E2-90AE-4A1C-A041-AF1E0B9F6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54099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D1E5-E91D-4136-BA29-BC270D61C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44924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260AC-1146-428B-82E4-6BD709D1C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9558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C1711-9C5D-4FA4-BD4B-B915BDE40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89764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0A241-89F9-4134-A5A4-C80E90416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045857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93AF7-0009-4ECD-80F9-CCE2B2018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41664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7F6C3-5DA1-4277-B5A7-D7AC1B414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63195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2D1EA-C7FB-4418-ADF1-B50592218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01859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676E394-F239-454F-A657-644AA41FCA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BF7B7551-8387-48F1-B040-74E596809B93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UNSUR 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SERAPAN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BAHASA INDONESIA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Dr.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Meliyanti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Minggu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ke</a:t>
            </a:r>
            <a:r>
              <a:rPr lang="en-US" sz="36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-</a:t>
            </a:r>
            <a:r>
              <a:rPr lang="id-ID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3</a:t>
            </a: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3315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331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355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355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7056783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PENULISAN UNSUR SERAPAN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35375" y="2312988"/>
            <a:ext cx="48069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Perkembangan BI perlu menyerap dari berbagai bahasa, baik bahasa daerah maupun bahasa asing.</a:t>
            </a:r>
            <a:endParaRPr lang="id-ID" altLang="en-US" sz="2800">
              <a:latin typeface="Adobe Caslon Pro Bold" panose="0205070206050A020403" pitchFamily="18" charset="0"/>
            </a:endParaRPr>
          </a:p>
          <a:p>
            <a:pPr eaLnBrk="1" hangingPunct="1"/>
            <a:endParaRPr lang="id-ID" altLang="en-US" sz="2800">
              <a:latin typeface="Adobe Caslon Pro Bold" panose="0205070206050A020403" pitchFamily="18" charset="0"/>
            </a:endParaRPr>
          </a:p>
        </p:txBody>
      </p:sp>
      <p:pic>
        <p:nvPicPr>
          <p:cNvPr id="2356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28775"/>
            <a:ext cx="2392363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457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9425</a:t>
            </a:r>
          </a:p>
        </p:txBody>
      </p:sp>
      <p:sp>
        <p:nvSpPr>
          <p:cNvPr id="2458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120679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Pembagian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Unsur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Serapan</a:t>
            </a:r>
            <a:endParaRPr lang="id-ID" sz="32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6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9" name="Folded Corner 8"/>
          <p:cNvSpPr/>
          <p:nvPr/>
        </p:nvSpPr>
        <p:spPr>
          <a:xfrm>
            <a:off x="107950" y="1196975"/>
            <a:ext cx="3975100" cy="3527425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algn="ctr"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algn="ctr"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1.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Unsur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serapan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belum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sepenuhnya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terserap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ke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dalam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BI,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seperti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Adobe Caslon Pro Bold" pitchFamily="18" charset="0"/>
              </a:rPr>
              <a:t>reshuffle, shuttle cock.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Masih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dipakai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dalam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konteks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BI,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tetapi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pengucapannya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masih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mengikuti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cara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asing</a:t>
            </a:r>
            <a:endParaRPr lang="en-US" sz="2400" b="1" i="1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4710113" y="2238375"/>
            <a:ext cx="3976687" cy="3529013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latin typeface="Adobe Caslon Pro Bold" pitchFamily="18" charset="0"/>
            </a:endParaRPr>
          </a:p>
          <a:p>
            <a:pPr algn="ctr" eaLnBrk="1" hangingPunct="1">
              <a:defRPr/>
            </a:pPr>
            <a:endParaRPr lang="en-US" sz="2400" dirty="0">
              <a:latin typeface="Adobe Caslon Pro Bold" pitchFamily="18" charset="0"/>
            </a:endParaRPr>
          </a:p>
          <a:p>
            <a:pPr algn="ctr" eaLnBrk="1" hangingPunct="1">
              <a:defRPr/>
            </a:pPr>
            <a:endParaRPr lang="en-US" sz="2400" dirty="0">
              <a:latin typeface="Adobe Caslon Pro Bold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Adobe Caslon Pro Bold" pitchFamily="18" charset="0"/>
              </a:rPr>
              <a:t>2. </a:t>
            </a:r>
            <a:r>
              <a:rPr lang="en-US" sz="2400" dirty="0" err="1">
                <a:latin typeface="Adobe Caslon Pro Bold" pitchFamily="18" charset="0"/>
              </a:rPr>
              <a:t>Unsur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serapan</a:t>
            </a:r>
            <a:r>
              <a:rPr lang="en-US" sz="2400" dirty="0">
                <a:latin typeface="Adobe Caslon Pro Bold" pitchFamily="18" charset="0"/>
              </a:rPr>
              <a:t> yang </a:t>
            </a:r>
            <a:r>
              <a:rPr lang="en-US" sz="2400" dirty="0" err="1">
                <a:latin typeface="Adobe Caslon Pro Bold" pitchFamily="18" charset="0"/>
              </a:rPr>
              <a:t>pengucapan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dan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penulisannya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disesuaikan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dengan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kaidah</a:t>
            </a:r>
            <a:r>
              <a:rPr lang="en-US" sz="2400" dirty="0">
                <a:latin typeface="Adobe Caslon Pro Bold" pitchFamily="18" charset="0"/>
              </a:rPr>
              <a:t> BI. </a:t>
            </a:r>
            <a:r>
              <a:rPr lang="en-US" sz="2400" dirty="0" err="1">
                <a:latin typeface="Adobe Caslon Pro Bold" pitchFamily="18" charset="0"/>
              </a:rPr>
              <a:t>Ejaannya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hanya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diubah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seperlunya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sehingga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bentuk</a:t>
            </a:r>
            <a:r>
              <a:rPr lang="en-US" sz="2400" dirty="0">
                <a:latin typeface="Adobe Caslon Pro Bold" pitchFamily="18" charset="0"/>
              </a:rPr>
              <a:t> BI </a:t>
            </a:r>
            <a:r>
              <a:rPr lang="en-US" sz="2400" dirty="0" err="1">
                <a:latin typeface="Adobe Caslon Pro Bold" pitchFamily="18" charset="0"/>
              </a:rPr>
              <a:t>masih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dapat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dibandingkan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dengan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bentuk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asalnya</a:t>
            </a:r>
            <a:r>
              <a:rPr lang="en-US" sz="2400" dirty="0">
                <a:latin typeface="Adobe Caslon Pro Bold" pitchFamily="18" charset="0"/>
              </a:rPr>
              <a:t>. </a:t>
            </a:r>
            <a:endParaRPr lang="id-ID" sz="2400" dirty="0">
              <a:latin typeface="Adobe Caslon Pro Bold" pitchFamily="18" charset="0"/>
            </a:endParaRPr>
          </a:p>
          <a:p>
            <a:pPr algn="ctr"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4510088" y="2046548"/>
            <a:ext cx="914400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flipH="1">
            <a:off x="7956376" y="1988840"/>
            <a:ext cx="957411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flipV="1">
            <a:off x="4452031" y="5085184"/>
            <a:ext cx="914400" cy="817066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>
            <a:off x="96393" y="1172541"/>
            <a:ext cx="914400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flipH="1">
            <a:off x="3059113" y="1196752"/>
            <a:ext cx="957411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flipV="1">
            <a:off x="107505" y="4077072"/>
            <a:ext cx="914400" cy="817066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71389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662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662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662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2" name="Subtitle 1"/>
          <p:cNvSpPr>
            <a:spLocks noGrp="1"/>
          </p:cNvSpPr>
          <p:nvPr>
            <p:ph type="subTitle" idx="1"/>
          </p:nvPr>
        </p:nvSpPr>
        <p:spPr>
          <a:xfrm>
            <a:off x="231775" y="1382713"/>
            <a:ext cx="7858125" cy="4806950"/>
          </a:xfrm>
        </p:spPr>
        <p:txBody>
          <a:bodyPr/>
          <a:lstStyle/>
          <a:p>
            <a:pPr algn="l" eaLnBrk="1" hangingPunct="1"/>
            <a:endParaRPr lang="id-ID" sz="2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0338"/>
            <a:ext cx="18732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938"/>
            <a:ext cx="8836025" cy="634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71389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765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765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765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2" name="Subtitle 1"/>
          <p:cNvSpPr>
            <a:spLocks noGrp="1"/>
          </p:cNvSpPr>
          <p:nvPr>
            <p:ph type="subTitle" idx="1"/>
          </p:nvPr>
        </p:nvSpPr>
        <p:spPr>
          <a:xfrm>
            <a:off x="231775" y="1382713"/>
            <a:ext cx="7858125" cy="4806950"/>
          </a:xfrm>
        </p:spPr>
        <p:txBody>
          <a:bodyPr/>
          <a:lstStyle/>
          <a:p>
            <a:pPr algn="l" eaLnBrk="1" hangingPunct="1"/>
            <a:endParaRPr lang="id-ID" sz="2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0338"/>
            <a:ext cx="18732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664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71389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867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867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867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2" name="Subtitle 1"/>
          <p:cNvSpPr>
            <a:spLocks noGrp="1"/>
          </p:cNvSpPr>
          <p:nvPr>
            <p:ph type="subTitle" idx="1"/>
          </p:nvPr>
        </p:nvSpPr>
        <p:spPr>
          <a:xfrm>
            <a:off x="231775" y="1382713"/>
            <a:ext cx="7858125" cy="4806950"/>
          </a:xfrm>
        </p:spPr>
        <p:txBody>
          <a:bodyPr/>
          <a:lstStyle/>
          <a:p>
            <a:pPr algn="l" eaLnBrk="1" hangingPunct="1"/>
            <a:endParaRPr lang="id-ID" sz="2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8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0338"/>
            <a:ext cx="18732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969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970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5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9707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97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20532</TotalTime>
  <Words>171</Words>
  <Application>Microsoft Office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Adobe Caslon Pro Bold</vt:lpstr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503</cp:revision>
  <cp:lastPrinted>2015-09-17T08:41:14Z</cp:lastPrinted>
  <dcterms:created xsi:type="dcterms:W3CDTF">2010-04-18T12:06:30Z</dcterms:created>
  <dcterms:modified xsi:type="dcterms:W3CDTF">2023-03-20T04:18:10Z</dcterms:modified>
</cp:coreProperties>
</file>