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0058400" cy="7772400"/>
  <p:notesSz cx="10058400" cy="7772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60" d="100"/>
          <a:sy n="60" d="100"/>
        </p:scale>
        <p:origin x="1536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10609" y="1566164"/>
            <a:ext cx="5066665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920" y="1787652"/>
            <a:ext cx="9052560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57926" y="2458465"/>
            <a:ext cx="3473450" cy="2355850"/>
          </a:xfrm>
          <a:prstGeom prst="rect">
            <a:avLst/>
          </a:prstGeom>
        </p:spPr>
        <p:txBody>
          <a:bodyPr vert="horz" wrap="square" lIns="0" tIns="407034" rIns="0" bIns="0" rtlCol="0">
            <a:spAutoFit/>
          </a:bodyPr>
          <a:lstStyle/>
          <a:p>
            <a:pPr marL="125095" marR="309880" indent="-113030">
              <a:lnSpc>
                <a:spcPct val="67600"/>
              </a:lnSpc>
              <a:spcBef>
                <a:spcPts val="3204"/>
              </a:spcBef>
            </a:pPr>
            <a:r>
              <a:rPr sz="8000" b="1" spc="-30" dirty="0">
                <a:solidFill>
                  <a:srgbClr val="585858"/>
                </a:solidFill>
                <a:latin typeface="Calibri"/>
                <a:cs typeface="Calibri"/>
              </a:rPr>
              <a:t>Sejarah </a:t>
            </a:r>
            <a:r>
              <a:rPr sz="8000" b="1" spc="-60" dirty="0">
                <a:solidFill>
                  <a:srgbClr val="585858"/>
                </a:solidFill>
                <a:latin typeface="Calibri"/>
                <a:cs typeface="Calibri"/>
              </a:rPr>
              <a:t>Grafika</a:t>
            </a:r>
            <a:endParaRPr sz="8000" dirty="0">
              <a:latin typeface="Calibri"/>
              <a:cs typeface="Calibri"/>
            </a:endParaRPr>
          </a:p>
          <a:p>
            <a:pPr marL="69850">
              <a:lnSpc>
                <a:spcPct val="100000"/>
              </a:lnSpc>
              <a:spcBef>
                <a:spcPts val="105"/>
              </a:spcBef>
            </a:pPr>
            <a:r>
              <a:rPr sz="1800" dirty="0">
                <a:solidFill>
                  <a:srgbClr val="7E7E7E"/>
                </a:solidFill>
              </a:rPr>
              <a:t>Oleh:</a:t>
            </a:r>
            <a:r>
              <a:rPr sz="1800" spc="-40" dirty="0">
                <a:solidFill>
                  <a:srgbClr val="7E7E7E"/>
                </a:solidFill>
              </a:rPr>
              <a:t> </a:t>
            </a:r>
            <a:r>
              <a:rPr lang="en-US" sz="1800" spc="-40" dirty="0">
                <a:solidFill>
                  <a:srgbClr val="7E7E7E"/>
                </a:solidFill>
              </a:rPr>
              <a:t>Rika Febri </a:t>
            </a:r>
            <a:r>
              <a:rPr lang="en-US" sz="1800" spc="-40" dirty="0" err="1">
                <a:solidFill>
                  <a:srgbClr val="7E7E7E"/>
                </a:solidFill>
              </a:rPr>
              <a:t>Sasmita</a:t>
            </a:r>
            <a:r>
              <a:rPr lang="en-US" sz="1800" spc="-40" dirty="0">
                <a:solidFill>
                  <a:srgbClr val="7E7E7E"/>
                </a:solidFill>
              </a:rPr>
              <a:t>, </a:t>
            </a:r>
            <a:r>
              <a:rPr lang="en-US" sz="1800" spc="-40" dirty="0" err="1">
                <a:solidFill>
                  <a:srgbClr val="7E7E7E"/>
                </a:solidFill>
              </a:rPr>
              <a:t>S.Kom</a:t>
            </a:r>
            <a:r>
              <a:rPr lang="en-US" sz="1800" spc="-40" dirty="0">
                <a:solidFill>
                  <a:srgbClr val="7E7E7E"/>
                </a:solidFill>
              </a:rPr>
              <a:t>., M.TI</a:t>
            </a:r>
            <a:endParaRPr sz="18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7813" y="681228"/>
            <a:ext cx="4874310" cy="633526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4933" y="681228"/>
            <a:ext cx="4801361" cy="465200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374902" y="1092961"/>
            <a:ext cx="7783830" cy="5946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07865" marR="508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alibri"/>
                <a:cs typeface="Calibri"/>
              </a:rPr>
              <a:t>Penemuan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Johann </a:t>
            </a:r>
            <a:r>
              <a:rPr sz="2400" dirty="0">
                <a:latin typeface="Calibri"/>
                <a:cs typeface="Calibri"/>
              </a:rPr>
              <a:t>Gutenberg,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yaitu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moveable</a:t>
            </a:r>
            <a:r>
              <a:rPr sz="2400" spc="-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type</a:t>
            </a:r>
            <a:r>
              <a:rPr sz="2400" spc="-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dan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mesin percetakan</a:t>
            </a:r>
            <a:r>
              <a:rPr sz="2400" spc="-1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memainkan </a:t>
            </a:r>
            <a:r>
              <a:rPr sz="2400" dirty="0">
                <a:latin typeface="Calibri"/>
                <a:cs typeface="Calibri"/>
              </a:rPr>
              <a:t>peran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signifikan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dalam upaya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membawa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Eropa </a:t>
            </a:r>
            <a:r>
              <a:rPr sz="2400" spc="-10" dirty="0">
                <a:latin typeface="Calibri"/>
                <a:cs typeface="Calibri"/>
              </a:rPr>
              <a:t>keluar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dari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“Masa </a:t>
            </a:r>
            <a:r>
              <a:rPr sz="2400" spc="-35" dirty="0">
                <a:solidFill>
                  <a:srgbClr val="FF0000"/>
                </a:solidFill>
                <a:latin typeface="Calibri"/>
                <a:cs typeface="Calibri"/>
              </a:rPr>
              <a:t>Kegelapan”</a:t>
            </a:r>
            <a:r>
              <a:rPr sz="2400" spc="-35" dirty="0">
                <a:latin typeface="Calibri"/>
                <a:cs typeface="Calibri"/>
              </a:rPr>
              <a:t>. </a:t>
            </a:r>
            <a:r>
              <a:rPr sz="2400" i="1" spc="-10" dirty="0">
                <a:latin typeface="Calibri"/>
                <a:cs typeface="Calibri"/>
              </a:rPr>
              <a:t>Percetakan </a:t>
            </a:r>
            <a:r>
              <a:rPr sz="2400" dirty="0">
                <a:latin typeface="Calibri"/>
                <a:cs typeface="Calibri"/>
              </a:rPr>
              <a:t>membuat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buku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dan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bahan </a:t>
            </a:r>
            <a:r>
              <a:rPr sz="2400" dirty="0">
                <a:latin typeface="Calibri"/>
                <a:cs typeface="Calibri"/>
              </a:rPr>
              <a:t>bacaan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lainnya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tersedia </a:t>
            </a:r>
            <a:r>
              <a:rPr sz="2400" dirty="0">
                <a:latin typeface="Calibri"/>
                <a:cs typeface="Calibri"/>
              </a:rPr>
              <a:t>bagi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masyarakat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umum.</a:t>
            </a:r>
            <a:endParaRPr sz="2400">
              <a:latin typeface="Calibri"/>
              <a:cs typeface="Calibri"/>
            </a:endParaRPr>
          </a:p>
          <a:p>
            <a:pPr marL="12700" marR="518795">
              <a:lnSpc>
                <a:spcPct val="100000"/>
              </a:lnSpc>
              <a:spcBef>
                <a:spcPts val="540"/>
              </a:spcBef>
            </a:pPr>
            <a:r>
              <a:rPr sz="2400" dirty="0">
                <a:latin typeface="Calibri"/>
                <a:cs typeface="Calibri"/>
              </a:rPr>
              <a:t>Orang‐orang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pun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belajar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membaca.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Ketika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mereka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mulai </a:t>
            </a:r>
            <a:r>
              <a:rPr sz="2400" dirty="0">
                <a:latin typeface="Calibri"/>
                <a:cs typeface="Calibri"/>
              </a:rPr>
              <a:t>terdidik,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mereka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mulai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bertukar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pikiran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dan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informasi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yang </a:t>
            </a:r>
            <a:r>
              <a:rPr sz="2400" spc="-10" dirty="0">
                <a:latin typeface="Calibri"/>
                <a:cs typeface="Calibri"/>
              </a:rPr>
              <a:t>mengarah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pada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penemuan‐penemuan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baru.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Eropa </a:t>
            </a:r>
            <a:r>
              <a:rPr sz="2400" dirty="0">
                <a:latin typeface="Calibri"/>
                <a:cs typeface="Calibri"/>
              </a:rPr>
              <a:t>memasuki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periode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perkembangan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dan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eksplorasi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yang </a:t>
            </a:r>
            <a:r>
              <a:rPr sz="2400" spc="-10" dirty="0">
                <a:latin typeface="Calibri"/>
                <a:cs typeface="Calibri"/>
              </a:rPr>
              <a:t>dikenal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dengan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Renaissance.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4861" y="780542"/>
            <a:ext cx="3575050" cy="6060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07135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Timeline</a:t>
            </a:r>
            <a:r>
              <a:rPr sz="1800" b="1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Sejarah</a:t>
            </a:r>
            <a:r>
              <a:rPr sz="1800" b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Sains </a:t>
            </a:r>
            <a:r>
              <a:rPr sz="1800" b="1" dirty="0">
                <a:latin typeface="Calibri"/>
                <a:cs typeface="Calibri"/>
              </a:rPr>
              <a:t>Zaman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Yunani </a:t>
            </a:r>
            <a:r>
              <a:rPr sz="1800" dirty="0">
                <a:latin typeface="Calibri"/>
                <a:cs typeface="Calibri"/>
              </a:rPr>
              <a:t>Pythagoras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(580‐500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SM) </a:t>
            </a:r>
            <a:r>
              <a:rPr sz="1800" spc="-10" dirty="0">
                <a:latin typeface="Calibri"/>
                <a:cs typeface="Calibri"/>
              </a:rPr>
              <a:t>Socrates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(470‐399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SM) </a:t>
            </a:r>
            <a:r>
              <a:rPr sz="1800" dirty="0">
                <a:latin typeface="Calibri"/>
                <a:cs typeface="Calibri"/>
              </a:rPr>
              <a:t>Plato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(427‐347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SM) </a:t>
            </a:r>
            <a:r>
              <a:rPr sz="1800" spc="-10" dirty="0">
                <a:latin typeface="Calibri"/>
                <a:cs typeface="Calibri"/>
              </a:rPr>
              <a:t>Aristoteles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(384‐322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SM) </a:t>
            </a:r>
            <a:r>
              <a:rPr sz="1800" dirty="0">
                <a:latin typeface="Calibri"/>
                <a:cs typeface="Calibri"/>
              </a:rPr>
              <a:t>Archimides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(287‐212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SM) </a:t>
            </a:r>
            <a:r>
              <a:rPr sz="1800" b="1" dirty="0">
                <a:latin typeface="Calibri"/>
                <a:cs typeface="Calibri"/>
              </a:rPr>
              <a:t>Zaman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Pertengahan</a:t>
            </a:r>
            <a:endParaRPr sz="1800">
              <a:latin typeface="Calibri"/>
              <a:cs typeface="Calibri"/>
            </a:endParaRPr>
          </a:p>
          <a:p>
            <a:pPr marL="12700" marR="137414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Al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Khawarizmi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(825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M) </a:t>
            </a:r>
            <a:r>
              <a:rPr sz="1800" spc="-10" dirty="0">
                <a:latin typeface="Calibri"/>
                <a:cs typeface="Calibri"/>
              </a:rPr>
              <a:t>Aryabhata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(476</a:t>
            </a:r>
            <a:r>
              <a:rPr sz="1800" spc="-25" dirty="0">
                <a:latin typeface="Calibri"/>
                <a:cs typeface="Calibri"/>
              </a:rPr>
              <a:t> M)</a:t>
            </a:r>
            <a:r>
              <a:rPr sz="1800" spc="50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Ibnu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Sina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(980‐1037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M) </a:t>
            </a:r>
            <a:r>
              <a:rPr sz="1800" dirty="0">
                <a:latin typeface="Calibri"/>
                <a:cs typeface="Calibri"/>
              </a:rPr>
              <a:t>Ibnu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Rusd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(1126‐1198) </a:t>
            </a:r>
            <a:r>
              <a:rPr sz="1800" b="1" dirty="0">
                <a:latin typeface="Calibri"/>
                <a:cs typeface="Calibri"/>
              </a:rPr>
              <a:t>Zaman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Rainessace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Nicolaus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Capernicus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(1473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M‐1543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M) </a:t>
            </a:r>
            <a:r>
              <a:rPr sz="1800" dirty="0">
                <a:latin typeface="Calibri"/>
                <a:cs typeface="Calibri"/>
              </a:rPr>
              <a:t>Galileo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Galilei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(1564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M‐1642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M) </a:t>
            </a:r>
            <a:r>
              <a:rPr sz="1800" dirty="0">
                <a:latin typeface="Calibri"/>
                <a:cs typeface="Calibri"/>
              </a:rPr>
              <a:t>Johannes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Kepler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(1571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M‐1630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M) </a:t>
            </a:r>
            <a:r>
              <a:rPr sz="1800" b="1" dirty="0">
                <a:latin typeface="Calibri"/>
                <a:cs typeface="Calibri"/>
              </a:rPr>
              <a:t>Zaman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Modern</a:t>
            </a:r>
            <a:endParaRPr sz="1800">
              <a:latin typeface="Calibri"/>
              <a:cs typeface="Calibri"/>
            </a:endParaRPr>
          </a:p>
          <a:p>
            <a:pPr marL="12700" marR="441325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Isaac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Newton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(1643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M‐1727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M) </a:t>
            </a:r>
            <a:r>
              <a:rPr sz="1800" dirty="0">
                <a:latin typeface="Calibri"/>
                <a:cs typeface="Calibri"/>
              </a:rPr>
              <a:t>Rene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Descartes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(1596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M‐1650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M) </a:t>
            </a:r>
            <a:r>
              <a:rPr sz="1800" b="1" dirty="0">
                <a:latin typeface="Calibri"/>
                <a:cs typeface="Calibri"/>
              </a:rPr>
              <a:t>Zaman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Kontemporer</a:t>
            </a:r>
            <a:endParaRPr sz="1800">
              <a:latin typeface="Calibri"/>
              <a:cs typeface="Calibri"/>
            </a:endParaRPr>
          </a:p>
          <a:p>
            <a:pPr marL="12700" marR="758825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Albert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Einstein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(1879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‐1955M) </a:t>
            </a:r>
            <a:r>
              <a:rPr sz="1800" spc="-20" dirty="0">
                <a:latin typeface="Calibri"/>
                <a:cs typeface="Calibri"/>
              </a:rPr>
              <a:t>Dst.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62320" y="780542"/>
            <a:ext cx="23056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Timeline</a:t>
            </a:r>
            <a:r>
              <a:rPr sz="1800" b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Sejarah</a:t>
            </a:r>
            <a:r>
              <a:rPr sz="1800" b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0000"/>
                </a:solidFill>
                <a:latin typeface="Calibri"/>
                <a:cs typeface="Calibri"/>
              </a:rPr>
              <a:t>Agama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62320" y="1329182"/>
            <a:ext cx="21247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Hindu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(3102‐1300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SM)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62320" y="1877821"/>
            <a:ext cx="165353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Yahudi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(1800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SM)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62320" y="2426461"/>
            <a:ext cx="23355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Zoroaster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(1600‐600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SM)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62320" y="2975102"/>
            <a:ext cx="2553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Buddha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(563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SM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483</a:t>
            </a:r>
            <a:r>
              <a:rPr sz="1800" spc="-25" dirty="0">
                <a:latin typeface="Calibri"/>
                <a:cs typeface="Calibri"/>
              </a:rPr>
              <a:t> SM)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62320" y="3523741"/>
            <a:ext cx="1993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Kong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Hu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Cu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(583</a:t>
            </a:r>
            <a:r>
              <a:rPr sz="1800" spc="-25" dirty="0">
                <a:latin typeface="Calibri"/>
                <a:cs typeface="Calibri"/>
              </a:rPr>
              <a:t> SM)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62320" y="4072382"/>
            <a:ext cx="1515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Kristen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(6‐4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SM)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62320" y="4621021"/>
            <a:ext cx="1485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Agnostik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(5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SM)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62320" y="5169661"/>
            <a:ext cx="17221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Islam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(570‐622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M)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62320" y="5718302"/>
            <a:ext cx="184403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Sikh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(1469‐1539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35" dirty="0">
                <a:latin typeface="Calibri"/>
                <a:cs typeface="Calibri"/>
              </a:rPr>
              <a:t>M)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62320" y="6266941"/>
            <a:ext cx="433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Dsb.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029200" y="762000"/>
            <a:ext cx="76200" cy="6324600"/>
          </a:xfrm>
          <a:custGeom>
            <a:avLst/>
            <a:gdLst/>
            <a:ahLst/>
            <a:cxnLst/>
            <a:rect l="l" t="t" r="r" b="b"/>
            <a:pathLst>
              <a:path w="76200" h="6324600">
                <a:moveTo>
                  <a:pt x="76200" y="6324600"/>
                </a:moveTo>
                <a:lnTo>
                  <a:pt x="76200" y="0"/>
                </a:lnTo>
                <a:lnTo>
                  <a:pt x="0" y="0"/>
                </a:lnTo>
                <a:lnTo>
                  <a:pt x="0" y="6324600"/>
                </a:lnTo>
                <a:lnTo>
                  <a:pt x="76200" y="63246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6858000"/>
                </a:move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98702" y="5735828"/>
            <a:ext cx="744474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“Gutenberg</a:t>
            </a:r>
            <a:r>
              <a:rPr sz="24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Bible”</a:t>
            </a:r>
            <a:r>
              <a:rPr sz="2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merupakan</a:t>
            </a:r>
            <a:r>
              <a:rPr sz="2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karya</a:t>
            </a:r>
            <a:r>
              <a:rPr sz="2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yang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monumental</a:t>
            </a:r>
            <a:r>
              <a:rPr sz="24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dari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Gutenberg,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adalah</a:t>
            </a:r>
            <a:r>
              <a:rPr sz="24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sebuah</a:t>
            </a:r>
            <a:r>
              <a:rPr sz="2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cetakan</a:t>
            </a:r>
            <a:r>
              <a:rPr sz="24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Kitab</a:t>
            </a:r>
            <a:r>
              <a:rPr sz="24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Suci</a:t>
            </a:r>
            <a:r>
              <a:rPr sz="24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bahasa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latin</a:t>
            </a:r>
            <a:r>
              <a:rPr sz="24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Jerman</a:t>
            </a:r>
            <a:r>
              <a:rPr sz="24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pada</a:t>
            </a:r>
            <a:r>
              <a:rPr sz="24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tahun</a:t>
            </a:r>
            <a:r>
              <a:rPr sz="24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1455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8072" y="967739"/>
            <a:ext cx="7041642" cy="46101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5152" y="880872"/>
            <a:ext cx="8364220" cy="6136005"/>
            <a:chOff x="835152" y="880872"/>
            <a:chExt cx="8364220" cy="61360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5152" y="880872"/>
              <a:ext cx="4435182" cy="613562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02758" y="880872"/>
              <a:ext cx="3896524" cy="43815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556502" y="6074917"/>
            <a:ext cx="22809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alibri"/>
                <a:cs typeface="Calibri"/>
              </a:rPr>
              <a:t>“Gutenberg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Bible”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3881" y="3998000"/>
            <a:ext cx="7746365" cy="2952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600" dirty="0">
                <a:latin typeface="Tahoma"/>
                <a:cs typeface="Tahoma"/>
              </a:rPr>
              <a:t>Percetakan</a:t>
            </a:r>
            <a:r>
              <a:rPr sz="1600" spc="-5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berkembang</a:t>
            </a:r>
            <a:r>
              <a:rPr sz="1600" spc="-6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pesat,</a:t>
            </a:r>
            <a:r>
              <a:rPr sz="1600" spc="-4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sebuah</a:t>
            </a:r>
            <a:r>
              <a:rPr sz="1600" spc="-6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perusahaan</a:t>
            </a:r>
            <a:r>
              <a:rPr sz="1600" spc="-6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di</a:t>
            </a:r>
            <a:r>
              <a:rPr sz="1600" spc="-60" dirty="0"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0000"/>
                </a:solidFill>
                <a:latin typeface="Tahoma"/>
                <a:cs typeface="Tahoma"/>
              </a:rPr>
              <a:t>Venice</a:t>
            </a:r>
            <a:r>
              <a:rPr sz="1600" spc="-4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berdiri</a:t>
            </a:r>
            <a:r>
              <a:rPr sz="1600" spc="-4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pada</a:t>
            </a:r>
            <a:r>
              <a:rPr sz="1600" spc="-6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tahun</a:t>
            </a:r>
            <a:r>
              <a:rPr sz="1600" spc="-6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1469, </a:t>
            </a:r>
            <a:r>
              <a:rPr sz="1600" dirty="0">
                <a:latin typeface="Tahoma"/>
                <a:cs typeface="Tahoma"/>
              </a:rPr>
              <a:t>pada</a:t>
            </a:r>
            <a:r>
              <a:rPr sz="1600" spc="-30" dirty="0"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0000"/>
                </a:solidFill>
                <a:latin typeface="Tahoma"/>
                <a:cs typeface="Tahoma"/>
              </a:rPr>
              <a:t>tahun</a:t>
            </a:r>
            <a:r>
              <a:rPr sz="1600" spc="-3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0000"/>
                </a:solidFill>
                <a:latin typeface="Tahoma"/>
                <a:cs typeface="Tahoma"/>
              </a:rPr>
              <a:t>1500</a:t>
            </a:r>
            <a:r>
              <a:rPr sz="1600" spc="-3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0000"/>
                </a:solidFill>
                <a:latin typeface="Tahoma"/>
                <a:cs typeface="Tahoma"/>
              </a:rPr>
              <a:t>kota</a:t>
            </a:r>
            <a:r>
              <a:rPr sz="1600" spc="-1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0000"/>
                </a:solidFill>
                <a:latin typeface="Tahoma"/>
                <a:cs typeface="Tahoma"/>
              </a:rPr>
              <a:t>itu</a:t>
            </a:r>
            <a:r>
              <a:rPr sz="1600" spc="-3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0000"/>
                </a:solidFill>
                <a:latin typeface="Tahoma"/>
                <a:cs typeface="Tahoma"/>
              </a:rPr>
              <a:t>sudah</a:t>
            </a:r>
            <a:r>
              <a:rPr sz="1600" spc="-3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0000"/>
                </a:solidFill>
                <a:latin typeface="Tahoma"/>
                <a:cs typeface="Tahoma"/>
              </a:rPr>
              <a:t>memiliki</a:t>
            </a:r>
            <a:r>
              <a:rPr sz="1600" spc="-2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0000"/>
                </a:solidFill>
                <a:latin typeface="Tahoma"/>
                <a:cs typeface="Tahoma"/>
              </a:rPr>
              <a:t>417</a:t>
            </a:r>
            <a:r>
              <a:rPr sz="1600" spc="-1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0000"/>
                </a:solidFill>
                <a:latin typeface="Tahoma"/>
                <a:cs typeface="Tahoma"/>
              </a:rPr>
              <a:t>percetakan</a:t>
            </a:r>
            <a:r>
              <a:rPr sz="1600" dirty="0">
                <a:latin typeface="Tahoma"/>
                <a:cs typeface="Tahoma"/>
              </a:rPr>
              <a:t>,</a:t>
            </a:r>
            <a:r>
              <a:rPr sz="1600" spc="-3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dan</a:t>
            </a:r>
            <a:r>
              <a:rPr sz="1600" spc="-2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kemudian</a:t>
            </a:r>
            <a:r>
              <a:rPr sz="1600" spc="-2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teknologi</a:t>
            </a:r>
            <a:r>
              <a:rPr sz="1600" spc="-30" dirty="0">
                <a:latin typeface="Tahoma"/>
                <a:cs typeface="Tahoma"/>
              </a:rPr>
              <a:t> </a:t>
            </a:r>
            <a:r>
              <a:rPr sz="1600" spc="-25" dirty="0">
                <a:latin typeface="Tahoma"/>
                <a:cs typeface="Tahoma"/>
              </a:rPr>
              <a:t>ini </a:t>
            </a:r>
            <a:r>
              <a:rPr sz="1600" dirty="0">
                <a:latin typeface="Tahoma"/>
                <a:cs typeface="Tahoma"/>
              </a:rPr>
              <a:t>menyebar</a:t>
            </a:r>
            <a:r>
              <a:rPr sz="1600" spc="-5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ke</a:t>
            </a:r>
            <a:r>
              <a:rPr sz="1600" spc="-5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seluruh</a:t>
            </a:r>
            <a:r>
              <a:rPr sz="1600" spc="-65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dunia;</a:t>
            </a:r>
            <a:endParaRPr sz="1600">
              <a:latin typeface="Tahoma"/>
              <a:cs typeface="Tahoma"/>
            </a:endParaRPr>
          </a:p>
          <a:p>
            <a:pPr marL="12700" marR="4320540">
              <a:lnSpc>
                <a:spcPct val="150000"/>
              </a:lnSpc>
            </a:pPr>
            <a:r>
              <a:rPr sz="1600" dirty="0">
                <a:latin typeface="Tahoma"/>
                <a:cs typeface="Tahoma"/>
              </a:rPr>
              <a:t>di</a:t>
            </a:r>
            <a:r>
              <a:rPr sz="1600" spc="-2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Paris</a:t>
            </a:r>
            <a:r>
              <a:rPr sz="1600" spc="-2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oleh</a:t>
            </a:r>
            <a:r>
              <a:rPr sz="1600" spc="-30" dirty="0"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0000"/>
                </a:solidFill>
                <a:latin typeface="Tahoma"/>
                <a:cs typeface="Tahoma"/>
              </a:rPr>
              <a:t>Johann</a:t>
            </a:r>
            <a:r>
              <a:rPr sz="1600" spc="-3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0000"/>
                </a:solidFill>
                <a:latin typeface="Tahoma"/>
                <a:cs typeface="Tahoma"/>
              </a:rPr>
              <a:t>Heynin</a:t>
            </a:r>
            <a:r>
              <a:rPr sz="1600" spc="-3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Tahoma"/>
                <a:cs typeface="Tahoma"/>
              </a:rPr>
              <a:t>(1470),</a:t>
            </a:r>
            <a:r>
              <a:rPr sz="1600" spc="50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di</a:t>
            </a:r>
            <a:r>
              <a:rPr sz="1600" spc="-1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Inggris</a:t>
            </a:r>
            <a:r>
              <a:rPr sz="1600" spc="-3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oleh</a:t>
            </a:r>
            <a:r>
              <a:rPr sz="1600" spc="-15" dirty="0"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0000"/>
                </a:solidFill>
                <a:latin typeface="Tahoma"/>
                <a:cs typeface="Tahoma"/>
              </a:rPr>
              <a:t>William</a:t>
            </a:r>
            <a:r>
              <a:rPr sz="1600" spc="-2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0000"/>
                </a:solidFill>
                <a:latin typeface="Tahoma"/>
                <a:cs typeface="Tahoma"/>
              </a:rPr>
              <a:t>Caxton</a:t>
            </a:r>
            <a:r>
              <a:rPr sz="1600" spc="-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Tahoma"/>
                <a:cs typeface="Tahoma"/>
              </a:rPr>
              <a:t>(1476), </a:t>
            </a:r>
            <a:r>
              <a:rPr sz="1600" dirty="0">
                <a:latin typeface="Tahoma"/>
                <a:cs typeface="Tahoma"/>
              </a:rPr>
              <a:t>di</a:t>
            </a:r>
            <a:r>
              <a:rPr sz="1600" spc="-2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Mexico</a:t>
            </a:r>
            <a:r>
              <a:rPr sz="1600" spc="-2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oleh</a:t>
            </a:r>
            <a:r>
              <a:rPr sz="1600" spc="-30" dirty="0"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0000"/>
                </a:solidFill>
                <a:latin typeface="Tahoma"/>
                <a:cs typeface="Tahoma"/>
              </a:rPr>
              <a:t>Juan</a:t>
            </a:r>
            <a:r>
              <a:rPr sz="1600" spc="-3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0000"/>
                </a:solidFill>
                <a:latin typeface="Tahoma"/>
                <a:cs typeface="Tahoma"/>
              </a:rPr>
              <a:t>Pablos</a:t>
            </a:r>
            <a:r>
              <a:rPr sz="1600" spc="-1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Tahoma"/>
                <a:cs typeface="Tahoma"/>
              </a:rPr>
              <a:t>(1539)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dirty="0">
                <a:latin typeface="Tahoma"/>
                <a:cs typeface="Tahoma"/>
              </a:rPr>
              <a:t>di</a:t>
            </a:r>
            <a:r>
              <a:rPr sz="1600" spc="-2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Amerika</a:t>
            </a:r>
            <a:r>
              <a:rPr sz="1600" spc="-2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Utara</a:t>
            </a:r>
            <a:r>
              <a:rPr sz="1600" spc="-1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oleh</a:t>
            </a:r>
            <a:r>
              <a:rPr sz="1600" spc="-40" dirty="0"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0000"/>
                </a:solidFill>
                <a:latin typeface="Tahoma"/>
                <a:cs typeface="Tahoma"/>
              </a:rPr>
              <a:t>Stephen</a:t>
            </a:r>
            <a:r>
              <a:rPr sz="1600" spc="-3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0000"/>
                </a:solidFill>
                <a:latin typeface="Tahoma"/>
                <a:cs typeface="Tahoma"/>
              </a:rPr>
              <a:t>Day</a:t>
            </a:r>
            <a:r>
              <a:rPr sz="1600" spc="-10" dirty="0">
                <a:solidFill>
                  <a:srgbClr val="FF0000"/>
                </a:solidFill>
                <a:latin typeface="Tahoma"/>
                <a:cs typeface="Tahoma"/>
              </a:rPr>
              <a:t> (1628)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dirty="0">
                <a:latin typeface="Tahoma"/>
                <a:cs typeface="Tahoma"/>
              </a:rPr>
              <a:t>kemudian</a:t>
            </a:r>
            <a:r>
              <a:rPr sz="1600" spc="-3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di</a:t>
            </a:r>
            <a:r>
              <a:rPr sz="1600" spc="-3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Eropa,</a:t>
            </a:r>
            <a:r>
              <a:rPr sz="1600" spc="-2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tahun</a:t>
            </a:r>
            <a:r>
              <a:rPr sz="1600" spc="-35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1500-</a:t>
            </a:r>
            <a:r>
              <a:rPr sz="1600" dirty="0">
                <a:latin typeface="Tahoma"/>
                <a:cs typeface="Tahoma"/>
              </a:rPr>
              <a:t>1700</a:t>
            </a:r>
            <a:r>
              <a:rPr sz="1600" spc="-2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mulai</a:t>
            </a:r>
            <a:r>
              <a:rPr sz="1600" spc="-2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bertumbuhan</a:t>
            </a:r>
            <a:r>
              <a:rPr sz="1600" spc="-4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penerbit</a:t>
            </a:r>
            <a:r>
              <a:rPr sz="1600" spc="-35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buku.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166102" y="946658"/>
            <a:ext cx="1376680" cy="44386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2700" marR="5080">
              <a:lnSpc>
                <a:spcPts val="1610"/>
              </a:lnSpc>
              <a:spcBef>
                <a:spcPts val="209"/>
              </a:spcBef>
            </a:pPr>
            <a:r>
              <a:rPr sz="1400" dirty="0">
                <a:latin typeface="Tahoma"/>
                <a:cs typeface="Tahoma"/>
              </a:rPr>
              <a:t>Kota</a:t>
            </a:r>
            <a:r>
              <a:rPr sz="1400" spc="-6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Venice</a:t>
            </a:r>
            <a:r>
              <a:rPr sz="1400" spc="-55" dirty="0">
                <a:latin typeface="Tahoma"/>
                <a:cs typeface="Tahoma"/>
              </a:rPr>
              <a:t> </a:t>
            </a:r>
            <a:r>
              <a:rPr sz="1400" spc="-20" dirty="0">
                <a:latin typeface="Tahoma"/>
                <a:cs typeface="Tahoma"/>
              </a:rPr>
              <a:t>pada </a:t>
            </a:r>
            <a:r>
              <a:rPr sz="1400" dirty="0">
                <a:latin typeface="Tahoma"/>
                <a:cs typeface="Tahoma"/>
              </a:rPr>
              <a:t>tahun</a:t>
            </a:r>
            <a:r>
              <a:rPr sz="1400" spc="-20" dirty="0">
                <a:latin typeface="Tahoma"/>
                <a:cs typeface="Tahoma"/>
              </a:rPr>
              <a:t> 1500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9827" y="681228"/>
            <a:ext cx="5990082" cy="32217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18302" y="3541267"/>
            <a:ext cx="3415665" cy="3317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04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Pada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abad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18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muncul beberapa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inovasi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luar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biasa </a:t>
            </a:r>
            <a:r>
              <a:rPr sz="2400" dirty="0">
                <a:latin typeface="Calibri"/>
                <a:cs typeface="Calibri"/>
              </a:rPr>
              <a:t>dalam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teknis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cetak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gravur,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880"/>
              </a:spcBef>
            </a:pP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Thomas</a:t>
            </a:r>
            <a:r>
              <a:rPr sz="2400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Bewick </a:t>
            </a:r>
            <a:r>
              <a:rPr sz="2400" spc="-10" dirty="0">
                <a:latin typeface="Calibri"/>
                <a:cs typeface="Calibri"/>
              </a:rPr>
              <a:t>mengembangkan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metode </a:t>
            </a:r>
            <a:r>
              <a:rPr sz="2400" dirty="0">
                <a:latin typeface="Calibri"/>
                <a:cs typeface="Calibri"/>
              </a:rPr>
              <a:t>dengan</a:t>
            </a:r>
            <a:r>
              <a:rPr sz="2400" spc="-1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menggunakan peralatan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gravir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pada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ujung kayu.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0304" y="4796028"/>
            <a:ext cx="3365957" cy="224485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3428" y="909827"/>
            <a:ext cx="1765757" cy="22037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96268" y="685384"/>
            <a:ext cx="3923875" cy="394078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3902" y="5667247"/>
            <a:ext cx="800735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Aloys</a:t>
            </a:r>
            <a:r>
              <a:rPr sz="2400" spc="-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Senefelder</a:t>
            </a:r>
            <a:r>
              <a:rPr sz="2400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(kebangsaan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Jerman)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menemukan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litografi</a:t>
            </a:r>
            <a:r>
              <a:rPr sz="2400" spc="6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pada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tahun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1798,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kemudian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dilanjutkan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oleh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Pierre</a:t>
            </a:r>
            <a:r>
              <a:rPr sz="2400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Bonnard</a:t>
            </a:r>
            <a:r>
              <a:rPr sz="2400" spc="-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dan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Henri</a:t>
            </a:r>
            <a:r>
              <a:rPr sz="2400" spc="-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sz="2400" spc="-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30" dirty="0">
                <a:solidFill>
                  <a:srgbClr val="FF0000"/>
                </a:solidFill>
                <a:latin typeface="Calibri"/>
                <a:cs typeface="Calibri"/>
              </a:rPr>
              <a:t>Toulouse</a:t>
            </a:r>
            <a:r>
              <a:rPr sz="2400" spc="-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Lautrec</a:t>
            </a:r>
            <a:r>
              <a:rPr sz="2400" spc="-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dengan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penemuan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cetak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warna.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4219" y="764219"/>
            <a:ext cx="2877031" cy="350491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65301" y="4375658"/>
            <a:ext cx="134556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latin typeface="Tahoma"/>
                <a:cs typeface="Tahoma"/>
              </a:rPr>
              <a:t>Aloys</a:t>
            </a:r>
            <a:r>
              <a:rPr sz="1400" spc="-3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Seneferder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56303" y="681227"/>
            <a:ext cx="5368772" cy="466801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3902" y="6490206"/>
            <a:ext cx="58826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latin typeface="Calibri"/>
                <a:cs typeface="Calibri"/>
              </a:rPr>
              <a:t>Teknologi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Lithography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dengan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acuan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batu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datar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4503" y="909828"/>
            <a:ext cx="8230704" cy="539191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9339" y="849121"/>
            <a:ext cx="7642225" cy="6197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Sejarah</a:t>
            </a:r>
            <a:r>
              <a:rPr sz="2400" b="1" spc="-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Percetakan</a:t>
            </a:r>
            <a:r>
              <a:rPr sz="2400" b="1" spc="-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di</a:t>
            </a:r>
            <a:r>
              <a:rPr sz="2400" b="1" spc="-1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Indonesia</a:t>
            </a:r>
            <a:endParaRPr sz="2400">
              <a:latin typeface="Calibri"/>
              <a:cs typeface="Calibri"/>
            </a:endParaRPr>
          </a:p>
          <a:p>
            <a:pPr marL="367665" marR="101600" indent="-342900">
              <a:lnSpc>
                <a:spcPct val="100000"/>
              </a:lnSpc>
              <a:spcBef>
                <a:spcPts val="2520"/>
              </a:spcBef>
              <a:buFont typeface="Arial MT"/>
              <a:buChar char="•"/>
              <a:tabLst>
                <a:tab pos="367665" algn="l"/>
              </a:tabLst>
            </a:pPr>
            <a:r>
              <a:rPr sz="2400" spc="-20" dirty="0">
                <a:latin typeface="Calibri"/>
                <a:cs typeface="Calibri"/>
              </a:rPr>
              <a:t>Percetakan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Indonesia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bermula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dari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kedatangan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Belanda </a:t>
            </a:r>
            <a:r>
              <a:rPr sz="2400" dirty="0">
                <a:latin typeface="Calibri"/>
                <a:cs typeface="Calibri"/>
              </a:rPr>
              <a:t>pada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tahun</a:t>
            </a:r>
            <a:r>
              <a:rPr sz="2400" spc="-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1596</a:t>
            </a:r>
            <a:r>
              <a:rPr sz="2400" spc="-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dan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erat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hubungannya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dengan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VOC.</a:t>
            </a:r>
            <a:endParaRPr sz="2400">
              <a:latin typeface="Calibri"/>
              <a:cs typeface="Calibri"/>
            </a:endParaRPr>
          </a:p>
          <a:p>
            <a:pPr marL="367665" marR="449580" indent="-342900">
              <a:lnSpc>
                <a:spcPct val="100000"/>
              </a:lnSpc>
              <a:buFont typeface="Arial MT"/>
              <a:buChar char="•"/>
              <a:tabLst>
                <a:tab pos="367665" algn="l"/>
              </a:tabLst>
            </a:pPr>
            <a:r>
              <a:rPr sz="2400" spc="-35" dirty="0">
                <a:solidFill>
                  <a:srgbClr val="FF0000"/>
                </a:solidFill>
                <a:latin typeface="Calibri"/>
                <a:cs typeface="Calibri"/>
              </a:rPr>
              <a:t>Tahun</a:t>
            </a:r>
            <a:r>
              <a:rPr sz="2400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1624</a:t>
            </a:r>
            <a:r>
              <a:rPr sz="2400" spc="-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misionaris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gereja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Protestan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Belanda </a:t>
            </a:r>
            <a:r>
              <a:rPr sz="2400" spc="-20" dirty="0">
                <a:latin typeface="Calibri"/>
                <a:cs typeface="Calibri"/>
              </a:rPr>
              <a:t>memperkenalkan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percetakan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Hindia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Belanda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dengan keperluan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penerbitan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kitab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injil,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tapi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mesin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cetak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itu </a:t>
            </a:r>
            <a:r>
              <a:rPr sz="2400" dirty="0">
                <a:latin typeface="Calibri"/>
                <a:cs typeface="Calibri"/>
              </a:rPr>
              <a:t>menganggur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karena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tidak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ada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operatornya.</a:t>
            </a:r>
            <a:endParaRPr sz="2400">
              <a:latin typeface="Calibri"/>
              <a:cs typeface="Calibri"/>
            </a:endParaRPr>
          </a:p>
          <a:p>
            <a:pPr marL="367665" marR="235585" indent="-342900">
              <a:lnSpc>
                <a:spcPct val="100000"/>
              </a:lnSpc>
              <a:buFont typeface="Arial MT"/>
              <a:buChar char="•"/>
              <a:tabLst>
                <a:tab pos="367665" algn="l"/>
              </a:tabLst>
            </a:pPr>
            <a:r>
              <a:rPr sz="2400" spc="-35" dirty="0">
                <a:solidFill>
                  <a:srgbClr val="FF0000"/>
                </a:solidFill>
                <a:latin typeface="Calibri"/>
                <a:cs typeface="Calibri"/>
              </a:rPr>
              <a:t>Tahun</a:t>
            </a:r>
            <a:r>
              <a:rPr sz="2400" spc="-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1668,</a:t>
            </a:r>
            <a:r>
              <a:rPr sz="2400" spc="-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Hendrik</a:t>
            </a:r>
            <a:r>
              <a:rPr sz="2400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Brant</a:t>
            </a:r>
            <a:r>
              <a:rPr sz="2400" spc="-9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mencetak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dokumen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sebagai </a:t>
            </a:r>
            <a:r>
              <a:rPr sz="2400" dirty="0">
                <a:latin typeface="Calibri"/>
                <a:cs typeface="Calibri"/>
              </a:rPr>
              <a:t>produk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pertama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percetakan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pemerintah,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yaitu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perjanjian Bongaya</a:t>
            </a:r>
            <a:r>
              <a:rPr sz="2400" spc="-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Makassar.</a:t>
            </a:r>
            <a:endParaRPr sz="2400">
              <a:latin typeface="Calibri"/>
              <a:cs typeface="Calibri"/>
            </a:endParaRPr>
          </a:p>
          <a:p>
            <a:pPr marL="367665" indent="-342900">
              <a:lnSpc>
                <a:spcPct val="100000"/>
              </a:lnSpc>
              <a:buFont typeface="Arial MT"/>
              <a:buChar char="•"/>
              <a:tabLst>
                <a:tab pos="367665" algn="l"/>
              </a:tabLst>
            </a:pPr>
            <a:r>
              <a:rPr sz="2400" spc="-35" dirty="0">
                <a:solidFill>
                  <a:srgbClr val="FF0000"/>
                </a:solidFill>
                <a:latin typeface="Calibri"/>
                <a:cs typeface="Calibri"/>
              </a:rPr>
              <a:t>Tahun</a:t>
            </a:r>
            <a:r>
              <a:rPr sz="2400" spc="-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1744</a:t>
            </a:r>
            <a:r>
              <a:rPr sz="2400" dirty="0">
                <a:latin typeface="Calibri"/>
                <a:cs typeface="Calibri"/>
              </a:rPr>
              <a:t>,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surat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kabar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pertama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“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Batavia</a:t>
            </a:r>
            <a:r>
              <a:rPr sz="2400" spc="-1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Nouvelles</a:t>
            </a:r>
            <a:r>
              <a:rPr sz="2400" dirty="0">
                <a:latin typeface="Calibri"/>
                <a:cs typeface="Calibri"/>
              </a:rPr>
              <a:t>”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lahir.</a:t>
            </a:r>
            <a:endParaRPr sz="2400">
              <a:latin typeface="Calibri"/>
              <a:cs typeface="Calibri"/>
            </a:endParaRPr>
          </a:p>
          <a:p>
            <a:pPr marL="367665" marR="1169035" indent="-342900">
              <a:lnSpc>
                <a:spcPct val="100000"/>
              </a:lnSpc>
              <a:buFont typeface="Arial MT"/>
              <a:buChar char="•"/>
              <a:tabLst>
                <a:tab pos="367665" algn="l"/>
              </a:tabLst>
            </a:pPr>
            <a:r>
              <a:rPr sz="2400" spc="-35" dirty="0">
                <a:solidFill>
                  <a:srgbClr val="FF0000"/>
                </a:solidFill>
                <a:latin typeface="Calibri"/>
                <a:cs typeface="Calibri"/>
              </a:rPr>
              <a:t>Tahun</a:t>
            </a:r>
            <a:r>
              <a:rPr sz="2400" spc="-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1855</a:t>
            </a:r>
            <a:r>
              <a:rPr sz="2400" dirty="0">
                <a:latin typeface="Calibri"/>
                <a:cs typeface="Calibri"/>
              </a:rPr>
              <a:t>,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surat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kabar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pertama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berbahasa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jawa </a:t>
            </a:r>
            <a:r>
              <a:rPr sz="2400" spc="-10" dirty="0">
                <a:latin typeface="Calibri"/>
                <a:cs typeface="Calibri"/>
              </a:rPr>
              <a:t>“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Bromartani</a:t>
            </a:r>
            <a:r>
              <a:rPr sz="2400" spc="-10" dirty="0">
                <a:latin typeface="Calibri"/>
                <a:cs typeface="Calibri"/>
              </a:rPr>
              <a:t>”</a:t>
            </a:r>
            <a:endParaRPr sz="2400">
              <a:latin typeface="Calibri"/>
              <a:cs typeface="Calibri"/>
            </a:endParaRPr>
          </a:p>
          <a:p>
            <a:pPr marL="367665" indent="-342900">
              <a:lnSpc>
                <a:spcPct val="100000"/>
              </a:lnSpc>
              <a:buFont typeface="Arial MT"/>
              <a:buChar char="•"/>
              <a:tabLst>
                <a:tab pos="367665" algn="l"/>
              </a:tabLst>
            </a:pPr>
            <a:r>
              <a:rPr sz="2400" spc="-35" dirty="0">
                <a:solidFill>
                  <a:srgbClr val="FF0000"/>
                </a:solidFill>
                <a:latin typeface="Calibri"/>
                <a:cs typeface="Calibri"/>
              </a:rPr>
              <a:t>Tahun</a:t>
            </a:r>
            <a:r>
              <a:rPr sz="2400" spc="-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1910</a:t>
            </a:r>
            <a:r>
              <a:rPr sz="2400" dirty="0">
                <a:latin typeface="Calibri"/>
                <a:cs typeface="Calibri"/>
              </a:rPr>
              <a:t>,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surat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kabar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nasional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pertama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“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Medan</a:t>
            </a:r>
            <a:r>
              <a:rPr sz="2400" spc="-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Prijaji</a:t>
            </a:r>
            <a:r>
              <a:rPr sz="2400" spc="-10" dirty="0">
                <a:latin typeface="Calibri"/>
                <a:cs typeface="Calibri"/>
              </a:rPr>
              <a:t>”</a:t>
            </a:r>
            <a:endParaRPr sz="2400">
              <a:latin typeface="Calibri"/>
              <a:cs typeface="Calibri"/>
            </a:endParaRPr>
          </a:p>
          <a:p>
            <a:pPr marL="367665" marR="913130" indent="-342900">
              <a:lnSpc>
                <a:spcPct val="100000"/>
              </a:lnSpc>
              <a:buFont typeface="Arial MT"/>
              <a:buChar char="•"/>
              <a:tabLst>
                <a:tab pos="367665" algn="l"/>
                <a:tab pos="1905000" algn="l"/>
              </a:tabLst>
            </a:pPr>
            <a:r>
              <a:rPr sz="2400" spc="-35" dirty="0">
                <a:solidFill>
                  <a:srgbClr val="FF0000"/>
                </a:solidFill>
                <a:latin typeface="Calibri"/>
                <a:cs typeface="Calibri"/>
              </a:rPr>
              <a:t>Tahun</a:t>
            </a:r>
            <a:r>
              <a:rPr sz="2400" spc="-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1969</a:t>
            </a:r>
            <a:r>
              <a:rPr sz="2400" dirty="0">
                <a:latin typeface="Calibri"/>
                <a:cs typeface="Calibri"/>
              </a:rPr>
              <a:t>,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pemerintah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Belanda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dengan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Indonesia mendirikan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Pusgrafin</a:t>
            </a:r>
            <a:r>
              <a:rPr sz="2400" spc="-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(Pusat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Grafika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Indonesia)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27501" y="6417816"/>
            <a:ext cx="421386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dirty="0">
                <a:latin typeface="Calibri"/>
                <a:cs typeface="Calibri"/>
              </a:rPr>
              <a:t>Dokumen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Perjanjian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Bongaya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‐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Makassar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9551" y="835152"/>
            <a:ext cx="6684683" cy="551611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0572" y="845311"/>
            <a:ext cx="7997825" cy="1549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2000" dirty="0">
                <a:latin typeface="Calibri"/>
                <a:cs typeface="Calibri"/>
              </a:rPr>
              <a:t>Percetakan</a:t>
            </a:r>
            <a:r>
              <a:rPr sz="2000" spc="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memiliki</a:t>
            </a:r>
            <a:r>
              <a:rPr sz="2000" spc="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catatan</a:t>
            </a:r>
            <a:r>
              <a:rPr sz="2000" spc="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sejarahnya</a:t>
            </a:r>
            <a:r>
              <a:rPr sz="2000" spc="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sendiri.</a:t>
            </a:r>
            <a:r>
              <a:rPr sz="2000" spc="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Sejarah</a:t>
            </a:r>
            <a:r>
              <a:rPr sz="2000" spc="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mencatat</a:t>
            </a:r>
            <a:r>
              <a:rPr sz="2000" spc="8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informasi </a:t>
            </a:r>
            <a:r>
              <a:rPr sz="2000" dirty="0">
                <a:latin typeface="Calibri"/>
                <a:cs typeface="Calibri"/>
              </a:rPr>
              <a:t>tanggal</a:t>
            </a:r>
            <a:r>
              <a:rPr sz="2000" spc="1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dari</a:t>
            </a:r>
            <a:r>
              <a:rPr sz="2000" spc="11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gambar</a:t>
            </a:r>
            <a:r>
              <a:rPr sz="2000" spc="1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dinding</a:t>
            </a:r>
            <a:r>
              <a:rPr sz="2000" spc="1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gua</a:t>
            </a:r>
            <a:r>
              <a:rPr sz="2000" spc="11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yang</a:t>
            </a:r>
            <a:r>
              <a:rPr sz="2000" spc="11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berumur</a:t>
            </a:r>
            <a:r>
              <a:rPr sz="2000" spc="1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lebih</a:t>
            </a:r>
            <a:r>
              <a:rPr sz="2000" spc="11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dari</a:t>
            </a:r>
            <a:r>
              <a:rPr sz="2000" spc="1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30.000</a:t>
            </a:r>
            <a:r>
              <a:rPr sz="2000" spc="11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tahun</a:t>
            </a:r>
            <a:r>
              <a:rPr sz="2000" spc="11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SM. </a:t>
            </a:r>
            <a:r>
              <a:rPr sz="2000" dirty="0">
                <a:latin typeface="Calibri"/>
                <a:cs typeface="Calibri"/>
              </a:rPr>
              <a:t>Pada</a:t>
            </a:r>
            <a:r>
              <a:rPr sz="2000" spc="2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2500</a:t>
            </a:r>
            <a:r>
              <a:rPr sz="2000" spc="2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SM,</a:t>
            </a:r>
            <a:r>
              <a:rPr sz="2000" spc="2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orang</a:t>
            </a:r>
            <a:r>
              <a:rPr sz="2000" spc="2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Mesir</a:t>
            </a:r>
            <a:r>
              <a:rPr sz="2000" spc="3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mengukir</a:t>
            </a:r>
            <a:r>
              <a:rPr sz="2000" spc="3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hieroglyphics</a:t>
            </a:r>
            <a:r>
              <a:rPr sz="2000" spc="2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pada</a:t>
            </a:r>
            <a:r>
              <a:rPr sz="2000" spc="2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batu.</a:t>
            </a:r>
            <a:r>
              <a:rPr sz="2000" spc="25" dirty="0">
                <a:latin typeface="Calibri"/>
                <a:cs typeface="Calibri"/>
              </a:rPr>
              <a:t>  </a:t>
            </a:r>
            <a:r>
              <a:rPr sz="2000" spc="-10" dirty="0">
                <a:latin typeface="Calibri"/>
                <a:cs typeface="Calibri"/>
              </a:rPr>
              <a:t>Namun,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percetakan</a:t>
            </a:r>
            <a:r>
              <a:rPr sz="2000" spc="3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yang</a:t>
            </a:r>
            <a:r>
              <a:rPr sz="2000" spc="3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kita</a:t>
            </a:r>
            <a:r>
              <a:rPr sz="2000" spc="3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ketahui</a:t>
            </a:r>
            <a:r>
              <a:rPr sz="2000" spc="3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sekarang</a:t>
            </a:r>
            <a:r>
              <a:rPr sz="2000" spc="375" dirty="0"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tidak</a:t>
            </a:r>
            <a:r>
              <a:rPr sz="2000" spc="3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ditemukan</a:t>
            </a:r>
            <a:r>
              <a:rPr sz="2000" spc="3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hingga</a:t>
            </a:r>
            <a:r>
              <a:rPr sz="2000" spc="3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lebih</a:t>
            </a:r>
            <a:r>
              <a:rPr sz="2000" spc="3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FF0000"/>
                </a:solidFill>
                <a:latin typeface="Calibri"/>
                <a:cs typeface="Calibri"/>
              </a:rPr>
              <a:t>dari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sekitar</a:t>
            </a:r>
            <a:r>
              <a:rPr sz="2000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500</a:t>
            </a:r>
            <a:r>
              <a:rPr sz="2000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tahun</a:t>
            </a:r>
            <a:r>
              <a:rPr sz="2000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0000"/>
                </a:solidFill>
                <a:latin typeface="Calibri"/>
                <a:cs typeface="Calibri"/>
              </a:rPr>
              <a:t>Masehi</a:t>
            </a:r>
            <a:r>
              <a:rPr sz="2000" spc="-10" dirty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2601467"/>
            <a:ext cx="9135313" cy="471373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7702" y="1419098"/>
            <a:ext cx="4498340" cy="490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95"/>
              </a:spcBef>
            </a:pPr>
            <a:r>
              <a:rPr sz="2000" dirty="0">
                <a:latin typeface="Calibri"/>
                <a:cs typeface="Calibri"/>
              </a:rPr>
              <a:t>Pada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akhir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tahun</a:t>
            </a:r>
            <a:r>
              <a:rPr sz="2000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1900‐an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kemajuan </a:t>
            </a:r>
            <a:r>
              <a:rPr sz="2000" dirty="0">
                <a:latin typeface="Calibri"/>
                <a:cs typeface="Calibri"/>
              </a:rPr>
              <a:t>teknologi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dan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barang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elektronik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terus </a:t>
            </a:r>
            <a:r>
              <a:rPr sz="2000" dirty="0">
                <a:latin typeface="Calibri"/>
                <a:cs typeface="Calibri"/>
              </a:rPr>
              <a:t>mengubah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industri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percetakan.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0000"/>
                </a:solidFill>
                <a:latin typeface="Calibri"/>
                <a:cs typeface="Calibri"/>
              </a:rPr>
              <a:t>Letterpress </a:t>
            </a:r>
            <a:r>
              <a:rPr sz="2000" dirty="0">
                <a:latin typeface="Calibri"/>
                <a:cs typeface="Calibri"/>
              </a:rPr>
              <a:t>menjadi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kurang</a:t>
            </a:r>
            <a:r>
              <a:rPr sz="2000" spc="-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penting</a:t>
            </a:r>
            <a:r>
              <a:rPr sz="2000" dirty="0">
                <a:latin typeface="Calibri"/>
                <a:cs typeface="Calibri"/>
              </a:rPr>
              <a:t>.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Ia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dipakai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hanya </a:t>
            </a:r>
            <a:r>
              <a:rPr sz="2000" dirty="0">
                <a:latin typeface="Calibri"/>
                <a:cs typeface="Calibri"/>
              </a:rPr>
              <a:t>untuk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beberapa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surat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kabar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yang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besar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dan </a:t>
            </a:r>
            <a:r>
              <a:rPr sz="2000" dirty="0">
                <a:latin typeface="Calibri"/>
                <a:cs typeface="Calibri"/>
              </a:rPr>
              <a:t>beberapa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label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dan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percetakan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bahan </a:t>
            </a:r>
            <a:r>
              <a:rPr sz="2000" dirty="0">
                <a:latin typeface="Calibri"/>
                <a:cs typeface="Calibri"/>
              </a:rPr>
              <a:t>pengepak,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formulir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bisnis,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dan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i="1" spc="-10" dirty="0">
                <a:latin typeface="Calibri"/>
                <a:cs typeface="Calibri"/>
              </a:rPr>
              <a:t>percetakan </a:t>
            </a:r>
            <a:r>
              <a:rPr sz="2000" spc="-10" dirty="0">
                <a:latin typeface="Calibri"/>
                <a:cs typeface="Calibri"/>
              </a:rPr>
              <a:t>tugas.</a:t>
            </a:r>
            <a:endParaRPr sz="2000">
              <a:latin typeface="Calibri"/>
              <a:cs typeface="Calibri"/>
            </a:endParaRPr>
          </a:p>
          <a:p>
            <a:pPr marL="12700" marR="208279">
              <a:lnSpc>
                <a:spcPct val="100000"/>
              </a:lnSpc>
            </a:pPr>
            <a:r>
              <a:rPr sz="2000" spc="-20" dirty="0">
                <a:solidFill>
                  <a:srgbClr val="FF0000"/>
                </a:solidFill>
                <a:latin typeface="Calibri"/>
                <a:cs typeface="Calibri"/>
              </a:rPr>
              <a:t>Flexography</a:t>
            </a:r>
            <a:r>
              <a:rPr sz="200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0000"/>
                </a:solidFill>
                <a:latin typeface="Calibri"/>
                <a:cs typeface="Calibri"/>
              </a:rPr>
              <a:t>akhirnya</a:t>
            </a:r>
            <a:r>
              <a:rPr sz="20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0000"/>
                </a:solidFill>
                <a:latin typeface="Calibri"/>
                <a:cs typeface="Calibri"/>
              </a:rPr>
              <a:t>menggantikan letterpress</a:t>
            </a:r>
            <a:r>
              <a:rPr sz="2000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dalam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percetakan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surat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kabar. </a:t>
            </a:r>
            <a:r>
              <a:rPr sz="2000" dirty="0">
                <a:latin typeface="Calibri"/>
                <a:cs typeface="Calibri"/>
              </a:rPr>
              <a:t>Metode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ini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akan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terus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bertumbuh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dalam </a:t>
            </a:r>
            <a:r>
              <a:rPr sz="2000" dirty="0">
                <a:latin typeface="Calibri"/>
                <a:cs typeface="Calibri"/>
              </a:rPr>
              <a:t>paket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komersial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dan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pemublikasian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buku. </a:t>
            </a:r>
            <a:r>
              <a:rPr sz="2000" spc="-20" dirty="0">
                <a:solidFill>
                  <a:srgbClr val="FF0000"/>
                </a:solidFill>
                <a:latin typeface="Calibri"/>
                <a:cs typeface="Calibri"/>
              </a:rPr>
              <a:t>Reprography</a:t>
            </a:r>
            <a:r>
              <a:rPr sz="2000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menjadi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lebih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tersedia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dan </a:t>
            </a:r>
            <a:r>
              <a:rPr sz="2000" dirty="0">
                <a:latin typeface="Calibri"/>
                <a:cs typeface="Calibri"/>
              </a:rPr>
              <a:t>penggunaan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luas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prosesor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kata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dan </a:t>
            </a:r>
            <a:r>
              <a:rPr sz="2000" spc="-10" dirty="0">
                <a:solidFill>
                  <a:srgbClr val="FF0000"/>
                </a:solidFill>
                <a:latin typeface="Calibri"/>
                <a:cs typeface="Calibri"/>
              </a:rPr>
              <a:t>penyaring</a:t>
            </a:r>
            <a:r>
              <a:rPr sz="2000" spc="-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gambar</a:t>
            </a:r>
            <a:r>
              <a:rPr sz="2000" spc="-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(scanner)</a:t>
            </a:r>
            <a:r>
              <a:rPr sz="2000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0000"/>
                </a:solidFill>
                <a:latin typeface="Calibri"/>
                <a:cs typeface="Calibri"/>
              </a:rPr>
              <a:t>elektronik </a:t>
            </a:r>
            <a:r>
              <a:rPr sz="2000" spc="-10" dirty="0">
                <a:latin typeface="Calibri"/>
                <a:cs typeface="Calibri"/>
              </a:rPr>
              <a:t>mengurangi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biaya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produksi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percetakan.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13703" y="2052827"/>
            <a:ext cx="2999790" cy="411556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74902" y="4543297"/>
            <a:ext cx="7389495" cy="2159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000" spc="-30" dirty="0">
                <a:latin typeface="Calibri"/>
                <a:cs typeface="Calibri"/>
              </a:rPr>
              <a:t>Tahun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1992,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30" dirty="0">
                <a:latin typeface="Calibri"/>
                <a:cs typeface="Calibri"/>
              </a:rPr>
              <a:t>Teknologi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CtF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(Computer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Film)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masuk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Indonesia,</a:t>
            </a:r>
            <a:r>
              <a:rPr sz="2000" spc="3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hingga </a:t>
            </a:r>
            <a:r>
              <a:rPr sz="2000" dirty="0">
                <a:latin typeface="Calibri"/>
                <a:cs typeface="Calibri"/>
              </a:rPr>
              <a:t>tahun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1997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penggunaan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CtF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sudah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merata</a:t>
            </a:r>
            <a:endParaRPr sz="2000">
              <a:latin typeface="Calibri"/>
              <a:cs typeface="Calibri"/>
            </a:endParaRPr>
          </a:p>
          <a:p>
            <a:pPr marL="12700" marR="749935">
              <a:lnSpc>
                <a:spcPct val="100000"/>
              </a:lnSpc>
              <a:spcBef>
                <a:spcPts val="2400"/>
              </a:spcBef>
            </a:pPr>
            <a:r>
              <a:rPr sz="2000" spc="-30" dirty="0">
                <a:latin typeface="Calibri"/>
                <a:cs typeface="Calibri"/>
              </a:rPr>
              <a:t>Tahun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2000,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30" dirty="0">
                <a:latin typeface="Calibri"/>
                <a:cs typeface="Calibri"/>
              </a:rPr>
              <a:t>Teknologi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CtP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(Computer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Plate)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masuk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dan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mulai </a:t>
            </a:r>
            <a:r>
              <a:rPr sz="2000" dirty="0">
                <a:latin typeface="Calibri"/>
                <a:cs typeface="Calibri"/>
              </a:rPr>
              <a:t>menggeser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CtF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dan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berdampak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menurunnya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bisnis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repro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400"/>
              </a:spcBef>
            </a:pPr>
            <a:r>
              <a:rPr sz="2000" spc="-25" dirty="0">
                <a:latin typeface="Calibri"/>
                <a:cs typeface="Calibri"/>
              </a:rPr>
              <a:t>Teknologi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berikutnya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adalah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Computer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Print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0600" y="46482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52400" y="152400"/>
                </a:moveTo>
                <a:lnTo>
                  <a:pt x="152400" y="0"/>
                </a:lnTo>
                <a:lnTo>
                  <a:pt x="0" y="0"/>
                </a:lnTo>
                <a:lnTo>
                  <a:pt x="0" y="152400"/>
                </a:lnTo>
                <a:lnTo>
                  <a:pt x="152400" y="1524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90600" y="55626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52400" y="152400"/>
                </a:moveTo>
                <a:lnTo>
                  <a:pt x="152400" y="0"/>
                </a:lnTo>
                <a:lnTo>
                  <a:pt x="0" y="0"/>
                </a:lnTo>
                <a:lnTo>
                  <a:pt x="0" y="152400"/>
                </a:lnTo>
                <a:lnTo>
                  <a:pt x="152400" y="1524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0600" y="64770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52400" y="152400"/>
                </a:moveTo>
                <a:lnTo>
                  <a:pt x="152400" y="0"/>
                </a:lnTo>
                <a:lnTo>
                  <a:pt x="0" y="0"/>
                </a:lnTo>
                <a:lnTo>
                  <a:pt x="0" y="152400"/>
                </a:lnTo>
                <a:lnTo>
                  <a:pt x="152400" y="1524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5301" y="3833875"/>
            <a:ext cx="137985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latin typeface="Tahoma"/>
                <a:cs typeface="Tahoma"/>
              </a:rPr>
              <a:t>Computer</a:t>
            </a:r>
            <a:r>
              <a:rPr sz="1400" spc="-4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to</a:t>
            </a:r>
            <a:r>
              <a:rPr sz="1400" spc="-15" dirty="0">
                <a:latin typeface="Tahoma"/>
                <a:cs typeface="Tahoma"/>
              </a:rPr>
              <a:t> </a:t>
            </a:r>
            <a:r>
              <a:rPr sz="1400" spc="-20" dirty="0">
                <a:latin typeface="Tahoma"/>
                <a:cs typeface="Tahoma"/>
              </a:rPr>
              <a:t>Film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79347" y="3833875"/>
            <a:ext cx="144081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latin typeface="Tahoma"/>
                <a:cs typeface="Tahoma"/>
              </a:rPr>
              <a:t>Computer</a:t>
            </a:r>
            <a:r>
              <a:rPr sz="1400" spc="-4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to</a:t>
            </a:r>
            <a:r>
              <a:rPr sz="1400" spc="-15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Plate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9144000" cy="327964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1502" y="813307"/>
            <a:ext cx="3851275" cy="5877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40335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Di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Eropa,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sebelum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percetakan ditemukan,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semua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informasi </a:t>
            </a:r>
            <a:r>
              <a:rPr sz="2400" dirty="0">
                <a:latin typeface="Calibri"/>
                <a:cs typeface="Calibri"/>
              </a:rPr>
              <a:t>yang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tercatat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ditulis</a:t>
            </a:r>
            <a:r>
              <a:rPr sz="2400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dengan tangan</a:t>
            </a:r>
            <a:r>
              <a:rPr sz="2400" spc="-10" dirty="0"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  <a:p>
            <a:pPr marL="12700" marR="133350">
              <a:lnSpc>
                <a:spcPct val="100000"/>
              </a:lnSpc>
              <a:spcBef>
                <a:spcPts val="2880"/>
              </a:spcBef>
            </a:pPr>
            <a:r>
              <a:rPr sz="2400" spc="-10" dirty="0">
                <a:latin typeface="Calibri"/>
                <a:cs typeface="Calibri"/>
              </a:rPr>
              <a:t>Buku‐buku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dengan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hati‐hati </a:t>
            </a:r>
            <a:r>
              <a:rPr sz="2400" dirty="0">
                <a:latin typeface="Calibri"/>
                <a:cs typeface="Calibri"/>
              </a:rPr>
              <a:t>disalin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oleh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ahli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tulis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(scribes) </a:t>
            </a:r>
            <a:r>
              <a:rPr sz="2400" dirty="0">
                <a:latin typeface="Calibri"/>
                <a:cs typeface="Calibri"/>
              </a:rPr>
              <a:t>yang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sering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menghabiskan </a:t>
            </a:r>
            <a:r>
              <a:rPr sz="2400" dirty="0">
                <a:latin typeface="Calibri"/>
                <a:cs typeface="Calibri"/>
              </a:rPr>
              <a:t>waktu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bertahun‐tahun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untuk </a:t>
            </a:r>
            <a:r>
              <a:rPr sz="2400" spc="-20" dirty="0">
                <a:latin typeface="Calibri"/>
                <a:cs typeface="Calibri"/>
              </a:rPr>
              <a:t>menyelesaikan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satu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jilid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buku.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880"/>
              </a:spcBef>
            </a:pPr>
            <a:r>
              <a:rPr sz="2400" dirty="0">
                <a:latin typeface="Calibri"/>
                <a:cs typeface="Calibri"/>
              </a:rPr>
              <a:t>Metode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ini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sangat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lambat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dan </a:t>
            </a:r>
            <a:r>
              <a:rPr sz="2400" dirty="0">
                <a:latin typeface="Calibri"/>
                <a:cs typeface="Calibri"/>
              </a:rPr>
              <a:t>mahal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dan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hanya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sedikit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orang </a:t>
            </a:r>
            <a:r>
              <a:rPr sz="2400" dirty="0">
                <a:latin typeface="Calibri"/>
                <a:cs typeface="Calibri"/>
              </a:rPr>
              <a:t>yang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memilik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kesempatan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atau </a:t>
            </a:r>
            <a:r>
              <a:rPr sz="2400" dirty="0">
                <a:latin typeface="Calibri"/>
                <a:cs typeface="Calibri"/>
              </a:rPr>
              <a:t>kemampuan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untuk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membaca karya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yang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telah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selesai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70703" y="1441704"/>
            <a:ext cx="4591189" cy="450646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0102" y="1369567"/>
            <a:ext cx="3366770" cy="5146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Bentuk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pencetakan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yang </a:t>
            </a:r>
            <a:r>
              <a:rPr sz="2400" dirty="0">
                <a:latin typeface="Calibri"/>
                <a:cs typeface="Calibri"/>
              </a:rPr>
              <a:t>sangat</a:t>
            </a:r>
            <a:r>
              <a:rPr sz="2400" spc="-1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sederhana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dapat </a:t>
            </a:r>
            <a:r>
              <a:rPr sz="2400" dirty="0">
                <a:latin typeface="Calibri"/>
                <a:cs typeface="Calibri"/>
              </a:rPr>
              <a:t>ditemukan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Cina</a:t>
            </a:r>
            <a:r>
              <a:rPr sz="2400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dan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Korea</a:t>
            </a:r>
            <a:r>
              <a:rPr sz="2400" spc="-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sekitar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tahun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751</a:t>
            </a:r>
            <a:r>
              <a:rPr sz="2400" spc="-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sz="2400" spc="-25" dirty="0">
                <a:latin typeface="Calibri"/>
                <a:cs typeface="Calibri"/>
              </a:rPr>
              <a:t>. Tampilan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acuan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yang </a:t>
            </a:r>
            <a:r>
              <a:rPr sz="2400" dirty="0">
                <a:latin typeface="Calibri"/>
                <a:cs typeface="Calibri"/>
              </a:rPr>
              <a:t>terbalik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atas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kayu,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dan </a:t>
            </a:r>
            <a:r>
              <a:rPr sz="2400" dirty="0">
                <a:latin typeface="Calibri"/>
                <a:cs typeface="Calibri"/>
              </a:rPr>
              <a:t>kemudian</a:t>
            </a:r>
            <a:r>
              <a:rPr sz="2400" spc="-1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dikembangkan </a:t>
            </a:r>
            <a:r>
              <a:rPr sz="2400" dirty="0">
                <a:latin typeface="Calibri"/>
                <a:cs typeface="Calibri"/>
              </a:rPr>
              <a:t>menggunakan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perunggu.</a:t>
            </a:r>
            <a:endParaRPr sz="2400">
              <a:latin typeface="Calibri"/>
              <a:cs typeface="Calibri"/>
            </a:endParaRPr>
          </a:p>
          <a:p>
            <a:pPr marL="12700" marR="234315">
              <a:lnSpc>
                <a:spcPct val="100000"/>
              </a:lnSpc>
              <a:spcBef>
                <a:spcPts val="2880"/>
              </a:spcBef>
            </a:pPr>
            <a:r>
              <a:rPr sz="2400" dirty="0">
                <a:latin typeface="Calibri"/>
                <a:cs typeface="Calibri"/>
              </a:rPr>
              <a:t>Alat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ini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dibubuhi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tinta </a:t>
            </a:r>
            <a:r>
              <a:rPr sz="2400" dirty="0">
                <a:latin typeface="Calibri"/>
                <a:cs typeface="Calibri"/>
              </a:rPr>
              <a:t>kemudian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digosok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atas </a:t>
            </a:r>
            <a:r>
              <a:rPr sz="2400" dirty="0">
                <a:latin typeface="Calibri"/>
                <a:cs typeface="Calibri"/>
              </a:rPr>
              <a:t>secarik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kertas </a:t>
            </a:r>
            <a:r>
              <a:rPr sz="2400" dirty="0">
                <a:latin typeface="Calibri"/>
                <a:cs typeface="Calibri"/>
              </a:rPr>
              <a:t>menggunakan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tongkat bambu.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39384" y="606552"/>
            <a:ext cx="3557638" cy="266928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22085" y="3499103"/>
            <a:ext cx="2990570" cy="359587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Cetak</a:t>
            </a:r>
            <a:r>
              <a:rPr spc="-80" dirty="0"/>
              <a:t> </a:t>
            </a:r>
            <a:r>
              <a:rPr dirty="0">
                <a:solidFill>
                  <a:srgbClr val="FF0000"/>
                </a:solidFill>
              </a:rPr>
              <a:t>moveable</a:t>
            </a:r>
            <a:r>
              <a:rPr spc="-75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type</a:t>
            </a:r>
            <a:r>
              <a:rPr spc="-75" dirty="0">
                <a:solidFill>
                  <a:srgbClr val="FF0000"/>
                </a:solidFill>
              </a:rPr>
              <a:t> </a:t>
            </a:r>
            <a:r>
              <a:rPr dirty="0"/>
              <a:t>dari</a:t>
            </a:r>
            <a:r>
              <a:rPr spc="-70" dirty="0"/>
              <a:t> </a:t>
            </a:r>
            <a:r>
              <a:rPr dirty="0"/>
              <a:t>bahan</a:t>
            </a:r>
            <a:r>
              <a:rPr spc="-70" dirty="0"/>
              <a:t> </a:t>
            </a:r>
            <a:r>
              <a:rPr spc="-10" dirty="0"/>
              <a:t>keramik </a:t>
            </a:r>
            <a:r>
              <a:rPr dirty="0"/>
              <a:t>ditemukan</a:t>
            </a:r>
            <a:r>
              <a:rPr spc="-75" dirty="0"/>
              <a:t> </a:t>
            </a:r>
            <a:r>
              <a:rPr dirty="0"/>
              <a:t>tahun</a:t>
            </a:r>
            <a:r>
              <a:rPr spc="-60" dirty="0"/>
              <a:t> </a:t>
            </a:r>
            <a:r>
              <a:rPr dirty="0"/>
              <a:t>1041</a:t>
            </a:r>
            <a:r>
              <a:rPr spc="-80" dirty="0"/>
              <a:t> </a:t>
            </a:r>
            <a:r>
              <a:rPr dirty="0"/>
              <a:t>oleh</a:t>
            </a:r>
            <a:r>
              <a:rPr spc="-60" dirty="0"/>
              <a:t> </a:t>
            </a:r>
            <a:r>
              <a:rPr dirty="0">
                <a:solidFill>
                  <a:srgbClr val="FF0000"/>
                </a:solidFill>
              </a:rPr>
              <a:t>Bi</a:t>
            </a:r>
            <a:r>
              <a:rPr spc="-70" dirty="0">
                <a:solidFill>
                  <a:srgbClr val="FF0000"/>
                </a:solidFill>
              </a:rPr>
              <a:t> </a:t>
            </a:r>
            <a:r>
              <a:rPr spc="-10" dirty="0">
                <a:solidFill>
                  <a:srgbClr val="FF0000"/>
                </a:solidFill>
              </a:rPr>
              <a:t>Sheng</a:t>
            </a:r>
            <a:r>
              <a:rPr spc="-10" dirty="0"/>
              <a:t>, </a:t>
            </a:r>
            <a:r>
              <a:rPr dirty="0"/>
              <a:t>pada</a:t>
            </a:r>
            <a:r>
              <a:rPr spc="-45" dirty="0"/>
              <a:t> </a:t>
            </a:r>
            <a:r>
              <a:rPr dirty="0"/>
              <a:t>masa</a:t>
            </a:r>
            <a:r>
              <a:rPr spc="-45" dirty="0"/>
              <a:t> </a:t>
            </a:r>
            <a:r>
              <a:rPr dirty="0"/>
              <a:t>Dinasti</a:t>
            </a:r>
            <a:r>
              <a:rPr spc="-45" dirty="0"/>
              <a:t> </a:t>
            </a:r>
            <a:r>
              <a:rPr dirty="0"/>
              <a:t>Song</a:t>
            </a:r>
            <a:r>
              <a:rPr spc="-50" dirty="0"/>
              <a:t> </a:t>
            </a:r>
            <a:r>
              <a:rPr dirty="0"/>
              <a:t>(960‐1269</a:t>
            </a:r>
            <a:r>
              <a:rPr spc="-60" dirty="0"/>
              <a:t> </a:t>
            </a:r>
            <a:r>
              <a:rPr spc="-25" dirty="0"/>
              <a:t>M).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8427" y="1063751"/>
            <a:ext cx="1610169" cy="217017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22502" y="3374390"/>
            <a:ext cx="914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ahoma"/>
                <a:cs typeface="Tahoma"/>
              </a:rPr>
              <a:t>Bi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Sheng</a:t>
            </a:r>
            <a:endParaRPr sz="18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1904" y="3532632"/>
            <a:ext cx="6081521" cy="338785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6858000"/>
                </a:move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79602" y="897128"/>
            <a:ext cx="789622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20" dirty="0">
                <a:solidFill>
                  <a:srgbClr val="FFFFFF"/>
                </a:solidFill>
              </a:rPr>
              <a:t>Sementara</a:t>
            </a:r>
            <a:r>
              <a:rPr spc="-8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yang</a:t>
            </a:r>
            <a:r>
              <a:rPr spc="-7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berbahan</a:t>
            </a:r>
            <a:r>
              <a:rPr spc="-7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metal</a:t>
            </a:r>
            <a:r>
              <a:rPr spc="-9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ditemukan</a:t>
            </a:r>
            <a:r>
              <a:rPr spc="-9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pada</a:t>
            </a:r>
            <a:r>
              <a:rPr spc="-7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tahun</a:t>
            </a:r>
            <a:r>
              <a:rPr spc="-7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1234</a:t>
            </a:r>
            <a:r>
              <a:rPr spc="-90" dirty="0">
                <a:solidFill>
                  <a:srgbClr val="FFFFFF"/>
                </a:solidFill>
              </a:rPr>
              <a:t> </a:t>
            </a:r>
            <a:r>
              <a:rPr spc="-25" dirty="0">
                <a:solidFill>
                  <a:srgbClr val="FFFFFF"/>
                </a:solidFill>
              </a:rPr>
              <a:t>di </a:t>
            </a:r>
            <a:r>
              <a:rPr dirty="0">
                <a:solidFill>
                  <a:srgbClr val="FFFFFF"/>
                </a:solidFill>
              </a:rPr>
              <a:t>Korea</a:t>
            </a:r>
            <a:r>
              <a:rPr spc="-7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oleh</a:t>
            </a:r>
            <a:r>
              <a:rPr spc="-6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00"/>
                </a:solidFill>
              </a:rPr>
              <a:t>Chwe</a:t>
            </a:r>
            <a:r>
              <a:rPr spc="-65" dirty="0">
                <a:solidFill>
                  <a:srgbClr val="FFFF00"/>
                </a:solidFill>
              </a:rPr>
              <a:t> </a:t>
            </a:r>
            <a:r>
              <a:rPr spc="-35" dirty="0">
                <a:solidFill>
                  <a:srgbClr val="FFFF00"/>
                </a:solidFill>
              </a:rPr>
              <a:t>Yoon</a:t>
            </a:r>
            <a:r>
              <a:rPr spc="-65" dirty="0">
                <a:solidFill>
                  <a:srgbClr val="FFFF00"/>
                </a:solidFill>
              </a:rPr>
              <a:t> </a:t>
            </a:r>
            <a:r>
              <a:rPr dirty="0">
                <a:solidFill>
                  <a:srgbClr val="FFFF00"/>
                </a:solidFill>
              </a:rPr>
              <a:t>Eyee</a:t>
            </a:r>
            <a:r>
              <a:rPr spc="-55" dirty="0">
                <a:solidFill>
                  <a:srgbClr val="FFFF00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pada</a:t>
            </a:r>
            <a:r>
              <a:rPr spc="-6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masa</a:t>
            </a:r>
            <a:r>
              <a:rPr spc="-7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Dinasti</a:t>
            </a:r>
            <a:r>
              <a:rPr spc="-75" dirty="0">
                <a:solidFill>
                  <a:srgbClr val="FFFFFF"/>
                </a:solidFill>
              </a:rPr>
              <a:t> </a:t>
            </a:r>
            <a:r>
              <a:rPr spc="-10" dirty="0">
                <a:solidFill>
                  <a:srgbClr val="FFFFFF"/>
                </a:solidFill>
              </a:rPr>
              <a:t>Goryeo.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4974" y="1749552"/>
            <a:ext cx="8193443" cy="536219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37741" y="5607811"/>
            <a:ext cx="750760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Jikji:</a:t>
            </a:r>
            <a:r>
              <a:rPr sz="2400" spc="-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kitab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yang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dicetak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dengan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Jenis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Logam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(Movable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type) </a:t>
            </a:r>
            <a:r>
              <a:rPr sz="2400" dirty="0">
                <a:latin typeface="Calibri"/>
                <a:cs typeface="Calibri"/>
              </a:rPr>
              <a:t>pada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tahun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1377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Heungdeoksa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Candi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Cheongju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(Korea).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tabLst>
                <a:tab pos="2893060" algn="l"/>
              </a:tabLst>
            </a:pPr>
            <a:r>
              <a:rPr sz="2400" dirty="0">
                <a:latin typeface="Calibri"/>
                <a:cs typeface="Calibri"/>
              </a:rPr>
              <a:t>Ini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berisi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ajaran‐ajaran</a:t>
            </a:r>
            <a:r>
              <a:rPr sz="2400" dirty="0">
                <a:latin typeface="Calibri"/>
                <a:cs typeface="Calibri"/>
              </a:rPr>
              <a:t>	meditasi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Buddhis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8760" y="681227"/>
            <a:ext cx="6968210" cy="503834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3902" y="4806188"/>
            <a:ext cx="805434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latin typeface="Calibri"/>
                <a:cs typeface="Calibri"/>
              </a:rPr>
              <a:t>Terobosan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besar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datang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sekitar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tahun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1440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oleh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Johannes Gutenberg</a:t>
            </a:r>
            <a:r>
              <a:rPr sz="2400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dari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kota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Mainz,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Jerman.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Gutenberg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menciptakan </a:t>
            </a:r>
            <a:r>
              <a:rPr sz="2400" dirty="0">
                <a:latin typeface="Calibri"/>
                <a:cs typeface="Calibri"/>
              </a:rPr>
              <a:t>sebuah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metode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pengecoran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potongan‐potongan</a:t>
            </a:r>
            <a:r>
              <a:rPr sz="2400" spc="-1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huruf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dari </a:t>
            </a:r>
            <a:r>
              <a:rPr sz="2400" dirty="0">
                <a:latin typeface="Calibri"/>
                <a:cs typeface="Calibri"/>
              </a:rPr>
              <a:t>campuran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logam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timah.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Potongan‐potongan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ini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dapat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ditekankan </a:t>
            </a:r>
            <a:r>
              <a:rPr sz="2400" dirty="0">
                <a:latin typeface="Calibri"/>
                <a:cs typeface="Calibri"/>
              </a:rPr>
              <a:t>ke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atas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halaman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berteks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untuk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percetakan.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3103" y="984503"/>
            <a:ext cx="2579852" cy="343814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07618" y="992818"/>
            <a:ext cx="3338244" cy="342151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556502" y="6458965"/>
            <a:ext cx="265366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Tahoma"/>
                <a:cs typeface="Tahoma"/>
              </a:rPr>
              <a:t>moveable</a:t>
            </a:r>
            <a:r>
              <a:rPr sz="2800" b="1" spc="-1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Tahoma"/>
                <a:cs typeface="Tahoma"/>
              </a:rPr>
              <a:t>type</a:t>
            </a:r>
            <a:endParaRPr sz="2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</TotalTime>
  <Words>958</Words>
  <Application>Microsoft Office PowerPoint</Application>
  <PresentationFormat>Custom</PresentationFormat>
  <Paragraphs>61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 MT</vt:lpstr>
      <vt:lpstr>Calibri</vt:lpstr>
      <vt:lpstr>Tahoma</vt:lpstr>
      <vt:lpstr>Office Theme</vt:lpstr>
      <vt:lpstr>Sejarah Grafika Oleh: Rika Febri Sasmita, S.Kom., M.TI</vt:lpstr>
      <vt:lpstr>PowerPoint Presentation</vt:lpstr>
      <vt:lpstr>PowerPoint Presentation</vt:lpstr>
      <vt:lpstr>PowerPoint Presentation</vt:lpstr>
      <vt:lpstr>Cetak moveable type dari bahan keramik ditemukan tahun 1041 oleh Bi Sheng, pada masa Dinasti Song (960‐1269 M).</vt:lpstr>
      <vt:lpstr>Sementara yang berbahan metal ditemukan pada tahun 1234 di Korea oleh Chwe Yoon Eyee pada masa Dinasti Goryeo.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</dc:title>
  <cp:lastModifiedBy>User</cp:lastModifiedBy>
  <cp:revision>2</cp:revision>
  <dcterms:created xsi:type="dcterms:W3CDTF">2024-03-19T17:25:24Z</dcterms:created>
  <dcterms:modified xsi:type="dcterms:W3CDTF">2024-03-19T21:31:21Z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2018-09-17T00:00:00Z</vt:filetime>
  </property>
  <property fmtid="{D5CDD505-2E9C-101B-9397-08002B2CF9AE}" pid="3" name="LastSaved">
    <vt:filetime>2024-03-19T00:00:00Z</vt:filetime>
  </property>
  <property fmtid="{D5CDD505-2E9C-101B-9397-08002B2CF9AE}" pid="4" name="Producer">
    <vt:lpwstr>Acrobat Distiller 11.0 (Windows)</vt:lpwstr>
  </property>
</Properties>
</file>