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4"/>
  </p:notesMasterIdLst>
  <p:sldIdLst>
    <p:sldId id="276" r:id="rId2"/>
    <p:sldId id="304" r:id="rId3"/>
    <p:sldId id="297" r:id="rId4"/>
    <p:sldId id="278" r:id="rId5"/>
    <p:sldId id="283" r:id="rId6"/>
    <p:sldId id="284" r:id="rId7"/>
    <p:sldId id="279" r:id="rId8"/>
    <p:sldId id="285" r:id="rId9"/>
    <p:sldId id="280" r:id="rId10"/>
    <p:sldId id="270" r:id="rId11"/>
    <p:sldId id="281" r:id="rId12"/>
    <p:sldId id="282" r:id="rId13"/>
    <p:sldId id="271" r:id="rId14"/>
    <p:sldId id="286" r:id="rId15"/>
    <p:sldId id="288" r:id="rId16"/>
    <p:sldId id="287" r:id="rId17"/>
    <p:sldId id="272" r:id="rId18"/>
    <p:sldId id="289" r:id="rId19"/>
    <p:sldId id="273" r:id="rId20"/>
    <p:sldId id="290" r:id="rId21"/>
    <p:sldId id="291" r:id="rId22"/>
    <p:sldId id="292" r:id="rId23"/>
    <p:sldId id="293" r:id="rId24"/>
    <p:sldId id="298" r:id="rId25"/>
    <p:sldId id="294" r:id="rId26"/>
    <p:sldId id="299" r:id="rId27"/>
    <p:sldId id="300" r:id="rId28"/>
    <p:sldId id="295" r:id="rId29"/>
    <p:sldId id="301" r:id="rId30"/>
    <p:sldId id="296" r:id="rId31"/>
    <p:sldId id="302" r:id="rId32"/>
    <p:sldId id="303"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06"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198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50340A5-1512-45C7-B169-B046F6B0C1E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B4E6CC-5881-4BAA-8DC9-441D5013A3BB}" type="slidenum">
              <a:rPr lang="en-US" altLang="en-US"/>
              <a:pPr/>
              <a:t>3</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8021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5B643C-CCB2-44C6-B382-7F44BE37FE0B}" type="slidenum">
              <a:rPr lang="en-US" altLang="en-US"/>
              <a:pPr/>
              <a:t>10</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81FE7A-4692-44D3-9CAF-49022D7D5F44}" type="slidenum">
              <a:rPr lang="en-US" altLang="en-US"/>
              <a:pPr/>
              <a:t>13</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E3E6BD-B514-4C1F-A72C-7AC3F1C8D857}" type="slidenum">
              <a:rPr lang="en-US" altLang="en-US"/>
              <a:pPr/>
              <a:t>17</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8A2F31-394B-4A29-8796-B14ADDC12793}" type="slidenum">
              <a:rPr lang="en-US" altLang="en-US"/>
              <a:pPr/>
              <a:t>19</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latin typeface="Arial" charset="0"/>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en-US">
                <a:latin typeface="Arial" charset="0"/>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latin typeface="Arial" charset="0"/>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grpSp>
      <p:sp>
        <p:nvSpPr>
          <p:cNvPr id="34818"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a:t>Click to edit Master title style</a:t>
            </a:r>
          </a:p>
        </p:txBody>
      </p:sp>
      <p:sp>
        <p:nvSpPr>
          <p:cNvPr id="34819"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a:t>Click to edit Master subtitle style</a:t>
            </a:r>
          </a:p>
        </p:txBody>
      </p:sp>
      <p:sp>
        <p:nvSpPr>
          <p:cNvPr id="16" name="Rectangle 16"/>
          <p:cNvSpPr>
            <a:spLocks noGrp="1" noChangeArrowheads="1"/>
          </p:cNvSpPr>
          <p:nvPr>
            <p:ph type="dt" sz="half" idx="10"/>
          </p:nvPr>
        </p:nvSpPr>
        <p:spPr/>
        <p:txBody>
          <a:bodyPr/>
          <a:lstStyle>
            <a:lvl1pPr>
              <a:defRPr smtClean="0"/>
            </a:lvl1pPr>
          </a:lstStyle>
          <a:p>
            <a:pPr>
              <a:defRPr/>
            </a:pPr>
            <a:endParaRPr lang="en-US"/>
          </a:p>
        </p:txBody>
      </p:sp>
      <p:sp>
        <p:nvSpPr>
          <p:cNvPr id="17" name="Rectangle 17"/>
          <p:cNvSpPr>
            <a:spLocks noGrp="1" noChangeArrowheads="1"/>
          </p:cNvSpPr>
          <p:nvPr>
            <p:ph type="ftr" sz="quarter" idx="11"/>
          </p:nvPr>
        </p:nvSpPr>
        <p:spPr/>
        <p:txBody>
          <a:bodyPr/>
          <a:lstStyle>
            <a:lvl1pPr>
              <a:defRPr smtClean="0"/>
            </a:lvl1pPr>
          </a:lstStyle>
          <a:p>
            <a:pPr>
              <a:defRPr/>
            </a:pPr>
            <a:r>
              <a:rPr lang="en-US"/>
              <a:t>SPM</a:t>
            </a:r>
          </a:p>
        </p:txBody>
      </p:sp>
      <p:sp>
        <p:nvSpPr>
          <p:cNvPr id="18" name="Rectangle 18"/>
          <p:cNvSpPr>
            <a:spLocks noGrp="1" noChangeArrowheads="1"/>
          </p:cNvSpPr>
          <p:nvPr>
            <p:ph type="sldNum" sz="quarter" idx="12"/>
          </p:nvPr>
        </p:nvSpPr>
        <p:spPr/>
        <p:txBody>
          <a:bodyPr/>
          <a:lstStyle>
            <a:lvl1pPr>
              <a:defRPr/>
            </a:lvl1pPr>
          </a:lstStyle>
          <a:p>
            <a:fld id="{CECA0353-0707-400E-8715-19D2100DF980}" type="slidenum">
              <a:rPr lang="en-US" altLang="en-US"/>
              <a:pPr/>
              <a:t>‹#›</a:t>
            </a:fld>
            <a:endParaRPr lang="en-US" altLang="en-US"/>
          </a:p>
        </p:txBody>
      </p:sp>
    </p:spTree>
    <p:extLst>
      <p:ext uri="{BB962C8B-B14F-4D97-AF65-F5344CB8AC3E}">
        <p14:creationId xmlns:p14="http://schemas.microsoft.com/office/powerpoint/2010/main" val="173515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9C6F90-1F72-4524-A88D-9231F4753270}" type="slidenum">
              <a:rPr lang="en-US" altLang="en-US"/>
              <a:pPr/>
              <a:t>‹#›</a:t>
            </a:fld>
            <a:endParaRPr lang="en-US" altLang="en-US"/>
          </a:p>
        </p:txBody>
      </p:sp>
    </p:spTree>
    <p:extLst>
      <p:ext uri="{BB962C8B-B14F-4D97-AF65-F5344CB8AC3E}">
        <p14:creationId xmlns:p14="http://schemas.microsoft.com/office/powerpoint/2010/main" val="62818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82AEFF-93B9-4D21-A7A9-67F7AFE189F0}" type="slidenum">
              <a:rPr lang="en-US" altLang="en-US"/>
              <a:pPr/>
              <a:t>‹#›</a:t>
            </a:fld>
            <a:endParaRPr lang="en-US" altLang="en-US"/>
          </a:p>
        </p:txBody>
      </p:sp>
    </p:spTree>
    <p:extLst>
      <p:ext uri="{BB962C8B-B14F-4D97-AF65-F5344CB8AC3E}">
        <p14:creationId xmlns:p14="http://schemas.microsoft.com/office/powerpoint/2010/main" val="144350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C5456C-CB39-4C34-BE21-CEF8254E19A7}" type="slidenum">
              <a:rPr lang="en-US" altLang="en-US"/>
              <a:pPr/>
              <a:t>‹#›</a:t>
            </a:fld>
            <a:endParaRPr lang="en-US" altLang="en-US"/>
          </a:p>
        </p:txBody>
      </p:sp>
    </p:spTree>
    <p:extLst>
      <p:ext uri="{BB962C8B-B14F-4D97-AF65-F5344CB8AC3E}">
        <p14:creationId xmlns:p14="http://schemas.microsoft.com/office/powerpoint/2010/main" val="311347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3B552EF-B76A-4A46-814C-3641D9A706DA}" type="slidenum">
              <a:rPr lang="en-US" altLang="en-US"/>
              <a:pPr/>
              <a:t>‹#›</a:t>
            </a:fld>
            <a:endParaRPr lang="en-US" altLang="en-US"/>
          </a:p>
        </p:txBody>
      </p:sp>
    </p:spTree>
    <p:extLst>
      <p:ext uri="{BB962C8B-B14F-4D97-AF65-F5344CB8AC3E}">
        <p14:creationId xmlns:p14="http://schemas.microsoft.com/office/powerpoint/2010/main" val="324348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93F7320-5EF1-4C44-A000-0D56A1ACBE89}" type="slidenum">
              <a:rPr lang="en-US" altLang="en-US"/>
              <a:pPr/>
              <a:t>‹#›</a:t>
            </a:fld>
            <a:endParaRPr lang="en-US" altLang="en-US"/>
          </a:p>
        </p:txBody>
      </p:sp>
    </p:spTree>
    <p:extLst>
      <p:ext uri="{BB962C8B-B14F-4D97-AF65-F5344CB8AC3E}">
        <p14:creationId xmlns:p14="http://schemas.microsoft.com/office/powerpoint/2010/main" val="272147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AA13B4D-E563-4236-BBC7-41A750C97229}" type="slidenum">
              <a:rPr lang="en-US" altLang="en-US"/>
              <a:pPr/>
              <a:t>‹#›</a:t>
            </a:fld>
            <a:endParaRPr lang="en-US" altLang="en-US"/>
          </a:p>
        </p:txBody>
      </p:sp>
    </p:spTree>
    <p:extLst>
      <p:ext uri="{BB962C8B-B14F-4D97-AF65-F5344CB8AC3E}">
        <p14:creationId xmlns:p14="http://schemas.microsoft.com/office/powerpoint/2010/main" val="48859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C034F51-C300-4FA9-BBDB-86AB39B454E0}" type="slidenum">
              <a:rPr lang="en-US" altLang="en-US"/>
              <a:pPr/>
              <a:t>‹#›</a:t>
            </a:fld>
            <a:endParaRPr lang="en-US" altLang="en-US"/>
          </a:p>
        </p:txBody>
      </p:sp>
    </p:spTree>
    <p:extLst>
      <p:ext uri="{BB962C8B-B14F-4D97-AF65-F5344CB8AC3E}">
        <p14:creationId xmlns:p14="http://schemas.microsoft.com/office/powerpoint/2010/main" val="1484042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ECB4D96-5928-4968-9DBF-56F8DB536CAD}" type="slidenum">
              <a:rPr lang="en-US" altLang="en-US"/>
              <a:pPr/>
              <a:t>‹#›</a:t>
            </a:fld>
            <a:endParaRPr lang="en-US" altLang="en-US"/>
          </a:p>
        </p:txBody>
      </p:sp>
    </p:spTree>
    <p:extLst>
      <p:ext uri="{BB962C8B-B14F-4D97-AF65-F5344CB8AC3E}">
        <p14:creationId xmlns:p14="http://schemas.microsoft.com/office/powerpoint/2010/main" val="126901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93B58E-6F0D-415A-BFA0-D356063A6686}" type="slidenum">
              <a:rPr lang="en-US" altLang="en-US"/>
              <a:pPr/>
              <a:t>‹#›</a:t>
            </a:fld>
            <a:endParaRPr lang="en-US" altLang="en-US"/>
          </a:p>
        </p:txBody>
      </p:sp>
    </p:spTree>
    <p:extLst>
      <p:ext uri="{BB962C8B-B14F-4D97-AF65-F5344CB8AC3E}">
        <p14:creationId xmlns:p14="http://schemas.microsoft.com/office/powerpoint/2010/main" val="394348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6C8152A-2614-4616-A4A9-DC17085A738E}" type="slidenum">
              <a:rPr lang="en-US" altLang="en-US"/>
              <a:pPr/>
              <a:t>‹#›</a:t>
            </a:fld>
            <a:endParaRPr lang="en-US" altLang="en-US"/>
          </a:p>
        </p:txBody>
      </p:sp>
    </p:spTree>
    <p:extLst>
      <p:ext uri="{BB962C8B-B14F-4D97-AF65-F5344CB8AC3E}">
        <p14:creationId xmlns:p14="http://schemas.microsoft.com/office/powerpoint/2010/main" val="82802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6"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solidFill>
                  <a:schemeClr val="bg2"/>
                </a:solidFill>
                <a:latin typeface="+mn-lt"/>
              </a:defRPr>
            </a:lvl1pPr>
          </a:lstStyle>
          <a:p>
            <a:pPr>
              <a:defRPr/>
            </a:pPr>
            <a:endParaRPr lang="en-US"/>
          </a:p>
        </p:txBody>
      </p:sp>
      <p:sp>
        <p:nvSpPr>
          <p:cNvPr id="33797"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solidFill>
                  <a:schemeClr val="bg2"/>
                </a:solidFill>
                <a:latin typeface="+mn-lt"/>
              </a:defRPr>
            </a:lvl1pPr>
          </a:lstStyle>
          <a:p>
            <a:pPr>
              <a:defRPr/>
            </a:pPr>
            <a:endParaRPr lang="en-US"/>
          </a:p>
        </p:txBody>
      </p:sp>
      <p:sp>
        <p:nvSpPr>
          <p:cNvPr id="33798"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latin typeface="Tahoma" panose="020B0604030504040204" pitchFamily="34" charset="0"/>
              </a:defRPr>
            </a:lvl1pPr>
          </a:lstStyle>
          <a:p>
            <a:fld id="{8A44DFA2-F425-4B22-A3E6-188F5816A036}" type="slidenum">
              <a:rPr lang="en-US" altLang="en-US"/>
              <a:pPr/>
              <a:t>‹#›</a:t>
            </a:fld>
            <a:endParaRPr lang="en-US" altLang="en-US"/>
          </a:p>
        </p:txBody>
      </p:sp>
      <p:grpSp>
        <p:nvGrpSpPr>
          <p:cNvPr id="2055" name="Group 7"/>
          <p:cNvGrpSpPr>
            <a:grpSpLocks/>
          </p:cNvGrpSpPr>
          <p:nvPr/>
        </p:nvGrpSpPr>
        <p:grpSpPr bwMode="auto">
          <a:xfrm>
            <a:off x="177800" y="230188"/>
            <a:ext cx="203200" cy="6503987"/>
            <a:chOff x="112" y="145"/>
            <a:chExt cx="128" cy="4097"/>
          </a:xfrm>
        </p:grpSpPr>
        <p:sp>
          <p:nvSpPr>
            <p:cNvPr id="33800"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33801"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grpSp>
      <p:grpSp>
        <p:nvGrpSpPr>
          <p:cNvPr id="2056" name="Group 10"/>
          <p:cNvGrpSpPr>
            <a:grpSpLocks/>
          </p:cNvGrpSpPr>
          <p:nvPr/>
        </p:nvGrpSpPr>
        <p:grpSpPr bwMode="auto">
          <a:xfrm>
            <a:off x="8793163" y="220663"/>
            <a:ext cx="198437" cy="6408737"/>
            <a:chOff x="5539" y="139"/>
            <a:chExt cx="125" cy="4037"/>
          </a:xfrm>
        </p:grpSpPr>
        <p:sp>
          <p:nvSpPr>
            <p:cNvPr id="33803"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33804"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latin typeface="Arial" charset="0"/>
              </a:endParaRPr>
            </a:p>
          </p:txBody>
        </p:sp>
      </p:grpSp>
      <p:grpSp>
        <p:nvGrpSpPr>
          <p:cNvPr id="2057" name="Group 13"/>
          <p:cNvGrpSpPr>
            <a:grpSpLocks/>
          </p:cNvGrpSpPr>
          <p:nvPr/>
        </p:nvGrpSpPr>
        <p:grpSpPr bwMode="auto">
          <a:xfrm>
            <a:off x="412750" y="6477000"/>
            <a:ext cx="8686800" cy="228600"/>
            <a:chOff x="260" y="4080"/>
            <a:chExt cx="5472" cy="144"/>
          </a:xfrm>
        </p:grpSpPr>
        <p:sp>
          <p:nvSpPr>
            <p:cNvPr id="33806"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en-US">
                <a:latin typeface="Arial" charset="0"/>
              </a:endParaRPr>
            </a:p>
          </p:txBody>
        </p:sp>
        <p:sp>
          <p:nvSpPr>
            <p:cNvPr id="33807"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latin typeface="Arial" charset="0"/>
              </a:endParaRPr>
            </a:p>
          </p:txBody>
        </p:sp>
      </p:grpSp>
      <p:grpSp>
        <p:nvGrpSpPr>
          <p:cNvPr id="2058" name="Group 16"/>
          <p:cNvGrpSpPr>
            <a:grpSpLocks/>
          </p:cNvGrpSpPr>
          <p:nvPr/>
        </p:nvGrpSpPr>
        <p:grpSpPr bwMode="auto">
          <a:xfrm>
            <a:off x="76200" y="176213"/>
            <a:ext cx="8745538" cy="161925"/>
            <a:chOff x="48" y="111"/>
            <a:chExt cx="5509" cy="102"/>
          </a:xfrm>
        </p:grpSpPr>
        <p:sp>
          <p:nvSpPr>
            <p:cNvPr id="33809"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sp>
          <p:nvSpPr>
            <p:cNvPr id="33810"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33812"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sp>
          <p:nvSpPr>
            <p:cNvPr id="33813"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grpSp>
    </p:spTree>
  </p:cSld>
  <p:clrMap bg1="dk2" tx1="lt1" bg2="dk1" tx2="lt2" accent1="accent1" accent2="accent2" accent3="accent3" accent4="accent4" accent5="accent5" accent6="accent6" hlink="hlink" folHlink="folHlink"/>
  <p:sldLayoutIdLst>
    <p:sldLayoutId id="2147483836"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charset="0"/>
        </a:defRPr>
      </a:lvl2pPr>
      <a:lvl3pPr algn="l" rtl="0" eaLnBrk="0" fontAlgn="base" hangingPunct="0">
        <a:spcBef>
          <a:spcPct val="0"/>
        </a:spcBef>
        <a:spcAft>
          <a:spcPct val="0"/>
        </a:spcAft>
        <a:defRPr sz="3600">
          <a:solidFill>
            <a:schemeClr val="tx2"/>
          </a:solidFill>
          <a:latin typeface="Tahoma" charset="0"/>
        </a:defRPr>
      </a:lvl3pPr>
      <a:lvl4pPr algn="l" rtl="0" eaLnBrk="0" fontAlgn="base" hangingPunct="0">
        <a:spcBef>
          <a:spcPct val="0"/>
        </a:spcBef>
        <a:spcAft>
          <a:spcPct val="0"/>
        </a:spcAft>
        <a:defRPr sz="3600">
          <a:solidFill>
            <a:schemeClr val="tx2"/>
          </a:solidFill>
          <a:latin typeface="Tahoma" charset="0"/>
        </a:defRPr>
      </a:lvl4pPr>
      <a:lvl5pPr algn="l" rtl="0" eaLnBrk="0" fontAlgn="base" hangingPunct="0">
        <a:spcBef>
          <a:spcPct val="0"/>
        </a:spcBef>
        <a:spcAft>
          <a:spcPct val="0"/>
        </a:spcAft>
        <a:defRPr sz="3600">
          <a:solidFill>
            <a:schemeClr val="tx2"/>
          </a:solidFill>
          <a:latin typeface="Tahoma" charset="0"/>
        </a:defRPr>
      </a:lvl5pPr>
      <a:lvl6pPr marL="457200" algn="l" rtl="0" fontAlgn="base">
        <a:spcBef>
          <a:spcPct val="0"/>
        </a:spcBef>
        <a:spcAft>
          <a:spcPct val="0"/>
        </a:spcAft>
        <a:defRPr sz="3600">
          <a:solidFill>
            <a:schemeClr val="tx2"/>
          </a:solidFill>
          <a:latin typeface="Tahoma" charset="0"/>
        </a:defRPr>
      </a:lvl6pPr>
      <a:lvl7pPr marL="914400" algn="l" rtl="0" fontAlgn="base">
        <a:spcBef>
          <a:spcPct val="0"/>
        </a:spcBef>
        <a:spcAft>
          <a:spcPct val="0"/>
        </a:spcAft>
        <a:defRPr sz="3600">
          <a:solidFill>
            <a:schemeClr val="tx2"/>
          </a:solidFill>
          <a:latin typeface="Tahoma" charset="0"/>
        </a:defRPr>
      </a:lvl7pPr>
      <a:lvl8pPr marL="1371600" algn="l" rtl="0" fontAlgn="base">
        <a:spcBef>
          <a:spcPct val="0"/>
        </a:spcBef>
        <a:spcAft>
          <a:spcPct val="0"/>
        </a:spcAft>
        <a:defRPr sz="3600">
          <a:solidFill>
            <a:schemeClr val="tx2"/>
          </a:solidFill>
          <a:latin typeface="Tahoma" charset="0"/>
        </a:defRPr>
      </a:lvl8pPr>
      <a:lvl9pPr marL="1828800" algn="l" rtl="0" fontAlgn="base">
        <a:spcBef>
          <a:spcPct val="0"/>
        </a:spcBef>
        <a:spcAft>
          <a:spcPct val="0"/>
        </a:spcAft>
        <a:defRPr sz="3600">
          <a:solidFill>
            <a:schemeClr val="tx2"/>
          </a:solidFill>
          <a:latin typeface="Tahoma"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10200" y="3893820"/>
            <a:ext cx="3733800" cy="3175"/>
          </a:xfrm>
          <a:custGeom>
            <a:avLst/>
            <a:gdLst/>
            <a:ahLst/>
            <a:cxnLst/>
            <a:rect l="l" t="t" r="r" b="b"/>
            <a:pathLst>
              <a:path w="3733800" h="3175">
                <a:moveTo>
                  <a:pt x="0" y="3047"/>
                </a:moveTo>
                <a:lnTo>
                  <a:pt x="3733800" y="3047"/>
                </a:lnTo>
                <a:lnTo>
                  <a:pt x="3733800" y="0"/>
                </a:lnTo>
                <a:lnTo>
                  <a:pt x="0" y="0"/>
                </a:lnTo>
                <a:lnTo>
                  <a:pt x="0" y="3047"/>
                </a:lnTo>
                <a:close/>
              </a:path>
            </a:pathLst>
          </a:custGeom>
          <a:solidFill>
            <a:srgbClr val="C0504D"/>
          </a:solidFill>
        </p:spPr>
        <p:txBody>
          <a:bodyPr wrap="square" lIns="0" tIns="0" rIns="0" bIns="0" rtlCol="0"/>
          <a:lstStyle/>
          <a:p>
            <a:endParaRPr/>
          </a:p>
        </p:txBody>
      </p:sp>
      <p:sp>
        <p:nvSpPr>
          <p:cNvPr id="3" name="object 3"/>
          <p:cNvSpPr/>
          <p:nvPr/>
        </p:nvSpPr>
        <p:spPr>
          <a:xfrm>
            <a:off x="5410200" y="3896867"/>
            <a:ext cx="3733800" cy="192405"/>
          </a:xfrm>
          <a:custGeom>
            <a:avLst/>
            <a:gdLst/>
            <a:ahLst/>
            <a:cxnLst/>
            <a:rect l="l" t="t" r="r" b="b"/>
            <a:pathLst>
              <a:path w="3733800" h="192404">
                <a:moveTo>
                  <a:pt x="0" y="192023"/>
                </a:moveTo>
                <a:lnTo>
                  <a:pt x="3733800" y="192023"/>
                </a:lnTo>
                <a:lnTo>
                  <a:pt x="3733800" y="0"/>
                </a:lnTo>
                <a:lnTo>
                  <a:pt x="0" y="0"/>
                </a:lnTo>
                <a:lnTo>
                  <a:pt x="0" y="192023"/>
                </a:lnTo>
                <a:close/>
              </a:path>
            </a:pathLst>
          </a:custGeom>
          <a:solidFill>
            <a:srgbClr val="C0504D">
              <a:alpha val="50195"/>
            </a:srgbClr>
          </a:solidFill>
        </p:spPr>
        <p:txBody>
          <a:bodyPr wrap="square" lIns="0" tIns="0" rIns="0" bIns="0" rtlCol="0"/>
          <a:lstStyle/>
          <a:p>
            <a:endParaRPr/>
          </a:p>
        </p:txBody>
      </p:sp>
      <p:sp>
        <p:nvSpPr>
          <p:cNvPr id="4" name="object 4"/>
          <p:cNvSpPr/>
          <p:nvPr/>
        </p:nvSpPr>
        <p:spPr>
          <a:xfrm>
            <a:off x="5410200" y="4119371"/>
            <a:ext cx="3733800" cy="0"/>
          </a:xfrm>
          <a:custGeom>
            <a:avLst/>
            <a:gdLst/>
            <a:ahLst/>
            <a:cxnLst/>
            <a:rect l="l" t="t" r="r" b="b"/>
            <a:pathLst>
              <a:path w="3733800">
                <a:moveTo>
                  <a:pt x="0" y="0"/>
                </a:moveTo>
                <a:lnTo>
                  <a:pt x="3733800" y="0"/>
                </a:lnTo>
              </a:path>
            </a:pathLst>
          </a:custGeom>
          <a:ln w="9143">
            <a:solidFill>
              <a:srgbClr val="C0504D"/>
            </a:solidFill>
          </a:ln>
        </p:spPr>
        <p:txBody>
          <a:bodyPr wrap="square" lIns="0" tIns="0" rIns="0" bIns="0" rtlCol="0"/>
          <a:lstStyle/>
          <a:p>
            <a:endParaRPr/>
          </a:p>
        </p:txBody>
      </p:sp>
      <p:sp>
        <p:nvSpPr>
          <p:cNvPr id="5" name="object 5"/>
          <p:cNvSpPr/>
          <p:nvPr/>
        </p:nvSpPr>
        <p:spPr>
          <a:xfrm>
            <a:off x="5410200" y="4174235"/>
            <a:ext cx="1965960" cy="0"/>
          </a:xfrm>
          <a:custGeom>
            <a:avLst/>
            <a:gdLst/>
            <a:ahLst/>
            <a:cxnLst/>
            <a:rect l="l" t="t" r="r" b="b"/>
            <a:pathLst>
              <a:path w="1965959">
                <a:moveTo>
                  <a:pt x="0" y="0"/>
                </a:moveTo>
                <a:lnTo>
                  <a:pt x="1965959" y="0"/>
                </a:lnTo>
              </a:path>
            </a:pathLst>
          </a:custGeom>
          <a:ln w="18287">
            <a:solidFill>
              <a:srgbClr val="C0504D"/>
            </a:solidFill>
          </a:ln>
        </p:spPr>
        <p:txBody>
          <a:bodyPr wrap="square" lIns="0" tIns="0" rIns="0" bIns="0" rtlCol="0"/>
          <a:lstStyle/>
          <a:p>
            <a:endParaRPr/>
          </a:p>
        </p:txBody>
      </p:sp>
      <p:sp>
        <p:nvSpPr>
          <p:cNvPr id="6" name="object 6"/>
          <p:cNvSpPr/>
          <p:nvPr/>
        </p:nvSpPr>
        <p:spPr>
          <a:xfrm>
            <a:off x="5410200" y="4204715"/>
            <a:ext cx="1965960" cy="0"/>
          </a:xfrm>
          <a:custGeom>
            <a:avLst/>
            <a:gdLst/>
            <a:ahLst/>
            <a:cxnLst/>
            <a:rect l="l" t="t" r="r" b="b"/>
            <a:pathLst>
              <a:path w="1965959">
                <a:moveTo>
                  <a:pt x="0" y="0"/>
                </a:moveTo>
                <a:lnTo>
                  <a:pt x="1965959" y="0"/>
                </a:lnTo>
              </a:path>
            </a:pathLst>
          </a:custGeom>
          <a:ln w="9143">
            <a:solidFill>
              <a:srgbClr val="C0504D"/>
            </a:solidFill>
          </a:ln>
        </p:spPr>
        <p:txBody>
          <a:bodyPr wrap="square" lIns="0" tIns="0" rIns="0" bIns="0" rtlCol="0"/>
          <a:lstStyle/>
          <a:p>
            <a:endParaRPr/>
          </a:p>
        </p:txBody>
      </p:sp>
      <p:sp>
        <p:nvSpPr>
          <p:cNvPr id="7" name="object 7"/>
          <p:cNvSpPr/>
          <p:nvPr/>
        </p:nvSpPr>
        <p:spPr>
          <a:xfrm>
            <a:off x="5410200" y="3962400"/>
            <a:ext cx="3063240" cy="2743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376159" y="4061459"/>
            <a:ext cx="1600200" cy="3657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0" y="3816096"/>
            <a:ext cx="9144000" cy="78105"/>
          </a:xfrm>
          <a:custGeom>
            <a:avLst/>
            <a:gdLst/>
            <a:ahLst/>
            <a:cxnLst/>
            <a:rect l="l" t="t" r="r" b="b"/>
            <a:pathLst>
              <a:path w="9144000" h="78104">
                <a:moveTo>
                  <a:pt x="0" y="77723"/>
                </a:moveTo>
                <a:lnTo>
                  <a:pt x="9144000" y="77723"/>
                </a:lnTo>
                <a:lnTo>
                  <a:pt x="9144000" y="0"/>
                </a:lnTo>
                <a:lnTo>
                  <a:pt x="0" y="0"/>
                </a:lnTo>
                <a:lnTo>
                  <a:pt x="0" y="77723"/>
                </a:lnTo>
                <a:close/>
              </a:path>
            </a:pathLst>
          </a:custGeom>
          <a:solidFill>
            <a:srgbClr val="C0504D">
              <a:alpha val="50195"/>
            </a:srgbClr>
          </a:solidFill>
        </p:spPr>
        <p:txBody>
          <a:bodyPr wrap="square" lIns="0" tIns="0" rIns="0" bIns="0" rtlCol="0"/>
          <a:lstStyle/>
          <a:p>
            <a:endParaRPr/>
          </a:p>
        </p:txBody>
      </p:sp>
      <p:sp>
        <p:nvSpPr>
          <p:cNvPr id="10" name="object 10"/>
          <p:cNvSpPr/>
          <p:nvPr/>
        </p:nvSpPr>
        <p:spPr>
          <a:xfrm>
            <a:off x="0" y="3701796"/>
            <a:ext cx="6414770" cy="114300"/>
          </a:xfrm>
          <a:custGeom>
            <a:avLst/>
            <a:gdLst/>
            <a:ahLst/>
            <a:cxnLst/>
            <a:rect l="l" t="t" r="r" b="b"/>
            <a:pathLst>
              <a:path w="6414770" h="114300">
                <a:moveTo>
                  <a:pt x="0" y="114299"/>
                </a:moveTo>
                <a:lnTo>
                  <a:pt x="6414516" y="114299"/>
                </a:lnTo>
                <a:lnTo>
                  <a:pt x="6414516" y="0"/>
                </a:lnTo>
                <a:lnTo>
                  <a:pt x="0" y="0"/>
                </a:lnTo>
                <a:lnTo>
                  <a:pt x="0" y="114299"/>
                </a:lnTo>
                <a:close/>
              </a:path>
            </a:pathLst>
          </a:custGeom>
          <a:solidFill>
            <a:srgbClr val="C0504D"/>
          </a:solidFill>
        </p:spPr>
        <p:txBody>
          <a:bodyPr wrap="square" lIns="0" tIns="0" rIns="0" bIns="0" rtlCol="0"/>
          <a:lstStyle/>
          <a:p>
            <a:endParaRPr/>
          </a:p>
        </p:txBody>
      </p:sp>
      <p:sp>
        <p:nvSpPr>
          <p:cNvPr id="11" name="object 11"/>
          <p:cNvSpPr/>
          <p:nvPr/>
        </p:nvSpPr>
        <p:spPr>
          <a:xfrm>
            <a:off x="6414515" y="3701796"/>
            <a:ext cx="2729865" cy="189230"/>
          </a:xfrm>
          <a:custGeom>
            <a:avLst/>
            <a:gdLst/>
            <a:ahLst/>
            <a:cxnLst/>
            <a:rect l="l" t="t" r="r" b="b"/>
            <a:pathLst>
              <a:path w="2729865" h="189229">
                <a:moveTo>
                  <a:pt x="0" y="188975"/>
                </a:moveTo>
                <a:lnTo>
                  <a:pt x="2729484" y="188975"/>
                </a:lnTo>
                <a:lnTo>
                  <a:pt x="2729484" y="0"/>
                </a:lnTo>
                <a:lnTo>
                  <a:pt x="0" y="0"/>
                </a:lnTo>
                <a:lnTo>
                  <a:pt x="0" y="188975"/>
                </a:lnTo>
                <a:close/>
              </a:path>
            </a:pathLst>
          </a:custGeom>
          <a:solidFill>
            <a:srgbClr val="C0504D"/>
          </a:solidFill>
        </p:spPr>
        <p:txBody>
          <a:bodyPr wrap="square" lIns="0" tIns="0" rIns="0" bIns="0" rtlCol="0"/>
          <a:lstStyle/>
          <a:p>
            <a:endParaRPr/>
          </a:p>
        </p:txBody>
      </p:sp>
      <p:sp>
        <p:nvSpPr>
          <p:cNvPr id="12" name="object 12"/>
          <p:cNvSpPr/>
          <p:nvPr/>
        </p:nvSpPr>
        <p:spPr>
          <a:xfrm>
            <a:off x="0" y="0"/>
            <a:ext cx="9144000" cy="3702050"/>
          </a:xfrm>
          <a:custGeom>
            <a:avLst/>
            <a:gdLst/>
            <a:ahLst/>
            <a:cxnLst/>
            <a:rect l="l" t="t" r="r" b="b"/>
            <a:pathLst>
              <a:path w="9144000" h="3702050">
                <a:moveTo>
                  <a:pt x="0" y="3701796"/>
                </a:moveTo>
                <a:lnTo>
                  <a:pt x="9144000" y="3701796"/>
                </a:lnTo>
                <a:lnTo>
                  <a:pt x="9144000" y="0"/>
                </a:lnTo>
                <a:lnTo>
                  <a:pt x="0" y="0"/>
                </a:lnTo>
                <a:lnTo>
                  <a:pt x="0" y="3701796"/>
                </a:lnTo>
                <a:close/>
              </a:path>
            </a:pathLst>
          </a:custGeom>
          <a:solidFill>
            <a:srgbClr val="0070C0"/>
          </a:solidFill>
        </p:spPr>
        <p:txBody>
          <a:bodyPr wrap="square" lIns="0" tIns="0" rIns="0" bIns="0" rtlCol="0"/>
          <a:lstStyle/>
          <a:p>
            <a:endParaRPr/>
          </a:p>
        </p:txBody>
      </p:sp>
      <p:pic>
        <p:nvPicPr>
          <p:cNvPr id="16" name="Picture 2" descr="Image result for logo IIB Darmaja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04800"/>
            <a:ext cx="2340496" cy="234049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66800" y="2700160"/>
            <a:ext cx="7010399" cy="923330"/>
          </a:xfrm>
          <a:prstGeom prst="rect">
            <a:avLst/>
          </a:prstGeom>
          <a:noFill/>
        </p:spPr>
        <p:txBody>
          <a:bodyPr wrap="square" rtlCol="0">
            <a:spAutoFit/>
          </a:bodyPr>
          <a:lstStyle/>
          <a:p>
            <a:pPr algn="ctr"/>
            <a:r>
              <a:rPr lang="en-US" sz="3000" dirty="0">
                <a:latin typeface="Arial Rounded MT Bold" panose="020F0704030504030204" pitchFamily="34" charset="0"/>
              </a:rPr>
              <a:t>MANAGEMENT CONTROL SYSTEM</a:t>
            </a:r>
          </a:p>
          <a:p>
            <a:pPr algn="ctr"/>
            <a:r>
              <a:rPr lang="en-US" sz="2400" dirty="0">
                <a:latin typeface="Arial Rounded MT Bold" panose="020F0704030504030204" pitchFamily="34" charset="0"/>
              </a:rPr>
              <a:t>(SISTEM PENGENDALIAN MANAJEMEN)</a:t>
            </a:r>
          </a:p>
        </p:txBody>
      </p:sp>
      <p:sp>
        <p:nvSpPr>
          <p:cNvPr id="18" name="Rectangle 115"/>
          <p:cNvSpPr txBox="1">
            <a:spLocks noChangeArrowheads="1"/>
          </p:cNvSpPr>
          <p:nvPr/>
        </p:nvSpPr>
        <p:spPr>
          <a:xfrm>
            <a:off x="1905318" y="5922785"/>
            <a:ext cx="5371782" cy="479425"/>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id-ID" altLang="en-US" sz="2000" kern="0" dirty="0">
                <a:latin typeface="Arial Rounded MT Bold" pitchFamily="34" charset="0"/>
              </a:rPr>
              <a:t>Dr. KHAIDARMANSYAH, S.H.,M.Pd</a:t>
            </a:r>
            <a:endParaRPr lang="es-ES" altLang="en-US" sz="2000" kern="0" dirty="0">
              <a:latin typeface="Arial Rounded MT Bold" pitchFamily="34" charset="0"/>
            </a:endParaRPr>
          </a:p>
        </p:txBody>
      </p:sp>
      <p:sp>
        <p:nvSpPr>
          <p:cNvPr id="19" name="Rectangle 115"/>
          <p:cNvSpPr txBox="1">
            <a:spLocks noChangeArrowheads="1"/>
          </p:cNvSpPr>
          <p:nvPr/>
        </p:nvSpPr>
        <p:spPr>
          <a:xfrm>
            <a:off x="1886108" y="4409949"/>
            <a:ext cx="5657692" cy="112324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altLang="en-US" sz="2000" kern="0" dirty="0">
                <a:latin typeface="Arial Rounded MT Bold" pitchFamily="34" charset="0"/>
              </a:rPr>
              <a:t>PERTEMUAN II</a:t>
            </a:r>
          </a:p>
          <a:p>
            <a:pPr algn="ctr"/>
            <a:r>
              <a:rPr lang="en-US" altLang="en-US" sz="2000" i="1" kern="0" dirty="0">
                <a:latin typeface="Arial Rounded MT Bold" pitchFamily="34" charset="0"/>
              </a:rPr>
              <a:t>PERILAKU DALAM ORGANISASI</a:t>
            </a:r>
          </a:p>
          <a:p>
            <a:pPr algn="ctr"/>
            <a:r>
              <a:rPr lang="en-US" altLang="en-US" sz="2000" i="1" kern="0" dirty="0">
                <a:latin typeface="Arial Rounded MT Bold" pitchFamily="34" charset="0"/>
              </a:rPr>
              <a:t>(ORGANIZATIONAL BEHAVIOR)</a:t>
            </a:r>
            <a:endParaRPr lang="es-ES" altLang="en-US" sz="2000" i="1" kern="0" dirty="0">
              <a:latin typeface="Arial Rounded MT Bold" pitchFamily="34" charset="0"/>
            </a:endParaRPr>
          </a:p>
        </p:txBody>
      </p:sp>
    </p:spTree>
    <p:extLst>
      <p:ext uri="{BB962C8B-B14F-4D97-AF65-F5344CB8AC3E}">
        <p14:creationId xmlns:p14="http://schemas.microsoft.com/office/powerpoint/2010/main" val="2517231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26976" y="764704"/>
            <a:ext cx="8001000" cy="838200"/>
          </a:xfrm>
        </p:spPr>
        <p:txBody>
          <a:bodyPr/>
          <a:lstStyle/>
          <a:p>
            <a:pPr eaLnBrk="1" hangingPunct="1"/>
            <a:r>
              <a:rPr lang="en-US" altLang="en-US" dirty="0" err="1">
                <a:solidFill>
                  <a:srgbClr val="FFFF99"/>
                </a:solidFill>
              </a:rPr>
              <a:t>Nilai</a:t>
            </a:r>
            <a:r>
              <a:rPr lang="en-US" altLang="en-US" dirty="0">
                <a:solidFill>
                  <a:srgbClr val="FFFF99"/>
                </a:solidFill>
              </a:rPr>
              <a:t> </a:t>
            </a:r>
            <a:r>
              <a:rPr lang="en-US" altLang="en-US" dirty="0" err="1">
                <a:solidFill>
                  <a:srgbClr val="FFFF99"/>
                </a:solidFill>
              </a:rPr>
              <a:t>Pemegang</a:t>
            </a:r>
            <a:r>
              <a:rPr lang="en-US" altLang="en-US" dirty="0">
                <a:solidFill>
                  <a:srgbClr val="FFFF99"/>
                </a:solidFill>
              </a:rPr>
              <a:t> </a:t>
            </a:r>
            <a:r>
              <a:rPr lang="en-US" altLang="en-US" dirty="0" err="1">
                <a:solidFill>
                  <a:srgbClr val="FFFF99"/>
                </a:solidFill>
              </a:rPr>
              <a:t>Saham</a:t>
            </a:r>
            <a:endParaRPr lang="en-US" altLang="en-US" dirty="0">
              <a:solidFill>
                <a:srgbClr val="FFFF99"/>
              </a:solidFill>
            </a:endParaRPr>
          </a:p>
        </p:txBody>
      </p:sp>
      <p:sp>
        <p:nvSpPr>
          <p:cNvPr id="30723" name="Rectangle 3"/>
          <p:cNvSpPr>
            <a:spLocks noGrp="1" noChangeArrowheads="1"/>
          </p:cNvSpPr>
          <p:nvPr>
            <p:ph type="body" idx="1"/>
          </p:nvPr>
        </p:nvSpPr>
        <p:spPr>
          <a:xfrm>
            <a:off x="755576" y="1988840"/>
            <a:ext cx="7772400" cy="2853680"/>
          </a:xfrm>
        </p:spPr>
        <p:txBody>
          <a:bodyPr/>
          <a:lstStyle/>
          <a:p>
            <a:pPr eaLnBrk="1" hangingPunct="1"/>
            <a:r>
              <a:rPr lang="en-US" altLang="en-US" dirty="0">
                <a:solidFill>
                  <a:srgbClr val="FFFF99"/>
                </a:solidFill>
              </a:rPr>
              <a:t>Salah </a:t>
            </a:r>
            <a:r>
              <a:rPr lang="en-US" altLang="en-US" dirty="0" err="1">
                <a:solidFill>
                  <a:srgbClr val="FFFF99"/>
                </a:solidFill>
              </a:rPr>
              <a:t>satu</a:t>
            </a:r>
            <a:r>
              <a:rPr lang="en-US" altLang="en-US" dirty="0">
                <a:solidFill>
                  <a:srgbClr val="FFFF99"/>
                </a:solidFill>
              </a:rPr>
              <a:t> </a:t>
            </a:r>
            <a:r>
              <a:rPr lang="en-US" altLang="en-US" dirty="0" err="1">
                <a:solidFill>
                  <a:srgbClr val="FFFF99"/>
                </a:solidFill>
              </a:rPr>
              <a:t>tujuan</a:t>
            </a:r>
            <a:r>
              <a:rPr lang="en-US" altLang="en-US" dirty="0">
                <a:solidFill>
                  <a:srgbClr val="FFFF99"/>
                </a:solidFill>
              </a:rPr>
              <a:t> </a:t>
            </a:r>
            <a:r>
              <a:rPr lang="en-US" altLang="en-US" dirty="0" err="1">
                <a:solidFill>
                  <a:srgbClr val="FFFF99"/>
                </a:solidFill>
              </a:rPr>
              <a:t>perusahaan</a:t>
            </a:r>
            <a:r>
              <a:rPr lang="en-US" altLang="en-US" dirty="0">
                <a:solidFill>
                  <a:srgbClr val="FFFF99"/>
                </a:solidFill>
              </a:rPr>
              <a:t> </a:t>
            </a:r>
            <a:r>
              <a:rPr lang="en-US" altLang="en-US" dirty="0" err="1">
                <a:solidFill>
                  <a:srgbClr val="FFFF99"/>
                </a:solidFill>
              </a:rPr>
              <a:t>pencari</a:t>
            </a:r>
            <a:r>
              <a:rPr lang="en-US" altLang="en-US" dirty="0">
                <a:solidFill>
                  <a:srgbClr val="FFFF99"/>
                </a:solidFill>
              </a:rPr>
              <a:t> </a:t>
            </a:r>
            <a:r>
              <a:rPr lang="en-US" altLang="en-US" dirty="0" err="1">
                <a:solidFill>
                  <a:srgbClr val="FFFF99"/>
                </a:solidFill>
              </a:rPr>
              <a:t>laba</a:t>
            </a:r>
            <a:r>
              <a:rPr lang="en-US" altLang="en-US" dirty="0">
                <a:solidFill>
                  <a:srgbClr val="FFFF99"/>
                </a:solidFill>
              </a:rPr>
              <a:t> </a:t>
            </a:r>
            <a:r>
              <a:rPr lang="en-US" altLang="en-US" dirty="0" err="1">
                <a:solidFill>
                  <a:srgbClr val="FFFF99"/>
                </a:solidFill>
              </a:rPr>
              <a:t>adalah</a:t>
            </a:r>
            <a:r>
              <a:rPr lang="en-US" altLang="en-US" dirty="0">
                <a:solidFill>
                  <a:srgbClr val="FFFF99"/>
                </a:solidFill>
              </a:rPr>
              <a:t> </a:t>
            </a:r>
            <a:r>
              <a:rPr lang="en-US" altLang="en-US" dirty="0" err="1">
                <a:solidFill>
                  <a:srgbClr val="FFFF99"/>
                </a:solidFill>
              </a:rPr>
              <a:t>memaksimalkan</a:t>
            </a:r>
            <a:r>
              <a:rPr lang="en-US" altLang="en-US" dirty="0">
                <a:solidFill>
                  <a:srgbClr val="FFFF99"/>
                </a:solidFill>
              </a:rPr>
              <a:t> </a:t>
            </a:r>
            <a:r>
              <a:rPr lang="en-US" altLang="en-US" dirty="0" err="1">
                <a:solidFill>
                  <a:srgbClr val="FFFF99"/>
                </a:solidFill>
              </a:rPr>
              <a:t>nilai</a:t>
            </a:r>
            <a:r>
              <a:rPr lang="en-US" altLang="en-US" dirty="0">
                <a:solidFill>
                  <a:srgbClr val="FFFF99"/>
                </a:solidFill>
              </a:rPr>
              <a:t> </a:t>
            </a:r>
            <a:r>
              <a:rPr lang="en-US" altLang="en-US" dirty="0" err="1">
                <a:solidFill>
                  <a:srgbClr val="FFFF99"/>
                </a:solidFill>
              </a:rPr>
              <a:t>pemegang</a:t>
            </a:r>
            <a:r>
              <a:rPr lang="en-US" altLang="en-US" dirty="0">
                <a:solidFill>
                  <a:srgbClr val="FFFF99"/>
                </a:solidFill>
              </a:rPr>
              <a:t> </a:t>
            </a:r>
            <a:r>
              <a:rPr lang="en-US" altLang="en-US" dirty="0" err="1">
                <a:solidFill>
                  <a:srgbClr val="FFFF99"/>
                </a:solidFill>
              </a:rPr>
              <a:t>saham</a:t>
            </a:r>
            <a:r>
              <a:rPr lang="en-US" altLang="en-US" dirty="0">
                <a:solidFill>
                  <a:srgbClr val="FFFF99"/>
                </a:solidFill>
              </a:rPr>
              <a:t>.</a:t>
            </a:r>
          </a:p>
          <a:p>
            <a:pPr eaLnBrk="1" hangingPunct="1"/>
            <a:r>
              <a:rPr lang="en-US" altLang="en-US" dirty="0" err="1">
                <a:solidFill>
                  <a:srgbClr val="FFFF99"/>
                </a:solidFill>
              </a:rPr>
              <a:t>Nilai</a:t>
            </a:r>
            <a:r>
              <a:rPr lang="en-US" altLang="en-US" dirty="0">
                <a:solidFill>
                  <a:srgbClr val="FFFF99"/>
                </a:solidFill>
              </a:rPr>
              <a:t> </a:t>
            </a:r>
            <a:r>
              <a:rPr lang="en-US" altLang="en-US" dirty="0" err="1">
                <a:solidFill>
                  <a:srgbClr val="FFFF99"/>
                </a:solidFill>
              </a:rPr>
              <a:t>pemegang</a:t>
            </a:r>
            <a:r>
              <a:rPr lang="en-US" altLang="en-US" dirty="0">
                <a:solidFill>
                  <a:srgbClr val="FFFF99"/>
                </a:solidFill>
              </a:rPr>
              <a:t> </a:t>
            </a:r>
            <a:r>
              <a:rPr lang="en-US" altLang="en-US" dirty="0" err="1">
                <a:solidFill>
                  <a:srgbClr val="FFFF99"/>
                </a:solidFill>
              </a:rPr>
              <a:t>saham</a:t>
            </a:r>
            <a:r>
              <a:rPr lang="en-US" altLang="en-US" dirty="0">
                <a:solidFill>
                  <a:srgbClr val="FFFF99"/>
                </a:solidFill>
              </a:rPr>
              <a:t> </a:t>
            </a:r>
            <a:r>
              <a:rPr lang="en-US" altLang="en-US" dirty="0" err="1">
                <a:solidFill>
                  <a:srgbClr val="FFFF99"/>
                </a:solidFill>
              </a:rPr>
              <a:t>tercermin</a:t>
            </a:r>
            <a:r>
              <a:rPr lang="en-US" altLang="en-US" dirty="0">
                <a:solidFill>
                  <a:srgbClr val="FFFF99"/>
                </a:solidFill>
              </a:rPr>
              <a:t> </a:t>
            </a:r>
            <a:r>
              <a:rPr lang="en-US" altLang="en-US" dirty="0" err="1">
                <a:solidFill>
                  <a:srgbClr val="FFFF99"/>
                </a:solidFill>
              </a:rPr>
              <a:t>dari</a:t>
            </a:r>
            <a:r>
              <a:rPr lang="en-US" altLang="en-US" dirty="0">
                <a:solidFill>
                  <a:srgbClr val="FFFF99"/>
                </a:solidFill>
              </a:rPr>
              <a:t> </a:t>
            </a:r>
            <a:r>
              <a:rPr lang="en-US" altLang="en-US" dirty="0" err="1">
                <a:solidFill>
                  <a:srgbClr val="FFFF99"/>
                </a:solidFill>
              </a:rPr>
              <a:t>harga</a:t>
            </a:r>
            <a:r>
              <a:rPr lang="en-US" altLang="en-US" dirty="0">
                <a:solidFill>
                  <a:srgbClr val="FFFF99"/>
                </a:solidFill>
              </a:rPr>
              <a:t> </a:t>
            </a:r>
            <a:r>
              <a:rPr lang="en-US" altLang="en-US" dirty="0" err="1">
                <a:solidFill>
                  <a:srgbClr val="FFFF99"/>
                </a:solidFill>
              </a:rPr>
              <a:t>pasar</a:t>
            </a:r>
            <a:r>
              <a:rPr lang="en-US" altLang="en-US" dirty="0">
                <a:solidFill>
                  <a:srgbClr val="FFFF99"/>
                </a:solidFill>
              </a:rPr>
              <a:t> </a:t>
            </a:r>
            <a:r>
              <a:rPr lang="en-US" altLang="en-US" dirty="0" err="1">
                <a:solidFill>
                  <a:srgbClr val="FFFF99"/>
                </a:solidFill>
              </a:rPr>
              <a:t>saham</a:t>
            </a:r>
            <a:endParaRPr lang="en-US" altLang="en-US" dirty="0">
              <a:solidFill>
                <a:srgbClr val="FFFF99"/>
              </a:solidFill>
            </a:endParaRPr>
          </a:p>
          <a:p>
            <a:pPr marL="0" indent="0" eaLnBrk="1" hangingPunct="1">
              <a:buNone/>
            </a:pPr>
            <a:endParaRPr lang="en-US" altLang="en-US" dirty="0">
              <a:solidFill>
                <a:srgbClr val="FFFF9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RISIKO</a:t>
            </a:r>
          </a:p>
        </p:txBody>
      </p:sp>
      <p:sp>
        <p:nvSpPr>
          <p:cNvPr id="3" name="Content Placeholder 2"/>
          <p:cNvSpPr>
            <a:spLocks noGrp="1"/>
          </p:cNvSpPr>
          <p:nvPr>
            <p:ph idx="1"/>
          </p:nvPr>
        </p:nvSpPr>
        <p:spPr/>
        <p:txBody>
          <a:bodyPr/>
          <a:lstStyle/>
          <a:p>
            <a:pPr marL="530225" indent="-530225">
              <a:buFont typeface="Wingdings" panose="05000000000000000000" pitchFamily="2" charset="2"/>
              <a:buChar char="Ø"/>
            </a:pPr>
            <a:r>
              <a:rPr lang="id-ID" altLang="en-US" dirty="0">
                <a:latin typeface="Times New Roman" panose="02020603050405020304" pitchFamily="18" charset="0"/>
                <a:cs typeface="Times New Roman" panose="02020603050405020304" pitchFamily="18" charset="0"/>
              </a:rPr>
              <a:t>Dalam mencapai laba, manajer harus</a:t>
            </a:r>
            <a:r>
              <a:rPr lang="en-US" altLang="en-US" dirty="0">
                <a:latin typeface="Times New Roman" panose="02020603050405020304" pitchFamily="18" charset="0"/>
                <a:cs typeface="Times New Roman" panose="02020603050405020304" pitchFamily="18" charset="0"/>
              </a:rPr>
              <a:t> </a:t>
            </a:r>
            <a:r>
              <a:rPr lang="id-ID" altLang="en-US" dirty="0">
                <a:latin typeface="Times New Roman" panose="02020603050405020304" pitchFamily="18" charset="0"/>
                <a:cs typeface="Times New Roman" panose="02020603050405020304" pitchFamily="18" charset="0"/>
              </a:rPr>
              <a:t>mempertimbangkan risiko yang ada. </a:t>
            </a:r>
            <a:endParaRPr lang="en-US" altLang="en-US" dirty="0">
              <a:latin typeface="Times New Roman" panose="02020603050405020304" pitchFamily="18" charset="0"/>
              <a:cs typeface="Times New Roman" panose="02020603050405020304" pitchFamily="18" charset="0"/>
            </a:endParaRPr>
          </a:p>
          <a:p>
            <a:pPr marL="530225" indent="-530225">
              <a:buFont typeface="Wingdings" panose="05000000000000000000" pitchFamily="2" charset="2"/>
              <a:buChar char="Ø"/>
            </a:pPr>
            <a:r>
              <a:rPr lang="id-ID" altLang="en-US" dirty="0">
                <a:latin typeface="Times New Roman" panose="02020603050405020304" pitchFamily="18" charset="0"/>
                <a:cs typeface="Times New Roman" panose="02020603050405020304" pitchFamily="18" charset="0"/>
              </a:rPr>
              <a:t>Tingkat pengambilan risiko sangat bervariasi,</a:t>
            </a:r>
            <a:r>
              <a:rPr lang="en-US" altLang="en-US" dirty="0">
                <a:latin typeface="Times New Roman" panose="02020603050405020304" pitchFamily="18" charset="0"/>
                <a:cs typeface="Times New Roman" panose="02020603050405020304" pitchFamily="18" charset="0"/>
              </a:rPr>
              <a:t> </a:t>
            </a:r>
            <a:r>
              <a:rPr lang="id-ID" altLang="en-US" dirty="0">
                <a:latin typeface="Times New Roman" panose="02020603050405020304" pitchFamily="18" charset="0"/>
                <a:cs typeface="Times New Roman" panose="02020603050405020304" pitchFamily="18" charset="0"/>
              </a:rPr>
              <a:t>disesuaikan dengan masing-masing orang</a:t>
            </a:r>
            <a:r>
              <a:rPr lang="en-US" altLang="en-US" dirty="0">
                <a:latin typeface="Times New Roman" panose="02020603050405020304" pitchFamily="18" charset="0"/>
                <a:cs typeface="Times New Roman" panose="02020603050405020304" pitchFamily="18" charset="0"/>
              </a:rPr>
              <a:t> </a:t>
            </a:r>
            <a:r>
              <a:rPr lang="id-ID" altLang="en-US" dirty="0">
                <a:latin typeface="Times New Roman" panose="02020603050405020304" pitchFamily="18" charset="0"/>
                <a:cs typeface="Times New Roman" panose="02020603050405020304" pitchFamily="18" charset="0"/>
              </a:rPr>
              <a:t>di</a:t>
            </a:r>
            <a:r>
              <a:rPr lang="en-US" altLang="en-US" dirty="0">
                <a:latin typeface="Times New Roman" panose="02020603050405020304" pitchFamily="18" charset="0"/>
                <a:cs typeface="Times New Roman" panose="02020603050405020304" pitchFamily="18" charset="0"/>
              </a:rPr>
              <a:t> </a:t>
            </a:r>
            <a:r>
              <a:rPr lang="id-ID" altLang="en-US" dirty="0">
                <a:latin typeface="Times New Roman" panose="02020603050405020304" pitchFamily="18" charset="0"/>
                <a:cs typeface="Times New Roman" panose="02020603050405020304" pitchFamily="18" charset="0"/>
              </a:rPr>
              <a:t>jajaran manajemen.</a:t>
            </a:r>
            <a:endParaRPr lang="en-US" altLang="en-US" dirty="0">
              <a:latin typeface="Times New Roman" panose="02020603050405020304" pitchFamily="18" charset="0"/>
              <a:cs typeface="Times New Roman" panose="02020603050405020304" pitchFamily="18" charset="0"/>
            </a:endParaRPr>
          </a:p>
          <a:p>
            <a:pPr marL="530225" indent="-530225">
              <a:buFont typeface="Wingdings" panose="05000000000000000000" pitchFamily="2" charset="2"/>
              <a:buChar char="Ø"/>
            </a:pPr>
            <a:r>
              <a:rPr lang="id-ID" altLang="en-US" dirty="0">
                <a:latin typeface="Times New Roman" panose="02020603050405020304" pitchFamily="18" charset="0"/>
                <a:cs typeface="Times New Roman" panose="02020603050405020304" pitchFamily="18" charset="0"/>
              </a:rPr>
              <a:t>Sejumlah organisasi menyatakan bahwa</a:t>
            </a:r>
            <a:r>
              <a:rPr lang="en-US" altLang="en-US" dirty="0">
                <a:latin typeface="Times New Roman" panose="02020603050405020304" pitchFamily="18" charset="0"/>
                <a:cs typeface="Times New Roman" panose="02020603050405020304" pitchFamily="18" charset="0"/>
              </a:rPr>
              <a:t> </a:t>
            </a:r>
            <a:r>
              <a:rPr lang="id-ID" altLang="en-US" dirty="0">
                <a:latin typeface="Times New Roman" panose="02020603050405020304" pitchFamily="18" charset="0"/>
                <a:cs typeface="Times New Roman" panose="02020603050405020304" pitchFamily="18" charset="0"/>
              </a:rPr>
              <a:t>tanggung jawab utama Manajemen adalah menjaga asset-aset perusahaan.</a:t>
            </a:r>
            <a:endParaRPr lang="en-US" dirty="0"/>
          </a:p>
        </p:txBody>
      </p:sp>
    </p:spTree>
    <p:extLst>
      <p:ext uri="{BB962C8B-B14F-4D97-AF65-F5344CB8AC3E}">
        <p14:creationId xmlns:p14="http://schemas.microsoft.com/office/powerpoint/2010/main" val="282240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61" y="548680"/>
            <a:ext cx="8001000" cy="838200"/>
          </a:xfrm>
        </p:spPr>
        <p:txBody>
          <a:bodyPr/>
          <a:lstStyle/>
          <a:p>
            <a:pPr algn="ctr"/>
            <a:r>
              <a:rPr lang="id-ID" altLang="en-US" sz="3000" b="1" dirty="0">
                <a:latin typeface="Times New Roman" panose="02020603050405020304" pitchFamily="18" charset="0"/>
                <a:cs typeface="Times New Roman" panose="02020603050405020304" pitchFamily="18" charset="0"/>
              </a:rPr>
              <a:t>Tujuan Lain (Survei Posner &amp; Schmidt 1984)</a:t>
            </a:r>
            <a:endParaRPr lang="en-US" sz="3000" dirty="0"/>
          </a:p>
        </p:txBody>
      </p:sp>
      <p:sp>
        <p:nvSpPr>
          <p:cNvPr id="4" name="Rectangle 2"/>
          <p:cNvSpPr>
            <a:spLocks noGrp="1" noChangeArrowheads="1"/>
          </p:cNvSpPr>
          <p:nvPr>
            <p:ph idx="1"/>
          </p:nvPr>
        </p:nvSpPr>
        <p:spPr/>
        <p:txBody>
          <a:bodyPr/>
          <a:lstStyle/>
          <a:p>
            <a:pPr marL="0" indent="0" algn="l" eaLnBrk="1" hangingPunct="1">
              <a:buNone/>
              <a:defRPr/>
            </a:pP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Efektivitas organisasi</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Produktivitas yang tinggi</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Kepimpinan organi</a:t>
            </a:r>
            <a:r>
              <a:rPr lang="en-US" altLang="en-US" sz="2400" dirty="0">
                <a:latin typeface="Times New Roman" panose="02020603050405020304" pitchFamily="18" charset="0"/>
                <a:cs typeface="Times New Roman" panose="02020603050405020304" pitchFamily="18" charset="0"/>
              </a:rPr>
              <a:t>s</a:t>
            </a:r>
            <a:r>
              <a:rPr lang="id-ID" altLang="en-US" sz="2400" dirty="0">
                <a:latin typeface="Times New Roman" panose="02020603050405020304" pitchFamily="18" charset="0"/>
                <a:cs typeface="Times New Roman" panose="02020603050405020304" pitchFamily="18" charset="0"/>
              </a:rPr>
              <a:t>asi yang baik</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Moral tinggi</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Reputasi organi</a:t>
            </a:r>
            <a:r>
              <a:rPr lang="en-US" altLang="en-US" sz="2400" dirty="0">
                <a:latin typeface="Times New Roman" panose="02020603050405020304" pitchFamily="18" charset="0"/>
                <a:cs typeface="Times New Roman" panose="02020603050405020304" pitchFamily="18" charset="0"/>
              </a:rPr>
              <a:t>s</a:t>
            </a:r>
            <a:r>
              <a:rPr lang="id-ID" altLang="en-US" sz="2400" dirty="0">
                <a:latin typeface="Times New Roman" panose="02020603050405020304" pitchFamily="18" charset="0"/>
                <a:cs typeface="Times New Roman" panose="02020603050405020304" pitchFamily="18" charset="0"/>
              </a:rPr>
              <a:t>asi yang tinggi</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Efesiensi organisasi yang tinggi</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Maksimalisasi laba</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Pertumbuhan organisasi</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Stabilitas organisasi</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Nilai bagi masyarakat lokal</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Pelayanan kepada masyarakat</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a:t>
            </a:r>
            <a:br>
              <a:rPr lang="id-ID" altLang="en-US" sz="2400" dirty="0">
                <a:latin typeface="Times New Roman" panose="02020603050405020304" pitchFamily="18" charset="0"/>
                <a:cs typeface="Times New Roman" panose="02020603050405020304" pitchFamily="18" charset="0"/>
              </a:rPr>
            </a:br>
            <a:endParaRPr lang="id-ID"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93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0314" y="445013"/>
            <a:ext cx="8001000" cy="838200"/>
          </a:xfrm>
        </p:spPr>
        <p:txBody>
          <a:bodyPr/>
          <a:lstStyle/>
          <a:p>
            <a:pPr algn="ctr" eaLnBrk="1" hangingPunct="1"/>
            <a:r>
              <a:rPr lang="en-US" altLang="en-US" sz="3200" i="1" dirty="0">
                <a:solidFill>
                  <a:srgbClr val="FFFF99"/>
                </a:solidFill>
              </a:rPr>
              <a:t>Goal Congruence (</a:t>
            </a:r>
            <a:r>
              <a:rPr lang="en-US" altLang="en-US" sz="3200" i="1" dirty="0" err="1">
                <a:solidFill>
                  <a:srgbClr val="FFFF99"/>
                </a:solidFill>
              </a:rPr>
              <a:t>Keselarasan</a:t>
            </a:r>
            <a:r>
              <a:rPr lang="en-US" altLang="en-US" sz="3200" i="1" dirty="0">
                <a:solidFill>
                  <a:srgbClr val="FFFF99"/>
                </a:solidFill>
              </a:rPr>
              <a:t> </a:t>
            </a:r>
            <a:r>
              <a:rPr lang="en-US" altLang="en-US" sz="3200" i="1" dirty="0" err="1">
                <a:solidFill>
                  <a:srgbClr val="FFFF99"/>
                </a:solidFill>
              </a:rPr>
              <a:t>Tujuan</a:t>
            </a:r>
            <a:r>
              <a:rPr lang="en-US" altLang="en-US" sz="3200" i="1" dirty="0">
                <a:solidFill>
                  <a:srgbClr val="FFFF99"/>
                </a:solidFill>
              </a:rPr>
              <a:t>)</a:t>
            </a:r>
          </a:p>
        </p:txBody>
      </p:sp>
      <p:sp>
        <p:nvSpPr>
          <p:cNvPr id="31747" name="Rectangle 3"/>
          <p:cNvSpPr>
            <a:spLocks noGrp="1" noChangeArrowheads="1"/>
          </p:cNvSpPr>
          <p:nvPr>
            <p:ph type="body" idx="1"/>
          </p:nvPr>
        </p:nvSpPr>
        <p:spPr>
          <a:xfrm>
            <a:off x="685800" y="1268413"/>
            <a:ext cx="7772400" cy="5040312"/>
          </a:xfrm>
        </p:spPr>
        <p:txBody>
          <a:bodyPr/>
          <a:lstStyle/>
          <a:p>
            <a:pPr eaLnBrk="1" hangingPunct="1"/>
            <a:r>
              <a:rPr lang="en-US" altLang="en-US" dirty="0" err="1">
                <a:solidFill>
                  <a:srgbClr val="FFFF99"/>
                </a:solidFill>
              </a:rPr>
              <a:t>Tujuan</a:t>
            </a:r>
            <a:r>
              <a:rPr lang="en-US" altLang="en-US" dirty="0">
                <a:solidFill>
                  <a:srgbClr val="FFFF99"/>
                </a:solidFill>
              </a:rPr>
              <a:t> </a:t>
            </a:r>
            <a:r>
              <a:rPr lang="en-US" altLang="en-US" dirty="0" err="1">
                <a:solidFill>
                  <a:srgbClr val="FFFF99"/>
                </a:solidFill>
              </a:rPr>
              <a:t>utama</a:t>
            </a:r>
            <a:r>
              <a:rPr lang="en-US" altLang="en-US" dirty="0">
                <a:solidFill>
                  <a:srgbClr val="FFFF99"/>
                </a:solidFill>
              </a:rPr>
              <a:t> SPM </a:t>
            </a:r>
            <a:r>
              <a:rPr lang="en-US" altLang="en-US" dirty="0" err="1">
                <a:solidFill>
                  <a:srgbClr val="FFFF99"/>
                </a:solidFill>
              </a:rPr>
              <a:t>adalah</a:t>
            </a:r>
            <a:r>
              <a:rPr lang="en-US" altLang="en-US" dirty="0">
                <a:solidFill>
                  <a:srgbClr val="FFFF99"/>
                </a:solidFill>
              </a:rPr>
              <a:t> </a:t>
            </a:r>
            <a:r>
              <a:rPr lang="en-US" altLang="en-US" dirty="0" err="1">
                <a:solidFill>
                  <a:srgbClr val="FFFF99"/>
                </a:solidFill>
              </a:rPr>
              <a:t>memastikan</a:t>
            </a:r>
            <a:r>
              <a:rPr lang="en-US" altLang="en-US" dirty="0">
                <a:solidFill>
                  <a:srgbClr val="FFFF99"/>
                </a:solidFill>
              </a:rPr>
              <a:t> “</a:t>
            </a:r>
            <a:r>
              <a:rPr lang="en-US" altLang="en-US" dirty="0" err="1">
                <a:solidFill>
                  <a:srgbClr val="FFFF99"/>
                </a:solidFill>
              </a:rPr>
              <a:t>keterpaduan</a:t>
            </a:r>
            <a:r>
              <a:rPr lang="en-US" altLang="en-US" dirty="0">
                <a:solidFill>
                  <a:srgbClr val="FFFF99"/>
                </a:solidFill>
              </a:rPr>
              <a:t> </a:t>
            </a:r>
            <a:r>
              <a:rPr lang="en-US" altLang="en-US" dirty="0" err="1">
                <a:solidFill>
                  <a:srgbClr val="FFFF99"/>
                </a:solidFill>
              </a:rPr>
              <a:t>tujuan</a:t>
            </a:r>
            <a:r>
              <a:rPr lang="en-US" altLang="en-US" dirty="0">
                <a:solidFill>
                  <a:srgbClr val="FFFF99"/>
                </a:solidFill>
              </a:rPr>
              <a:t>” </a:t>
            </a:r>
            <a:r>
              <a:rPr lang="en-US" altLang="en-US" dirty="0" err="1">
                <a:solidFill>
                  <a:srgbClr val="FFFF99"/>
                </a:solidFill>
              </a:rPr>
              <a:t>semaksimal</a:t>
            </a:r>
            <a:r>
              <a:rPr lang="en-US" altLang="en-US" dirty="0">
                <a:solidFill>
                  <a:srgbClr val="FFFF99"/>
                </a:solidFill>
              </a:rPr>
              <a:t> </a:t>
            </a:r>
            <a:r>
              <a:rPr lang="en-US" altLang="en-US" dirty="0" err="1">
                <a:solidFill>
                  <a:srgbClr val="FFFF99"/>
                </a:solidFill>
              </a:rPr>
              <a:t>mungkin</a:t>
            </a:r>
            <a:r>
              <a:rPr lang="en-US" altLang="en-US" dirty="0">
                <a:solidFill>
                  <a:srgbClr val="FFFF99"/>
                </a:solidFill>
              </a:rPr>
              <a:t> </a:t>
            </a:r>
            <a:r>
              <a:rPr lang="en-US" altLang="en-US" dirty="0" err="1">
                <a:solidFill>
                  <a:srgbClr val="FFFF99"/>
                </a:solidFill>
              </a:rPr>
              <a:t>antara</a:t>
            </a:r>
            <a:r>
              <a:rPr lang="en-US" altLang="en-US" dirty="0">
                <a:solidFill>
                  <a:srgbClr val="FFFF99"/>
                </a:solidFill>
              </a:rPr>
              <a:t> </a:t>
            </a:r>
            <a:r>
              <a:rPr lang="en-US" altLang="en-US" dirty="0" err="1">
                <a:solidFill>
                  <a:srgbClr val="FFFF99"/>
                </a:solidFill>
              </a:rPr>
              <a:t>tujuan</a:t>
            </a:r>
            <a:r>
              <a:rPr lang="en-US" altLang="en-US" dirty="0">
                <a:solidFill>
                  <a:srgbClr val="FFFF99"/>
                </a:solidFill>
              </a:rPr>
              <a:t> </a:t>
            </a:r>
            <a:r>
              <a:rPr lang="en-US" altLang="en-US" dirty="0" err="1">
                <a:solidFill>
                  <a:srgbClr val="FFFF99"/>
                </a:solidFill>
              </a:rPr>
              <a:t>individu</a:t>
            </a:r>
            <a:r>
              <a:rPr lang="en-US" altLang="en-US" dirty="0">
                <a:solidFill>
                  <a:srgbClr val="FFFF99"/>
                </a:solidFill>
              </a:rPr>
              <a:t> </a:t>
            </a:r>
            <a:r>
              <a:rPr lang="en-US" altLang="en-US" dirty="0" err="1">
                <a:solidFill>
                  <a:srgbClr val="FFFF99"/>
                </a:solidFill>
              </a:rPr>
              <a:t>dengan</a:t>
            </a:r>
            <a:r>
              <a:rPr lang="en-US" altLang="en-US" dirty="0">
                <a:solidFill>
                  <a:srgbClr val="FFFF99"/>
                </a:solidFill>
              </a:rPr>
              <a:t> </a:t>
            </a:r>
            <a:r>
              <a:rPr lang="en-US" altLang="en-US" dirty="0" err="1">
                <a:solidFill>
                  <a:srgbClr val="FFFF99"/>
                </a:solidFill>
              </a:rPr>
              <a:t>tujuan</a:t>
            </a:r>
            <a:r>
              <a:rPr lang="en-US" altLang="en-US" dirty="0">
                <a:solidFill>
                  <a:srgbClr val="FFFF99"/>
                </a:solidFill>
              </a:rPr>
              <a:t> </a:t>
            </a:r>
            <a:r>
              <a:rPr lang="en-US" altLang="en-US" dirty="0" err="1">
                <a:solidFill>
                  <a:srgbClr val="FFFF99"/>
                </a:solidFill>
              </a:rPr>
              <a:t>organisasi</a:t>
            </a:r>
            <a:r>
              <a:rPr lang="en-US" altLang="en-US" dirty="0">
                <a:solidFill>
                  <a:srgbClr val="FFFF99"/>
                </a:solidFill>
              </a:rPr>
              <a:t>.</a:t>
            </a:r>
          </a:p>
          <a:p>
            <a:pPr eaLnBrk="1" hangingPunct="1"/>
            <a:r>
              <a:rPr lang="en-US" altLang="en-US" dirty="0" err="1">
                <a:solidFill>
                  <a:srgbClr val="FFFF99"/>
                </a:solidFill>
              </a:rPr>
              <a:t>Sebuah</a:t>
            </a:r>
            <a:r>
              <a:rPr lang="en-US" altLang="en-US" dirty="0">
                <a:solidFill>
                  <a:srgbClr val="FFFF99"/>
                </a:solidFill>
              </a:rPr>
              <a:t> </a:t>
            </a:r>
            <a:r>
              <a:rPr lang="en-US" altLang="en-US" dirty="0" err="1">
                <a:solidFill>
                  <a:srgbClr val="FFFF99"/>
                </a:solidFill>
              </a:rPr>
              <a:t>sistem</a:t>
            </a:r>
            <a:r>
              <a:rPr lang="en-US" altLang="en-US" dirty="0">
                <a:solidFill>
                  <a:srgbClr val="FFFF99"/>
                </a:solidFill>
              </a:rPr>
              <a:t> </a:t>
            </a:r>
            <a:r>
              <a:rPr lang="en-US" altLang="en-US" dirty="0" err="1">
                <a:solidFill>
                  <a:srgbClr val="FFFF99"/>
                </a:solidFill>
              </a:rPr>
              <a:t>pengendalian</a:t>
            </a:r>
            <a:r>
              <a:rPr lang="en-US" altLang="en-US" dirty="0">
                <a:solidFill>
                  <a:srgbClr val="FFFF99"/>
                </a:solidFill>
              </a:rPr>
              <a:t> </a:t>
            </a:r>
            <a:r>
              <a:rPr lang="en-US" altLang="en-US" dirty="0" err="1">
                <a:solidFill>
                  <a:srgbClr val="FFFF99"/>
                </a:solidFill>
              </a:rPr>
              <a:t>yg</a:t>
            </a:r>
            <a:r>
              <a:rPr lang="en-US" altLang="en-US" dirty="0">
                <a:solidFill>
                  <a:srgbClr val="FFFF99"/>
                </a:solidFill>
              </a:rPr>
              <a:t> </a:t>
            </a:r>
            <a:r>
              <a:rPr lang="en-US" altLang="en-US" dirty="0" err="1">
                <a:solidFill>
                  <a:srgbClr val="FFFF99"/>
                </a:solidFill>
              </a:rPr>
              <a:t>memadai</a:t>
            </a:r>
            <a:r>
              <a:rPr lang="en-US" altLang="en-US" dirty="0">
                <a:solidFill>
                  <a:srgbClr val="FFFF99"/>
                </a:solidFill>
              </a:rPr>
              <a:t>, </a:t>
            </a:r>
            <a:r>
              <a:rPr lang="en-US" altLang="en-US" dirty="0" err="1">
                <a:solidFill>
                  <a:srgbClr val="FFFF99"/>
                </a:solidFill>
              </a:rPr>
              <a:t>setidaknya</a:t>
            </a:r>
            <a:r>
              <a:rPr lang="en-US" altLang="en-US" dirty="0">
                <a:solidFill>
                  <a:srgbClr val="FFFF99"/>
                </a:solidFill>
              </a:rPr>
              <a:t>, </a:t>
            </a:r>
            <a:r>
              <a:rPr lang="en-US" altLang="en-US" dirty="0" err="1">
                <a:solidFill>
                  <a:srgbClr val="FFFF99"/>
                </a:solidFill>
              </a:rPr>
              <a:t>akan</a:t>
            </a:r>
            <a:r>
              <a:rPr lang="en-US" altLang="en-US" dirty="0">
                <a:solidFill>
                  <a:srgbClr val="FFFF99"/>
                </a:solidFill>
              </a:rPr>
              <a:t> </a:t>
            </a:r>
            <a:r>
              <a:rPr lang="en-US" altLang="en-US" dirty="0" err="1">
                <a:solidFill>
                  <a:srgbClr val="FFFF99"/>
                </a:solidFill>
              </a:rPr>
              <a:t>mampu</a:t>
            </a:r>
            <a:r>
              <a:rPr lang="en-US" altLang="en-US" dirty="0">
                <a:solidFill>
                  <a:srgbClr val="FFFF99"/>
                </a:solidFill>
              </a:rPr>
              <a:t> </a:t>
            </a:r>
            <a:r>
              <a:rPr lang="en-US" altLang="en-US" dirty="0" err="1">
                <a:solidFill>
                  <a:srgbClr val="FFFF99"/>
                </a:solidFill>
              </a:rPr>
              <a:t>memotivasi</a:t>
            </a:r>
            <a:r>
              <a:rPr lang="en-US" altLang="en-US" dirty="0">
                <a:solidFill>
                  <a:srgbClr val="FFFF99"/>
                </a:solidFill>
              </a:rPr>
              <a:t> para </a:t>
            </a:r>
            <a:r>
              <a:rPr lang="en-US" altLang="en-US" dirty="0" err="1">
                <a:solidFill>
                  <a:srgbClr val="FFFF99"/>
                </a:solidFill>
              </a:rPr>
              <a:t>individu</a:t>
            </a:r>
            <a:r>
              <a:rPr lang="en-US" altLang="en-US" dirty="0">
                <a:solidFill>
                  <a:srgbClr val="FFFF99"/>
                </a:solidFill>
              </a:rPr>
              <a:t> </a:t>
            </a:r>
            <a:r>
              <a:rPr lang="en-US" altLang="en-US" dirty="0" err="1">
                <a:solidFill>
                  <a:srgbClr val="FFFF99"/>
                </a:solidFill>
              </a:rPr>
              <a:t>yg</a:t>
            </a:r>
            <a:r>
              <a:rPr lang="en-US" altLang="en-US" dirty="0">
                <a:solidFill>
                  <a:srgbClr val="FFFF99"/>
                </a:solidFill>
              </a:rPr>
              <a:t> </a:t>
            </a:r>
            <a:r>
              <a:rPr lang="en-US" altLang="en-US" dirty="0" err="1">
                <a:solidFill>
                  <a:srgbClr val="FFFF99"/>
                </a:solidFill>
              </a:rPr>
              <a:t>terkait</a:t>
            </a:r>
            <a:r>
              <a:rPr lang="en-US" altLang="en-US" dirty="0">
                <a:solidFill>
                  <a:srgbClr val="FFFF99"/>
                </a:solidFill>
              </a:rPr>
              <a:t> </a:t>
            </a:r>
            <a:r>
              <a:rPr lang="en-US" altLang="en-US" dirty="0" err="1">
                <a:solidFill>
                  <a:srgbClr val="FFFF99"/>
                </a:solidFill>
              </a:rPr>
              <a:t>utk</a:t>
            </a:r>
            <a:r>
              <a:rPr lang="en-US" altLang="en-US" dirty="0">
                <a:solidFill>
                  <a:srgbClr val="FFFF99"/>
                </a:solidFill>
              </a:rPr>
              <a:t> </a:t>
            </a:r>
            <a:r>
              <a:rPr lang="en-US" altLang="en-US" dirty="0" err="1">
                <a:solidFill>
                  <a:srgbClr val="FFFF99"/>
                </a:solidFill>
              </a:rPr>
              <a:t>tidak</a:t>
            </a:r>
            <a:r>
              <a:rPr lang="en-US" altLang="en-US" dirty="0">
                <a:solidFill>
                  <a:srgbClr val="FFFF99"/>
                </a:solidFill>
              </a:rPr>
              <a:t> </a:t>
            </a:r>
            <a:r>
              <a:rPr lang="en-US" altLang="en-US" dirty="0" err="1">
                <a:solidFill>
                  <a:srgbClr val="FFFF99"/>
                </a:solidFill>
              </a:rPr>
              <a:t>mempertentangkan</a:t>
            </a:r>
            <a:r>
              <a:rPr lang="en-US" altLang="en-US" dirty="0">
                <a:solidFill>
                  <a:srgbClr val="FFFF99"/>
                </a:solidFill>
              </a:rPr>
              <a:t> </a:t>
            </a:r>
            <a:r>
              <a:rPr lang="en-US" altLang="en-US" dirty="0" err="1">
                <a:solidFill>
                  <a:srgbClr val="FFFF99"/>
                </a:solidFill>
              </a:rPr>
              <a:t>upaya</a:t>
            </a:r>
            <a:r>
              <a:rPr lang="en-US" altLang="en-US" dirty="0">
                <a:solidFill>
                  <a:srgbClr val="FFFF99"/>
                </a:solidFill>
              </a:rPr>
              <a:t> </a:t>
            </a:r>
            <a:r>
              <a:rPr lang="en-US" altLang="en-US" dirty="0" err="1">
                <a:solidFill>
                  <a:srgbClr val="FFFF99"/>
                </a:solidFill>
              </a:rPr>
              <a:t>mereka</a:t>
            </a:r>
            <a:r>
              <a:rPr lang="en-US" altLang="en-US" dirty="0">
                <a:solidFill>
                  <a:srgbClr val="FFFF99"/>
                </a:solidFill>
              </a:rPr>
              <a:t> </a:t>
            </a:r>
            <a:r>
              <a:rPr lang="en-US" altLang="en-US" dirty="0" err="1">
                <a:solidFill>
                  <a:srgbClr val="FFFF99"/>
                </a:solidFill>
              </a:rPr>
              <a:t>dengan</a:t>
            </a:r>
            <a:r>
              <a:rPr lang="en-US" altLang="en-US" dirty="0">
                <a:solidFill>
                  <a:srgbClr val="FFFF99"/>
                </a:solidFill>
              </a:rPr>
              <a:t> </a:t>
            </a:r>
            <a:r>
              <a:rPr lang="en-US" altLang="en-US" dirty="0" err="1">
                <a:solidFill>
                  <a:srgbClr val="FFFF99"/>
                </a:solidFill>
              </a:rPr>
              <a:t>kepentingan</a:t>
            </a:r>
            <a:r>
              <a:rPr lang="en-US" altLang="en-US" dirty="0">
                <a:solidFill>
                  <a:srgbClr val="FFFF99"/>
                </a:solidFill>
              </a:rPr>
              <a:t> </a:t>
            </a:r>
            <a:r>
              <a:rPr lang="en-US" altLang="en-US" dirty="0" err="1">
                <a:solidFill>
                  <a:srgbClr val="FFFF99"/>
                </a:solidFill>
              </a:rPr>
              <a:t>organisasi</a:t>
            </a:r>
            <a:r>
              <a:rPr lang="en-US" altLang="en-US" dirty="0">
                <a:solidFill>
                  <a:srgbClr val="FFFF99"/>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208912" cy="5904656"/>
          </a:xfrm>
          <a:prstGeom prst="rect">
            <a:avLst/>
          </a:prstGeom>
        </p:spPr>
      </p:pic>
    </p:spTree>
    <p:extLst>
      <p:ext uri="{BB962C8B-B14F-4D97-AF65-F5344CB8AC3E}">
        <p14:creationId xmlns:p14="http://schemas.microsoft.com/office/powerpoint/2010/main" val="71717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1331640" y="1700808"/>
            <a:ext cx="6768752" cy="172819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itle 1"/>
          <p:cNvSpPr txBox="1">
            <a:spLocks/>
          </p:cNvSpPr>
          <p:nvPr/>
        </p:nvSpPr>
        <p:spPr bwMode="auto">
          <a:xfrm>
            <a:off x="1763688" y="2145804"/>
            <a:ext cx="590465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charset="0"/>
              </a:defRPr>
            </a:lvl2pPr>
            <a:lvl3pPr algn="l" rtl="0" eaLnBrk="0" fontAlgn="base" hangingPunct="0">
              <a:spcBef>
                <a:spcPct val="0"/>
              </a:spcBef>
              <a:spcAft>
                <a:spcPct val="0"/>
              </a:spcAft>
              <a:defRPr sz="3600">
                <a:solidFill>
                  <a:schemeClr val="tx2"/>
                </a:solidFill>
                <a:latin typeface="Tahoma" charset="0"/>
              </a:defRPr>
            </a:lvl3pPr>
            <a:lvl4pPr algn="l" rtl="0" eaLnBrk="0" fontAlgn="base" hangingPunct="0">
              <a:spcBef>
                <a:spcPct val="0"/>
              </a:spcBef>
              <a:spcAft>
                <a:spcPct val="0"/>
              </a:spcAft>
              <a:defRPr sz="3600">
                <a:solidFill>
                  <a:schemeClr val="tx2"/>
                </a:solidFill>
                <a:latin typeface="Tahoma" charset="0"/>
              </a:defRPr>
            </a:lvl4pPr>
            <a:lvl5pPr algn="l" rtl="0" eaLnBrk="0" fontAlgn="base" hangingPunct="0">
              <a:spcBef>
                <a:spcPct val="0"/>
              </a:spcBef>
              <a:spcAft>
                <a:spcPct val="0"/>
              </a:spcAft>
              <a:defRPr sz="3600">
                <a:solidFill>
                  <a:schemeClr val="tx2"/>
                </a:solidFill>
                <a:latin typeface="Tahoma" charset="0"/>
              </a:defRPr>
            </a:lvl5pPr>
            <a:lvl6pPr marL="457200" algn="l" rtl="0" fontAlgn="base">
              <a:spcBef>
                <a:spcPct val="0"/>
              </a:spcBef>
              <a:spcAft>
                <a:spcPct val="0"/>
              </a:spcAft>
              <a:defRPr sz="3600">
                <a:solidFill>
                  <a:schemeClr val="tx2"/>
                </a:solidFill>
                <a:latin typeface="Tahoma" charset="0"/>
              </a:defRPr>
            </a:lvl6pPr>
            <a:lvl7pPr marL="914400" algn="l" rtl="0" fontAlgn="base">
              <a:spcBef>
                <a:spcPct val="0"/>
              </a:spcBef>
              <a:spcAft>
                <a:spcPct val="0"/>
              </a:spcAft>
              <a:defRPr sz="3600">
                <a:solidFill>
                  <a:schemeClr val="tx2"/>
                </a:solidFill>
                <a:latin typeface="Tahoma" charset="0"/>
              </a:defRPr>
            </a:lvl7pPr>
            <a:lvl8pPr marL="1371600" algn="l" rtl="0" fontAlgn="base">
              <a:spcBef>
                <a:spcPct val="0"/>
              </a:spcBef>
              <a:spcAft>
                <a:spcPct val="0"/>
              </a:spcAft>
              <a:defRPr sz="3600">
                <a:solidFill>
                  <a:schemeClr val="tx2"/>
                </a:solidFill>
                <a:latin typeface="Tahoma" charset="0"/>
              </a:defRPr>
            </a:lvl8pPr>
            <a:lvl9pPr marL="1828800" algn="l" rtl="0" fontAlgn="base">
              <a:spcBef>
                <a:spcPct val="0"/>
              </a:spcBef>
              <a:spcAft>
                <a:spcPct val="0"/>
              </a:spcAft>
              <a:defRPr sz="3600">
                <a:solidFill>
                  <a:schemeClr val="tx2"/>
                </a:solidFill>
                <a:latin typeface="Tahoma" charset="0"/>
              </a:defRPr>
            </a:lvl9pPr>
          </a:lstStyle>
          <a:p>
            <a:pPr algn="ctr"/>
            <a:r>
              <a:rPr lang="en-US" sz="2400" kern="0" dirty="0">
                <a:solidFill>
                  <a:schemeClr val="bg1"/>
                </a:solidFill>
              </a:rPr>
              <a:t>FAKTOR-FAKTOR YANG MEMPENGARUHI KESELARASAN TUJUAN</a:t>
            </a:r>
          </a:p>
        </p:txBody>
      </p:sp>
      <p:sp>
        <p:nvSpPr>
          <p:cNvPr id="7" name="Rounded Rectangle 6"/>
          <p:cNvSpPr/>
          <p:nvPr/>
        </p:nvSpPr>
        <p:spPr bwMode="auto">
          <a:xfrm>
            <a:off x="1079612" y="4554706"/>
            <a:ext cx="3528392" cy="8640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8" name="TextBox 7"/>
          <p:cNvSpPr txBox="1"/>
          <p:nvPr/>
        </p:nvSpPr>
        <p:spPr>
          <a:xfrm>
            <a:off x="1331640" y="4725144"/>
            <a:ext cx="3024336" cy="523220"/>
          </a:xfrm>
          <a:prstGeom prst="rect">
            <a:avLst/>
          </a:prstGeom>
          <a:noFill/>
        </p:spPr>
        <p:txBody>
          <a:bodyPr wrap="square" rtlCol="0">
            <a:spAutoFit/>
          </a:bodyPr>
          <a:lstStyle/>
          <a:p>
            <a:pPr algn="ctr"/>
            <a:r>
              <a:rPr lang="en-US" sz="2800" dirty="0"/>
              <a:t>INFORMAL</a:t>
            </a:r>
          </a:p>
        </p:txBody>
      </p:sp>
      <p:sp>
        <p:nvSpPr>
          <p:cNvPr id="9" name="Rounded Rectangle 8"/>
          <p:cNvSpPr/>
          <p:nvPr/>
        </p:nvSpPr>
        <p:spPr bwMode="auto">
          <a:xfrm>
            <a:off x="4932040" y="4554706"/>
            <a:ext cx="3528392" cy="8640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p:txBody>
      </p:sp>
      <p:sp>
        <p:nvSpPr>
          <p:cNvPr id="10" name="TextBox 9"/>
          <p:cNvSpPr txBox="1"/>
          <p:nvPr/>
        </p:nvSpPr>
        <p:spPr>
          <a:xfrm>
            <a:off x="4932040" y="4725144"/>
            <a:ext cx="3528392" cy="523220"/>
          </a:xfrm>
          <a:prstGeom prst="rect">
            <a:avLst/>
          </a:prstGeom>
          <a:noFill/>
        </p:spPr>
        <p:txBody>
          <a:bodyPr wrap="square" rtlCol="0">
            <a:spAutoFit/>
          </a:bodyPr>
          <a:lstStyle/>
          <a:p>
            <a:pPr algn="ctr"/>
            <a:r>
              <a:rPr lang="en-US" sz="2800" dirty="0"/>
              <a:t>FORMAL</a:t>
            </a:r>
          </a:p>
        </p:txBody>
      </p:sp>
      <p:cxnSp>
        <p:nvCxnSpPr>
          <p:cNvPr id="14" name="Straight Arrow Connector 13"/>
          <p:cNvCxnSpPr/>
          <p:nvPr/>
        </p:nvCxnSpPr>
        <p:spPr bwMode="auto">
          <a:xfrm flipV="1">
            <a:off x="2483768" y="3592180"/>
            <a:ext cx="1512168" cy="79208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H="1" flipV="1">
            <a:off x="5724128" y="3592180"/>
            <a:ext cx="1512168" cy="792088"/>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24766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20689"/>
            <a:ext cx="8208912" cy="5616624"/>
          </a:xfrm>
          <a:prstGeom prst="rect">
            <a:avLst/>
          </a:prstGeom>
        </p:spPr>
      </p:pic>
    </p:spTree>
    <p:extLst>
      <p:ext uri="{BB962C8B-B14F-4D97-AF65-F5344CB8AC3E}">
        <p14:creationId xmlns:p14="http://schemas.microsoft.com/office/powerpoint/2010/main" val="429461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400">
                <a:solidFill>
                  <a:srgbClr val="FFFF99"/>
                </a:solidFill>
              </a:rPr>
              <a:t>Faktor Informal</a:t>
            </a:r>
          </a:p>
        </p:txBody>
      </p:sp>
      <p:sp>
        <p:nvSpPr>
          <p:cNvPr id="32771" name="Rectangle 3"/>
          <p:cNvSpPr>
            <a:spLocks noGrp="1" noChangeArrowheads="1"/>
          </p:cNvSpPr>
          <p:nvPr>
            <p:ph type="body" idx="1"/>
          </p:nvPr>
        </p:nvSpPr>
        <p:spPr>
          <a:xfrm>
            <a:off x="609600" y="1556792"/>
            <a:ext cx="7772400" cy="3744193"/>
          </a:xfrm>
        </p:spPr>
        <p:txBody>
          <a:bodyPr/>
          <a:lstStyle/>
          <a:p>
            <a:pPr eaLnBrk="1" hangingPunct="1"/>
            <a:r>
              <a:rPr lang="en-US" altLang="en-US" sz="2800" dirty="0" err="1">
                <a:solidFill>
                  <a:srgbClr val="FFFF99"/>
                </a:solidFill>
              </a:rPr>
              <a:t>Penting</a:t>
            </a:r>
            <a:r>
              <a:rPr lang="en-US" altLang="en-US" sz="2800" dirty="0">
                <a:solidFill>
                  <a:srgbClr val="FFFF99"/>
                </a:solidFill>
              </a:rPr>
              <a:t> </a:t>
            </a:r>
            <a:r>
              <a:rPr lang="en-US" altLang="en-US" sz="2800" dirty="0" err="1">
                <a:solidFill>
                  <a:srgbClr val="FFFF99"/>
                </a:solidFill>
              </a:rPr>
              <a:t>utk</a:t>
            </a:r>
            <a:r>
              <a:rPr lang="en-US" altLang="en-US" sz="2800" dirty="0">
                <a:solidFill>
                  <a:srgbClr val="FFFF99"/>
                </a:solidFill>
              </a:rPr>
              <a:t> </a:t>
            </a:r>
            <a:r>
              <a:rPr lang="en-US" altLang="en-US" sz="2800" dirty="0" err="1">
                <a:solidFill>
                  <a:srgbClr val="FFFF99"/>
                </a:solidFill>
              </a:rPr>
              <a:t>diperhatikan</a:t>
            </a:r>
            <a:r>
              <a:rPr lang="en-US" altLang="en-US" sz="2800" dirty="0">
                <a:solidFill>
                  <a:srgbClr val="FFFF99"/>
                </a:solidFill>
              </a:rPr>
              <a:t> </a:t>
            </a:r>
            <a:r>
              <a:rPr lang="en-US" altLang="en-US" sz="2800" dirty="0" err="1">
                <a:solidFill>
                  <a:srgbClr val="FFFF99"/>
                </a:solidFill>
              </a:rPr>
              <a:t>oleh</a:t>
            </a:r>
            <a:r>
              <a:rPr lang="en-US" altLang="en-US" sz="2800" dirty="0">
                <a:solidFill>
                  <a:srgbClr val="FFFF99"/>
                </a:solidFill>
              </a:rPr>
              <a:t> para </a:t>
            </a:r>
            <a:r>
              <a:rPr lang="en-US" altLang="en-US" sz="2800" dirty="0" err="1">
                <a:solidFill>
                  <a:srgbClr val="FFFF99"/>
                </a:solidFill>
              </a:rPr>
              <a:t>perancang</a:t>
            </a:r>
            <a:r>
              <a:rPr lang="en-US" altLang="en-US" sz="2800" dirty="0">
                <a:solidFill>
                  <a:srgbClr val="FFFF99"/>
                </a:solidFill>
              </a:rPr>
              <a:t> </a:t>
            </a:r>
            <a:r>
              <a:rPr lang="en-US" altLang="en-US" sz="2800" dirty="0" err="1">
                <a:solidFill>
                  <a:srgbClr val="FFFF99"/>
                </a:solidFill>
              </a:rPr>
              <a:t>sistem</a:t>
            </a:r>
            <a:r>
              <a:rPr lang="en-US" altLang="en-US" sz="2800" dirty="0">
                <a:solidFill>
                  <a:srgbClr val="FFFF99"/>
                </a:solidFill>
              </a:rPr>
              <a:t> </a:t>
            </a:r>
            <a:r>
              <a:rPr lang="en-US" altLang="en-US" sz="2800" dirty="0" err="1">
                <a:solidFill>
                  <a:srgbClr val="FFFF99"/>
                </a:solidFill>
              </a:rPr>
              <a:t>pengendalian</a:t>
            </a:r>
            <a:r>
              <a:rPr lang="en-US" altLang="en-US" sz="2800" dirty="0">
                <a:solidFill>
                  <a:srgbClr val="FFFF99"/>
                </a:solidFill>
              </a:rPr>
              <a:t> formal, </a:t>
            </a:r>
            <a:r>
              <a:rPr lang="en-US" altLang="en-US" sz="2800" dirty="0" err="1">
                <a:solidFill>
                  <a:srgbClr val="FFFF99"/>
                </a:solidFill>
              </a:rPr>
              <a:t>aspek</a:t>
            </a:r>
            <a:r>
              <a:rPr lang="en-US" altLang="en-US" sz="2800" dirty="0">
                <a:solidFill>
                  <a:srgbClr val="FFFF99"/>
                </a:solidFill>
              </a:rPr>
              <a:t> </a:t>
            </a:r>
            <a:r>
              <a:rPr lang="en-US" altLang="en-US" sz="2800" dirty="0" err="1">
                <a:solidFill>
                  <a:srgbClr val="FFFF99"/>
                </a:solidFill>
              </a:rPr>
              <a:t>yg</a:t>
            </a:r>
            <a:r>
              <a:rPr lang="en-US" altLang="en-US" sz="2800" dirty="0">
                <a:solidFill>
                  <a:srgbClr val="FFFF99"/>
                </a:solidFill>
              </a:rPr>
              <a:t> </a:t>
            </a:r>
            <a:r>
              <a:rPr lang="en-US" altLang="en-US" sz="2800" dirty="0" err="1">
                <a:solidFill>
                  <a:srgbClr val="FFFF99"/>
                </a:solidFill>
              </a:rPr>
              <a:t>berkaitan</a:t>
            </a:r>
            <a:r>
              <a:rPr lang="en-US" altLang="en-US" sz="2800" dirty="0">
                <a:solidFill>
                  <a:srgbClr val="FFFF99"/>
                </a:solidFill>
              </a:rPr>
              <a:t> </a:t>
            </a:r>
            <a:r>
              <a:rPr lang="en-US" altLang="en-US" sz="2800" dirty="0" err="1">
                <a:solidFill>
                  <a:srgbClr val="FFFF99"/>
                </a:solidFill>
              </a:rPr>
              <a:t>dgn</a:t>
            </a:r>
            <a:r>
              <a:rPr lang="en-US" altLang="en-US" sz="2800" dirty="0">
                <a:solidFill>
                  <a:srgbClr val="FFFF99"/>
                </a:solidFill>
              </a:rPr>
              <a:t> proses informal </a:t>
            </a:r>
            <a:r>
              <a:rPr lang="en-US" altLang="en-US" sz="2800" dirty="0" err="1">
                <a:solidFill>
                  <a:srgbClr val="FFFF99"/>
                </a:solidFill>
              </a:rPr>
              <a:t>seperti</a:t>
            </a:r>
            <a:r>
              <a:rPr lang="en-US" altLang="en-US" sz="2800" dirty="0">
                <a:solidFill>
                  <a:srgbClr val="FFFF99"/>
                </a:solidFill>
              </a:rPr>
              <a:t> </a:t>
            </a:r>
            <a:r>
              <a:rPr lang="en-US" altLang="en-US" sz="2800" dirty="0" err="1">
                <a:solidFill>
                  <a:srgbClr val="FFFF99"/>
                </a:solidFill>
              </a:rPr>
              <a:t>etos</a:t>
            </a:r>
            <a:r>
              <a:rPr lang="en-US" altLang="en-US" sz="2800" dirty="0">
                <a:solidFill>
                  <a:srgbClr val="FFFF99"/>
                </a:solidFill>
              </a:rPr>
              <a:t> </a:t>
            </a:r>
            <a:r>
              <a:rPr lang="en-US" altLang="en-US" sz="2800" dirty="0" err="1">
                <a:solidFill>
                  <a:srgbClr val="FFFF99"/>
                </a:solidFill>
              </a:rPr>
              <a:t>kerja</a:t>
            </a:r>
            <a:r>
              <a:rPr lang="en-US" altLang="en-US" sz="2800" dirty="0">
                <a:solidFill>
                  <a:srgbClr val="FFFF99"/>
                </a:solidFill>
              </a:rPr>
              <a:t>, </a:t>
            </a:r>
            <a:r>
              <a:rPr lang="en-US" altLang="en-US" sz="2800" dirty="0" err="1">
                <a:solidFill>
                  <a:srgbClr val="FFFF99"/>
                </a:solidFill>
              </a:rPr>
              <a:t>gaya</a:t>
            </a:r>
            <a:r>
              <a:rPr lang="en-US" altLang="en-US" sz="2800" dirty="0">
                <a:solidFill>
                  <a:srgbClr val="FFFF99"/>
                </a:solidFill>
              </a:rPr>
              <a:t> </a:t>
            </a:r>
            <a:r>
              <a:rPr lang="en-US" altLang="en-US" sz="2800" dirty="0" err="1">
                <a:solidFill>
                  <a:srgbClr val="FFFF99"/>
                </a:solidFill>
              </a:rPr>
              <a:t>manajemen</a:t>
            </a:r>
            <a:r>
              <a:rPr lang="en-US" altLang="en-US" sz="2800" dirty="0">
                <a:solidFill>
                  <a:srgbClr val="FFFF99"/>
                </a:solidFill>
              </a:rPr>
              <a:t>, </a:t>
            </a:r>
            <a:r>
              <a:rPr lang="en-US" altLang="en-US" sz="2800" dirty="0" err="1">
                <a:solidFill>
                  <a:srgbClr val="FFFF99"/>
                </a:solidFill>
              </a:rPr>
              <a:t>dan</a:t>
            </a:r>
            <a:r>
              <a:rPr lang="en-US" altLang="en-US" sz="2800" dirty="0">
                <a:solidFill>
                  <a:srgbClr val="FFFF99"/>
                </a:solidFill>
              </a:rPr>
              <a:t> </a:t>
            </a:r>
            <a:r>
              <a:rPr lang="en-US" altLang="en-US" sz="2800" dirty="0" err="1">
                <a:solidFill>
                  <a:srgbClr val="FFFF99"/>
                </a:solidFill>
              </a:rPr>
              <a:t>budaya</a:t>
            </a:r>
            <a:r>
              <a:rPr lang="en-US" altLang="en-US" sz="2800" dirty="0">
                <a:solidFill>
                  <a:srgbClr val="FFFF99"/>
                </a:solidFill>
              </a:rPr>
              <a:t> </a:t>
            </a:r>
            <a:r>
              <a:rPr lang="en-US" altLang="en-US" sz="2800" dirty="0" err="1">
                <a:solidFill>
                  <a:srgbClr val="FFFF99"/>
                </a:solidFill>
              </a:rPr>
              <a:t>yg</a:t>
            </a:r>
            <a:r>
              <a:rPr lang="en-US" altLang="en-US" sz="2800" dirty="0">
                <a:solidFill>
                  <a:srgbClr val="FFFF99"/>
                </a:solidFill>
              </a:rPr>
              <a:t> </a:t>
            </a:r>
            <a:r>
              <a:rPr lang="en-US" altLang="en-US" sz="2800" dirty="0" err="1">
                <a:solidFill>
                  <a:srgbClr val="FFFF99"/>
                </a:solidFill>
              </a:rPr>
              <a:t>melingkupi</a:t>
            </a:r>
            <a:endParaRPr lang="en-US" altLang="en-US" sz="2800" dirty="0">
              <a:solidFill>
                <a:srgbClr val="FFFF99"/>
              </a:solidFill>
            </a:endParaRPr>
          </a:p>
          <a:p>
            <a:pPr eaLnBrk="1" hangingPunct="1"/>
            <a:r>
              <a:rPr lang="en-US" altLang="en-US" sz="2800" dirty="0" err="1">
                <a:solidFill>
                  <a:srgbClr val="FFFF99"/>
                </a:solidFill>
              </a:rPr>
              <a:t>Utk</a:t>
            </a:r>
            <a:r>
              <a:rPr lang="en-US" altLang="en-US" sz="2800" dirty="0">
                <a:solidFill>
                  <a:srgbClr val="FFFF99"/>
                </a:solidFill>
              </a:rPr>
              <a:t> </a:t>
            </a:r>
            <a:r>
              <a:rPr lang="en-US" altLang="en-US" sz="2800" dirty="0" err="1">
                <a:solidFill>
                  <a:srgbClr val="FFFF99"/>
                </a:solidFill>
              </a:rPr>
              <a:t>menjalankan</a:t>
            </a:r>
            <a:r>
              <a:rPr lang="en-US" altLang="en-US" sz="2800" dirty="0">
                <a:solidFill>
                  <a:srgbClr val="FFFF99"/>
                </a:solidFill>
              </a:rPr>
              <a:t> </a:t>
            </a:r>
            <a:r>
              <a:rPr lang="en-US" altLang="en-US" sz="2800" dirty="0" err="1">
                <a:solidFill>
                  <a:srgbClr val="FFFF99"/>
                </a:solidFill>
              </a:rPr>
              <a:t>strategi</a:t>
            </a:r>
            <a:r>
              <a:rPr lang="en-US" altLang="en-US" sz="2800" dirty="0">
                <a:solidFill>
                  <a:srgbClr val="FFFF99"/>
                </a:solidFill>
              </a:rPr>
              <a:t> </a:t>
            </a:r>
            <a:r>
              <a:rPr lang="en-US" altLang="en-US" sz="2800" dirty="0" err="1">
                <a:solidFill>
                  <a:srgbClr val="FFFF99"/>
                </a:solidFill>
              </a:rPr>
              <a:t>organisasi</a:t>
            </a:r>
            <a:r>
              <a:rPr lang="en-US" altLang="en-US" sz="2800" dirty="0">
                <a:solidFill>
                  <a:srgbClr val="FFFF99"/>
                </a:solidFill>
              </a:rPr>
              <a:t> </a:t>
            </a:r>
            <a:r>
              <a:rPr lang="en-US" altLang="en-US" sz="2800" dirty="0" err="1">
                <a:solidFill>
                  <a:srgbClr val="FFFF99"/>
                </a:solidFill>
              </a:rPr>
              <a:t>secara</a:t>
            </a:r>
            <a:r>
              <a:rPr lang="en-US" altLang="en-US" sz="2800" dirty="0">
                <a:solidFill>
                  <a:srgbClr val="FFFF99"/>
                </a:solidFill>
              </a:rPr>
              <a:t> </a:t>
            </a:r>
            <a:r>
              <a:rPr lang="en-US" altLang="en-US" sz="2800" dirty="0" err="1">
                <a:solidFill>
                  <a:srgbClr val="FFFF99"/>
                </a:solidFill>
              </a:rPr>
              <a:t>efektif</a:t>
            </a:r>
            <a:r>
              <a:rPr lang="en-US" altLang="en-US" sz="2800" dirty="0">
                <a:solidFill>
                  <a:srgbClr val="FFFF99"/>
                </a:solidFill>
              </a:rPr>
              <a:t>, </a:t>
            </a:r>
            <a:r>
              <a:rPr lang="en-US" altLang="en-US" sz="2800" dirty="0" err="1">
                <a:solidFill>
                  <a:srgbClr val="FFFF99"/>
                </a:solidFill>
              </a:rPr>
              <a:t>mekanisme</a:t>
            </a:r>
            <a:r>
              <a:rPr lang="en-US" altLang="en-US" sz="2800" dirty="0">
                <a:solidFill>
                  <a:srgbClr val="FFFF99"/>
                </a:solidFill>
              </a:rPr>
              <a:t> formal </a:t>
            </a:r>
            <a:r>
              <a:rPr lang="en-US" altLang="en-US" sz="2800" dirty="0" err="1">
                <a:solidFill>
                  <a:srgbClr val="FFFF99"/>
                </a:solidFill>
              </a:rPr>
              <a:t>harus</a:t>
            </a:r>
            <a:r>
              <a:rPr lang="en-US" altLang="en-US" sz="2800" dirty="0">
                <a:solidFill>
                  <a:srgbClr val="FFFF99"/>
                </a:solidFill>
              </a:rPr>
              <a:t> </a:t>
            </a:r>
            <a:r>
              <a:rPr lang="en-US" altLang="en-US" sz="2800" dirty="0" err="1">
                <a:solidFill>
                  <a:srgbClr val="FFFF99"/>
                </a:solidFill>
              </a:rPr>
              <a:t>berjalan</a:t>
            </a:r>
            <a:r>
              <a:rPr lang="en-US" altLang="en-US" sz="2800" dirty="0">
                <a:solidFill>
                  <a:srgbClr val="FFFF99"/>
                </a:solidFill>
              </a:rPr>
              <a:t> </a:t>
            </a:r>
            <a:r>
              <a:rPr lang="en-US" altLang="en-US" sz="2800" dirty="0" err="1">
                <a:solidFill>
                  <a:srgbClr val="FFFF99"/>
                </a:solidFill>
              </a:rPr>
              <a:t>seiring</a:t>
            </a:r>
            <a:r>
              <a:rPr lang="en-US" altLang="en-US" sz="2800" dirty="0">
                <a:solidFill>
                  <a:srgbClr val="FFFF99"/>
                </a:solidFill>
              </a:rPr>
              <a:t> </a:t>
            </a:r>
            <a:r>
              <a:rPr lang="en-US" altLang="en-US" sz="2800" dirty="0" err="1">
                <a:solidFill>
                  <a:srgbClr val="FFFF99"/>
                </a:solidFill>
              </a:rPr>
              <a:t>dgn</a:t>
            </a:r>
            <a:r>
              <a:rPr lang="en-US" altLang="en-US" sz="2800" dirty="0">
                <a:solidFill>
                  <a:srgbClr val="FFFF99"/>
                </a:solidFill>
              </a:rPr>
              <a:t> </a:t>
            </a:r>
            <a:r>
              <a:rPr lang="en-US" altLang="en-US" sz="2800" dirty="0" err="1">
                <a:solidFill>
                  <a:srgbClr val="FFFF99"/>
                </a:solidFill>
              </a:rPr>
              <a:t>mekanisme</a:t>
            </a:r>
            <a:r>
              <a:rPr lang="en-US" altLang="en-US" sz="2800" dirty="0">
                <a:solidFill>
                  <a:srgbClr val="FFFF99"/>
                </a:solidFill>
              </a:rPr>
              <a:t> informal.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48680"/>
            <a:ext cx="8136904" cy="5832648"/>
          </a:xfrm>
          <a:prstGeom prst="rect">
            <a:avLst/>
          </a:prstGeom>
        </p:spPr>
      </p:pic>
    </p:spTree>
    <p:extLst>
      <p:ext uri="{BB962C8B-B14F-4D97-AF65-F5344CB8AC3E}">
        <p14:creationId xmlns:p14="http://schemas.microsoft.com/office/powerpoint/2010/main" val="3883649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solidFill>
                  <a:srgbClr val="FFFF99"/>
                </a:solidFill>
              </a:rPr>
              <a:t>Sistem Pengendalian Formal</a:t>
            </a:r>
          </a:p>
        </p:txBody>
      </p:sp>
      <p:sp>
        <p:nvSpPr>
          <p:cNvPr id="33795" name="Rectangle 3"/>
          <p:cNvSpPr>
            <a:spLocks noGrp="1" noChangeArrowheads="1"/>
          </p:cNvSpPr>
          <p:nvPr>
            <p:ph type="body" idx="1"/>
          </p:nvPr>
        </p:nvSpPr>
        <p:spPr/>
        <p:txBody>
          <a:bodyPr/>
          <a:lstStyle/>
          <a:p>
            <a:pPr eaLnBrk="1" hangingPunct="1"/>
            <a:r>
              <a:rPr lang="en-US" altLang="en-US"/>
              <a:t>Aturan-aturan sebagai perangkat tulisan yg memuat semua jenis instruksi dan pengendalian : instruksi, pembagian kerja, prosedur standar operasi, manual, dan tuntunan etis.</a:t>
            </a:r>
          </a:p>
          <a:p>
            <a:pPr eaLnBrk="1" hangingPunct="1"/>
            <a:r>
              <a:rPr lang="en-US" altLang="en-US"/>
              <a:t>Tipe aturan : </a:t>
            </a:r>
            <a:r>
              <a:rPr lang="en-US" altLang="en-US" i="1"/>
              <a:t>Pengendalian fisik, manual-manual, pengamanan sistem, sistem pengendalian tugas</a:t>
            </a:r>
            <a:endParaRPr lang="en-US" altLang="en-US"/>
          </a:p>
        </p:txBody>
      </p:sp>
    </p:spTree>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672D47-586D-41A9-A9A8-1A3B832A8449}"/>
              </a:ext>
            </a:extLst>
          </p:cNvPr>
          <p:cNvPicPr>
            <a:picLocks noChangeAspect="1"/>
          </p:cNvPicPr>
          <p:nvPr/>
        </p:nvPicPr>
        <p:blipFill>
          <a:blip r:embed="rId2"/>
          <a:stretch>
            <a:fillRect/>
          </a:stretch>
        </p:blipFill>
        <p:spPr>
          <a:xfrm>
            <a:off x="539552" y="501045"/>
            <a:ext cx="8136905" cy="5855909"/>
          </a:xfrm>
          <a:prstGeom prst="rect">
            <a:avLst/>
          </a:prstGeom>
        </p:spPr>
      </p:pic>
    </p:spTree>
    <p:extLst>
      <p:ext uri="{BB962C8B-B14F-4D97-AF65-F5344CB8AC3E}">
        <p14:creationId xmlns:p14="http://schemas.microsoft.com/office/powerpoint/2010/main" val="887376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60123"/>
            <a:ext cx="8280920" cy="6021205"/>
          </a:xfrm>
          <a:prstGeom prst="rect">
            <a:avLst/>
          </a:prstGeom>
        </p:spPr>
      </p:pic>
    </p:spTree>
    <p:extLst>
      <p:ext uri="{BB962C8B-B14F-4D97-AF65-F5344CB8AC3E}">
        <p14:creationId xmlns:p14="http://schemas.microsoft.com/office/powerpoint/2010/main" val="48757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19695"/>
            <a:ext cx="8208912" cy="5889625"/>
          </a:xfrm>
          <a:prstGeom prst="rect">
            <a:avLst/>
          </a:prstGeom>
        </p:spPr>
      </p:pic>
    </p:spTree>
    <p:extLst>
      <p:ext uri="{BB962C8B-B14F-4D97-AF65-F5344CB8AC3E}">
        <p14:creationId xmlns:p14="http://schemas.microsoft.com/office/powerpoint/2010/main" val="293725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1772816"/>
            <a:ext cx="8382000" cy="3600400"/>
          </a:xfrm>
        </p:spPr>
        <p:txBody>
          <a:bodyPr/>
          <a:lstStyle/>
          <a:p>
            <a:pPr algn="l" eaLnBrk="1" hangingPunct="1">
              <a:spcAft>
                <a:spcPts val="1200"/>
              </a:spcAft>
              <a:defRPr/>
            </a:pPr>
            <a:r>
              <a:rPr lang="id-ID" altLang="en-US" sz="2400" dirty="0">
                <a:latin typeface="Times New Roman" panose="02020603050405020304" pitchFamily="18" charset="0"/>
                <a:cs typeface="Times New Roman" panose="02020603050405020304" pitchFamily="18" charset="0"/>
              </a:rPr>
              <a:t>1. Struktur Fungsional, setiap manajer bertanggung jawab bagi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fungsi-fungsi  dispesialisasi seperti produksi dan pemasaran</a:t>
            </a:r>
            <a:br>
              <a:rPr lang="en-US" altLang="en-US" sz="2400" dirty="0">
                <a:latin typeface="Times New Roman" panose="02020603050405020304" pitchFamily="18" charset="0"/>
                <a:cs typeface="Times New Roman" panose="02020603050405020304" pitchFamily="18" charset="0"/>
              </a:rPr>
            </a:b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2. Struktur Unit Bisnis, para unit manajer bertanggung jawab bagi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aktivitas-aktivitas  dari masing-masing unit, dan unit bisnis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berfungsi sebagai bagian yang semi independen dari perusahaan</a:t>
            </a:r>
            <a:br>
              <a:rPr lang="en-US" altLang="en-US" sz="2400" dirty="0">
                <a:latin typeface="Times New Roman" panose="02020603050405020304" pitchFamily="18" charset="0"/>
                <a:cs typeface="Times New Roman" panose="02020603050405020304" pitchFamily="18" charset="0"/>
              </a:rPr>
            </a:b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3. Struktur Matriks, unit-unit fungsional memiliki tanggung jawab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rangkap</a:t>
            </a:r>
          </a:p>
        </p:txBody>
      </p:sp>
      <p:sp>
        <p:nvSpPr>
          <p:cNvPr id="5" name="TextBox 4"/>
          <p:cNvSpPr txBox="1"/>
          <p:nvPr/>
        </p:nvSpPr>
        <p:spPr>
          <a:xfrm>
            <a:off x="1043608" y="764704"/>
            <a:ext cx="6480720" cy="523220"/>
          </a:xfrm>
          <a:prstGeom prst="rect">
            <a:avLst/>
          </a:prstGeom>
          <a:noFill/>
        </p:spPr>
        <p:txBody>
          <a:bodyPr wrap="square" rtlCol="0">
            <a:spAutoFit/>
          </a:bodyPr>
          <a:lstStyle/>
          <a:p>
            <a:pPr algn="ctr"/>
            <a:r>
              <a:rPr lang="en-US" sz="2800" dirty="0">
                <a:latin typeface="Cooper Std Black" panose="0208090304030B020404" pitchFamily="18" charset="0"/>
              </a:rPr>
              <a:t>JENIS-JENIS ORGANISASI</a:t>
            </a:r>
          </a:p>
        </p:txBody>
      </p:sp>
    </p:spTree>
    <p:extLst>
      <p:ext uri="{BB962C8B-B14F-4D97-AF65-F5344CB8AC3E}">
        <p14:creationId xmlns:p14="http://schemas.microsoft.com/office/powerpoint/2010/main" val="3525311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48680"/>
            <a:ext cx="8280920" cy="5787286"/>
          </a:xfrm>
          <a:prstGeom prst="rect">
            <a:avLst/>
          </a:prstGeom>
        </p:spPr>
      </p:pic>
    </p:spTree>
    <p:extLst>
      <p:ext uri="{BB962C8B-B14F-4D97-AF65-F5344CB8AC3E}">
        <p14:creationId xmlns:p14="http://schemas.microsoft.com/office/powerpoint/2010/main" val="4111966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536" y="332656"/>
            <a:ext cx="8382000" cy="6248400"/>
          </a:xfrm>
        </p:spPr>
        <p:txBody>
          <a:bodyPr/>
          <a:lstStyle/>
          <a:p>
            <a:pPr algn="l" eaLnBrk="1" hangingPunct="1">
              <a:defRPr/>
            </a:pPr>
            <a:r>
              <a:rPr lang="id-ID" altLang="en-US" sz="2400" b="1" dirty="0">
                <a:latin typeface="Times New Roman" panose="02020603050405020304" pitchFamily="18" charset="0"/>
                <a:cs typeface="Times New Roman" panose="02020603050405020304" pitchFamily="18" charset="0"/>
              </a:rPr>
              <a:t>Organisasi Fungsional</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Alasan bagi bentuk organisasi fungsional adalah adanya gagasan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perlunya seorang manajer yang membawa pengetahuan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khususnya untuk mengambil keputusan yang berkaitan dengan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fungsi spesifik</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Ke</a:t>
            </a:r>
            <a:r>
              <a:rPr lang="en-US" altLang="en-US" sz="2400" dirty="0" err="1">
                <a:latin typeface="Times New Roman" panose="02020603050405020304" pitchFamily="18" charset="0"/>
                <a:cs typeface="Times New Roman" panose="02020603050405020304" pitchFamily="18" charset="0"/>
              </a:rPr>
              <a:t>untunga</a:t>
            </a:r>
            <a:r>
              <a:rPr lang="id-ID" altLang="en-US" sz="2400" dirty="0">
                <a:latin typeface="Times New Roman" panose="02020603050405020304" pitchFamily="18" charset="0"/>
                <a:cs typeface="Times New Roman" panose="02020603050405020304" pitchFamily="18" charset="0"/>
              </a:rPr>
              <a:t>n: Efisiensi</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Keterbatasan:</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a. </a:t>
            </a:r>
            <a:r>
              <a:rPr lang="en-US" altLang="en-US" sz="2400" dirty="0" err="1">
                <a:latin typeface="Times New Roman" panose="02020603050405020304" pitchFamily="18" charset="0"/>
                <a:cs typeface="Times New Roman" panose="02020603050405020304" pitchFamily="18" charset="0"/>
              </a:rPr>
              <a:t>Sulit</a:t>
            </a:r>
            <a:r>
              <a:rPr lang="id-ID" altLang="en-US" sz="2400" dirty="0">
                <a:latin typeface="Times New Roman" panose="02020603050405020304" pitchFamily="18" charset="0"/>
                <a:cs typeface="Times New Roman" panose="02020603050405020304" pitchFamily="18" charset="0"/>
              </a:rPr>
              <a:t> untuk mengukur efektivitas setiap fungsi.</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b. Tidak ada cara yang baik untuk membuat rencana kerja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bagi</a:t>
            </a:r>
            <a:r>
              <a:rPr lang="en-US" altLang="en-US" sz="2400" dirty="0">
                <a:latin typeface="Times New Roman" panose="02020603050405020304" pitchFamily="18" charset="0"/>
                <a:cs typeface="Times New Roman" panose="02020603050405020304" pitchFamily="18" charset="0"/>
              </a:rPr>
              <a:t>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setiap fungsi secara terpisah.</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c. Dapat terjadi perselisihan antar manajer fungsi (tidak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memadai untuk diterapkan pada sebuah perusahaan dengan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produk  dan pasar yang beragam).</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d. Cenderung menciptakan sekat-sekat bagi tiap fungsi yang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dimilikinya. Oleh karenanya, mencegah kemungkina</a:t>
            </a:r>
            <a:r>
              <a:rPr lang="en-US" altLang="en-US" sz="2400" dirty="0">
                <a:latin typeface="Times New Roman" panose="02020603050405020304" pitchFamily="18" charset="0"/>
                <a:cs typeface="Times New Roman" panose="02020603050405020304" pitchFamily="18" charset="0"/>
              </a:rPr>
              <a:t>n</a:t>
            </a:r>
            <a:r>
              <a:rPr lang="id-ID" altLang="en-US" sz="2400" dirty="0">
                <a:latin typeface="Times New Roman" panose="02020603050405020304" pitchFamily="18" charset="0"/>
                <a:cs typeface="Times New Roman" panose="02020603050405020304" pitchFamily="18" charset="0"/>
              </a:rPr>
              <a:t>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diadakannya koordinasi lintas fungsi  di bidang-bidang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garapan  seperti dalam pengembangan produk baru.</a:t>
            </a:r>
          </a:p>
        </p:txBody>
      </p:sp>
    </p:spTree>
    <p:extLst>
      <p:ext uri="{BB962C8B-B14F-4D97-AF65-F5344CB8AC3E}">
        <p14:creationId xmlns:p14="http://schemas.microsoft.com/office/powerpoint/2010/main" val="2125024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31000"/>
            <a:ext cx="8208912" cy="5706312"/>
          </a:xfrm>
          <a:prstGeom prst="rect">
            <a:avLst/>
          </a:prstGeom>
        </p:spPr>
      </p:pic>
    </p:spTree>
    <p:extLst>
      <p:ext uri="{BB962C8B-B14F-4D97-AF65-F5344CB8AC3E}">
        <p14:creationId xmlns:p14="http://schemas.microsoft.com/office/powerpoint/2010/main" val="4066946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381000"/>
            <a:ext cx="8534400" cy="6096000"/>
          </a:xfrm>
        </p:spPr>
        <p:txBody>
          <a:bodyPr/>
          <a:lstStyle/>
          <a:p>
            <a:pPr algn="l" eaLnBrk="1" hangingPunct="1">
              <a:defRPr/>
            </a:pPr>
            <a:r>
              <a:rPr lang="en-US" altLang="en-US" sz="2400" b="1" dirty="0" err="1">
                <a:latin typeface="Times New Roman" panose="02020603050405020304" pitchFamily="18" charset="0"/>
                <a:cs typeface="Times New Roman" panose="02020603050405020304" pitchFamily="18" charset="0"/>
              </a:rPr>
              <a:t>Organisasi</a:t>
            </a:r>
            <a:r>
              <a:rPr lang="id-ID" altLang="en-US" sz="2400" b="1" dirty="0">
                <a:latin typeface="Times New Roman" panose="02020603050405020304" pitchFamily="18" charset="0"/>
                <a:cs typeface="Times New Roman" panose="02020603050405020304" pitchFamily="18" charset="0"/>
              </a:rPr>
              <a:t> Bisnis</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Unit Bisnis (divisi) bertanggung jawab terhadap seluruh fungsi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yang terkait dengan produksi dan pemasaran (</a:t>
            </a:r>
            <a:r>
              <a:rPr lang="id-ID" altLang="en-US" sz="2400" i="1" dirty="0">
                <a:latin typeface="Times New Roman" panose="02020603050405020304" pitchFamily="18" charset="0"/>
                <a:cs typeface="Times New Roman" panose="02020603050405020304" pitchFamily="18" charset="0"/>
              </a:rPr>
              <a:t>profit center</a:t>
            </a:r>
            <a:r>
              <a:rPr lang="id-ID" altLang="en-US" sz="2400" dirty="0">
                <a:latin typeface="Times New Roman" panose="02020603050405020304" pitchFamily="18" charset="0"/>
                <a:cs typeface="Times New Roman" panose="02020603050405020304" pitchFamily="18" charset="0"/>
              </a:rPr>
              <a:t> dan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a:t>
            </a:r>
            <a:r>
              <a:rPr lang="id-ID" altLang="en-US" sz="2400" i="1" dirty="0">
                <a:latin typeface="Times New Roman" panose="02020603050405020304" pitchFamily="18" charset="0"/>
                <a:cs typeface="Times New Roman" panose="02020603050405020304" pitchFamily="18" charset="0"/>
              </a:rPr>
              <a:t>investment center</a:t>
            </a:r>
            <a:r>
              <a:rPr lang="id-ID" altLang="en-US" sz="2400" dirty="0">
                <a:latin typeface="Times New Roman" panose="02020603050405020304" pitchFamily="18" charset="0"/>
                <a:cs typeface="Times New Roman" panose="02020603050405020304" pitchFamily="18" charset="0"/>
              </a:rPr>
              <a:t>)</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Keunggulan: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a. Sebagai tempat latihan untuk menjadi general manajemen dan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keputusan dihasilkan lebih baik. Seorang manajer unit bisnis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dituntut untuk bisa menunjukkan semangat kewirausahawan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yang sama seperti yang dipunyai oleh CEO dari sebuah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perusahaan tersendiri.</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b. Oleh karena unit bisnis sangat dekatdengan pasar bagi produk-</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produknya dari kantor pusat, maka para manajer unit bisnis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biasa membuat keputusan-keputusan produksi dan pemasaran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secara lebih masuk akal dari pada yang diputuskan oleh kantor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pusat dan unit bisnis ini pun bisa memberikan reaksi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terhadap ancaman-ancaman atau peluang baru secara cepat. </a:t>
            </a:r>
            <a:br>
              <a:rPr lang="id-ID" altLang="en-US" sz="2400" dirty="0">
                <a:latin typeface="Times New Roman" panose="02020603050405020304" pitchFamily="18" charset="0"/>
                <a:cs typeface="Times New Roman" panose="02020603050405020304" pitchFamily="18" charset="0"/>
              </a:rPr>
            </a:br>
            <a:endParaRPr lang="id-ID"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504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609600"/>
            <a:ext cx="8223448" cy="3251448"/>
          </a:xfrm>
        </p:spPr>
        <p:txBody>
          <a:bodyPr/>
          <a:lstStyle/>
          <a:p>
            <a:pPr algn="l" eaLnBrk="1" hangingPunct="1">
              <a:defRPr/>
            </a:pPr>
            <a:r>
              <a:rPr lang="id-ID" altLang="en-US" sz="2400" dirty="0">
                <a:latin typeface="Times New Roman" panose="02020603050405020304" pitchFamily="18" charset="0"/>
                <a:cs typeface="Times New Roman" panose="02020603050405020304" pitchFamily="18" charset="0"/>
              </a:rPr>
              <a:t>Keterbatasan</a:t>
            </a:r>
            <a:r>
              <a:rPr lang="en-US" altLang="en-US" sz="2400" dirty="0">
                <a:latin typeface="Times New Roman" panose="02020603050405020304" pitchFamily="18" charset="0"/>
                <a:cs typeface="Times New Roman" panose="02020603050405020304" pitchFamily="18" charset="0"/>
              </a:rPr>
              <a:t> </a:t>
            </a:r>
            <a:r>
              <a:rPr lang="id-ID" altLang="en-US" sz="2400" dirty="0">
                <a:latin typeface="Times New Roman" panose="02020603050405020304" pitchFamily="18" charset="0"/>
                <a:cs typeface="Times New Roman" panose="02020603050405020304" pitchFamily="18" charset="0"/>
              </a:rPr>
              <a:t>:</a:t>
            </a:r>
            <a:br>
              <a:rPr lang="en-US" altLang="en-US" sz="2400" dirty="0">
                <a:latin typeface="Times New Roman" panose="02020603050405020304" pitchFamily="18" charset="0"/>
                <a:cs typeface="Times New Roman" panose="02020603050405020304" pitchFamily="18" charset="0"/>
              </a:rPr>
            </a:b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a.</a:t>
            </a:r>
            <a:r>
              <a:rPr lang="en-US" altLang="en-US" sz="2400" dirty="0">
                <a:latin typeface="Times New Roman" panose="02020603050405020304" pitchFamily="18" charset="0"/>
                <a:cs typeface="Times New Roman" panose="02020603050405020304" pitchFamily="18" charset="0"/>
              </a:rPr>
              <a:t> </a:t>
            </a:r>
            <a:r>
              <a:rPr lang="id-ID" altLang="en-US" sz="2400" dirty="0">
                <a:latin typeface="Times New Roman" panose="02020603050405020304" pitchFamily="18" charset="0"/>
                <a:cs typeface="Times New Roman" panose="02020603050405020304" pitchFamily="18" charset="0"/>
              </a:rPr>
              <a:t>Kemungkinan masing-masing unit bisnis menduplikasikan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sejumlah pekerjaan dalam sebuah organisasi fungsional.</a:t>
            </a:r>
            <a:br>
              <a:rPr lang="en-US" altLang="en-US" sz="2400" dirty="0">
                <a:latin typeface="Times New Roman" panose="02020603050405020304" pitchFamily="18" charset="0"/>
                <a:cs typeface="Times New Roman" panose="02020603050405020304" pitchFamily="18" charset="0"/>
              </a:rPr>
            </a:b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b. Perselisihan yang terjadi di antara spesialis fungsional dalam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organisasi perusahaan fungsional digantikan oleh perselisihan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di antara unit-unit bisnis dalam organisasi perusahaan unit </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bisnis.</a:t>
            </a:r>
            <a:br>
              <a:rPr lang="id-ID" altLang="en-US" sz="2400" dirty="0">
                <a:latin typeface="Times New Roman" panose="02020603050405020304" pitchFamily="18" charset="0"/>
                <a:cs typeface="Times New Roman" panose="02020603050405020304" pitchFamily="18" charset="0"/>
              </a:rPr>
            </a:br>
            <a:r>
              <a:rPr lang="id-ID" alt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816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8208912" cy="5847399"/>
          </a:xfrm>
          <a:prstGeom prst="rect">
            <a:avLst/>
          </a:prstGeom>
        </p:spPr>
      </p:pic>
    </p:spTree>
    <p:extLst>
      <p:ext uri="{BB962C8B-B14F-4D97-AF65-F5344CB8AC3E}">
        <p14:creationId xmlns:p14="http://schemas.microsoft.com/office/powerpoint/2010/main" val="4135923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7772400" cy="4248472"/>
          </a:xfrm>
        </p:spPr>
        <p:txBody>
          <a:bodyPr/>
          <a:lstStyle/>
          <a:p>
            <a:pPr marL="442913" indent="-441325">
              <a:spcBef>
                <a:spcPts val="0"/>
              </a:spcBef>
              <a:spcAft>
                <a:spcPts val="1200"/>
              </a:spcAft>
              <a:buFont typeface="Wingdings" panose="05000000000000000000" pitchFamily="2" charset="2"/>
              <a:buChar char="Ø"/>
            </a:pPr>
            <a:r>
              <a:rPr lang="en-US" sz="2200" dirty="0" err="1"/>
              <a:t>Struktur</a:t>
            </a:r>
            <a:r>
              <a:rPr lang="en-US" sz="2200" dirty="0"/>
              <a:t> </a:t>
            </a:r>
            <a:r>
              <a:rPr lang="en-US" sz="2200" dirty="0" err="1"/>
              <a:t>organisasi</a:t>
            </a:r>
            <a:r>
              <a:rPr lang="en-US" sz="2200" dirty="0"/>
              <a:t> </a:t>
            </a:r>
            <a:r>
              <a:rPr lang="en-US" sz="2200" dirty="0" err="1"/>
              <a:t>ini</a:t>
            </a:r>
            <a:r>
              <a:rPr lang="en-US" sz="2200" dirty="0"/>
              <a:t> </a:t>
            </a:r>
            <a:r>
              <a:rPr lang="en-US" sz="2200" dirty="0" err="1"/>
              <a:t>merupakan</a:t>
            </a:r>
            <a:r>
              <a:rPr lang="en-US" sz="2200" dirty="0"/>
              <a:t> </a:t>
            </a:r>
            <a:r>
              <a:rPr lang="en-US" sz="2200" dirty="0" err="1"/>
              <a:t>kombinasi</a:t>
            </a:r>
            <a:r>
              <a:rPr lang="en-US" sz="2200" dirty="0"/>
              <a:t> </a:t>
            </a:r>
            <a:r>
              <a:rPr lang="en-US" sz="2200" dirty="0" err="1"/>
              <a:t>antara</a:t>
            </a:r>
            <a:r>
              <a:rPr lang="en-US" sz="2200" dirty="0"/>
              <a:t> </a:t>
            </a:r>
            <a:r>
              <a:rPr lang="en-US" sz="2200" dirty="0" err="1"/>
              <a:t>struktur</a:t>
            </a:r>
            <a:r>
              <a:rPr lang="en-US" sz="2200" dirty="0"/>
              <a:t> </a:t>
            </a:r>
            <a:r>
              <a:rPr lang="en-US" sz="2200" dirty="0" err="1"/>
              <a:t>organisasi</a:t>
            </a:r>
            <a:r>
              <a:rPr lang="en-US" sz="2200" dirty="0"/>
              <a:t> </a:t>
            </a:r>
            <a:r>
              <a:rPr lang="en-US" sz="2200" dirty="0" err="1"/>
              <a:t>fungsional</a:t>
            </a:r>
            <a:r>
              <a:rPr lang="en-US" sz="2200" dirty="0"/>
              <a:t> </a:t>
            </a:r>
            <a:r>
              <a:rPr lang="en-US" sz="2200" dirty="0" err="1"/>
              <a:t>dan</a:t>
            </a:r>
            <a:r>
              <a:rPr lang="en-US" sz="2200" dirty="0"/>
              <a:t> unit </a:t>
            </a:r>
            <a:r>
              <a:rPr lang="en-US" sz="2200" dirty="0" err="1"/>
              <a:t>bisnis</a:t>
            </a:r>
            <a:r>
              <a:rPr lang="en-US" sz="2200" dirty="0"/>
              <a:t>, yang </a:t>
            </a:r>
            <a:r>
              <a:rPr lang="en-US" sz="2200" dirty="0" err="1"/>
              <a:t>ditujukan</a:t>
            </a:r>
            <a:r>
              <a:rPr lang="en-US" sz="2200" dirty="0"/>
              <a:t> </a:t>
            </a:r>
            <a:r>
              <a:rPr lang="en-US" sz="2200" dirty="0" err="1"/>
              <a:t>untuk</a:t>
            </a:r>
            <a:r>
              <a:rPr lang="en-US" sz="2200" dirty="0"/>
              <a:t> </a:t>
            </a:r>
            <a:r>
              <a:rPr lang="en-US" sz="2200" dirty="0" err="1"/>
              <a:t>memanfaatkan</a:t>
            </a:r>
            <a:r>
              <a:rPr lang="en-US" sz="2200" dirty="0"/>
              <a:t> </a:t>
            </a:r>
            <a:r>
              <a:rPr lang="en-US" sz="2200" dirty="0" err="1"/>
              <a:t>keunggulan</a:t>
            </a:r>
            <a:r>
              <a:rPr lang="en-US" sz="2200" dirty="0"/>
              <a:t> </a:t>
            </a:r>
            <a:r>
              <a:rPr lang="en-US" sz="2200" dirty="0" err="1"/>
              <a:t>dari</a:t>
            </a:r>
            <a:r>
              <a:rPr lang="en-US" sz="2200" dirty="0"/>
              <a:t> </a:t>
            </a:r>
            <a:r>
              <a:rPr lang="en-US" sz="2200" dirty="0" err="1"/>
              <a:t>masing-masing</a:t>
            </a:r>
            <a:r>
              <a:rPr lang="en-US" sz="2200" dirty="0"/>
              <a:t> </a:t>
            </a:r>
            <a:r>
              <a:rPr lang="en-US" sz="2200" dirty="0" err="1"/>
              <a:t>struktur</a:t>
            </a:r>
            <a:r>
              <a:rPr lang="en-US" sz="2200" dirty="0"/>
              <a:t> </a:t>
            </a:r>
            <a:r>
              <a:rPr lang="en-US" sz="2200" dirty="0" err="1"/>
              <a:t>organisasi</a:t>
            </a:r>
            <a:r>
              <a:rPr lang="en-US" sz="2200" dirty="0"/>
              <a:t>. </a:t>
            </a:r>
          </a:p>
          <a:p>
            <a:pPr marL="442913" indent="-441325">
              <a:spcBef>
                <a:spcPts val="0"/>
              </a:spcBef>
              <a:spcAft>
                <a:spcPts val="1200"/>
              </a:spcAft>
              <a:buFont typeface="Wingdings" panose="05000000000000000000" pitchFamily="2" charset="2"/>
              <a:buChar char="Ø"/>
            </a:pPr>
            <a:r>
              <a:rPr lang="en-US" sz="2200" dirty="0" err="1"/>
              <a:t>Struktur</a:t>
            </a:r>
            <a:r>
              <a:rPr lang="en-US" sz="2200" dirty="0"/>
              <a:t> </a:t>
            </a:r>
            <a:r>
              <a:rPr lang="en-US" sz="2200" dirty="0" err="1"/>
              <a:t>organisasi</a:t>
            </a:r>
            <a:r>
              <a:rPr lang="en-US" sz="2200" dirty="0"/>
              <a:t> </a:t>
            </a:r>
            <a:r>
              <a:rPr lang="en-US" sz="2200" dirty="0" err="1"/>
              <a:t>membentuk</a:t>
            </a:r>
            <a:r>
              <a:rPr lang="en-US" sz="2200" dirty="0"/>
              <a:t> </a:t>
            </a:r>
            <a:r>
              <a:rPr lang="en-US" sz="2200" dirty="0" err="1"/>
              <a:t>beberapa</a:t>
            </a:r>
            <a:r>
              <a:rPr lang="en-US" sz="2200" dirty="0"/>
              <a:t> </a:t>
            </a:r>
            <a:r>
              <a:rPr lang="en-US" sz="2200" dirty="0" err="1"/>
              <a:t>fungsi</a:t>
            </a:r>
            <a:r>
              <a:rPr lang="en-US" sz="2200" dirty="0"/>
              <a:t> </a:t>
            </a:r>
            <a:r>
              <a:rPr lang="en-US" sz="2200" dirty="0" err="1"/>
              <a:t>organisasi</a:t>
            </a:r>
            <a:r>
              <a:rPr lang="en-US" sz="2200" dirty="0"/>
              <a:t> yang </a:t>
            </a:r>
            <a:r>
              <a:rPr lang="en-US" sz="2200" dirty="0" err="1"/>
              <a:t>bertanggung</a:t>
            </a:r>
            <a:r>
              <a:rPr lang="en-US" sz="2200" dirty="0"/>
              <a:t> </a:t>
            </a:r>
            <a:r>
              <a:rPr lang="en-US" sz="2200" dirty="0" err="1"/>
              <a:t>jawab</a:t>
            </a:r>
            <a:r>
              <a:rPr lang="en-US" sz="2200" dirty="0"/>
              <a:t> </a:t>
            </a:r>
            <a:r>
              <a:rPr lang="en-US" sz="2200" dirty="0" err="1"/>
              <a:t>untuk</a:t>
            </a:r>
            <a:r>
              <a:rPr lang="en-US" sz="2200" dirty="0"/>
              <a:t> </a:t>
            </a:r>
            <a:r>
              <a:rPr lang="en-US" sz="2200" dirty="0" err="1"/>
              <a:t>membantu</a:t>
            </a:r>
            <a:r>
              <a:rPr lang="en-US" sz="2200" dirty="0"/>
              <a:t> </a:t>
            </a:r>
            <a:r>
              <a:rPr lang="en-US" sz="2200" dirty="0" err="1"/>
              <a:t>beberapa</a:t>
            </a:r>
            <a:r>
              <a:rPr lang="en-US" sz="2200" dirty="0"/>
              <a:t> unit </a:t>
            </a:r>
            <a:r>
              <a:rPr lang="en-US" sz="2200" dirty="0" err="1"/>
              <a:t>bisnis</a:t>
            </a:r>
            <a:r>
              <a:rPr lang="en-US" sz="2200" dirty="0"/>
              <a:t> yang </a:t>
            </a:r>
            <a:r>
              <a:rPr lang="en-US" sz="2200" dirty="0" err="1"/>
              <a:t>dilakukan</a:t>
            </a:r>
            <a:r>
              <a:rPr lang="en-US" sz="2200" dirty="0"/>
              <a:t>. </a:t>
            </a:r>
          </a:p>
          <a:p>
            <a:pPr marL="442913" indent="-441325">
              <a:spcBef>
                <a:spcPts val="0"/>
              </a:spcBef>
              <a:spcAft>
                <a:spcPts val="1200"/>
              </a:spcAft>
              <a:buFont typeface="Wingdings" panose="05000000000000000000" pitchFamily="2" charset="2"/>
              <a:buChar char="Ø"/>
            </a:pPr>
            <a:r>
              <a:rPr lang="en-US" sz="2200" dirty="0" err="1"/>
              <a:t>Sehingga</a:t>
            </a:r>
            <a:r>
              <a:rPr lang="en-US" sz="2200" dirty="0"/>
              <a:t> </a:t>
            </a:r>
            <a:r>
              <a:rPr lang="en-US" sz="2200" dirty="0" err="1"/>
              <a:t>struktur</a:t>
            </a:r>
            <a:r>
              <a:rPr lang="en-US" sz="2200" dirty="0"/>
              <a:t> </a:t>
            </a:r>
            <a:r>
              <a:rPr lang="en-US" sz="2200" dirty="0" err="1"/>
              <a:t>ini</a:t>
            </a:r>
            <a:r>
              <a:rPr lang="en-US" sz="2200" dirty="0"/>
              <a:t> </a:t>
            </a:r>
            <a:r>
              <a:rPr lang="en-US" sz="2200" dirty="0" err="1"/>
              <a:t>dapat</a:t>
            </a:r>
            <a:r>
              <a:rPr lang="en-US" sz="2200" dirty="0"/>
              <a:t> </a:t>
            </a:r>
            <a:r>
              <a:rPr lang="en-US" sz="2200" dirty="0" err="1"/>
              <a:t>memanfaatkan</a:t>
            </a:r>
            <a:r>
              <a:rPr lang="en-US" sz="2200" dirty="0"/>
              <a:t> </a:t>
            </a:r>
            <a:r>
              <a:rPr lang="en-US" sz="2200" dirty="0" err="1"/>
              <a:t>efisiensi</a:t>
            </a:r>
            <a:r>
              <a:rPr lang="en-US" sz="2200" dirty="0"/>
              <a:t> </a:t>
            </a:r>
            <a:r>
              <a:rPr lang="en-US" sz="2200" dirty="0" err="1"/>
              <a:t>setiap</a:t>
            </a:r>
            <a:r>
              <a:rPr lang="en-US" sz="2200" dirty="0"/>
              <a:t> </a:t>
            </a:r>
            <a:r>
              <a:rPr lang="en-US" sz="2200" dirty="0" err="1"/>
              <a:t>fungsi</a:t>
            </a:r>
            <a:r>
              <a:rPr lang="en-US" sz="2200" dirty="0"/>
              <a:t> </a:t>
            </a:r>
            <a:r>
              <a:rPr lang="en-US" sz="2200" dirty="0" err="1"/>
              <a:t>organisasi</a:t>
            </a:r>
            <a:r>
              <a:rPr lang="en-US" sz="2200" dirty="0"/>
              <a:t> </a:t>
            </a:r>
            <a:r>
              <a:rPr lang="en-US" sz="2200" dirty="0" err="1"/>
              <a:t>dan</a:t>
            </a:r>
            <a:r>
              <a:rPr lang="en-US" sz="2200" dirty="0"/>
              <a:t> </a:t>
            </a:r>
            <a:r>
              <a:rPr lang="en-US" sz="2200" dirty="0" err="1"/>
              <a:t>keputusan</a:t>
            </a:r>
            <a:r>
              <a:rPr lang="en-US" sz="2200" dirty="0"/>
              <a:t> </a:t>
            </a:r>
            <a:r>
              <a:rPr lang="en-US" sz="2200" dirty="0" err="1"/>
              <a:t>setiap</a:t>
            </a:r>
            <a:r>
              <a:rPr lang="en-US" sz="2200" dirty="0"/>
              <a:t> unit </a:t>
            </a:r>
            <a:r>
              <a:rPr lang="en-US" sz="2200" dirty="0" err="1"/>
              <a:t>bisnis</a:t>
            </a:r>
            <a:r>
              <a:rPr lang="en-US" sz="2200" dirty="0"/>
              <a:t> </a:t>
            </a:r>
            <a:r>
              <a:rPr lang="en-US" sz="2200" dirty="0" err="1"/>
              <a:t>dapat</a:t>
            </a:r>
            <a:r>
              <a:rPr lang="en-US" sz="2200" dirty="0"/>
              <a:t> </a:t>
            </a:r>
            <a:r>
              <a:rPr lang="en-US" sz="2200" dirty="0" err="1"/>
              <a:t>dilakukan</a:t>
            </a:r>
            <a:r>
              <a:rPr lang="en-US" sz="2200" dirty="0"/>
              <a:t> </a:t>
            </a:r>
            <a:r>
              <a:rPr lang="en-US" sz="2200" dirty="0" err="1"/>
              <a:t>dengan</a:t>
            </a:r>
            <a:r>
              <a:rPr lang="en-US" sz="2200" dirty="0"/>
              <a:t> </a:t>
            </a:r>
            <a:r>
              <a:rPr lang="en-US" sz="2200" dirty="0" err="1"/>
              <a:t>sesuai</a:t>
            </a:r>
            <a:r>
              <a:rPr lang="en-US" sz="2200" dirty="0"/>
              <a:t> </a:t>
            </a:r>
            <a:r>
              <a:rPr lang="en-US" sz="2200" dirty="0" err="1"/>
              <a:t>dan</a:t>
            </a:r>
            <a:r>
              <a:rPr lang="en-US" sz="2200" dirty="0"/>
              <a:t> </a:t>
            </a:r>
            <a:r>
              <a:rPr lang="en-US" sz="2200" dirty="0" err="1"/>
              <a:t>cepat</a:t>
            </a:r>
            <a:r>
              <a:rPr lang="en-US" sz="2200" dirty="0"/>
              <a:t> </a:t>
            </a:r>
            <a:r>
              <a:rPr lang="en-US" sz="2200" dirty="0" err="1"/>
              <a:t>oleh</a:t>
            </a:r>
            <a:r>
              <a:rPr lang="en-US" sz="2200" dirty="0"/>
              <a:t> </a:t>
            </a:r>
            <a:r>
              <a:rPr lang="en-US" sz="2200" dirty="0" err="1"/>
              <a:t>masing-masing</a:t>
            </a:r>
            <a:r>
              <a:rPr lang="en-US" sz="2200" dirty="0"/>
              <a:t> unit </a:t>
            </a:r>
            <a:r>
              <a:rPr lang="en-US" sz="2200" dirty="0" err="1"/>
              <a:t>bisnis</a:t>
            </a:r>
            <a:r>
              <a:rPr lang="en-US" sz="2200" dirty="0"/>
              <a:t>.</a:t>
            </a:r>
          </a:p>
          <a:p>
            <a:pPr>
              <a:buFont typeface="Wingdings" panose="05000000000000000000" pitchFamily="2" charset="2"/>
              <a:buChar char="Ø"/>
            </a:pPr>
            <a:endParaRPr lang="en-US" sz="2200" dirty="0"/>
          </a:p>
        </p:txBody>
      </p:sp>
    </p:spTree>
    <p:extLst>
      <p:ext uri="{BB962C8B-B14F-4D97-AF65-F5344CB8AC3E}">
        <p14:creationId xmlns:p14="http://schemas.microsoft.com/office/powerpoint/2010/main" val="96078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7544" y="1844824"/>
            <a:ext cx="8001000" cy="4056062"/>
          </a:xfrm>
        </p:spPr>
        <p:txBody>
          <a:bodyPr/>
          <a:lstStyle/>
          <a:p>
            <a:pPr algn="ctr" eaLnBrk="1" hangingPunct="1"/>
            <a:r>
              <a:rPr lang="en-US" altLang="en-US" dirty="0" err="1">
                <a:solidFill>
                  <a:srgbClr val="FFFF99"/>
                </a:solidFill>
              </a:rPr>
              <a:t>Sistem</a:t>
            </a:r>
            <a:r>
              <a:rPr lang="en-US" altLang="en-US" dirty="0">
                <a:solidFill>
                  <a:srgbClr val="FFFF99"/>
                </a:solidFill>
              </a:rPr>
              <a:t> </a:t>
            </a:r>
            <a:r>
              <a:rPr lang="en-US" altLang="en-US" dirty="0" err="1">
                <a:solidFill>
                  <a:srgbClr val="FFFF99"/>
                </a:solidFill>
              </a:rPr>
              <a:t>pengendalian</a:t>
            </a:r>
            <a:r>
              <a:rPr lang="en-US" altLang="en-US" dirty="0">
                <a:solidFill>
                  <a:srgbClr val="FFFF99"/>
                </a:solidFill>
              </a:rPr>
              <a:t> </a:t>
            </a:r>
            <a:r>
              <a:rPr lang="en-US" altLang="en-US" dirty="0" err="1">
                <a:solidFill>
                  <a:srgbClr val="FFFF99"/>
                </a:solidFill>
              </a:rPr>
              <a:t>manajemen</a:t>
            </a:r>
            <a:r>
              <a:rPr lang="en-US" altLang="en-US" dirty="0">
                <a:solidFill>
                  <a:srgbClr val="FFFF99"/>
                </a:solidFill>
              </a:rPr>
              <a:t> </a:t>
            </a:r>
            <a:r>
              <a:rPr lang="en-US" altLang="en-US" dirty="0" err="1">
                <a:solidFill>
                  <a:srgbClr val="FFFF99"/>
                </a:solidFill>
              </a:rPr>
              <a:t>mempengaruhi</a:t>
            </a:r>
            <a:r>
              <a:rPr lang="en-US" altLang="en-US" dirty="0">
                <a:solidFill>
                  <a:srgbClr val="FFFF99"/>
                </a:solidFill>
              </a:rPr>
              <a:t> </a:t>
            </a:r>
            <a:r>
              <a:rPr lang="en-US" altLang="en-US" dirty="0" err="1">
                <a:solidFill>
                  <a:srgbClr val="FFFF99"/>
                </a:solidFill>
              </a:rPr>
              <a:t>perilaku</a:t>
            </a:r>
            <a:r>
              <a:rPr lang="en-US" altLang="en-US" dirty="0">
                <a:solidFill>
                  <a:srgbClr val="FFFF99"/>
                </a:solidFill>
              </a:rPr>
              <a:t> </a:t>
            </a:r>
            <a:r>
              <a:rPr lang="en-US" altLang="en-US" dirty="0" err="1">
                <a:solidFill>
                  <a:srgbClr val="FFFF99"/>
                </a:solidFill>
              </a:rPr>
              <a:t>manusia</a:t>
            </a:r>
            <a:r>
              <a:rPr lang="en-US" altLang="en-US" dirty="0">
                <a:solidFill>
                  <a:srgbClr val="FFFF99"/>
                </a:solidFill>
              </a:rPr>
              <a:t>. </a:t>
            </a:r>
            <a:r>
              <a:rPr lang="en-US" altLang="en-US" dirty="0" err="1">
                <a:solidFill>
                  <a:srgbClr val="FFFF99"/>
                </a:solidFill>
              </a:rPr>
              <a:t>Tindakan-tindakan</a:t>
            </a:r>
            <a:r>
              <a:rPr lang="en-US" altLang="en-US" dirty="0">
                <a:solidFill>
                  <a:srgbClr val="FFFF99"/>
                </a:solidFill>
              </a:rPr>
              <a:t> </a:t>
            </a:r>
            <a:r>
              <a:rPr lang="en-US" altLang="en-US" dirty="0" err="1">
                <a:solidFill>
                  <a:srgbClr val="FFFF99"/>
                </a:solidFill>
              </a:rPr>
              <a:t>individu</a:t>
            </a:r>
            <a:r>
              <a:rPr lang="en-US" altLang="en-US" dirty="0">
                <a:solidFill>
                  <a:srgbClr val="FFFF99"/>
                </a:solidFill>
              </a:rPr>
              <a:t> </a:t>
            </a:r>
            <a:r>
              <a:rPr lang="en-US" altLang="en-US" dirty="0" err="1">
                <a:solidFill>
                  <a:srgbClr val="FFFF99"/>
                </a:solidFill>
              </a:rPr>
              <a:t>untuk</a:t>
            </a:r>
            <a:r>
              <a:rPr lang="en-US" altLang="en-US" dirty="0">
                <a:solidFill>
                  <a:srgbClr val="FFFF99"/>
                </a:solidFill>
              </a:rPr>
              <a:t> </a:t>
            </a:r>
            <a:r>
              <a:rPr lang="en-US" altLang="en-US" dirty="0" err="1">
                <a:solidFill>
                  <a:srgbClr val="FFFF99"/>
                </a:solidFill>
              </a:rPr>
              <a:t>meraih</a:t>
            </a:r>
            <a:r>
              <a:rPr lang="en-US" altLang="en-US" dirty="0">
                <a:solidFill>
                  <a:srgbClr val="FFFF99"/>
                </a:solidFill>
              </a:rPr>
              <a:t> </a:t>
            </a:r>
            <a:r>
              <a:rPr lang="en-US" altLang="en-US" dirty="0" err="1">
                <a:solidFill>
                  <a:srgbClr val="FFFF99"/>
                </a:solidFill>
              </a:rPr>
              <a:t>tujuan-tujuan</a:t>
            </a:r>
            <a:r>
              <a:rPr lang="en-US" altLang="en-US" dirty="0">
                <a:solidFill>
                  <a:srgbClr val="FFFF99"/>
                </a:solidFill>
              </a:rPr>
              <a:t> </a:t>
            </a:r>
            <a:r>
              <a:rPr lang="en-US" altLang="en-US" dirty="0" err="1">
                <a:solidFill>
                  <a:srgbClr val="FFFF99"/>
                </a:solidFill>
              </a:rPr>
              <a:t>pribadinya</a:t>
            </a:r>
            <a:r>
              <a:rPr lang="en-US" altLang="en-US" dirty="0">
                <a:solidFill>
                  <a:srgbClr val="FFFF99"/>
                </a:solidFill>
              </a:rPr>
              <a:t> </a:t>
            </a:r>
            <a:r>
              <a:rPr lang="en-US" altLang="en-US" dirty="0" err="1">
                <a:solidFill>
                  <a:srgbClr val="FFFF99"/>
                </a:solidFill>
              </a:rPr>
              <a:t>juga</a:t>
            </a:r>
            <a:r>
              <a:rPr lang="en-US" altLang="en-US" dirty="0">
                <a:solidFill>
                  <a:srgbClr val="FFFF99"/>
                </a:solidFill>
              </a:rPr>
              <a:t> </a:t>
            </a:r>
            <a:r>
              <a:rPr lang="en-US" altLang="en-US" dirty="0" err="1">
                <a:solidFill>
                  <a:srgbClr val="FFFF99"/>
                </a:solidFill>
              </a:rPr>
              <a:t>akan</a:t>
            </a:r>
            <a:r>
              <a:rPr lang="en-US" altLang="en-US" dirty="0">
                <a:solidFill>
                  <a:srgbClr val="FFFF99"/>
                </a:solidFill>
              </a:rPr>
              <a:t> </a:t>
            </a:r>
            <a:r>
              <a:rPr lang="en-US" altLang="en-US" dirty="0" err="1">
                <a:solidFill>
                  <a:srgbClr val="FFFF99"/>
                </a:solidFill>
              </a:rPr>
              <a:t>membantu</a:t>
            </a:r>
            <a:r>
              <a:rPr lang="en-US" altLang="en-US" dirty="0">
                <a:solidFill>
                  <a:srgbClr val="FFFF99"/>
                </a:solidFill>
              </a:rPr>
              <a:t> </a:t>
            </a:r>
            <a:r>
              <a:rPr lang="en-US" altLang="en-US" dirty="0" err="1">
                <a:solidFill>
                  <a:srgbClr val="FFFF99"/>
                </a:solidFill>
              </a:rPr>
              <a:t>dalam</a:t>
            </a:r>
            <a:r>
              <a:rPr lang="en-US" altLang="en-US" dirty="0">
                <a:solidFill>
                  <a:srgbClr val="FFFF99"/>
                </a:solidFill>
              </a:rPr>
              <a:t> </a:t>
            </a:r>
            <a:r>
              <a:rPr lang="en-US" altLang="en-US" dirty="0" err="1">
                <a:solidFill>
                  <a:srgbClr val="FFFF99"/>
                </a:solidFill>
              </a:rPr>
              <a:t>pencapaian</a:t>
            </a:r>
            <a:r>
              <a:rPr lang="en-US" altLang="en-US" dirty="0">
                <a:solidFill>
                  <a:srgbClr val="FFFF99"/>
                </a:solidFill>
              </a:rPr>
              <a:t> </a:t>
            </a:r>
            <a:r>
              <a:rPr lang="en-US" altLang="en-US" dirty="0" err="1">
                <a:solidFill>
                  <a:srgbClr val="FFFF99"/>
                </a:solidFill>
              </a:rPr>
              <a:t>tujuan</a:t>
            </a:r>
            <a:r>
              <a:rPr lang="en-US" altLang="en-US" dirty="0">
                <a:solidFill>
                  <a:srgbClr val="FFFF99"/>
                </a:solidFill>
              </a:rPr>
              <a:t> </a:t>
            </a:r>
            <a:r>
              <a:rPr lang="en-US" altLang="en-US" dirty="0" err="1">
                <a:solidFill>
                  <a:srgbClr val="FFFF99"/>
                </a:solidFill>
              </a:rPr>
              <a:t>organisasi</a:t>
            </a:r>
            <a:endParaRPr lang="en-US" altLang="en-US" dirty="0">
              <a:solidFill>
                <a:srgbClr val="FFFF99"/>
              </a:solidFill>
            </a:endParaRPr>
          </a:p>
        </p:txBody>
      </p:sp>
      <p:sp>
        <p:nvSpPr>
          <p:cNvPr id="2" name="TextBox 1"/>
          <p:cNvSpPr txBox="1"/>
          <p:nvPr/>
        </p:nvSpPr>
        <p:spPr>
          <a:xfrm>
            <a:off x="683568" y="836712"/>
            <a:ext cx="3528392" cy="523220"/>
          </a:xfrm>
          <a:prstGeom prst="rect">
            <a:avLst/>
          </a:prstGeom>
          <a:noFill/>
        </p:spPr>
        <p:txBody>
          <a:bodyPr wrap="square" rtlCol="0">
            <a:spAutoFit/>
          </a:bodyPr>
          <a:lstStyle/>
          <a:p>
            <a:r>
              <a:rPr lang="en-US" sz="2800" b="1" dirty="0">
                <a:solidFill>
                  <a:schemeClr val="tx2"/>
                </a:solidFill>
                <a:latin typeface="Adobe Myungjo Std M" panose="02020600000000000000" pitchFamily="18" charset="-128"/>
                <a:ea typeface="Adobe Myungjo Std M" panose="02020600000000000000" pitchFamily="18" charset="-128"/>
              </a:rPr>
              <a:t>PRINSIP</a:t>
            </a:r>
          </a:p>
        </p:txBody>
      </p:sp>
    </p:spTree>
    <p:extLst>
      <p:ext uri="{BB962C8B-B14F-4D97-AF65-F5344CB8AC3E}">
        <p14:creationId xmlns:p14="http://schemas.microsoft.com/office/powerpoint/2010/main" val="1782474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1"/>
            <a:ext cx="8352928" cy="5832649"/>
          </a:xfrm>
          <a:prstGeom prst="rect">
            <a:avLst/>
          </a:prstGeom>
        </p:spPr>
      </p:pic>
    </p:spTree>
    <p:extLst>
      <p:ext uri="{BB962C8B-B14F-4D97-AF65-F5344CB8AC3E}">
        <p14:creationId xmlns:p14="http://schemas.microsoft.com/office/powerpoint/2010/main" val="3967755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7992888" cy="5472608"/>
          </a:xfrm>
        </p:spPr>
        <p:txBody>
          <a:bodyPr/>
          <a:lstStyle/>
          <a:p>
            <a:pPr>
              <a:buFont typeface="Wingdings" panose="05000000000000000000" pitchFamily="2" charset="2"/>
              <a:buChar char="Ø"/>
            </a:pPr>
            <a:r>
              <a:rPr lang="en-US" sz="2100" dirty="0" err="1"/>
              <a:t>Dalam</a:t>
            </a:r>
            <a:r>
              <a:rPr lang="en-US" sz="2100" dirty="0"/>
              <a:t> </a:t>
            </a:r>
            <a:r>
              <a:rPr lang="en-US" sz="2100" dirty="0" err="1"/>
              <a:t>Struktur</a:t>
            </a:r>
            <a:r>
              <a:rPr lang="en-US" sz="2100" dirty="0"/>
              <a:t> </a:t>
            </a:r>
            <a:r>
              <a:rPr lang="en-US" sz="2100" dirty="0" err="1"/>
              <a:t>organisasi</a:t>
            </a:r>
            <a:r>
              <a:rPr lang="en-US" sz="2100" dirty="0"/>
              <a:t>, Controller </a:t>
            </a:r>
            <a:r>
              <a:rPr lang="en-US" sz="2100" dirty="0" err="1"/>
              <a:t>merupakan</a:t>
            </a:r>
            <a:r>
              <a:rPr lang="en-US" sz="2100" dirty="0"/>
              <a:t> </a:t>
            </a:r>
            <a:r>
              <a:rPr lang="en-US" sz="2100" dirty="0" err="1"/>
              <a:t>fungsi</a:t>
            </a:r>
            <a:r>
              <a:rPr lang="en-US" sz="2100" dirty="0"/>
              <a:t> Staff.</a:t>
            </a:r>
          </a:p>
          <a:p>
            <a:pPr>
              <a:buFont typeface="Wingdings" panose="05000000000000000000" pitchFamily="2" charset="2"/>
              <a:buChar char="Ø"/>
            </a:pPr>
            <a:r>
              <a:rPr lang="en-US" sz="2100" dirty="0" err="1"/>
              <a:t>Meskipun</a:t>
            </a:r>
            <a:r>
              <a:rPr lang="en-US" sz="2100" dirty="0"/>
              <a:t> </a:t>
            </a:r>
            <a:r>
              <a:rPr lang="en-US" sz="2100" dirty="0" err="1"/>
              <a:t>Controler</a:t>
            </a:r>
            <a:r>
              <a:rPr lang="en-US" sz="2100" dirty="0"/>
              <a:t> </a:t>
            </a:r>
            <a:r>
              <a:rPr lang="en-US" sz="2100" dirty="0" err="1"/>
              <a:t>bertanggung</a:t>
            </a:r>
            <a:r>
              <a:rPr lang="en-US" sz="2100" dirty="0"/>
              <a:t> </a:t>
            </a:r>
            <a:r>
              <a:rPr lang="en-US" sz="2100" dirty="0" err="1"/>
              <a:t>jawab</a:t>
            </a:r>
            <a:r>
              <a:rPr lang="en-US" sz="2100" dirty="0"/>
              <a:t> </a:t>
            </a:r>
            <a:r>
              <a:rPr lang="en-US" sz="2100" dirty="0" err="1"/>
              <a:t>untuk</a:t>
            </a:r>
            <a:r>
              <a:rPr lang="en-US" sz="2100" dirty="0"/>
              <a:t> </a:t>
            </a:r>
            <a:r>
              <a:rPr lang="en-US" sz="2100" dirty="0" err="1"/>
              <a:t>merancang</a:t>
            </a:r>
            <a:r>
              <a:rPr lang="en-US" sz="2100" dirty="0"/>
              <a:t> </a:t>
            </a:r>
            <a:r>
              <a:rPr lang="en-US" sz="2100" dirty="0" err="1"/>
              <a:t>dan</a:t>
            </a:r>
            <a:r>
              <a:rPr lang="en-US" sz="2100" dirty="0"/>
              <a:t> </a:t>
            </a:r>
            <a:r>
              <a:rPr lang="en-US" sz="2100" dirty="0" err="1"/>
              <a:t>menjalankan</a:t>
            </a:r>
            <a:r>
              <a:rPr lang="en-US" sz="2100" dirty="0"/>
              <a:t> system </a:t>
            </a:r>
            <a:r>
              <a:rPr lang="en-US" sz="2100" dirty="0" err="1"/>
              <a:t>untuk</a:t>
            </a:r>
            <a:r>
              <a:rPr lang="en-US" sz="2100" dirty="0"/>
              <a:t> </a:t>
            </a:r>
            <a:r>
              <a:rPr lang="en-US" sz="2100" dirty="0" err="1"/>
              <a:t>memperoleh</a:t>
            </a:r>
            <a:r>
              <a:rPr lang="en-US" sz="2100" dirty="0"/>
              <a:t> </a:t>
            </a:r>
            <a:r>
              <a:rPr lang="en-US" sz="2100" dirty="0" err="1"/>
              <a:t>informasi</a:t>
            </a:r>
            <a:r>
              <a:rPr lang="en-US" sz="2100" dirty="0"/>
              <a:t>, </a:t>
            </a:r>
            <a:r>
              <a:rPr lang="en-US" sz="2100" dirty="0" err="1"/>
              <a:t>pemakai</a:t>
            </a:r>
            <a:r>
              <a:rPr lang="en-US" sz="2100" dirty="0"/>
              <a:t> </a:t>
            </a:r>
            <a:r>
              <a:rPr lang="en-US" sz="2100" dirty="0" err="1"/>
              <a:t>informasi</a:t>
            </a:r>
            <a:r>
              <a:rPr lang="en-US" sz="2100" dirty="0"/>
              <a:t> </a:t>
            </a:r>
            <a:r>
              <a:rPr lang="en-US" sz="2100" dirty="0" err="1"/>
              <a:t>tersebut</a:t>
            </a:r>
            <a:r>
              <a:rPr lang="en-US" sz="2100" dirty="0"/>
              <a:t> </a:t>
            </a:r>
            <a:r>
              <a:rPr lang="en-US" sz="2100" dirty="0" err="1"/>
              <a:t>adalah</a:t>
            </a:r>
            <a:r>
              <a:rPr lang="en-US" sz="2100" dirty="0"/>
              <a:t> </a:t>
            </a:r>
            <a:r>
              <a:rPr lang="en-US" sz="2100" dirty="0" err="1"/>
              <a:t>manajer</a:t>
            </a:r>
            <a:r>
              <a:rPr lang="en-US" sz="2100" dirty="0"/>
              <a:t> yang </a:t>
            </a:r>
            <a:r>
              <a:rPr lang="en-US" sz="2100" dirty="0" err="1"/>
              <a:t>ada</a:t>
            </a:r>
            <a:r>
              <a:rPr lang="en-US" sz="2100" dirty="0"/>
              <a:t> </a:t>
            </a:r>
            <a:r>
              <a:rPr lang="en-US" sz="2100" dirty="0" err="1"/>
              <a:t>dalam</a:t>
            </a:r>
            <a:r>
              <a:rPr lang="en-US" sz="2100" dirty="0"/>
              <a:t> </a:t>
            </a:r>
            <a:r>
              <a:rPr lang="en-US" sz="2100" dirty="0" err="1"/>
              <a:t>struktur</a:t>
            </a:r>
            <a:r>
              <a:rPr lang="en-US" sz="2100" dirty="0"/>
              <a:t>.</a:t>
            </a:r>
          </a:p>
          <a:p>
            <a:pPr>
              <a:buFont typeface="Wingdings" panose="05000000000000000000" pitchFamily="2" charset="2"/>
              <a:buChar char="Ø"/>
            </a:pPr>
            <a:r>
              <a:rPr lang="en-US" sz="2100" dirty="0" err="1"/>
              <a:t>Controler</a:t>
            </a:r>
            <a:r>
              <a:rPr lang="en-US" sz="2100" dirty="0"/>
              <a:t> </a:t>
            </a:r>
            <a:r>
              <a:rPr lang="en-US" sz="2100" dirty="0" err="1"/>
              <a:t>bertanggung</a:t>
            </a:r>
            <a:r>
              <a:rPr lang="en-US" sz="2100" dirty="0"/>
              <a:t> </a:t>
            </a:r>
            <a:r>
              <a:rPr lang="en-US" sz="2100" dirty="0" err="1"/>
              <a:t>jawab</a:t>
            </a:r>
            <a:r>
              <a:rPr lang="en-US" sz="2100" dirty="0"/>
              <a:t> </a:t>
            </a:r>
            <a:r>
              <a:rPr lang="en-US" sz="2100" dirty="0" err="1"/>
              <a:t>menetapkan</a:t>
            </a:r>
            <a:r>
              <a:rPr lang="en-US" sz="2100" dirty="0"/>
              <a:t> </a:t>
            </a:r>
            <a:r>
              <a:rPr lang="en-US" sz="2100" dirty="0" err="1"/>
              <a:t>dan</a:t>
            </a:r>
            <a:r>
              <a:rPr lang="en-US" sz="2100" dirty="0"/>
              <a:t> </a:t>
            </a:r>
            <a:r>
              <a:rPr lang="en-US" sz="2100" dirty="0" err="1"/>
              <a:t>menganalisa</a:t>
            </a:r>
            <a:r>
              <a:rPr lang="en-US" sz="2100" dirty="0"/>
              <a:t> </a:t>
            </a:r>
            <a:r>
              <a:rPr lang="en-US" sz="2100" dirty="0" err="1"/>
              <a:t>pengukur</a:t>
            </a:r>
            <a:r>
              <a:rPr lang="en-US" sz="2100" dirty="0"/>
              <a:t> </a:t>
            </a:r>
            <a:r>
              <a:rPr lang="en-US" sz="2100" dirty="0" err="1"/>
              <a:t>pengendalian</a:t>
            </a:r>
            <a:r>
              <a:rPr lang="en-US" sz="2100" dirty="0"/>
              <a:t> </a:t>
            </a:r>
            <a:r>
              <a:rPr lang="en-US" sz="2100" dirty="0" err="1"/>
              <a:t>dan</a:t>
            </a:r>
            <a:r>
              <a:rPr lang="en-US" sz="2100" dirty="0"/>
              <a:t> </a:t>
            </a:r>
            <a:r>
              <a:rPr lang="en-US" sz="2100" dirty="0" err="1"/>
              <a:t>memberkan</a:t>
            </a:r>
            <a:r>
              <a:rPr lang="en-US" sz="2100" dirty="0"/>
              <a:t> </a:t>
            </a:r>
            <a:r>
              <a:rPr lang="en-US" sz="2100" dirty="0" err="1"/>
              <a:t>rekomendasi</a:t>
            </a:r>
            <a:r>
              <a:rPr lang="en-US" sz="2100" dirty="0"/>
              <a:t> </a:t>
            </a:r>
            <a:r>
              <a:rPr lang="en-US" sz="2100" dirty="0" err="1"/>
              <a:t>tindakan</a:t>
            </a:r>
            <a:r>
              <a:rPr lang="en-US" sz="2100" dirty="0"/>
              <a:t> yang </a:t>
            </a:r>
            <a:r>
              <a:rPr lang="en-US" sz="2100" dirty="0" err="1"/>
              <a:t>harus</a:t>
            </a:r>
            <a:r>
              <a:rPr lang="en-US" sz="2100" dirty="0"/>
              <a:t> </a:t>
            </a:r>
            <a:r>
              <a:rPr lang="en-US" sz="2100" dirty="0" err="1"/>
              <a:t>dilakukan</a:t>
            </a:r>
            <a:r>
              <a:rPr lang="en-US" sz="2100" dirty="0"/>
              <a:t>. </a:t>
            </a:r>
          </a:p>
          <a:p>
            <a:pPr>
              <a:buFont typeface="Wingdings" panose="05000000000000000000" pitchFamily="2" charset="2"/>
              <a:buChar char="Ø"/>
            </a:pPr>
            <a:r>
              <a:rPr lang="en-US" sz="2100" dirty="0" err="1"/>
              <a:t>Tugas</a:t>
            </a:r>
            <a:r>
              <a:rPr lang="en-US" sz="2100" dirty="0"/>
              <a:t> yang </a:t>
            </a:r>
            <a:r>
              <a:rPr lang="en-US" sz="2100" dirty="0" err="1"/>
              <a:t>lainnya</a:t>
            </a:r>
            <a:r>
              <a:rPr lang="en-US" sz="2100" dirty="0"/>
              <a:t> </a:t>
            </a:r>
            <a:r>
              <a:rPr lang="en-US" sz="2100" dirty="0" err="1"/>
              <a:t>adalah</a:t>
            </a:r>
            <a:r>
              <a:rPr lang="en-US" sz="2100" dirty="0"/>
              <a:t> </a:t>
            </a:r>
            <a:r>
              <a:rPr lang="en-US" sz="2100" dirty="0" err="1"/>
              <a:t>memonitor</a:t>
            </a:r>
            <a:r>
              <a:rPr lang="en-US" sz="2100" dirty="0"/>
              <a:t> </a:t>
            </a:r>
            <a:r>
              <a:rPr lang="en-US" sz="2100" dirty="0" err="1"/>
              <a:t>pengeluaran</a:t>
            </a:r>
            <a:r>
              <a:rPr lang="en-US" sz="2100" dirty="0"/>
              <a:t> yang </a:t>
            </a:r>
            <a:r>
              <a:rPr lang="en-US" sz="2100" dirty="0" err="1"/>
              <a:t>dilakukan</a:t>
            </a:r>
            <a:r>
              <a:rPr lang="en-US" sz="2100" dirty="0"/>
              <a:t> </a:t>
            </a:r>
            <a:r>
              <a:rPr lang="en-US" sz="2100" dirty="0" err="1"/>
              <a:t>oleh</a:t>
            </a:r>
            <a:r>
              <a:rPr lang="en-US" sz="2100" dirty="0"/>
              <a:t> </a:t>
            </a:r>
            <a:r>
              <a:rPr lang="en-US" sz="2100" dirty="0" err="1"/>
              <a:t>pimpinan</a:t>
            </a:r>
            <a:r>
              <a:rPr lang="en-US" sz="2100" dirty="0"/>
              <a:t> </a:t>
            </a:r>
            <a:r>
              <a:rPr lang="en-US" sz="2100" dirty="0" err="1"/>
              <a:t>puncak</a:t>
            </a:r>
            <a:r>
              <a:rPr lang="en-US" sz="2100" dirty="0"/>
              <a:t>, </a:t>
            </a:r>
            <a:r>
              <a:rPr lang="en-US" sz="2100" dirty="0" err="1"/>
              <a:t>melalui</a:t>
            </a:r>
            <a:r>
              <a:rPr lang="en-US" sz="2100" dirty="0"/>
              <a:t> system </a:t>
            </a:r>
            <a:r>
              <a:rPr lang="en-US" sz="2100" dirty="0" err="1"/>
              <a:t>akuntansi</a:t>
            </a:r>
            <a:r>
              <a:rPr lang="en-US" sz="2100" dirty="0"/>
              <a:t>.</a:t>
            </a:r>
          </a:p>
          <a:p>
            <a:pPr>
              <a:buFont typeface="Wingdings" panose="05000000000000000000" pitchFamily="2" charset="2"/>
              <a:buChar char="Ø"/>
            </a:pPr>
            <a:r>
              <a:rPr lang="en-US" sz="2100" dirty="0"/>
              <a:t>Controller </a:t>
            </a:r>
            <a:r>
              <a:rPr lang="en-US" sz="2100" dirty="0" err="1"/>
              <a:t>tidak</a:t>
            </a:r>
            <a:r>
              <a:rPr lang="en-US" sz="2100" dirty="0"/>
              <a:t> </a:t>
            </a:r>
            <a:r>
              <a:rPr lang="en-US" sz="2100" dirty="0" err="1"/>
              <a:t>melakukan</a:t>
            </a:r>
            <a:r>
              <a:rPr lang="en-US" sz="2100" dirty="0"/>
              <a:t> </a:t>
            </a:r>
            <a:r>
              <a:rPr lang="en-US" sz="2100" dirty="0" err="1"/>
              <a:t>keputusan</a:t>
            </a:r>
            <a:r>
              <a:rPr lang="en-US" sz="2100" dirty="0"/>
              <a:t> </a:t>
            </a:r>
            <a:r>
              <a:rPr lang="en-US" sz="2100" dirty="0" err="1"/>
              <a:t>manajemen</a:t>
            </a:r>
            <a:r>
              <a:rPr lang="en-US" sz="2100" dirty="0"/>
              <a:t>, </a:t>
            </a:r>
            <a:r>
              <a:rPr lang="en-US" sz="2100" dirty="0" err="1"/>
              <a:t>pertanggungjawaban</a:t>
            </a:r>
            <a:r>
              <a:rPr lang="en-US" sz="2100" dirty="0"/>
              <a:t> </a:t>
            </a:r>
            <a:r>
              <a:rPr lang="en-US" sz="2100" dirty="0" err="1"/>
              <a:t>keputusan</a:t>
            </a:r>
            <a:r>
              <a:rPr lang="en-US" sz="2100" dirty="0"/>
              <a:t> </a:t>
            </a:r>
            <a:r>
              <a:rPr lang="en-US" sz="2100" dirty="0" err="1"/>
              <a:t>ada</a:t>
            </a:r>
            <a:r>
              <a:rPr lang="en-US" sz="2100" dirty="0"/>
              <a:t> </a:t>
            </a:r>
            <a:r>
              <a:rPr lang="en-US" sz="2100" dirty="0" err="1"/>
              <a:t>pada</a:t>
            </a:r>
            <a:r>
              <a:rPr lang="en-US" sz="2100" dirty="0"/>
              <a:t> </a:t>
            </a:r>
            <a:r>
              <a:rPr lang="en-US" sz="2100" dirty="0" err="1"/>
              <a:t>manajer</a:t>
            </a:r>
            <a:r>
              <a:rPr lang="en-US" sz="2100" dirty="0"/>
              <a:t>. </a:t>
            </a:r>
          </a:p>
          <a:p>
            <a:pPr>
              <a:buFont typeface="Wingdings" panose="05000000000000000000" pitchFamily="2" charset="2"/>
              <a:buChar char="Ø"/>
            </a:pPr>
            <a:r>
              <a:rPr lang="en-US" sz="2100" dirty="0" err="1"/>
              <a:t>Keputusan</a:t>
            </a:r>
            <a:r>
              <a:rPr lang="en-US" sz="2100" dirty="0"/>
              <a:t> yang </a:t>
            </a:r>
            <a:r>
              <a:rPr lang="en-US" sz="2100" dirty="0" err="1"/>
              <a:t>dilakukan</a:t>
            </a:r>
            <a:r>
              <a:rPr lang="en-US" sz="2100" dirty="0"/>
              <a:t> controller </a:t>
            </a:r>
            <a:r>
              <a:rPr lang="en-US" sz="2100" dirty="0" err="1"/>
              <a:t>adalah</a:t>
            </a:r>
            <a:r>
              <a:rPr lang="en-US" sz="2100" dirty="0"/>
              <a:t> </a:t>
            </a:r>
            <a:r>
              <a:rPr lang="en-US" sz="2100" dirty="0" err="1"/>
              <a:t>mengenai</a:t>
            </a:r>
            <a:r>
              <a:rPr lang="en-US" sz="2100" dirty="0"/>
              <a:t> </a:t>
            </a:r>
            <a:r>
              <a:rPr lang="en-US" sz="2100" dirty="0" err="1"/>
              <a:t>implementasi</a:t>
            </a:r>
            <a:r>
              <a:rPr lang="en-US" sz="2100" dirty="0"/>
              <a:t>  </a:t>
            </a:r>
            <a:r>
              <a:rPr lang="en-US" sz="2100" dirty="0" err="1"/>
              <a:t>kebijakan</a:t>
            </a:r>
            <a:r>
              <a:rPr lang="en-US" sz="2100" dirty="0"/>
              <a:t> yang </a:t>
            </a:r>
            <a:r>
              <a:rPr lang="en-US" sz="2100" dirty="0" err="1"/>
              <a:t>ditetapkan</a:t>
            </a:r>
            <a:r>
              <a:rPr lang="en-US" sz="2100" dirty="0"/>
              <a:t> </a:t>
            </a:r>
            <a:r>
              <a:rPr lang="en-US" sz="2100" dirty="0" err="1"/>
              <a:t>manajer</a:t>
            </a:r>
            <a:r>
              <a:rPr lang="en-US" sz="2100" dirty="0"/>
              <a:t>, Controller </a:t>
            </a:r>
            <a:r>
              <a:rPr lang="en-US" sz="2100" dirty="0" err="1"/>
              <a:t>juga</a:t>
            </a:r>
            <a:r>
              <a:rPr lang="en-US" sz="2100" dirty="0"/>
              <a:t> </a:t>
            </a:r>
            <a:r>
              <a:rPr lang="en-US" sz="2100" dirty="0" err="1"/>
              <a:t>mempunyai</a:t>
            </a:r>
            <a:r>
              <a:rPr lang="en-US" sz="2100" dirty="0"/>
              <a:t> </a:t>
            </a:r>
            <a:r>
              <a:rPr lang="en-US" sz="2100" dirty="0" err="1"/>
              <a:t>peran</a:t>
            </a:r>
            <a:r>
              <a:rPr lang="en-US" sz="2100" dirty="0"/>
              <a:t> </a:t>
            </a:r>
            <a:r>
              <a:rPr lang="en-US" sz="2100" dirty="0" err="1"/>
              <a:t>penting</a:t>
            </a:r>
            <a:r>
              <a:rPr lang="en-US" sz="2100" dirty="0"/>
              <a:t> </a:t>
            </a:r>
            <a:r>
              <a:rPr lang="en-US" sz="2100" dirty="0" err="1"/>
              <a:t>dalam</a:t>
            </a:r>
            <a:r>
              <a:rPr lang="en-US" sz="2100" dirty="0"/>
              <a:t> </a:t>
            </a:r>
            <a:r>
              <a:rPr lang="en-US" sz="2100" dirty="0" err="1"/>
              <a:t>menetapkan</a:t>
            </a:r>
            <a:r>
              <a:rPr lang="en-US" sz="2100" dirty="0"/>
              <a:t> program yang </a:t>
            </a:r>
            <a:r>
              <a:rPr lang="en-US" sz="2100" dirty="0" err="1"/>
              <a:t>akan</a:t>
            </a:r>
            <a:r>
              <a:rPr lang="en-US" sz="2100" dirty="0"/>
              <a:t> </a:t>
            </a:r>
            <a:r>
              <a:rPr lang="en-US" sz="2100" dirty="0" err="1"/>
              <a:t>dijalankan</a:t>
            </a:r>
            <a:r>
              <a:rPr lang="en-US" sz="2100" dirty="0"/>
              <a:t> </a:t>
            </a:r>
            <a:r>
              <a:rPr lang="en-US" sz="2100" dirty="0" err="1"/>
              <a:t>beserta</a:t>
            </a:r>
            <a:r>
              <a:rPr lang="en-US" sz="2100" dirty="0"/>
              <a:t> </a:t>
            </a:r>
            <a:r>
              <a:rPr lang="en-US" sz="2100" dirty="0" err="1"/>
              <a:t>anggaran</a:t>
            </a:r>
            <a:r>
              <a:rPr lang="en-US" sz="2100" dirty="0"/>
              <a:t>.</a:t>
            </a:r>
          </a:p>
          <a:p>
            <a:pPr>
              <a:buFont typeface="Wingdings" panose="05000000000000000000" pitchFamily="2" charset="2"/>
              <a:buChar char="Ø"/>
            </a:pPr>
            <a:endParaRPr lang="en-US" sz="2100" dirty="0"/>
          </a:p>
        </p:txBody>
      </p:sp>
    </p:spTree>
    <p:extLst>
      <p:ext uri="{BB962C8B-B14F-4D97-AF65-F5344CB8AC3E}">
        <p14:creationId xmlns:p14="http://schemas.microsoft.com/office/powerpoint/2010/main" val="4144241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60" y="620688"/>
            <a:ext cx="8052120" cy="5526547"/>
          </a:xfrm>
          <a:prstGeom prst="rect">
            <a:avLst/>
          </a:prstGeom>
        </p:spPr>
      </p:pic>
    </p:spTree>
    <p:extLst>
      <p:ext uri="{BB962C8B-B14F-4D97-AF65-F5344CB8AC3E}">
        <p14:creationId xmlns:p14="http://schemas.microsoft.com/office/powerpoint/2010/main" val="32909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8424936" cy="5934273"/>
          </a:xfrm>
          <a:prstGeom prst="rect">
            <a:avLst/>
          </a:prstGeom>
        </p:spPr>
      </p:pic>
    </p:spTree>
    <p:extLst>
      <p:ext uri="{BB962C8B-B14F-4D97-AF65-F5344CB8AC3E}">
        <p14:creationId xmlns:p14="http://schemas.microsoft.com/office/powerpoint/2010/main" val="109697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92976"/>
            <a:ext cx="8424936" cy="6072047"/>
          </a:xfrm>
          <a:prstGeom prst="rect">
            <a:avLst/>
          </a:prstGeom>
        </p:spPr>
      </p:pic>
    </p:spTree>
    <p:extLst>
      <p:ext uri="{BB962C8B-B14F-4D97-AF65-F5344CB8AC3E}">
        <p14:creationId xmlns:p14="http://schemas.microsoft.com/office/powerpoint/2010/main" val="386882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16649"/>
            <a:ext cx="8280920" cy="6024702"/>
          </a:xfrm>
          <a:prstGeom prst="rect">
            <a:avLst/>
          </a:prstGeom>
        </p:spPr>
      </p:pic>
    </p:spTree>
    <p:extLst>
      <p:ext uri="{BB962C8B-B14F-4D97-AF65-F5344CB8AC3E}">
        <p14:creationId xmlns:p14="http://schemas.microsoft.com/office/powerpoint/2010/main" val="160277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91108" y="2060848"/>
            <a:ext cx="8305800" cy="1872208"/>
          </a:xfrm>
        </p:spPr>
        <p:txBody>
          <a:bodyPr/>
          <a:lstStyle/>
          <a:p>
            <a:pPr marL="342900" indent="-342900" algn="l" eaLnBrk="1" hangingPunct="1">
              <a:buClr>
                <a:schemeClr val="tx2"/>
              </a:buClr>
              <a:buFont typeface="Wingdings" panose="05000000000000000000" pitchFamily="2" charset="2"/>
              <a:buChar char="Ø"/>
              <a:defRPr/>
            </a:pPr>
            <a:r>
              <a:rPr lang="id-ID" altLang="en-US" sz="2400" dirty="0">
                <a:latin typeface="Times New Roman" panose="02020603050405020304" pitchFamily="18" charset="0"/>
                <a:cs typeface="Times New Roman" panose="02020603050405020304" pitchFamily="18" charset="0"/>
              </a:rPr>
              <a:t>Tujuan perusahaan ditentukan oleh pejabat utama eksekutif</a:t>
            </a:r>
            <a:r>
              <a:rPr lang="en-US" altLang="en-US" sz="2400" dirty="0">
                <a:latin typeface="Times New Roman" panose="02020603050405020304" pitchFamily="18" charset="0"/>
                <a:cs typeface="Times New Roman" panose="02020603050405020304" pitchFamily="18" charset="0"/>
              </a:rPr>
              <a:t> </a:t>
            </a:r>
            <a:r>
              <a:rPr lang="id-ID" altLang="en-US" sz="2400" dirty="0">
                <a:latin typeface="Times New Roman" panose="02020603050405020304" pitchFamily="18" charset="0"/>
                <a:cs typeface="Times New Roman" panose="02020603050405020304" pitchFamily="18" charset="0"/>
              </a:rPr>
              <a:t>(CEO) perusahaan yang bersangkutan, dengan</a:t>
            </a:r>
            <a:r>
              <a:rPr lang="en-US" altLang="en-US" sz="2400" dirty="0">
                <a:latin typeface="Times New Roman" panose="02020603050405020304" pitchFamily="18" charset="0"/>
                <a:cs typeface="Times New Roman" panose="02020603050405020304" pitchFamily="18" charset="0"/>
              </a:rPr>
              <a:t> </a:t>
            </a:r>
            <a:r>
              <a:rPr lang="id-ID" altLang="en-US" sz="2400" dirty="0">
                <a:latin typeface="Times New Roman" panose="02020603050405020304" pitchFamily="18" charset="0"/>
                <a:cs typeface="Times New Roman" panose="02020603050405020304" pitchFamily="18" charset="0"/>
              </a:rPr>
              <a:t>mempertimbangkan nasihat yang diberikan oleh para manajer</a:t>
            </a:r>
            <a:r>
              <a:rPr lang="en-US" altLang="en-US" sz="2400" dirty="0">
                <a:latin typeface="Times New Roman" panose="02020603050405020304" pitchFamily="18" charset="0"/>
                <a:cs typeface="Times New Roman" panose="02020603050405020304" pitchFamily="18" charset="0"/>
              </a:rPr>
              <a:t> </a:t>
            </a:r>
            <a:r>
              <a:rPr lang="id-ID" altLang="en-US" sz="2400" dirty="0">
                <a:latin typeface="Times New Roman" panose="02020603050405020304" pitchFamily="18" charset="0"/>
                <a:cs typeface="Times New Roman" panose="02020603050405020304" pitchFamily="18" charset="0"/>
              </a:rPr>
              <a:t>senior lainnya; dan biasanya kemudian diratifikasi oleh </a:t>
            </a:r>
            <a:r>
              <a:rPr lang="en-US" altLang="en-US" sz="2400" dirty="0">
                <a:latin typeface="Times New Roman" panose="02020603050405020304" pitchFamily="18" charset="0"/>
                <a:cs typeface="Times New Roman" panose="02020603050405020304" pitchFamily="18" charset="0"/>
              </a:rPr>
              <a:t>D</a:t>
            </a:r>
            <a:r>
              <a:rPr lang="id-ID" altLang="en-US" sz="2400" dirty="0">
                <a:latin typeface="Times New Roman" panose="02020603050405020304" pitchFamily="18" charset="0"/>
                <a:cs typeface="Times New Roman" panose="02020603050405020304" pitchFamily="18" charset="0"/>
              </a:rPr>
              <a:t>ewan</a:t>
            </a:r>
            <a:r>
              <a:rPr lang="en-US" altLang="en-US" sz="2400" dirty="0">
                <a:latin typeface="Times New Roman" panose="02020603050405020304" pitchFamily="18" charset="0"/>
                <a:cs typeface="Times New Roman" panose="02020603050405020304" pitchFamily="18" charset="0"/>
              </a:rPr>
              <a:t> D</a:t>
            </a:r>
            <a:r>
              <a:rPr lang="id-ID" altLang="en-US" sz="2400" dirty="0">
                <a:latin typeface="Times New Roman" panose="02020603050405020304" pitchFamily="18" charset="0"/>
                <a:cs typeface="Times New Roman" panose="02020603050405020304" pitchFamily="18" charset="0"/>
              </a:rPr>
              <a:t>irektur</a:t>
            </a:r>
            <a:r>
              <a:rPr lang="en-US" altLang="en-US" sz="2400" dirty="0">
                <a:latin typeface="Times New Roman" panose="02020603050405020304" pitchFamily="18" charset="0"/>
                <a:cs typeface="Times New Roman" panose="02020603050405020304" pitchFamily="18" charset="0"/>
              </a:rPr>
              <a:t> (DIREKSI)</a:t>
            </a:r>
            <a:endParaRPr lang="id-ID" alt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123728" y="692696"/>
            <a:ext cx="5040560" cy="954107"/>
          </a:xfrm>
          <a:prstGeom prst="rect">
            <a:avLst/>
          </a:prstGeom>
          <a:noFill/>
        </p:spPr>
        <p:txBody>
          <a:bodyPr wrap="square" rtlCol="0">
            <a:spAutoFit/>
          </a:bodyPr>
          <a:lstStyle/>
          <a:p>
            <a:pPr algn="ctr"/>
            <a:r>
              <a:rPr lang="en-US" altLang="en-US" sz="2800" b="1" dirty="0">
                <a:latin typeface="Times New Roman" panose="02020603050405020304" pitchFamily="18" charset="0"/>
                <a:cs typeface="Times New Roman" panose="02020603050405020304" pitchFamily="18" charset="0"/>
              </a:rPr>
              <a:t>TUJUAN ORGANISASI (PERUSAHAAN)</a:t>
            </a:r>
            <a:endParaRPr lang="en-US" sz="2800" dirty="0"/>
          </a:p>
        </p:txBody>
      </p:sp>
      <p:sp>
        <p:nvSpPr>
          <p:cNvPr id="5" name="TextBox 4"/>
          <p:cNvSpPr txBox="1"/>
          <p:nvPr/>
        </p:nvSpPr>
        <p:spPr>
          <a:xfrm>
            <a:off x="491108" y="4347101"/>
            <a:ext cx="7992888" cy="1569660"/>
          </a:xfrm>
          <a:prstGeom prst="rect">
            <a:avLst/>
          </a:prstGeom>
          <a:noFill/>
        </p:spPr>
        <p:txBody>
          <a:bodyPr wrap="square" rtlCol="0">
            <a:spAutoFit/>
          </a:bodyPr>
          <a:lstStyle/>
          <a:p>
            <a:pPr marL="342900" indent="-342900">
              <a:buFont typeface="Wingdings" panose="05000000000000000000" pitchFamily="2" charset="2"/>
              <a:buChar char="Ø"/>
            </a:pPr>
            <a:r>
              <a:rPr lang="id-ID" altLang="en-US" sz="2400" dirty="0">
                <a:latin typeface="Times New Roman" panose="02020603050405020304" pitchFamily="18" charset="0"/>
                <a:cs typeface="Times New Roman" panose="02020603050405020304" pitchFamily="18" charset="0"/>
              </a:rPr>
              <a:t>Pada banyak perusahaan, tujuan-tujuan perusahaan biasanya</a:t>
            </a:r>
            <a:r>
              <a:rPr lang="en-US" altLang="en-US" sz="2400" dirty="0">
                <a:latin typeface="Times New Roman" panose="02020603050405020304" pitchFamily="18" charset="0"/>
                <a:cs typeface="Times New Roman" panose="02020603050405020304" pitchFamily="18" charset="0"/>
              </a:rPr>
              <a:t> </a:t>
            </a:r>
            <a:r>
              <a:rPr lang="id-ID" altLang="en-US" sz="2400" dirty="0">
                <a:latin typeface="Times New Roman" panose="02020603050405020304" pitchFamily="18" charset="0"/>
                <a:cs typeface="Times New Roman" panose="02020603050405020304" pitchFamily="18" charset="0"/>
              </a:rPr>
              <a:t>dirancang oleh para pendirinya serta berlaku untuk generasi</a:t>
            </a:r>
            <a:r>
              <a:rPr lang="en-US" altLang="en-US" sz="2400" dirty="0">
                <a:latin typeface="Times New Roman" panose="02020603050405020304" pitchFamily="18" charset="0"/>
                <a:cs typeface="Times New Roman" panose="02020603050405020304" pitchFamily="18" charset="0"/>
              </a:rPr>
              <a:t> </a:t>
            </a:r>
            <a:r>
              <a:rPr lang="id-ID" altLang="en-US" sz="2400" dirty="0">
                <a:latin typeface="Times New Roman" panose="02020603050405020304" pitchFamily="18" charset="0"/>
                <a:cs typeface="Times New Roman" panose="02020603050405020304" pitchFamily="18" charset="0"/>
              </a:rPr>
              <a:t>selanjutnya.</a:t>
            </a:r>
            <a:br>
              <a:rPr lang="id-ID" altLang="en-US" sz="2400" dirty="0">
                <a:latin typeface="Times New Roman" panose="02020603050405020304" pitchFamily="18" charset="0"/>
                <a:cs typeface="Times New Roman" panose="02020603050405020304" pitchFamily="18" charset="0"/>
              </a:rPr>
            </a:br>
            <a:endParaRPr lang="en-US" sz="2400" dirty="0"/>
          </a:p>
        </p:txBody>
      </p:sp>
    </p:spTree>
    <p:extLst>
      <p:ext uri="{BB962C8B-B14F-4D97-AF65-F5344CB8AC3E}">
        <p14:creationId xmlns:p14="http://schemas.microsoft.com/office/powerpoint/2010/main" val="303090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381000"/>
            <a:ext cx="8001000" cy="838200"/>
          </a:xfrm>
        </p:spPr>
        <p:txBody>
          <a:bodyPr/>
          <a:lstStyle/>
          <a:p>
            <a:pPr algn="ctr"/>
            <a:r>
              <a:rPr lang="en-US" dirty="0"/>
              <a:t>BEBERAPA TUJUAN ORGANISASI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219201"/>
            <a:ext cx="8280920" cy="5090120"/>
          </a:xfrm>
          <a:prstGeom prst="rect">
            <a:avLst/>
          </a:prstGeom>
        </p:spPr>
      </p:pic>
    </p:spTree>
    <p:extLst>
      <p:ext uri="{BB962C8B-B14F-4D97-AF65-F5344CB8AC3E}">
        <p14:creationId xmlns:p14="http://schemas.microsoft.com/office/powerpoint/2010/main" val="65616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23528" y="764704"/>
            <a:ext cx="85344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charset="0"/>
              </a:defRPr>
            </a:lvl2pPr>
            <a:lvl3pPr algn="l" rtl="0" eaLnBrk="0" fontAlgn="base" hangingPunct="0">
              <a:spcBef>
                <a:spcPct val="0"/>
              </a:spcBef>
              <a:spcAft>
                <a:spcPct val="0"/>
              </a:spcAft>
              <a:defRPr sz="3600">
                <a:solidFill>
                  <a:schemeClr val="tx2"/>
                </a:solidFill>
                <a:latin typeface="Tahoma" charset="0"/>
              </a:defRPr>
            </a:lvl3pPr>
            <a:lvl4pPr algn="l" rtl="0" eaLnBrk="0" fontAlgn="base" hangingPunct="0">
              <a:spcBef>
                <a:spcPct val="0"/>
              </a:spcBef>
              <a:spcAft>
                <a:spcPct val="0"/>
              </a:spcAft>
              <a:defRPr sz="3600">
                <a:solidFill>
                  <a:schemeClr val="tx2"/>
                </a:solidFill>
                <a:latin typeface="Tahoma" charset="0"/>
              </a:defRPr>
            </a:lvl4pPr>
            <a:lvl5pPr algn="l" rtl="0" eaLnBrk="0" fontAlgn="base" hangingPunct="0">
              <a:spcBef>
                <a:spcPct val="0"/>
              </a:spcBef>
              <a:spcAft>
                <a:spcPct val="0"/>
              </a:spcAft>
              <a:defRPr sz="3600">
                <a:solidFill>
                  <a:schemeClr val="tx2"/>
                </a:solidFill>
                <a:latin typeface="Tahoma" charset="0"/>
              </a:defRPr>
            </a:lvl5pPr>
            <a:lvl6pPr marL="457200" algn="l" rtl="0" fontAlgn="base">
              <a:spcBef>
                <a:spcPct val="0"/>
              </a:spcBef>
              <a:spcAft>
                <a:spcPct val="0"/>
              </a:spcAft>
              <a:defRPr sz="3600">
                <a:solidFill>
                  <a:schemeClr val="tx2"/>
                </a:solidFill>
                <a:latin typeface="Tahoma" charset="0"/>
              </a:defRPr>
            </a:lvl6pPr>
            <a:lvl7pPr marL="914400" algn="l" rtl="0" fontAlgn="base">
              <a:spcBef>
                <a:spcPct val="0"/>
              </a:spcBef>
              <a:spcAft>
                <a:spcPct val="0"/>
              </a:spcAft>
              <a:defRPr sz="3600">
                <a:solidFill>
                  <a:schemeClr val="tx2"/>
                </a:solidFill>
                <a:latin typeface="Tahoma" charset="0"/>
              </a:defRPr>
            </a:lvl7pPr>
            <a:lvl8pPr marL="1371600" algn="l" rtl="0" fontAlgn="base">
              <a:spcBef>
                <a:spcPct val="0"/>
              </a:spcBef>
              <a:spcAft>
                <a:spcPct val="0"/>
              </a:spcAft>
              <a:defRPr sz="3600">
                <a:solidFill>
                  <a:schemeClr val="tx2"/>
                </a:solidFill>
                <a:latin typeface="Tahoma" charset="0"/>
              </a:defRPr>
            </a:lvl8pPr>
            <a:lvl9pPr marL="1828800" algn="l" rtl="0" fontAlgn="base">
              <a:spcBef>
                <a:spcPct val="0"/>
              </a:spcBef>
              <a:spcAft>
                <a:spcPct val="0"/>
              </a:spcAft>
              <a:defRPr sz="3600">
                <a:solidFill>
                  <a:schemeClr val="tx2"/>
                </a:solidFill>
                <a:latin typeface="Tahoma" charset="0"/>
              </a:defRPr>
            </a:lvl9pPr>
          </a:lstStyle>
          <a:p>
            <a:pPr eaLnBrk="1" hangingPunct="1">
              <a:defRPr/>
            </a:pPr>
            <a:r>
              <a:rPr lang="id-ID" altLang="en-US" sz="3400" kern="0" dirty="0">
                <a:latin typeface="Times New Roman" panose="02020603050405020304" pitchFamily="18" charset="0"/>
                <a:cs typeface="Times New Roman" panose="02020603050405020304" pitchFamily="18" charset="0"/>
              </a:rPr>
              <a:t>Profitabilitas</a:t>
            </a:r>
            <a:br>
              <a:rPr lang="id-ID" altLang="en-US" sz="2400" kern="0" dirty="0">
                <a:latin typeface="Times New Roman" panose="02020603050405020304" pitchFamily="18" charset="0"/>
                <a:cs typeface="Times New Roman" panose="02020603050405020304" pitchFamily="18" charset="0"/>
              </a:rPr>
            </a:br>
            <a:r>
              <a:rPr lang="id-ID" altLang="en-US" sz="2400" kern="0" dirty="0">
                <a:latin typeface="Times New Roman" panose="02020603050405020304" pitchFamily="18" charset="0"/>
                <a:cs typeface="Times New Roman" panose="02020603050405020304" pitchFamily="18" charset="0"/>
              </a:rPr>
              <a:t>        Dalam bisnis, kapasitas untuk menghasilkan laba biasanya </a:t>
            </a:r>
            <a:br>
              <a:rPr lang="id-ID" altLang="en-US" sz="2400" kern="0" dirty="0">
                <a:latin typeface="Times New Roman" panose="02020603050405020304" pitchFamily="18" charset="0"/>
                <a:cs typeface="Times New Roman" panose="02020603050405020304" pitchFamily="18" charset="0"/>
              </a:rPr>
            </a:br>
            <a:r>
              <a:rPr lang="id-ID" altLang="en-US" sz="2400" kern="0" dirty="0">
                <a:latin typeface="Times New Roman" panose="02020603050405020304" pitchFamily="18" charset="0"/>
                <a:cs typeface="Times New Roman" panose="02020603050405020304" pitchFamily="18" charset="0"/>
              </a:rPr>
              <a:t>        merupakan tujuan yang paling penting. Profitabilitas ini </a:t>
            </a:r>
            <a:br>
              <a:rPr lang="id-ID" altLang="en-US" sz="2400" kern="0" dirty="0">
                <a:latin typeface="Times New Roman" panose="02020603050405020304" pitchFamily="18" charset="0"/>
                <a:cs typeface="Times New Roman" panose="02020603050405020304" pitchFamily="18" charset="0"/>
              </a:rPr>
            </a:br>
            <a:r>
              <a:rPr lang="id-ID" altLang="en-US" sz="2400" kern="0" dirty="0">
                <a:latin typeface="Times New Roman" panose="02020603050405020304" pitchFamily="18" charset="0"/>
                <a:cs typeface="Times New Roman" panose="02020603050405020304" pitchFamily="18" charset="0"/>
              </a:rPr>
              <a:t>        mengacu pada laba untuk jangka panjang, dan bukan laba pada  </a:t>
            </a:r>
            <a:br>
              <a:rPr lang="id-ID" altLang="en-US" sz="2400" kern="0" dirty="0">
                <a:latin typeface="Times New Roman" panose="02020603050405020304" pitchFamily="18" charset="0"/>
                <a:cs typeface="Times New Roman" panose="02020603050405020304" pitchFamily="18" charset="0"/>
              </a:rPr>
            </a:br>
            <a:r>
              <a:rPr lang="id-ID" altLang="en-US" sz="2400" kern="0" dirty="0">
                <a:latin typeface="Times New Roman" panose="02020603050405020304" pitchFamily="18" charset="0"/>
                <a:cs typeface="Times New Roman" panose="02020603050405020304" pitchFamily="18" charset="0"/>
              </a:rPr>
              <a:t>        kuartal atau tahun.</a:t>
            </a:r>
            <a:br>
              <a:rPr lang="id-ID" altLang="en-US" sz="2400" kern="0" dirty="0">
                <a:latin typeface="Times New Roman" panose="02020603050405020304" pitchFamily="18" charset="0"/>
                <a:cs typeface="Times New Roman" panose="02020603050405020304" pitchFamily="18" charset="0"/>
              </a:rPr>
            </a:br>
            <a:r>
              <a:rPr lang="id-ID" altLang="en-US" sz="2400" kern="0" dirty="0">
                <a:latin typeface="Times New Roman" panose="02020603050405020304" pitchFamily="18" charset="0"/>
                <a:cs typeface="Times New Roman" panose="02020603050405020304" pitchFamily="18" charset="0"/>
              </a:rPr>
              <a:t>        Kapasitas untuk menghasilkan laba ditujukan, dalam arti luas </a:t>
            </a:r>
            <a:br>
              <a:rPr lang="id-ID" altLang="en-US" sz="2400" kern="0" dirty="0">
                <a:latin typeface="Times New Roman" panose="02020603050405020304" pitchFamily="18" charset="0"/>
                <a:cs typeface="Times New Roman" panose="02020603050405020304" pitchFamily="18" charset="0"/>
              </a:rPr>
            </a:br>
            <a:r>
              <a:rPr lang="id-ID" altLang="en-US" sz="2400" kern="0" dirty="0">
                <a:latin typeface="Times New Roman" panose="02020603050405020304" pitchFamily="18" charset="0"/>
                <a:cs typeface="Times New Roman" panose="02020603050405020304" pitchFamily="18" charset="0"/>
              </a:rPr>
              <a:t>        dan sangat konsepsional, dalam persamaan yang merupakan </a:t>
            </a:r>
            <a:br>
              <a:rPr lang="id-ID" altLang="en-US" sz="2400" kern="0" dirty="0">
                <a:latin typeface="Times New Roman" panose="02020603050405020304" pitchFamily="18" charset="0"/>
                <a:cs typeface="Times New Roman" panose="02020603050405020304" pitchFamily="18" charset="0"/>
              </a:rPr>
            </a:br>
            <a:r>
              <a:rPr lang="id-ID" altLang="en-US" sz="2400" kern="0" dirty="0">
                <a:latin typeface="Times New Roman" panose="02020603050405020304" pitchFamily="18" charset="0"/>
                <a:cs typeface="Times New Roman" panose="02020603050405020304" pitchFamily="18" charset="0"/>
              </a:rPr>
              <a:t>        produk dari dua rasio, yaitu:</a:t>
            </a:r>
            <a:br>
              <a:rPr lang="id-ID" altLang="en-US" sz="2400" kern="0" dirty="0">
                <a:latin typeface="Times New Roman" panose="02020603050405020304" pitchFamily="18" charset="0"/>
                <a:cs typeface="Times New Roman" panose="02020603050405020304" pitchFamily="18" charset="0"/>
              </a:rPr>
            </a:br>
            <a:r>
              <a:rPr lang="id-ID" altLang="en-US" sz="2400" kern="0" dirty="0">
                <a:latin typeface="Times New Roman" panose="02020603050405020304" pitchFamily="18" charset="0"/>
                <a:cs typeface="Times New Roman" panose="02020603050405020304" pitchFamily="18" charset="0"/>
              </a:rPr>
              <a:t>        a. Return On Investment, yang diperoleh dengan membagi laba </a:t>
            </a:r>
            <a:br>
              <a:rPr lang="id-ID" altLang="en-US" sz="2400" kern="0" dirty="0">
                <a:latin typeface="Times New Roman" panose="02020603050405020304" pitchFamily="18" charset="0"/>
                <a:cs typeface="Times New Roman" panose="02020603050405020304" pitchFamily="18" charset="0"/>
              </a:rPr>
            </a:br>
            <a:r>
              <a:rPr lang="id-ID" altLang="en-US" sz="2400" kern="0" dirty="0">
                <a:latin typeface="Times New Roman" panose="02020603050405020304" pitchFamily="18" charset="0"/>
                <a:cs typeface="Times New Roman" panose="02020603050405020304" pitchFamily="18" charset="0"/>
              </a:rPr>
              <a:t>            (yaitu, pendapatan dikurangi biaya).</a:t>
            </a:r>
            <a:br>
              <a:rPr lang="id-ID" altLang="en-US" sz="2400" kern="0" dirty="0">
                <a:latin typeface="Times New Roman" panose="02020603050405020304" pitchFamily="18" charset="0"/>
                <a:cs typeface="Times New Roman" panose="02020603050405020304" pitchFamily="18" charset="0"/>
              </a:rPr>
            </a:br>
            <a:r>
              <a:rPr lang="id-ID" altLang="en-US" sz="2400" kern="0" dirty="0">
                <a:latin typeface="Times New Roman" panose="02020603050405020304" pitchFamily="18" charset="0"/>
                <a:cs typeface="Times New Roman" panose="02020603050405020304" pitchFamily="18" charset="0"/>
              </a:rPr>
              <a:t>        b. Investasi para pemegang saham, yang terdiri penerbitan </a:t>
            </a:r>
            <a:br>
              <a:rPr lang="id-ID" altLang="en-US" sz="2400" kern="0" dirty="0">
                <a:latin typeface="Times New Roman" panose="02020603050405020304" pitchFamily="18" charset="0"/>
                <a:cs typeface="Times New Roman" panose="02020603050405020304" pitchFamily="18" charset="0"/>
              </a:rPr>
            </a:br>
            <a:r>
              <a:rPr lang="id-ID" altLang="en-US" sz="2400" kern="0" dirty="0">
                <a:latin typeface="Times New Roman" panose="02020603050405020304" pitchFamily="18" charset="0"/>
                <a:cs typeface="Times New Roman" panose="02020603050405020304" pitchFamily="18" charset="0"/>
              </a:rPr>
              <a:t>            saham dan </a:t>
            </a:r>
            <a:r>
              <a:rPr lang="en-US" altLang="en-US" sz="2400" kern="0" dirty="0" err="1">
                <a:latin typeface="Times New Roman" panose="02020603050405020304" pitchFamily="18" charset="0"/>
                <a:cs typeface="Times New Roman" panose="02020603050405020304" pitchFamily="18" charset="0"/>
              </a:rPr>
              <a:t>saldo</a:t>
            </a:r>
            <a:r>
              <a:rPr lang="en-US" altLang="en-US" sz="2400" kern="0" dirty="0">
                <a:latin typeface="Times New Roman" panose="02020603050405020304" pitchFamily="18" charset="0"/>
                <a:cs typeface="Times New Roman" panose="02020603050405020304" pitchFamily="18" charset="0"/>
              </a:rPr>
              <a:t> </a:t>
            </a:r>
            <a:r>
              <a:rPr lang="id-ID" altLang="en-US" sz="2400" kern="0" dirty="0">
                <a:latin typeface="Times New Roman" panose="02020603050405020304" pitchFamily="18" charset="0"/>
                <a:cs typeface="Times New Roman" panose="02020603050405020304" pitchFamily="18" charset="0"/>
              </a:rPr>
              <a:t>laba .</a:t>
            </a:r>
            <a:br>
              <a:rPr lang="id-ID" altLang="en-US" sz="2400" kern="0" dirty="0">
                <a:latin typeface="Times New Roman" panose="02020603050405020304" pitchFamily="18" charset="0"/>
                <a:cs typeface="Times New Roman" panose="02020603050405020304" pitchFamily="18" charset="0"/>
              </a:rPr>
            </a:br>
            <a:endParaRPr lang="id-ID"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894166"/>
      </p:ext>
    </p:extLst>
  </p:cSld>
  <p:clrMapOvr>
    <a:masterClrMapping/>
  </p:clrMapOvr>
</p:sld>
</file>

<file path=ppt/theme/theme1.xml><?xml version="1.0" encoding="utf-8"?>
<a:theme xmlns:a="http://schemas.openxmlformats.org/drawingml/2006/main" name="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557</TotalTime>
  <Words>1089</Words>
  <Application>Microsoft Office PowerPoint</Application>
  <PresentationFormat>On-screen Show (4:3)</PresentationFormat>
  <Paragraphs>53</Paragraphs>
  <Slides>32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Adobe Myungjo Std M</vt:lpstr>
      <vt:lpstr>Arial</vt:lpstr>
      <vt:lpstr>Arial Rounded MT Bold</vt:lpstr>
      <vt:lpstr>Cooper Std Black</vt:lpstr>
      <vt:lpstr>Tahoma</vt:lpstr>
      <vt:lpstr>Times New Roman</vt:lpstr>
      <vt:lpstr>Wingdings</vt:lpstr>
      <vt:lpstr>Selling a Product or</vt:lpstr>
      <vt:lpstr>PowerPoint Presentation</vt:lpstr>
      <vt:lpstr>PowerPoint Presentation</vt:lpstr>
      <vt:lpstr>Sistem pengendalian manajemen mempengaruhi perilaku manusia. Tindakan-tindakan individu untuk meraih tujuan-tujuan pribadinya juga akan membantu dalam pencapaian tujuan organisasi</vt:lpstr>
      <vt:lpstr>PowerPoint Presentation</vt:lpstr>
      <vt:lpstr>PowerPoint Presentation</vt:lpstr>
      <vt:lpstr>PowerPoint Presentation</vt:lpstr>
      <vt:lpstr>Tujuan perusahaan ditentukan oleh pejabat utama eksekutif (CEO) perusahaan yang bersangkutan, dengan mempertimbangkan nasihat yang diberikan oleh para manajer senior lainnya; dan biasanya kemudian diratifikasi oleh Dewan Direktur (DIREKSI)</vt:lpstr>
      <vt:lpstr>BEBERAPA TUJUAN ORGANISASI</vt:lpstr>
      <vt:lpstr>PowerPoint Presentation</vt:lpstr>
      <vt:lpstr>Nilai Pemegang Saham</vt:lpstr>
      <vt:lpstr>RISIKO</vt:lpstr>
      <vt:lpstr>Tujuan Lain (Survei Posner &amp; Schmidt 1984)</vt:lpstr>
      <vt:lpstr>Goal Congruence (Keselarasan Tujuan)</vt:lpstr>
      <vt:lpstr>PowerPoint Presentation</vt:lpstr>
      <vt:lpstr>PowerPoint Presentation</vt:lpstr>
      <vt:lpstr>PowerPoint Presentation</vt:lpstr>
      <vt:lpstr>Faktor Informal</vt:lpstr>
      <vt:lpstr>PowerPoint Presentation</vt:lpstr>
      <vt:lpstr>Sistem Pengendalian Formal</vt:lpstr>
      <vt:lpstr>PowerPoint Presentation</vt:lpstr>
      <vt:lpstr>PowerPoint Presentation</vt:lpstr>
      <vt:lpstr>1. Struktur Fungsional, setiap manajer bertanggung jawab bagi      fungsi-fungsi  dispesialisasi seperti produksi dan pemasaran  2. Struktur Unit Bisnis, para unit manajer bertanggung jawab bagi      aktivitas-aktivitas  dari masing-masing unit, dan unit bisnis      berfungsi sebagai bagian yang semi independen dari perusahaan  3. Struktur Matriks, unit-unit fungsional memiliki tanggung jawab      rangkap</vt:lpstr>
      <vt:lpstr>PowerPoint Presentation</vt:lpstr>
      <vt:lpstr>Organisasi Fungsional ·  Alasan bagi bentuk organisasi fungsional adalah adanya gagasan      perlunya seorang manajer yang membawa pengetahuan      khususnya untuk mengambil keputusan yang berkaitan dengan      fungsi spesifik ·  Keuntungan: Efisiensi ·  Keterbatasan:     a. Sulit untuk mengukur efektivitas setiap fungsi.     b. Tidak ada cara yang baik untuk membuat rencana kerja bagi          setiap fungsi secara terpisah.     c. Dapat terjadi perselisihan antar manajer fungsi (tidak          memadai untuk diterapkan pada sebuah perusahaan dengan          produk  dan pasar yang beragam).     d. Cenderung menciptakan sekat-sekat bagi tiap fungsi yang          dimilikinya. Oleh karenanya, mencegah kemungkinan          diadakannya koordinasi lintas fungsi  di bidang-bidang          garapan  seperti dalam pengembangan produk baru.</vt:lpstr>
      <vt:lpstr>PowerPoint Presentation</vt:lpstr>
      <vt:lpstr>Organisasi Bisnis ·  Unit Bisnis (divisi) bertanggung jawab terhadap seluruh fungsi     yang terkait dengan produksi dan pemasaran (profit center dan     investment center) ·  Keunggulan:      a. Sebagai tempat latihan untuk menjadi general manajemen dan          keputusan dihasilkan lebih baik. Seorang manajer unit bisnis          dituntut untuk bisa menunjukkan semangat kewirausahawan          yang sama seperti yang dipunyai oleh CEO dari sebuah          perusahaan tersendiri.     b. Oleh karena unit bisnis sangat dekatdengan pasar bagi produk-         produknya dari kantor pusat, maka para manajer unit bisnis          biasa membuat keputusan-keputusan produksi dan pemasaran          secara lebih masuk akal dari pada yang diputuskan oleh kantor          pusat dan unit bisnis ini pun bisa memberikan reaksi          terhadap ancaman-ancaman atau peluang baru secara cepat.  </vt:lpstr>
      <vt:lpstr>Keterbatasan :  a. Kemungkinan masing-masing unit bisnis menduplikasikan      sejumlah pekerjaan dalam sebuah organisasi fungsional.  b. Perselisihan yang terjadi di antara spesialis fungsional dalam      organisasi perusahaan fungsional digantikan oleh perselisihan       di antara unit-unit bisnis dalam organisasi perusahaan unit      bisnis.  </vt:lpstr>
      <vt:lpstr>PowerPoint Presentation</vt:lpstr>
      <vt:lpstr>PowerPoint Presentation</vt:lpstr>
      <vt:lpstr>PowerPoint Presentation</vt:lpstr>
      <vt:lpstr>PowerPoint Presentation</vt:lpstr>
      <vt:lpstr>PowerPoint Presentation</vt:lpstr>
    </vt:vector>
  </TitlesOfParts>
  <Company>Student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Hakikat Sistem Pengendalian Manajemen</dc:title>
  <dc:creator>User</dc:creator>
  <cp:lastModifiedBy>mamandjamal63@gmail.com</cp:lastModifiedBy>
  <cp:revision>49</cp:revision>
  <dcterms:created xsi:type="dcterms:W3CDTF">2009-02-09T21:42:20Z</dcterms:created>
  <dcterms:modified xsi:type="dcterms:W3CDTF">2022-10-21T13:46:01Z</dcterms:modified>
</cp:coreProperties>
</file>