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27" r:id="rId2"/>
    <p:sldId id="368" r:id="rId3"/>
    <p:sldId id="369" r:id="rId4"/>
    <p:sldId id="300" r:id="rId5"/>
    <p:sldId id="356" r:id="rId6"/>
    <p:sldId id="357" r:id="rId7"/>
    <p:sldId id="358" r:id="rId8"/>
    <p:sldId id="359" r:id="rId9"/>
    <p:sldId id="360" r:id="rId10"/>
    <p:sldId id="332" r:id="rId11"/>
    <p:sldId id="333" r:id="rId12"/>
    <p:sldId id="331" r:id="rId13"/>
    <p:sldId id="334" r:id="rId14"/>
    <p:sldId id="335" r:id="rId15"/>
    <p:sldId id="336" r:id="rId16"/>
    <p:sldId id="337" r:id="rId17"/>
    <p:sldId id="367" r:id="rId18"/>
    <p:sldId id="339" r:id="rId19"/>
    <p:sldId id="340" r:id="rId20"/>
    <p:sldId id="341" r:id="rId21"/>
    <p:sldId id="342" r:id="rId22"/>
    <p:sldId id="344" r:id="rId23"/>
    <p:sldId id="355" r:id="rId24"/>
    <p:sldId id="361" r:id="rId25"/>
    <p:sldId id="346" r:id="rId26"/>
    <p:sldId id="362" r:id="rId27"/>
    <p:sldId id="364" r:id="rId28"/>
    <p:sldId id="365" r:id="rId29"/>
    <p:sldId id="366" r:id="rId30"/>
    <p:sldId id="349" r:id="rId31"/>
    <p:sldId id="350" r:id="rId32"/>
    <p:sldId id="351" r:id="rId33"/>
    <p:sldId id="305" r:id="rId34"/>
  </p:sldIdLst>
  <p:sldSz cx="12192000" cy="6858000"/>
  <p:notesSz cx="4479925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Suhartono, S.Si. M.Sc" initials="DSSM" lastIdx="18" clrIdx="0">
    <p:extLst>
      <p:ext uri="{19B8F6BF-5375-455C-9EA6-DF929625EA0E}">
        <p15:presenceInfo xmlns:p15="http://schemas.microsoft.com/office/powerpoint/2012/main" userId="Dr. Suhartono, S.Si. M.Sc" providerId="None"/>
      </p:ext>
    </p:extLst>
  </p:cmAuthor>
  <p:cmAuthor id="2" name="340141201@staff.integra.its.ac.id" initials="3" lastIdx="2" clrIdx="1">
    <p:extLst>
      <p:ext uri="{19B8F6BF-5375-455C-9EA6-DF929625EA0E}">
        <p15:presenceInfo xmlns:p15="http://schemas.microsoft.com/office/powerpoint/2012/main" userId="S::340141201@staff.integra.its.ac.id::99a1003c-ab9d-49ba-a83f-5b24df4a1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D2C"/>
    <a:srgbClr val="F5AA2D"/>
    <a:srgbClr val="FFC411"/>
    <a:srgbClr val="013880"/>
    <a:srgbClr val="212F40"/>
    <a:srgbClr val="FFBD07"/>
    <a:srgbClr val="F16459"/>
    <a:srgbClr val="5E0E66"/>
    <a:srgbClr val="EDEDE3"/>
    <a:srgbClr val="489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AA</c:v>
          </c:tx>
          <c:spPr>
            <a:ln w="47625">
              <a:noFill/>
            </a:ln>
          </c:spP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1</c:v>
                </c:pt>
                <c:pt idx="3">
                  <c:v>-1</c:v>
                </c:pt>
              </c:numCache>
            </c:numRef>
          </c:yVal>
          <c:smooth val="0"/>
        </c:ser>
        <c:ser>
          <c:idx val="1"/>
          <c:order val="1"/>
          <c:tx>
            <c:v>KElas</c:v>
          </c:tx>
          <c:spPr>
            <a:ln w="47625">
              <a:noFill/>
            </a:ln>
          </c:spPr>
          <c:x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6338880"/>
        <c:axId val="-1616348672"/>
      </c:scatterChart>
      <c:valAx>
        <c:axId val="-161633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616348672"/>
        <c:crosses val="autoZero"/>
        <c:crossBetween val="midCat"/>
      </c:valAx>
      <c:valAx>
        <c:axId val="-161634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16163388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AA</c:v>
          </c:tx>
          <c:spPr>
            <a:ln w="47625">
              <a:noFill/>
            </a:ln>
          </c:spP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1</c:v>
                </c:pt>
                <c:pt idx="3">
                  <c:v>-1</c:v>
                </c:pt>
              </c:numCache>
            </c:numRef>
          </c:yVal>
          <c:smooth val="0"/>
        </c:ser>
        <c:ser>
          <c:idx val="1"/>
          <c:order val="1"/>
          <c:tx>
            <c:v>KElas</c:v>
          </c:tx>
          <c:spPr>
            <a:ln w="47625">
              <a:noFill/>
            </a:ln>
          </c:spPr>
          <c:x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6352480"/>
        <c:axId val="-1616337248"/>
      </c:scatterChart>
      <c:valAx>
        <c:axId val="-16163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616337248"/>
        <c:crosses val="autoZero"/>
        <c:crossBetween val="midCat"/>
      </c:valAx>
      <c:valAx>
        <c:axId val="-161633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16163524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4EDB1-D89D-4318-B62F-DA489763EC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7549A5-8664-48B4-B216-540E1E86EA2A}">
      <dgm:prSet phldrT="[Text]"/>
      <dgm:spPr/>
      <dgm:t>
        <a:bodyPr/>
        <a:lstStyle/>
        <a:p>
          <a:r>
            <a:rPr lang="en-GB" dirty="0" smtClean="0"/>
            <a:t>Training </a:t>
          </a:r>
          <a:r>
            <a:rPr lang="en-GB" dirty="0" err="1" smtClean="0"/>
            <a:t>relatif</a:t>
          </a:r>
          <a:r>
            <a:rPr lang="en-GB" dirty="0" smtClean="0"/>
            <a:t> </a:t>
          </a:r>
          <a:r>
            <a:rPr lang="en-GB" dirty="0" err="1" smtClean="0"/>
            <a:t>mudah</a:t>
          </a:r>
          <a:endParaRPr lang="en-US" dirty="0"/>
        </a:p>
      </dgm:t>
    </dgm:pt>
    <dgm:pt modelId="{1BB6C409-11A3-4B04-AADD-E784022D0617}" type="parTrans" cxnId="{81CAFD47-0C0F-4FC8-8822-8E23C16F16F5}">
      <dgm:prSet/>
      <dgm:spPr/>
      <dgm:t>
        <a:bodyPr/>
        <a:lstStyle/>
        <a:p>
          <a:endParaRPr lang="en-US"/>
        </a:p>
      </dgm:t>
    </dgm:pt>
    <dgm:pt modelId="{F27CF893-3C3E-4831-9AFD-307846EA7BE0}" type="sibTrans" cxnId="{81CAFD47-0C0F-4FC8-8822-8E23C16F16F5}">
      <dgm:prSet/>
      <dgm:spPr/>
      <dgm:t>
        <a:bodyPr/>
        <a:lstStyle/>
        <a:p>
          <a:endParaRPr lang="en-US"/>
        </a:p>
      </dgm:t>
    </dgm:pt>
    <dgm:pt modelId="{9573CCD7-15B1-44B6-A215-B981A29FA7EF}">
      <dgm:prSet/>
      <dgm:spPr/>
      <dgm:t>
        <a:bodyPr/>
        <a:lstStyle/>
        <a:p>
          <a:r>
            <a:rPr lang="en-GB" dirty="0" err="1" smtClean="0"/>
            <a:t>tidak</a:t>
          </a:r>
          <a:r>
            <a:rPr lang="en-GB" dirty="0" smtClean="0"/>
            <a:t> </a:t>
          </a:r>
          <a:r>
            <a:rPr lang="en-GB" dirty="0" err="1" smtClean="0"/>
            <a:t>mengalami</a:t>
          </a:r>
          <a:r>
            <a:rPr lang="en-GB" dirty="0" smtClean="0"/>
            <a:t> local optimal, </a:t>
          </a:r>
          <a:r>
            <a:rPr lang="en-GB" dirty="0" err="1" smtClean="0"/>
            <a:t>tidak</a:t>
          </a:r>
          <a:r>
            <a:rPr lang="en-GB" dirty="0" smtClean="0"/>
            <a:t> </a:t>
          </a:r>
          <a:r>
            <a:rPr lang="en-GB" dirty="0" err="1" smtClean="0"/>
            <a:t>seperti</a:t>
          </a:r>
          <a:r>
            <a:rPr lang="en-GB" dirty="0" smtClean="0"/>
            <a:t> </a:t>
          </a:r>
          <a:r>
            <a:rPr lang="en-GB" dirty="0" err="1" smtClean="0"/>
            <a:t>pada</a:t>
          </a:r>
          <a:r>
            <a:rPr lang="en-GB" dirty="0" smtClean="0"/>
            <a:t> neural networks</a:t>
          </a:r>
          <a:endParaRPr lang="en-GB" dirty="0"/>
        </a:p>
      </dgm:t>
    </dgm:pt>
    <dgm:pt modelId="{C7EB70B0-38FA-4526-A51C-BDF2F68BE2C5}" type="parTrans" cxnId="{C1D9E84E-75E7-4E14-B948-3114229E1175}">
      <dgm:prSet/>
      <dgm:spPr/>
      <dgm:t>
        <a:bodyPr/>
        <a:lstStyle/>
        <a:p>
          <a:endParaRPr lang="en-US"/>
        </a:p>
      </dgm:t>
    </dgm:pt>
    <dgm:pt modelId="{AF952690-77B9-49AE-8151-66568BB72EEE}" type="sibTrans" cxnId="{C1D9E84E-75E7-4E14-B948-3114229E1175}">
      <dgm:prSet/>
      <dgm:spPr/>
      <dgm:t>
        <a:bodyPr/>
        <a:lstStyle/>
        <a:p>
          <a:endParaRPr lang="en-US"/>
        </a:p>
      </dgm:t>
    </dgm:pt>
    <dgm:pt modelId="{ACD82C1D-ECD1-4C56-8C05-13826693701D}">
      <dgm:prSet/>
      <dgm:spPr/>
      <dgm:t>
        <a:bodyPr/>
        <a:lstStyle/>
        <a:p>
          <a:r>
            <a:rPr lang="en-GB" smtClean="0"/>
            <a:t>Relatif baik untuk data berdimensi tinggi</a:t>
          </a:r>
          <a:endParaRPr lang="en-GB" dirty="0"/>
        </a:p>
      </dgm:t>
    </dgm:pt>
    <dgm:pt modelId="{3FD7D8EB-0B96-4936-955F-D6E07C8406E2}" type="parTrans" cxnId="{8496DD32-25F0-46AB-811C-53F920C45F7B}">
      <dgm:prSet/>
      <dgm:spPr/>
      <dgm:t>
        <a:bodyPr/>
        <a:lstStyle/>
        <a:p>
          <a:endParaRPr lang="en-US"/>
        </a:p>
      </dgm:t>
    </dgm:pt>
    <dgm:pt modelId="{9916979F-C212-41F3-B42B-BCF822FFE67E}" type="sibTrans" cxnId="{8496DD32-25F0-46AB-811C-53F920C45F7B}">
      <dgm:prSet/>
      <dgm:spPr/>
      <dgm:t>
        <a:bodyPr/>
        <a:lstStyle/>
        <a:p>
          <a:endParaRPr lang="en-US"/>
        </a:p>
      </dgm:t>
    </dgm:pt>
    <dgm:pt modelId="{FAF257CA-0B57-4E97-A7F2-1AAD44C46D15}">
      <dgm:prSet/>
      <dgm:spPr/>
      <dgm:t>
        <a:bodyPr/>
        <a:lstStyle/>
        <a:p>
          <a:r>
            <a:rPr lang="en-GB" smtClean="0"/>
            <a:t>Tradeoff antara kompleksitas classifier dan kesalahan dapat dikontrol secara eksplisit</a:t>
          </a:r>
          <a:endParaRPr lang="en-GB" dirty="0"/>
        </a:p>
      </dgm:t>
    </dgm:pt>
    <dgm:pt modelId="{0532D5C8-F331-4037-9420-852BD5A28F2D}" type="parTrans" cxnId="{C45E2DC8-193C-4C92-BD03-B3BB09587BAF}">
      <dgm:prSet/>
      <dgm:spPr/>
      <dgm:t>
        <a:bodyPr/>
        <a:lstStyle/>
        <a:p>
          <a:endParaRPr lang="en-US"/>
        </a:p>
      </dgm:t>
    </dgm:pt>
    <dgm:pt modelId="{980A0E28-3BE5-4071-8222-587D9C0FE570}" type="sibTrans" cxnId="{C45E2DC8-193C-4C92-BD03-B3BB09587BAF}">
      <dgm:prSet/>
      <dgm:spPr/>
      <dgm:t>
        <a:bodyPr/>
        <a:lstStyle/>
        <a:p>
          <a:endParaRPr lang="en-US"/>
        </a:p>
      </dgm:t>
    </dgm:pt>
    <dgm:pt modelId="{FF6F4D4D-E23F-4B20-B7A2-4F3C78E3E5D9}">
      <dgm:prSet/>
      <dgm:spPr/>
      <dgm:t>
        <a:bodyPr/>
        <a:lstStyle/>
        <a:p>
          <a:r>
            <a:rPr lang="en-GB" dirty="0" smtClean="0"/>
            <a:t>Data non-</a:t>
          </a:r>
          <a:r>
            <a:rPr lang="en-GB" dirty="0" err="1" smtClean="0"/>
            <a:t>tradisional</a:t>
          </a:r>
          <a:r>
            <a:rPr lang="en-GB" dirty="0" smtClean="0"/>
            <a:t> </a:t>
          </a:r>
          <a:r>
            <a:rPr lang="en-GB" dirty="0" err="1" smtClean="0"/>
            <a:t>seperti</a:t>
          </a:r>
          <a:r>
            <a:rPr lang="en-GB" dirty="0" smtClean="0"/>
            <a:t> string </a:t>
          </a:r>
          <a:r>
            <a:rPr lang="en-GB" dirty="0" err="1" smtClean="0"/>
            <a:t>dan</a:t>
          </a:r>
          <a:r>
            <a:rPr lang="en-GB" dirty="0" smtClean="0"/>
            <a:t> tree </a:t>
          </a:r>
          <a:r>
            <a:rPr lang="en-GB" dirty="0" err="1" smtClean="0"/>
            <a:t>dapat</a:t>
          </a:r>
          <a:r>
            <a:rPr lang="en-GB" dirty="0" smtClean="0"/>
            <a:t> </a:t>
          </a:r>
          <a:r>
            <a:rPr lang="en-GB" dirty="0" err="1" smtClean="0"/>
            <a:t>digunakan</a:t>
          </a:r>
          <a:r>
            <a:rPr lang="en-GB" dirty="0" smtClean="0"/>
            <a:t> </a:t>
          </a:r>
          <a:r>
            <a:rPr lang="en-GB" dirty="0" err="1" smtClean="0"/>
            <a:t>sebagai</a:t>
          </a:r>
          <a:r>
            <a:rPr lang="en-GB" dirty="0" smtClean="0"/>
            <a:t> input </a:t>
          </a:r>
          <a:r>
            <a:rPr lang="en-GB" dirty="0" err="1" smtClean="0"/>
            <a:t>ke</a:t>
          </a:r>
          <a:r>
            <a:rPr lang="en-GB" dirty="0" smtClean="0"/>
            <a:t> SVM, </a:t>
          </a:r>
          <a:r>
            <a:rPr lang="en-GB" dirty="0" err="1" smtClean="0"/>
            <a:t>bukan</a:t>
          </a:r>
          <a:r>
            <a:rPr lang="en-GB" dirty="0" smtClean="0"/>
            <a:t> </a:t>
          </a:r>
          <a:r>
            <a:rPr lang="en-GB" err="1" smtClean="0"/>
            <a:t>vektor</a:t>
          </a:r>
          <a:r>
            <a:rPr lang="en-GB" smtClean="0"/>
            <a:t> fitur</a:t>
          </a:r>
          <a:endParaRPr lang="en-GB" dirty="0"/>
        </a:p>
      </dgm:t>
    </dgm:pt>
    <dgm:pt modelId="{D150CE26-8371-4292-B89C-3A79CDBB711F}" type="parTrans" cxnId="{7EDB2E0D-0DCD-4F8D-BE5F-73C670BA7A2F}">
      <dgm:prSet/>
      <dgm:spPr/>
      <dgm:t>
        <a:bodyPr/>
        <a:lstStyle/>
        <a:p>
          <a:endParaRPr lang="en-US"/>
        </a:p>
      </dgm:t>
    </dgm:pt>
    <dgm:pt modelId="{24EC6E47-F84F-4B4F-B54B-B1AFEDC0BDE6}" type="sibTrans" cxnId="{7EDB2E0D-0DCD-4F8D-BE5F-73C670BA7A2F}">
      <dgm:prSet/>
      <dgm:spPr/>
      <dgm:t>
        <a:bodyPr/>
        <a:lstStyle/>
        <a:p>
          <a:endParaRPr lang="en-US"/>
        </a:p>
      </dgm:t>
    </dgm:pt>
    <dgm:pt modelId="{36824BF1-B15F-402F-888B-E4CBB2F7B45F}" type="pres">
      <dgm:prSet presAssocID="{45A4EDB1-D89D-4318-B62F-DA489763EC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7C1A7E3-7900-46B9-AE2B-EF1636451952}" type="pres">
      <dgm:prSet presAssocID="{45A4EDB1-D89D-4318-B62F-DA489763ECF9}" presName="Name1" presStyleCnt="0"/>
      <dgm:spPr/>
    </dgm:pt>
    <dgm:pt modelId="{823C050E-90E4-4F40-8A34-2E9458FA50E2}" type="pres">
      <dgm:prSet presAssocID="{45A4EDB1-D89D-4318-B62F-DA489763ECF9}" presName="cycle" presStyleCnt="0"/>
      <dgm:spPr/>
    </dgm:pt>
    <dgm:pt modelId="{4271BF0D-8CBD-4ED1-94FC-9ACB56BC4727}" type="pres">
      <dgm:prSet presAssocID="{45A4EDB1-D89D-4318-B62F-DA489763ECF9}" presName="srcNode" presStyleLbl="node1" presStyleIdx="0" presStyleCnt="4"/>
      <dgm:spPr/>
    </dgm:pt>
    <dgm:pt modelId="{ABF544D2-A481-45DE-9606-46B7A7A13B55}" type="pres">
      <dgm:prSet presAssocID="{45A4EDB1-D89D-4318-B62F-DA489763ECF9}" presName="conn" presStyleLbl="parChTrans1D2" presStyleIdx="0" presStyleCnt="1"/>
      <dgm:spPr/>
      <dgm:t>
        <a:bodyPr/>
        <a:lstStyle/>
        <a:p>
          <a:endParaRPr lang="en-US"/>
        </a:p>
      </dgm:t>
    </dgm:pt>
    <dgm:pt modelId="{378DA3D6-E4BF-4B12-AAE5-7BA28D3DAAC0}" type="pres">
      <dgm:prSet presAssocID="{45A4EDB1-D89D-4318-B62F-DA489763ECF9}" presName="extraNode" presStyleLbl="node1" presStyleIdx="0" presStyleCnt="4"/>
      <dgm:spPr/>
    </dgm:pt>
    <dgm:pt modelId="{F6129263-0034-4515-8240-3C2180673D46}" type="pres">
      <dgm:prSet presAssocID="{45A4EDB1-D89D-4318-B62F-DA489763ECF9}" presName="dstNode" presStyleLbl="node1" presStyleIdx="0" presStyleCnt="4"/>
      <dgm:spPr/>
    </dgm:pt>
    <dgm:pt modelId="{55481016-C5DC-4D5F-B835-0CB97258AAE3}" type="pres">
      <dgm:prSet presAssocID="{E07549A5-8664-48B4-B216-540E1E86EA2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250A5-5704-461C-8D0D-E6CE66FD0291}" type="pres">
      <dgm:prSet presAssocID="{E07549A5-8664-48B4-B216-540E1E86EA2A}" presName="accent_1" presStyleCnt="0"/>
      <dgm:spPr/>
    </dgm:pt>
    <dgm:pt modelId="{4E2DFE79-C9CF-4C7D-B497-1464B48EE040}" type="pres">
      <dgm:prSet presAssocID="{E07549A5-8664-48B4-B216-540E1E86EA2A}" presName="accentRepeatNode" presStyleLbl="solidFgAcc1" presStyleIdx="0" presStyleCnt="4"/>
      <dgm:spPr/>
    </dgm:pt>
    <dgm:pt modelId="{AAE8DD8C-5882-44CC-AFB1-B0630B82BE3C}" type="pres">
      <dgm:prSet presAssocID="{ACD82C1D-ECD1-4C56-8C05-13826693701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079AC-245C-4B33-8A0C-57FEDC63B338}" type="pres">
      <dgm:prSet presAssocID="{ACD82C1D-ECD1-4C56-8C05-13826693701D}" presName="accent_2" presStyleCnt="0"/>
      <dgm:spPr/>
    </dgm:pt>
    <dgm:pt modelId="{1AE6EF37-7590-46B5-9672-E60B822C2F19}" type="pres">
      <dgm:prSet presAssocID="{ACD82C1D-ECD1-4C56-8C05-13826693701D}" presName="accentRepeatNode" presStyleLbl="solidFgAcc1" presStyleIdx="1" presStyleCnt="4"/>
      <dgm:spPr/>
    </dgm:pt>
    <dgm:pt modelId="{AB925607-BC0A-499D-9A5D-35CBEF2A7BBE}" type="pres">
      <dgm:prSet presAssocID="{FAF257CA-0B57-4E97-A7F2-1AAD44C46D1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B2872-6F2E-49CF-A376-745D7C5C5BC7}" type="pres">
      <dgm:prSet presAssocID="{FAF257CA-0B57-4E97-A7F2-1AAD44C46D15}" presName="accent_3" presStyleCnt="0"/>
      <dgm:spPr/>
    </dgm:pt>
    <dgm:pt modelId="{1D188BEA-940D-4015-B52E-50C135E68F10}" type="pres">
      <dgm:prSet presAssocID="{FAF257CA-0B57-4E97-A7F2-1AAD44C46D15}" presName="accentRepeatNode" presStyleLbl="solidFgAcc1" presStyleIdx="2" presStyleCnt="4"/>
      <dgm:spPr/>
    </dgm:pt>
    <dgm:pt modelId="{9AEEC5D7-4874-4F5A-8931-F50EE0F4612E}" type="pres">
      <dgm:prSet presAssocID="{FF6F4D4D-E23F-4B20-B7A2-4F3C78E3E5D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303CA-6D9B-4BC4-9078-6CDBFF1312F1}" type="pres">
      <dgm:prSet presAssocID="{FF6F4D4D-E23F-4B20-B7A2-4F3C78E3E5D9}" presName="accent_4" presStyleCnt="0"/>
      <dgm:spPr/>
    </dgm:pt>
    <dgm:pt modelId="{A3484DFA-9212-458E-87C8-3DD089E6AD9D}" type="pres">
      <dgm:prSet presAssocID="{FF6F4D4D-E23F-4B20-B7A2-4F3C78E3E5D9}" presName="accentRepeatNode" presStyleLbl="solidFgAcc1" presStyleIdx="3" presStyleCnt="4"/>
      <dgm:spPr/>
    </dgm:pt>
  </dgm:ptLst>
  <dgm:cxnLst>
    <dgm:cxn modelId="{4C8EAD56-3362-482C-949F-5975B5130784}" type="presOf" srcId="{E07549A5-8664-48B4-B216-540E1E86EA2A}" destId="{55481016-C5DC-4D5F-B835-0CB97258AAE3}" srcOrd="0" destOrd="0" presId="urn:microsoft.com/office/officeart/2008/layout/VerticalCurvedList"/>
    <dgm:cxn modelId="{A2C6B8BB-4796-44F9-BD13-B8702719F877}" type="presOf" srcId="{FAF257CA-0B57-4E97-A7F2-1AAD44C46D15}" destId="{AB925607-BC0A-499D-9A5D-35CBEF2A7BBE}" srcOrd="0" destOrd="0" presId="urn:microsoft.com/office/officeart/2008/layout/VerticalCurvedList"/>
    <dgm:cxn modelId="{AD1E508A-07EA-486D-A0DE-528A0A5BBEF0}" type="presOf" srcId="{45A4EDB1-D89D-4318-B62F-DA489763ECF9}" destId="{36824BF1-B15F-402F-888B-E4CBB2F7B45F}" srcOrd="0" destOrd="0" presId="urn:microsoft.com/office/officeart/2008/layout/VerticalCurvedList"/>
    <dgm:cxn modelId="{7EDB2E0D-0DCD-4F8D-BE5F-73C670BA7A2F}" srcId="{45A4EDB1-D89D-4318-B62F-DA489763ECF9}" destId="{FF6F4D4D-E23F-4B20-B7A2-4F3C78E3E5D9}" srcOrd="3" destOrd="0" parTransId="{D150CE26-8371-4292-B89C-3A79CDBB711F}" sibTransId="{24EC6E47-F84F-4B4F-B54B-B1AFEDC0BDE6}"/>
    <dgm:cxn modelId="{F98419EB-BC92-47D4-ACAA-65546ADA4DF6}" type="presOf" srcId="{AF952690-77B9-49AE-8151-66568BB72EEE}" destId="{ABF544D2-A481-45DE-9606-46B7A7A13B55}" srcOrd="0" destOrd="0" presId="urn:microsoft.com/office/officeart/2008/layout/VerticalCurvedList"/>
    <dgm:cxn modelId="{8496DD32-25F0-46AB-811C-53F920C45F7B}" srcId="{45A4EDB1-D89D-4318-B62F-DA489763ECF9}" destId="{ACD82C1D-ECD1-4C56-8C05-13826693701D}" srcOrd="1" destOrd="0" parTransId="{3FD7D8EB-0B96-4936-955F-D6E07C8406E2}" sibTransId="{9916979F-C212-41F3-B42B-BCF822FFE67E}"/>
    <dgm:cxn modelId="{C1D9E84E-75E7-4E14-B948-3114229E1175}" srcId="{E07549A5-8664-48B4-B216-540E1E86EA2A}" destId="{9573CCD7-15B1-44B6-A215-B981A29FA7EF}" srcOrd="0" destOrd="0" parTransId="{C7EB70B0-38FA-4526-A51C-BDF2F68BE2C5}" sibTransId="{AF952690-77B9-49AE-8151-66568BB72EEE}"/>
    <dgm:cxn modelId="{AB629BBD-91D3-4D49-952D-FDF5A7C768DE}" type="presOf" srcId="{ACD82C1D-ECD1-4C56-8C05-13826693701D}" destId="{AAE8DD8C-5882-44CC-AFB1-B0630B82BE3C}" srcOrd="0" destOrd="0" presId="urn:microsoft.com/office/officeart/2008/layout/VerticalCurvedList"/>
    <dgm:cxn modelId="{DC9A9A10-1411-4DCE-BD22-E984174B2808}" type="presOf" srcId="{9573CCD7-15B1-44B6-A215-B981A29FA7EF}" destId="{55481016-C5DC-4D5F-B835-0CB97258AAE3}" srcOrd="0" destOrd="1" presId="urn:microsoft.com/office/officeart/2008/layout/VerticalCurvedList"/>
    <dgm:cxn modelId="{97E113F5-DA6F-4469-8764-285F6CA1000F}" type="presOf" srcId="{FF6F4D4D-E23F-4B20-B7A2-4F3C78E3E5D9}" destId="{9AEEC5D7-4874-4F5A-8931-F50EE0F4612E}" srcOrd="0" destOrd="0" presId="urn:microsoft.com/office/officeart/2008/layout/VerticalCurvedList"/>
    <dgm:cxn modelId="{81CAFD47-0C0F-4FC8-8822-8E23C16F16F5}" srcId="{45A4EDB1-D89D-4318-B62F-DA489763ECF9}" destId="{E07549A5-8664-48B4-B216-540E1E86EA2A}" srcOrd="0" destOrd="0" parTransId="{1BB6C409-11A3-4B04-AADD-E784022D0617}" sibTransId="{F27CF893-3C3E-4831-9AFD-307846EA7BE0}"/>
    <dgm:cxn modelId="{C45E2DC8-193C-4C92-BD03-B3BB09587BAF}" srcId="{45A4EDB1-D89D-4318-B62F-DA489763ECF9}" destId="{FAF257CA-0B57-4E97-A7F2-1AAD44C46D15}" srcOrd="2" destOrd="0" parTransId="{0532D5C8-F331-4037-9420-852BD5A28F2D}" sibTransId="{980A0E28-3BE5-4071-8222-587D9C0FE570}"/>
    <dgm:cxn modelId="{C31C2F20-FCA6-4D84-849B-4F5C4D20C9C9}" type="presParOf" srcId="{36824BF1-B15F-402F-888B-E4CBB2F7B45F}" destId="{C7C1A7E3-7900-46B9-AE2B-EF1636451952}" srcOrd="0" destOrd="0" presId="urn:microsoft.com/office/officeart/2008/layout/VerticalCurvedList"/>
    <dgm:cxn modelId="{477B35EF-88E7-4380-AEE5-CE6C09EB1756}" type="presParOf" srcId="{C7C1A7E3-7900-46B9-AE2B-EF1636451952}" destId="{823C050E-90E4-4F40-8A34-2E9458FA50E2}" srcOrd="0" destOrd="0" presId="urn:microsoft.com/office/officeart/2008/layout/VerticalCurvedList"/>
    <dgm:cxn modelId="{4FF95266-36EF-4EE4-943A-3E49EE39BA51}" type="presParOf" srcId="{823C050E-90E4-4F40-8A34-2E9458FA50E2}" destId="{4271BF0D-8CBD-4ED1-94FC-9ACB56BC4727}" srcOrd="0" destOrd="0" presId="urn:microsoft.com/office/officeart/2008/layout/VerticalCurvedList"/>
    <dgm:cxn modelId="{A4F58862-E043-4373-B99B-78CBE8B5028B}" type="presParOf" srcId="{823C050E-90E4-4F40-8A34-2E9458FA50E2}" destId="{ABF544D2-A481-45DE-9606-46B7A7A13B55}" srcOrd="1" destOrd="0" presId="urn:microsoft.com/office/officeart/2008/layout/VerticalCurvedList"/>
    <dgm:cxn modelId="{2E25B494-3B69-4DE5-A5B5-A5470528A086}" type="presParOf" srcId="{823C050E-90E4-4F40-8A34-2E9458FA50E2}" destId="{378DA3D6-E4BF-4B12-AAE5-7BA28D3DAAC0}" srcOrd="2" destOrd="0" presId="urn:microsoft.com/office/officeart/2008/layout/VerticalCurvedList"/>
    <dgm:cxn modelId="{2D00A084-DF81-4DEE-9DF2-D6E0BFE2ECAF}" type="presParOf" srcId="{823C050E-90E4-4F40-8A34-2E9458FA50E2}" destId="{F6129263-0034-4515-8240-3C2180673D46}" srcOrd="3" destOrd="0" presId="urn:microsoft.com/office/officeart/2008/layout/VerticalCurvedList"/>
    <dgm:cxn modelId="{04AA966F-568E-424E-8A31-EDFB82B26076}" type="presParOf" srcId="{C7C1A7E3-7900-46B9-AE2B-EF1636451952}" destId="{55481016-C5DC-4D5F-B835-0CB97258AAE3}" srcOrd="1" destOrd="0" presId="urn:microsoft.com/office/officeart/2008/layout/VerticalCurvedList"/>
    <dgm:cxn modelId="{1BC894A7-EA1D-488F-AD41-D5F7422972AF}" type="presParOf" srcId="{C7C1A7E3-7900-46B9-AE2B-EF1636451952}" destId="{297250A5-5704-461C-8D0D-E6CE66FD0291}" srcOrd="2" destOrd="0" presId="urn:microsoft.com/office/officeart/2008/layout/VerticalCurvedList"/>
    <dgm:cxn modelId="{39F706F1-F6FE-451B-9204-21241F343F5B}" type="presParOf" srcId="{297250A5-5704-461C-8D0D-E6CE66FD0291}" destId="{4E2DFE79-C9CF-4C7D-B497-1464B48EE040}" srcOrd="0" destOrd="0" presId="urn:microsoft.com/office/officeart/2008/layout/VerticalCurvedList"/>
    <dgm:cxn modelId="{D8652DB9-7BE7-4F7B-A082-A89510FA4ADB}" type="presParOf" srcId="{C7C1A7E3-7900-46B9-AE2B-EF1636451952}" destId="{AAE8DD8C-5882-44CC-AFB1-B0630B82BE3C}" srcOrd="3" destOrd="0" presId="urn:microsoft.com/office/officeart/2008/layout/VerticalCurvedList"/>
    <dgm:cxn modelId="{2C84F575-7A16-41C1-ABF2-4B3C989C2F89}" type="presParOf" srcId="{C7C1A7E3-7900-46B9-AE2B-EF1636451952}" destId="{0DE079AC-245C-4B33-8A0C-57FEDC63B338}" srcOrd="4" destOrd="0" presId="urn:microsoft.com/office/officeart/2008/layout/VerticalCurvedList"/>
    <dgm:cxn modelId="{B31C0B9D-732C-406B-8514-9A5D0C64B85A}" type="presParOf" srcId="{0DE079AC-245C-4B33-8A0C-57FEDC63B338}" destId="{1AE6EF37-7590-46B5-9672-E60B822C2F19}" srcOrd="0" destOrd="0" presId="urn:microsoft.com/office/officeart/2008/layout/VerticalCurvedList"/>
    <dgm:cxn modelId="{720EA280-476E-4D06-B616-30A8772419A3}" type="presParOf" srcId="{C7C1A7E3-7900-46B9-AE2B-EF1636451952}" destId="{AB925607-BC0A-499D-9A5D-35CBEF2A7BBE}" srcOrd="5" destOrd="0" presId="urn:microsoft.com/office/officeart/2008/layout/VerticalCurvedList"/>
    <dgm:cxn modelId="{52D75B71-8514-49B6-869C-7496CB6D4425}" type="presParOf" srcId="{C7C1A7E3-7900-46B9-AE2B-EF1636451952}" destId="{6ECB2872-6F2E-49CF-A376-745D7C5C5BC7}" srcOrd="6" destOrd="0" presId="urn:microsoft.com/office/officeart/2008/layout/VerticalCurvedList"/>
    <dgm:cxn modelId="{001867BD-945C-40E6-9076-AED617DCBE24}" type="presParOf" srcId="{6ECB2872-6F2E-49CF-A376-745D7C5C5BC7}" destId="{1D188BEA-940D-4015-B52E-50C135E68F10}" srcOrd="0" destOrd="0" presId="urn:microsoft.com/office/officeart/2008/layout/VerticalCurvedList"/>
    <dgm:cxn modelId="{AC08BB5C-DC12-4686-A0C0-360E5F5175DE}" type="presParOf" srcId="{C7C1A7E3-7900-46B9-AE2B-EF1636451952}" destId="{9AEEC5D7-4874-4F5A-8931-F50EE0F4612E}" srcOrd="7" destOrd="0" presId="urn:microsoft.com/office/officeart/2008/layout/VerticalCurvedList"/>
    <dgm:cxn modelId="{5B8E3DCC-D72B-4C9C-A5E5-D40CF9A21888}" type="presParOf" srcId="{C7C1A7E3-7900-46B9-AE2B-EF1636451952}" destId="{9AD303CA-6D9B-4BC4-9078-6CDBFF1312F1}" srcOrd="8" destOrd="0" presId="urn:microsoft.com/office/officeart/2008/layout/VerticalCurvedList"/>
    <dgm:cxn modelId="{993028C3-BA26-435E-ADCC-B6367ED01C37}" type="presParOf" srcId="{9AD303CA-6D9B-4BC4-9078-6CDBFF1312F1}" destId="{A3484DFA-9212-458E-87C8-3DD089E6AD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E3740-8C92-49C5-AEE3-59ADF239BDB9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33B4EC-6859-42E2-B9DE-6C3617C53779}">
      <dgm:prSet phldrT="[Text]"/>
      <dgm:spPr/>
      <dgm:t>
        <a:bodyPr/>
        <a:lstStyle/>
        <a:p>
          <a:r>
            <a:rPr lang="en-US" dirty="0" smtClean="0"/>
            <a:t>SVM</a:t>
          </a:r>
          <a:endParaRPr lang="en-US" dirty="0"/>
        </a:p>
      </dgm:t>
    </dgm:pt>
    <dgm:pt modelId="{667AC159-EF7F-45AD-8909-D594FD41666B}" type="parTrans" cxnId="{D247F673-56B3-4FDF-B84E-F2E8A6EE708D}">
      <dgm:prSet/>
      <dgm:spPr/>
      <dgm:t>
        <a:bodyPr/>
        <a:lstStyle/>
        <a:p>
          <a:endParaRPr lang="en-US"/>
        </a:p>
      </dgm:t>
    </dgm:pt>
    <dgm:pt modelId="{D4C34CB3-33E5-4A46-9A9C-483C1E2C69A7}" type="sibTrans" cxnId="{D247F673-56B3-4FDF-B84E-F2E8A6EE708D}">
      <dgm:prSet/>
      <dgm:spPr/>
      <dgm:t>
        <a:bodyPr/>
        <a:lstStyle/>
        <a:p>
          <a:endParaRPr lang="en-US"/>
        </a:p>
      </dgm:t>
    </dgm:pt>
    <dgm:pt modelId="{C112490B-4500-49C7-B170-85FFF2F0A336}">
      <dgm:prSet phldrT="[Text]" custT="1"/>
      <dgm:spPr/>
      <dgm:t>
        <a:bodyPr/>
        <a:lstStyle/>
        <a:p>
          <a:pPr algn="l"/>
          <a:r>
            <a:rPr lang="en-US" sz="1600" dirty="0" err="1" smtClean="0"/>
            <a:t>Konsep</a:t>
          </a:r>
          <a:r>
            <a:rPr lang="en-US" sz="1600" dirty="0" smtClean="0"/>
            <a:t> yang </a:t>
          </a:r>
          <a:r>
            <a:rPr lang="en-US" sz="1600" dirty="0" err="1" smtClean="0"/>
            <a:t>relatif</a:t>
          </a:r>
          <a:r>
            <a:rPr lang="en-US" sz="1600" dirty="0" smtClean="0"/>
            <a:t> </a:t>
          </a:r>
          <a:r>
            <a:rPr lang="en-US" sz="1600" dirty="0" err="1" smtClean="0"/>
            <a:t>baru</a:t>
          </a:r>
          <a:endParaRPr lang="en-US" sz="1600" dirty="0"/>
        </a:p>
      </dgm:t>
    </dgm:pt>
    <dgm:pt modelId="{01F95F4E-68A2-4189-B500-6AF531C26299}" type="parTrans" cxnId="{36FF0C30-31AF-4377-AD2B-80C760852C00}">
      <dgm:prSet/>
      <dgm:spPr/>
      <dgm:t>
        <a:bodyPr/>
        <a:lstStyle/>
        <a:p>
          <a:endParaRPr lang="en-US"/>
        </a:p>
      </dgm:t>
    </dgm:pt>
    <dgm:pt modelId="{1D95D60E-EC66-436C-B951-C5B89724BB48}" type="sibTrans" cxnId="{36FF0C30-31AF-4377-AD2B-80C760852C00}">
      <dgm:prSet/>
      <dgm:spPr/>
      <dgm:t>
        <a:bodyPr/>
        <a:lstStyle/>
        <a:p>
          <a:endParaRPr lang="en-US"/>
        </a:p>
      </dgm:t>
    </dgm:pt>
    <dgm:pt modelId="{398C4157-842E-496B-B725-DFA2C257FEB7}">
      <dgm:prSet phldrT="[Text]"/>
      <dgm:spPr/>
      <dgm:t>
        <a:bodyPr/>
        <a:lstStyle/>
        <a:p>
          <a:r>
            <a:rPr lang="en-US" dirty="0" smtClean="0"/>
            <a:t>ANN</a:t>
          </a:r>
          <a:endParaRPr lang="en-US" dirty="0"/>
        </a:p>
      </dgm:t>
    </dgm:pt>
    <dgm:pt modelId="{154CC1D2-0AEE-4B2A-A974-40AE0882F637}" type="parTrans" cxnId="{0ADDA3CE-4880-45B2-8095-A8DDF9594F2A}">
      <dgm:prSet/>
      <dgm:spPr/>
      <dgm:t>
        <a:bodyPr/>
        <a:lstStyle/>
        <a:p>
          <a:endParaRPr lang="en-US"/>
        </a:p>
      </dgm:t>
    </dgm:pt>
    <dgm:pt modelId="{E04D6AA1-2903-4B8B-AC7E-82748ACDDD37}" type="sibTrans" cxnId="{0ADDA3CE-4880-45B2-8095-A8DDF9594F2A}">
      <dgm:prSet/>
      <dgm:spPr/>
      <dgm:t>
        <a:bodyPr/>
        <a:lstStyle/>
        <a:p>
          <a:endParaRPr lang="en-US"/>
        </a:p>
      </dgm:t>
    </dgm:pt>
    <dgm:pt modelId="{014F6DF0-D81B-44C4-8C95-97FFAABACBDA}">
      <dgm:prSet phldrT="[Text]" custT="1"/>
      <dgm:spPr/>
      <dgm:t>
        <a:bodyPr/>
        <a:lstStyle/>
        <a:p>
          <a:pPr algn="l"/>
          <a:r>
            <a:rPr lang="en-US" sz="1600" dirty="0" smtClean="0"/>
            <a:t>Men-</a:t>
          </a:r>
          <a:r>
            <a:rPr lang="en-US" sz="1600" dirty="0" err="1" smtClean="0"/>
            <a:t>generalisasi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baik</a:t>
          </a:r>
          <a:r>
            <a:rPr lang="en-US" sz="1600" dirty="0" smtClean="0"/>
            <a:t> </a:t>
          </a:r>
          <a:r>
            <a:rPr lang="en-US" sz="1600" dirty="0" err="1" smtClean="0"/>
            <a:t>tetapi</a:t>
          </a:r>
          <a:r>
            <a:rPr lang="en-US" sz="1600" dirty="0" smtClean="0"/>
            <a:t> </a:t>
          </a:r>
          <a:r>
            <a:rPr lang="en-US" sz="1600" dirty="0" err="1" smtClean="0"/>
            <a:t>tidak</a:t>
          </a:r>
          <a:r>
            <a:rPr lang="en-US" sz="1600" dirty="0" smtClean="0"/>
            <a:t> </a:t>
          </a:r>
          <a:r>
            <a:rPr lang="en-US" sz="1600" dirty="0" err="1" smtClean="0"/>
            <a:t>memiliki</a:t>
          </a:r>
          <a:r>
            <a:rPr lang="en-US" sz="1600" dirty="0" smtClean="0"/>
            <a:t> </a:t>
          </a:r>
          <a:r>
            <a:rPr lang="en-US" sz="1600" dirty="0" err="1" smtClean="0"/>
            <a:t>dasar</a:t>
          </a:r>
          <a:r>
            <a:rPr lang="en-US" sz="1600" dirty="0" smtClean="0"/>
            <a:t> </a:t>
          </a:r>
          <a:r>
            <a:rPr lang="en-US" sz="1600" dirty="0" err="1" smtClean="0"/>
            <a:t>matematika</a:t>
          </a:r>
          <a:endParaRPr lang="en-US" sz="1600" dirty="0"/>
        </a:p>
      </dgm:t>
    </dgm:pt>
    <dgm:pt modelId="{D5F74CF6-A94A-4401-89F6-921F1C71ACD5}" type="parTrans" cxnId="{1D0B29F4-9980-4F15-AB54-E07ADD0446A6}">
      <dgm:prSet/>
      <dgm:spPr/>
      <dgm:t>
        <a:bodyPr/>
        <a:lstStyle/>
        <a:p>
          <a:endParaRPr lang="en-US"/>
        </a:p>
      </dgm:t>
    </dgm:pt>
    <dgm:pt modelId="{E219DFCE-770C-4546-A303-1C786FC0E010}" type="sibTrans" cxnId="{1D0B29F4-9980-4F15-AB54-E07ADD0446A6}">
      <dgm:prSet/>
      <dgm:spPr/>
      <dgm:t>
        <a:bodyPr/>
        <a:lstStyle/>
        <a:p>
          <a:endParaRPr lang="en-US"/>
        </a:p>
      </dgm:t>
    </dgm:pt>
    <dgm:pt modelId="{56AD6BFB-A123-4217-97E6-72EDC768D77F}">
      <dgm:prSet custT="1"/>
      <dgm:spPr/>
      <dgm:t>
        <a:bodyPr/>
        <a:lstStyle/>
        <a:p>
          <a:pPr algn="l"/>
          <a:r>
            <a:rPr lang="en-US" sz="1600" smtClean="0"/>
            <a:t>Sifat generalisasi yang bagus</a:t>
          </a:r>
          <a:endParaRPr lang="en-US" sz="1600" dirty="0"/>
        </a:p>
      </dgm:t>
    </dgm:pt>
    <dgm:pt modelId="{BB10DBF6-5C02-4BCD-AE04-3561DFA2DFA5}" type="parTrans" cxnId="{4A3F0E70-52DD-4BDE-BA83-2584AEB6CECF}">
      <dgm:prSet/>
      <dgm:spPr/>
      <dgm:t>
        <a:bodyPr/>
        <a:lstStyle/>
        <a:p>
          <a:endParaRPr lang="en-US"/>
        </a:p>
      </dgm:t>
    </dgm:pt>
    <dgm:pt modelId="{4698ACE2-CDFA-40AF-9C2A-9D1F228D0DD2}" type="sibTrans" cxnId="{4A3F0E70-52DD-4BDE-BA83-2584AEB6CECF}">
      <dgm:prSet/>
      <dgm:spPr/>
      <dgm:t>
        <a:bodyPr/>
        <a:lstStyle/>
        <a:p>
          <a:endParaRPr lang="en-US"/>
        </a:p>
      </dgm:t>
    </dgm:pt>
    <dgm:pt modelId="{9ABF9C06-2640-4AE7-8FF6-4D29755A7C4E}">
      <dgm:prSet custT="1"/>
      <dgm:spPr/>
      <dgm:t>
        <a:bodyPr/>
        <a:lstStyle/>
        <a:p>
          <a:pPr algn="l"/>
          <a:r>
            <a:rPr lang="en-US" sz="1600" dirty="0" err="1" smtClean="0"/>
            <a:t>Sulit</a:t>
          </a:r>
          <a:r>
            <a:rPr lang="en-US" sz="1600" dirty="0" smtClean="0"/>
            <a:t>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dipelajari</a:t>
          </a:r>
          <a:r>
            <a:rPr lang="en-US" sz="1600" dirty="0" smtClean="0"/>
            <a:t> </a:t>
          </a:r>
          <a:r>
            <a:rPr lang="en-US" sz="1600" dirty="0" smtClean="0">
              <a:sym typeface="Wingdings" panose="05000000000000000000" pitchFamily="2" charset="2"/>
            </a:rPr>
            <a:t></a:t>
          </a:r>
          <a:r>
            <a:rPr lang="en-US" sz="1600" dirty="0" smtClean="0"/>
            <a:t> </a:t>
          </a:r>
          <a:r>
            <a:rPr lang="en-US" sz="1600" dirty="0" err="1" smtClean="0"/>
            <a:t>teknik</a:t>
          </a:r>
          <a:r>
            <a:rPr lang="en-US" sz="1600" dirty="0" smtClean="0"/>
            <a:t> QP (Quadratic Programming)</a:t>
          </a:r>
          <a:endParaRPr lang="en-US" sz="1600" dirty="0"/>
        </a:p>
      </dgm:t>
    </dgm:pt>
    <dgm:pt modelId="{4A9631F9-B928-4B2D-ACB1-1B5D50E85A59}" type="parTrans" cxnId="{73643323-40B9-4441-9DA3-41EFF55BB817}">
      <dgm:prSet/>
      <dgm:spPr/>
      <dgm:t>
        <a:bodyPr/>
        <a:lstStyle/>
        <a:p>
          <a:endParaRPr lang="en-US"/>
        </a:p>
      </dgm:t>
    </dgm:pt>
    <dgm:pt modelId="{D652B8FE-674E-441C-A86E-776E306AE9A7}" type="sibTrans" cxnId="{73643323-40B9-4441-9DA3-41EFF55BB817}">
      <dgm:prSet/>
      <dgm:spPr/>
      <dgm:t>
        <a:bodyPr/>
        <a:lstStyle/>
        <a:p>
          <a:endParaRPr lang="en-US"/>
        </a:p>
      </dgm:t>
    </dgm:pt>
    <dgm:pt modelId="{F7C5403F-CE3F-4D0E-92D9-428B3094417B}">
      <dgm:prSet custT="1"/>
      <dgm:spPr/>
      <dgm:t>
        <a:bodyPr/>
        <a:lstStyle/>
        <a:p>
          <a:pPr algn="l"/>
          <a:r>
            <a:rPr lang="en-US" sz="1600" smtClean="0"/>
            <a:t>Menggunakan kernel, dapat mempelajari fungsi yang sangat kompleks</a:t>
          </a:r>
          <a:endParaRPr lang="en-US" sz="1600"/>
        </a:p>
      </dgm:t>
    </dgm:pt>
    <dgm:pt modelId="{184F5334-B174-442B-90C9-AB1E2EBC11B1}" type="parTrans" cxnId="{4776744D-F856-43FB-A14E-2BCEEF1C5072}">
      <dgm:prSet/>
      <dgm:spPr/>
      <dgm:t>
        <a:bodyPr/>
        <a:lstStyle/>
        <a:p>
          <a:endParaRPr lang="en-US"/>
        </a:p>
      </dgm:t>
    </dgm:pt>
    <dgm:pt modelId="{4B65E71F-AE6D-4770-A9E5-FB77049B8BD8}" type="sibTrans" cxnId="{4776744D-F856-43FB-A14E-2BCEEF1C5072}">
      <dgm:prSet/>
      <dgm:spPr/>
      <dgm:t>
        <a:bodyPr/>
        <a:lstStyle/>
        <a:p>
          <a:endParaRPr lang="en-US"/>
        </a:p>
      </dgm:t>
    </dgm:pt>
    <dgm:pt modelId="{0E30870C-C1C7-4249-9013-FB437E7C6E64}">
      <dgm:prSet custT="1"/>
      <dgm:spPr/>
      <dgm:t>
        <a:bodyPr/>
        <a:lstStyle/>
        <a:p>
          <a:pPr algn="l"/>
          <a:r>
            <a:rPr lang="en-US" sz="1600" smtClean="0"/>
            <a:t>Dapat dengan mudah dipelajari secara bertahap</a:t>
          </a:r>
          <a:endParaRPr lang="en-US" sz="1600" dirty="0"/>
        </a:p>
      </dgm:t>
    </dgm:pt>
    <dgm:pt modelId="{0ADE37DA-C637-4FC2-9A8E-C058E6FFE674}" type="parTrans" cxnId="{93420F88-13AF-420E-A016-32FD9BAF4B18}">
      <dgm:prSet/>
      <dgm:spPr/>
      <dgm:t>
        <a:bodyPr/>
        <a:lstStyle/>
        <a:p>
          <a:endParaRPr lang="en-US"/>
        </a:p>
      </dgm:t>
    </dgm:pt>
    <dgm:pt modelId="{FAC68B10-2E77-4436-A2AA-C9B3D5185892}" type="sibTrans" cxnId="{93420F88-13AF-420E-A016-32FD9BAF4B18}">
      <dgm:prSet/>
      <dgm:spPr/>
      <dgm:t>
        <a:bodyPr/>
        <a:lstStyle/>
        <a:p>
          <a:endParaRPr lang="en-US"/>
        </a:p>
      </dgm:t>
    </dgm:pt>
    <dgm:pt modelId="{89B2F02A-8EFD-45DB-8B40-577C6D2798F9}">
      <dgm:prSet custT="1"/>
      <dgm:spPr/>
      <dgm:t>
        <a:bodyPr/>
        <a:lstStyle/>
        <a:p>
          <a:pPr algn="l"/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mempelajari</a:t>
          </a:r>
          <a:r>
            <a:rPr lang="en-US" sz="1600" dirty="0" smtClean="0"/>
            <a:t> </a:t>
          </a:r>
          <a:r>
            <a:rPr lang="en-US" sz="1600" dirty="0" err="1" smtClean="0"/>
            <a:t>fungsi</a:t>
          </a:r>
          <a:r>
            <a:rPr lang="en-US" sz="1600" dirty="0" smtClean="0"/>
            <a:t> </a:t>
          </a:r>
          <a:r>
            <a:rPr lang="en-US" sz="1600" dirty="0" err="1" smtClean="0"/>
            <a:t>kompleks</a:t>
          </a:r>
          <a:r>
            <a:rPr lang="en-US" sz="1600" dirty="0" smtClean="0"/>
            <a:t> </a:t>
          </a:r>
          <a:r>
            <a:rPr lang="en-US" sz="1600" dirty="0" smtClean="0">
              <a:sym typeface="Wingdings" panose="05000000000000000000" pitchFamily="2" charset="2"/>
            </a:rPr>
            <a:t></a:t>
          </a:r>
          <a:r>
            <a:rPr lang="en-US" sz="1600" dirty="0" smtClean="0"/>
            <a:t> </a:t>
          </a:r>
          <a:r>
            <a:rPr lang="en-US" sz="1600" dirty="0" err="1" smtClean="0"/>
            <a:t>gunakan</a:t>
          </a:r>
          <a:r>
            <a:rPr lang="en-US" sz="1600" dirty="0" smtClean="0"/>
            <a:t> </a:t>
          </a:r>
          <a:r>
            <a:rPr lang="en-US" sz="1600" dirty="0" err="1" smtClean="0"/>
            <a:t>struktur</a:t>
          </a:r>
          <a:r>
            <a:rPr lang="en-US" sz="1600" dirty="0" smtClean="0"/>
            <a:t> multi layer yang </a:t>
          </a:r>
          <a:r>
            <a:rPr lang="en-US" sz="1600" dirty="0" err="1" smtClean="0"/>
            <a:t>kompleks</a:t>
          </a:r>
          <a:r>
            <a:rPr lang="en-US" sz="1600" dirty="0" smtClean="0"/>
            <a:t>.</a:t>
          </a:r>
          <a:endParaRPr lang="en-US" sz="1600" dirty="0"/>
        </a:p>
      </dgm:t>
    </dgm:pt>
    <dgm:pt modelId="{6D6082FC-CE63-437C-A75E-708ADD3453CE}" type="parTrans" cxnId="{382DF39F-A800-4878-BA31-15F49EA3499C}">
      <dgm:prSet/>
      <dgm:spPr/>
      <dgm:t>
        <a:bodyPr/>
        <a:lstStyle/>
        <a:p>
          <a:endParaRPr lang="en-US"/>
        </a:p>
      </dgm:t>
    </dgm:pt>
    <dgm:pt modelId="{4246E6AE-FB3D-4D98-BD17-4CC6E75EDFEF}" type="sibTrans" cxnId="{382DF39F-A800-4878-BA31-15F49EA3499C}">
      <dgm:prSet/>
      <dgm:spPr/>
      <dgm:t>
        <a:bodyPr/>
        <a:lstStyle/>
        <a:p>
          <a:endParaRPr lang="en-US"/>
        </a:p>
      </dgm:t>
    </dgm:pt>
    <dgm:pt modelId="{3B9C24B7-E68F-4B7B-AED8-5D509E32211F}" type="pres">
      <dgm:prSet presAssocID="{3F1E3740-8C92-49C5-AEE3-59ADF239BDB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BCA3B58-882E-427E-B7BA-E2985539D721}" type="pres">
      <dgm:prSet presAssocID="{A633B4EC-6859-42E2-B9DE-6C3617C53779}" presName="root" presStyleCnt="0">
        <dgm:presLayoutVars>
          <dgm:chMax/>
          <dgm:chPref val="4"/>
        </dgm:presLayoutVars>
      </dgm:prSet>
      <dgm:spPr/>
    </dgm:pt>
    <dgm:pt modelId="{22D11328-6592-44CA-B05D-5DE9D89B737D}" type="pres">
      <dgm:prSet presAssocID="{A633B4EC-6859-42E2-B9DE-6C3617C53779}" presName="rootComposite" presStyleCnt="0">
        <dgm:presLayoutVars/>
      </dgm:prSet>
      <dgm:spPr/>
    </dgm:pt>
    <dgm:pt modelId="{5A69C417-D7F9-4046-9DA9-29721F5C32C0}" type="pres">
      <dgm:prSet presAssocID="{A633B4EC-6859-42E2-B9DE-6C3617C53779}" presName="rootText" presStyleLbl="node0" presStyleIdx="0" presStyleCnt="2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578788CB-688D-4623-9C64-630E300BDD21}" type="pres">
      <dgm:prSet presAssocID="{A633B4EC-6859-42E2-B9DE-6C3617C53779}" presName="childShape" presStyleCnt="0">
        <dgm:presLayoutVars>
          <dgm:chMax val="0"/>
          <dgm:chPref val="0"/>
        </dgm:presLayoutVars>
      </dgm:prSet>
      <dgm:spPr/>
    </dgm:pt>
    <dgm:pt modelId="{CD73E5F6-1CA8-4D15-922C-54C8AAB12B02}" type="pres">
      <dgm:prSet presAssocID="{C112490B-4500-49C7-B170-85FFF2F0A336}" presName="childComposite" presStyleCnt="0">
        <dgm:presLayoutVars>
          <dgm:chMax val="0"/>
          <dgm:chPref val="0"/>
        </dgm:presLayoutVars>
      </dgm:prSet>
      <dgm:spPr/>
    </dgm:pt>
    <dgm:pt modelId="{9024CC3B-DA40-4DDB-B54D-0278FC0F72B3}" type="pres">
      <dgm:prSet presAssocID="{C112490B-4500-49C7-B170-85FFF2F0A336}" presName="Image" presStyleLbl="node1" presStyleIdx="0" presStyleCnt="7"/>
      <dgm:spPr/>
    </dgm:pt>
    <dgm:pt modelId="{F5908F09-C8E5-4026-9109-3B31A2D07CF1}" type="pres">
      <dgm:prSet presAssocID="{C112490B-4500-49C7-B170-85FFF2F0A336}" presName="childText" presStyleLbl="l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FF809-A833-41CC-86FF-D3983EF98A60}" type="pres">
      <dgm:prSet presAssocID="{56AD6BFB-A123-4217-97E6-72EDC768D77F}" presName="childComposite" presStyleCnt="0">
        <dgm:presLayoutVars>
          <dgm:chMax val="0"/>
          <dgm:chPref val="0"/>
        </dgm:presLayoutVars>
      </dgm:prSet>
      <dgm:spPr/>
    </dgm:pt>
    <dgm:pt modelId="{DF90D6EC-9DB0-4B4E-B7C5-3E17969F4D07}" type="pres">
      <dgm:prSet presAssocID="{56AD6BFB-A123-4217-97E6-72EDC768D77F}" presName="Image" presStyleLbl="node1" presStyleIdx="1" presStyleCnt="7"/>
      <dgm:spPr/>
    </dgm:pt>
    <dgm:pt modelId="{5538D574-C611-44EC-A1A5-9F9DE9D436B3}" type="pres">
      <dgm:prSet presAssocID="{56AD6BFB-A123-4217-97E6-72EDC768D77F}" presName="childText" presStyleLbl="l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7FCD6-BD11-4498-9991-6AFA2E995A31}" type="pres">
      <dgm:prSet presAssocID="{9ABF9C06-2640-4AE7-8FF6-4D29755A7C4E}" presName="childComposite" presStyleCnt="0">
        <dgm:presLayoutVars>
          <dgm:chMax val="0"/>
          <dgm:chPref val="0"/>
        </dgm:presLayoutVars>
      </dgm:prSet>
      <dgm:spPr/>
    </dgm:pt>
    <dgm:pt modelId="{5FC6CD50-E101-439A-874B-C359A36EEF6F}" type="pres">
      <dgm:prSet presAssocID="{9ABF9C06-2640-4AE7-8FF6-4D29755A7C4E}" presName="Image" presStyleLbl="node1" presStyleIdx="2" presStyleCnt="7"/>
      <dgm:spPr/>
    </dgm:pt>
    <dgm:pt modelId="{63A494D9-B7F7-4108-8F69-84222D8B119D}" type="pres">
      <dgm:prSet presAssocID="{9ABF9C06-2640-4AE7-8FF6-4D29755A7C4E}" presName="childText" presStyleLbl="l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2FA1A-9C1A-437C-84B5-88D8ED883BC2}" type="pres">
      <dgm:prSet presAssocID="{F7C5403F-CE3F-4D0E-92D9-428B3094417B}" presName="childComposite" presStyleCnt="0">
        <dgm:presLayoutVars>
          <dgm:chMax val="0"/>
          <dgm:chPref val="0"/>
        </dgm:presLayoutVars>
      </dgm:prSet>
      <dgm:spPr/>
    </dgm:pt>
    <dgm:pt modelId="{AE4002B6-D07E-4F52-8EA0-1B57A70286A3}" type="pres">
      <dgm:prSet presAssocID="{F7C5403F-CE3F-4D0E-92D9-428B3094417B}" presName="Image" presStyleLbl="node1" presStyleIdx="3" presStyleCnt="7"/>
      <dgm:spPr/>
    </dgm:pt>
    <dgm:pt modelId="{4F08FDE8-6AAE-419F-A978-40BF7EF560CB}" type="pres">
      <dgm:prSet presAssocID="{F7C5403F-CE3F-4D0E-92D9-428B3094417B}" presName="childText" presStyleLbl="l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246A3-FF08-4359-BE5B-495366B30D66}" type="pres">
      <dgm:prSet presAssocID="{398C4157-842E-496B-B725-DFA2C257FEB7}" presName="root" presStyleCnt="0">
        <dgm:presLayoutVars>
          <dgm:chMax/>
          <dgm:chPref val="4"/>
        </dgm:presLayoutVars>
      </dgm:prSet>
      <dgm:spPr/>
    </dgm:pt>
    <dgm:pt modelId="{7CB63E96-AE18-4A0F-86C7-A67524580A4C}" type="pres">
      <dgm:prSet presAssocID="{398C4157-842E-496B-B725-DFA2C257FEB7}" presName="rootComposite" presStyleCnt="0">
        <dgm:presLayoutVars/>
      </dgm:prSet>
      <dgm:spPr/>
    </dgm:pt>
    <dgm:pt modelId="{1B01BDA6-1D56-47B4-870C-A8F9D23E4460}" type="pres">
      <dgm:prSet presAssocID="{398C4157-842E-496B-B725-DFA2C257FEB7}" presName="rootText" presStyleLbl="node0" presStyleIdx="1" presStyleCnt="2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FE458FDB-255C-4DB9-90D9-3D6D28015923}" type="pres">
      <dgm:prSet presAssocID="{398C4157-842E-496B-B725-DFA2C257FEB7}" presName="childShape" presStyleCnt="0">
        <dgm:presLayoutVars>
          <dgm:chMax val="0"/>
          <dgm:chPref val="0"/>
        </dgm:presLayoutVars>
      </dgm:prSet>
      <dgm:spPr/>
    </dgm:pt>
    <dgm:pt modelId="{587C2FA9-47FF-42C2-8CBE-3AFC5199E192}" type="pres">
      <dgm:prSet presAssocID="{014F6DF0-D81B-44C4-8C95-97FFAABACBDA}" presName="childComposite" presStyleCnt="0">
        <dgm:presLayoutVars>
          <dgm:chMax val="0"/>
          <dgm:chPref val="0"/>
        </dgm:presLayoutVars>
      </dgm:prSet>
      <dgm:spPr/>
    </dgm:pt>
    <dgm:pt modelId="{AFB658C3-902C-40AD-8F22-DC2897C9CE4E}" type="pres">
      <dgm:prSet presAssocID="{014F6DF0-D81B-44C4-8C95-97FFAABACBDA}" presName="Image" presStyleLbl="node1" presStyleIdx="4" presStyleCnt="7"/>
      <dgm:spPr/>
    </dgm:pt>
    <dgm:pt modelId="{61B6CBBE-1A5D-4939-BDB4-D5B6753ADD6A}" type="pres">
      <dgm:prSet presAssocID="{014F6DF0-D81B-44C4-8C95-97FFAABACBDA}" presName="childText" presStyleLbl="l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5770C-CB5F-4C44-B008-0146747A8530}" type="pres">
      <dgm:prSet presAssocID="{0E30870C-C1C7-4249-9013-FB437E7C6E64}" presName="childComposite" presStyleCnt="0">
        <dgm:presLayoutVars>
          <dgm:chMax val="0"/>
          <dgm:chPref val="0"/>
        </dgm:presLayoutVars>
      </dgm:prSet>
      <dgm:spPr/>
    </dgm:pt>
    <dgm:pt modelId="{FE82BC8D-CF77-4223-9DAA-FC550456A69E}" type="pres">
      <dgm:prSet presAssocID="{0E30870C-C1C7-4249-9013-FB437E7C6E64}" presName="Image" presStyleLbl="node1" presStyleIdx="5" presStyleCnt="7"/>
      <dgm:spPr/>
    </dgm:pt>
    <dgm:pt modelId="{122F0921-D3AD-434A-9598-6AA26B28DBC6}" type="pres">
      <dgm:prSet presAssocID="{0E30870C-C1C7-4249-9013-FB437E7C6E64}" presName="childText" presStyleLbl="l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5657A-32BA-4AB6-95E7-FAFB543489A4}" type="pres">
      <dgm:prSet presAssocID="{89B2F02A-8EFD-45DB-8B40-577C6D2798F9}" presName="childComposite" presStyleCnt="0">
        <dgm:presLayoutVars>
          <dgm:chMax val="0"/>
          <dgm:chPref val="0"/>
        </dgm:presLayoutVars>
      </dgm:prSet>
      <dgm:spPr/>
    </dgm:pt>
    <dgm:pt modelId="{A6B00585-EFDA-4375-A145-0641DCE55EA9}" type="pres">
      <dgm:prSet presAssocID="{89B2F02A-8EFD-45DB-8B40-577C6D2798F9}" presName="Image" presStyleLbl="node1" presStyleIdx="6" presStyleCnt="7"/>
      <dgm:spPr/>
    </dgm:pt>
    <dgm:pt modelId="{522C70AD-4415-45FC-90F3-3F408D8B6F08}" type="pres">
      <dgm:prSet presAssocID="{89B2F02A-8EFD-45DB-8B40-577C6D2798F9}" presName="childText" presStyleLbl="l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EEC3D-36BB-4BC0-8C18-ADED77ADA187}" type="presOf" srcId="{014F6DF0-D81B-44C4-8C95-97FFAABACBDA}" destId="{61B6CBBE-1A5D-4939-BDB4-D5B6753ADD6A}" srcOrd="0" destOrd="0" presId="urn:microsoft.com/office/officeart/2008/layout/PictureAccentList"/>
    <dgm:cxn modelId="{871DD6CF-B225-4697-8922-3780958F1A9E}" type="presOf" srcId="{0E30870C-C1C7-4249-9013-FB437E7C6E64}" destId="{122F0921-D3AD-434A-9598-6AA26B28DBC6}" srcOrd="0" destOrd="0" presId="urn:microsoft.com/office/officeart/2008/layout/PictureAccentList"/>
    <dgm:cxn modelId="{9DD65BBA-B0A1-409A-843F-2E3BD68C11D0}" type="presOf" srcId="{C112490B-4500-49C7-B170-85FFF2F0A336}" destId="{F5908F09-C8E5-4026-9109-3B31A2D07CF1}" srcOrd="0" destOrd="0" presId="urn:microsoft.com/office/officeart/2008/layout/PictureAccentList"/>
    <dgm:cxn modelId="{F49EC1E0-5E95-44EC-ACD7-0D8475B86F1E}" type="presOf" srcId="{56AD6BFB-A123-4217-97E6-72EDC768D77F}" destId="{5538D574-C611-44EC-A1A5-9F9DE9D436B3}" srcOrd="0" destOrd="0" presId="urn:microsoft.com/office/officeart/2008/layout/PictureAccentList"/>
    <dgm:cxn modelId="{382DF39F-A800-4878-BA31-15F49EA3499C}" srcId="{398C4157-842E-496B-B725-DFA2C257FEB7}" destId="{89B2F02A-8EFD-45DB-8B40-577C6D2798F9}" srcOrd="2" destOrd="0" parTransId="{6D6082FC-CE63-437C-A75E-708ADD3453CE}" sibTransId="{4246E6AE-FB3D-4D98-BD17-4CC6E75EDFEF}"/>
    <dgm:cxn modelId="{0ADDA3CE-4880-45B2-8095-A8DDF9594F2A}" srcId="{3F1E3740-8C92-49C5-AEE3-59ADF239BDB9}" destId="{398C4157-842E-496B-B725-DFA2C257FEB7}" srcOrd="1" destOrd="0" parTransId="{154CC1D2-0AEE-4B2A-A974-40AE0882F637}" sibTransId="{E04D6AA1-2903-4B8B-AC7E-82748ACDDD37}"/>
    <dgm:cxn modelId="{14A0101A-6A11-4856-9BFF-BDFB18FC7803}" type="presOf" srcId="{3F1E3740-8C92-49C5-AEE3-59ADF239BDB9}" destId="{3B9C24B7-E68F-4B7B-AED8-5D509E32211F}" srcOrd="0" destOrd="0" presId="urn:microsoft.com/office/officeart/2008/layout/PictureAccentList"/>
    <dgm:cxn modelId="{D247F673-56B3-4FDF-B84E-F2E8A6EE708D}" srcId="{3F1E3740-8C92-49C5-AEE3-59ADF239BDB9}" destId="{A633B4EC-6859-42E2-B9DE-6C3617C53779}" srcOrd="0" destOrd="0" parTransId="{667AC159-EF7F-45AD-8909-D594FD41666B}" sibTransId="{D4C34CB3-33E5-4A46-9A9C-483C1E2C69A7}"/>
    <dgm:cxn modelId="{4A3F0E70-52DD-4BDE-BA83-2584AEB6CECF}" srcId="{A633B4EC-6859-42E2-B9DE-6C3617C53779}" destId="{56AD6BFB-A123-4217-97E6-72EDC768D77F}" srcOrd="1" destOrd="0" parTransId="{BB10DBF6-5C02-4BCD-AE04-3561DFA2DFA5}" sibTransId="{4698ACE2-CDFA-40AF-9C2A-9D1F228D0DD2}"/>
    <dgm:cxn modelId="{4776744D-F856-43FB-A14E-2BCEEF1C5072}" srcId="{A633B4EC-6859-42E2-B9DE-6C3617C53779}" destId="{F7C5403F-CE3F-4D0E-92D9-428B3094417B}" srcOrd="3" destOrd="0" parTransId="{184F5334-B174-442B-90C9-AB1E2EBC11B1}" sibTransId="{4B65E71F-AE6D-4770-A9E5-FB77049B8BD8}"/>
    <dgm:cxn modelId="{5849195A-90CB-4F3B-8091-A7A1C733DD30}" type="presOf" srcId="{A633B4EC-6859-42E2-B9DE-6C3617C53779}" destId="{5A69C417-D7F9-4046-9DA9-29721F5C32C0}" srcOrd="0" destOrd="0" presId="urn:microsoft.com/office/officeart/2008/layout/PictureAccentList"/>
    <dgm:cxn modelId="{1D0B29F4-9980-4F15-AB54-E07ADD0446A6}" srcId="{398C4157-842E-496B-B725-DFA2C257FEB7}" destId="{014F6DF0-D81B-44C4-8C95-97FFAABACBDA}" srcOrd="0" destOrd="0" parTransId="{D5F74CF6-A94A-4401-89F6-921F1C71ACD5}" sibTransId="{E219DFCE-770C-4546-A303-1C786FC0E010}"/>
    <dgm:cxn modelId="{73643323-40B9-4441-9DA3-41EFF55BB817}" srcId="{A633B4EC-6859-42E2-B9DE-6C3617C53779}" destId="{9ABF9C06-2640-4AE7-8FF6-4D29755A7C4E}" srcOrd="2" destOrd="0" parTransId="{4A9631F9-B928-4B2D-ACB1-1B5D50E85A59}" sibTransId="{D652B8FE-674E-441C-A86E-776E306AE9A7}"/>
    <dgm:cxn modelId="{5A0F1920-D032-4BF0-95D1-B0FFB7DE8175}" type="presOf" srcId="{398C4157-842E-496B-B725-DFA2C257FEB7}" destId="{1B01BDA6-1D56-47B4-870C-A8F9D23E4460}" srcOrd="0" destOrd="0" presId="urn:microsoft.com/office/officeart/2008/layout/PictureAccentList"/>
    <dgm:cxn modelId="{36FF0C30-31AF-4377-AD2B-80C760852C00}" srcId="{A633B4EC-6859-42E2-B9DE-6C3617C53779}" destId="{C112490B-4500-49C7-B170-85FFF2F0A336}" srcOrd="0" destOrd="0" parTransId="{01F95F4E-68A2-4189-B500-6AF531C26299}" sibTransId="{1D95D60E-EC66-436C-B951-C5B89724BB48}"/>
    <dgm:cxn modelId="{93420F88-13AF-420E-A016-32FD9BAF4B18}" srcId="{398C4157-842E-496B-B725-DFA2C257FEB7}" destId="{0E30870C-C1C7-4249-9013-FB437E7C6E64}" srcOrd="1" destOrd="0" parTransId="{0ADE37DA-C637-4FC2-9A8E-C058E6FFE674}" sibTransId="{FAC68B10-2E77-4436-A2AA-C9B3D5185892}"/>
    <dgm:cxn modelId="{26DA4394-4DB1-4029-B985-FB2F1A8170FD}" type="presOf" srcId="{F7C5403F-CE3F-4D0E-92D9-428B3094417B}" destId="{4F08FDE8-6AAE-419F-A978-40BF7EF560CB}" srcOrd="0" destOrd="0" presId="urn:microsoft.com/office/officeart/2008/layout/PictureAccentList"/>
    <dgm:cxn modelId="{009BE223-6F2F-4241-8B9B-517958A90D41}" type="presOf" srcId="{89B2F02A-8EFD-45DB-8B40-577C6D2798F9}" destId="{522C70AD-4415-45FC-90F3-3F408D8B6F08}" srcOrd="0" destOrd="0" presId="urn:microsoft.com/office/officeart/2008/layout/PictureAccentList"/>
    <dgm:cxn modelId="{B17BDC43-D534-4FB6-82B9-47F6B5B0B798}" type="presOf" srcId="{9ABF9C06-2640-4AE7-8FF6-4D29755A7C4E}" destId="{63A494D9-B7F7-4108-8F69-84222D8B119D}" srcOrd="0" destOrd="0" presId="urn:microsoft.com/office/officeart/2008/layout/PictureAccentList"/>
    <dgm:cxn modelId="{D8734E4E-51CE-456D-AC09-48F1FC5354E5}" type="presParOf" srcId="{3B9C24B7-E68F-4B7B-AED8-5D509E32211F}" destId="{7BCA3B58-882E-427E-B7BA-E2985539D721}" srcOrd="0" destOrd="0" presId="urn:microsoft.com/office/officeart/2008/layout/PictureAccentList"/>
    <dgm:cxn modelId="{E1A5EA05-6589-4301-ADD0-C9F08635CD7D}" type="presParOf" srcId="{7BCA3B58-882E-427E-B7BA-E2985539D721}" destId="{22D11328-6592-44CA-B05D-5DE9D89B737D}" srcOrd="0" destOrd="0" presId="urn:microsoft.com/office/officeart/2008/layout/PictureAccentList"/>
    <dgm:cxn modelId="{9AA38141-15F0-48FB-8423-77707FBF6953}" type="presParOf" srcId="{22D11328-6592-44CA-B05D-5DE9D89B737D}" destId="{5A69C417-D7F9-4046-9DA9-29721F5C32C0}" srcOrd="0" destOrd="0" presId="urn:microsoft.com/office/officeart/2008/layout/PictureAccentList"/>
    <dgm:cxn modelId="{9BFB485A-EF3A-4B13-8D8C-1CA217873D42}" type="presParOf" srcId="{7BCA3B58-882E-427E-B7BA-E2985539D721}" destId="{578788CB-688D-4623-9C64-630E300BDD21}" srcOrd="1" destOrd="0" presId="urn:microsoft.com/office/officeart/2008/layout/PictureAccentList"/>
    <dgm:cxn modelId="{B8C1D723-36EF-4848-9BF0-23B765C725F5}" type="presParOf" srcId="{578788CB-688D-4623-9C64-630E300BDD21}" destId="{CD73E5F6-1CA8-4D15-922C-54C8AAB12B02}" srcOrd="0" destOrd="0" presId="urn:microsoft.com/office/officeart/2008/layout/PictureAccentList"/>
    <dgm:cxn modelId="{D8AFAF24-67F8-4EDA-9F69-D132D709D14E}" type="presParOf" srcId="{CD73E5F6-1CA8-4D15-922C-54C8AAB12B02}" destId="{9024CC3B-DA40-4DDB-B54D-0278FC0F72B3}" srcOrd="0" destOrd="0" presId="urn:microsoft.com/office/officeart/2008/layout/PictureAccentList"/>
    <dgm:cxn modelId="{BC34FCF5-73E3-4413-8E09-43E609CACF15}" type="presParOf" srcId="{CD73E5F6-1CA8-4D15-922C-54C8AAB12B02}" destId="{F5908F09-C8E5-4026-9109-3B31A2D07CF1}" srcOrd="1" destOrd="0" presId="urn:microsoft.com/office/officeart/2008/layout/PictureAccentList"/>
    <dgm:cxn modelId="{661E93C7-534F-45FE-8E70-CAE467DC9EF4}" type="presParOf" srcId="{578788CB-688D-4623-9C64-630E300BDD21}" destId="{A51FF809-A833-41CC-86FF-D3983EF98A60}" srcOrd="1" destOrd="0" presId="urn:microsoft.com/office/officeart/2008/layout/PictureAccentList"/>
    <dgm:cxn modelId="{3F733C35-BC56-49E4-8B5A-EAF45452E150}" type="presParOf" srcId="{A51FF809-A833-41CC-86FF-D3983EF98A60}" destId="{DF90D6EC-9DB0-4B4E-B7C5-3E17969F4D07}" srcOrd="0" destOrd="0" presId="urn:microsoft.com/office/officeart/2008/layout/PictureAccentList"/>
    <dgm:cxn modelId="{E4956890-FD7B-4065-85D7-264AC1693A69}" type="presParOf" srcId="{A51FF809-A833-41CC-86FF-D3983EF98A60}" destId="{5538D574-C611-44EC-A1A5-9F9DE9D436B3}" srcOrd="1" destOrd="0" presId="urn:microsoft.com/office/officeart/2008/layout/PictureAccentList"/>
    <dgm:cxn modelId="{BF90189C-1689-4ECD-9D1D-9411F59F2616}" type="presParOf" srcId="{578788CB-688D-4623-9C64-630E300BDD21}" destId="{7507FCD6-BD11-4498-9991-6AFA2E995A31}" srcOrd="2" destOrd="0" presId="urn:microsoft.com/office/officeart/2008/layout/PictureAccentList"/>
    <dgm:cxn modelId="{58644958-75C8-448B-B4E9-765827FBAD93}" type="presParOf" srcId="{7507FCD6-BD11-4498-9991-6AFA2E995A31}" destId="{5FC6CD50-E101-439A-874B-C359A36EEF6F}" srcOrd="0" destOrd="0" presId="urn:microsoft.com/office/officeart/2008/layout/PictureAccentList"/>
    <dgm:cxn modelId="{1D36C792-5AB8-4FBF-935B-AFCA09DA9746}" type="presParOf" srcId="{7507FCD6-BD11-4498-9991-6AFA2E995A31}" destId="{63A494D9-B7F7-4108-8F69-84222D8B119D}" srcOrd="1" destOrd="0" presId="urn:microsoft.com/office/officeart/2008/layout/PictureAccentList"/>
    <dgm:cxn modelId="{2A3922E3-EEC2-4572-A5FF-4741F712A8BC}" type="presParOf" srcId="{578788CB-688D-4623-9C64-630E300BDD21}" destId="{E3A2FA1A-9C1A-437C-84B5-88D8ED883BC2}" srcOrd="3" destOrd="0" presId="urn:microsoft.com/office/officeart/2008/layout/PictureAccentList"/>
    <dgm:cxn modelId="{43376929-685E-4DF8-894F-48C57EEA706D}" type="presParOf" srcId="{E3A2FA1A-9C1A-437C-84B5-88D8ED883BC2}" destId="{AE4002B6-D07E-4F52-8EA0-1B57A70286A3}" srcOrd="0" destOrd="0" presId="urn:microsoft.com/office/officeart/2008/layout/PictureAccentList"/>
    <dgm:cxn modelId="{1FC21EE8-D5C7-462B-891B-BC010634D632}" type="presParOf" srcId="{E3A2FA1A-9C1A-437C-84B5-88D8ED883BC2}" destId="{4F08FDE8-6AAE-419F-A978-40BF7EF560CB}" srcOrd="1" destOrd="0" presId="urn:microsoft.com/office/officeart/2008/layout/PictureAccentList"/>
    <dgm:cxn modelId="{238131F7-7DE5-44B7-8AE2-C9FA3E2F0E7E}" type="presParOf" srcId="{3B9C24B7-E68F-4B7B-AED8-5D509E32211F}" destId="{35D246A3-FF08-4359-BE5B-495366B30D66}" srcOrd="1" destOrd="0" presId="urn:microsoft.com/office/officeart/2008/layout/PictureAccentList"/>
    <dgm:cxn modelId="{56270BB1-C053-4373-970C-35B031965E99}" type="presParOf" srcId="{35D246A3-FF08-4359-BE5B-495366B30D66}" destId="{7CB63E96-AE18-4A0F-86C7-A67524580A4C}" srcOrd="0" destOrd="0" presId="urn:microsoft.com/office/officeart/2008/layout/PictureAccentList"/>
    <dgm:cxn modelId="{92A3A512-DAAD-42DA-B5A3-E56AF24393FF}" type="presParOf" srcId="{7CB63E96-AE18-4A0F-86C7-A67524580A4C}" destId="{1B01BDA6-1D56-47B4-870C-A8F9D23E4460}" srcOrd="0" destOrd="0" presId="urn:microsoft.com/office/officeart/2008/layout/PictureAccentList"/>
    <dgm:cxn modelId="{C7319DCC-7261-4798-9C18-7E795CCCF239}" type="presParOf" srcId="{35D246A3-FF08-4359-BE5B-495366B30D66}" destId="{FE458FDB-255C-4DB9-90D9-3D6D28015923}" srcOrd="1" destOrd="0" presId="urn:microsoft.com/office/officeart/2008/layout/PictureAccentList"/>
    <dgm:cxn modelId="{96B7205C-B69C-4B3F-8E87-104EE102D840}" type="presParOf" srcId="{FE458FDB-255C-4DB9-90D9-3D6D28015923}" destId="{587C2FA9-47FF-42C2-8CBE-3AFC5199E192}" srcOrd="0" destOrd="0" presId="urn:microsoft.com/office/officeart/2008/layout/PictureAccentList"/>
    <dgm:cxn modelId="{00865AE9-38B3-41C7-93A3-94C105EB46B0}" type="presParOf" srcId="{587C2FA9-47FF-42C2-8CBE-3AFC5199E192}" destId="{AFB658C3-902C-40AD-8F22-DC2897C9CE4E}" srcOrd="0" destOrd="0" presId="urn:microsoft.com/office/officeart/2008/layout/PictureAccentList"/>
    <dgm:cxn modelId="{FF427634-D090-41F2-B62A-97AD51F67DC1}" type="presParOf" srcId="{587C2FA9-47FF-42C2-8CBE-3AFC5199E192}" destId="{61B6CBBE-1A5D-4939-BDB4-D5B6753ADD6A}" srcOrd="1" destOrd="0" presId="urn:microsoft.com/office/officeart/2008/layout/PictureAccentList"/>
    <dgm:cxn modelId="{783C0D9C-ACAC-416B-AC1B-A2C3B2A88FF7}" type="presParOf" srcId="{FE458FDB-255C-4DB9-90D9-3D6D28015923}" destId="{C705770C-CB5F-4C44-B008-0146747A8530}" srcOrd="1" destOrd="0" presId="urn:microsoft.com/office/officeart/2008/layout/PictureAccentList"/>
    <dgm:cxn modelId="{F1443490-76B9-423A-934E-BDE14AD5F4C4}" type="presParOf" srcId="{C705770C-CB5F-4C44-B008-0146747A8530}" destId="{FE82BC8D-CF77-4223-9DAA-FC550456A69E}" srcOrd="0" destOrd="0" presId="urn:microsoft.com/office/officeart/2008/layout/PictureAccentList"/>
    <dgm:cxn modelId="{6BD5724B-0946-4C9D-9A1D-FC5DC2C874E8}" type="presParOf" srcId="{C705770C-CB5F-4C44-B008-0146747A8530}" destId="{122F0921-D3AD-434A-9598-6AA26B28DBC6}" srcOrd="1" destOrd="0" presId="urn:microsoft.com/office/officeart/2008/layout/PictureAccentList"/>
    <dgm:cxn modelId="{4B105A6F-9365-47F6-8C4C-23CB5A39EDF0}" type="presParOf" srcId="{FE458FDB-255C-4DB9-90D9-3D6D28015923}" destId="{C2B5657A-32BA-4AB6-95E7-FAFB543489A4}" srcOrd="2" destOrd="0" presId="urn:microsoft.com/office/officeart/2008/layout/PictureAccentList"/>
    <dgm:cxn modelId="{A4489717-B1D0-4E86-948B-ABC697D9B901}" type="presParOf" srcId="{C2B5657A-32BA-4AB6-95E7-FAFB543489A4}" destId="{A6B00585-EFDA-4375-A145-0641DCE55EA9}" srcOrd="0" destOrd="0" presId="urn:microsoft.com/office/officeart/2008/layout/PictureAccentList"/>
    <dgm:cxn modelId="{834887C5-A7B4-43BE-A999-9AAB6E911C76}" type="presParOf" srcId="{C2B5657A-32BA-4AB6-95E7-FAFB543489A4}" destId="{522C70AD-4415-45FC-90F3-3F408D8B6F0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544D2-A481-45DE-9606-46B7A7A13B55}">
      <dsp:nvSpPr>
        <dsp:cNvPr id="0" name=""/>
        <dsp:cNvSpPr/>
      </dsp:nvSpPr>
      <dsp:spPr>
        <a:xfrm>
          <a:off x="-5133516" y="-786377"/>
          <a:ext cx="6113323" cy="6113323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81016-C5DC-4D5F-B835-0CB97258AAE3}">
      <dsp:nvSpPr>
        <dsp:cNvPr id="0" name=""/>
        <dsp:cNvSpPr/>
      </dsp:nvSpPr>
      <dsp:spPr>
        <a:xfrm>
          <a:off x="513030" y="349078"/>
          <a:ext cx="6930995" cy="698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51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Training </a:t>
          </a:r>
          <a:r>
            <a:rPr lang="en-GB" sz="1900" kern="1200" dirty="0" err="1" smtClean="0"/>
            <a:t>relatif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mudah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err="1" smtClean="0"/>
            <a:t>tidak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mengalami</a:t>
          </a:r>
          <a:r>
            <a:rPr lang="en-GB" sz="1500" kern="1200" dirty="0" smtClean="0"/>
            <a:t> local optimal, </a:t>
          </a:r>
          <a:r>
            <a:rPr lang="en-GB" sz="1500" kern="1200" dirty="0" err="1" smtClean="0"/>
            <a:t>tidak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seperti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pada</a:t>
          </a:r>
          <a:r>
            <a:rPr lang="en-GB" sz="1500" kern="1200" dirty="0" smtClean="0"/>
            <a:t> neural networks</a:t>
          </a:r>
          <a:endParaRPr lang="en-GB" sz="1500" kern="1200" dirty="0"/>
        </a:p>
      </dsp:txBody>
      <dsp:txXfrm>
        <a:off x="513030" y="349078"/>
        <a:ext cx="6930995" cy="698520"/>
      </dsp:txXfrm>
    </dsp:sp>
    <dsp:sp modelId="{4E2DFE79-C9CF-4C7D-B497-1464B48EE040}">
      <dsp:nvSpPr>
        <dsp:cNvPr id="0" name=""/>
        <dsp:cNvSpPr/>
      </dsp:nvSpPr>
      <dsp:spPr>
        <a:xfrm>
          <a:off x="76454" y="261763"/>
          <a:ext cx="873151" cy="873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8DD8C-5882-44CC-AFB1-B0630B82BE3C}">
      <dsp:nvSpPr>
        <dsp:cNvPr id="0" name=""/>
        <dsp:cNvSpPr/>
      </dsp:nvSpPr>
      <dsp:spPr>
        <a:xfrm>
          <a:off x="913508" y="1397041"/>
          <a:ext cx="6530517" cy="698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5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Relatif baik untuk data berdimensi tinggi</a:t>
          </a:r>
          <a:endParaRPr lang="en-GB" sz="1900" kern="1200" dirty="0"/>
        </a:p>
      </dsp:txBody>
      <dsp:txXfrm>
        <a:off x="913508" y="1397041"/>
        <a:ext cx="6530517" cy="698520"/>
      </dsp:txXfrm>
    </dsp:sp>
    <dsp:sp modelId="{1AE6EF37-7590-46B5-9672-E60B822C2F19}">
      <dsp:nvSpPr>
        <dsp:cNvPr id="0" name=""/>
        <dsp:cNvSpPr/>
      </dsp:nvSpPr>
      <dsp:spPr>
        <a:xfrm>
          <a:off x="476933" y="1309726"/>
          <a:ext cx="873151" cy="873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25607-BC0A-499D-9A5D-35CBEF2A7BBE}">
      <dsp:nvSpPr>
        <dsp:cNvPr id="0" name=""/>
        <dsp:cNvSpPr/>
      </dsp:nvSpPr>
      <dsp:spPr>
        <a:xfrm>
          <a:off x="913508" y="2445005"/>
          <a:ext cx="6530517" cy="698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5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Tradeoff antara kompleksitas classifier dan kesalahan dapat dikontrol secara eksplisit</a:t>
          </a:r>
          <a:endParaRPr lang="en-GB" sz="1900" kern="1200" dirty="0"/>
        </a:p>
      </dsp:txBody>
      <dsp:txXfrm>
        <a:off x="913508" y="2445005"/>
        <a:ext cx="6530517" cy="698520"/>
      </dsp:txXfrm>
    </dsp:sp>
    <dsp:sp modelId="{1D188BEA-940D-4015-B52E-50C135E68F10}">
      <dsp:nvSpPr>
        <dsp:cNvPr id="0" name=""/>
        <dsp:cNvSpPr/>
      </dsp:nvSpPr>
      <dsp:spPr>
        <a:xfrm>
          <a:off x="476933" y="2357689"/>
          <a:ext cx="873151" cy="873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EC5D7-4874-4F5A-8931-F50EE0F4612E}">
      <dsp:nvSpPr>
        <dsp:cNvPr id="0" name=""/>
        <dsp:cNvSpPr/>
      </dsp:nvSpPr>
      <dsp:spPr>
        <a:xfrm>
          <a:off x="513030" y="3492968"/>
          <a:ext cx="6930995" cy="6985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5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Data non-</a:t>
          </a:r>
          <a:r>
            <a:rPr lang="en-GB" sz="1900" kern="1200" dirty="0" err="1" smtClean="0"/>
            <a:t>tradisional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seperti</a:t>
          </a:r>
          <a:r>
            <a:rPr lang="en-GB" sz="1900" kern="1200" dirty="0" smtClean="0"/>
            <a:t> string </a:t>
          </a:r>
          <a:r>
            <a:rPr lang="en-GB" sz="1900" kern="1200" dirty="0" err="1" smtClean="0"/>
            <a:t>dan</a:t>
          </a:r>
          <a:r>
            <a:rPr lang="en-GB" sz="1900" kern="1200" dirty="0" smtClean="0"/>
            <a:t> tree </a:t>
          </a:r>
          <a:r>
            <a:rPr lang="en-GB" sz="1900" kern="1200" dirty="0" err="1" smtClean="0"/>
            <a:t>dapat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digunakan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sebagai</a:t>
          </a:r>
          <a:r>
            <a:rPr lang="en-GB" sz="1900" kern="1200" dirty="0" smtClean="0"/>
            <a:t> input </a:t>
          </a:r>
          <a:r>
            <a:rPr lang="en-GB" sz="1900" kern="1200" dirty="0" err="1" smtClean="0"/>
            <a:t>ke</a:t>
          </a:r>
          <a:r>
            <a:rPr lang="en-GB" sz="1900" kern="1200" dirty="0" smtClean="0"/>
            <a:t> SVM, </a:t>
          </a:r>
          <a:r>
            <a:rPr lang="en-GB" sz="1900" kern="1200" dirty="0" err="1" smtClean="0"/>
            <a:t>bukan</a:t>
          </a:r>
          <a:r>
            <a:rPr lang="en-GB" sz="1900" kern="1200" dirty="0" smtClean="0"/>
            <a:t> </a:t>
          </a:r>
          <a:r>
            <a:rPr lang="en-GB" sz="1900" kern="1200" err="1" smtClean="0"/>
            <a:t>vektor</a:t>
          </a:r>
          <a:r>
            <a:rPr lang="en-GB" sz="1900" kern="1200" smtClean="0"/>
            <a:t> fitur</a:t>
          </a:r>
          <a:endParaRPr lang="en-GB" sz="1900" kern="1200" dirty="0"/>
        </a:p>
      </dsp:txBody>
      <dsp:txXfrm>
        <a:off x="513030" y="3492968"/>
        <a:ext cx="6930995" cy="698520"/>
      </dsp:txXfrm>
    </dsp:sp>
    <dsp:sp modelId="{A3484DFA-9212-458E-87C8-3DD089E6AD9D}">
      <dsp:nvSpPr>
        <dsp:cNvPr id="0" name=""/>
        <dsp:cNvSpPr/>
      </dsp:nvSpPr>
      <dsp:spPr>
        <a:xfrm>
          <a:off x="76454" y="3405653"/>
          <a:ext cx="873151" cy="873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9C417-D7F9-4046-9DA9-29721F5C32C0}">
      <dsp:nvSpPr>
        <dsp:cNvPr id="0" name=""/>
        <dsp:cNvSpPr/>
      </dsp:nvSpPr>
      <dsp:spPr>
        <a:xfrm>
          <a:off x="1259" y="753504"/>
          <a:ext cx="4911658" cy="52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SVM</a:t>
          </a:r>
          <a:endParaRPr lang="en-US" sz="3000" kern="1200" dirty="0"/>
        </a:p>
      </dsp:txBody>
      <dsp:txXfrm>
        <a:off x="16681" y="768926"/>
        <a:ext cx="4880814" cy="495704"/>
      </dsp:txXfrm>
    </dsp:sp>
    <dsp:sp modelId="{9024CC3B-DA40-4DDB-B54D-0278FC0F72B3}">
      <dsp:nvSpPr>
        <dsp:cNvPr id="0" name=""/>
        <dsp:cNvSpPr/>
      </dsp:nvSpPr>
      <dsp:spPr>
        <a:xfrm>
          <a:off x="1259" y="1374831"/>
          <a:ext cx="526548" cy="52654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08F09-C8E5-4026-9109-3B31A2D07CF1}">
      <dsp:nvSpPr>
        <dsp:cNvPr id="0" name=""/>
        <dsp:cNvSpPr/>
      </dsp:nvSpPr>
      <dsp:spPr>
        <a:xfrm>
          <a:off x="559400" y="1374831"/>
          <a:ext cx="4353516" cy="52654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Konsep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relatif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baru</a:t>
          </a:r>
          <a:endParaRPr lang="en-US" sz="1600" kern="1200" dirty="0"/>
        </a:p>
      </dsp:txBody>
      <dsp:txXfrm>
        <a:off x="585109" y="1400540"/>
        <a:ext cx="4302098" cy="475130"/>
      </dsp:txXfrm>
    </dsp:sp>
    <dsp:sp modelId="{DF90D6EC-9DB0-4B4E-B7C5-3E17969F4D07}">
      <dsp:nvSpPr>
        <dsp:cNvPr id="0" name=""/>
        <dsp:cNvSpPr/>
      </dsp:nvSpPr>
      <dsp:spPr>
        <a:xfrm>
          <a:off x="1259" y="1964565"/>
          <a:ext cx="526548" cy="52654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8D574-C611-44EC-A1A5-9F9DE9D436B3}">
      <dsp:nvSpPr>
        <dsp:cNvPr id="0" name=""/>
        <dsp:cNvSpPr/>
      </dsp:nvSpPr>
      <dsp:spPr>
        <a:xfrm>
          <a:off x="559400" y="1964565"/>
          <a:ext cx="4353516" cy="52654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Sifat generalisasi yang bagus</a:t>
          </a:r>
          <a:endParaRPr lang="en-US" sz="1600" kern="1200" dirty="0"/>
        </a:p>
      </dsp:txBody>
      <dsp:txXfrm>
        <a:off x="585109" y="1990274"/>
        <a:ext cx="4302098" cy="475130"/>
      </dsp:txXfrm>
    </dsp:sp>
    <dsp:sp modelId="{5FC6CD50-E101-439A-874B-C359A36EEF6F}">
      <dsp:nvSpPr>
        <dsp:cNvPr id="0" name=""/>
        <dsp:cNvSpPr/>
      </dsp:nvSpPr>
      <dsp:spPr>
        <a:xfrm>
          <a:off x="1259" y="2554299"/>
          <a:ext cx="526548" cy="52654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494D9-B7F7-4108-8F69-84222D8B119D}">
      <dsp:nvSpPr>
        <dsp:cNvPr id="0" name=""/>
        <dsp:cNvSpPr/>
      </dsp:nvSpPr>
      <dsp:spPr>
        <a:xfrm>
          <a:off x="559400" y="2554299"/>
          <a:ext cx="4353516" cy="52654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Sulit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dipelajari</a:t>
          </a:r>
          <a:r>
            <a:rPr lang="en-US" sz="1600" kern="1200" dirty="0" smtClean="0"/>
            <a:t> </a:t>
          </a:r>
          <a:r>
            <a:rPr lang="en-US" sz="1600" kern="1200" dirty="0" smtClean="0">
              <a:sym typeface="Wingdings" panose="05000000000000000000" pitchFamily="2" charset="2"/>
            </a:rPr>
            <a:t>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teknik</a:t>
          </a:r>
          <a:r>
            <a:rPr lang="en-US" sz="1600" kern="1200" dirty="0" smtClean="0"/>
            <a:t> QP (Quadratic Programming)</a:t>
          </a:r>
          <a:endParaRPr lang="en-US" sz="1600" kern="1200" dirty="0"/>
        </a:p>
      </dsp:txBody>
      <dsp:txXfrm>
        <a:off x="585109" y="2580008"/>
        <a:ext cx="4302098" cy="475130"/>
      </dsp:txXfrm>
    </dsp:sp>
    <dsp:sp modelId="{AE4002B6-D07E-4F52-8EA0-1B57A70286A3}">
      <dsp:nvSpPr>
        <dsp:cNvPr id="0" name=""/>
        <dsp:cNvSpPr/>
      </dsp:nvSpPr>
      <dsp:spPr>
        <a:xfrm>
          <a:off x="1259" y="3144034"/>
          <a:ext cx="526548" cy="52654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8FDE8-6AAE-419F-A978-40BF7EF560CB}">
      <dsp:nvSpPr>
        <dsp:cNvPr id="0" name=""/>
        <dsp:cNvSpPr/>
      </dsp:nvSpPr>
      <dsp:spPr>
        <a:xfrm>
          <a:off x="559400" y="3144034"/>
          <a:ext cx="4353516" cy="52654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Menggunakan kernel, dapat mempelajari fungsi yang sangat kompleks</a:t>
          </a:r>
          <a:endParaRPr lang="en-US" sz="1600" kern="1200"/>
        </a:p>
      </dsp:txBody>
      <dsp:txXfrm>
        <a:off x="585109" y="3169743"/>
        <a:ext cx="4302098" cy="475130"/>
      </dsp:txXfrm>
    </dsp:sp>
    <dsp:sp modelId="{1B01BDA6-1D56-47B4-870C-A8F9D23E4460}">
      <dsp:nvSpPr>
        <dsp:cNvPr id="0" name=""/>
        <dsp:cNvSpPr/>
      </dsp:nvSpPr>
      <dsp:spPr>
        <a:xfrm>
          <a:off x="5404083" y="753504"/>
          <a:ext cx="4911658" cy="526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ANN</a:t>
          </a:r>
          <a:endParaRPr lang="en-US" sz="3000" kern="1200" dirty="0"/>
        </a:p>
      </dsp:txBody>
      <dsp:txXfrm>
        <a:off x="5419505" y="768926"/>
        <a:ext cx="4880814" cy="495704"/>
      </dsp:txXfrm>
    </dsp:sp>
    <dsp:sp modelId="{AFB658C3-902C-40AD-8F22-DC2897C9CE4E}">
      <dsp:nvSpPr>
        <dsp:cNvPr id="0" name=""/>
        <dsp:cNvSpPr/>
      </dsp:nvSpPr>
      <dsp:spPr>
        <a:xfrm>
          <a:off x="5404083" y="1374831"/>
          <a:ext cx="526548" cy="526548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6CBBE-1A5D-4939-BDB4-D5B6753ADD6A}">
      <dsp:nvSpPr>
        <dsp:cNvPr id="0" name=""/>
        <dsp:cNvSpPr/>
      </dsp:nvSpPr>
      <dsp:spPr>
        <a:xfrm>
          <a:off x="5962224" y="1374831"/>
          <a:ext cx="4353516" cy="526548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Men-</a:t>
          </a:r>
          <a:r>
            <a:rPr lang="en-US" sz="1600" kern="1200" dirty="0" err="1" smtClean="0"/>
            <a:t>generalisasi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tetapi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tidak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memiliki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dasar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matematika</a:t>
          </a:r>
          <a:endParaRPr lang="en-US" sz="1600" kern="1200" dirty="0"/>
        </a:p>
      </dsp:txBody>
      <dsp:txXfrm>
        <a:off x="5987933" y="1400540"/>
        <a:ext cx="4302098" cy="475130"/>
      </dsp:txXfrm>
    </dsp:sp>
    <dsp:sp modelId="{FE82BC8D-CF77-4223-9DAA-FC550456A69E}">
      <dsp:nvSpPr>
        <dsp:cNvPr id="0" name=""/>
        <dsp:cNvSpPr/>
      </dsp:nvSpPr>
      <dsp:spPr>
        <a:xfrm>
          <a:off x="5404083" y="1964565"/>
          <a:ext cx="526548" cy="52654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F0921-D3AD-434A-9598-6AA26B28DBC6}">
      <dsp:nvSpPr>
        <dsp:cNvPr id="0" name=""/>
        <dsp:cNvSpPr/>
      </dsp:nvSpPr>
      <dsp:spPr>
        <a:xfrm>
          <a:off x="5962224" y="1964565"/>
          <a:ext cx="4353516" cy="52654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Dapat dengan mudah dipelajari secara bertahap</a:t>
          </a:r>
          <a:endParaRPr lang="en-US" sz="1600" kern="1200" dirty="0"/>
        </a:p>
      </dsp:txBody>
      <dsp:txXfrm>
        <a:off x="5987933" y="1990274"/>
        <a:ext cx="4302098" cy="475130"/>
      </dsp:txXfrm>
    </dsp:sp>
    <dsp:sp modelId="{A6B00585-EFDA-4375-A145-0641DCE55EA9}">
      <dsp:nvSpPr>
        <dsp:cNvPr id="0" name=""/>
        <dsp:cNvSpPr/>
      </dsp:nvSpPr>
      <dsp:spPr>
        <a:xfrm>
          <a:off x="5404083" y="2554299"/>
          <a:ext cx="526548" cy="52654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C70AD-4415-45FC-90F3-3F408D8B6F08}">
      <dsp:nvSpPr>
        <dsp:cNvPr id="0" name=""/>
        <dsp:cNvSpPr/>
      </dsp:nvSpPr>
      <dsp:spPr>
        <a:xfrm>
          <a:off x="5962224" y="2554299"/>
          <a:ext cx="4353516" cy="52654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mempelajari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fungsi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kompleks</a:t>
          </a:r>
          <a:r>
            <a:rPr lang="en-US" sz="1600" kern="1200" dirty="0" smtClean="0"/>
            <a:t> </a:t>
          </a:r>
          <a:r>
            <a:rPr lang="en-US" sz="1600" kern="1200" dirty="0" smtClean="0">
              <a:sym typeface="Wingdings" panose="05000000000000000000" pitchFamily="2" charset="2"/>
            </a:rPr>
            <a:t>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gunakan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struktur</a:t>
          </a:r>
          <a:r>
            <a:rPr lang="en-US" sz="1600" kern="1200" dirty="0" smtClean="0"/>
            <a:t> multi layer yang </a:t>
          </a:r>
          <a:r>
            <a:rPr lang="en-US" sz="1600" kern="1200" dirty="0" err="1" smtClean="0"/>
            <a:t>kompleks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5987933" y="2580008"/>
        <a:ext cx="4302098" cy="475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1941301" cy="412909"/>
          </a:xfrm>
          <a:prstGeom prst="rect">
            <a:avLst/>
          </a:prstGeom>
        </p:spPr>
        <p:txBody>
          <a:bodyPr vert="horz" lIns="83592" tIns="41796" rIns="83592" bIns="4179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537588" y="1"/>
            <a:ext cx="1941301" cy="412909"/>
          </a:xfrm>
          <a:prstGeom prst="rect">
            <a:avLst/>
          </a:prstGeom>
        </p:spPr>
        <p:txBody>
          <a:bodyPr vert="horz" lIns="83592" tIns="41796" rIns="83592" bIns="41796" rtlCol="0"/>
          <a:lstStyle>
            <a:lvl1pPr algn="r">
              <a:defRPr sz="1100"/>
            </a:lvl1pPr>
          </a:lstStyle>
          <a:p>
            <a:fld id="{4DF9190C-A6FE-4071-9FCA-CD194BC170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30188" y="1028700"/>
            <a:ext cx="4940301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592" tIns="41796" rIns="83592" bIns="417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7993" y="3960495"/>
            <a:ext cx="3583940" cy="3240405"/>
          </a:xfrm>
          <a:prstGeom prst="rect">
            <a:avLst/>
          </a:prstGeom>
        </p:spPr>
        <p:txBody>
          <a:bodyPr vert="horz" lIns="83592" tIns="41796" rIns="83592" bIns="417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7816696"/>
            <a:ext cx="1941301" cy="412908"/>
          </a:xfrm>
          <a:prstGeom prst="rect">
            <a:avLst/>
          </a:prstGeom>
        </p:spPr>
        <p:txBody>
          <a:bodyPr vert="horz" lIns="83592" tIns="41796" rIns="83592" bIns="4179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37588" y="7816696"/>
            <a:ext cx="1941301" cy="412908"/>
          </a:xfrm>
          <a:prstGeom prst="rect">
            <a:avLst/>
          </a:prstGeom>
        </p:spPr>
        <p:txBody>
          <a:bodyPr vert="horz" lIns="83592" tIns="41796" rIns="83592" bIns="41796" rtlCol="0" anchor="b"/>
          <a:lstStyle>
            <a:lvl1pPr algn="r">
              <a:defRPr sz="1100"/>
            </a:lvl1pPr>
          </a:lstStyle>
          <a:p>
            <a:fld id="{AA081598-D1F0-4D66-B5A6-701F64667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43C2C-B640-F34F-9675-DD3F2621F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9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DDC43-1280-4ED7-B53A-414953A99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85819B-4D99-40C4-87E3-7FDF131F4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55C92D-9C78-4977-B5A5-58D6583F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001E6F-49BB-43F5-9F7C-EDE66FE4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1D001C-AC2E-412E-B5D8-C9959C8E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495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7E121-6C30-40A7-B38F-6414C51E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FE2B48-7FD3-4A36-A4AA-E782E9AC4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5AB06B-8875-4BE7-BBBD-3628D4FD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863BA-C116-452E-8375-7C4CF636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228C03-55B0-4F03-94F6-6ECA6B1C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066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B8A71D-21B7-4EFF-93E5-E26C64B33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2DA5A3-6B45-4D91-8C0D-9568ED2B6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A0929-C6CB-4C07-991C-28F076BB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AD9775-C543-41A9-9BC8-A7A4684B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9B53DD-F52B-4736-8ED0-F694B632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4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35FD89-AE3E-AE45-A5AA-F6E303ED4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8" t="15919" r="29093" b="6938"/>
          <a:stretch/>
        </p:blipFill>
        <p:spPr>
          <a:xfrm rot="16200000">
            <a:off x="3081785" y="1657712"/>
            <a:ext cx="5252185" cy="53638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746F7E-92EE-F34D-9DC0-72FE3E3EEBE2}"/>
              </a:ext>
            </a:extLst>
          </p:cNvPr>
          <p:cNvSpPr/>
          <p:nvPr/>
        </p:nvSpPr>
        <p:spPr>
          <a:xfrm>
            <a:off x="0" y="1864206"/>
            <a:ext cx="12192000" cy="3511004"/>
          </a:xfrm>
          <a:prstGeom prst="rect">
            <a:avLst/>
          </a:prstGeom>
          <a:solidFill>
            <a:srgbClr val="21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D6C0465-BD65-5C4C-BE7B-FD2DD9DC3F76}"/>
              </a:ext>
            </a:extLst>
          </p:cNvPr>
          <p:cNvSpPr/>
          <p:nvPr/>
        </p:nvSpPr>
        <p:spPr>
          <a:xfrm>
            <a:off x="0" y="1710267"/>
            <a:ext cx="2810577" cy="82468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56DF25-76C0-0441-B290-7C92F1A3E2B8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09B8D43C-BD1E-A44C-B372-5D56BF22240D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63C6C19-3B7A-774D-B906-2E791D5D2B3D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48DBAF35-457F-E740-975F-9A2AAC2A6985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E66F7CD-EC1F-A740-9FF9-A8F8B9EF9AF4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B161B4AB-C2ED-E14C-B5E2-4325ACB827DE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003A891-9CB1-5445-83E1-56840787B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F197060-3056-7A41-BB1A-201800269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069076A-B4F5-C64E-9A43-D9DD0B6108F4}"/>
              </a:ext>
            </a:extLst>
          </p:cNvPr>
          <p:cNvSpPr/>
          <p:nvPr/>
        </p:nvSpPr>
        <p:spPr>
          <a:xfrm>
            <a:off x="11848519" y="341609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0">
            <a:extLst>
              <a:ext uri="{FF2B5EF4-FFF2-40B4-BE49-F238E27FC236}">
                <a16:creationId xmlns:a16="http://schemas.microsoft.com/office/drawing/2014/main" xmlns="" id="{BE46A0CE-5128-5B49-94A2-8692345D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235" y="204744"/>
            <a:ext cx="6699600" cy="694800"/>
          </a:xfrm>
        </p:spPr>
        <p:txBody>
          <a:bodyPr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002060"/>
                </a:solidFill>
                <a:latin typeface="Myriad Pro" panose="020B0503030403020204" pitchFamily="34" charset="0"/>
                <a:ea typeface="+mj-ea"/>
                <a:cs typeface="Myriad Arabic" panose="01010101010101010101" pitchFamily="50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xmlns="" id="{00C384A5-E991-0A41-BC5E-C85DD6ACA2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2038350"/>
            <a:ext cx="11506200" cy="3106738"/>
          </a:xfrm>
        </p:spPr>
        <p:txBody>
          <a:bodyPr>
            <a:normAutofit/>
          </a:bodyPr>
          <a:lstStyle>
            <a:lvl1pPr marL="314325" indent="-31432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/>
              <a:defRPr lang="en-US" sz="2800" b="0" kern="1200" dirty="0" smtClean="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Myriad Arabic" panose="01010101010101010101" pitchFamily="50" charset="-78"/>
              </a:defRPr>
            </a:lvl1pPr>
            <a:lvl2pPr marL="314325" indent="-31432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/>
              <a:defRPr lang="en-US" sz="2600" b="0" kern="1200" dirty="0" smtClean="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Myriad Arabic" panose="01010101010101010101" pitchFamily="50" charset="-78"/>
              </a:defRPr>
            </a:lvl2pPr>
            <a:lvl3pPr marL="893763" indent="-265113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/>
              <a:defRPr lang="en-US" sz="2000" b="0" kern="1200" dirty="0" smtClean="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Myriad Arabic" panose="01010101010101010101" pitchFamily="50" charset="-78"/>
              </a:defRPr>
            </a:lvl3pPr>
            <a:lvl4pPr marL="628650" indent="-26352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/>
              <a:defRPr lang="en-US" sz="2400" b="0" kern="1200" dirty="0" smtClean="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Myriad Arabic" panose="01010101010101010101" pitchFamily="50" charset="-78"/>
              </a:defRPr>
            </a:lvl4pPr>
            <a:lvl5pPr marL="571500" indent="-5715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lang="en-US" sz="4000" b="0" kern="1200" dirty="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Myriad Arabic" panose="01010101010101010101" pitchFamily="50" charset="-78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420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8B945-AF89-4AF3-BE75-6C0023E9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F85E16-F944-4EE1-973B-81FC13366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C3A7EC-5630-4379-A18B-36BDA793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C3FCC2-EF1E-40B3-862D-9890E802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674E4D-32C1-42C6-9D53-A6263D0C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83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F9F0A-F393-49AA-AD9E-D58DA837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0F8068-CFAF-4867-9842-2FCC60A23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7021A0-31E6-4A37-95C7-D21528B4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5EBF36-8154-46C9-802C-860583C5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C4E3BB-08CC-428A-A1B2-8993F895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564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B623D-5B61-4ABB-B59C-B98C5FCF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EF25B8-C24A-45FD-ABD3-467DB0A01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928152-6343-44C9-87F4-C563F9D75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ECF3A2-5B86-4E48-BE22-87077DA7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CC79D1-73EA-4195-847D-79F8D8C0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E8E74F-065D-4C2E-BA3B-8B0D0491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238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44AE9-FE3D-4F1F-835B-24397596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0DCC88-54A1-4C65-BB69-CE9D17FF4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6A97A3-F9A5-4966-B87F-FC8AB937B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22FBF3-8387-4399-BE89-27FC5CAC2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58EE48-2443-4FA0-A1A7-5FF554C78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F45C27-DA98-4FFD-9D49-B6825C97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1247C0-FF11-47D3-A20C-9516CE55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06471D-4CE6-4D7E-9BB2-BC49765B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992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6F116-48F3-404E-95BC-4121E180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D55AC-2230-40CC-82B1-FDD237B2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E1735A-B265-4668-A40B-2B048C4E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6E2B26-529C-4862-843C-9E195E8C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777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DD16D-53B2-40BC-B1DD-ECF13633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51ECE5-1906-47BB-B825-82011CDF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E89BC3-0549-4107-A6E6-8AD20E1D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802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D9F6FE-12CE-4625-96B8-7BE5E6D4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7E813D-6BB9-4F29-AF85-82345039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9E8E94-45F0-423B-B75C-D8FF0DD74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286039-5E37-4379-AF3E-72989789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6815D8-C900-40CB-B051-4266CD21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05B34-1D32-4310-88EA-3AD52E1B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489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2BA776-B805-42B3-82C8-43369401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2D129A-539A-4B8C-A0B7-90152AB27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86FF41-1B0E-4CB8-AE9B-0F70A1A47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599EA3-7278-4E34-BD9E-31B495B5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67DFF-DE0A-4E07-B35F-CE79CDE9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DDF8BB-BBDB-44CE-8429-1880C677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043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11AF9E-DC9A-4384-A38A-859B18B0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719B25-7FCA-44A6-BC92-DE8BCF812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ADA077-27DE-4BEB-9083-799AFEB9C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93F4-4716-44B4-A6C6-857EB3ABE7D6}" type="datetimeFigureOut">
              <a:rPr lang="en-ID" smtClean="0"/>
              <a:t>30/12/2020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20A032-854C-4741-A2A5-35DADC053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685EC2-6D46-4EEE-A60D-6911D2DCC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854C5-7854-4C07-B5CA-D5952F0965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529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emf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hart" Target="../charts/chart2.x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5.jpeg"/><Relationship Id="rId4" Type="http://schemas.openxmlformats.org/officeDocument/2006/relationships/image" Target="../media/image6.emf"/><Relationship Id="rId9" Type="http://schemas.microsoft.com/office/2007/relationships/diagramDrawing" Target="../diagrams/drawing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emf"/><Relationship Id="rId9" Type="http://schemas.microsoft.com/office/2007/relationships/diagramDrawing" Target="../diagrams/drawin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cise.ufl.edu/class/cis4930sp11dtm/notes/intro_svm_new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.img.cas.cz/zikar" TargetMode="External"/><Relationship Id="rId5" Type="http://schemas.openxmlformats.org/officeDocument/2006/relationships/hyperlink" Target="http://www.cs.cmu.edu/~awm/tutorials" TargetMode="Externa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6A7217B-9383-4064-A71B-8CB81E5CE4EA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02E5E5-44F1-4DB6-A42F-4B16FC8BAF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8930" y="6516913"/>
            <a:ext cx="7514141" cy="2743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FC78D37-5553-447A-B382-DEE2563109D3}"/>
              </a:ext>
            </a:extLst>
          </p:cNvPr>
          <p:cNvSpPr txBox="1">
            <a:spLocks/>
          </p:cNvSpPr>
          <p:nvPr/>
        </p:nvSpPr>
        <p:spPr>
          <a:xfrm>
            <a:off x="1900007" y="4660169"/>
            <a:ext cx="8391986" cy="12358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Myriad Pro" panose="020B0503030403020204" pitchFamily="34" charset="0"/>
                <a:cs typeface="Myriad Arabic" panose="01010101010101010101" pitchFamily="50" charset="-78"/>
              </a:rPr>
              <a:t>DEPARTEMEN</a:t>
            </a:r>
          </a:p>
          <a:p>
            <a:r>
              <a:rPr lang="en-US" sz="4800" b="1" dirty="0">
                <a:latin typeface="Myriad Pro" panose="020B0503030403020204" pitchFamily="34" charset="0"/>
                <a:cs typeface="Myriad Arabic" panose="01010101010101010101" pitchFamily="50" charset="-78"/>
              </a:rPr>
              <a:t>TEKNIK INFORMATIKA</a:t>
            </a:r>
            <a:endParaRPr lang="en-ID" sz="4800" b="1" dirty="0"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54" y="750920"/>
            <a:ext cx="3816927" cy="38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Linear SVM </a:t>
            </a:r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secara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Matematis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0785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15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4897" t="30942" r="42098" b="41243"/>
          <a:stretch/>
        </p:blipFill>
        <p:spPr>
          <a:xfrm>
            <a:off x="1896508" y="2013776"/>
            <a:ext cx="3820924" cy="25987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5307" t="64830" r="50434" b="21564"/>
          <a:stretch/>
        </p:blipFill>
        <p:spPr>
          <a:xfrm>
            <a:off x="2720588" y="4912460"/>
            <a:ext cx="2368194" cy="12712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55463" t="60145" r="22262" b="25367"/>
          <a:stretch/>
        </p:blipFill>
        <p:spPr>
          <a:xfrm>
            <a:off x="7002316" y="3064909"/>
            <a:ext cx="3699551" cy="1353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20442" y="4551160"/>
            <a:ext cx="2705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Dimana</a:t>
            </a:r>
            <a:r>
              <a:rPr lang="en-US" dirty="0" smtClean="0"/>
              <a:t>, </a:t>
            </a:r>
          </a:p>
          <a:p>
            <a:r>
              <a:rPr lang="en-US" i="1" dirty="0" smtClean="0"/>
              <a:t>M</a:t>
            </a:r>
            <a:r>
              <a:rPr lang="en-US" dirty="0" smtClean="0"/>
              <a:t>: Margin</a:t>
            </a:r>
          </a:p>
          <a:p>
            <a:r>
              <a:rPr lang="en-US" i="1" dirty="0" smtClean="0"/>
              <a:t>w: </a:t>
            </a:r>
            <a:r>
              <a:rPr lang="en-US" dirty="0" err="1" smtClean="0"/>
              <a:t>bobot</a:t>
            </a:r>
            <a:endParaRPr lang="en-US" dirty="0" smtClean="0"/>
          </a:p>
          <a:p>
            <a:r>
              <a:rPr lang="en-US" dirty="0" smtClean="0"/>
              <a:t>x</a:t>
            </a:r>
            <a:r>
              <a:rPr lang="en-US" baseline="30000" dirty="0" smtClean="0"/>
              <a:t>+</a:t>
            </a:r>
            <a:r>
              <a:rPr lang="en-US" dirty="0" smtClean="0"/>
              <a:t>: support vector </a:t>
            </a:r>
            <a:r>
              <a:rPr lang="en-US" dirty="0" err="1" smtClean="0"/>
              <a:t>kelas</a:t>
            </a:r>
            <a:r>
              <a:rPr lang="en-US" dirty="0" smtClean="0"/>
              <a:t> +1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-</a:t>
            </a:r>
            <a:r>
              <a:rPr lang="en-US" dirty="0" smtClean="0"/>
              <a:t>: </a:t>
            </a:r>
            <a:r>
              <a:rPr lang="en-US" dirty="0"/>
              <a:t>support vector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smtClean="0"/>
              <a:t>-1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Problem </a:t>
            </a:r>
            <a:r>
              <a:rPr lang="en-US" sz="44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Optimasi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="" xmlns:a16="http://schemas.microsoft.com/office/drawing/2014/main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8AD83D92-31A0-4196-91D7-A515AC15AF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3481" y="2253279"/>
                <a:ext cx="11485661" cy="3923684"/>
              </a:xfrm>
            </p:spPr>
            <p:txBody>
              <a:bodyPr/>
              <a:lstStyle/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:r>
                  <a:rPr lang="en-GB" dirty="0"/>
                  <a:t>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} </a:t>
                </a:r>
                <a:r>
                  <a:rPr lang="en-GB" dirty="0" err="1" smtClean="0"/>
                  <a:t>adalah</a:t>
                </a:r>
                <a:r>
                  <a:rPr lang="en-GB" dirty="0" smtClean="0"/>
                  <a:t> data </a:t>
                </a:r>
                <a:r>
                  <a:rPr lang="en-GB" dirty="0"/>
                  <a:t>set </a:t>
                </a:r>
                <a:r>
                  <a:rPr lang="en-GB" dirty="0" err="1" smtClean="0"/>
                  <a:t>dan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{1,−1}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err="1" smtClean="0"/>
                  <a:t>adalah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kelas</a:t>
                </a:r>
                <a:r>
                  <a:rPr lang="en-GB" dirty="0" smtClean="0"/>
                  <a:t> label </a:t>
                </a:r>
                <a:r>
                  <a:rPr lang="en-GB" dirty="0" err="1" smtClean="0"/>
                  <a:t>dari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baseline="-25000" dirty="0"/>
              </a:p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Batas </a:t>
                </a:r>
                <a:r>
                  <a:rPr lang="en-GB" dirty="0" err="1" smtClean="0"/>
                  <a:t>keputusan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harus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dapat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mengklasifikasi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semua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titik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dengan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benar</a:t>
                </a:r>
                <a:endParaRPr lang="en-GB" dirty="0" smtClean="0">
                  <a:latin typeface="Symbol" pitchFamily="16" charset="2"/>
                </a:endParaRPr>
              </a:p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>
                  <a:latin typeface="Symbol" pitchFamily="16" charset="2"/>
                </a:endParaRPr>
              </a:p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Problem </a:t>
                </a:r>
                <a:r>
                  <a:rPr lang="en-GB" dirty="0" err="1" smtClean="0"/>
                  <a:t>optimasi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terbatas</a:t>
                </a:r>
                <a:r>
                  <a:rPr lang="en-GB" dirty="0" smtClean="0"/>
                  <a:t> </a:t>
                </a:r>
              </a:p>
              <a:p>
                <a:pPr marL="0" indent="0"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/>
              </a:p>
              <a:p>
                <a:pPr marL="0" indent="0"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8AD83D92-31A0-4196-91D7-A515AC15AF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481" y="2253279"/>
                <a:ext cx="11485661" cy="3923684"/>
              </a:xfrm>
              <a:blipFill rotWithShape="0">
                <a:blip r:embed="rId5"/>
                <a:stretch>
                  <a:fillRect l="-955" t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9583" y="3300413"/>
            <a:ext cx="4114800" cy="40957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3102647" y="4321010"/>
            <a:ext cx="5606614" cy="1420556"/>
            <a:chOff x="2869993" y="4443288"/>
            <a:chExt cx="5606614" cy="1420556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7"/>
            <a:srcRect l="31663" t="-5031"/>
            <a:stretch/>
          </p:blipFill>
          <p:spPr bwMode="auto">
            <a:xfrm>
              <a:off x="4184941" y="5329816"/>
              <a:ext cx="4291666" cy="465195"/>
            </a:xfrm>
            <a:prstGeom prst="rect">
              <a:avLst/>
            </a:prstGeom>
            <a:noFill/>
          </p:spPr>
        </p:pic>
        <p:grpSp>
          <p:nvGrpSpPr>
            <p:cNvPr id="3" name="Group 2"/>
            <p:cNvGrpSpPr/>
            <p:nvPr/>
          </p:nvGrpSpPr>
          <p:grpSpPr>
            <a:xfrm>
              <a:off x="2869993" y="4443288"/>
              <a:ext cx="3035961" cy="692764"/>
              <a:chOff x="2869993" y="4443288"/>
              <a:chExt cx="3035961" cy="692764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 rotWithShape="1">
              <a:blip r:embed="rId8"/>
              <a:srcRect l="58406" b="-8256"/>
              <a:stretch/>
            </p:blipFill>
            <p:spPr bwMode="auto">
              <a:xfrm>
                <a:off x="4908884" y="4443288"/>
                <a:ext cx="997070" cy="692764"/>
              </a:xfrm>
              <a:prstGeom prst="rect">
                <a:avLst/>
              </a:prstGeom>
              <a:noFill/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869993" y="4526289"/>
                <a:ext cx="2038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meminimalkan</a:t>
                </a:r>
                <a:endParaRPr lang="en-US" sz="24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869993" y="5402179"/>
              <a:ext cx="1693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dimana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5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Problem </a:t>
            </a:r>
            <a:r>
              <a:rPr lang="en-US" sz="44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Optimasi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53279"/>
                <a:ext cx="10515600" cy="3923684"/>
              </a:xfrm>
            </p:spPr>
            <p:txBody>
              <a:bodyPr>
                <a:normAutofit/>
              </a:bodyPr>
              <a:lstStyle/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Kita </a:t>
                </a:r>
                <a:r>
                  <a:rPr lang="en-GB" dirty="0" err="1"/>
                  <a:t>dapat</a:t>
                </a:r>
                <a:r>
                  <a:rPr lang="en-GB" dirty="0"/>
                  <a:t> </a:t>
                </a:r>
                <a:r>
                  <a:rPr lang="en-GB" dirty="0" err="1"/>
                  <a:t>mengubah</a:t>
                </a:r>
                <a:r>
                  <a:rPr lang="en-GB" dirty="0"/>
                  <a:t> </a:t>
                </a:r>
                <a:r>
                  <a:rPr lang="en-GB" dirty="0" smtClean="0"/>
                  <a:t>problem </a:t>
                </a:r>
                <a:r>
                  <a:rPr lang="en-GB" dirty="0" err="1" smtClean="0"/>
                  <a:t>menjadi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bentuk</a:t>
                </a:r>
                <a:r>
                  <a:rPr lang="en-GB" dirty="0" smtClean="0"/>
                  <a:t> dual</a:t>
                </a:r>
                <a:endParaRPr lang="en-GB" dirty="0"/>
              </a:p>
              <a:p>
                <a:pPr>
                  <a:buFont typeface="Wingdings" charset="2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/>
              </a:p>
              <a:p>
                <a:pPr>
                  <a:buFont typeface="Wingdings" charset="2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/>
              </a:p>
              <a:p>
                <a:pPr>
                  <a:buFont typeface="Wingdings" charset="2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   </a:t>
                </a:r>
                <a:r>
                  <a:rPr lang="en-GB" dirty="0" err="1" smtClean="0"/>
                  <a:t>dimana</a:t>
                </a:r>
                <a:endParaRPr lang="en-GB" dirty="0"/>
              </a:p>
              <a:p>
                <a:pPr lvl="4">
                  <a:spcBef>
                    <a:spcPts val="200"/>
                  </a:spcBef>
                  <a:buFont typeface="Wingdings" charset="2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sz="800" dirty="0"/>
              </a:p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Problem </a:t>
                </a:r>
                <a:r>
                  <a:rPr lang="en-GB" i="1" dirty="0" smtClean="0"/>
                  <a:t>quadratic </a:t>
                </a:r>
                <a:r>
                  <a:rPr lang="en-GB" i="1" dirty="0"/>
                  <a:t>programming </a:t>
                </a:r>
                <a:r>
                  <a:rPr lang="en-GB" dirty="0"/>
                  <a:t>(QP</a:t>
                </a:r>
                <a:r>
                  <a:rPr lang="en-GB" dirty="0" smtClean="0"/>
                  <a:t>)</a:t>
                </a:r>
                <a:endParaRPr lang="en-GB" dirty="0"/>
              </a:p>
              <a:p>
                <a:pPr lvl="1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/>
                  <a:t>Global maximum </a:t>
                </a:r>
                <a:r>
                  <a:rPr lang="en-GB" dirty="0" err="1" smtClean="0"/>
                  <a:t>pada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dapat </a:t>
                </a:r>
                <a:r>
                  <a:rPr lang="en-GB" dirty="0" err="1" smtClean="0"/>
                  <a:t>selalu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ditemukan</a:t>
                </a:r>
                <a:endParaRPr lang="en-GB" sz="1600" dirty="0"/>
              </a:p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 smtClean="0"/>
                  <a:t>dapat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diperbaiki</a:t>
                </a:r>
                <a:r>
                  <a:rPr lang="en-GB" dirty="0"/>
                  <a:t> </a:t>
                </a:r>
                <a:r>
                  <a:rPr lang="en-GB" dirty="0" err="1" smtClean="0"/>
                  <a:t>menjadi</a:t>
                </a:r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53279"/>
                <a:ext cx="10515600" cy="3923684"/>
              </a:xfrm>
              <a:blipFill rotWithShape="0">
                <a:blip r:embed="rId5"/>
                <a:stretch>
                  <a:fillRect l="-1043" t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/>
          <a:srcRect l="36842"/>
          <a:stretch/>
        </p:blipFill>
        <p:spPr bwMode="auto">
          <a:xfrm>
            <a:off x="2526631" y="3721092"/>
            <a:ext cx="2283919" cy="661816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4323" y="2730492"/>
            <a:ext cx="5507794" cy="703542"/>
          </a:xfrm>
          <a:prstGeom prst="rect">
            <a:avLst/>
          </a:prstGeom>
          <a:noFill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74876" y="5290062"/>
            <a:ext cx="2002834" cy="777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5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Karakteristik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Solusi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53279"/>
                <a:ext cx="10515600" cy="3923684"/>
              </a:xfrm>
            </p:spPr>
            <p:txBody>
              <a:bodyPr>
                <a:normAutofit lnSpcReduction="10000"/>
              </a:bodyPr>
              <a:lstStyle/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Kebanyakan </a:t>
                </a:r>
                <a:r>
                  <a:rPr lang="en-GB" dirty="0" err="1" smtClean="0"/>
                  <a:t>nilai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err="1" smtClean="0"/>
                  <a:t>adalah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nol</a:t>
                </a:r>
                <a:endParaRPr lang="en-GB" dirty="0"/>
              </a:p>
              <a:p>
                <a:pPr>
                  <a:spcBef>
                    <a:spcPts val="675"/>
                  </a:spcBef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2700" dirty="0" smtClean="0"/>
                  <a:t> </a:t>
                </a:r>
                <a:r>
                  <a:rPr lang="en-GB" sz="2700" dirty="0" err="1" smtClean="0"/>
                  <a:t>dengan</a:t>
                </a:r>
                <a:r>
                  <a:rPr lang="en-GB" sz="2700" dirty="0" smtClean="0"/>
                  <a:t> </a:t>
                </a:r>
                <a:r>
                  <a:rPr lang="en-GB" sz="2700" dirty="0" err="1" smtClean="0"/>
                  <a:t>nilai</a:t>
                </a:r>
                <a:r>
                  <a:rPr lang="en-GB" sz="27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700" i="1" dirty="0" smtClean="0"/>
                  <a:t> </a:t>
                </a:r>
                <a:r>
                  <a:rPr lang="en-GB" sz="2700" dirty="0" smtClean="0"/>
                  <a:t>positif</a:t>
                </a:r>
                <a:r>
                  <a:rPr lang="en-GB" sz="2700" i="1" dirty="0" smtClean="0"/>
                  <a:t> </a:t>
                </a:r>
                <a:r>
                  <a:rPr lang="en-GB" sz="2700" dirty="0" err="1" smtClean="0"/>
                  <a:t>disebut</a:t>
                </a:r>
                <a:r>
                  <a:rPr lang="en-GB" sz="2700" dirty="0" smtClean="0"/>
                  <a:t> </a:t>
                </a:r>
                <a:r>
                  <a:rPr lang="en-GB" sz="2700" dirty="0" err="1" smtClean="0"/>
                  <a:t>sebagai</a:t>
                </a:r>
                <a:r>
                  <a:rPr lang="en-GB" sz="2700" dirty="0" smtClean="0"/>
                  <a:t> </a:t>
                </a:r>
                <a:r>
                  <a:rPr lang="en-GB" sz="2700" i="1" dirty="0" smtClean="0"/>
                  <a:t>support </a:t>
                </a:r>
                <a:r>
                  <a:rPr lang="en-GB" sz="2700" i="1" dirty="0"/>
                  <a:t>vectors </a:t>
                </a:r>
                <a:r>
                  <a:rPr lang="en-GB" sz="2700" dirty="0"/>
                  <a:t>(SV)</a:t>
                </a:r>
              </a:p>
              <a:p>
                <a:pPr lvl="1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Batas </a:t>
                </a:r>
                <a:r>
                  <a:rPr lang="en-GB" dirty="0" err="1" smtClean="0"/>
                  <a:t>keputusan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ditentukan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oleh</a:t>
                </a:r>
                <a:r>
                  <a:rPr lang="en-GB" dirty="0" smtClean="0"/>
                  <a:t> SV</a:t>
                </a:r>
                <a:endParaRPr lang="en-GB" dirty="0"/>
              </a:p>
              <a:p>
                <a:pPr lvl="1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/>
                  <a:t>Let </a:t>
                </a:r>
                <a:r>
                  <a:rPr lang="en-GB" i="1" dirty="0" err="1"/>
                  <a:t>t</a:t>
                </a:r>
                <a:r>
                  <a:rPr lang="en-GB" baseline="-25000" dirty="0" err="1"/>
                  <a:t>j</a:t>
                </a:r>
                <a:r>
                  <a:rPr lang="en-GB" dirty="0"/>
                  <a:t> (</a:t>
                </a:r>
                <a:r>
                  <a:rPr lang="en-GB" i="1" dirty="0"/>
                  <a:t>j</a:t>
                </a:r>
                <a:r>
                  <a:rPr lang="en-GB" dirty="0"/>
                  <a:t>=1, ..., </a:t>
                </a:r>
                <a:r>
                  <a:rPr lang="en-GB" i="1" dirty="0"/>
                  <a:t>s</a:t>
                </a:r>
                <a:r>
                  <a:rPr lang="en-GB" dirty="0"/>
                  <a:t>) </a:t>
                </a:r>
                <a:r>
                  <a:rPr lang="en-GB" dirty="0" err="1" smtClean="0"/>
                  <a:t>adalah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indeks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dari</a:t>
                </a:r>
                <a:r>
                  <a:rPr lang="en-GB" dirty="0" smtClean="0"/>
                  <a:t> SV</a:t>
                </a:r>
              </a:p>
              <a:p>
                <a:pPr lvl="1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/>
              </a:p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err="1" smtClean="0"/>
                  <a:t>Untuk</a:t>
                </a:r>
                <a:r>
                  <a:rPr lang="en-GB" dirty="0" smtClean="0"/>
                  <a:t> testing </a:t>
                </a:r>
                <a:r>
                  <a:rPr lang="en-GB" dirty="0" err="1" smtClean="0"/>
                  <a:t>dengan</a:t>
                </a:r>
                <a:r>
                  <a:rPr lang="en-GB" dirty="0" smtClean="0"/>
                  <a:t> data </a:t>
                </a:r>
                <a:r>
                  <a:rPr lang="en-GB" dirty="0" err="1" smtClean="0"/>
                  <a:t>baru</a:t>
                </a:r>
                <a:r>
                  <a:rPr lang="en-GB" dirty="0" smtClean="0"/>
                  <a:t>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  <a:p>
                <a:pPr lvl="1">
                  <a:lnSpc>
                    <a:spcPct val="120000"/>
                  </a:lnSpc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err="1" smtClean="0"/>
                  <a:t>Hitung</a:t>
                </a:r>
                <a:r>
                  <a:rPr lang="en-GB" dirty="0" smtClean="0"/>
                  <a:t> </a:t>
                </a:r>
              </a:p>
              <a:p>
                <a:pPr lvl="1">
                  <a:lnSpc>
                    <a:spcPct val="120000"/>
                  </a:lnSpc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Dan </a:t>
                </a:r>
                <a:r>
                  <a:rPr lang="en-GB" dirty="0" err="1" smtClean="0"/>
                  <a:t>klasifikasikan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err="1" smtClean="0"/>
                  <a:t>sebagai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kelas</a:t>
                </a:r>
                <a:r>
                  <a:rPr lang="en-GB" dirty="0" smtClean="0"/>
                  <a:t> 1 </a:t>
                </a:r>
                <a:r>
                  <a:rPr lang="en-GB" dirty="0" err="1" smtClean="0"/>
                  <a:t>jika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jumlahnya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positif</a:t>
                </a:r>
                <a:r>
                  <a:rPr lang="en-GB" dirty="0" smtClean="0"/>
                  <a:t>, </a:t>
                </a:r>
                <a:br>
                  <a:rPr lang="en-GB" dirty="0" smtClean="0"/>
                </a:br>
                <a:r>
                  <a:rPr lang="en-GB" dirty="0" err="1" smtClean="0"/>
                  <a:t>selain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itu</a:t>
                </a:r>
                <a:r>
                  <a:rPr lang="en-GB" dirty="0"/>
                  <a:t> </a:t>
                </a:r>
                <a:r>
                  <a:rPr lang="en-GB" dirty="0" err="1" smtClean="0"/>
                  <a:t>diklasifikasikan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sebagai</a:t>
                </a:r>
                <a:r>
                  <a:rPr lang="en-GB" dirty="0" smtClean="0"/>
                  <a:t> </a:t>
                </a:r>
                <a:r>
                  <a:rPr lang="en-GB" dirty="0" err="1"/>
                  <a:t>kelas</a:t>
                </a:r>
                <a:r>
                  <a:rPr lang="en-GB" dirty="0"/>
                  <a:t> </a:t>
                </a:r>
                <a:r>
                  <a:rPr lang="en-GB" dirty="0" smtClean="0"/>
                  <a:t>2 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53279"/>
                <a:ext cx="10515600" cy="3923684"/>
              </a:xfrm>
              <a:blipFill rotWithShape="0">
                <a:blip r:embed="rId5"/>
                <a:stretch>
                  <a:fillRect l="-1043" t="-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6990" y="3852264"/>
            <a:ext cx="2299010" cy="315356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4490" y="4722267"/>
            <a:ext cx="3281464" cy="330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7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Interpretasi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Geometri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7891" t="32361" r="24666" b="18399"/>
          <a:stretch/>
        </p:blipFill>
        <p:spPr>
          <a:xfrm>
            <a:off x="1747727" y="1923179"/>
            <a:ext cx="593344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8907522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Tidak</a:t>
            </a:r>
            <a:r>
              <a:rPr lang="en-US" sz="36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dapat</a:t>
            </a:r>
            <a:r>
              <a:rPr lang="en-US" sz="36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Dipisahkan</a:t>
            </a:r>
            <a:r>
              <a:rPr lang="en-US" sz="36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secara</a:t>
            </a:r>
            <a:r>
              <a:rPr lang="en-US" sz="36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Linier?</a:t>
            </a:r>
            <a:endParaRPr lang="en-ID" sz="36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9237"/>
            <a:ext cx="10515600" cy="4351338"/>
          </a:xfrm>
        </p:spPr>
        <p:txBody>
          <a:bodyPr/>
          <a:lstStyle/>
          <a:p>
            <a:r>
              <a:rPr lang="en-US" dirty="0" err="1" smtClean="0"/>
              <a:t>Memperbolehkan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i="1" dirty="0" smtClean="0"/>
              <a:t>error </a:t>
            </a:r>
            <a:r>
              <a:rPr lang="en-US" dirty="0" smtClean="0"/>
              <a:t>(</a:t>
            </a:r>
            <a:r>
              <a:rPr lang="en-GB" dirty="0">
                <a:latin typeface="Symbol" pitchFamily="16" charset="2"/>
              </a:rPr>
              <a:t>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9001" t="37506" r="20222" b="14656"/>
          <a:stretch/>
        </p:blipFill>
        <p:spPr>
          <a:xfrm>
            <a:off x="974158" y="2598058"/>
            <a:ext cx="5455217" cy="3600012"/>
          </a:xfrm>
          <a:prstGeom prst="rect">
            <a:avLst/>
          </a:prstGeom>
        </p:spPr>
      </p:pic>
      <p:pic>
        <p:nvPicPr>
          <p:cNvPr id="2054" name="Picture 6" descr="question 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49" y="3781373"/>
            <a:ext cx="2238754" cy="2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7780715" y="2253279"/>
            <a:ext cx="4096450" cy="1385836"/>
          </a:xfrm>
          <a:prstGeom prst="cloudCallout">
            <a:avLst>
              <a:gd name="adj1" fmla="val 26173"/>
              <a:gd name="adj2" fmla="val 110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Bagaimana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jika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titik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tidak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dapat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dipisahkan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secara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linier</a:t>
            </a:r>
            <a: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?</a:t>
            </a:r>
            <a:endParaRPr lang="en-ID" b="1" dirty="0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6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Soft Margin </a:t>
            </a:r>
            <a:r>
              <a:rPr lang="en-US" sz="44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Hyperplane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53279"/>
                <a:ext cx="10515600" cy="3923684"/>
              </a:xfrm>
            </p:spPr>
            <p:txBody>
              <a:bodyPr>
                <a:normAutofit/>
              </a:bodyPr>
              <a:lstStyle/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err="1" smtClean="0"/>
                  <a:t>Definisikan</a:t>
                </a:r>
                <a:r>
                  <a:rPr lang="en-GB" dirty="0" smtClean="0"/>
                  <a:t> </a:t>
                </a:r>
                <a:r>
                  <a:rPr lang="en-GB" dirty="0" smtClean="0">
                    <a:latin typeface="Symbol" pitchFamily="16" charset="2"/>
                  </a:rPr>
                  <a:t></a:t>
                </a:r>
                <a:r>
                  <a:rPr lang="en-GB" baseline="-25000" dirty="0" err="1"/>
                  <a:t>i</a:t>
                </a:r>
                <a:r>
                  <a:rPr lang="en-GB" dirty="0"/>
                  <a:t>=0 </a:t>
                </a:r>
                <a:r>
                  <a:rPr lang="en-GB" dirty="0" err="1" smtClean="0"/>
                  <a:t>jika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tidak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ada</a:t>
                </a:r>
                <a:r>
                  <a:rPr lang="en-GB" dirty="0" smtClean="0"/>
                  <a:t> error </a:t>
                </a:r>
                <a:r>
                  <a:rPr lang="en-GB" dirty="0" err="1" smtClean="0"/>
                  <a:t>untuk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i="1" baseline="-25000" dirty="0"/>
              </a:p>
              <a:p>
                <a:pPr lvl="1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/>
                  <a:t> </a:t>
                </a:r>
                <a:r>
                  <a:rPr lang="en-GB" dirty="0">
                    <a:latin typeface="Symbol" pitchFamily="16" charset="2"/>
                  </a:rPr>
                  <a:t></a:t>
                </a:r>
                <a:r>
                  <a:rPr lang="en-GB" baseline="-25000" dirty="0" err="1"/>
                  <a:t>i</a:t>
                </a:r>
                <a:r>
                  <a:rPr lang="en-GB" dirty="0"/>
                  <a:t> </a:t>
                </a:r>
                <a:r>
                  <a:rPr lang="en-GB" dirty="0" err="1" smtClean="0"/>
                  <a:t>adalah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variabel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untuk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mendefinisikan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nilai</a:t>
                </a:r>
                <a:r>
                  <a:rPr lang="en-GB" dirty="0" smtClean="0"/>
                  <a:t> error</a:t>
                </a:r>
                <a:endParaRPr lang="en-GB" dirty="0"/>
              </a:p>
              <a:p>
                <a:pPr lvl="1">
                  <a:buFont typeface="Wingdings" charset="2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/>
              </a:p>
              <a:p>
                <a:pPr lvl="1">
                  <a:buFont typeface="Wingdings" charset="2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/>
              </a:p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err="1" smtClean="0"/>
                  <a:t>Minimalkan</a:t>
                </a:r>
                <a:r>
                  <a:rPr lang="en-GB" dirty="0" smtClean="0"/>
                  <a:t> </a:t>
                </a:r>
                <a:endParaRPr lang="en-GB" dirty="0"/>
              </a:p>
              <a:p>
                <a:pPr lvl="1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i="1" dirty="0"/>
                  <a:t>C</a:t>
                </a:r>
                <a:r>
                  <a:rPr lang="en-GB" dirty="0"/>
                  <a:t> : </a:t>
                </a:r>
                <a:r>
                  <a:rPr lang="en-GB" dirty="0" err="1"/>
                  <a:t>tradeoff</a:t>
                </a:r>
                <a:r>
                  <a:rPr lang="en-GB" dirty="0"/>
                  <a:t> parameter </a:t>
                </a:r>
                <a:r>
                  <a:rPr lang="en-GB" dirty="0" err="1" smtClean="0"/>
                  <a:t>antara</a:t>
                </a:r>
                <a:r>
                  <a:rPr lang="en-GB" dirty="0" smtClean="0"/>
                  <a:t> error </a:t>
                </a:r>
                <a:r>
                  <a:rPr lang="en-GB" dirty="0" err="1" smtClean="0"/>
                  <a:t>dan</a:t>
                </a:r>
                <a:r>
                  <a:rPr lang="en-GB" dirty="0" smtClean="0"/>
                  <a:t> margin</a:t>
                </a:r>
                <a:endParaRPr lang="en-GB" dirty="0"/>
              </a:p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Problem </a:t>
                </a:r>
                <a:r>
                  <a:rPr lang="en-GB" dirty="0" err="1" smtClean="0"/>
                  <a:t>optimasi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menjadi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53279"/>
                <a:ext cx="10515600" cy="3923684"/>
              </a:xfrm>
              <a:blipFill rotWithShape="0">
                <a:blip r:embed="rId5"/>
                <a:stretch>
                  <a:fillRect l="-1043" t="-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7733" y="3102943"/>
            <a:ext cx="3184582" cy="888862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5212" y="4058131"/>
            <a:ext cx="2044335" cy="313980"/>
          </a:xfrm>
          <a:prstGeom prst="rect">
            <a:avLst/>
          </a:prstGeom>
          <a:noFill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8"/>
          <a:srcRect l="33643" t="2414"/>
          <a:stretch/>
        </p:blipFill>
        <p:spPr bwMode="auto">
          <a:xfrm>
            <a:off x="3959601" y="5351356"/>
            <a:ext cx="2552939" cy="377338"/>
          </a:xfrm>
          <a:prstGeom prst="rect">
            <a:avLst/>
          </a:prstGeom>
          <a:noFill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9"/>
          <a:srcRect l="27132" t="-4449"/>
          <a:stretch/>
        </p:blipFill>
        <p:spPr bwMode="auto">
          <a:xfrm>
            <a:off x="3477125" y="5835316"/>
            <a:ext cx="4167923" cy="34164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759999" y="5265381"/>
            <a:ext cx="203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meminimalkan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24721" y="5835316"/>
            <a:ext cx="169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dimana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uiExpand="1" build="p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Soft Margin </a:t>
            </a:r>
            <a:r>
              <a:rPr lang="en-US" sz="44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Hyperplane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13982" y="2455611"/>
            <a:ext cx="1152802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b="1" i="1" dirty="0" smtClean="0"/>
              <a:t>C</a:t>
            </a:r>
            <a:r>
              <a:rPr lang="en-US" sz="2000" dirty="0" smtClean="0"/>
              <a:t> </a:t>
            </a:r>
            <a:r>
              <a:rPr lang="en-US" sz="2000" dirty="0" err="1" smtClean="0"/>
              <a:t>berperan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mengontrol</a:t>
            </a:r>
            <a:r>
              <a:rPr lang="en-US" sz="2000" dirty="0" smtClean="0"/>
              <a:t> </a:t>
            </a:r>
            <a:r>
              <a:rPr lang="en-US" sz="2000" i="1" dirty="0" err="1" smtClean="0"/>
              <a:t>overfitting</a:t>
            </a:r>
            <a:r>
              <a:rPr lang="en-US" sz="2000" dirty="0" smtClean="0"/>
              <a:t>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i="1" dirty="0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sedikit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sampel</a:t>
            </a:r>
            <a:r>
              <a:rPr lang="en-US" dirty="0" smtClean="0">
                <a:sym typeface="Wingdings" pitchFamily="2" charset="2"/>
              </a:rPr>
              <a:t> training yang </a:t>
            </a:r>
            <a:r>
              <a:rPr lang="en-US" dirty="0" err="1" smtClean="0">
                <a:sym typeface="Wingdings" pitchFamily="2" charset="2"/>
              </a:rPr>
              <a:t>berada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posisi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ideal (</a:t>
            </a:r>
            <a:r>
              <a:rPr lang="en-US" dirty="0" err="1" smtClean="0">
                <a:sym typeface="Wingdings" pitchFamily="2" charset="2"/>
              </a:rPr>
              <a:t>artinya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sedikit</a:t>
            </a:r>
            <a:r>
              <a:rPr lang="en-US" dirty="0" smtClean="0">
                <a:sym typeface="Wingdings" pitchFamily="2" charset="2"/>
              </a:rPr>
              <a:t> error, </a:t>
            </a:r>
            <a:r>
              <a:rPr lang="en-US" dirty="0" err="1" smtClean="0">
                <a:sym typeface="Wingdings" pitchFamily="2" charset="2"/>
              </a:rPr>
              <a:t>sehingga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berdampak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positif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kinerja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classifier</a:t>
            </a:r>
            <a:r>
              <a:rPr lang="en-US" dirty="0" smtClean="0">
                <a:sym typeface="Wingdings" pitchFamily="2" charset="2"/>
              </a:rPr>
              <a:t>)  </a:t>
            </a:r>
            <a:r>
              <a:rPr lang="en-US" b="1" dirty="0" smtClean="0">
                <a:sym typeface="Wingdings" pitchFamily="2" charset="2"/>
              </a:rPr>
              <a:t>C </a:t>
            </a:r>
            <a:r>
              <a:rPr lang="en-US" b="1" dirty="0" err="1" smtClean="0">
                <a:sym typeface="Wingdings" pitchFamily="2" charset="2"/>
              </a:rPr>
              <a:t>terlalu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besar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menyebabkan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i="1" dirty="0" err="1" smtClean="0">
                <a:sym typeface="Wingdings" pitchFamily="2" charset="2"/>
              </a:rPr>
              <a:t>overfitting</a:t>
            </a:r>
            <a:endParaRPr lang="en-US" b="1" i="1" dirty="0" smtClean="0">
              <a:sym typeface="Wingdings" pitchFamily="2" charset="2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i="1" dirty="0" smtClean="0"/>
              <a:t>C</a:t>
            </a:r>
            <a:r>
              <a:rPr lang="en-US" dirty="0" smtClean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lebih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banyak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sampel</a:t>
            </a:r>
            <a:r>
              <a:rPr lang="en-US" dirty="0">
                <a:sym typeface="Wingdings" pitchFamily="2" charset="2"/>
              </a:rPr>
              <a:t> training yang </a:t>
            </a:r>
            <a:r>
              <a:rPr lang="en-US" dirty="0" err="1">
                <a:sym typeface="Wingdings" pitchFamily="2" charset="2"/>
              </a:rPr>
              <a:t>tidak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posisi</a:t>
            </a:r>
            <a:r>
              <a:rPr lang="en-US" dirty="0">
                <a:sym typeface="Wingdings" pitchFamily="2" charset="2"/>
              </a:rPr>
              <a:t> ideal (</a:t>
            </a:r>
            <a:r>
              <a:rPr lang="en-US" dirty="0" err="1">
                <a:sym typeface="Wingdings" pitchFamily="2" charset="2"/>
              </a:rPr>
              <a:t>artinya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banyak</a:t>
            </a:r>
            <a:r>
              <a:rPr lang="en-US" dirty="0">
                <a:sym typeface="Wingdings" pitchFamily="2" charset="2"/>
              </a:rPr>
              <a:t> error training </a:t>
            </a:r>
            <a:r>
              <a:rPr lang="en-US" dirty="0" err="1">
                <a:sym typeface="Wingdings" pitchFamily="2" charset="2"/>
              </a:rPr>
              <a:t>sehingga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berdampak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negatif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kinerja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classifier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C </a:t>
            </a:r>
            <a:r>
              <a:rPr lang="en-US" b="1" dirty="0" err="1">
                <a:sym typeface="Wingdings" pitchFamily="2" charset="2"/>
              </a:rPr>
              <a:t>terlalu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kecil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menyebabkan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i="1" dirty="0" err="1" smtClean="0">
                <a:sym typeface="Wingdings" pitchFamily="2" charset="2"/>
              </a:rPr>
              <a:t>underfitting</a:t>
            </a:r>
            <a:endParaRPr lang="en-US" b="1" i="1" dirty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2000" dirty="0">
              <a:sym typeface="Wingdings" pitchFamily="2" charset="2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00465" y="2055150"/>
            <a:ext cx="856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hlink"/>
                </a:solidFill>
              </a:rPr>
              <a:t>- </a:t>
            </a:r>
            <a:r>
              <a:rPr lang="en-US" dirty="0" err="1" smtClean="0">
                <a:solidFill>
                  <a:schemeClr val="hlink"/>
                </a:solidFill>
              </a:rPr>
              <a:t>Menemukan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nilai</a:t>
            </a:r>
            <a:r>
              <a:rPr lang="en-US" dirty="0" smtClean="0">
                <a:solidFill>
                  <a:schemeClr val="hlink"/>
                </a:solidFill>
              </a:rPr>
              <a:t> yang </a:t>
            </a:r>
            <a:r>
              <a:rPr lang="en-US" dirty="0" err="1" smtClean="0">
                <a:solidFill>
                  <a:schemeClr val="hlink"/>
                </a:solidFill>
              </a:rPr>
              <a:t>tepat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untuk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i="1" dirty="0" smtClean="0">
                <a:solidFill>
                  <a:schemeClr val="hlink"/>
                </a:solidFill>
              </a:rPr>
              <a:t>C </a:t>
            </a:r>
            <a:r>
              <a:rPr lang="en-US" dirty="0" err="1" smtClean="0">
                <a:solidFill>
                  <a:schemeClr val="hlink"/>
                </a:solidFill>
              </a:rPr>
              <a:t>menjadi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salah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satu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masalah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dalam</a:t>
            </a:r>
            <a:r>
              <a:rPr lang="en-US" dirty="0" smtClean="0">
                <a:solidFill>
                  <a:schemeClr val="hlink"/>
                </a:solidFill>
              </a:rPr>
              <a:t> SVM </a:t>
            </a:r>
            <a:endParaRPr lang="en-US" dirty="0">
              <a:solidFill>
                <a:schemeClr val="hlink"/>
              </a:solidFill>
            </a:endParaRPr>
          </a:p>
        </p:txBody>
      </p:sp>
      <p:pic>
        <p:nvPicPr>
          <p:cNvPr id="26" name="Picture 2" descr="Machine learning: Supervised methods, SVM and kN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/>
          <a:stretch/>
        </p:blipFill>
        <p:spPr bwMode="auto">
          <a:xfrm>
            <a:off x="1795284" y="4356597"/>
            <a:ext cx="5503417" cy="19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Permasalahan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Non-linear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53279"/>
                <a:ext cx="10515600" cy="3923684"/>
              </a:xfrm>
            </p:spPr>
            <p:txBody>
              <a:bodyPr>
                <a:normAutofit/>
              </a:bodyPr>
              <a:lstStyle/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Ide: </a:t>
                </a:r>
                <a:r>
                  <a:rPr lang="en-GB" dirty="0" err="1" smtClean="0"/>
                  <a:t>transformasi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i="1" dirty="0" smtClean="0"/>
                  <a:t> </a:t>
                </a:r>
                <a:r>
                  <a:rPr lang="en-GB" dirty="0" err="1" smtClean="0"/>
                  <a:t>ke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ruang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berdimensi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lebih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tinggi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untuk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memudahkan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perhitungan</a:t>
                </a:r>
                <a:endParaRPr lang="en-GB" dirty="0"/>
              </a:p>
              <a:p>
                <a:pPr lvl="1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err="1" smtClean="0"/>
                  <a:t>Ruang</a:t>
                </a:r>
                <a:r>
                  <a:rPr lang="en-GB" dirty="0" smtClean="0"/>
                  <a:t> Input : </a:t>
                </a:r>
                <a:r>
                  <a:rPr lang="en-GB" dirty="0" err="1" smtClean="0"/>
                  <a:t>ruang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  <a:p>
                <a:pPr lvl="1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err="1" smtClean="0"/>
                  <a:t>Ruang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Fitur</a:t>
                </a:r>
                <a:r>
                  <a:rPr lang="en-GB" dirty="0" smtClean="0"/>
                  <a:t>: </a:t>
                </a:r>
                <a:r>
                  <a:rPr lang="en-GB" dirty="0" err="1" smtClean="0"/>
                  <a:t>ruang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 smtClean="0"/>
                  <a:t>setelah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transformasi</a:t>
                </a:r>
                <a:endParaRPr lang="en-GB" dirty="0"/>
              </a:p>
              <a:p>
                <a:pP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err="1" smtClean="0"/>
                  <a:t>Mengapa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perlu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transformasi</a:t>
                </a:r>
                <a:r>
                  <a:rPr lang="en-GB" dirty="0" smtClean="0"/>
                  <a:t>?</a:t>
                </a:r>
                <a:endParaRPr lang="en-GB" dirty="0"/>
              </a:p>
              <a:p>
                <a:pPr lvl="1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err="1" smtClean="0"/>
                  <a:t>Operasi</a:t>
                </a:r>
                <a:r>
                  <a:rPr lang="en-GB" dirty="0" smtClean="0"/>
                  <a:t> linear </a:t>
                </a:r>
                <a:r>
                  <a:rPr lang="en-GB" dirty="0" err="1" smtClean="0"/>
                  <a:t>pada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ruang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fitur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ekivalen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dengan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operasi</a:t>
                </a:r>
                <a:r>
                  <a:rPr lang="en-GB" dirty="0" smtClean="0"/>
                  <a:t> non-linear </a:t>
                </a:r>
                <a:r>
                  <a:rPr lang="en-GB" dirty="0" err="1" smtClean="0"/>
                  <a:t>pada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ruang</a:t>
                </a:r>
                <a:r>
                  <a:rPr lang="en-GB" dirty="0" smtClean="0"/>
                  <a:t> input</a:t>
                </a:r>
                <a:endParaRPr lang="en-GB" dirty="0"/>
              </a:p>
              <a:p>
                <a:pPr lvl="1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Proses </a:t>
                </a:r>
                <a:r>
                  <a:rPr lang="en-GB" dirty="0" err="1" smtClean="0"/>
                  <a:t>klasifikasi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lebih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mudah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dilakukan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dengan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transformasi</a:t>
                </a:r>
                <a:r>
                  <a:rPr lang="en-GB" dirty="0" smtClean="0"/>
                  <a:t>. </a:t>
                </a:r>
              </a:p>
              <a:p>
                <a:pPr marL="457200" lvl="1" indent="0"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/>
                  <a:t> </a:t>
                </a:r>
                <a:r>
                  <a:rPr lang="en-GB" dirty="0" smtClean="0"/>
                  <a:t>  </a:t>
                </a:r>
                <a:r>
                  <a:rPr lang="en-GB" dirty="0" err="1" smtClean="0"/>
                  <a:t>Contoh</a:t>
                </a:r>
                <a:r>
                  <a:rPr lang="en-GB" dirty="0" smtClean="0"/>
                  <a:t>: </a:t>
                </a:r>
                <a:r>
                  <a:rPr lang="en-GB" dirty="0"/>
                  <a:t>XOR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53279"/>
                <a:ext cx="10515600" cy="3923684"/>
              </a:xfrm>
              <a:blipFill rotWithShape="0">
                <a:blip r:embed="rId5"/>
                <a:stretch>
                  <a:fillRect l="-1043" t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8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Dimensi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Tinggi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53279"/>
            <a:ext cx="10515600" cy="3923684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zh-TW" dirty="0" err="1" smtClean="0">
                <a:ea typeface="新細明體" pitchFamily="18" charset="-120"/>
              </a:rPr>
              <a:t>Proyeksikan</a:t>
            </a:r>
            <a:r>
              <a:rPr lang="en-US" altLang="zh-TW" dirty="0" smtClean="0">
                <a:ea typeface="新細明體" pitchFamily="18" charset="-120"/>
              </a:rPr>
              <a:t> data </a:t>
            </a:r>
            <a:r>
              <a:rPr lang="en-US" altLang="zh-TW" dirty="0" err="1" smtClean="0">
                <a:ea typeface="新細明體" pitchFamily="18" charset="-120"/>
              </a:rPr>
              <a:t>ke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ruang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berdimensi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tinggi</a:t>
            </a:r>
            <a:r>
              <a:rPr lang="en-US" altLang="zh-TW" dirty="0" smtClean="0">
                <a:ea typeface="新細明體" pitchFamily="18" charset="-120"/>
              </a:rPr>
              <a:t> agar data-data </a:t>
            </a:r>
            <a:r>
              <a:rPr lang="en-US" altLang="zh-TW" dirty="0" err="1" smtClean="0">
                <a:ea typeface="新細明體" pitchFamily="18" charset="-120"/>
              </a:rPr>
              <a:t>tersebut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dapat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dipisahkan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secara</a:t>
            </a:r>
            <a:r>
              <a:rPr lang="en-US" altLang="zh-TW" dirty="0" smtClean="0">
                <a:ea typeface="新細明體" pitchFamily="18" charset="-120"/>
              </a:rPr>
              <a:t> linear </a:t>
            </a:r>
            <a:r>
              <a:rPr lang="en-US" altLang="zh-TW" dirty="0" err="1" smtClean="0">
                <a:ea typeface="新細明體" pitchFamily="18" charset="-120"/>
              </a:rPr>
              <a:t>dan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dapat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menggunakan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linear SVM – (Using Kernels)</a:t>
            </a:r>
          </a:p>
          <a:p>
            <a:pPr marL="342900" indent="-342900"/>
            <a:endParaRPr lang="zh-TW" altLang="en-US" sz="3200" dirty="0">
              <a:ea typeface="新細明體" pitchFamily="18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5838" t="46494" r="19623" b="26302"/>
          <a:stretch/>
        </p:blipFill>
        <p:spPr>
          <a:xfrm>
            <a:off x="513982" y="3818954"/>
            <a:ext cx="5483792" cy="1884066"/>
          </a:xfrm>
          <a:prstGeom prst="rect">
            <a:avLst/>
          </a:prstGeom>
        </p:spPr>
      </p:pic>
      <p:pic>
        <p:nvPicPr>
          <p:cNvPr id="15" name="Picture 2" descr="Image for pos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2"/>
          <a:stretch/>
        </p:blipFill>
        <p:spPr bwMode="auto">
          <a:xfrm>
            <a:off x="6145300" y="3303143"/>
            <a:ext cx="2776798" cy="291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for pos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4" t="-709" r="3303" b="709"/>
          <a:stretch/>
        </p:blipFill>
        <p:spPr bwMode="auto">
          <a:xfrm>
            <a:off x="8922098" y="3282208"/>
            <a:ext cx="3127178" cy="291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787" y="5679008"/>
            <a:ext cx="420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b="1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ditransformasi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b="1" baseline="30000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571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2AF227-D8D9-4F8F-BD09-B5EC26BDAB12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BA3AA89-A6AE-43E8-AA55-3CE9BC58D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6F63F8D-6883-4815-9AEC-3C2535137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xmlns="" id="{DA54738E-23F3-4CC4-9D2C-55C70FA1F210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713A3C1-4D1F-407B-8077-E4FFCEB42A42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4D7D365C-CB42-4458-966B-910F4FF36967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8B68D9A-43B4-45C3-A2C5-4CAC17B5C62C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DF8383E6-08D9-4AA3-A75B-B9B2CB28CA38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04ABD8A-4E84-4000-A92E-A85B5E8E598D}"/>
              </a:ext>
            </a:extLst>
          </p:cNvPr>
          <p:cNvSpPr txBox="1">
            <a:spLocks/>
          </p:cNvSpPr>
          <p:nvPr/>
        </p:nvSpPr>
        <p:spPr>
          <a:xfrm>
            <a:off x="4876801" y="1373756"/>
            <a:ext cx="7370472" cy="2198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b="1" dirty="0">
                <a:latin typeface="Myriad Pro" panose="020B0503030403020204" pitchFamily="34" charset="0"/>
                <a:cs typeface="Myriad Arabic" panose="01010101010101010101" pitchFamily="50" charset="-78"/>
              </a:rPr>
              <a:t>Support Vector Machine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68E5C2F5-8167-4E14-BC01-B4A1076CAEF3}"/>
              </a:ext>
            </a:extLst>
          </p:cNvPr>
          <p:cNvSpPr txBox="1">
            <a:spLocks/>
          </p:cNvSpPr>
          <p:nvPr/>
        </p:nvSpPr>
        <p:spPr>
          <a:xfrm>
            <a:off x="5468676" y="4860759"/>
            <a:ext cx="4621807" cy="1121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b="1" dirty="0" err="1" smtClean="0">
                <a:latin typeface="Myriad Pro" panose="020B0503030403020204" pitchFamily="34" charset="0"/>
              </a:rPr>
              <a:t>Kecerdasan</a:t>
            </a:r>
            <a:r>
              <a:rPr lang="en-US" sz="2800" b="1" dirty="0" smtClean="0">
                <a:latin typeface="Myriad Pro" panose="020B0503030403020204" pitchFamily="34" charset="0"/>
              </a:rPr>
              <a:t> </a:t>
            </a:r>
            <a:r>
              <a:rPr lang="en-US" sz="2800" b="1" dirty="0" err="1" smtClean="0">
                <a:latin typeface="Myriad Pro" panose="020B0503030403020204" pitchFamily="34" charset="0"/>
              </a:rPr>
              <a:t>Komputasional</a:t>
            </a:r>
            <a:endParaRPr lang="en-US" sz="2800" b="1" dirty="0">
              <a:latin typeface="Myriad Pro" panose="020B0503030403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 err="1" smtClean="0">
                <a:latin typeface="Myriad Pro" panose="020B0503030403020204" pitchFamily="34" charset="0"/>
              </a:rPr>
              <a:t>Dini</a:t>
            </a:r>
            <a:r>
              <a:rPr lang="en-US" sz="2000" dirty="0" smtClean="0"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latin typeface="Myriad Pro" panose="020B0503030403020204" pitchFamily="34" charset="0"/>
              </a:rPr>
              <a:t>Adni</a:t>
            </a:r>
            <a:r>
              <a:rPr lang="en-US" sz="2000" dirty="0" smtClean="0"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latin typeface="Myriad Pro" panose="020B0503030403020204" pitchFamily="34" charset="0"/>
              </a:rPr>
              <a:t>Navastara</a:t>
            </a:r>
            <a:endParaRPr lang="en-ID" sz="2000" dirty="0">
              <a:latin typeface="Myriad Pro" panose="020B0503030403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737CD9C-86BA-4EF9-B350-658F61E63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pic>
        <p:nvPicPr>
          <p:cNvPr id="1026" name="Picture 2" descr="Exploring Support Vector Machine Acceleration with Vi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2" y="3239403"/>
            <a:ext cx="447215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Problem </a:t>
            </a:r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XOR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53279"/>
            <a:ext cx="10515600" cy="3923684"/>
          </a:xfrm>
        </p:spPr>
        <p:txBody>
          <a:bodyPr>
            <a:normAutofit/>
          </a:bodyPr>
          <a:lstStyle/>
          <a:p>
            <a:pPr marL="342900" indent="-342900"/>
            <a:endParaRPr lang="zh-TW" altLang="en-US" sz="3200" dirty="0">
              <a:ea typeface="新細明體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7764" t="36071" r="21716" b="27151"/>
          <a:stretch/>
        </p:blipFill>
        <p:spPr>
          <a:xfrm>
            <a:off x="2106529" y="2253279"/>
            <a:ext cx="716405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Permasalahan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Non-linear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20329" y="2253279"/>
                <a:ext cx="5368115" cy="3923684"/>
              </a:xfrm>
            </p:spPr>
            <p:txBody>
              <a:bodyPr>
                <a:normAutofit/>
              </a:bodyPr>
              <a:lstStyle/>
              <a:p>
                <a:pPr marL="222250" indent="-222250"/>
                <a:r>
                  <a:rPr lang="en-US" altLang="zh-TW" sz="2400" dirty="0" smtClean="0">
                    <a:ea typeface="新細明體" pitchFamily="18" charset="-120"/>
                  </a:rPr>
                  <a:t>Kemungkinan problem </a:t>
                </a:r>
                <a:r>
                  <a:rPr lang="en-US" altLang="zh-TW" sz="2400" dirty="0" err="1" smtClean="0">
                    <a:ea typeface="新細明體" pitchFamily="18" charset="-120"/>
                  </a:rPr>
                  <a:t>transformasi</a:t>
                </a:r>
                <a:endParaRPr lang="en-US" altLang="zh-TW" sz="2400" dirty="0">
                  <a:ea typeface="新細明體" pitchFamily="18" charset="-120"/>
                </a:endParaRPr>
              </a:p>
              <a:p>
                <a:pPr marL="519113" lvl="1" indent="-182563"/>
                <a:r>
                  <a:rPr lang="en-US" altLang="zh-TW" sz="2000" dirty="0" err="1" smtClean="0">
                    <a:ea typeface="新細明體" pitchFamily="18" charset="-120"/>
                  </a:rPr>
                  <a:t>Komputasi</a:t>
                </a:r>
                <a:r>
                  <a:rPr lang="en-US" altLang="zh-TW" sz="2000" dirty="0" smtClean="0">
                    <a:ea typeface="新細明體" pitchFamily="18" charset="-120"/>
                  </a:rPr>
                  <a:t> yang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tinggi</a:t>
                </a:r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dan</a:t>
                </a:r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sulit</a:t>
                </a:r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memperoleh</a:t>
                </a:r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estimasi</a:t>
                </a:r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bagus</a:t>
                </a:r>
                <a:endParaRPr lang="en-US" altLang="zh-TW" sz="2000" dirty="0">
                  <a:ea typeface="新細明體" pitchFamily="18" charset="-120"/>
                </a:endParaRPr>
              </a:p>
              <a:p>
                <a:pPr marL="222250" indent="-222250"/>
                <a:r>
                  <a:rPr lang="en-US" altLang="zh-TW" sz="2400" dirty="0">
                    <a:ea typeface="新細明體" pitchFamily="18" charset="-120"/>
                  </a:rPr>
                  <a:t>SVM </a:t>
                </a:r>
                <a:r>
                  <a:rPr lang="en-US" altLang="zh-TW" sz="2400" dirty="0" err="1" smtClean="0">
                    <a:ea typeface="新細明體" pitchFamily="18" charset="-120"/>
                  </a:rPr>
                  <a:t>menyelesaikan</a:t>
                </a:r>
                <a:r>
                  <a:rPr lang="en-US" altLang="zh-TW" sz="2400" dirty="0" smtClean="0">
                    <a:ea typeface="新細明體" pitchFamily="18" charset="-120"/>
                  </a:rPr>
                  <a:t> </a:t>
                </a:r>
                <a:r>
                  <a:rPr lang="en-US" altLang="zh-TW" sz="2400" dirty="0" err="1" smtClean="0">
                    <a:ea typeface="新細明體" pitchFamily="18" charset="-120"/>
                  </a:rPr>
                  <a:t>masalah</a:t>
                </a:r>
                <a:r>
                  <a:rPr lang="en-US" altLang="zh-TW" sz="2400" dirty="0" smtClean="0">
                    <a:ea typeface="新細明體" pitchFamily="18" charset="-120"/>
                  </a:rPr>
                  <a:t> </a:t>
                </a:r>
                <a:r>
                  <a:rPr lang="en-US" altLang="zh-TW" sz="2400" dirty="0" err="1" smtClean="0">
                    <a:ea typeface="新細明體" pitchFamily="18" charset="-120"/>
                  </a:rPr>
                  <a:t>ini</a:t>
                </a:r>
                <a:r>
                  <a:rPr lang="en-US" altLang="zh-TW" sz="2400" dirty="0" smtClean="0">
                    <a:ea typeface="新細明體" pitchFamily="18" charset="-120"/>
                  </a:rPr>
                  <a:t> </a:t>
                </a:r>
                <a:r>
                  <a:rPr lang="en-US" altLang="zh-TW" sz="2400" dirty="0" err="1" smtClean="0">
                    <a:ea typeface="新細明體" pitchFamily="18" charset="-120"/>
                  </a:rPr>
                  <a:t>secara</a:t>
                </a:r>
                <a:r>
                  <a:rPr lang="en-US" altLang="zh-TW" sz="2400" dirty="0" smtClean="0">
                    <a:ea typeface="新細明體" pitchFamily="18" charset="-120"/>
                  </a:rPr>
                  <a:t> </a:t>
                </a:r>
                <a:r>
                  <a:rPr lang="en-US" altLang="zh-TW" sz="2400" dirty="0" err="1" smtClean="0">
                    <a:ea typeface="新細明體" pitchFamily="18" charset="-120"/>
                  </a:rPr>
                  <a:t>bersamaan</a:t>
                </a:r>
                <a:endParaRPr lang="en-US" altLang="zh-TW" sz="2400" dirty="0">
                  <a:ea typeface="新細明體" pitchFamily="18" charset="-120"/>
                </a:endParaRPr>
              </a:p>
              <a:p>
                <a:pPr marL="519113" lvl="1" indent="-182563"/>
                <a:r>
                  <a:rPr lang="en-US" altLang="zh-TW" sz="2000" dirty="0">
                    <a:ea typeface="新細明體" pitchFamily="18" charset="-120"/>
                  </a:rPr>
                  <a:t>Kernel tricks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untuk</a:t>
                </a:r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komputasi</a:t>
                </a:r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yg</a:t>
                </a:r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efisien</a:t>
                </a:r>
                <a:endParaRPr lang="en-US" altLang="zh-TW" sz="2000" dirty="0" smtClean="0">
                  <a:ea typeface="新細明體" pitchFamily="18" charset="-120"/>
                </a:endParaRPr>
              </a:p>
              <a:p>
                <a:pPr marL="519113" lvl="1" indent="-182563"/>
                <a:r>
                  <a:rPr lang="en-US" altLang="zh-TW" sz="2000" dirty="0" err="1" smtClean="0">
                    <a:ea typeface="新細明體" pitchFamily="18" charset="-120"/>
                  </a:rPr>
                  <a:t>Meminimalkan</a:t>
                </a:r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dapat</a:t>
                </a:r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menghasilkan</a:t>
                </a:r>
                <a:r>
                  <a:rPr lang="en-US" altLang="zh-TW" sz="2000" dirty="0">
                    <a:ea typeface="新細明體" pitchFamily="18" charset="-120"/>
                  </a:rPr>
                  <a:t> </a:t>
                </a:r>
                <a:r>
                  <a:rPr lang="en-US" altLang="zh-TW" sz="2000" dirty="0" smtClean="0">
                    <a:ea typeface="新細明體" pitchFamily="18" charset="-120"/>
                  </a:rPr>
                  <a:t>classifier yang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baik</a:t>
                </a:r>
                <a:endParaRPr lang="en-US" altLang="zh-TW" sz="20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329" y="2253279"/>
                <a:ext cx="5368115" cy="3923684"/>
              </a:xfrm>
              <a:blipFill rotWithShape="0">
                <a:blip r:embed="rId5"/>
                <a:stretch>
                  <a:fillRect l="-1591" t="-2177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2"/>
          <p:cNvGrpSpPr>
            <a:grpSpLocks/>
          </p:cNvGrpSpPr>
          <p:nvPr/>
        </p:nvGrpSpPr>
        <p:grpSpPr bwMode="auto">
          <a:xfrm>
            <a:off x="5886050" y="3153995"/>
            <a:ext cx="6184900" cy="2667000"/>
            <a:chOff x="864" y="2256"/>
            <a:chExt cx="3896" cy="1680"/>
          </a:xfrm>
        </p:grpSpPr>
        <p:sp>
          <p:nvSpPr>
            <p:cNvPr id="16" name="Text Box 84"/>
            <p:cNvSpPr txBox="1">
              <a:spLocks noChangeArrowheads="1"/>
            </p:cNvSpPr>
            <p:nvPr/>
          </p:nvSpPr>
          <p:spPr bwMode="auto">
            <a:xfrm>
              <a:off x="3408" y="3648"/>
              <a:ext cx="11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400">
                  <a:latin typeface="Times New Roman" pitchFamily="18" charset="0"/>
                </a:rPr>
                <a:t>Feature space</a:t>
              </a:r>
            </a:p>
          </p:txBody>
        </p:sp>
        <p:sp>
          <p:nvSpPr>
            <p:cNvPr id="17" name="Text Box 85"/>
            <p:cNvSpPr txBox="1">
              <a:spLocks noChangeArrowheads="1"/>
            </p:cNvSpPr>
            <p:nvPr/>
          </p:nvSpPr>
          <p:spPr bwMode="auto">
            <a:xfrm>
              <a:off x="997" y="3648"/>
              <a:ext cx="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400">
                  <a:latin typeface="Times New Roman" pitchFamily="18" charset="0"/>
                </a:rPr>
                <a:t>Input space</a:t>
              </a:r>
            </a:p>
          </p:txBody>
        </p:sp>
        <p:sp>
          <p:nvSpPr>
            <p:cNvPr id="18" name="Line 88"/>
            <p:cNvSpPr>
              <a:spLocks noChangeShapeType="1"/>
            </p:cNvSpPr>
            <p:nvPr/>
          </p:nvSpPr>
          <p:spPr bwMode="auto">
            <a:xfrm flipV="1">
              <a:off x="1656" y="2362"/>
              <a:ext cx="0" cy="13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9"/>
            <p:cNvSpPr>
              <a:spLocks noChangeShapeType="1"/>
            </p:cNvSpPr>
            <p:nvPr/>
          </p:nvSpPr>
          <p:spPr bwMode="auto">
            <a:xfrm flipV="1">
              <a:off x="864" y="3051"/>
              <a:ext cx="16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90"/>
            <p:cNvSpPr>
              <a:spLocks noChangeArrowheads="1"/>
            </p:cNvSpPr>
            <p:nvPr/>
          </p:nvSpPr>
          <p:spPr bwMode="auto">
            <a:xfrm>
              <a:off x="1670" y="2718"/>
              <a:ext cx="44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91"/>
            <p:cNvSpPr>
              <a:spLocks noChangeArrowheads="1"/>
            </p:cNvSpPr>
            <p:nvPr/>
          </p:nvSpPr>
          <p:spPr bwMode="auto">
            <a:xfrm>
              <a:off x="1390" y="2870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92"/>
            <p:cNvSpPr>
              <a:spLocks noChangeArrowheads="1"/>
            </p:cNvSpPr>
            <p:nvPr/>
          </p:nvSpPr>
          <p:spPr bwMode="auto">
            <a:xfrm>
              <a:off x="1464" y="3104"/>
              <a:ext cx="44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93"/>
            <p:cNvSpPr>
              <a:spLocks noChangeArrowheads="1"/>
            </p:cNvSpPr>
            <p:nvPr/>
          </p:nvSpPr>
          <p:spPr bwMode="auto">
            <a:xfrm>
              <a:off x="1725" y="3308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94"/>
            <p:cNvSpPr>
              <a:spLocks noChangeArrowheads="1"/>
            </p:cNvSpPr>
            <p:nvPr/>
          </p:nvSpPr>
          <p:spPr bwMode="auto">
            <a:xfrm>
              <a:off x="1520" y="2737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95"/>
            <p:cNvSpPr>
              <a:spLocks noChangeArrowheads="1"/>
            </p:cNvSpPr>
            <p:nvPr/>
          </p:nvSpPr>
          <p:spPr bwMode="auto">
            <a:xfrm>
              <a:off x="1278" y="3006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96"/>
            <p:cNvSpPr>
              <a:spLocks noChangeArrowheads="1"/>
            </p:cNvSpPr>
            <p:nvPr/>
          </p:nvSpPr>
          <p:spPr bwMode="auto">
            <a:xfrm>
              <a:off x="1483" y="3324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97"/>
            <p:cNvSpPr>
              <a:spLocks noChangeArrowheads="1"/>
            </p:cNvSpPr>
            <p:nvPr/>
          </p:nvSpPr>
          <p:spPr bwMode="auto">
            <a:xfrm>
              <a:off x="1725" y="2908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98"/>
            <p:cNvSpPr>
              <a:spLocks noChangeArrowheads="1"/>
            </p:cNvSpPr>
            <p:nvPr/>
          </p:nvSpPr>
          <p:spPr bwMode="auto">
            <a:xfrm>
              <a:off x="2165" y="2903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99"/>
            <p:cNvSpPr>
              <a:spLocks noChangeArrowheads="1"/>
            </p:cNvSpPr>
            <p:nvPr/>
          </p:nvSpPr>
          <p:spPr bwMode="auto">
            <a:xfrm>
              <a:off x="2097" y="3422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00"/>
            <p:cNvSpPr>
              <a:spLocks noChangeArrowheads="1"/>
            </p:cNvSpPr>
            <p:nvPr/>
          </p:nvSpPr>
          <p:spPr bwMode="auto">
            <a:xfrm>
              <a:off x="999" y="2957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101"/>
            <p:cNvSpPr>
              <a:spLocks noChangeArrowheads="1"/>
            </p:cNvSpPr>
            <p:nvPr/>
          </p:nvSpPr>
          <p:spPr bwMode="auto">
            <a:xfrm>
              <a:off x="1737" y="3579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02"/>
            <p:cNvSpPr>
              <a:spLocks noChangeArrowheads="1"/>
            </p:cNvSpPr>
            <p:nvPr/>
          </p:nvSpPr>
          <p:spPr bwMode="auto">
            <a:xfrm>
              <a:off x="2208" y="3218"/>
              <a:ext cx="44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03"/>
            <p:cNvSpPr>
              <a:spLocks noChangeArrowheads="1"/>
            </p:cNvSpPr>
            <p:nvPr/>
          </p:nvSpPr>
          <p:spPr bwMode="auto">
            <a:xfrm>
              <a:off x="1263" y="3449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04"/>
            <p:cNvSpPr>
              <a:spLocks noChangeArrowheads="1"/>
            </p:cNvSpPr>
            <p:nvPr/>
          </p:nvSpPr>
          <p:spPr bwMode="auto">
            <a:xfrm>
              <a:off x="1111" y="3242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05"/>
            <p:cNvSpPr>
              <a:spLocks noChangeArrowheads="1"/>
            </p:cNvSpPr>
            <p:nvPr/>
          </p:nvSpPr>
          <p:spPr bwMode="auto">
            <a:xfrm>
              <a:off x="1138" y="2591"/>
              <a:ext cx="44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06"/>
            <p:cNvSpPr>
              <a:spLocks noChangeArrowheads="1"/>
            </p:cNvSpPr>
            <p:nvPr/>
          </p:nvSpPr>
          <p:spPr bwMode="auto">
            <a:xfrm>
              <a:off x="1869" y="3076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07"/>
            <p:cNvSpPr>
              <a:spLocks noChangeArrowheads="1"/>
            </p:cNvSpPr>
            <p:nvPr/>
          </p:nvSpPr>
          <p:spPr bwMode="auto">
            <a:xfrm>
              <a:off x="1683" y="3133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08"/>
            <p:cNvSpPr>
              <a:spLocks noChangeArrowheads="1"/>
            </p:cNvSpPr>
            <p:nvPr/>
          </p:nvSpPr>
          <p:spPr bwMode="auto">
            <a:xfrm>
              <a:off x="1822" y="2604"/>
              <a:ext cx="44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09"/>
            <p:cNvSpPr>
              <a:spLocks noChangeArrowheads="1"/>
            </p:cNvSpPr>
            <p:nvPr/>
          </p:nvSpPr>
          <p:spPr bwMode="auto">
            <a:xfrm>
              <a:off x="1190" y="2640"/>
              <a:ext cx="921" cy="815"/>
            </a:xfrm>
            <a:prstGeom prst="ellipse">
              <a:avLst/>
            </a:prstGeom>
            <a:noFill/>
            <a:ln w="15875" algn="ctr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10"/>
            <p:cNvSpPr>
              <a:spLocks noChangeArrowheads="1"/>
            </p:cNvSpPr>
            <p:nvPr/>
          </p:nvSpPr>
          <p:spPr bwMode="auto">
            <a:xfrm>
              <a:off x="1213" y="2656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11"/>
            <p:cNvSpPr>
              <a:spLocks noChangeArrowheads="1"/>
            </p:cNvSpPr>
            <p:nvPr/>
          </p:nvSpPr>
          <p:spPr bwMode="auto">
            <a:xfrm>
              <a:off x="2153" y="2648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12"/>
            <p:cNvSpPr>
              <a:spLocks noChangeShapeType="1"/>
            </p:cNvSpPr>
            <p:nvPr/>
          </p:nvSpPr>
          <p:spPr bwMode="auto">
            <a:xfrm flipH="1" flipV="1">
              <a:off x="3628" y="2256"/>
              <a:ext cx="0" cy="8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13"/>
            <p:cNvSpPr>
              <a:spLocks noChangeShapeType="1"/>
            </p:cNvSpPr>
            <p:nvPr/>
          </p:nvSpPr>
          <p:spPr bwMode="auto">
            <a:xfrm>
              <a:off x="3613" y="3149"/>
              <a:ext cx="11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114"/>
            <p:cNvSpPr>
              <a:spLocks noChangeArrowheads="1"/>
            </p:cNvSpPr>
            <p:nvPr/>
          </p:nvSpPr>
          <p:spPr bwMode="auto">
            <a:xfrm>
              <a:off x="3759" y="2877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15"/>
            <p:cNvSpPr>
              <a:spLocks noChangeArrowheads="1"/>
            </p:cNvSpPr>
            <p:nvPr/>
          </p:nvSpPr>
          <p:spPr bwMode="auto">
            <a:xfrm>
              <a:off x="3478" y="3029"/>
              <a:ext cx="44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116"/>
            <p:cNvSpPr>
              <a:spLocks noChangeArrowheads="1"/>
            </p:cNvSpPr>
            <p:nvPr/>
          </p:nvSpPr>
          <p:spPr bwMode="auto">
            <a:xfrm>
              <a:off x="3664" y="3267"/>
              <a:ext cx="44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17"/>
            <p:cNvSpPr>
              <a:spLocks noChangeArrowheads="1"/>
            </p:cNvSpPr>
            <p:nvPr/>
          </p:nvSpPr>
          <p:spPr bwMode="auto">
            <a:xfrm>
              <a:off x="4065" y="3267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118"/>
            <p:cNvSpPr>
              <a:spLocks noChangeArrowheads="1"/>
            </p:cNvSpPr>
            <p:nvPr/>
          </p:nvSpPr>
          <p:spPr bwMode="auto">
            <a:xfrm>
              <a:off x="3609" y="2896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119"/>
            <p:cNvSpPr>
              <a:spLocks noChangeArrowheads="1"/>
            </p:cNvSpPr>
            <p:nvPr/>
          </p:nvSpPr>
          <p:spPr bwMode="auto">
            <a:xfrm>
              <a:off x="3711" y="3014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120"/>
            <p:cNvSpPr>
              <a:spLocks noChangeArrowheads="1"/>
            </p:cNvSpPr>
            <p:nvPr/>
          </p:nvSpPr>
          <p:spPr bwMode="auto">
            <a:xfrm>
              <a:off x="3823" y="3283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121"/>
            <p:cNvSpPr>
              <a:spLocks noChangeArrowheads="1"/>
            </p:cNvSpPr>
            <p:nvPr/>
          </p:nvSpPr>
          <p:spPr bwMode="auto">
            <a:xfrm>
              <a:off x="3813" y="3067"/>
              <a:ext cx="44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122"/>
            <p:cNvSpPr>
              <a:spLocks noChangeArrowheads="1"/>
            </p:cNvSpPr>
            <p:nvPr/>
          </p:nvSpPr>
          <p:spPr bwMode="auto">
            <a:xfrm>
              <a:off x="4598" y="2911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123"/>
            <p:cNvSpPr>
              <a:spLocks noChangeArrowheads="1"/>
            </p:cNvSpPr>
            <p:nvPr/>
          </p:nvSpPr>
          <p:spPr bwMode="auto">
            <a:xfrm>
              <a:off x="4530" y="3430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124"/>
            <p:cNvSpPr>
              <a:spLocks noChangeArrowheads="1"/>
            </p:cNvSpPr>
            <p:nvPr/>
          </p:nvSpPr>
          <p:spPr bwMode="auto">
            <a:xfrm>
              <a:off x="4297" y="2468"/>
              <a:ext cx="44" cy="39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125"/>
            <p:cNvSpPr>
              <a:spLocks noChangeArrowheads="1"/>
            </p:cNvSpPr>
            <p:nvPr/>
          </p:nvSpPr>
          <p:spPr bwMode="auto">
            <a:xfrm>
              <a:off x="4300" y="3009"/>
              <a:ext cx="44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126"/>
            <p:cNvSpPr>
              <a:spLocks noChangeArrowheads="1"/>
            </p:cNvSpPr>
            <p:nvPr/>
          </p:nvSpPr>
          <p:spPr bwMode="auto">
            <a:xfrm>
              <a:off x="4641" y="3226"/>
              <a:ext cx="44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127"/>
            <p:cNvSpPr>
              <a:spLocks noChangeArrowheads="1"/>
            </p:cNvSpPr>
            <p:nvPr/>
          </p:nvSpPr>
          <p:spPr bwMode="auto">
            <a:xfrm>
              <a:off x="4068" y="2773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128"/>
            <p:cNvSpPr>
              <a:spLocks noChangeArrowheads="1"/>
            </p:cNvSpPr>
            <p:nvPr/>
          </p:nvSpPr>
          <p:spPr bwMode="auto">
            <a:xfrm>
              <a:off x="4362" y="3299"/>
              <a:ext cx="44" cy="39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129"/>
            <p:cNvSpPr>
              <a:spLocks noChangeArrowheads="1"/>
            </p:cNvSpPr>
            <p:nvPr/>
          </p:nvSpPr>
          <p:spPr bwMode="auto">
            <a:xfrm>
              <a:off x="4260" y="2558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130"/>
            <p:cNvSpPr>
              <a:spLocks noChangeArrowheads="1"/>
            </p:cNvSpPr>
            <p:nvPr/>
          </p:nvSpPr>
          <p:spPr bwMode="auto">
            <a:xfrm>
              <a:off x="3581" y="3202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utoShape 131"/>
            <p:cNvSpPr>
              <a:spLocks noChangeArrowheads="1"/>
            </p:cNvSpPr>
            <p:nvPr/>
          </p:nvSpPr>
          <p:spPr bwMode="auto">
            <a:xfrm>
              <a:off x="3395" y="3259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132"/>
            <p:cNvSpPr>
              <a:spLocks noChangeArrowheads="1"/>
            </p:cNvSpPr>
            <p:nvPr/>
          </p:nvSpPr>
          <p:spPr bwMode="auto">
            <a:xfrm>
              <a:off x="4255" y="2612"/>
              <a:ext cx="44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133"/>
            <p:cNvSpPr>
              <a:spLocks noChangeArrowheads="1"/>
            </p:cNvSpPr>
            <p:nvPr/>
          </p:nvSpPr>
          <p:spPr bwMode="auto">
            <a:xfrm>
              <a:off x="4037" y="2411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134"/>
            <p:cNvSpPr>
              <a:spLocks noChangeArrowheads="1"/>
            </p:cNvSpPr>
            <p:nvPr/>
          </p:nvSpPr>
          <p:spPr bwMode="auto">
            <a:xfrm>
              <a:off x="4586" y="2656"/>
              <a:ext cx="43" cy="3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35"/>
            <p:cNvSpPr>
              <a:spLocks noChangeShapeType="1"/>
            </p:cNvSpPr>
            <p:nvPr/>
          </p:nvSpPr>
          <p:spPr bwMode="auto">
            <a:xfrm flipH="1">
              <a:off x="3019" y="3149"/>
              <a:ext cx="604" cy="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36"/>
            <p:cNvSpPr>
              <a:spLocks noChangeShapeType="1"/>
            </p:cNvSpPr>
            <p:nvPr/>
          </p:nvSpPr>
          <p:spPr bwMode="auto">
            <a:xfrm>
              <a:off x="3623" y="2571"/>
              <a:ext cx="707" cy="57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37"/>
            <p:cNvSpPr>
              <a:spLocks noChangeShapeType="1"/>
            </p:cNvSpPr>
            <p:nvPr/>
          </p:nvSpPr>
          <p:spPr bwMode="auto">
            <a:xfrm flipV="1">
              <a:off x="3734" y="3158"/>
              <a:ext cx="596" cy="521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8"/>
            <p:cNvSpPr>
              <a:spLocks noChangeShapeType="1"/>
            </p:cNvSpPr>
            <p:nvPr/>
          </p:nvSpPr>
          <p:spPr bwMode="auto">
            <a:xfrm flipV="1">
              <a:off x="2906" y="2587"/>
              <a:ext cx="717" cy="359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39"/>
            <p:cNvSpPr>
              <a:spLocks noChangeShapeType="1"/>
            </p:cNvSpPr>
            <p:nvPr/>
          </p:nvSpPr>
          <p:spPr bwMode="auto">
            <a:xfrm>
              <a:off x="2897" y="2946"/>
              <a:ext cx="837" cy="725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140"/>
            <p:cNvSpPr>
              <a:spLocks noChangeArrowheads="1"/>
            </p:cNvSpPr>
            <p:nvPr/>
          </p:nvSpPr>
          <p:spPr bwMode="auto">
            <a:xfrm>
              <a:off x="2399" y="2331"/>
              <a:ext cx="800" cy="195"/>
            </a:xfrm>
            <a:prstGeom prst="curvedDownArrow">
              <a:avLst>
                <a:gd name="adj1" fmla="val 82051"/>
                <a:gd name="adj2" fmla="val 164103"/>
                <a:gd name="adj3" fmla="val 33333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141"/>
            <p:cNvSpPr txBox="1">
              <a:spLocks noChangeArrowheads="1"/>
            </p:cNvSpPr>
            <p:nvPr/>
          </p:nvSpPr>
          <p:spPr bwMode="auto">
            <a:xfrm>
              <a:off x="2304" y="2544"/>
              <a:ext cx="96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200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b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88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Kernel Trick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53279"/>
                <a:ext cx="10515600" cy="3923684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50"/>
                  </a:spcBef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smtClean="0"/>
                  <a:t>Hubungan </a:t>
                </a:r>
                <a:r>
                  <a:rPr lang="en-GB" dirty="0" err="1" smtClean="0"/>
                  <a:t>antara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fungsi</a:t>
                </a:r>
                <a:r>
                  <a:rPr lang="en-GB" dirty="0" smtClean="0"/>
                  <a:t> kernel </a:t>
                </a:r>
                <a:r>
                  <a:rPr lang="en-GB" i="1" dirty="0" smtClean="0"/>
                  <a:t>K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dan</a:t>
                </a:r>
                <a:r>
                  <a:rPr lang="en-GB" dirty="0" smtClean="0"/>
                  <a:t> mapping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endParaRPr lang="en-GB" dirty="0" smtClean="0"/>
              </a:p>
              <a:p>
                <a:pPr>
                  <a:spcBef>
                    <a:spcPts val="650"/>
                  </a:spcBef>
                  <a:buFont typeface="Wingdings" charset="2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1">
                  <a:spcBef>
                    <a:spcPts val="550"/>
                  </a:spcBef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err="1" smtClean="0"/>
                  <a:t>Disebut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sebagai</a:t>
                </a:r>
                <a:r>
                  <a:rPr lang="en-GB" dirty="0" smtClean="0"/>
                  <a:t> </a:t>
                </a:r>
                <a:r>
                  <a:rPr lang="en-GB" b="1" dirty="0" smtClean="0"/>
                  <a:t>kernel trick</a:t>
                </a:r>
              </a:p>
              <a:p>
                <a:pPr marL="457200" lvl="1" indent="0">
                  <a:spcBef>
                    <a:spcPts val="550"/>
                  </a:spcBef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b="1" dirty="0"/>
              </a:p>
              <a:p>
                <a:pPr>
                  <a:spcBef>
                    <a:spcPts val="650"/>
                  </a:spcBef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 err="1" smtClean="0"/>
                  <a:t>Secara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intuitif</a:t>
                </a:r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err="1" smtClean="0"/>
                  <a:t>merepresentasikan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kemiripan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antara</a:t>
                </a:r>
                <a:r>
                  <a:rPr lang="en-GB" dirty="0" smtClean="0"/>
                  <a:t> data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 smtClean="0"/>
                  <a:t>dan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 smtClean="0"/>
                  <a:t>, </a:t>
                </a:r>
                <a:r>
                  <a:rPr lang="en-GB" dirty="0" err="1" smtClean="0"/>
                  <a:t>dan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ini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diperoleh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dari</a:t>
                </a:r>
                <a:r>
                  <a:rPr lang="en-GB" dirty="0" smtClean="0"/>
                  <a:t> </a:t>
                </a:r>
                <a:r>
                  <a:rPr lang="en-GB" dirty="0" err="1"/>
                  <a:t>pengetahuan</a:t>
                </a:r>
                <a:r>
                  <a:rPr lang="en-GB" dirty="0"/>
                  <a:t> </a:t>
                </a:r>
                <a:r>
                  <a:rPr lang="en-GB" dirty="0" err="1"/>
                  <a:t>sebelumnya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53279"/>
                <a:ext cx="10515600" cy="3923684"/>
              </a:xfrm>
              <a:blipFill rotWithShape="0">
                <a:blip r:embed="rId5"/>
                <a:stretch>
                  <a:fillRect l="-1043" t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5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Jenis-jenis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Fungsi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Kernel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53279"/>
            <a:ext cx="10515600" cy="3923684"/>
          </a:xfrm>
        </p:spPr>
        <p:txBody>
          <a:bodyPr>
            <a:norm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39482"/>
              </p:ext>
            </p:extLst>
          </p:nvPr>
        </p:nvGraphicFramePr>
        <p:xfrm>
          <a:off x="838200" y="2424040"/>
          <a:ext cx="8086724" cy="26337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5458"/>
                <a:gridCol w="3630633"/>
                <a:gridCol w="3630633"/>
              </a:tblGrid>
              <a:tr h="413924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Kernel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Definisi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Fungsi</a:t>
                      </a:r>
                      <a:endParaRPr lang="en-US" dirty="0"/>
                    </a:p>
                  </a:txBody>
                  <a:tcPr/>
                </a:tc>
              </a:tr>
              <a:tr h="41392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K(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err="1" smtClean="0"/>
                        <a:t>x.y</a:t>
                      </a:r>
                      <a:endParaRPr lang="en-US" dirty="0"/>
                    </a:p>
                  </a:txBody>
                  <a:tcPr/>
                </a:tc>
              </a:tr>
              <a:tr h="41392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Polinomial</a:t>
                      </a:r>
                      <a:r>
                        <a:rPr lang="en-US" dirty="0" smtClean="0"/>
                        <a:t> of</a:t>
                      </a:r>
                      <a:r>
                        <a:rPr lang="en-US" baseline="0" dirty="0" smtClean="0"/>
                        <a:t> degree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K(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) = (</a:t>
                      </a:r>
                      <a:r>
                        <a:rPr lang="en-US" dirty="0" err="1" smtClean="0"/>
                        <a:t>x.y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d</a:t>
                      </a:r>
                    </a:p>
                  </a:txBody>
                  <a:tcPr/>
                </a:tc>
              </a:tr>
              <a:tr h="41392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Polinomial</a:t>
                      </a:r>
                      <a:r>
                        <a:rPr lang="en-US" dirty="0" smtClean="0"/>
                        <a:t> of</a:t>
                      </a:r>
                      <a:r>
                        <a:rPr lang="en-US" baseline="0" dirty="0" smtClean="0"/>
                        <a:t> degree up to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K(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) = (</a:t>
                      </a:r>
                      <a:r>
                        <a:rPr lang="en-US" dirty="0" err="1" smtClean="0"/>
                        <a:t>x.y</a:t>
                      </a:r>
                      <a:r>
                        <a:rPr lang="en-US" dirty="0" smtClean="0"/>
                        <a:t> + c)</a:t>
                      </a:r>
                      <a:r>
                        <a:rPr lang="en-US" baseline="30000" dirty="0" smtClean="0"/>
                        <a:t>d</a:t>
                      </a:r>
                      <a:endParaRPr lang="en-US" baseline="30000" dirty="0"/>
                    </a:p>
                  </a:txBody>
                  <a:tcPr/>
                </a:tc>
              </a:tr>
              <a:tr h="56411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</a:t>
                      </a:r>
                      <a:r>
                        <a:rPr lang="en-US" baseline="0" dirty="0" smtClean="0"/>
                        <a:t> RBF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5"/>
                      <a:stretch>
                        <a:fillRect l="-123077" t="-225301" r="-175" b="-390361"/>
                      </a:stretch>
                    </a:blipFill>
                  </a:tcPr>
                </a:tc>
              </a:tr>
              <a:tr h="41392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Sigmoid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Tanh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Hiperbolik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5"/>
                      <a:stretch>
                        <a:fillRect l="-123077" t="-442623" r="-175" b="-431148"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2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Contoh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43481" y="2055150"/>
            <a:ext cx="8229600" cy="4857750"/>
          </a:xfrm>
        </p:spPr>
        <p:txBody>
          <a:bodyPr/>
          <a:lstStyle/>
          <a:p>
            <a:pPr algn="just">
              <a:defRPr/>
            </a:pPr>
            <a:r>
              <a:rPr lang="en-US" sz="2000" dirty="0" err="1" smtClean="0"/>
              <a:t>Contoh</a:t>
            </a:r>
            <a:r>
              <a:rPr lang="en-US" sz="2000" dirty="0" smtClean="0"/>
              <a:t> SVM Linier </a:t>
            </a:r>
            <a:r>
              <a:rPr lang="en-US" sz="2000" dirty="0" err="1" smtClean="0"/>
              <a:t>pada</a:t>
            </a:r>
            <a:r>
              <a:rPr lang="en-US" sz="2000" dirty="0" smtClean="0"/>
              <a:t> dataset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pPr marL="0" indent="0" algn="just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Hyperplanenya</a:t>
            </a:r>
            <a:r>
              <a:rPr lang="en-US" sz="2000" dirty="0" smtClean="0"/>
              <a:t> !</a:t>
            </a:r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Visualisasi</a:t>
            </a:r>
            <a:r>
              <a:rPr lang="en-US" sz="2000" dirty="0" smtClean="0"/>
              <a:t> data :</a:t>
            </a:r>
            <a:endParaRPr lang="en-US" sz="2000" dirty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SG" sz="2000" dirty="0" smtClean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20159"/>
              </p:ext>
            </p:extLst>
          </p:nvPr>
        </p:nvGraphicFramePr>
        <p:xfrm>
          <a:off x="4100513" y="2500849"/>
          <a:ext cx="56708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52"/>
                <a:gridCol w="1121702"/>
                <a:gridCol w="1370969"/>
                <a:gridCol w="2243405"/>
              </a:tblGrid>
              <a:tr h="274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dirty="0" smtClean="0"/>
                        <a:t> (y)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 Vector (SV)</a:t>
                      </a:r>
                      <a:endParaRPr lang="en-US" dirty="0"/>
                    </a:p>
                  </a:txBody>
                  <a:tcPr marL="91424" marR="91424"/>
                </a:tc>
              </a:tr>
              <a:tr h="274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</a:tr>
              <a:tr h="274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</a:tr>
              <a:tr h="274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24" marR="91424"/>
                </a:tc>
              </a:tr>
              <a:tr h="274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91424" marR="91424"/>
                </a:tc>
              </a:tr>
            </a:tbl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983298"/>
              </p:ext>
            </p:extLst>
          </p:nvPr>
        </p:nvGraphicFramePr>
        <p:xfrm>
          <a:off x="4047084" y="4347475"/>
          <a:ext cx="50405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r="26617" b="80936"/>
          <a:stretch>
            <a:fillRect/>
          </a:stretch>
        </p:blipFill>
        <p:spPr bwMode="auto">
          <a:xfrm>
            <a:off x="9423400" y="4738688"/>
            <a:ext cx="1557338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7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Contoh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70297" y="2055150"/>
            <a:ext cx="8229600" cy="4857750"/>
          </a:xfrm>
        </p:spPr>
        <p:txBody>
          <a:bodyPr/>
          <a:lstStyle/>
          <a:p>
            <a:pPr algn="just">
              <a:defRPr/>
            </a:pPr>
            <a:r>
              <a:rPr lang="en-US" sz="2000" dirty="0" err="1" smtClean="0"/>
              <a:t>Contoh</a:t>
            </a:r>
            <a:r>
              <a:rPr lang="en-US" sz="2000" dirty="0" smtClean="0"/>
              <a:t> SVM Linier :</a:t>
            </a:r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lvl="1" algn="just">
              <a:defRPr/>
            </a:pP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fitur</a:t>
            </a:r>
            <a:r>
              <a:rPr lang="en-US" sz="1800" dirty="0"/>
              <a:t> </a:t>
            </a:r>
            <a:r>
              <a:rPr lang="en-US" sz="1800" dirty="0" smtClean="0"/>
              <a:t>(x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), </a:t>
            </a:r>
            <a:r>
              <a:rPr lang="en-US" sz="1800" dirty="0" err="1" smtClean="0"/>
              <a:t>maka</a:t>
            </a:r>
            <a:r>
              <a:rPr lang="en-US" sz="1800" dirty="0" smtClean="0"/>
              <a:t> w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2 </a:t>
            </a:r>
            <a:r>
              <a:rPr lang="en-US" sz="1800" dirty="0" err="1" smtClean="0"/>
              <a:t>fitur</a:t>
            </a:r>
            <a:r>
              <a:rPr lang="en-US" sz="1800" dirty="0" smtClean="0"/>
              <a:t> (w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w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).</a:t>
            </a:r>
          </a:p>
          <a:p>
            <a:pPr lvl="1" algn="just">
              <a:defRPr/>
            </a:pPr>
            <a:r>
              <a:rPr lang="en-US" sz="1800" dirty="0" err="1" smtClean="0"/>
              <a:t>Formulasi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 :</a:t>
            </a:r>
          </a:p>
          <a:p>
            <a:pPr lvl="2" algn="just">
              <a:defRPr/>
            </a:pPr>
            <a:r>
              <a:rPr lang="en-US" sz="1800" dirty="0" err="1" smtClean="0"/>
              <a:t>Meminimalkan</a:t>
            </a:r>
            <a:r>
              <a:rPr lang="en-US" sz="1800" dirty="0" smtClean="0"/>
              <a:t> </a:t>
            </a:r>
            <a:r>
              <a:rPr lang="en-US" sz="1800" dirty="0" err="1" smtClean="0"/>
              <a:t>nilai</a:t>
            </a:r>
            <a:r>
              <a:rPr lang="en-US" sz="1800" dirty="0" smtClean="0"/>
              <a:t> :</a:t>
            </a:r>
          </a:p>
          <a:p>
            <a:pPr marL="914400" lvl="2" indent="0" algn="just">
              <a:buFontTx/>
              <a:buNone/>
              <a:defRPr/>
            </a:pPr>
            <a:endParaRPr lang="en-US" sz="1800" dirty="0" smtClean="0"/>
          </a:p>
          <a:p>
            <a:pPr lvl="2" algn="just">
              <a:defRPr/>
            </a:pPr>
            <a:r>
              <a:rPr lang="en-US" sz="1800" dirty="0" err="1" smtClean="0"/>
              <a:t>Syarat</a:t>
            </a:r>
            <a:r>
              <a:rPr lang="en-US" sz="1800" dirty="0" smtClean="0"/>
              <a:t> :</a:t>
            </a:r>
            <a:endParaRPr lang="en-US" sz="1600" dirty="0" smtClean="0"/>
          </a:p>
          <a:p>
            <a:pPr lvl="1" algn="just">
              <a:defRPr/>
            </a:pPr>
            <a:endParaRPr lang="en-US" sz="1600" dirty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SG" sz="2000" dirty="0" smtClean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75515"/>
              </p:ext>
            </p:extLst>
          </p:nvPr>
        </p:nvGraphicFramePr>
        <p:xfrm>
          <a:off x="3413748" y="2176996"/>
          <a:ext cx="2098675" cy="193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16"/>
                <a:gridCol w="449716"/>
                <a:gridCol w="1199243"/>
              </a:tblGrid>
              <a:tr h="3867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dirty="0" smtClean="0"/>
                        <a:t> (y)</a:t>
                      </a:r>
                      <a:endParaRPr lang="en-US" dirty="0"/>
                    </a:p>
                  </a:txBody>
                  <a:tcPr marL="91468" marR="91468"/>
                </a:tc>
              </a:tr>
              <a:tr h="3867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</a:tr>
              <a:tr h="3867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</a:tr>
              <a:tr h="3867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</a:tr>
              <a:tr h="3867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marL="91468" marR="91468"/>
                </a:tc>
              </a:tr>
            </a:tbl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102117"/>
              </p:ext>
            </p:extLst>
          </p:nvPr>
        </p:nvGraphicFramePr>
        <p:xfrm>
          <a:off x="5862070" y="2025950"/>
          <a:ext cx="3744416" cy="205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586" y="2079995"/>
            <a:ext cx="1554162" cy="105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/>
          <a:stretch>
            <a:fillRect/>
          </a:stretch>
        </p:blipFill>
        <p:spPr bwMode="auto">
          <a:xfrm>
            <a:off x="3890702" y="5098079"/>
            <a:ext cx="2628900" cy="51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40611" t="77713" r="36290" b="18031"/>
          <a:stretch/>
        </p:blipFill>
        <p:spPr>
          <a:xfrm>
            <a:off x="2826654" y="5818582"/>
            <a:ext cx="44119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Contoh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793310" y="1985754"/>
                <a:ext cx="8229600" cy="4857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just">
                  <a:defRPr/>
                </a:pPr>
                <a:r>
                  <a:rPr lang="en-US" sz="1800" dirty="0" smtClean="0"/>
                  <a:t>Karena </a:t>
                </a:r>
                <a:r>
                  <a:rPr lang="en-US" sz="1800" dirty="0" err="1" smtClean="0"/>
                  <a:t>ada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dua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fitur</a:t>
                </a:r>
                <a:r>
                  <a:rPr lang="en-US" sz="1800" dirty="0" smtClean="0"/>
                  <a:t> (</a:t>
                </a:r>
                <a:r>
                  <a:rPr lang="en-US" sz="1800" i="1" dirty="0" smtClean="0"/>
                  <a:t>x</a:t>
                </a:r>
                <a:r>
                  <a:rPr lang="en-US" sz="1800" i="1" baseline="-25000" dirty="0" smtClean="0"/>
                  <a:t>1</a:t>
                </a:r>
                <a:r>
                  <a:rPr lang="en-US" sz="1800" i="1" dirty="0" smtClean="0"/>
                  <a:t> </a:t>
                </a:r>
                <a:r>
                  <a:rPr lang="en-US" sz="1800" dirty="0" err="1" smtClean="0"/>
                  <a:t>dan</a:t>
                </a:r>
                <a:r>
                  <a:rPr lang="en-US" sz="1800" dirty="0" smtClean="0"/>
                  <a:t> </a:t>
                </a:r>
                <a:r>
                  <a:rPr lang="en-US" sz="1800" i="1" dirty="0" smtClean="0"/>
                  <a:t>x</a:t>
                </a:r>
                <a:r>
                  <a:rPr lang="en-US" sz="1800" i="1" baseline="-25000" dirty="0" smtClean="0"/>
                  <a:t>2</a:t>
                </a:r>
                <a:r>
                  <a:rPr lang="en-US" sz="1800" dirty="0" smtClean="0"/>
                  <a:t>), </a:t>
                </a:r>
                <a:r>
                  <a:rPr lang="en-US" sz="1800" dirty="0" err="1" smtClean="0"/>
                  <a:t>maka</a:t>
                </a:r>
                <a:r>
                  <a:rPr lang="en-US" sz="1800" dirty="0" smtClean="0"/>
                  <a:t> </a:t>
                </a:r>
                <a:r>
                  <a:rPr lang="en-US" sz="1800" i="1" dirty="0" smtClean="0"/>
                  <a:t>w </a:t>
                </a:r>
                <a:r>
                  <a:rPr lang="en-US" sz="1800" dirty="0" err="1" smtClean="0"/>
                  <a:t>juga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akan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memiliki</a:t>
                </a:r>
                <a:r>
                  <a:rPr lang="en-US" sz="1800" dirty="0" smtClean="0"/>
                  <a:t> 2 </a:t>
                </a:r>
                <a:r>
                  <a:rPr lang="en-US" sz="1800" dirty="0" err="1" smtClean="0"/>
                  <a:t>fitur</a:t>
                </a:r>
                <a:r>
                  <a:rPr lang="en-US" sz="1800" dirty="0" smtClean="0"/>
                  <a:t> (</a:t>
                </a:r>
                <a:r>
                  <a:rPr lang="en-US" sz="1800" i="1" dirty="0" smtClean="0"/>
                  <a:t>w</a:t>
                </a:r>
                <a:r>
                  <a:rPr lang="en-US" sz="1800" i="1" baseline="-25000" dirty="0" smtClean="0"/>
                  <a:t>1</a:t>
                </a:r>
                <a:r>
                  <a:rPr lang="en-US" sz="1800" i="1" dirty="0" smtClean="0"/>
                  <a:t> </a:t>
                </a:r>
                <a:r>
                  <a:rPr lang="en-US" sz="1800" dirty="0" err="1" smtClean="0"/>
                  <a:t>dan</a:t>
                </a:r>
                <a:r>
                  <a:rPr lang="en-US" sz="1800" dirty="0" smtClean="0"/>
                  <a:t> </a:t>
                </a:r>
                <a:r>
                  <a:rPr lang="en-US" sz="1800" i="1" dirty="0" smtClean="0"/>
                  <a:t>w</a:t>
                </a:r>
                <a:r>
                  <a:rPr lang="en-US" sz="1800" i="1" baseline="-25000" dirty="0" smtClean="0"/>
                  <a:t>2</a:t>
                </a:r>
                <a:r>
                  <a:rPr lang="en-US" sz="1800" dirty="0" smtClean="0"/>
                  <a:t>).</a:t>
                </a:r>
              </a:p>
              <a:p>
                <a:pPr lvl="1" algn="just">
                  <a:defRPr/>
                </a:pPr>
                <a:r>
                  <a:rPr lang="en-US" sz="1800" dirty="0" err="1" smtClean="0"/>
                  <a:t>Formulasi</a:t>
                </a:r>
                <a:r>
                  <a:rPr lang="en-US" sz="1800" dirty="0" smtClean="0"/>
                  <a:t> yang </a:t>
                </a:r>
                <a:r>
                  <a:rPr lang="en-US" sz="1800" dirty="0" err="1" smtClean="0"/>
                  <a:t>digunakan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adalah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sebagai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berikut</a:t>
                </a:r>
                <a:r>
                  <a:rPr lang="en-US" sz="1800" dirty="0" smtClean="0"/>
                  <a:t> :</a:t>
                </a:r>
              </a:p>
              <a:p>
                <a:pPr lvl="2" algn="just">
                  <a:defRPr/>
                </a:pPr>
                <a:r>
                  <a:rPr lang="en-US" sz="1800" dirty="0" err="1" smtClean="0"/>
                  <a:t>Meminimalkan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nilai</a:t>
                </a:r>
                <a:r>
                  <a:rPr lang="en-US" sz="1800" dirty="0" smtClean="0"/>
                  <a:t> margin :</a:t>
                </a:r>
              </a:p>
              <a:p>
                <a:pPr marL="914400" lvl="2" indent="0" algn="just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 smtClean="0"/>
              </a:p>
              <a:p>
                <a:pPr marL="914400" lvl="2" indent="0" algn="just">
                  <a:buFontTx/>
                  <a:buNone/>
                  <a:defRPr/>
                </a:pPr>
                <a:r>
                  <a:rPr lang="en-US" sz="1800" dirty="0" smtClean="0"/>
                  <a:t>	</a:t>
                </a:r>
              </a:p>
              <a:p>
                <a:pPr lvl="2" algn="just">
                  <a:defRPr/>
                </a:pPr>
                <a:r>
                  <a:rPr lang="en-US" sz="1800" dirty="0" err="1" smtClean="0"/>
                  <a:t>Syarat</a:t>
                </a:r>
                <a:r>
                  <a:rPr lang="en-US" sz="1800" dirty="0" smtClean="0"/>
                  <a:t> :</a:t>
                </a:r>
              </a:p>
              <a:p>
                <a:pPr marL="914400" lvl="2" indent="0" algn="just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𝑑𝑖𝑚𝑎𝑛𝑎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=1,2,3,…,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 smtClean="0"/>
              </a:p>
              <a:p>
                <a:pPr marL="914400" lvl="2" indent="0" algn="just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800" dirty="0" smtClean="0"/>
              </a:p>
              <a:p>
                <a:pPr lvl="2" algn="just">
                  <a:defRPr/>
                </a:pPr>
                <a:endParaRPr lang="en-US" sz="1800" dirty="0" smtClean="0"/>
              </a:p>
              <a:p>
                <a:pPr marL="914400" lvl="2" indent="0" algn="just">
                  <a:buFontTx/>
                  <a:buNone/>
                  <a:defRPr/>
                </a:pPr>
                <a:r>
                  <a:rPr lang="en-US" sz="1800" dirty="0" smtClean="0"/>
                  <a:t>    </a:t>
                </a:r>
                <a:r>
                  <a:rPr lang="en-US" sz="1800" dirty="0" err="1" smtClean="0"/>
                  <a:t>Sehingga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didapatkan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beberapa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persamaan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berikut</a:t>
                </a:r>
                <a:r>
                  <a:rPr lang="en-US" sz="1800" dirty="0" smtClean="0"/>
                  <a:t> :</a:t>
                </a:r>
              </a:p>
              <a:p>
                <a:pPr marL="914400" lvl="2" indent="0" algn="just"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1. 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𝑢𝑛𝑡𝑢𝑘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 smtClean="0"/>
                  <a:t>,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800" dirty="0" smtClean="0">
                  <a:ea typeface="Cambria Math" panose="02040503050406030204" pitchFamily="18" charset="0"/>
                </a:endParaRPr>
              </a:p>
              <a:p>
                <a:pPr marL="914400" lvl="2" indent="0" algn="just"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≥1,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𝑢𝑛𝑡𝑢𝑘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dirty="0" smtClean="0"/>
              </a:p>
              <a:p>
                <a:pPr marL="914400" lvl="2" indent="0" algn="just"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≥1,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𝑢𝑛𝑡𝑢𝑘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800" dirty="0" smtClean="0"/>
              </a:p>
              <a:p>
                <a:pPr marL="914400" lvl="2" indent="0" algn="just"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≥1,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𝑢𝑛𝑡𝑢𝑘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dirty="0" smtClean="0"/>
              </a:p>
              <a:p>
                <a:pPr marL="914400" lvl="2" indent="0" algn="just">
                  <a:buFontTx/>
                  <a:buNone/>
                  <a:defRPr/>
                </a:pPr>
                <a:r>
                  <a:rPr lang="en-US" sz="1800" dirty="0" smtClean="0"/>
                  <a:t>        </a:t>
                </a:r>
              </a:p>
              <a:p>
                <a:pPr marL="914400" lvl="2" indent="0" algn="just">
                  <a:buFontTx/>
                  <a:buNone/>
                  <a:defRPr/>
                </a:pPr>
                <a:endParaRPr lang="en-US" sz="1800" dirty="0" smtClean="0"/>
              </a:p>
              <a:p>
                <a:pPr marL="914400" lvl="2" indent="0" algn="just">
                  <a:buFontTx/>
                  <a:buNone/>
                  <a:defRPr/>
                </a:pPr>
                <a:endParaRPr lang="en-US" sz="1800" dirty="0" smtClean="0"/>
              </a:p>
              <a:p>
                <a:pPr marL="914400" lvl="2" indent="0" algn="just">
                  <a:buFontTx/>
                  <a:buNone/>
                  <a:defRPr/>
                </a:pPr>
                <a:endParaRPr lang="en-US" sz="1800" dirty="0" smtClean="0"/>
              </a:p>
              <a:p>
                <a:pPr marL="914400" lvl="2" indent="0" algn="just">
                  <a:buFontTx/>
                  <a:buNone/>
                  <a:defRPr/>
                </a:pPr>
                <a:endParaRPr lang="en-US" sz="1800" dirty="0" smtClean="0"/>
              </a:p>
              <a:p>
                <a:pPr lvl="1" algn="just">
                  <a:defRPr/>
                </a:pPr>
                <a:endParaRPr lang="en-US" sz="1800" dirty="0" smtClean="0"/>
              </a:p>
              <a:p>
                <a:pPr algn="just">
                  <a:defRPr/>
                </a:pPr>
                <a:endParaRPr lang="en-US" sz="2400" dirty="0" smtClean="0"/>
              </a:p>
              <a:p>
                <a:pPr algn="just">
                  <a:defRPr/>
                </a:pPr>
                <a:endParaRPr lang="en-US" sz="2400" dirty="0" smtClean="0"/>
              </a:p>
              <a:p>
                <a:pPr algn="just">
                  <a:defRPr/>
                </a:pPr>
                <a:endParaRPr lang="en-US" sz="2400" dirty="0" smtClean="0"/>
              </a:p>
              <a:p>
                <a:pPr algn="just">
                  <a:defRPr/>
                </a:pPr>
                <a:endParaRPr lang="en-SG" sz="2400" dirty="0" smtClean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0" y="1985754"/>
                <a:ext cx="8229600" cy="4857750"/>
              </a:xfrm>
              <a:prstGeom prst="rect">
                <a:avLst/>
              </a:prstGeom>
              <a:blipFill rotWithShape="0">
                <a:blip r:embed="rId5"/>
                <a:stretch>
                  <a:fillRect t="-1255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73" y="2674729"/>
            <a:ext cx="17716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1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Contoh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43481" y="2043995"/>
                <a:ext cx="10515600" cy="1632599"/>
              </a:xfrm>
            </p:spPr>
            <p:txBody>
              <a:bodyPr/>
              <a:lstStyle/>
              <a:p>
                <a:r>
                  <a:rPr lang="en-US" sz="2000" dirty="0" smtClean="0"/>
                  <a:t>Dari 4 </a:t>
                </a:r>
                <a:r>
                  <a:rPr lang="en-US" sz="2000" dirty="0" err="1" smtClean="0"/>
                  <a:t>persamaan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berikut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carilah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nilai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dan</a:t>
                </a:r>
                <a:r>
                  <a:rPr lang="en-US" sz="2000" dirty="0" smtClean="0"/>
                  <a:t> </a:t>
                </a:r>
                <a:r>
                  <a:rPr lang="en-US" sz="2000" i="1" dirty="0" smtClean="0"/>
                  <a:t>b</a:t>
                </a:r>
              </a:p>
              <a:p>
                <a:pPr marL="228600" lvl="2" indent="0" algn="just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1. 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 marL="228600" lvl="2" indent="0" algn="just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2. 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800" dirty="0"/>
              </a:p>
              <a:p>
                <a:pPr marL="228600" lvl="2" indent="0" algn="just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3. 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800" dirty="0"/>
              </a:p>
              <a:p>
                <a:pPr marL="228600" lvl="2" indent="0" algn="just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4. 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i="1" dirty="0" smtClean="0"/>
              </a:p>
              <a:p>
                <a:pPr marL="0" indent="0">
                  <a:buNone/>
                </a:pPr>
                <a:endParaRPr lang="en-US" sz="2000" i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481" y="2043995"/>
                <a:ext cx="10515600" cy="1632599"/>
              </a:xfrm>
              <a:blipFill rotWithShape="0">
                <a:blip r:embed="rId5"/>
                <a:stretch>
                  <a:fillRect l="-522" t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592682" y="1212957"/>
            <a:ext cx="5154094" cy="1576137"/>
            <a:chOff x="6568619" y="1060057"/>
            <a:chExt cx="5154094" cy="15761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l="6530" t="43039" r="62064" b="27990"/>
            <a:stretch/>
          </p:blipFill>
          <p:spPr>
            <a:xfrm>
              <a:off x="6916560" y="1414373"/>
              <a:ext cx="2070251" cy="1203158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6568619" y="1060057"/>
              <a:ext cx="5154094" cy="1576137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 smtClean="0"/>
                <a:t>Tahap</a:t>
              </a:r>
              <a:r>
                <a:rPr lang="en-US" dirty="0" smtClean="0"/>
                <a:t> 1: </a:t>
              </a:r>
              <a:r>
                <a:rPr lang="en-US" dirty="0" err="1" smtClean="0"/>
                <a:t>Jumlahkan</a:t>
              </a:r>
              <a:r>
                <a:rPr lang="en-US" dirty="0" smtClean="0"/>
                <a:t> </a:t>
              </a:r>
              <a:r>
                <a:rPr lang="en-US" dirty="0" err="1"/>
                <a:t>persamaan</a:t>
              </a:r>
              <a:r>
                <a:rPr lang="en-US" dirty="0"/>
                <a:t> (1) </a:t>
              </a:r>
              <a:r>
                <a:rPr lang="en-US" dirty="0" err="1"/>
                <a:t>dan</a:t>
              </a:r>
              <a:r>
                <a:rPr lang="en-US" dirty="0"/>
                <a:t> (2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92682" y="2932560"/>
            <a:ext cx="5154094" cy="1576137"/>
            <a:chOff x="6568619" y="3105432"/>
            <a:chExt cx="5154094" cy="1576137"/>
          </a:xfrm>
        </p:grpSpPr>
        <p:sp>
          <p:nvSpPr>
            <p:cNvPr id="18" name="Rounded Rectangle 17"/>
            <p:cNvSpPr/>
            <p:nvPr/>
          </p:nvSpPr>
          <p:spPr>
            <a:xfrm>
              <a:off x="6568619" y="3105432"/>
              <a:ext cx="5154094" cy="1576137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/>
                <a:t>Tahap</a:t>
              </a:r>
              <a:r>
                <a:rPr lang="en-US" dirty="0"/>
                <a:t> </a:t>
              </a:r>
              <a:r>
                <a:rPr lang="en-US" dirty="0" smtClean="0"/>
                <a:t>2: </a:t>
              </a:r>
              <a:r>
                <a:rPr lang="en-US" dirty="0" err="1" smtClean="0"/>
                <a:t>Jumlahkan</a:t>
              </a:r>
              <a:r>
                <a:rPr lang="en-US" dirty="0" smtClean="0"/>
                <a:t> </a:t>
              </a:r>
              <a:r>
                <a:rPr lang="en-US" dirty="0" err="1"/>
                <a:t>persamaan</a:t>
              </a:r>
              <a:r>
                <a:rPr lang="en-US" dirty="0"/>
                <a:t> (1)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smtClean="0"/>
                <a:t>(3):</a:t>
              </a:r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/>
            <a:srcRect l="57818" t="13199" r="11494" b="58814"/>
            <a:stretch/>
          </p:blipFill>
          <p:spPr>
            <a:xfrm>
              <a:off x="6916560" y="3505959"/>
              <a:ext cx="2022904" cy="116229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592682" y="4696001"/>
            <a:ext cx="5154094" cy="1565752"/>
            <a:chOff x="6568619" y="4545696"/>
            <a:chExt cx="5154094" cy="1565752"/>
          </a:xfrm>
        </p:grpSpPr>
        <p:sp>
          <p:nvSpPr>
            <p:cNvPr id="21" name="Rounded Rectangle 20"/>
            <p:cNvSpPr/>
            <p:nvPr/>
          </p:nvSpPr>
          <p:spPr>
            <a:xfrm>
              <a:off x="6568619" y="4545696"/>
              <a:ext cx="5154094" cy="156575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/>
                <a:t>Tahap</a:t>
              </a:r>
              <a:r>
                <a:rPr lang="en-US" dirty="0"/>
                <a:t> 3</a:t>
              </a:r>
              <a:r>
                <a:rPr lang="en-US" dirty="0" smtClean="0"/>
                <a:t>: </a:t>
              </a:r>
              <a:r>
                <a:rPr lang="en-US" dirty="0" err="1" smtClean="0"/>
                <a:t>Jumlahkan</a:t>
              </a:r>
              <a:r>
                <a:rPr lang="en-US" dirty="0" smtClean="0"/>
                <a:t> </a:t>
              </a:r>
              <a:r>
                <a:rPr lang="en-US" dirty="0" err="1"/>
                <a:t>persamaan</a:t>
              </a:r>
              <a:r>
                <a:rPr lang="en-US" dirty="0"/>
                <a:t> (1)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smtClean="0"/>
                <a:t>(3):</a:t>
              </a:r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l="57635" t="48544" r="11677" b="24636"/>
            <a:stretch/>
          </p:blipFill>
          <p:spPr>
            <a:xfrm>
              <a:off x="6916560" y="4997636"/>
              <a:ext cx="2022904" cy="11138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550893" y="4743476"/>
                <a:ext cx="5154094" cy="1565752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dirty="0"/>
                  <a:t>Tahap 4: </a:t>
                </a:r>
                <a:r>
                  <a:rPr lang="en-US" dirty="0" err="1"/>
                  <a:t>didapatkan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:r>
                  <a:rPr lang="en-US" i="1" dirty="0" err="1"/>
                  <a:t>hyperplane</a:t>
                </a:r>
                <a:endParaRPr lang="en-US" i="1" dirty="0"/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/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US" i="1" dirty="0"/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93" y="4743476"/>
                <a:ext cx="5154094" cy="156575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own Arrow 30"/>
          <p:cNvSpPr/>
          <p:nvPr/>
        </p:nvSpPr>
        <p:spPr>
          <a:xfrm>
            <a:off x="9010874" y="2719027"/>
            <a:ext cx="383766" cy="361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9010874" y="4391514"/>
            <a:ext cx="383766" cy="361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>
            <a:off x="5838407" y="5319137"/>
            <a:ext cx="548482" cy="414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9" grpId="0" animBg="1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Contoh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29" y="2092221"/>
            <a:ext cx="81915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Contoh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2428"/>
          <a:stretch/>
        </p:blipFill>
        <p:spPr>
          <a:xfrm>
            <a:off x="620329" y="1994144"/>
            <a:ext cx="8686800" cy="43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76F3379-F0D1-BA4C-85CA-9A81CC40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C3E596-EE98-974A-91BA-E1AC0C9146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Mahasiswa mampu menjelaskan konsep klasifier dengan fungsi diskriminan linear maupun non-linear</a:t>
            </a:r>
          </a:p>
        </p:txBody>
      </p:sp>
    </p:spTree>
    <p:extLst>
      <p:ext uri="{BB962C8B-B14F-4D97-AF65-F5344CB8AC3E}">
        <p14:creationId xmlns:p14="http://schemas.microsoft.com/office/powerpoint/2010/main" val="192183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Kelebihan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dan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Kekurangan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691886"/>
              </p:ext>
            </p:extLst>
          </p:nvPr>
        </p:nvGraphicFramePr>
        <p:xfrm>
          <a:off x="343481" y="2062392"/>
          <a:ext cx="7506740" cy="454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Biggest Strengths Are Often the Source of the Greatest Weaknesses | Sliwa  Insight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t="22135" r="10078" b="-61"/>
          <a:stretch/>
        </p:blipFill>
        <p:spPr bwMode="auto">
          <a:xfrm>
            <a:off x="6333218" y="2036347"/>
            <a:ext cx="4124528" cy="2850203"/>
          </a:xfrm>
          <a:prstGeom prst="flowChartMer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723590" y="4166703"/>
            <a:ext cx="3200400" cy="2013625"/>
            <a:chOff x="8723590" y="4166703"/>
            <a:chExt cx="3200400" cy="2013625"/>
          </a:xfrm>
        </p:grpSpPr>
        <p:sp>
          <p:nvSpPr>
            <p:cNvPr id="4" name="Oval Callout 3"/>
            <p:cNvSpPr/>
            <p:nvPr/>
          </p:nvSpPr>
          <p:spPr>
            <a:xfrm>
              <a:off x="8723590" y="4516899"/>
              <a:ext cx="3200400" cy="1663429"/>
            </a:xfrm>
            <a:prstGeom prst="wedgeEllipseCallout">
              <a:avLst>
                <a:gd name="adj1" fmla="val -26969"/>
                <a:gd name="adj2" fmla="val -1756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GB" dirty="0" err="1"/>
                <a:t>Membutuhkan</a:t>
              </a:r>
              <a:r>
                <a:rPr lang="en-GB" dirty="0"/>
                <a:t> </a:t>
              </a:r>
              <a:r>
                <a:rPr lang="en-GB" dirty="0" err="1"/>
                <a:t>fungsi</a:t>
              </a:r>
              <a:r>
                <a:rPr lang="en-GB" dirty="0"/>
                <a:t> kernel yang </a:t>
              </a:r>
              <a:r>
                <a:rPr lang="en-GB" dirty="0" err="1" smtClean="0"/>
                <a:t>bagus</a:t>
              </a:r>
              <a:endParaRPr lang="en-GB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888960" y="4166703"/>
              <a:ext cx="2869660" cy="71984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KEKURANGAN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425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SVM </a:t>
            </a:r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vs</a:t>
            </a:r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Neural Networks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69035542"/>
              </p:ext>
            </p:extLst>
          </p:nvPr>
        </p:nvGraphicFramePr>
        <p:xfrm>
          <a:off x="699457" y="1675120"/>
          <a:ext cx="10317001" cy="442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70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3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1" y="1278100"/>
            <a:ext cx="10327761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Referensi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154" y="2353901"/>
            <a:ext cx="10515600" cy="2712751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ea typeface="SimSun" pitchFamily="2" charset="-122"/>
                <a:hlinkClick r:id="rId5"/>
              </a:rPr>
              <a:t>http://www.cs.cmu.edu/~awm/tutorials</a:t>
            </a:r>
            <a:endParaRPr lang="en-US" altLang="zh-CN" sz="2400" dirty="0">
              <a:ea typeface="SimSun" pitchFamily="2" charset="-122"/>
            </a:endParaRPr>
          </a:p>
          <a:p>
            <a:r>
              <a:rPr lang="en-US" sz="2400" dirty="0">
                <a:hlinkClick r:id="rId6"/>
              </a:rPr>
              <a:t>http://bio.img.cas.cz/zikar</a:t>
            </a:r>
            <a:endParaRPr lang="en-US" sz="2400" dirty="0"/>
          </a:p>
          <a:p>
            <a:r>
              <a:rPr lang="en-US" sz="2400" dirty="0">
                <a:hlinkClick r:id="rId7"/>
              </a:rPr>
              <a:t>http://www.cise.ufl.edu/class/cis4930sp11dtm/notes/intro_svm_new.pdf</a:t>
            </a:r>
            <a:endParaRPr lang="en-US" sz="2400" dirty="0"/>
          </a:p>
          <a:p>
            <a:r>
              <a:rPr lang="en-US" altLang="zh-TW" sz="2400" dirty="0">
                <a:ea typeface="新細明體" pitchFamily="18" charset="-120"/>
              </a:rPr>
              <a:t>Introduction to Support Vector Machines (SVM), By </a:t>
            </a:r>
            <a:r>
              <a:rPr lang="en-US" altLang="zh-TW" sz="2400" dirty="0" err="1">
                <a:ea typeface="新細明體" pitchFamily="18" charset="-120"/>
              </a:rPr>
              <a:t>Debprakash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 err="1">
                <a:ea typeface="新細明體" pitchFamily="18" charset="-120"/>
              </a:rPr>
              <a:t>Patnaik</a:t>
            </a:r>
            <a:r>
              <a:rPr lang="en-US" altLang="zh-TW" sz="2400" dirty="0">
                <a:ea typeface="新細明體" pitchFamily="18" charset="-120"/>
              </a:rPr>
              <a:t> M.E (SSA)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8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D7B9D0-E4B8-43A2-8E7E-0C4255C0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grass, track, light, lit&#10;&#10;Description automatically generated">
            <a:extLst>
              <a:ext uri="{FF2B5EF4-FFF2-40B4-BE49-F238E27FC236}">
                <a16:creationId xmlns:a16="http://schemas.microsoft.com/office/drawing/2014/main" xmlns="" id="{48C5168C-CE21-426D-BDBF-216122A26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15" b="7715"/>
          <a:stretch/>
        </p:blipFill>
        <p:spPr>
          <a:xfrm>
            <a:off x="0" y="1098952"/>
            <a:ext cx="12192000" cy="52292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62BDA5-A908-4D29-9786-B68BEE580494}"/>
              </a:ext>
            </a:extLst>
          </p:cNvPr>
          <p:cNvSpPr/>
          <p:nvPr/>
        </p:nvSpPr>
        <p:spPr>
          <a:xfrm>
            <a:off x="2975429" y="5078813"/>
            <a:ext cx="6315074" cy="934405"/>
          </a:xfrm>
          <a:prstGeom prst="rect">
            <a:avLst/>
          </a:prstGeom>
          <a:solidFill>
            <a:srgbClr val="FFB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13880"/>
                </a:solidFill>
                <a:latin typeface="Avenir Next LT Pro" panose="020B0504020202020204" pitchFamily="34" charset="0"/>
              </a:rPr>
              <a:t>- TERIMA KASIH -</a:t>
            </a:r>
            <a:endParaRPr lang="en-ID" sz="3600" b="1" dirty="0">
              <a:solidFill>
                <a:srgbClr val="013880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968FB2-4E7C-4AD1-A093-0DB944531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930" y="6487389"/>
            <a:ext cx="7514141" cy="27432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28F81CF-9F52-4957-8CEA-CF35AC3F2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C761883-C944-4574-823E-5AEC33A80B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575E989-A2A6-4122-A6DB-539E8F0ED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Linear Classifiers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25" y="2950543"/>
            <a:ext cx="3295699" cy="322978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50315" t="21117" r="18577" b="61032"/>
          <a:stretch/>
        </p:blipFill>
        <p:spPr>
          <a:xfrm>
            <a:off x="6657974" y="1431532"/>
            <a:ext cx="4535669" cy="1464068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7204352" y="3259288"/>
            <a:ext cx="3038475" cy="1475655"/>
          </a:xfrm>
          <a:prstGeom prst="wedgeRoundRectCallout">
            <a:avLst>
              <a:gd name="adj1" fmla="val -67228"/>
              <a:gd name="adj2" fmla="val 77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mengklasifikasikan</a:t>
            </a:r>
            <a:r>
              <a:rPr lang="en-US" dirty="0" smtClean="0"/>
              <a:t> data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305062" y="3643122"/>
            <a:ext cx="1879879" cy="681688"/>
            <a:chOff x="1695450" y="3327399"/>
            <a:chExt cx="1879879" cy="681688"/>
          </a:xfrm>
        </p:grpSpPr>
        <p:sp>
          <p:nvSpPr>
            <p:cNvPr id="22" name="TextBox 21"/>
            <p:cNvSpPr txBox="1"/>
            <p:nvPr/>
          </p:nvSpPr>
          <p:spPr>
            <a:xfrm>
              <a:off x="2007207" y="3327399"/>
              <a:ext cx="156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kelas</a:t>
              </a:r>
              <a:r>
                <a:rPr lang="en-US" dirty="0" smtClean="0"/>
                <a:t> +1</a:t>
              </a:r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14501" y="3381200"/>
              <a:ext cx="276225" cy="2667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95450" y="3693702"/>
              <a:ext cx="295275" cy="3143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990725" y="3639755"/>
              <a:ext cx="156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kelas</a:t>
              </a:r>
              <a:r>
                <a:rPr lang="en-US" dirty="0" smtClean="0"/>
                <a:t>  -1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78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Linear Classifiers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315" t="21117" r="18577" b="61032"/>
          <a:stretch/>
        </p:blipFill>
        <p:spPr>
          <a:xfrm>
            <a:off x="6657974" y="1431532"/>
            <a:ext cx="4535669" cy="1464068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7204352" y="3259288"/>
            <a:ext cx="3038475" cy="1475655"/>
          </a:xfrm>
          <a:prstGeom prst="wedgeRoundRectCallout">
            <a:avLst>
              <a:gd name="adj1" fmla="val -67228"/>
              <a:gd name="adj2" fmla="val 77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mengklasifikasikan</a:t>
            </a:r>
            <a:r>
              <a:rPr lang="en-US" dirty="0" smtClean="0"/>
              <a:t> data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305062" y="3643122"/>
            <a:ext cx="1879879" cy="681688"/>
            <a:chOff x="1695450" y="3327399"/>
            <a:chExt cx="1879879" cy="681688"/>
          </a:xfrm>
        </p:grpSpPr>
        <p:sp>
          <p:nvSpPr>
            <p:cNvPr id="22" name="TextBox 21"/>
            <p:cNvSpPr txBox="1"/>
            <p:nvPr/>
          </p:nvSpPr>
          <p:spPr>
            <a:xfrm>
              <a:off x="2007207" y="3327399"/>
              <a:ext cx="156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kelas</a:t>
              </a:r>
              <a:r>
                <a:rPr lang="en-US" dirty="0" smtClean="0"/>
                <a:t> +1</a:t>
              </a:r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4501" y="3381200"/>
              <a:ext cx="276225" cy="2667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5450" y="3693702"/>
              <a:ext cx="295275" cy="3143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990725" y="3639755"/>
              <a:ext cx="156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kelas</a:t>
              </a:r>
              <a:r>
                <a:rPr lang="en-US" dirty="0" smtClean="0"/>
                <a:t>  -1</a:t>
              </a:r>
              <a:endParaRPr lang="en-US" dirty="0"/>
            </a:p>
          </p:txBody>
        </p:sp>
      </p:grp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43" y="2952496"/>
            <a:ext cx="3293706" cy="3227832"/>
          </a:xfrm>
        </p:spPr>
      </p:pic>
    </p:spTree>
    <p:extLst>
      <p:ext uri="{BB962C8B-B14F-4D97-AF65-F5344CB8AC3E}">
        <p14:creationId xmlns:p14="http://schemas.microsoft.com/office/powerpoint/2010/main" val="16452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Linear Classifiers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315" t="21117" r="18577" b="61032"/>
          <a:stretch/>
        </p:blipFill>
        <p:spPr>
          <a:xfrm>
            <a:off x="6657974" y="1431532"/>
            <a:ext cx="4535669" cy="1464068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7204352" y="3259288"/>
            <a:ext cx="3038475" cy="1475655"/>
          </a:xfrm>
          <a:prstGeom prst="wedgeRoundRectCallout">
            <a:avLst>
              <a:gd name="adj1" fmla="val -67228"/>
              <a:gd name="adj2" fmla="val 77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mengklasifikasikan</a:t>
            </a:r>
            <a:r>
              <a:rPr lang="en-US" dirty="0" smtClean="0"/>
              <a:t> data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305062" y="3643122"/>
            <a:ext cx="1879879" cy="681688"/>
            <a:chOff x="1695450" y="3327399"/>
            <a:chExt cx="1879879" cy="681688"/>
          </a:xfrm>
        </p:grpSpPr>
        <p:sp>
          <p:nvSpPr>
            <p:cNvPr id="22" name="TextBox 21"/>
            <p:cNvSpPr txBox="1"/>
            <p:nvPr/>
          </p:nvSpPr>
          <p:spPr>
            <a:xfrm>
              <a:off x="2007207" y="3327399"/>
              <a:ext cx="156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kelas</a:t>
              </a:r>
              <a:r>
                <a:rPr lang="en-US" dirty="0" smtClean="0"/>
                <a:t> +1</a:t>
              </a:r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4501" y="3381200"/>
              <a:ext cx="276225" cy="2667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5450" y="3693702"/>
              <a:ext cx="295275" cy="3143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990725" y="3639755"/>
              <a:ext cx="156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kelas</a:t>
              </a:r>
              <a:r>
                <a:rPr lang="en-US" dirty="0" smtClean="0"/>
                <a:t>  -1</a:t>
              </a:r>
              <a:endParaRPr lang="en-US" dirty="0"/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01" y="2961246"/>
            <a:ext cx="3293706" cy="3227832"/>
          </a:xfrm>
        </p:spPr>
      </p:pic>
    </p:spTree>
    <p:extLst>
      <p:ext uri="{BB962C8B-B14F-4D97-AF65-F5344CB8AC3E}">
        <p14:creationId xmlns:p14="http://schemas.microsoft.com/office/powerpoint/2010/main" val="13954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Linear Classifiers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315" t="21117" r="18577" b="61032"/>
          <a:stretch/>
        </p:blipFill>
        <p:spPr>
          <a:xfrm>
            <a:off x="6657974" y="1431532"/>
            <a:ext cx="4535669" cy="1464068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7204352" y="3259288"/>
            <a:ext cx="3038475" cy="1475655"/>
          </a:xfrm>
          <a:prstGeom prst="wedgeRoundRectCallout">
            <a:avLst>
              <a:gd name="adj1" fmla="val -67228"/>
              <a:gd name="adj2" fmla="val 77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mengklasifikasikan</a:t>
            </a:r>
            <a:r>
              <a:rPr lang="en-US" dirty="0" smtClean="0"/>
              <a:t> data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305062" y="3643122"/>
            <a:ext cx="1879879" cy="681688"/>
            <a:chOff x="1695450" y="3327399"/>
            <a:chExt cx="1879879" cy="681688"/>
          </a:xfrm>
        </p:grpSpPr>
        <p:sp>
          <p:nvSpPr>
            <p:cNvPr id="22" name="TextBox 21"/>
            <p:cNvSpPr txBox="1"/>
            <p:nvPr/>
          </p:nvSpPr>
          <p:spPr>
            <a:xfrm>
              <a:off x="2007207" y="3327399"/>
              <a:ext cx="156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kelas</a:t>
              </a:r>
              <a:r>
                <a:rPr lang="en-US" dirty="0" smtClean="0"/>
                <a:t> +1</a:t>
              </a:r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4501" y="3381200"/>
              <a:ext cx="276225" cy="2667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5450" y="3693702"/>
              <a:ext cx="295275" cy="3143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990725" y="3639755"/>
              <a:ext cx="156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kelas</a:t>
              </a:r>
              <a:r>
                <a:rPr lang="en-US" dirty="0" smtClean="0"/>
                <a:t>  -1</a:t>
              </a:r>
              <a:endParaRPr lang="en-US" dirty="0"/>
            </a:p>
          </p:txBody>
        </p:sp>
      </p:grp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51" y="2934732"/>
            <a:ext cx="3293706" cy="3227832"/>
          </a:xfrm>
        </p:spPr>
      </p:pic>
    </p:spTree>
    <p:extLst>
      <p:ext uri="{BB962C8B-B14F-4D97-AF65-F5344CB8AC3E}">
        <p14:creationId xmlns:p14="http://schemas.microsoft.com/office/powerpoint/2010/main" val="9294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Linear Classifiers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315" t="21117" r="18577" b="61032"/>
          <a:stretch/>
        </p:blipFill>
        <p:spPr>
          <a:xfrm>
            <a:off x="6657974" y="1431532"/>
            <a:ext cx="4535669" cy="1464068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7413902" y="3259288"/>
            <a:ext cx="3038475" cy="1475655"/>
          </a:xfrm>
          <a:prstGeom prst="wedgeRoundRectCallout">
            <a:avLst>
              <a:gd name="adj1" fmla="val -67228"/>
              <a:gd name="adj2" fmla="val 77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Yang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terbaik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Hyperplane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)?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305062" y="3643122"/>
            <a:ext cx="1879879" cy="681688"/>
            <a:chOff x="1695450" y="3327399"/>
            <a:chExt cx="1879879" cy="681688"/>
          </a:xfrm>
        </p:grpSpPr>
        <p:sp>
          <p:nvSpPr>
            <p:cNvPr id="22" name="TextBox 21"/>
            <p:cNvSpPr txBox="1"/>
            <p:nvPr/>
          </p:nvSpPr>
          <p:spPr>
            <a:xfrm>
              <a:off x="2007207" y="3327399"/>
              <a:ext cx="156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kelas</a:t>
              </a:r>
              <a:r>
                <a:rPr lang="en-US" dirty="0" smtClean="0"/>
                <a:t> +1</a:t>
              </a:r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4501" y="3381200"/>
              <a:ext cx="276225" cy="2667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5450" y="3693702"/>
              <a:ext cx="295275" cy="3143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990725" y="3639755"/>
              <a:ext cx="156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kelas</a:t>
              </a:r>
              <a:r>
                <a:rPr lang="en-US" dirty="0" smtClean="0"/>
                <a:t>  -1</a:t>
              </a:r>
              <a:endParaRPr lang="en-US" dirty="0"/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26" y="3091301"/>
            <a:ext cx="3293706" cy="3227832"/>
          </a:xfrm>
        </p:spPr>
      </p:pic>
    </p:spTree>
    <p:extLst>
      <p:ext uri="{BB962C8B-B14F-4D97-AF65-F5344CB8AC3E}">
        <p14:creationId xmlns:p14="http://schemas.microsoft.com/office/powerpoint/2010/main" val="24310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E5CBC-6DA9-4BCE-8278-9E99760F5423}"/>
              </a:ext>
            </a:extLst>
          </p:cNvPr>
          <p:cNvSpPr txBox="1">
            <a:spLocks/>
          </p:cNvSpPr>
          <p:nvPr/>
        </p:nvSpPr>
        <p:spPr>
          <a:xfrm>
            <a:off x="343482" y="1278100"/>
            <a:ext cx="7682918" cy="7770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Classifiers Margin</a:t>
            </a:r>
            <a:endParaRPr lang="en-ID" sz="44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12A2E-4D68-42D5-A5E8-7CF6761E153C}"/>
              </a:ext>
            </a:extLst>
          </p:cNvPr>
          <p:cNvSpPr/>
          <p:nvPr/>
        </p:nvSpPr>
        <p:spPr>
          <a:xfrm>
            <a:off x="-144162" y="6435707"/>
            <a:ext cx="12480324" cy="4222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C53D252-6C21-4A1F-86DB-73FE89E5050A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1DCD36-B555-448B-BF35-7C58404BDE89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F74CCD-91CC-474C-9098-A126577B76C8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E84121F-F34F-4D5B-A529-419C0668AC66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15EEE01-1E88-4516-AE4F-6764A7B8AA5C}"/>
              </a:ext>
            </a:extLst>
          </p:cNvPr>
          <p:cNvSpPr txBox="1"/>
          <p:nvPr/>
        </p:nvSpPr>
        <p:spPr>
          <a:xfrm>
            <a:off x="5405177" y="6477576"/>
            <a:ext cx="663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46A2963-99E8-47CB-87C1-88B6FAD6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166037"/>
            <a:ext cx="622489" cy="6224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EB5CF5-C53B-4A0F-B313-15C81F2C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2D200F-29AF-402E-8F59-BBDB67CD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54" y="-663866"/>
            <a:ext cx="6746944" cy="24636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A875E6-8C57-402D-8B87-39F804B2729F}"/>
              </a:ext>
            </a:extLst>
          </p:cNvPr>
          <p:cNvSpPr/>
          <p:nvPr/>
        </p:nvSpPr>
        <p:spPr>
          <a:xfrm>
            <a:off x="0" y="1477240"/>
            <a:ext cx="343481" cy="422293"/>
          </a:xfrm>
          <a:prstGeom prst="rect">
            <a:avLst/>
          </a:prstGeom>
          <a:solidFill>
            <a:srgbClr val="F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315" t="21117" r="18577" b="61032"/>
          <a:stretch/>
        </p:blipFill>
        <p:spPr>
          <a:xfrm>
            <a:off x="6657974" y="1431532"/>
            <a:ext cx="4535669" cy="1464068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92" y="3202614"/>
            <a:ext cx="2986500" cy="2926080"/>
          </a:xfrm>
        </p:spPr>
      </p:pic>
      <p:cxnSp>
        <p:nvCxnSpPr>
          <p:cNvPr id="19" name="Straight Arrow Connector 18"/>
          <p:cNvCxnSpPr/>
          <p:nvPr/>
        </p:nvCxnSpPr>
        <p:spPr>
          <a:xfrm flipH="1">
            <a:off x="5705475" y="4884428"/>
            <a:ext cx="390525" cy="592447"/>
          </a:xfrm>
          <a:prstGeom prst="straightConnector1">
            <a:avLst/>
          </a:prstGeom>
          <a:ln>
            <a:solidFill>
              <a:srgbClr val="C93D2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7204352" y="3259288"/>
            <a:ext cx="4158973" cy="1475655"/>
          </a:xfrm>
          <a:prstGeom prst="wedgeRoundRectCallout">
            <a:avLst>
              <a:gd name="adj1" fmla="val -82573"/>
              <a:gd name="adj2" fmla="val 928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Definisikan</a:t>
            </a:r>
            <a:r>
              <a:rPr lang="en-US" dirty="0" smtClean="0"/>
              <a:t> </a:t>
            </a:r>
            <a:r>
              <a:rPr lang="en-US" b="1" dirty="0" smtClean="0"/>
              <a:t>margin/</a:t>
            </a:r>
            <a:r>
              <a:rPr lang="en-US" b="1" dirty="0" err="1" smtClean="0"/>
              <a:t>batas</a:t>
            </a:r>
            <a:r>
              <a:rPr lang="en-US" dirty="0" smtClean="0"/>
              <a:t> linear classifier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lebarnya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dimaksimalkan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data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54516" y="3643122"/>
            <a:ext cx="3884572" cy="1833753"/>
            <a:chOff x="1354516" y="3643122"/>
            <a:chExt cx="3884572" cy="1833753"/>
          </a:xfrm>
        </p:grpSpPr>
        <p:grpSp>
          <p:nvGrpSpPr>
            <p:cNvPr id="26" name="Group 25"/>
            <p:cNvGrpSpPr/>
            <p:nvPr/>
          </p:nvGrpSpPr>
          <p:grpSpPr>
            <a:xfrm>
              <a:off x="2305062" y="3643122"/>
              <a:ext cx="1879879" cy="681688"/>
              <a:chOff x="1695450" y="3327399"/>
              <a:chExt cx="1879879" cy="68168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007207" y="3327399"/>
                <a:ext cx="1568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kelas</a:t>
                </a:r>
                <a:r>
                  <a:rPr lang="en-US" dirty="0" smtClean="0"/>
                  <a:t> +1</a:t>
                </a:r>
                <a:endParaRPr lang="en-US" dirty="0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4501" y="3381200"/>
                <a:ext cx="276225" cy="2667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5450" y="3693702"/>
                <a:ext cx="295275" cy="314325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990725" y="3639755"/>
                <a:ext cx="1568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kelas</a:t>
                </a:r>
                <a:r>
                  <a:rPr lang="en-US" dirty="0" smtClean="0"/>
                  <a:t>  -1</a:t>
                </a:r>
                <a:endParaRPr lang="en-US" dirty="0"/>
              </a:p>
            </p:txBody>
          </p:sp>
        </p:grpSp>
        <p:sp>
          <p:nvSpPr>
            <p:cNvPr id="16" name="Bent-Up Arrow 15"/>
            <p:cNvSpPr/>
            <p:nvPr/>
          </p:nvSpPr>
          <p:spPr>
            <a:xfrm flipH="1" flipV="1">
              <a:off x="2208515" y="4807494"/>
              <a:ext cx="3030573" cy="260408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354516" y="5085401"/>
              <a:ext cx="1707998" cy="391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Hyperplane</a:t>
              </a:r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49828" y="2202190"/>
            <a:ext cx="6348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1"/>
                </a:solidFill>
              </a:rPr>
              <a:t>Ide </a:t>
            </a:r>
            <a:r>
              <a:rPr lang="en-US" sz="2000" b="1" dirty="0" err="1">
                <a:solidFill>
                  <a:schemeClr val="accent1"/>
                </a:solidFill>
              </a:rPr>
              <a:t>dasar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SVM: </a:t>
            </a:r>
            <a:r>
              <a:rPr lang="en-US" sz="2000" b="1" dirty="0" err="1" smtClean="0"/>
              <a:t>memaksimalkan</a:t>
            </a:r>
            <a:r>
              <a:rPr lang="en-US" sz="2000" b="1" dirty="0" smtClean="0"/>
              <a:t> </a:t>
            </a:r>
            <a:r>
              <a:rPr lang="en-US" sz="2000" b="1" dirty="0"/>
              <a:t>distance (</a:t>
            </a:r>
            <a:r>
              <a:rPr lang="en-US" sz="2000" b="1" dirty="0" err="1"/>
              <a:t>jarak</a:t>
            </a:r>
            <a:r>
              <a:rPr lang="en-US" sz="2000" b="1" dirty="0"/>
              <a:t>) </a:t>
            </a:r>
            <a:r>
              <a:rPr lang="en-US" sz="2000" b="1" dirty="0" err="1"/>
              <a:t>antara</a:t>
            </a:r>
            <a:r>
              <a:rPr lang="en-US" sz="2000" b="1" dirty="0"/>
              <a:t> </a:t>
            </a:r>
            <a:r>
              <a:rPr lang="en-US" sz="2000" b="1" i="1" dirty="0" err="1"/>
              <a:t>hyperplane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titik</a:t>
            </a:r>
            <a:r>
              <a:rPr lang="en-US" sz="2000" b="1" dirty="0"/>
              <a:t> </a:t>
            </a:r>
            <a:r>
              <a:rPr lang="en-US" sz="2000" b="1" dirty="0" err="1"/>
              <a:t>sampel</a:t>
            </a:r>
            <a:r>
              <a:rPr lang="en-US" sz="2000" b="1" dirty="0"/>
              <a:t> </a:t>
            </a:r>
            <a:r>
              <a:rPr lang="en-US" sz="2000" b="1" dirty="0" err="1"/>
              <a:t>terdekat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849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10725</TotalTime>
  <Words>1074</Words>
  <Application>Microsoft Office PowerPoint</Application>
  <PresentationFormat>Widescreen</PresentationFormat>
  <Paragraphs>318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SimSun</vt:lpstr>
      <vt:lpstr>Arial</vt:lpstr>
      <vt:lpstr>Avenir Next LT Pro</vt:lpstr>
      <vt:lpstr>Calibri</vt:lpstr>
      <vt:lpstr>Calibri Light</vt:lpstr>
      <vt:lpstr>Cambria Math</vt:lpstr>
      <vt:lpstr>Myriad Arabic</vt:lpstr>
      <vt:lpstr>Myriad Pro</vt:lpstr>
      <vt:lpstr>新細明體</vt:lpstr>
      <vt:lpstr>Raleway SemiBold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Capaian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Putri Dwitasari, S.T., M.Ds.(4444)</dc:creator>
  <cp:lastModifiedBy>Ardy Maulidy Navastara</cp:lastModifiedBy>
  <cp:revision>209</cp:revision>
  <cp:lastPrinted>2020-12-13T14:20:13Z</cp:lastPrinted>
  <dcterms:created xsi:type="dcterms:W3CDTF">2020-01-30T06:48:20Z</dcterms:created>
  <dcterms:modified xsi:type="dcterms:W3CDTF">2020-12-30T03:32:21Z</dcterms:modified>
</cp:coreProperties>
</file>