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1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6272" y="1036573"/>
            <a:ext cx="416585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139" y="2327401"/>
            <a:ext cx="7310120" cy="448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5616702"/>
            <a:ext cx="9144000" cy="990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042669">
              <a:lnSpc>
                <a:spcPct val="100000"/>
              </a:lnSpc>
              <a:spcBef>
                <a:spcPts val="260"/>
              </a:spcBef>
            </a:pPr>
            <a:r>
              <a:rPr sz="5600" b="1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5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600" b="1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5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600" b="1" spc="-5" dirty="0">
                <a:solidFill>
                  <a:srgbClr val="FFFFFF"/>
                </a:solidFill>
                <a:latin typeface="Tahoma"/>
                <a:cs typeface="Tahoma"/>
              </a:rPr>
              <a:t>(1)</a:t>
            </a:r>
            <a:endParaRPr sz="5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8595" marR="18097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5" y="2244752"/>
            <a:ext cx="7616825" cy="4432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6985" indent="-635" algn="just">
              <a:lnSpc>
                <a:spcPct val="138700"/>
              </a:lnSpc>
              <a:spcBef>
                <a:spcPts val="130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Letter</a:t>
            </a:r>
            <a:r>
              <a:rPr sz="2000" spc="5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r>
              <a:rPr sz="2000" spc="5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sering</a:t>
            </a:r>
            <a:r>
              <a:rPr sz="2000" spc="5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disebut</a:t>
            </a:r>
            <a:r>
              <a:rPr sz="2000" spc="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100" spc="-30" dirty="0">
                <a:solidFill>
                  <a:srgbClr val="FFFFFF"/>
                </a:solidFill>
                <a:latin typeface="Tahoma"/>
                <a:cs typeface="Tahoma"/>
              </a:rPr>
              <a:t>relief”</a:t>
            </a:r>
            <a:r>
              <a:rPr sz="2100" spc="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printing</a:t>
            </a:r>
            <a:r>
              <a:rPr sz="21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r>
              <a:rPr sz="2000" spc="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bidang</a:t>
            </a:r>
            <a:r>
              <a:rPr sz="2000" spc="5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yang </a:t>
            </a:r>
            <a:r>
              <a:rPr sz="2000" spc="-6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lebih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tinggi/menonjol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dari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plat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digunakan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untuk</a:t>
            </a:r>
            <a:r>
              <a:rPr sz="2000" spc="6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acuan</a:t>
            </a:r>
            <a:r>
              <a:rPr sz="2000" spc="6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Teknik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merupakan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salah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teknik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tertua.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3660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Plat pada letter press adalah terdiri dari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huruf-huruf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lepas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ditata pada </a:t>
            </a:r>
            <a:r>
              <a:rPr sz="2100" spc="-60" dirty="0">
                <a:solidFill>
                  <a:srgbClr val="FFFFFF"/>
                </a:solidFill>
                <a:latin typeface="Tahoma"/>
                <a:cs typeface="Tahoma"/>
              </a:rPr>
              <a:t>chase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perkembangannya berbentuk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plat utuh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reaksi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kimia.</a:t>
            </a:r>
            <a:endParaRPr sz="2000">
              <a:latin typeface="Tahoma"/>
              <a:cs typeface="Tahoma"/>
            </a:endParaRPr>
          </a:p>
          <a:p>
            <a:pPr marL="12700" marR="5715" algn="just">
              <a:lnSpc>
                <a:spcPct val="137700"/>
              </a:lnSpc>
              <a:spcBef>
                <a:spcPts val="53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Plat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memerlukan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perlakuan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khusus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membasahi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area-area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kena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tinta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100" spc="-45" dirty="0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sz="2100" spc="-55" dirty="0">
                <a:solidFill>
                  <a:srgbClr val="FFFFFF"/>
                </a:solidFill>
                <a:latin typeface="Tahoma"/>
                <a:cs typeface="Tahoma"/>
              </a:rPr>
              <a:t>image 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).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Sehingga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teknik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letter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press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sangat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sederhana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konsisten,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tetapi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kualitas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belum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begitu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memuaskan.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2590800"/>
            <a:ext cx="2133600" cy="6858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5113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latin typeface="Tahoma"/>
                <a:cs typeface="Tahoma"/>
              </a:rPr>
              <a:t>Letter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8595" marR="18097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5410200"/>
            <a:ext cx="155956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Platen</a:t>
            </a:r>
            <a:r>
              <a:rPr sz="20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0" y="5410200"/>
            <a:ext cx="268351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Flatbed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Cylinder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600" y="5410200"/>
            <a:ext cx="159639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Rotary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7326" y="3265169"/>
            <a:ext cx="5657850" cy="2146300"/>
          </a:xfrm>
          <a:custGeom>
            <a:avLst/>
            <a:gdLst/>
            <a:ahLst/>
            <a:cxnLst/>
            <a:rect l="l" t="t" r="r" b="b"/>
            <a:pathLst>
              <a:path w="5657850" h="2146300">
                <a:moveTo>
                  <a:pt x="5657850" y="2145792"/>
                </a:moveTo>
                <a:lnTo>
                  <a:pt x="5609082" y="2031492"/>
                </a:lnTo>
                <a:lnTo>
                  <a:pt x="5606034" y="2023872"/>
                </a:lnTo>
                <a:lnTo>
                  <a:pt x="5597652" y="2020824"/>
                </a:lnTo>
                <a:lnTo>
                  <a:pt x="5590794" y="2023872"/>
                </a:lnTo>
                <a:lnTo>
                  <a:pt x="5583174" y="2026920"/>
                </a:lnTo>
                <a:lnTo>
                  <a:pt x="5580126" y="2035302"/>
                </a:lnTo>
                <a:lnTo>
                  <a:pt x="5583174" y="2042922"/>
                </a:lnTo>
                <a:lnTo>
                  <a:pt x="5601182" y="2085314"/>
                </a:lnTo>
                <a:lnTo>
                  <a:pt x="2811018" y="0"/>
                </a:lnTo>
                <a:lnTo>
                  <a:pt x="2802102" y="11633"/>
                </a:lnTo>
                <a:lnTo>
                  <a:pt x="2793492" y="762"/>
                </a:lnTo>
                <a:lnTo>
                  <a:pt x="56299" y="2084412"/>
                </a:lnTo>
                <a:lnTo>
                  <a:pt x="73914" y="2042160"/>
                </a:lnTo>
                <a:lnTo>
                  <a:pt x="58674" y="2020062"/>
                </a:lnTo>
                <a:lnTo>
                  <a:pt x="50292" y="2023872"/>
                </a:lnTo>
                <a:lnTo>
                  <a:pt x="47244" y="2030730"/>
                </a:lnTo>
                <a:lnTo>
                  <a:pt x="0" y="2145792"/>
                </a:lnTo>
                <a:lnTo>
                  <a:pt x="13716" y="2144090"/>
                </a:lnTo>
                <a:lnTo>
                  <a:pt x="122682" y="2130552"/>
                </a:lnTo>
                <a:lnTo>
                  <a:pt x="131064" y="2129028"/>
                </a:lnTo>
                <a:lnTo>
                  <a:pt x="136398" y="2122170"/>
                </a:lnTo>
                <a:lnTo>
                  <a:pt x="135636" y="2114550"/>
                </a:lnTo>
                <a:lnTo>
                  <a:pt x="134112" y="2106168"/>
                </a:lnTo>
                <a:lnTo>
                  <a:pt x="127254" y="2100834"/>
                </a:lnTo>
                <a:lnTo>
                  <a:pt x="119634" y="2101596"/>
                </a:lnTo>
                <a:lnTo>
                  <a:pt x="73799" y="2107285"/>
                </a:lnTo>
                <a:lnTo>
                  <a:pt x="2789644" y="39128"/>
                </a:lnTo>
                <a:lnTo>
                  <a:pt x="2905569" y="2065489"/>
                </a:lnTo>
                <a:lnTo>
                  <a:pt x="2879598" y="2026158"/>
                </a:lnTo>
                <a:lnTo>
                  <a:pt x="2875788" y="2020062"/>
                </a:lnTo>
                <a:lnTo>
                  <a:pt x="2866644" y="2017776"/>
                </a:lnTo>
                <a:lnTo>
                  <a:pt x="2859786" y="2022348"/>
                </a:lnTo>
                <a:lnTo>
                  <a:pt x="2853690" y="2026920"/>
                </a:lnTo>
                <a:lnTo>
                  <a:pt x="2851404" y="2036064"/>
                </a:lnTo>
                <a:lnTo>
                  <a:pt x="2855976" y="2042160"/>
                </a:lnTo>
                <a:lnTo>
                  <a:pt x="2924556" y="2145792"/>
                </a:lnTo>
                <a:lnTo>
                  <a:pt x="2936748" y="2121585"/>
                </a:lnTo>
                <a:lnTo>
                  <a:pt x="2980182" y="2035302"/>
                </a:lnTo>
                <a:lnTo>
                  <a:pt x="2983992" y="2028444"/>
                </a:lnTo>
                <a:lnTo>
                  <a:pt x="2980944" y="2019300"/>
                </a:lnTo>
                <a:lnTo>
                  <a:pt x="2974086" y="2016252"/>
                </a:lnTo>
                <a:lnTo>
                  <a:pt x="2967228" y="2012442"/>
                </a:lnTo>
                <a:lnTo>
                  <a:pt x="2958846" y="2015490"/>
                </a:lnTo>
                <a:lnTo>
                  <a:pt x="2955036" y="2022348"/>
                </a:lnTo>
                <a:lnTo>
                  <a:pt x="2933776" y="2064143"/>
                </a:lnTo>
                <a:lnTo>
                  <a:pt x="2818092" y="41249"/>
                </a:lnTo>
                <a:lnTo>
                  <a:pt x="5584914" y="2108555"/>
                </a:lnTo>
                <a:lnTo>
                  <a:pt x="5538216" y="2103120"/>
                </a:lnTo>
                <a:lnTo>
                  <a:pt x="5529834" y="2102358"/>
                </a:lnTo>
                <a:lnTo>
                  <a:pt x="5522976" y="2107692"/>
                </a:lnTo>
                <a:lnTo>
                  <a:pt x="5521452" y="2123694"/>
                </a:lnTo>
                <a:lnTo>
                  <a:pt x="5526786" y="2130552"/>
                </a:lnTo>
                <a:lnTo>
                  <a:pt x="5534406" y="2131314"/>
                </a:lnTo>
                <a:lnTo>
                  <a:pt x="5643372" y="2144103"/>
                </a:lnTo>
                <a:lnTo>
                  <a:pt x="5657850" y="21457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8828" y="2813303"/>
            <a:ext cx="4966157" cy="42070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702" y="2561803"/>
            <a:ext cx="2474595" cy="3804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Platen</a:t>
            </a:r>
            <a:r>
              <a:rPr sz="20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ts val="2400"/>
              </a:lnSpc>
              <a:spcBef>
                <a:spcPts val="560"/>
              </a:spcBef>
              <a:tabLst>
                <a:tab pos="1291590" algn="l"/>
                <a:tab pos="201168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Huruf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lepas/gambar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ditata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kunci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100" spc="-55" dirty="0">
                <a:solidFill>
                  <a:srgbClr val="FFFFFF"/>
                </a:solidFill>
                <a:latin typeface="Tahoma"/>
                <a:cs typeface="Tahoma"/>
              </a:rPr>
              <a:t>chase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(tempat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menata 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huruf)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datar,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	alat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penekan juga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berbentuk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2000" spc="-2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Jadi  media/kertas berupa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lembaran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dimasukkan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ke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alat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9752" y="2967227"/>
            <a:ext cx="5990018" cy="38831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702" y="2622295"/>
            <a:ext cx="1910714" cy="442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solidFill>
                  <a:srgbClr val="FFFF00"/>
                </a:solidFill>
                <a:latin typeface="Tahoma"/>
                <a:cs typeface="Tahoma"/>
              </a:rPr>
              <a:t>Flatbed</a:t>
            </a:r>
            <a:r>
              <a:rPr sz="19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00"/>
                </a:solidFill>
                <a:latin typeface="Tahoma"/>
                <a:cs typeface="Tahoma"/>
              </a:rPr>
              <a:t>Cylinder </a:t>
            </a:r>
            <a:r>
              <a:rPr sz="1900" spc="-58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ts val="2280"/>
              </a:lnSpc>
              <a:spcBef>
                <a:spcPts val="530"/>
              </a:spcBef>
            </a:pP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Huruf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lepas/gambar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ditata</a:t>
            </a:r>
            <a:r>
              <a:rPr sz="1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kunci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chase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(tempat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menata </a:t>
            </a:r>
            <a:r>
              <a:rPr sz="1900" spc="15" dirty="0">
                <a:solidFill>
                  <a:srgbClr val="FFFFFF"/>
                </a:solidFill>
                <a:latin typeface="Tahoma"/>
                <a:cs typeface="Tahoma"/>
              </a:rPr>
              <a:t>huruf) </a:t>
            </a:r>
            <a:r>
              <a:rPr sz="1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datar,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alat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penekan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berbentuk 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Tahoma"/>
                <a:cs typeface="Tahoma"/>
              </a:rPr>
              <a:t>silinder.</a:t>
            </a:r>
            <a:r>
              <a:rPr sz="1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Jadi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media/kertas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bisa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berupa lembaran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rol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8828" y="1820418"/>
            <a:ext cx="5039169" cy="52997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702" y="2561803"/>
            <a:ext cx="207645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Rotary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Huruf/gambar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1503045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berupa plat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dipasang pada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silinder,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	alat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penekan juga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berbentuk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silinder.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Jadi media/kertas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bisa berupa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lembaran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rol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194298" y="2394449"/>
            <a:ext cx="1509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Hasil</a:t>
            </a:r>
            <a:r>
              <a:rPr sz="20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cetakan </a:t>
            </a:r>
            <a:r>
              <a:rPr sz="2000" spc="-6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Letterpress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0228" y="3195827"/>
            <a:ext cx="5304282" cy="3941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4828" y="755904"/>
            <a:ext cx="2753169" cy="2378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654" y="3956303"/>
            <a:ext cx="3384041" cy="31805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794497" y="1861049"/>
            <a:ext cx="28651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Contoh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Mesin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Letterpress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438400"/>
            <a:ext cx="9144000" cy="4876800"/>
            <a:chOff x="457200" y="2438400"/>
            <a:chExt cx="9144000" cy="4876800"/>
          </a:xfrm>
        </p:grpSpPr>
        <p:sp>
          <p:nvSpPr>
            <p:cNvPr id="6" name="object 6"/>
            <p:cNvSpPr/>
            <p:nvPr/>
          </p:nvSpPr>
          <p:spPr>
            <a:xfrm>
              <a:off x="457200" y="2438400"/>
              <a:ext cx="9144000" cy="4876800"/>
            </a:xfrm>
            <a:custGeom>
              <a:avLst/>
              <a:gdLst/>
              <a:ahLst/>
              <a:cxnLst/>
              <a:rect l="l" t="t" r="r" b="b"/>
              <a:pathLst>
                <a:path w="9144000" h="4876800">
                  <a:moveTo>
                    <a:pt x="9144000" y="48768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4876800"/>
                  </a:lnTo>
                  <a:lnTo>
                    <a:pt x="9144000" y="487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3041904"/>
              <a:ext cx="3639870" cy="3895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7903" y="2460498"/>
              <a:ext cx="3795864" cy="4584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8595" marR="18097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2470648"/>
            <a:ext cx="7617459" cy="4170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Flexography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merupakan perkembangan dari letter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press,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tapi acuan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 terbuat dari bahan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fleksibel (semacam karet), dapat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dipakai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memakai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silinder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datar.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Teknik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dapat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hampir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semua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misalnya;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plastik,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kaca,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logam,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kertas.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Flexography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 pada permukaan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menyerap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tinta, dan juga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bagus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ukuran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lebar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warna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solid.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Flexography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sering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6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spc="6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packaging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makanan, karena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kemampuannya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 pada media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menyerap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tinta.</a:t>
            </a:r>
            <a:endParaRPr sz="2000">
              <a:latin typeface="Tahoma"/>
              <a:cs typeface="Tahoma"/>
            </a:endParaRPr>
          </a:p>
          <a:p>
            <a:pPr marL="12700" marR="6985" algn="just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menonjol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penintaan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menggunakan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“anilox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roller”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dapat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menyuplai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tinta</a:t>
            </a:r>
            <a:r>
              <a:rPr sz="2000" spc="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acuan 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konsisten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kecepatan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tinggi.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8595" marR="18097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374139" y="2327401"/>
            <a:ext cx="6826884" cy="44850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619125">
              <a:lnSpc>
                <a:spcPts val="1820"/>
              </a:lnSpc>
              <a:spcBef>
                <a:spcPts val="54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Aplikasi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cetakan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Flexo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dibagi dalam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beberapa </a:t>
            </a:r>
            <a:r>
              <a:rPr sz="1900" spc="-15" dirty="0">
                <a:solidFill>
                  <a:srgbClr val="FFFF00"/>
                </a:solidFill>
                <a:latin typeface="Calibri"/>
                <a:cs typeface="Calibri"/>
              </a:rPr>
              <a:t>katagori </a:t>
            </a:r>
            <a:r>
              <a:rPr sz="1900" dirty="0">
                <a:solidFill>
                  <a:srgbClr val="FFFF00"/>
                </a:solidFill>
                <a:latin typeface="Calibri"/>
                <a:cs typeface="Calibri"/>
              </a:rPr>
              <a:t>menurut </a:t>
            </a:r>
            <a:r>
              <a:rPr sz="1900" spc="-4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00"/>
                </a:solidFill>
                <a:latin typeface="Calibri"/>
                <a:cs typeface="Calibri"/>
              </a:rPr>
              <a:t>ukuran </a:t>
            </a:r>
            <a:r>
              <a:rPr sz="1900" dirty="0">
                <a:solidFill>
                  <a:srgbClr val="FFFF00"/>
                </a:solidFill>
                <a:latin typeface="Calibri"/>
                <a:cs typeface="Calibri"/>
              </a:rPr>
              <a:t>Lebar</a:t>
            </a:r>
            <a:r>
              <a:rPr sz="19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00"/>
                </a:solidFill>
                <a:latin typeface="Calibri"/>
                <a:cs typeface="Calibri"/>
              </a:rPr>
              <a:t>bahan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1390"/>
              </a:spcBef>
            </a:pPr>
            <a:r>
              <a:rPr sz="1900" dirty="0">
                <a:solidFill>
                  <a:srgbClr val="FFFF00"/>
                </a:solidFill>
                <a:latin typeface="Calibri"/>
                <a:cs typeface="Calibri"/>
              </a:rPr>
              <a:t>Width</a:t>
            </a:r>
            <a:r>
              <a:rPr sz="19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Calibri"/>
                <a:cs typeface="Calibri"/>
              </a:rPr>
              <a:t>web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meliputi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Plastic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Bags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:</a:t>
            </a:r>
            <a:endParaRPr sz="1900">
              <a:latin typeface="Calibri"/>
              <a:cs typeface="Calibri"/>
            </a:endParaRPr>
          </a:p>
          <a:p>
            <a:pPr marL="12700" marR="116205">
              <a:lnSpc>
                <a:spcPts val="1820"/>
              </a:lnSpc>
              <a:spcBef>
                <a:spcPts val="21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Bakery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Products,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Snack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food,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Candy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Confectionary,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Frozen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Food,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Dairy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Products,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Industrial Agricultural, Meat, Poultry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Seafood,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Produce,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Dry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food,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Beverages,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Drugs,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Surgical,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Medical,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Household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Sanitary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Toilet,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Cosmetic,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Cleaning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Apparel/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Textile,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Tobacco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1400"/>
              </a:spcBef>
            </a:pPr>
            <a:r>
              <a:rPr sz="1900" spc="-5" dirty="0">
                <a:solidFill>
                  <a:srgbClr val="FFFF00"/>
                </a:solidFill>
                <a:latin typeface="Calibri"/>
                <a:cs typeface="Calibri"/>
              </a:rPr>
              <a:t>Narrow</a:t>
            </a:r>
            <a:r>
              <a:rPr sz="1900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00"/>
                </a:solidFill>
                <a:latin typeface="Calibri"/>
                <a:cs typeface="Calibri"/>
              </a:rPr>
              <a:t>Web</a:t>
            </a:r>
            <a:r>
              <a:rPr sz="1900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ts val="1820"/>
              </a:lnSpc>
              <a:spcBef>
                <a:spcPts val="21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Industrial: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Primary Labels,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Specialty Labels,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Grocery,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Pharmaceuticals,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Liquid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product,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Cosmetics,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shampoo,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Tags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Tapes.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1390"/>
              </a:spcBef>
            </a:pPr>
            <a:r>
              <a:rPr sz="1900" dirty="0">
                <a:solidFill>
                  <a:srgbClr val="FFFF00"/>
                </a:solidFill>
                <a:latin typeface="Calibri"/>
                <a:cs typeface="Calibri"/>
              </a:rPr>
              <a:t>Medium</a:t>
            </a:r>
            <a:r>
              <a:rPr sz="19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00"/>
                </a:solidFill>
                <a:latin typeface="Calibri"/>
                <a:cs typeface="Calibri"/>
              </a:rPr>
              <a:t>web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Folding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Carton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12700" marR="41910">
              <a:lnSpc>
                <a:spcPts val="1820"/>
              </a:lnSpc>
              <a:spcBef>
                <a:spcPts val="21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Drugs,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Surgical,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Medical,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Candy and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Confectionery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Industrial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Hardware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Toilet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Cosmetic/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Cleaning,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Frozen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Foods,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900">
              <a:latin typeface="Calibri"/>
              <a:cs typeface="Calibri"/>
            </a:endParaRPr>
          </a:p>
          <a:p>
            <a:pPr marL="12700" marR="247015">
              <a:lnSpc>
                <a:spcPts val="1820"/>
              </a:lnSpc>
              <a:spcBef>
                <a:spcPts val="5"/>
              </a:spcBef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,Bakery,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Automotive,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Toys,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Foods,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Dairy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Liquid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Packaging,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Apparel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Textile,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Supplies,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Beverage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Carriers.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023097" y="1708649"/>
            <a:ext cx="28498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Prinsip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Kerja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Flexography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2215133"/>
            <a:ext cx="7946415" cy="4913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1015238"/>
            <a:ext cx="70954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garis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besar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terbagi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menjadi dua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bagian: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600" y="1905000"/>
            <a:ext cx="2667000" cy="1219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4572000"/>
            <a:ext cx="2667000" cy="1828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5430" rIns="0" bIns="0" rtlCol="0">
            <a:spAutoFit/>
          </a:bodyPr>
          <a:lstStyle/>
          <a:p>
            <a:pPr marL="320675" marR="236854" indent="-1905" algn="ctr">
              <a:lnSpc>
                <a:spcPct val="100000"/>
              </a:lnSpc>
              <a:spcBef>
                <a:spcPts val="2090"/>
              </a:spcBef>
            </a:pPr>
            <a:r>
              <a:rPr sz="2000" b="1" spc="-10" dirty="0">
                <a:latin typeface="Tahoma"/>
                <a:cs typeface="Tahoma"/>
              </a:rPr>
              <a:t>Teknologi </a:t>
            </a:r>
            <a:r>
              <a:rPr sz="2000" b="1" spc="-5" dirty="0">
                <a:latin typeface="Tahoma"/>
                <a:cs typeface="Tahoma"/>
              </a:rPr>
              <a:t>Cetak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Dengan </a:t>
            </a:r>
            <a:r>
              <a:rPr sz="2000" b="1" spc="-5" dirty="0">
                <a:latin typeface="Tahoma"/>
                <a:cs typeface="Tahoma"/>
              </a:rPr>
              <a:t>Acuan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Permanen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(Konvensional)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0" y="4572000"/>
            <a:ext cx="2667000" cy="1828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89230" rIns="0" bIns="0" rtlCol="0">
            <a:spAutoFit/>
          </a:bodyPr>
          <a:lstStyle/>
          <a:p>
            <a:pPr marL="244475" marR="313055" indent="-1905" algn="ctr">
              <a:lnSpc>
                <a:spcPct val="100000"/>
              </a:lnSpc>
              <a:spcBef>
                <a:spcPts val="1490"/>
              </a:spcBef>
            </a:pPr>
            <a:r>
              <a:rPr sz="2000" b="1" spc="-10" dirty="0">
                <a:latin typeface="Tahoma"/>
                <a:cs typeface="Tahoma"/>
              </a:rPr>
              <a:t>Teknologi </a:t>
            </a:r>
            <a:r>
              <a:rPr sz="2000" b="1" spc="-5" dirty="0">
                <a:latin typeface="Tahoma"/>
                <a:cs typeface="Tahoma"/>
              </a:rPr>
              <a:t>Cetak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Tanpa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Acuan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Permanen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(Non Impact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8128" y="3124199"/>
            <a:ext cx="4810760" cy="1447800"/>
          </a:xfrm>
          <a:custGeom>
            <a:avLst/>
            <a:gdLst/>
            <a:ahLst/>
            <a:cxnLst/>
            <a:rect l="l" t="t" r="r" b="b"/>
            <a:pathLst>
              <a:path w="4810759" h="1447800">
                <a:moveTo>
                  <a:pt x="4810506" y="721614"/>
                </a:moveTo>
                <a:lnTo>
                  <a:pt x="4808220" y="719328"/>
                </a:lnTo>
                <a:lnTo>
                  <a:pt x="2448306" y="719328"/>
                </a:lnTo>
                <a:lnTo>
                  <a:pt x="2448306" y="0"/>
                </a:lnTo>
                <a:lnTo>
                  <a:pt x="2438400" y="0"/>
                </a:lnTo>
                <a:lnTo>
                  <a:pt x="2438400" y="719328"/>
                </a:lnTo>
                <a:lnTo>
                  <a:pt x="2286" y="719328"/>
                </a:lnTo>
                <a:lnTo>
                  <a:pt x="0" y="721614"/>
                </a:lnTo>
                <a:lnTo>
                  <a:pt x="0" y="1447800"/>
                </a:lnTo>
                <a:lnTo>
                  <a:pt x="4572" y="1447800"/>
                </a:lnTo>
                <a:lnTo>
                  <a:pt x="9893" y="1447800"/>
                </a:lnTo>
                <a:lnTo>
                  <a:pt x="9893" y="729234"/>
                </a:lnTo>
                <a:lnTo>
                  <a:pt x="2438400" y="729234"/>
                </a:lnTo>
                <a:lnTo>
                  <a:pt x="2440686" y="729234"/>
                </a:lnTo>
                <a:lnTo>
                  <a:pt x="2442972" y="729234"/>
                </a:lnTo>
                <a:lnTo>
                  <a:pt x="2446020" y="729234"/>
                </a:lnTo>
                <a:lnTo>
                  <a:pt x="2448306" y="729234"/>
                </a:lnTo>
                <a:lnTo>
                  <a:pt x="4800600" y="729234"/>
                </a:lnTo>
                <a:lnTo>
                  <a:pt x="4800600" y="1447800"/>
                </a:lnTo>
                <a:lnTo>
                  <a:pt x="4805172" y="1447800"/>
                </a:lnTo>
                <a:lnTo>
                  <a:pt x="4810506" y="1447800"/>
                </a:lnTo>
                <a:lnTo>
                  <a:pt x="4810506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514600"/>
            <a:ext cx="2362200" cy="7620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490"/>
              </a:spcBef>
            </a:pPr>
            <a:r>
              <a:rPr sz="2000" b="1" spc="-10" dirty="0">
                <a:latin typeface="Tahoma"/>
                <a:cs typeface="Tahoma"/>
              </a:rPr>
              <a:t>Flexography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8595" marR="18097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5334000"/>
            <a:ext cx="144272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stack</a:t>
            </a:r>
            <a:r>
              <a:rPr sz="2000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5334000"/>
            <a:ext cx="1551940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in-line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600" y="5334000"/>
            <a:ext cx="4078604" cy="4013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common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impression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cylinder</a:t>
            </a:r>
            <a:r>
              <a:rPr sz="20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7652" y="3265169"/>
            <a:ext cx="5433060" cy="2070100"/>
          </a:xfrm>
          <a:custGeom>
            <a:avLst/>
            <a:gdLst/>
            <a:ahLst/>
            <a:cxnLst/>
            <a:rect l="l" t="t" r="r" b="b"/>
            <a:pathLst>
              <a:path w="5433059" h="2070100">
                <a:moveTo>
                  <a:pt x="5433060" y="2069592"/>
                </a:moveTo>
                <a:lnTo>
                  <a:pt x="5392674" y="1952244"/>
                </a:lnTo>
                <a:lnTo>
                  <a:pt x="5390388" y="1944624"/>
                </a:lnTo>
                <a:lnTo>
                  <a:pt x="5382006" y="1940814"/>
                </a:lnTo>
                <a:lnTo>
                  <a:pt x="5375148" y="1943100"/>
                </a:lnTo>
                <a:lnTo>
                  <a:pt x="5367528" y="1946148"/>
                </a:lnTo>
                <a:lnTo>
                  <a:pt x="5363718" y="1953768"/>
                </a:lnTo>
                <a:lnTo>
                  <a:pt x="5366004" y="1961388"/>
                </a:lnTo>
                <a:lnTo>
                  <a:pt x="5381053" y="2005482"/>
                </a:lnTo>
                <a:lnTo>
                  <a:pt x="3060954" y="762"/>
                </a:lnTo>
                <a:lnTo>
                  <a:pt x="3051429" y="11811"/>
                </a:lnTo>
                <a:lnTo>
                  <a:pt x="3043428" y="0"/>
                </a:lnTo>
                <a:lnTo>
                  <a:pt x="59905" y="2011794"/>
                </a:lnTo>
                <a:lnTo>
                  <a:pt x="80010" y="1970532"/>
                </a:lnTo>
                <a:lnTo>
                  <a:pt x="83058" y="1962912"/>
                </a:lnTo>
                <a:lnTo>
                  <a:pt x="80010" y="1954530"/>
                </a:lnTo>
                <a:lnTo>
                  <a:pt x="73152" y="1951482"/>
                </a:lnTo>
                <a:lnTo>
                  <a:pt x="66294" y="1947672"/>
                </a:lnTo>
                <a:lnTo>
                  <a:pt x="57150" y="1950720"/>
                </a:lnTo>
                <a:lnTo>
                  <a:pt x="54102" y="1957578"/>
                </a:lnTo>
                <a:lnTo>
                  <a:pt x="32004" y="2003336"/>
                </a:lnTo>
                <a:lnTo>
                  <a:pt x="32004" y="2065032"/>
                </a:lnTo>
                <a:lnTo>
                  <a:pt x="16002" y="2041410"/>
                </a:lnTo>
                <a:lnTo>
                  <a:pt x="22860" y="2051532"/>
                </a:lnTo>
                <a:lnTo>
                  <a:pt x="32004" y="2065032"/>
                </a:lnTo>
                <a:lnTo>
                  <a:pt x="32004" y="2003336"/>
                </a:lnTo>
                <a:lnTo>
                  <a:pt x="0" y="2069604"/>
                </a:lnTo>
                <a:lnTo>
                  <a:pt x="16002" y="2068512"/>
                </a:lnTo>
                <a:lnTo>
                  <a:pt x="123444" y="2061210"/>
                </a:lnTo>
                <a:lnTo>
                  <a:pt x="131826" y="2060448"/>
                </a:lnTo>
                <a:lnTo>
                  <a:pt x="137922" y="2053590"/>
                </a:lnTo>
                <a:lnTo>
                  <a:pt x="136398" y="2038350"/>
                </a:lnTo>
                <a:lnTo>
                  <a:pt x="129540" y="2032254"/>
                </a:lnTo>
                <a:lnTo>
                  <a:pt x="121920" y="2033016"/>
                </a:lnTo>
                <a:lnTo>
                  <a:pt x="75196" y="2035898"/>
                </a:lnTo>
                <a:lnTo>
                  <a:pt x="3017062" y="52184"/>
                </a:lnTo>
                <a:lnTo>
                  <a:pt x="2132990" y="1990458"/>
                </a:lnTo>
                <a:lnTo>
                  <a:pt x="2127504" y="1935480"/>
                </a:lnTo>
                <a:lnTo>
                  <a:pt x="2120646" y="1929384"/>
                </a:lnTo>
                <a:lnTo>
                  <a:pt x="2111502" y="1930285"/>
                </a:lnTo>
                <a:lnTo>
                  <a:pt x="2104644" y="1930908"/>
                </a:lnTo>
                <a:lnTo>
                  <a:pt x="2099310" y="1938528"/>
                </a:lnTo>
                <a:lnTo>
                  <a:pt x="2111502" y="2061883"/>
                </a:lnTo>
                <a:lnTo>
                  <a:pt x="2112264" y="2069592"/>
                </a:lnTo>
                <a:lnTo>
                  <a:pt x="2213610" y="1997964"/>
                </a:lnTo>
                <a:lnTo>
                  <a:pt x="2219706" y="1993392"/>
                </a:lnTo>
                <a:lnTo>
                  <a:pt x="2221230" y="1984248"/>
                </a:lnTo>
                <a:lnTo>
                  <a:pt x="2216658" y="1978152"/>
                </a:lnTo>
                <a:lnTo>
                  <a:pt x="2212086" y="1971294"/>
                </a:lnTo>
                <a:lnTo>
                  <a:pt x="2203704" y="1969770"/>
                </a:lnTo>
                <a:lnTo>
                  <a:pt x="2196846" y="1974342"/>
                </a:lnTo>
                <a:lnTo>
                  <a:pt x="2159901" y="2000478"/>
                </a:lnTo>
                <a:lnTo>
                  <a:pt x="3056547" y="35521"/>
                </a:lnTo>
                <a:lnTo>
                  <a:pt x="5363324" y="2027326"/>
                </a:lnTo>
                <a:lnTo>
                  <a:pt x="5316474" y="2018538"/>
                </a:lnTo>
                <a:lnTo>
                  <a:pt x="5308854" y="2017014"/>
                </a:lnTo>
                <a:lnTo>
                  <a:pt x="5301234" y="2022348"/>
                </a:lnTo>
                <a:lnTo>
                  <a:pt x="5300472" y="2029968"/>
                </a:lnTo>
                <a:lnTo>
                  <a:pt x="5298948" y="2037588"/>
                </a:lnTo>
                <a:lnTo>
                  <a:pt x="5303520" y="2045208"/>
                </a:lnTo>
                <a:lnTo>
                  <a:pt x="5311902" y="2046732"/>
                </a:lnTo>
                <a:lnTo>
                  <a:pt x="5420868" y="2067293"/>
                </a:lnTo>
                <a:lnTo>
                  <a:pt x="5433060" y="20695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01" y="2394449"/>
            <a:ext cx="295973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Stack</a:t>
            </a:r>
            <a:r>
              <a:rPr sz="20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  <a:p>
            <a:pPr marL="12700" marR="18415">
              <a:lnSpc>
                <a:spcPct val="100000"/>
              </a:lnSpc>
              <a:tabLst>
                <a:tab pos="2139315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Model ini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terpasang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vertikal,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masing-masing unit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ceta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empu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silinder  impresi.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Biasanya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 untuk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 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tebal.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Presisi register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kurang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0" y="457200"/>
            <a:ext cx="52120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02" y="2318249"/>
            <a:ext cx="2866390" cy="398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In-Line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Press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146431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Model ini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unit cetak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terpasang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horisontal,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masing-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masing unit cetak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mempunyai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silinder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impresi.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Biasanya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digunakan untuk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kertas/plastik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ukuran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lebar,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dan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kecepatan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tinggi.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2202" y="2281427"/>
            <a:ext cx="5698998" cy="435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 </a:t>
            </a:r>
            <a:r>
              <a:rPr sz="2000" b="1" spc="-5" dirty="0">
                <a:latin typeface="Tahoma"/>
                <a:cs typeface="Tahoma"/>
              </a:rPr>
              <a:t>Tinggi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(Realief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502" y="2318249"/>
            <a:ext cx="3181985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5153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Common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Impression </a:t>
            </a:r>
            <a:r>
              <a:rPr sz="2000" spc="-6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Cylinder</a:t>
            </a:r>
            <a:r>
              <a:rPr sz="2000" spc="6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Press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endParaRPr sz="2000">
              <a:latin typeface="Tahoma"/>
              <a:cs typeface="Tahoma"/>
            </a:endParaRPr>
          </a:p>
          <a:p>
            <a:pPr marL="12700" marR="2794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silinder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impresi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Biasanya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 untuk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plastik.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muka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presisi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baik.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4903" y="457200"/>
            <a:ext cx="54162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41502" y="3613647"/>
            <a:ext cx="29413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Hasil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cetakan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Flexography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457200" y="4191000"/>
              <a:ext cx="9144000" cy="3124200"/>
            </a:xfrm>
            <a:custGeom>
              <a:avLst/>
              <a:gdLst/>
              <a:ahLst/>
              <a:cxnLst/>
              <a:rect l="l" t="t" r="r" b="b"/>
              <a:pathLst>
                <a:path w="9144000" h="3124200">
                  <a:moveTo>
                    <a:pt x="9144000" y="31242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124200"/>
                  </a:lnTo>
                  <a:lnTo>
                    <a:pt x="9144000" y="312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827" y="4721351"/>
              <a:ext cx="3749738" cy="2369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2103" y="457200"/>
              <a:ext cx="4959096" cy="37200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628" y="4264151"/>
              <a:ext cx="4188510" cy="3051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023097" y="1861049"/>
            <a:ext cx="2975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Contoh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Mesin</a:t>
            </a:r>
            <a:r>
              <a:rPr sz="2000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Flexography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362200"/>
            <a:ext cx="9144000" cy="4953000"/>
            <a:chOff x="457200" y="2362200"/>
            <a:chExt cx="9144000" cy="4953000"/>
          </a:xfrm>
        </p:grpSpPr>
        <p:sp>
          <p:nvSpPr>
            <p:cNvPr id="6" name="object 6"/>
            <p:cNvSpPr/>
            <p:nvPr/>
          </p:nvSpPr>
          <p:spPr>
            <a:xfrm>
              <a:off x="457200" y="2362200"/>
              <a:ext cx="9144000" cy="4953000"/>
            </a:xfrm>
            <a:custGeom>
              <a:avLst/>
              <a:gdLst/>
              <a:ahLst/>
              <a:cxnLst/>
              <a:rect l="l" t="t" r="r" b="b"/>
              <a:pathLst>
                <a:path w="9144000" h="4953000">
                  <a:moveTo>
                    <a:pt x="9144000" y="49530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4953000"/>
                  </a:lnTo>
                  <a:lnTo>
                    <a:pt x="9144000" y="495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2510027"/>
              <a:ext cx="3438969" cy="4655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7" y="2892552"/>
              <a:ext cx="5047970" cy="4181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2510" marR="5080" indent="-3314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Cetak</a:t>
            </a:r>
            <a:r>
              <a:rPr spc="-95" dirty="0"/>
              <a:t> </a:t>
            </a:r>
            <a:r>
              <a:rPr spc="-5" dirty="0"/>
              <a:t>Dalam </a:t>
            </a:r>
            <a:r>
              <a:rPr spc="-1040" dirty="0"/>
              <a:t> </a:t>
            </a:r>
            <a:r>
              <a:rPr spc="-5" dirty="0"/>
              <a:t>(Gravure)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151" y="2347722"/>
            <a:ext cx="6337350" cy="46687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69290" marR="478790" indent="-18415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Dalam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(Gravure)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28" y="2263084"/>
            <a:ext cx="7694930" cy="471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4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Gravure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adalah teknik cetak dengan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kualitas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tinggi, dengan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gradasi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menyamai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fotografi.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Karena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kualitas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tersebut,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majalah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terkenal;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National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Geographic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menggunakan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teknik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gravure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majalah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kualitas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tinggi.</a:t>
            </a:r>
            <a:endParaRPr sz="2000">
              <a:latin typeface="Tahoma"/>
              <a:cs typeface="Tahoma"/>
            </a:endParaRPr>
          </a:p>
          <a:p>
            <a:pPr marL="12700" marR="7620" algn="just">
              <a:lnSpc>
                <a:spcPct val="14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Gravure sering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 untuk label,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kertas kado,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wallpaper,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packaging,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majalah,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karpet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plastik,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dsb.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dengan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ukuran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lebar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(mencapai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150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inchi)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dengan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oplah</a:t>
            </a:r>
            <a:r>
              <a:rPr sz="20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sangat </a:t>
            </a:r>
            <a:r>
              <a:rPr sz="2000" spc="-50" dirty="0">
                <a:solidFill>
                  <a:srgbClr val="FFFF00"/>
                </a:solidFill>
                <a:latin typeface="Tahoma"/>
                <a:cs typeface="Tahoma"/>
              </a:rPr>
              <a:t>besar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4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Gravure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juga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sering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mencetak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uang,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meterai,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sertifikat, dan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perangko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untuk kepentingan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keamanan (mengurangi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kemungkinan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pemalsuan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cetak).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gravure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memerlukan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biaya</a:t>
            </a:r>
            <a:r>
              <a:rPr sz="20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20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 mahal dan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susah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ditiru.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69925" marR="478155" indent="-18415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Dalam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632685" y="1861049"/>
            <a:ext cx="2378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Prinsip</a:t>
            </a:r>
            <a:r>
              <a:rPr sz="20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Kerja</a:t>
            </a:r>
            <a:r>
              <a:rPr sz="2000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Gravure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38400" y="2356104"/>
            <a:ext cx="7162800" cy="4959350"/>
            <a:chOff x="2438400" y="2356104"/>
            <a:chExt cx="7162800" cy="4959350"/>
          </a:xfrm>
        </p:grpSpPr>
        <p:sp>
          <p:nvSpPr>
            <p:cNvPr id="6" name="object 6"/>
            <p:cNvSpPr/>
            <p:nvPr/>
          </p:nvSpPr>
          <p:spPr>
            <a:xfrm>
              <a:off x="2438400" y="2362200"/>
              <a:ext cx="7162800" cy="4953000"/>
            </a:xfrm>
            <a:custGeom>
              <a:avLst/>
              <a:gdLst/>
              <a:ahLst/>
              <a:cxnLst/>
              <a:rect l="l" t="t" r="r" b="b"/>
              <a:pathLst>
                <a:path w="7162800" h="4953000">
                  <a:moveTo>
                    <a:pt x="7162800" y="4953000"/>
                  </a:moveTo>
                  <a:lnTo>
                    <a:pt x="7162800" y="0"/>
                  </a:lnTo>
                  <a:lnTo>
                    <a:pt x="0" y="0"/>
                  </a:lnTo>
                  <a:lnTo>
                    <a:pt x="0" y="4953000"/>
                  </a:lnTo>
                  <a:lnTo>
                    <a:pt x="7162800" y="495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5431" y="2356104"/>
              <a:ext cx="6328549" cy="46977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69925" marR="478155" indent="-18415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Dalam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3806952" y="984503"/>
            <a:ext cx="5368925" cy="3263900"/>
            <a:chOff x="3806952" y="984503"/>
            <a:chExt cx="5368925" cy="3263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6952" y="984503"/>
              <a:ext cx="5368429" cy="32636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14800" y="1219200"/>
              <a:ext cx="2438400" cy="381000"/>
            </a:xfrm>
            <a:custGeom>
              <a:avLst/>
              <a:gdLst/>
              <a:ahLst/>
              <a:cxnLst/>
              <a:rect l="l" t="t" r="r" b="b"/>
              <a:pathLst>
                <a:path w="2438400" h="381000">
                  <a:moveTo>
                    <a:pt x="2438400" y="380999"/>
                  </a:moveTo>
                  <a:lnTo>
                    <a:pt x="2438400" y="0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2438400" y="380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7702" y="4928869"/>
            <a:ext cx="79216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Acuan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gravur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berupa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silinder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pejal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serta dapat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dibuat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manual/analog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maupun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plating.</a:t>
            </a:r>
            <a:endParaRPr sz="1800">
              <a:latin typeface="Tahoma"/>
              <a:cs typeface="Tahoma"/>
            </a:endParaRPr>
          </a:p>
          <a:p>
            <a:pPr marL="12700" marR="121285">
              <a:lnSpc>
                <a:spcPct val="15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Acuan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dibuat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berbagai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macam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teknik,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engraving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(cukil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laser) dan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esta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(dengan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reaksi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kimia).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827" y="2356103"/>
            <a:ext cx="1920938" cy="1917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971800"/>
            <a:ext cx="2514600" cy="1828800"/>
          </a:xfrm>
          <a:custGeom>
            <a:avLst/>
            <a:gdLst/>
            <a:ahLst/>
            <a:cxnLst/>
            <a:rect l="l" t="t" r="r" b="b"/>
            <a:pathLst>
              <a:path w="2514600" h="1828800">
                <a:moveTo>
                  <a:pt x="2514600" y="1828800"/>
                </a:moveTo>
                <a:lnTo>
                  <a:pt x="2514600" y="0"/>
                </a:lnTo>
                <a:lnTo>
                  <a:pt x="0" y="0"/>
                </a:lnTo>
                <a:lnTo>
                  <a:pt x="0" y="1828800"/>
                </a:lnTo>
                <a:lnTo>
                  <a:pt x="2514600" y="18288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8200" y="3110738"/>
            <a:ext cx="212725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Teknologi </a:t>
            </a:r>
            <a:r>
              <a:rPr sz="2000" b="1" spc="-5" dirty="0">
                <a:latin typeface="Tahoma"/>
                <a:cs typeface="Tahoma"/>
              </a:rPr>
              <a:t>Cetak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Tanpa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Acuan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Permanen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(Non </a:t>
            </a:r>
            <a:r>
              <a:rPr sz="2000" b="1" spc="-10" dirty="0">
                <a:latin typeface="Tahoma"/>
                <a:cs typeface="Tahoma"/>
              </a:rPr>
              <a:t>Impact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Printing)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9144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399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54550" y="1167638"/>
            <a:ext cx="166306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0000"/>
                </a:solidFill>
              </a:rPr>
              <a:t>Photography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191000" y="211455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399"/>
                </a:moveTo>
                <a:lnTo>
                  <a:pt x="2590800" y="0"/>
                </a:lnTo>
                <a:lnTo>
                  <a:pt x="0" y="0"/>
                </a:lnTo>
                <a:lnTo>
                  <a:pt x="0" y="914399"/>
                </a:lnTo>
                <a:lnTo>
                  <a:pt x="2590800" y="91439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9226" y="2367788"/>
            <a:ext cx="15132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Ionography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91000" y="3429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400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4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1670" y="3682238"/>
            <a:ext cx="202818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Magnetography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1000" y="58674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914400"/>
                </a:moveTo>
                <a:lnTo>
                  <a:pt x="2590800" y="0"/>
                </a:lnTo>
                <a:lnTo>
                  <a:pt x="0" y="0"/>
                </a:lnTo>
                <a:lnTo>
                  <a:pt x="0" y="914400"/>
                </a:lnTo>
                <a:lnTo>
                  <a:pt x="2590800" y="9144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9488" y="6120638"/>
            <a:ext cx="1892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Thermography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9000" y="1367027"/>
            <a:ext cx="763270" cy="4964430"/>
          </a:xfrm>
          <a:custGeom>
            <a:avLst/>
            <a:gdLst/>
            <a:ahLst/>
            <a:cxnLst/>
            <a:rect l="l" t="t" r="r" b="b"/>
            <a:pathLst>
              <a:path w="763270" h="4964430">
                <a:moveTo>
                  <a:pt x="762762" y="1524"/>
                </a:moveTo>
                <a:lnTo>
                  <a:pt x="534162" y="0"/>
                </a:lnTo>
                <a:lnTo>
                  <a:pt x="533806" y="4572"/>
                </a:lnTo>
                <a:lnTo>
                  <a:pt x="530352" y="4572"/>
                </a:lnTo>
                <a:lnTo>
                  <a:pt x="529577" y="2516124"/>
                </a:lnTo>
                <a:lnTo>
                  <a:pt x="0" y="2514600"/>
                </a:lnTo>
                <a:lnTo>
                  <a:pt x="0" y="2524506"/>
                </a:lnTo>
                <a:lnTo>
                  <a:pt x="529564" y="2526030"/>
                </a:lnTo>
                <a:lnTo>
                  <a:pt x="528828" y="4957572"/>
                </a:lnTo>
                <a:lnTo>
                  <a:pt x="533806" y="4957572"/>
                </a:lnTo>
                <a:lnTo>
                  <a:pt x="533400" y="4962906"/>
                </a:lnTo>
                <a:lnTo>
                  <a:pt x="762000" y="4964430"/>
                </a:lnTo>
                <a:lnTo>
                  <a:pt x="762762" y="4954524"/>
                </a:lnTo>
                <a:lnTo>
                  <a:pt x="538734" y="4953038"/>
                </a:lnTo>
                <a:lnTo>
                  <a:pt x="539470" y="2524556"/>
                </a:lnTo>
                <a:lnTo>
                  <a:pt x="762000" y="2526030"/>
                </a:lnTo>
                <a:lnTo>
                  <a:pt x="762762" y="2516124"/>
                </a:lnTo>
                <a:lnTo>
                  <a:pt x="539483" y="2514638"/>
                </a:lnTo>
                <a:lnTo>
                  <a:pt x="539877" y="1210106"/>
                </a:lnTo>
                <a:lnTo>
                  <a:pt x="762000" y="1211580"/>
                </a:lnTo>
                <a:lnTo>
                  <a:pt x="762762" y="1201674"/>
                </a:lnTo>
                <a:lnTo>
                  <a:pt x="539889" y="1200200"/>
                </a:lnTo>
                <a:lnTo>
                  <a:pt x="540245" y="9956"/>
                </a:lnTo>
                <a:lnTo>
                  <a:pt x="762000" y="11430"/>
                </a:lnTo>
                <a:lnTo>
                  <a:pt x="762762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9000" y="762000"/>
            <a:ext cx="1828800" cy="533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2065" rIns="0" bIns="0" rtlCol="0">
            <a:spAutoFit/>
          </a:bodyPr>
          <a:lstStyle/>
          <a:p>
            <a:pPr marL="259715" marR="254000" indent="2971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Electro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photography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91000" y="1024889"/>
            <a:ext cx="3051175" cy="4537710"/>
            <a:chOff x="4191000" y="1024889"/>
            <a:chExt cx="3051175" cy="4537710"/>
          </a:xfrm>
        </p:grpSpPr>
        <p:sp>
          <p:nvSpPr>
            <p:cNvPr id="15" name="object 15"/>
            <p:cNvSpPr/>
            <p:nvPr/>
          </p:nvSpPr>
          <p:spPr>
            <a:xfrm>
              <a:off x="6779514" y="1024889"/>
              <a:ext cx="462915" cy="350520"/>
            </a:xfrm>
            <a:custGeom>
              <a:avLst/>
              <a:gdLst/>
              <a:ahLst/>
              <a:cxnLst/>
              <a:rect l="l" t="t" r="r" b="b"/>
              <a:pathLst>
                <a:path w="462915" h="350519">
                  <a:moveTo>
                    <a:pt x="462533" y="7620"/>
                  </a:moveTo>
                  <a:lnTo>
                    <a:pt x="457199" y="0"/>
                  </a:lnTo>
                  <a:lnTo>
                    <a:pt x="0" y="342900"/>
                  </a:lnTo>
                  <a:lnTo>
                    <a:pt x="5333" y="350520"/>
                  </a:lnTo>
                  <a:lnTo>
                    <a:pt x="462533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1000" y="4648199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2590800" y="914400"/>
                  </a:moveTo>
                  <a:lnTo>
                    <a:pt x="25908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2590800" y="914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26405" y="4901438"/>
            <a:ext cx="9194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ahoma"/>
                <a:cs typeface="Tahoma"/>
              </a:rPr>
              <a:t>Ink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Jet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62400" y="1371600"/>
            <a:ext cx="5105400" cy="3740785"/>
            <a:chOff x="3962400" y="1371600"/>
            <a:chExt cx="5105400" cy="3740785"/>
          </a:xfrm>
        </p:grpSpPr>
        <p:sp>
          <p:nvSpPr>
            <p:cNvPr id="19" name="object 19"/>
            <p:cNvSpPr/>
            <p:nvPr/>
          </p:nvSpPr>
          <p:spPr>
            <a:xfrm>
              <a:off x="3962400" y="5100828"/>
              <a:ext cx="229870" cy="11430"/>
            </a:xfrm>
            <a:custGeom>
              <a:avLst/>
              <a:gdLst/>
              <a:ahLst/>
              <a:cxnLst/>
              <a:rect l="l" t="t" r="r" b="b"/>
              <a:pathLst>
                <a:path w="229870" h="11429">
                  <a:moveTo>
                    <a:pt x="229362" y="1523"/>
                  </a:moveTo>
                  <a:lnTo>
                    <a:pt x="762" y="0"/>
                  </a:lnTo>
                  <a:lnTo>
                    <a:pt x="0" y="9906"/>
                  </a:lnTo>
                  <a:lnTo>
                    <a:pt x="228600" y="11429"/>
                  </a:lnTo>
                  <a:lnTo>
                    <a:pt x="229362" y="1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9000" y="13716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57185" y="1342136"/>
            <a:ext cx="1391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Sensitif </a:t>
            </a:r>
            <a:r>
              <a:rPr sz="1600" b="1" spc="-4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Coating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79514" y="1367789"/>
            <a:ext cx="2288540" cy="1146810"/>
            <a:chOff x="6779514" y="1367789"/>
            <a:chExt cx="2288540" cy="1146810"/>
          </a:xfrm>
        </p:grpSpPr>
        <p:sp>
          <p:nvSpPr>
            <p:cNvPr id="23" name="object 23"/>
            <p:cNvSpPr/>
            <p:nvPr/>
          </p:nvSpPr>
          <p:spPr>
            <a:xfrm>
              <a:off x="6779514" y="1367789"/>
              <a:ext cx="462915" cy="275590"/>
            </a:xfrm>
            <a:custGeom>
              <a:avLst/>
              <a:gdLst/>
              <a:ahLst/>
              <a:cxnLst/>
              <a:rect l="l" t="t" r="r" b="b"/>
              <a:pathLst>
                <a:path w="462915" h="275589">
                  <a:moveTo>
                    <a:pt x="462533" y="266699"/>
                  </a:moveTo>
                  <a:lnTo>
                    <a:pt x="5333" y="0"/>
                  </a:lnTo>
                  <a:lnTo>
                    <a:pt x="0" y="8382"/>
                  </a:lnTo>
                  <a:lnTo>
                    <a:pt x="457199" y="275081"/>
                  </a:lnTo>
                  <a:lnTo>
                    <a:pt x="462533" y="266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9000" y="1981199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26706" y="2102611"/>
            <a:ext cx="14528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Powder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Toner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79514" y="2244089"/>
            <a:ext cx="2288540" cy="880110"/>
            <a:chOff x="6779514" y="2244089"/>
            <a:chExt cx="2288540" cy="880110"/>
          </a:xfrm>
        </p:grpSpPr>
        <p:sp>
          <p:nvSpPr>
            <p:cNvPr id="27" name="object 27"/>
            <p:cNvSpPr/>
            <p:nvPr/>
          </p:nvSpPr>
          <p:spPr>
            <a:xfrm>
              <a:off x="6779514" y="2244089"/>
              <a:ext cx="462915" cy="350520"/>
            </a:xfrm>
            <a:custGeom>
              <a:avLst/>
              <a:gdLst/>
              <a:ahLst/>
              <a:cxnLst/>
              <a:rect l="l" t="t" r="r" b="b"/>
              <a:pathLst>
                <a:path w="462915" h="350519">
                  <a:moveTo>
                    <a:pt x="462533" y="7620"/>
                  </a:moveTo>
                  <a:lnTo>
                    <a:pt x="457199" y="0"/>
                  </a:lnTo>
                  <a:lnTo>
                    <a:pt x="0" y="342900"/>
                  </a:lnTo>
                  <a:lnTo>
                    <a:pt x="5333" y="350520"/>
                  </a:lnTo>
                  <a:lnTo>
                    <a:pt x="462533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9000" y="2590799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02143" y="2683255"/>
            <a:ext cx="13023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Liquid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Toner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79514" y="2586989"/>
            <a:ext cx="2288540" cy="1546860"/>
            <a:chOff x="6779514" y="2586989"/>
            <a:chExt cx="2288540" cy="1546860"/>
          </a:xfrm>
        </p:grpSpPr>
        <p:sp>
          <p:nvSpPr>
            <p:cNvPr id="31" name="object 31"/>
            <p:cNvSpPr/>
            <p:nvPr/>
          </p:nvSpPr>
          <p:spPr>
            <a:xfrm>
              <a:off x="6779514" y="2586989"/>
              <a:ext cx="462915" cy="275590"/>
            </a:xfrm>
            <a:custGeom>
              <a:avLst/>
              <a:gdLst/>
              <a:ahLst/>
              <a:cxnLst/>
              <a:rect l="l" t="t" r="r" b="b"/>
              <a:pathLst>
                <a:path w="462915" h="275589">
                  <a:moveTo>
                    <a:pt x="462533" y="266699"/>
                  </a:moveTo>
                  <a:lnTo>
                    <a:pt x="5333" y="0"/>
                  </a:lnTo>
                  <a:lnTo>
                    <a:pt x="0" y="8382"/>
                  </a:lnTo>
                  <a:lnTo>
                    <a:pt x="457199" y="275081"/>
                  </a:lnTo>
                  <a:lnTo>
                    <a:pt x="462533" y="266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9000" y="360045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72069" y="3599942"/>
            <a:ext cx="962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Magnetic  Toner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81800" y="3862578"/>
            <a:ext cx="2286000" cy="1167130"/>
            <a:chOff x="6781800" y="3862578"/>
            <a:chExt cx="2286000" cy="1167130"/>
          </a:xfrm>
        </p:grpSpPr>
        <p:sp>
          <p:nvSpPr>
            <p:cNvPr id="35" name="object 35"/>
            <p:cNvSpPr/>
            <p:nvPr/>
          </p:nvSpPr>
          <p:spPr>
            <a:xfrm>
              <a:off x="6781800" y="3862578"/>
              <a:ext cx="458470" cy="29209"/>
            </a:xfrm>
            <a:custGeom>
              <a:avLst/>
              <a:gdLst/>
              <a:ahLst/>
              <a:cxnLst/>
              <a:rect l="l" t="t" r="r" b="b"/>
              <a:pathLst>
                <a:path w="458470" h="29210">
                  <a:moveTo>
                    <a:pt x="457961" y="9906"/>
                  </a:moveTo>
                  <a:lnTo>
                    <a:pt x="457199" y="0"/>
                  </a:lnTo>
                  <a:lnTo>
                    <a:pt x="0" y="19050"/>
                  </a:lnTo>
                  <a:lnTo>
                    <a:pt x="761" y="28956"/>
                  </a:lnTo>
                  <a:lnTo>
                    <a:pt x="457961" y="99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9000" y="44958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621016" y="4617211"/>
            <a:ext cx="1063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Liquid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Ink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79514" y="4758690"/>
            <a:ext cx="2288540" cy="880110"/>
            <a:chOff x="6779514" y="4758690"/>
            <a:chExt cx="2288540" cy="880110"/>
          </a:xfrm>
        </p:grpSpPr>
        <p:sp>
          <p:nvSpPr>
            <p:cNvPr id="39" name="object 39"/>
            <p:cNvSpPr/>
            <p:nvPr/>
          </p:nvSpPr>
          <p:spPr>
            <a:xfrm>
              <a:off x="6779514" y="4758690"/>
              <a:ext cx="462915" cy="350520"/>
            </a:xfrm>
            <a:custGeom>
              <a:avLst/>
              <a:gdLst/>
              <a:ahLst/>
              <a:cxnLst/>
              <a:rect l="l" t="t" r="r" b="b"/>
              <a:pathLst>
                <a:path w="462915" h="350520">
                  <a:moveTo>
                    <a:pt x="462533" y="7620"/>
                  </a:moveTo>
                  <a:lnTo>
                    <a:pt x="457199" y="0"/>
                  </a:lnTo>
                  <a:lnTo>
                    <a:pt x="0" y="342900"/>
                  </a:lnTo>
                  <a:lnTo>
                    <a:pt x="5333" y="350520"/>
                  </a:lnTo>
                  <a:lnTo>
                    <a:pt x="462533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39000" y="51054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484618" y="5197855"/>
            <a:ext cx="13366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Hot-Melt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Ink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79514" y="5101590"/>
            <a:ext cx="2288540" cy="1146810"/>
            <a:chOff x="6779514" y="5101590"/>
            <a:chExt cx="2288540" cy="1146810"/>
          </a:xfrm>
        </p:grpSpPr>
        <p:sp>
          <p:nvSpPr>
            <p:cNvPr id="43" name="object 43"/>
            <p:cNvSpPr/>
            <p:nvPr/>
          </p:nvSpPr>
          <p:spPr>
            <a:xfrm>
              <a:off x="6779514" y="5101590"/>
              <a:ext cx="462915" cy="275590"/>
            </a:xfrm>
            <a:custGeom>
              <a:avLst/>
              <a:gdLst/>
              <a:ahLst/>
              <a:cxnLst/>
              <a:rect l="l" t="t" r="r" b="b"/>
              <a:pathLst>
                <a:path w="462915" h="275589">
                  <a:moveTo>
                    <a:pt x="462533" y="266699"/>
                  </a:moveTo>
                  <a:lnTo>
                    <a:pt x="5333" y="0"/>
                  </a:lnTo>
                  <a:lnTo>
                    <a:pt x="0" y="8382"/>
                  </a:lnTo>
                  <a:lnTo>
                    <a:pt x="457199" y="275081"/>
                  </a:lnTo>
                  <a:lnTo>
                    <a:pt x="462533" y="266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9000" y="57150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5334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525766" y="5714491"/>
            <a:ext cx="12541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Sublimation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12455" y="5958331"/>
            <a:ext cx="8820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ahoma"/>
                <a:cs typeface="Tahoma"/>
              </a:rPr>
              <a:t>Transfer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79514" y="5977890"/>
            <a:ext cx="462915" cy="350520"/>
          </a:xfrm>
          <a:custGeom>
            <a:avLst/>
            <a:gdLst/>
            <a:ahLst/>
            <a:cxnLst/>
            <a:rect l="l" t="t" r="r" b="b"/>
            <a:pathLst>
              <a:path w="462915" h="350520">
                <a:moveTo>
                  <a:pt x="462533" y="7620"/>
                </a:moveTo>
                <a:lnTo>
                  <a:pt x="457199" y="0"/>
                </a:lnTo>
                <a:lnTo>
                  <a:pt x="0" y="342900"/>
                </a:lnTo>
                <a:lnTo>
                  <a:pt x="5333" y="350520"/>
                </a:lnTo>
                <a:lnTo>
                  <a:pt x="462533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39000" y="6324600"/>
            <a:ext cx="1828800" cy="533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 rtlCol="0">
            <a:spAutoFit/>
          </a:bodyPr>
          <a:lstStyle/>
          <a:p>
            <a:pPr marL="303530">
              <a:lnSpc>
                <a:spcPts val="1789"/>
              </a:lnSpc>
            </a:pPr>
            <a:r>
              <a:rPr sz="1600" b="1" spc="-5" dirty="0">
                <a:latin typeface="Tahoma"/>
                <a:cs typeface="Tahoma"/>
              </a:rPr>
              <a:t>Color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Donor</a:t>
            </a:r>
            <a:endParaRPr sz="1600">
              <a:latin typeface="Tahoma"/>
              <a:cs typeface="Tahoma"/>
            </a:endParaRPr>
          </a:p>
          <a:p>
            <a:pPr marL="26797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(ribbon/foil)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79514" y="6320790"/>
            <a:ext cx="462915" cy="275590"/>
          </a:xfrm>
          <a:custGeom>
            <a:avLst/>
            <a:gdLst/>
            <a:ahLst/>
            <a:cxnLst/>
            <a:rect l="l" t="t" r="r" b="b"/>
            <a:pathLst>
              <a:path w="462915" h="275590">
                <a:moveTo>
                  <a:pt x="462533" y="266699"/>
                </a:moveTo>
                <a:lnTo>
                  <a:pt x="5333" y="0"/>
                </a:lnTo>
                <a:lnTo>
                  <a:pt x="0" y="8382"/>
                </a:lnTo>
                <a:lnTo>
                  <a:pt x="457199" y="275081"/>
                </a:lnTo>
                <a:lnTo>
                  <a:pt x="462533" y="266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69925" marR="478155" indent="-18415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Cetak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Dalam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(Gravure)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89487" y="779819"/>
            <a:ext cx="5112385" cy="6496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635">
              <a:lnSpc>
                <a:spcPts val="2400"/>
              </a:lnSpc>
              <a:spcBef>
                <a:spcPts val="290"/>
              </a:spcBef>
            </a:pPr>
            <a:r>
              <a:rPr sz="2000" b="0" spc="-1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000" b="0" spc="-10" dirty="0">
                <a:solidFill>
                  <a:srgbClr val="FFFFFF"/>
                </a:solidFill>
                <a:latin typeface="Tahoma"/>
                <a:cs typeface="Tahoma"/>
              </a:rPr>
              <a:t> acuan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 cetak</a:t>
            </a:r>
            <a:r>
              <a:rPr sz="2000" b="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Tahoma"/>
                <a:cs typeface="Tahoma"/>
              </a:rPr>
              <a:t>Gravure,</a:t>
            </a:r>
            <a:r>
              <a:rPr sz="2000" b="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terdapat</a:t>
            </a:r>
            <a:r>
              <a:rPr sz="2000" b="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0" spc="-4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r>
              <a:rPr sz="2100" b="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b="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membentuk</a:t>
            </a:r>
            <a:r>
              <a:rPr sz="2000" b="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image</a:t>
            </a:r>
            <a:r>
              <a:rPr sz="20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cetak, </a:t>
            </a:r>
            <a:r>
              <a:rPr sz="2000" b="0" spc="-10" dirty="0">
                <a:solidFill>
                  <a:srgbClr val="FFFFFF"/>
                </a:solidFill>
                <a:latin typeface="Tahoma"/>
                <a:cs typeface="Tahoma"/>
              </a:rPr>
              <a:t>kurang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 lebih</a:t>
            </a:r>
            <a:r>
              <a:rPr sz="2000" b="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ahoma"/>
                <a:cs typeface="Tahoma"/>
              </a:rPr>
              <a:t>ada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502" y="1389426"/>
            <a:ext cx="3109595" cy="6496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9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22.500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r>
              <a:rPr sz="21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inci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persegi,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berbagai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variasi: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1227" y="2281427"/>
            <a:ext cx="5339715" cy="4810125"/>
            <a:chOff x="681227" y="2281427"/>
            <a:chExt cx="5339715" cy="48101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281427"/>
              <a:ext cx="4691837" cy="48097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22114" y="2622041"/>
              <a:ext cx="1298575" cy="3389629"/>
            </a:xfrm>
            <a:custGeom>
              <a:avLst/>
              <a:gdLst/>
              <a:ahLst/>
              <a:cxnLst/>
              <a:rect l="l" t="t" r="r" b="b"/>
              <a:pathLst>
                <a:path w="1298575" h="3389629">
                  <a:moveTo>
                    <a:pt x="1298448" y="3323856"/>
                  </a:moveTo>
                  <a:lnTo>
                    <a:pt x="1191006" y="3261372"/>
                  </a:lnTo>
                  <a:lnTo>
                    <a:pt x="1184148" y="3256800"/>
                  </a:lnTo>
                  <a:lnTo>
                    <a:pt x="1175766" y="3259086"/>
                  </a:lnTo>
                  <a:lnTo>
                    <a:pt x="1168146" y="3272802"/>
                  </a:lnTo>
                  <a:lnTo>
                    <a:pt x="1170432" y="3281946"/>
                  </a:lnTo>
                  <a:lnTo>
                    <a:pt x="1176528" y="3285756"/>
                  </a:lnTo>
                  <a:lnTo>
                    <a:pt x="1216850" y="3309302"/>
                  </a:lnTo>
                  <a:lnTo>
                    <a:pt x="78486" y="3307854"/>
                  </a:lnTo>
                  <a:lnTo>
                    <a:pt x="78486" y="3336048"/>
                  </a:lnTo>
                  <a:lnTo>
                    <a:pt x="1217079" y="3337496"/>
                  </a:lnTo>
                  <a:lnTo>
                    <a:pt x="1262634" y="3337560"/>
                  </a:lnTo>
                  <a:lnTo>
                    <a:pt x="1269492" y="3337572"/>
                  </a:lnTo>
                  <a:lnTo>
                    <a:pt x="1217079" y="3337496"/>
                  </a:lnTo>
                  <a:lnTo>
                    <a:pt x="1176528" y="3361194"/>
                  </a:lnTo>
                  <a:lnTo>
                    <a:pt x="1169670" y="3365004"/>
                  </a:lnTo>
                  <a:lnTo>
                    <a:pt x="1167384" y="3373386"/>
                  </a:lnTo>
                  <a:lnTo>
                    <a:pt x="1171956" y="3380244"/>
                  </a:lnTo>
                  <a:lnTo>
                    <a:pt x="1175766" y="3387102"/>
                  </a:lnTo>
                  <a:lnTo>
                    <a:pt x="1184148" y="3389388"/>
                  </a:lnTo>
                  <a:lnTo>
                    <a:pt x="1191006" y="3385578"/>
                  </a:lnTo>
                  <a:lnTo>
                    <a:pt x="1269492" y="3340481"/>
                  </a:lnTo>
                  <a:lnTo>
                    <a:pt x="1298448" y="3323856"/>
                  </a:lnTo>
                  <a:close/>
                </a:path>
                <a:path w="1298575" h="3389629">
                  <a:moveTo>
                    <a:pt x="1298448" y="1645158"/>
                  </a:moveTo>
                  <a:lnTo>
                    <a:pt x="1184910" y="1596390"/>
                  </a:lnTo>
                  <a:lnTo>
                    <a:pt x="1177290" y="1592580"/>
                  </a:lnTo>
                  <a:lnTo>
                    <a:pt x="1168908" y="1596390"/>
                  </a:lnTo>
                  <a:lnTo>
                    <a:pt x="1165860" y="1603248"/>
                  </a:lnTo>
                  <a:lnTo>
                    <a:pt x="1162812" y="1610868"/>
                  </a:lnTo>
                  <a:lnTo>
                    <a:pt x="1165860" y="1619250"/>
                  </a:lnTo>
                  <a:lnTo>
                    <a:pt x="1173480" y="1622298"/>
                  </a:lnTo>
                  <a:lnTo>
                    <a:pt x="1215517" y="1640674"/>
                  </a:lnTo>
                  <a:lnTo>
                    <a:pt x="762" y="1783842"/>
                  </a:lnTo>
                  <a:lnTo>
                    <a:pt x="4572" y="1812036"/>
                  </a:lnTo>
                  <a:lnTo>
                    <a:pt x="1219339" y="1668868"/>
                  </a:lnTo>
                  <a:lnTo>
                    <a:pt x="1175766" y="1701546"/>
                  </a:lnTo>
                  <a:lnTo>
                    <a:pt x="1174242" y="1710690"/>
                  </a:lnTo>
                  <a:lnTo>
                    <a:pt x="1179576" y="1716786"/>
                  </a:lnTo>
                  <a:lnTo>
                    <a:pt x="1184148" y="1723644"/>
                  </a:lnTo>
                  <a:lnTo>
                    <a:pt x="1193292" y="1724406"/>
                  </a:lnTo>
                  <a:lnTo>
                    <a:pt x="1271778" y="1665274"/>
                  </a:lnTo>
                  <a:lnTo>
                    <a:pt x="1298448" y="1645158"/>
                  </a:lnTo>
                  <a:close/>
                </a:path>
                <a:path w="1298575" h="3389629">
                  <a:moveTo>
                    <a:pt x="1298448" y="44958"/>
                  </a:moveTo>
                  <a:lnTo>
                    <a:pt x="1181862" y="2286"/>
                  </a:lnTo>
                  <a:lnTo>
                    <a:pt x="1174242" y="0"/>
                  </a:lnTo>
                  <a:lnTo>
                    <a:pt x="1166622" y="3810"/>
                  </a:lnTo>
                  <a:lnTo>
                    <a:pt x="1163574" y="10668"/>
                  </a:lnTo>
                  <a:lnTo>
                    <a:pt x="1161288" y="18288"/>
                  </a:lnTo>
                  <a:lnTo>
                    <a:pt x="1165098" y="26670"/>
                  </a:lnTo>
                  <a:lnTo>
                    <a:pt x="1171956" y="28956"/>
                  </a:lnTo>
                  <a:lnTo>
                    <a:pt x="1214970" y="45186"/>
                  </a:lnTo>
                  <a:lnTo>
                    <a:pt x="0" y="259842"/>
                  </a:lnTo>
                  <a:lnTo>
                    <a:pt x="5334" y="288036"/>
                  </a:lnTo>
                  <a:lnTo>
                    <a:pt x="1221295" y="73075"/>
                  </a:lnTo>
                  <a:lnTo>
                    <a:pt x="1184910" y="103632"/>
                  </a:lnTo>
                  <a:lnTo>
                    <a:pt x="1179576" y="108204"/>
                  </a:lnTo>
                  <a:lnTo>
                    <a:pt x="1178814" y="117348"/>
                  </a:lnTo>
                  <a:lnTo>
                    <a:pt x="1183386" y="123444"/>
                  </a:lnTo>
                  <a:lnTo>
                    <a:pt x="1188720" y="129540"/>
                  </a:lnTo>
                  <a:lnTo>
                    <a:pt x="1197864" y="130302"/>
                  </a:lnTo>
                  <a:lnTo>
                    <a:pt x="1203960" y="124968"/>
                  </a:lnTo>
                  <a:lnTo>
                    <a:pt x="1272540" y="66903"/>
                  </a:lnTo>
                  <a:lnTo>
                    <a:pt x="1298448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75502" y="2372360"/>
            <a:ext cx="2693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Luas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area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sama,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Kedalaman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berbeda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502" y="3994657"/>
            <a:ext cx="2626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Luas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area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berbeda, </a:t>
            </a:r>
            <a:r>
              <a:rPr sz="2000" spc="-6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Kedalaman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sama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502" y="5671058"/>
            <a:ext cx="2693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Luas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area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berbeda, </a:t>
            </a:r>
            <a:r>
              <a:rPr sz="2000" spc="-6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Kedalaman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cell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berbeda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70560" marR="489584" indent="-17272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785095" y="178484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Hasil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cetakan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Gravure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69235"/>
            <a:ext cx="9144000" cy="50459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70560" marR="489584" indent="-17272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785095" y="178484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Hasil</a:t>
            </a:r>
            <a:r>
              <a:rPr sz="20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cetakan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Gravure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286000"/>
            <a:ext cx="9144000" cy="5029200"/>
            <a:chOff x="457200" y="2286000"/>
            <a:chExt cx="9144000" cy="5029200"/>
          </a:xfrm>
        </p:grpSpPr>
        <p:sp>
          <p:nvSpPr>
            <p:cNvPr id="6" name="object 6"/>
            <p:cNvSpPr/>
            <p:nvPr/>
          </p:nvSpPr>
          <p:spPr>
            <a:xfrm>
              <a:off x="457200" y="2286000"/>
              <a:ext cx="9144000" cy="5029200"/>
            </a:xfrm>
            <a:custGeom>
              <a:avLst/>
              <a:gdLst/>
              <a:ahLst/>
              <a:cxnLst/>
              <a:rect l="l" t="t" r="r" b="b"/>
              <a:pathLst>
                <a:path w="9144000" h="5029200">
                  <a:moveTo>
                    <a:pt x="9144000" y="50292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5029200"/>
                  </a:lnTo>
                  <a:lnTo>
                    <a:pt x="9144000" y="5029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356104"/>
              <a:ext cx="8696769" cy="4809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70560" marR="489584" indent="-17272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632695" y="1861049"/>
            <a:ext cx="25038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Contoh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Mesin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Gravure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362200"/>
            <a:ext cx="9144000" cy="4953000"/>
            <a:chOff x="457200" y="2362200"/>
            <a:chExt cx="9144000" cy="4953000"/>
          </a:xfrm>
        </p:grpSpPr>
        <p:sp>
          <p:nvSpPr>
            <p:cNvPr id="6" name="object 6"/>
            <p:cNvSpPr/>
            <p:nvPr/>
          </p:nvSpPr>
          <p:spPr>
            <a:xfrm>
              <a:off x="457200" y="2362200"/>
              <a:ext cx="9144000" cy="4953000"/>
            </a:xfrm>
            <a:custGeom>
              <a:avLst/>
              <a:gdLst/>
              <a:ahLst/>
              <a:cxnLst/>
              <a:rect l="l" t="t" r="r" b="b"/>
              <a:pathLst>
                <a:path w="9144000" h="4953000">
                  <a:moveTo>
                    <a:pt x="9144000" y="49530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4953000"/>
                  </a:lnTo>
                  <a:lnTo>
                    <a:pt x="9144000" y="495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4" y="2584704"/>
              <a:ext cx="2963278" cy="47304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028" y="2435352"/>
              <a:ext cx="3575723" cy="19872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3503" y="4467605"/>
              <a:ext cx="4490885" cy="28475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400" y="914400"/>
          <a:ext cx="5867399" cy="596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88595" marR="180975" indent="3086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Tinggi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(Realief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Printing)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7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5440" marR="338455" indent="19177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Datar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(Planographic)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206375" marR="198755" indent="-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Teknologi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Cetak </a:t>
                      </a:r>
                      <a:r>
                        <a:rPr sz="2000" b="1" spc="-5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Dengan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Acuan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Cetak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Permanen </a:t>
                      </a:r>
                      <a:r>
                        <a:rPr sz="2000" b="1" spc="-5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(Konvensional)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113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69290" marR="478790" indent="-184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</a:t>
                      </a:r>
                      <a:r>
                        <a:rPr sz="20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Dalam </a:t>
                      </a:r>
                      <a:r>
                        <a:rPr sz="2000" b="1" spc="-5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(Gravure)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542"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5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199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3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9390" marR="192405" indent="2825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Cetak Saring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(Screen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Printing)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0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39000" y="8382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Letter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Press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0" y="13716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Flexography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0" y="25146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Wet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Offset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0" y="30480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Lithography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9000" y="41148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Gravure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9000" y="46482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830"/>
              </a:spcBef>
            </a:pPr>
            <a:r>
              <a:rPr sz="1600" b="1" spc="-5" dirty="0">
                <a:latin typeface="Tahoma"/>
                <a:cs typeface="Tahoma"/>
              </a:rPr>
              <a:t>Engraving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9000" y="57912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Sablon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9000" y="6324600"/>
            <a:ext cx="1828800" cy="4572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830"/>
              </a:spcBef>
            </a:pPr>
            <a:r>
              <a:rPr sz="1600" b="1" dirty="0">
                <a:latin typeface="Tahoma"/>
                <a:cs typeface="Tahoma"/>
              </a:rPr>
              <a:t>Stencil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9514" y="1064513"/>
            <a:ext cx="462915" cy="540385"/>
          </a:xfrm>
          <a:custGeom>
            <a:avLst/>
            <a:gdLst/>
            <a:ahLst/>
            <a:cxnLst/>
            <a:rect l="l" t="t" r="r" b="b"/>
            <a:pathLst>
              <a:path w="462915" h="540385">
                <a:moveTo>
                  <a:pt x="462534" y="8382"/>
                </a:moveTo>
                <a:lnTo>
                  <a:pt x="457200" y="0"/>
                </a:lnTo>
                <a:lnTo>
                  <a:pt x="0" y="303276"/>
                </a:lnTo>
                <a:lnTo>
                  <a:pt x="2667" y="307467"/>
                </a:lnTo>
                <a:lnTo>
                  <a:pt x="762" y="311658"/>
                </a:lnTo>
                <a:lnTo>
                  <a:pt x="457962" y="540258"/>
                </a:lnTo>
                <a:lnTo>
                  <a:pt x="461772" y="531876"/>
                </a:lnTo>
                <a:lnTo>
                  <a:pt x="12204" y="307098"/>
                </a:lnTo>
                <a:lnTo>
                  <a:pt x="4625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9514" y="2740913"/>
            <a:ext cx="462915" cy="540385"/>
          </a:xfrm>
          <a:custGeom>
            <a:avLst/>
            <a:gdLst/>
            <a:ahLst/>
            <a:cxnLst/>
            <a:rect l="l" t="t" r="r" b="b"/>
            <a:pathLst>
              <a:path w="462915" h="540385">
                <a:moveTo>
                  <a:pt x="462534" y="8382"/>
                </a:moveTo>
                <a:lnTo>
                  <a:pt x="457200" y="0"/>
                </a:lnTo>
                <a:lnTo>
                  <a:pt x="0" y="303276"/>
                </a:lnTo>
                <a:lnTo>
                  <a:pt x="2667" y="307467"/>
                </a:lnTo>
                <a:lnTo>
                  <a:pt x="762" y="311658"/>
                </a:lnTo>
                <a:lnTo>
                  <a:pt x="457962" y="540258"/>
                </a:lnTo>
                <a:lnTo>
                  <a:pt x="461772" y="531876"/>
                </a:lnTo>
                <a:lnTo>
                  <a:pt x="12204" y="307098"/>
                </a:lnTo>
                <a:lnTo>
                  <a:pt x="4625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9514" y="4341113"/>
            <a:ext cx="462915" cy="540385"/>
          </a:xfrm>
          <a:custGeom>
            <a:avLst/>
            <a:gdLst/>
            <a:ahLst/>
            <a:cxnLst/>
            <a:rect l="l" t="t" r="r" b="b"/>
            <a:pathLst>
              <a:path w="462915" h="540385">
                <a:moveTo>
                  <a:pt x="462534" y="8382"/>
                </a:moveTo>
                <a:lnTo>
                  <a:pt x="457200" y="0"/>
                </a:lnTo>
                <a:lnTo>
                  <a:pt x="0" y="303276"/>
                </a:lnTo>
                <a:lnTo>
                  <a:pt x="2667" y="307467"/>
                </a:lnTo>
                <a:lnTo>
                  <a:pt x="762" y="311658"/>
                </a:lnTo>
                <a:lnTo>
                  <a:pt x="457962" y="540258"/>
                </a:lnTo>
                <a:lnTo>
                  <a:pt x="461772" y="531876"/>
                </a:lnTo>
                <a:lnTo>
                  <a:pt x="12204" y="307098"/>
                </a:lnTo>
                <a:lnTo>
                  <a:pt x="4625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9514" y="6017514"/>
            <a:ext cx="462915" cy="540385"/>
          </a:xfrm>
          <a:custGeom>
            <a:avLst/>
            <a:gdLst/>
            <a:ahLst/>
            <a:cxnLst/>
            <a:rect l="l" t="t" r="r" b="b"/>
            <a:pathLst>
              <a:path w="462915" h="540384">
                <a:moveTo>
                  <a:pt x="462534" y="8382"/>
                </a:moveTo>
                <a:lnTo>
                  <a:pt x="457200" y="0"/>
                </a:lnTo>
                <a:lnTo>
                  <a:pt x="0" y="303276"/>
                </a:lnTo>
                <a:lnTo>
                  <a:pt x="2667" y="307467"/>
                </a:lnTo>
                <a:lnTo>
                  <a:pt x="762" y="311658"/>
                </a:lnTo>
                <a:lnTo>
                  <a:pt x="457962" y="540258"/>
                </a:lnTo>
                <a:lnTo>
                  <a:pt x="461772" y="531876"/>
                </a:lnTo>
                <a:lnTo>
                  <a:pt x="12204" y="307098"/>
                </a:lnTo>
                <a:lnTo>
                  <a:pt x="46253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9230" marR="179705" indent="30861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</a:t>
            </a:r>
            <a:r>
              <a:rPr sz="2000" spc="-5" dirty="0">
                <a:solidFill>
                  <a:srgbClr val="000000"/>
                </a:solidFill>
              </a:rPr>
              <a:t>Tinggi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(Realief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889502" y="793495"/>
            <a:ext cx="5297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tinggi adalah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teknik pencetakan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dimana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permukaan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lebih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tinggi pada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acuan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yang </a:t>
            </a:r>
            <a:r>
              <a:rPr sz="1800" spc="-5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dikenai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tinta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untuk membentuk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image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978152"/>
            <a:ext cx="8276425" cy="4959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669925" marR="478155" indent="-18415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Dalam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(Gravure)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889502" y="793495"/>
            <a:ext cx="52673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teknik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pencetakan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dimana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permukaan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lebih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rendah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pada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acuan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cetak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dikenai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tinta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untuk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membentuk image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978152"/>
            <a:ext cx="8276425" cy="4959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346075" marR="337820" indent="191770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Datar 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(Planographic)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889502" y="641095"/>
            <a:ext cx="52851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teknik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pencetakan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dimana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permukaan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acuan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adalah</a:t>
            </a:r>
            <a:r>
              <a:rPr sz="18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FFFF00"/>
                </a:solidFill>
                <a:latin typeface="Tahoma"/>
                <a:cs typeface="Tahoma"/>
              </a:rPr>
              <a:t>datar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daerah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menolak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tinta,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sedangkan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daerah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dikenai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tinta membentuk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image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978152"/>
            <a:ext cx="8276425" cy="4959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2590800" cy="914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3030" rIns="0" bIns="0" rtlCol="0">
            <a:spAutoFit/>
          </a:bodyPr>
          <a:lstStyle/>
          <a:p>
            <a:pPr marL="200025" marR="191770" indent="282575">
              <a:lnSpc>
                <a:spcPct val="100000"/>
              </a:lnSpc>
              <a:spcBef>
                <a:spcPts val="890"/>
              </a:spcBef>
            </a:pPr>
            <a:r>
              <a:rPr sz="2000" spc="-10" dirty="0">
                <a:solidFill>
                  <a:srgbClr val="000000"/>
                </a:solidFill>
              </a:rPr>
              <a:t>Cetak Saring 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(Screen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Printing)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889502" y="641095"/>
            <a:ext cx="5031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saring adalah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teknik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pencetakan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dimana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acuan cetak</a:t>
            </a:r>
            <a:r>
              <a:rPr sz="18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berupa</a:t>
            </a:r>
            <a:r>
              <a:rPr sz="1800" spc="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screen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, ada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daerah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menahan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tinta,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sedangkan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daerah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ditembus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tinta membentuk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image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978152"/>
            <a:ext cx="8276425" cy="4959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marR="5080" indent="5549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Cetak Tinggi </a:t>
            </a:r>
            <a:r>
              <a:rPr dirty="0"/>
              <a:t> </a:t>
            </a:r>
            <a:r>
              <a:rPr spc="-5" dirty="0"/>
              <a:t>(Realief</a:t>
            </a:r>
            <a:r>
              <a:rPr spc="-60" dirty="0"/>
              <a:t> </a:t>
            </a:r>
            <a:r>
              <a:rPr spc="-5" dirty="0"/>
              <a:t>Printing)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2435352"/>
            <a:ext cx="7856219" cy="4232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1226</Words>
  <Application>Microsoft Office PowerPoint</Application>
  <PresentationFormat>Custom</PresentationFormat>
  <Paragraphs>147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Tahoma</vt:lpstr>
      <vt:lpstr>Times New Roman</vt:lpstr>
      <vt:lpstr>Office Theme</vt:lpstr>
      <vt:lpstr>PowerPoint Presentation</vt:lpstr>
      <vt:lpstr>PowerPoint Presentation</vt:lpstr>
      <vt:lpstr>Photography</vt:lpstr>
      <vt:lpstr>PowerPoint Presentation</vt:lpstr>
      <vt:lpstr>Cetak Tinggi  (Realief Printing)</vt:lpstr>
      <vt:lpstr>Cetak Dalam  (Gravure)</vt:lpstr>
      <vt:lpstr>Cetak Datar  (Planographic)</vt:lpstr>
      <vt:lpstr>Cetak Saring  (Screen Printing)</vt:lpstr>
      <vt:lpstr>Cetak Tinggi  (Realief Printing)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Cetak Tinggi  (Realief Printing)</vt:lpstr>
      <vt:lpstr>Cetak Tinggi  (Realief Printing)</vt:lpstr>
      <vt:lpstr>PowerPoint Presentation</vt:lpstr>
      <vt:lpstr>Cetak Tinggi  (Realief Printing)</vt:lpstr>
      <vt:lpstr>Cetak Tinggi  (Realief Printing)</vt:lpstr>
      <vt:lpstr>PowerPoint Presentation</vt:lpstr>
      <vt:lpstr>PowerPoint Presentation</vt:lpstr>
      <vt:lpstr>PowerPoint Presentation</vt:lpstr>
      <vt:lpstr>PowerPoint Presentation</vt:lpstr>
      <vt:lpstr>Cetak Tinggi  (Realief Printing)</vt:lpstr>
      <vt:lpstr>Cetak Tinggi  (Realief Printing)</vt:lpstr>
      <vt:lpstr>Cetak Dalam  (Gravure)</vt:lpstr>
      <vt:lpstr>PowerPoint Presentation</vt:lpstr>
      <vt:lpstr>Cetak Dalam  (Gravure)</vt:lpstr>
      <vt:lpstr>Cetak Dalam  (Gravure)</vt:lpstr>
      <vt:lpstr>Pada acuan cetak Gravure, terdapat cell yang  membentuk image cetak, kurang lebih ada</vt:lpstr>
      <vt:lpstr>Cetak Tinggi  (Gravure)</vt:lpstr>
      <vt:lpstr>Cetak Tinggi  (Gravure)</vt:lpstr>
      <vt:lpstr>Cetak Tinggi  (Gravure)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User</cp:lastModifiedBy>
  <cp:revision>1</cp:revision>
  <dcterms:created xsi:type="dcterms:W3CDTF">2024-03-20T01:13:01Z</dcterms:created>
  <dcterms:modified xsi:type="dcterms:W3CDTF">2024-03-27T04:14:44Z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2024-03-20T00:00:00Z</vt:filetime>
  </property>
</Properties>
</file>