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78" r:id="rId4"/>
    <p:sldId id="279" r:id="rId5"/>
    <p:sldId id="297" r:id="rId6"/>
    <p:sldId id="259" r:id="rId7"/>
    <p:sldId id="258" r:id="rId8"/>
    <p:sldId id="280" r:id="rId9"/>
    <p:sldId id="291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94" r:id="rId23"/>
    <p:sldId id="296" r:id="rId24"/>
    <p:sldId id="295" r:id="rId25"/>
    <p:sldId id="276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  <a:srgbClr val="FFCC66"/>
    <a:srgbClr val="990099"/>
    <a:srgbClr val="CC0099"/>
    <a:srgbClr val="FE9202"/>
    <a:srgbClr val="6C1A00"/>
    <a:srgbClr val="00AACC"/>
    <a:srgbClr val="5EEC3C"/>
    <a:srgbClr val="1D3A0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14" autoAdjust="0"/>
  </p:normalViewPr>
  <p:slideViewPr>
    <p:cSldViewPr>
      <p:cViewPr varScale="1">
        <p:scale>
          <a:sx n="74" d="100"/>
          <a:sy n="74" d="100"/>
        </p:scale>
        <p:origin x="99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F04C7-F96A-4D77-A54E-EECC4B92F0A9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EF2F3-37F3-46B7-9068-58831F8BC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5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EF2F3-37F3-46B7-9068-58831F8BC9F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9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07080" y="3016383"/>
            <a:ext cx="7635250" cy="106893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080" y="4098800"/>
            <a:ext cx="7635250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E3EB979E-68F5-478C-ABF4-2F05AB494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86585"/>
            <a:ext cx="8246070" cy="91623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19"/>
            <a:ext cx="8246070" cy="3054101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433880"/>
            <a:ext cx="626090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7405"/>
            <a:ext cx="6260905" cy="351106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3922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419044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3922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419044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C54EB5-1701-4510-8FCA-76D3DB4C831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logo IIB Darmaj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0" y="75515"/>
            <a:ext cx="2340496" cy="23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36756" y="75515"/>
            <a:ext cx="6471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MANAGEMENT CONTROL SYSTEM</a:t>
            </a: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(SISTEM PENGENDALIAN MANAJEMEN)</a:t>
            </a:r>
          </a:p>
        </p:txBody>
      </p:sp>
      <p:sp>
        <p:nvSpPr>
          <p:cNvPr id="11" name="Rectangle 115"/>
          <p:cNvSpPr txBox="1">
            <a:spLocks noChangeArrowheads="1"/>
          </p:cNvSpPr>
          <p:nvPr/>
        </p:nvSpPr>
        <p:spPr>
          <a:xfrm>
            <a:off x="143555" y="3487980"/>
            <a:ext cx="4589051" cy="1068935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000" kern="0" dirty="0">
                <a:solidFill>
                  <a:schemeClr val="bg1"/>
                </a:solidFill>
                <a:latin typeface="Arial Rounded MT Bold" pitchFamily="34" charset="0"/>
              </a:rPr>
              <a:t>PERTEMUAN III</a:t>
            </a:r>
            <a:r>
              <a:rPr lang="id-ID" altLang="en-US" sz="2000" kern="0" dirty="0">
                <a:solidFill>
                  <a:schemeClr val="bg1"/>
                </a:solidFill>
                <a:latin typeface="Arial Rounded MT Bold" pitchFamily="34" charset="0"/>
              </a:rPr>
              <a:t> &amp; IV</a:t>
            </a:r>
            <a:endParaRPr lang="en-US" altLang="en-US" sz="2000" kern="0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n-US" altLang="en-US" sz="2000" i="1" kern="0" dirty="0">
                <a:solidFill>
                  <a:schemeClr val="bg1"/>
                </a:solidFill>
                <a:latin typeface="Arial Rounded MT Bold" pitchFamily="34" charset="0"/>
              </a:rPr>
              <a:t>PUSAT PERTANGGUNGJAWABAN</a:t>
            </a:r>
          </a:p>
          <a:p>
            <a:pPr algn="ctr"/>
            <a:r>
              <a:rPr lang="en-US" altLang="en-US" sz="2000" i="1" kern="0" dirty="0">
                <a:solidFill>
                  <a:schemeClr val="bg1"/>
                </a:solidFill>
                <a:latin typeface="Arial Rounded MT Bold" pitchFamily="34" charset="0"/>
              </a:rPr>
              <a:t>(PENDAPATAN DAN BIAYA) </a:t>
            </a:r>
            <a:endParaRPr lang="es-ES" altLang="en-US" sz="2000" i="1" kern="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Rectangle 115"/>
          <p:cNvSpPr txBox="1">
            <a:spLocks noChangeArrowheads="1"/>
          </p:cNvSpPr>
          <p:nvPr/>
        </p:nvSpPr>
        <p:spPr>
          <a:xfrm>
            <a:off x="5443817" y="4648990"/>
            <a:ext cx="3664920" cy="479425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altLang="en-US" sz="1400" kern="0" dirty="0">
                <a:solidFill>
                  <a:schemeClr val="bg1"/>
                </a:solidFill>
                <a:latin typeface="Arial Rounded MT Bold" pitchFamily="34" charset="0"/>
              </a:rPr>
              <a:t>Dr. KHAIDARMANSYAH, S.H.,M.Pd</a:t>
            </a:r>
            <a:endParaRPr lang="es-ES" altLang="en-US" sz="1400" kern="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45" y="433880"/>
            <a:ext cx="5645829" cy="423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6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74" y="1772714"/>
            <a:ext cx="4262013" cy="31965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28720" y="281175"/>
            <a:ext cx="5802790" cy="106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4127" y="361083"/>
            <a:ext cx="626090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Output yang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dihasilkan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bisa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saja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diserahkan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tanggung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jawab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lain,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dimana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output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tersebut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kemudian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menjadi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input di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tanggung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jawab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lain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tersebut</a:t>
            </a:r>
            <a:endParaRPr lang="en-US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58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48098" y="1808225"/>
            <a:ext cx="7119324" cy="3206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Hubungan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langsung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539750" lvl="1" indent="-17621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Ex.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Dept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produksi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3537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Fokus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pengendalian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lvl="1" indent="-17621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Input minimum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menghasilkan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output yang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diinginkan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sesuai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spek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standar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kualitas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kuantitas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diinginkan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63537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Hubungan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langsung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lvl="1" indent="-17621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Ex.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iklan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39750" lvl="1" indent="-17621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Keputusan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sering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berdasarkan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pertimbangan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bukan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data.</a:t>
            </a:r>
          </a:p>
          <a:p>
            <a:pPr marL="539750" lvl="1" indent="-176213"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Di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dept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R&amp;D:</a:t>
            </a:r>
          </a:p>
          <a:p>
            <a:pPr marL="539750" lvl="1" indent="-176213">
              <a:lnSpc>
                <a:spcPct val="120000"/>
              </a:lnSpc>
              <a:spcBef>
                <a:spcPts val="0"/>
              </a:spcBef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720" y="70622"/>
            <a:ext cx="64053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/>
              <a:t>Hubungan</a:t>
            </a:r>
            <a:r>
              <a:rPr lang="en-US" dirty="0"/>
              <a:t> Input-Output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1425" y="1017297"/>
            <a:ext cx="6252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Manajemen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bertanggung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jawab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memastikan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hubungan</a:t>
            </a:r>
            <a:r>
              <a:rPr lang="en-US" dirty="0">
                <a:solidFill>
                  <a:schemeClr val="bg1"/>
                </a:solidFill>
              </a:rPr>
              <a:t> yang optimal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input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1244504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81423" y="1655520"/>
            <a:ext cx="6549845" cy="274869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Kebanyakan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input yang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oleh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tanggung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jawab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dinyatakan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ukuran-ukuran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fisik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(jam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kerja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kilogram,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dll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Sistem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Pengendalian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Manajamen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fisik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tersebut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di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terjemahkan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satuan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moneter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Jumlah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moneter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dihasilkan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perhitungan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tersebut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disebut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“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”.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Input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adalah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sumber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daya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dipergunakan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oleh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tanggung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</a:rPr>
              <a:t>jawab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951" y="433635"/>
            <a:ext cx="5802791" cy="71278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err="1"/>
              <a:t>Mengukur</a:t>
            </a:r>
            <a:r>
              <a:rPr lang="en-US" sz="4000" dirty="0"/>
              <a:t> Input</a:t>
            </a:r>
          </a:p>
        </p:txBody>
      </p:sp>
    </p:spTree>
    <p:extLst>
      <p:ext uri="{BB962C8B-B14F-4D97-AF65-F5344CB8AC3E}">
        <p14:creationId xmlns:p14="http://schemas.microsoft.com/office/powerpoint/2010/main" val="300831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200953" y="1655520"/>
            <a:ext cx="6710785" cy="290139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Pada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profit,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pendapatan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pertahun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umumnya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mengukur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hasil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output.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Pada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non profit,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ada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tolok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ukur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pasti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mengukur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output.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Bahkan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banyak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berusaha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mengukur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outputnya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54951" y="433635"/>
            <a:ext cx="5802791" cy="712787"/>
          </a:xfrm>
          <a:ln>
            <a:solidFill>
              <a:schemeClr val="bg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err="1"/>
              <a:t>Mengukur</a:t>
            </a:r>
            <a:r>
              <a:rPr lang="en-US" sz="4000" dirty="0"/>
              <a:t> Output</a:t>
            </a:r>
          </a:p>
        </p:txBody>
      </p:sp>
    </p:spTree>
    <p:extLst>
      <p:ext uri="{BB962C8B-B14F-4D97-AF65-F5344CB8AC3E}">
        <p14:creationId xmlns:p14="http://schemas.microsoft.com/office/powerpoint/2010/main" val="321449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739540" y="433880"/>
            <a:ext cx="5802791" cy="71278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Efisiensi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Efektivitas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1425" y="1502815"/>
            <a:ext cx="6549845" cy="30541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Konsep input, output, dan biaya bisa digunakan untuk menjelaskan makna dari efisiensi dan efektifitas.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Efisiensi adalah rasio output terhadap input, atau jumlah output per unit input.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Umumnya, efisiensi diukur dengan cara membandingkan biaya aktual dengan standar.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800">
                <a:latin typeface="Verdana" panose="020B0604030504040204" pitchFamily="34" charset="0"/>
                <a:ea typeface="Verdana" panose="020B0604030504040204" pitchFamily="34" charset="0"/>
              </a:rPr>
              <a:t>Efektifitas ditentukan oleh hubungan antara output yang dihasilkan oleh suatu pusat tanggung jawab dengan tujuannya.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30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EFISIENSI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76015" y="1350110"/>
            <a:ext cx="6863490" cy="3414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en-US" altLang="en-US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RC-A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&gt; E</a:t>
            </a:r>
            <a:r>
              <a:rPr lang="en-US" altLang="en-US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RC-B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jika</a:t>
            </a: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SD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digunakanRC</a:t>
            </a:r>
            <a:r>
              <a:rPr lang="en-US" altLang="en-US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-A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&lt;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SD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digunakanRC</a:t>
            </a:r>
            <a:r>
              <a:rPr lang="en-US" altLang="en-US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-B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atau</a:t>
            </a:r>
            <a:endParaRPr lang="en-US" altLang="en-US" sz="1800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SD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digunakanRC</a:t>
            </a:r>
            <a:r>
              <a:rPr lang="en-US" altLang="en-US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-A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SD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digunakanRC</a:t>
            </a:r>
            <a:r>
              <a:rPr lang="en-US" altLang="en-US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-B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u="sng" dirty="0" err="1">
                <a:latin typeface="Verdana" panose="020B0604030504040204" pitchFamily="34" charset="0"/>
                <a:ea typeface="Verdana" panose="020B0604030504040204" pitchFamily="34" charset="0"/>
              </a:rPr>
              <a:t>tapi</a:t>
            </a:r>
            <a:r>
              <a:rPr lang="en-US" altLang="en-US" sz="1800" u="sng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lvl="1"/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Output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</a:rPr>
              <a:t>RC</a:t>
            </a:r>
            <a:r>
              <a:rPr lang="en-US" altLang="en-US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-A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&gt;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Output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</a:rPr>
              <a:t>RC</a:t>
            </a:r>
            <a:r>
              <a:rPr lang="en-US" altLang="en-US" sz="1800" baseline="-25000" dirty="0">
                <a:latin typeface="Verdana" panose="020B0604030504040204" pitchFamily="34" charset="0"/>
                <a:ea typeface="Verdana" panose="020B0604030504040204" pitchFamily="34" charset="0"/>
              </a:rPr>
              <a:t>-B</a:t>
            </a:r>
          </a:p>
          <a:p>
            <a:pPr marL="457200" lvl="1" indent="0">
              <a:buNone/>
            </a:pPr>
            <a:endParaRPr lang="en-US" altLang="en-US" sz="1800" baseline="-25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Dibanyak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RC</a:t>
            </a:r>
          </a:p>
          <a:p>
            <a:pPr lvl="1"/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Efisiensi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id-ID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id-ID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</a:rPr>
              <a:t>aktual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vs </a:t>
            </a:r>
            <a:r>
              <a:rPr lang="id-ID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id-ID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altLang="en-US" sz="1800" baseline="-25000" dirty="0" err="1">
                <a:latin typeface="Verdana" panose="020B0604030504040204" pitchFamily="34" charset="0"/>
                <a:ea typeface="Verdana" panose="020B0604030504040204" pitchFamily="34" charset="0"/>
              </a:rPr>
              <a:t>standar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output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tertentu</a:t>
            </a: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/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Kelemahan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lvl="2"/>
            <a:r>
              <a:rPr lang="id-ID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os</a:t>
            </a:r>
            <a:r>
              <a:rPr lang="id-ID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tercatat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bukan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akurat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SD yang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benar-benar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digunakan</a:t>
            </a: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2"/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Standar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hanya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perkiraan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jika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asumsi-asumsi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tetap</a:t>
            </a:r>
            <a:r>
              <a:rPr lang="en-US" alt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bertahan</a:t>
            </a:r>
            <a:endParaRPr lang="en-US" alt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498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EFEKTIVITAS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8720" y="1350110"/>
            <a:ext cx="641361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Efektivitas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seberapa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baik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pekerjaan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dilakukan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sejauh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mana orang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menghasilkan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keluaran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sesuai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diharapkan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8720" y="2724455"/>
            <a:ext cx="641361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Efektivitas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=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suatu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pemanfaatan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sarana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prasarana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sumber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jumlah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tertentu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sebelumnya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ditetapkan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menghasilkan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sejumlah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barang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jasa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kegiatan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dijalankan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oleh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seseorang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atau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suatu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09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751074" y="1350110"/>
            <a:ext cx="7016195" cy="3262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Pendapatan</a:t>
            </a:r>
            <a:endParaRPr lang="en-US" dirty="0"/>
          </a:p>
          <a:p>
            <a:pPr>
              <a:defRPr/>
            </a:pPr>
            <a:r>
              <a:rPr lang="en-US" dirty="0" err="1"/>
              <a:t>Pusat</a:t>
            </a:r>
            <a:r>
              <a:rPr lang="en-US" dirty="0"/>
              <a:t> Beban / </a:t>
            </a:r>
            <a:r>
              <a:rPr lang="en-US" dirty="0" err="1"/>
              <a:t>Biaya</a:t>
            </a: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	 - Beban /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Teknik</a:t>
            </a:r>
            <a:endParaRPr lang="en-US" dirty="0"/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dirty="0"/>
              <a:t>    - Beban /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  <a:p>
            <a:pPr>
              <a:defRPr/>
            </a:pP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Laba</a:t>
            </a:r>
            <a:endParaRPr lang="en-US" dirty="0"/>
          </a:p>
          <a:p>
            <a:pPr>
              <a:defRPr/>
            </a:pP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Investasi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965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76013" y="1808225"/>
            <a:ext cx="7008875" cy="27486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Di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pendapatan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suatu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output (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yaitu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pendapatan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diukur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sacara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moneter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tetapi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ada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upaya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formal yang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dilakukan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mengaitkan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input (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yaitu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beban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atau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output.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Pada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umumnya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pendapatan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unit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pemasaran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penjualan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memiliki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wewenang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menetapkan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harga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jual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bertanggung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jawab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atas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harga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pokok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penjualan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barang-barang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mereka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pasarkan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205070" y="281175"/>
            <a:ext cx="655076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dirty="0" err="1"/>
              <a:t>Pusat</a:t>
            </a:r>
            <a:r>
              <a:rPr lang="en-US" sz="4800" dirty="0"/>
              <a:t> </a:t>
            </a:r>
            <a:r>
              <a:rPr lang="en-US" sz="4800" dirty="0" err="1"/>
              <a:t>Pendapatan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91968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96260" y="1808225"/>
            <a:ext cx="7772400" cy="29013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US" altLang="en-US" sz="2200" dirty="0" err="1"/>
              <a:t>Pengendalian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manajemen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adalah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suatu</a:t>
            </a:r>
            <a:r>
              <a:rPr lang="en-US" altLang="en-US" sz="2200" dirty="0"/>
              <a:t> proses </a:t>
            </a:r>
            <a:r>
              <a:rPr lang="en-US" altLang="en-US" sz="2200" dirty="0" err="1"/>
              <a:t>dimana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manajemen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menjamin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bahwa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organisasi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melaksanakan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strateginya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dengan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efektif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efisien</a:t>
            </a:r>
            <a:r>
              <a:rPr lang="en-US" altLang="en-US" sz="2200" dirty="0"/>
              <a:t>.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  <a:tabLst>
                <a:tab pos="265113" algn="l"/>
              </a:tabLst>
            </a:pPr>
            <a:r>
              <a:rPr lang="en-US" altLang="en-US" sz="2200" dirty="0" err="1"/>
              <a:t>Sistem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pengendalian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manajemen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membantu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manajemen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dalam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melaksanakan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fungsi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perencanaan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pengendalian</a:t>
            </a:r>
            <a:endParaRPr lang="en-US" altLang="en-US" sz="2200" dirty="0"/>
          </a:p>
          <a:p>
            <a:pPr marL="0" indent="0">
              <a:lnSpc>
                <a:spcPct val="90000"/>
              </a:lnSpc>
              <a:buFontTx/>
              <a:buNone/>
              <a:tabLst>
                <a:tab pos="265113" algn="l"/>
              </a:tabLst>
            </a:pPr>
            <a:r>
              <a:rPr lang="en-US" altLang="en-US" sz="2200" dirty="0" err="1"/>
              <a:t>Pengendalian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manajemen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sebagai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suatu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sistem</a:t>
            </a:r>
            <a:r>
              <a:rPr lang="en-US" altLang="en-US" sz="2200" dirty="0"/>
              <a:t> </a:t>
            </a:r>
            <a:r>
              <a:rPr lang="en-US" altLang="en-US" sz="2200" dirty="0" err="1"/>
              <a:t>terdiri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dari</a:t>
            </a:r>
            <a:r>
              <a:rPr lang="en-US" altLang="en-US" sz="2200" dirty="0"/>
              <a:t>:</a:t>
            </a:r>
          </a:p>
          <a:p>
            <a:pPr marL="457200" indent="-457200">
              <a:lnSpc>
                <a:spcPct val="90000"/>
              </a:lnSpc>
              <a:buAutoNum type="arabicPeriod"/>
              <a:tabLst>
                <a:tab pos="265113" algn="l"/>
              </a:tabLst>
            </a:pPr>
            <a:r>
              <a:rPr lang="en-US" altLang="en-US" sz="2200" dirty="0" err="1"/>
              <a:t>Struktur</a:t>
            </a:r>
            <a:r>
              <a:rPr lang="en-US" altLang="en-US" sz="2200" dirty="0"/>
              <a:t> </a:t>
            </a:r>
            <a:r>
              <a:rPr lang="en-US" altLang="en-US" sz="2200" dirty="0" err="1"/>
              <a:t>Pengendalian</a:t>
            </a:r>
            <a:endParaRPr lang="en-US" altLang="en-US" sz="2200" dirty="0"/>
          </a:p>
          <a:p>
            <a:pPr marL="457200" indent="-457200">
              <a:lnSpc>
                <a:spcPct val="90000"/>
              </a:lnSpc>
              <a:buAutoNum type="arabicPeriod"/>
              <a:tabLst>
                <a:tab pos="265113" algn="l"/>
              </a:tabLst>
            </a:pPr>
            <a:r>
              <a:rPr lang="en-US" altLang="en-US" sz="2200" dirty="0"/>
              <a:t>Proses </a:t>
            </a:r>
            <a:r>
              <a:rPr lang="en-US" altLang="en-US" sz="2200" dirty="0" err="1"/>
              <a:t>Pengendalian</a:t>
            </a:r>
            <a:endParaRPr lang="en-US" alt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448966" y="891995"/>
            <a:ext cx="3970330" cy="76944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SISTEM PENGENDALIAN MANAJEMEN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2"/>
          </a:solidFill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err="1"/>
              <a:t>Pusat</a:t>
            </a:r>
            <a:r>
              <a:rPr lang="en-US" dirty="0"/>
              <a:t> Beban / </a:t>
            </a:r>
            <a:r>
              <a:rPr lang="en-US" dirty="0" err="1"/>
              <a:t>Biaya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976015" y="1502815"/>
            <a:ext cx="6871725" cy="2901395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Adalah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tanggung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jawab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inputnya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diukur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secara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moneter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namun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outputnya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just" eaLnBrk="1" hangingPunct="1"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Ada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dua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jenis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beban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/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yaitu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: </a:t>
            </a:r>
          </a:p>
          <a:p>
            <a:pPr marL="806450" indent="-457200" algn="just" eaLnBrk="1" hangingPunct="1">
              <a:buAutoNum type="arabicPeriod"/>
              <a:defRPr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beban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teknik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806450" indent="-457200" algn="just" eaLnBrk="1" hangingPunct="1">
              <a:buAutoNum type="arabicPeriod"/>
              <a:defRPr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beban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</a:rPr>
              <a:t>kebijakan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739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720" y="281175"/>
            <a:ext cx="6260905" cy="572644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/>
              <a:t>Beban / </a:t>
            </a:r>
            <a:r>
              <a:rPr lang="en-US" sz="4000" dirty="0" err="1"/>
              <a:t>Biaya</a:t>
            </a:r>
            <a:r>
              <a:rPr lang="en-US" sz="4000" dirty="0"/>
              <a:t> </a:t>
            </a:r>
            <a:r>
              <a:rPr lang="en-US" sz="4000" dirty="0" err="1"/>
              <a:t>Teknik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976015" y="1044700"/>
            <a:ext cx="7092548" cy="409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sebagian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besar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biayanya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ditentukan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pasti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karena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tersebut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berhubungan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erat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volume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kegiatan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tersebut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722313" algn="just">
              <a:buFont typeface="Wingdings" panose="05000000000000000000" pitchFamily="2" charset="2"/>
              <a:buChar char="Ø"/>
              <a:defRPr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Contohnya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pabrik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bahan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baku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tenaga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kerja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perlengkapan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79413" indent="0" algn="just">
              <a:buNone/>
              <a:defRPr/>
            </a:pP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defRPr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beban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teknik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memiliki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ciri-ciri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: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	1.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Inputnya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diukur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secara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moneter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	2.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Inputnya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diukur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secara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fisik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	3.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Jumlah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rupiah optimum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input yang 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	   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dibutuhkan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memproduksi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satu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unit output              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	   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dapat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ditentukan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348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Beban /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Kebijakan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76015" y="1219200"/>
            <a:ext cx="7024430" cy="3795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Adalah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tersedia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estimasi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tekniknya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Biaya-biaya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dikeluarkan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tergantung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pada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penilaian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manajemen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atas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jumlah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memadai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dalam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kondisi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tertentu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Meliputi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unit-unit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administratif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pendukung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operasi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litbang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hampir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semua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aktifitas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perusahaan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Output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dari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tidak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bisa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diukur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secara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moneter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Disuatu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kebijakan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selisih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antara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anggaran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dengan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biaya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sesungguhnya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bukanlah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ukuran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800" dirty="0" err="1">
                <a:latin typeface="Verdana" panose="020B0604030504040204" pitchFamily="34" charset="0"/>
                <a:ea typeface="Verdana" panose="020B0604030504040204" pitchFamily="34" charset="0"/>
              </a:rPr>
              <a:t>efisiensi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83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JENIS PUSAT BIAYA KEBIJAKAN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1425" y="1655520"/>
            <a:ext cx="6260905" cy="1679755"/>
          </a:xfrm>
        </p:spPr>
        <p:txBody>
          <a:bodyPr/>
          <a:lstStyle/>
          <a:p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Administratif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Pendukung</a:t>
            </a:r>
            <a:endParaRPr lang="en-US" dirty="0"/>
          </a:p>
          <a:p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Litbang</a:t>
            </a:r>
            <a:endParaRPr lang="en-US" dirty="0"/>
          </a:p>
          <a:p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Pemasaran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96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111211"/>
              </p:ext>
            </p:extLst>
          </p:nvPr>
        </p:nvGraphicFramePr>
        <p:xfrm>
          <a:off x="143555" y="42962"/>
          <a:ext cx="8856889" cy="50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1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6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61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08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FUNGSI DALAM PERUSAHAAN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TIPE PUSAT PERTANGGUNG JAWABAN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MASUKAN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PROSES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KELUARAN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UKURAN KINERJA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080">
                <a:tc>
                  <a:txBody>
                    <a:bodyPr/>
                    <a:lstStyle/>
                    <a:p>
                      <a:r>
                        <a:rPr lang="en-US" sz="1400" dirty="0"/>
                        <a:t>PERSONALIA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CENTRE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SUMBER DAYA DAN BIAYA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AKTIVITAS POKOK FUNGSINYA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PENGELOLAAN SDM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BIAYA YANG DIANGGARKAN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080">
                <a:tc>
                  <a:txBody>
                    <a:bodyPr/>
                    <a:lstStyle/>
                    <a:p>
                      <a:r>
                        <a:rPr lang="en-US" sz="1400" dirty="0"/>
                        <a:t>KEUANGAN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CENTRE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SUMBER DAYA DAN BIAYA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AKTIVITAS</a:t>
                      </a:r>
                    </a:p>
                    <a:p>
                      <a:r>
                        <a:rPr lang="en-US" sz="1400" dirty="0"/>
                        <a:t>POKOK FUNGSINYA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PENGELOLAAN KEUANGAN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BIAYA YANG DIANGGARKAN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080">
                <a:tc>
                  <a:txBody>
                    <a:bodyPr/>
                    <a:lstStyle/>
                    <a:p>
                      <a:r>
                        <a:rPr lang="en-US" sz="1400"/>
                        <a:t>LOGISTIK</a:t>
                      </a:r>
                      <a:endParaRPr lang="en-US" sz="1400" dirty="0"/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CENTRE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SUMBER DAYA DAN BIAYA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AKTIVITAS POKOK FUNGSINYA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PENGELOLAAN LOGISTIK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BIAYA YANG DIANGGARKAN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080">
                <a:tc>
                  <a:txBody>
                    <a:bodyPr/>
                    <a:lstStyle/>
                    <a:p>
                      <a:r>
                        <a:rPr lang="en-US" sz="1400" dirty="0"/>
                        <a:t>PEMASARAN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REVENUE CENTRE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SUMBER DAYA DAN BIAYA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AKTIVITAS POKOK FUNGSINYA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PENGELOLAAN PEMASARAN 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TARGET PEMASARAN YANG DICAPAI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080">
                <a:tc>
                  <a:txBody>
                    <a:bodyPr/>
                    <a:lstStyle/>
                    <a:p>
                      <a:r>
                        <a:rPr lang="en-US" sz="1400" dirty="0"/>
                        <a:t>PRODUKSI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COST CENTRE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SUMBER DAYA DAN BIAYA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AKTIVITAS POKOK FUNGSINYA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PENGELOLAAN PRODUKSI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TARGET PRODUKSI YANG DICAPAI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8080">
                <a:tc>
                  <a:txBody>
                    <a:bodyPr/>
                    <a:lstStyle/>
                    <a:p>
                      <a:r>
                        <a:rPr lang="en-US" sz="1400" dirty="0"/>
                        <a:t>TOTAL PERUSAHAAN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INVESTMENT CENTRE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SUMBER DAYA DAN BIAYA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AKTIVITAS POKOK FUNGSINYA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PENGELOLAAN SELURUH PERUSAHAAN</a:t>
                      </a:r>
                    </a:p>
                  </a:txBody>
                  <a:tcPr marT="45726" marB="45726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LABA DAN RETURN ON INVESTMENT</a:t>
                      </a: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385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82820" y="3946095"/>
            <a:ext cx="3414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Terima</a:t>
            </a:r>
            <a:r>
              <a:rPr lang="en-US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Lucida Handwriting" panose="03010101010101010101" pitchFamily="66" charset="0"/>
              </a:rPr>
              <a:t>kasih</a:t>
            </a:r>
            <a:r>
              <a:rPr lang="en-US" sz="2400" dirty="0">
                <a:solidFill>
                  <a:schemeClr val="bg1"/>
                </a:solidFill>
                <a:latin typeface="Lucida Handwriting" panose="03010101010101010101" pitchFamily="66" charset="0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63607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FontTx/>
              <a:buAutoNum type="arabicPeriod"/>
              <a:tabLst>
                <a:tab pos="265113" algn="l"/>
              </a:tabLst>
            </a:pPr>
            <a:r>
              <a:rPr lang="en-US" altLang="en-US" sz="2000" dirty="0"/>
              <a:t> </a:t>
            </a:r>
            <a:r>
              <a:rPr lang="en-US" altLang="en-US" sz="2000" dirty="0" err="1"/>
              <a:t>Struktur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pengendalian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manajemen</a:t>
            </a:r>
            <a:endParaRPr lang="en-US" altLang="en-US" sz="2000" dirty="0"/>
          </a:p>
          <a:p>
            <a:pPr marL="265113" indent="0">
              <a:lnSpc>
                <a:spcPct val="90000"/>
              </a:lnSpc>
              <a:buFontTx/>
              <a:buNone/>
              <a:tabLst>
                <a:tab pos="265113" algn="l"/>
              </a:tabLst>
            </a:pPr>
            <a:r>
              <a:rPr lang="en-US" altLang="en-US" sz="2000" dirty="0" err="1"/>
              <a:t>Adalah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unsur-unsur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membentuk</a:t>
            </a:r>
            <a:r>
              <a:rPr lang="en-US" altLang="en-US" sz="2000" dirty="0"/>
              <a:t> system </a:t>
            </a:r>
            <a:r>
              <a:rPr lang="en-US" altLang="en-US" sz="2000" dirty="0" err="1"/>
              <a:t>pengendalian</a:t>
            </a:r>
            <a:r>
              <a:rPr lang="en-US" altLang="en-US" sz="2000" dirty="0"/>
              <a:t>  </a:t>
            </a:r>
            <a:r>
              <a:rPr lang="en-US" altLang="en-US" sz="2000" dirty="0" err="1"/>
              <a:t>manajemen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atas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pusat-pusat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pertanggungjawaban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ukuran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prestasi</a:t>
            </a:r>
            <a:r>
              <a:rPr lang="en-US" altLang="en-US" sz="2000" dirty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  <a:tabLst>
                <a:tab pos="265113" algn="l"/>
              </a:tabLst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FontTx/>
              <a:buAutoNum type="arabicPeriod" startAt="2"/>
              <a:tabLst>
                <a:tab pos="265113" algn="l"/>
              </a:tabLst>
            </a:pPr>
            <a:r>
              <a:rPr lang="en-US" altLang="en-US" sz="2000" dirty="0"/>
              <a:t>	Proses </a:t>
            </a:r>
            <a:r>
              <a:rPr lang="en-US" altLang="en-US" sz="2000" dirty="0" err="1"/>
              <a:t>pengendalian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manajemen</a:t>
            </a:r>
            <a:endParaRPr lang="en-US" altLang="en-US" sz="2000" dirty="0"/>
          </a:p>
          <a:p>
            <a:pPr marL="265113" indent="0">
              <a:lnSpc>
                <a:spcPct val="90000"/>
              </a:lnSpc>
              <a:buFontTx/>
              <a:buNone/>
              <a:tabLst>
                <a:tab pos="265113" algn="l"/>
              </a:tabLst>
            </a:pPr>
            <a:r>
              <a:rPr lang="en-US" altLang="en-US" sz="2000" dirty="0" err="1"/>
              <a:t>Serangkaian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kegiatan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dalam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pengendalian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manajemen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atau</a:t>
            </a:r>
            <a:r>
              <a:rPr lang="en-US" altLang="en-US" sz="2000" dirty="0"/>
              <a:t> proses </a:t>
            </a:r>
            <a:r>
              <a:rPr lang="en-US" altLang="en-US" sz="2000" dirty="0" err="1"/>
              <a:t>bekerjanya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pengendalian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manajemen</a:t>
            </a:r>
            <a:r>
              <a:rPr lang="en-US" altLang="en-US" sz="2000" dirty="0"/>
              <a:t> yang </a:t>
            </a:r>
            <a:r>
              <a:rPr lang="en-US" altLang="en-US" sz="2000" dirty="0" err="1"/>
              <a:t>terdiri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:</a:t>
            </a:r>
          </a:p>
          <a:p>
            <a:pPr marL="633413" lvl="1" indent="-381000">
              <a:lnSpc>
                <a:spcPct val="90000"/>
              </a:lnSpc>
              <a:tabLst>
                <a:tab pos="265113" algn="l"/>
              </a:tabLst>
            </a:pPr>
            <a:r>
              <a:rPr lang="en-US" altLang="en-US" sz="2000" dirty="0" err="1"/>
              <a:t>Penyusunan</a:t>
            </a:r>
            <a:r>
              <a:rPr lang="en-US" altLang="en-US" sz="2000" dirty="0"/>
              <a:t> program</a:t>
            </a:r>
          </a:p>
          <a:p>
            <a:pPr marL="633413" lvl="1" indent="-381000">
              <a:lnSpc>
                <a:spcPct val="90000"/>
              </a:lnSpc>
              <a:tabLst>
                <a:tab pos="265113" algn="l"/>
              </a:tabLst>
            </a:pPr>
            <a:r>
              <a:rPr lang="en-US" altLang="en-US" sz="2000" dirty="0" err="1"/>
              <a:t>Penyusunan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anggaran</a:t>
            </a:r>
            <a:endParaRPr lang="en-US" altLang="en-US" sz="2000" dirty="0"/>
          </a:p>
          <a:p>
            <a:pPr marL="633413" lvl="1" indent="-381000">
              <a:lnSpc>
                <a:spcPct val="90000"/>
              </a:lnSpc>
              <a:tabLst>
                <a:tab pos="265113" algn="l"/>
              </a:tabLst>
            </a:pPr>
            <a:r>
              <a:rPr lang="en-US" altLang="en-US" sz="2000" dirty="0" err="1"/>
              <a:t>Pelaksanaan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pengukuran</a:t>
            </a:r>
            <a:endParaRPr lang="en-US" altLang="en-US" sz="2000" dirty="0"/>
          </a:p>
          <a:p>
            <a:pPr marL="633413" lvl="1" indent="-381000">
              <a:lnSpc>
                <a:spcPct val="90000"/>
              </a:lnSpc>
              <a:tabLst>
                <a:tab pos="265113" algn="l"/>
              </a:tabLst>
            </a:pPr>
            <a:r>
              <a:rPr lang="en-US" altLang="en-US" sz="2000" dirty="0" err="1"/>
              <a:t>Pelaporan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analisis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7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rrowheads="1"/>
          </p:cNvSpPr>
          <p:nvPr/>
        </p:nvSpPr>
        <p:spPr bwMode="auto">
          <a:xfrm>
            <a:off x="1439466" y="2372640"/>
            <a:ext cx="901303" cy="65722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1500">
                <a:latin typeface="Trebuchet MS" panose="020B0603020202020204" pitchFamily="34" charset="0"/>
              </a:rPr>
              <a:t>SPM</a:t>
            </a:r>
          </a:p>
        </p:txBody>
      </p:sp>
      <p:sp>
        <p:nvSpPr>
          <p:cNvPr id="6147" name="AutoShape 6"/>
          <p:cNvSpPr>
            <a:spLocks noChangeArrowheads="1"/>
          </p:cNvSpPr>
          <p:nvPr/>
        </p:nvSpPr>
        <p:spPr bwMode="auto">
          <a:xfrm>
            <a:off x="3043238" y="1303705"/>
            <a:ext cx="1141810" cy="657225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1500">
                <a:latin typeface="Trebuchet MS" panose="020B0603020202020204" pitchFamily="34" charset="0"/>
              </a:rPr>
              <a:t>Struktur</a:t>
            </a:r>
          </a:p>
        </p:txBody>
      </p:sp>
      <p:sp>
        <p:nvSpPr>
          <p:cNvPr id="6148" name="AutoShape 7"/>
          <p:cNvSpPr>
            <a:spLocks noChangeArrowheads="1"/>
          </p:cNvSpPr>
          <p:nvPr/>
        </p:nvSpPr>
        <p:spPr bwMode="auto">
          <a:xfrm>
            <a:off x="3043238" y="3287679"/>
            <a:ext cx="1141810" cy="658416"/>
          </a:xfrm>
          <a:prstGeom prst="bevel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450"/>
              </a:spcBef>
            </a:pPr>
            <a:r>
              <a:rPr lang="en-US" altLang="en-US" sz="1500">
                <a:latin typeface="Trebuchet MS" panose="020B0603020202020204" pitchFamily="34" charset="0"/>
              </a:rPr>
              <a:t>Proses</a:t>
            </a: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4646725" y="749807"/>
            <a:ext cx="1131094" cy="6774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350">
                <a:latin typeface="Trebuchet MS" panose="020B0603020202020204" pitchFamily="34" charset="0"/>
              </a:rPr>
              <a:t>Pusat Pertanggung jawaban</a:t>
            </a:r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663786" y="1721500"/>
            <a:ext cx="1120379" cy="55602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500">
                <a:latin typeface="Trebuchet MS" panose="020B0603020202020204" pitchFamily="34" charset="0"/>
              </a:rPr>
              <a:t>Ukuran prestasi</a:t>
            </a:r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4680130" y="2571750"/>
            <a:ext cx="1571625" cy="4143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350" dirty="0" err="1">
                <a:latin typeface="Trebuchet MS" panose="020B0603020202020204" pitchFamily="34" charset="0"/>
              </a:rPr>
              <a:t>Penyusunan</a:t>
            </a:r>
            <a:r>
              <a:rPr lang="en-US" altLang="en-US" sz="1350" dirty="0">
                <a:latin typeface="Trebuchet MS" panose="020B0603020202020204" pitchFamily="34" charset="0"/>
              </a:rPr>
              <a:t> Program</a:t>
            </a: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4687491" y="3036733"/>
            <a:ext cx="1571625" cy="4512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350" dirty="0" err="1">
                <a:latin typeface="Trebuchet MS" panose="020B0603020202020204" pitchFamily="34" charset="0"/>
              </a:rPr>
              <a:t>Penyusunan</a:t>
            </a:r>
            <a:r>
              <a:rPr lang="en-US" altLang="en-US" sz="1350" dirty="0">
                <a:latin typeface="Trebuchet MS" panose="020B0603020202020204" pitchFamily="34" charset="0"/>
              </a:rPr>
              <a:t> </a:t>
            </a:r>
            <a:r>
              <a:rPr lang="en-US" altLang="en-US" sz="1350" dirty="0" err="1">
                <a:latin typeface="Trebuchet MS" panose="020B0603020202020204" pitchFamily="34" charset="0"/>
              </a:rPr>
              <a:t>Anggaran</a:t>
            </a:r>
            <a:endParaRPr lang="en-US" altLang="en-US" sz="1350" dirty="0">
              <a:latin typeface="Trebuchet MS" panose="020B0603020202020204" pitchFamily="34" charset="0"/>
            </a:endParaRPr>
          </a:p>
        </p:txBody>
      </p:sp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4687491" y="3623740"/>
            <a:ext cx="1571625" cy="4750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350" dirty="0" err="1">
                <a:latin typeface="Trebuchet MS" panose="020B0603020202020204" pitchFamily="34" charset="0"/>
              </a:rPr>
              <a:t>Pelaksanaan</a:t>
            </a:r>
            <a:r>
              <a:rPr lang="en-US" altLang="en-US" sz="1350" dirty="0">
                <a:latin typeface="Trebuchet MS" panose="020B0603020202020204" pitchFamily="34" charset="0"/>
              </a:rPr>
              <a:t> </a:t>
            </a:r>
            <a:r>
              <a:rPr lang="en-US" altLang="en-US" sz="1350" dirty="0" err="1">
                <a:latin typeface="Trebuchet MS" panose="020B0603020202020204" pitchFamily="34" charset="0"/>
              </a:rPr>
              <a:t>dan</a:t>
            </a:r>
            <a:r>
              <a:rPr lang="en-US" altLang="en-US" sz="1350" dirty="0">
                <a:latin typeface="Trebuchet MS" panose="020B0603020202020204" pitchFamily="34" charset="0"/>
              </a:rPr>
              <a:t> </a:t>
            </a:r>
            <a:r>
              <a:rPr lang="en-US" altLang="en-US" sz="1350" dirty="0" err="1">
                <a:latin typeface="Trebuchet MS" panose="020B0603020202020204" pitchFamily="34" charset="0"/>
              </a:rPr>
              <a:t>pengukuran</a:t>
            </a:r>
            <a:endParaRPr lang="en-US" altLang="en-US" sz="1350" dirty="0">
              <a:latin typeface="Trebuchet MS" panose="020B0603020202020204" pitchFamily="34" charset="0"/>
            </a:endParaRPr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4687491" y="4186936"/>
            <a:ext cx="1571625" cy="52268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ts val="225"/>
              </a:spcBef>
            </a:pPr>
            <a:r>
              <a:rPr lang="en-US" altLang="en-US" sz="1350">
                <a:latin typeface="Trebuchet MS" panose="020B0603020202020204" pitchFamily="34" charset="0"/>
              </a:rPr>
              <a:t>Pelaporan dan analisis</a:t>
            </a:r>
          </a:p>
        </p:txBody>
      </p:sp>
      <p:sp>
        <p:nvSpPr>
          <p:cNvPr id="6155" name="Rectangle 14"/>
          <p:cNvSpPr>
            <a:spLocks noChangeArrowheads="1"/>
          </p:cNvSpPr>
          <p:nvPr/>
        </p:nvSpPr>
        <p:spPr bwMode="auto">
          <a:xfrm>
            <a:off x="6125766" y="160036"/>
            <a:ext cx="1225153" cy="2738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Trebuchet MS" panose="020B0603020202020204" pitchFamily="34" charset="0"/>
              </a:rPr>
              <a:t>Pusat Biaya</a:t>
            </a:r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6125766" y="507422"/>
            <a:ext cx="1235869" cy="38457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050">
                <a:latin typeface="Trebuchet MS" panose="020B0603020202020204" pitchFamily="34" charset="0"/>
              </a:rPr>
              <a:t>Pusat Pendapatan</a:t>
            </a:r>
          </a:p>
        </p:txBody>
      </p:sp>
      <p:sp>
        <p:nvSpPr>
          <p:cNvPr id="6157" name="Rectangle 16"/>
          <p:cNvSpPr>
            <a:spLocks noChangeArrowheads="1"/>
          </p:cNvSpPr>
          <p:nvPr/>
        </p:nvSpPr>
        <p:spPr bwMode="auto">
          <a:xfrm>
            <a:off x="6125766" y="1044700"/>
            <a:ext cx="1235869" cy="2738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350">
                <a:latin typeface="Trebuchet MS" panose="020B0603020202020204" pitchFamily="34" charset="0"/>
              </a:rPr>
              <a:t>Pusat Laba</a:t>
            </a:r>
          </a:p>
        </p:txBody>
      </p:sp>
      <p:sp>
        <p:nvSpPr>
          <p:cNvPr id="6158" name="Rectangle 17"/>
          <p:cNvSpPr>
            <a:spLocks noChangeArrowheads="1"/>
          </p:cNvSpPr>
          <p:nvPr/>
        </p:nvSpPr>
        <p:spPr bwMode="auto">
          <a:xfrm>
            <a:off x="6125766" y="1381676"/>
            <a:ext cx="1235869" cy="2738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/>
            <a:r>
              <a:rPr lang="en-US" altLang="en-US" sz="1200" dirty="0" err="1">
                <a:latin typeface="Trebuchet MS" panose="020B0603020202020204" pitchFamily="34" charset="0"/>
              </a:rPr>
              <a:t>Pusat</a:t>
            </a:r>
            <a:r>
              <a:rPr lang="en-US" altLang="en-US" sz="1200" dirty="0">
                <a:latin typeface="Trebuchet MS" panose="020B0603020202020204" pitchFamily="34" charset="0"/>
              </a:rPr>
              <a:t> </a:t>
            </a:r>
            <a:r>
              <a:rPr lang="en-US" altLang="en-US" sz="1200" dirty="0" err="1">
                <a:latin typeface="Trebuchet MS" panose="020B0603020202020204" pitchFamily="34" charset="0"/>
              </a:rPr>
              <a:t>Investasi</a:t>
            </a:r>
            <a:endParaRPr lang="en-US" altLang="en-US" sz="1200" dirty="0">
              <a:latin typeface="Trebuchet MS" panose="020B0603020202020204" pitchFamily="34" charset="0"/>
            </a:endParaRPr>
          </a:p>
        </p:txBody>
      </p:sp>
      <p:sp>
        <p:nvSpPr>
          <p:cNvPr id="6159" name="Line 18"/>
          <p:cNvSpPr>
            <a:spLocks noChangeShapeType="1"/>
          </p:cNvSpPr>
          <p:nvPr/>
        </p:nvSpPr>
        <p:spPr bwMode="auto">
          <a:xfrm flipV="1">
            <a:off x="2340769" y="1742480"/>
            <a:ext cx="691753" cy="98226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2325490" y="2770292"/>
            <a:ext cx="681038" cy="8905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 flipV="1">
            <a:off x="4184478" y="1168539"/>
            <a:ext cx="439341" cy="4143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4161285" y="1640390"/>
            <a:ext cx="461963" cy="37504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 flipV="1">
            <a:off x="4150626" y="2866728"/>
            <a:ext cx="513160" cy="58697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 flipV="1">
            <a:off x="4164211" y="3453707"/>
            <a:ext cx="544116" cy="10120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4163616" y="3588698"/>
            <a:ext cx="523875" cy="42505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6" name="Line 25"/>
          <p:cNvSpPr>
            <a:spLocks noChangeShapeType="1"/>
          </p:cNvSpPr>
          <p:nvPr/>
        </p:nvSpPr>
        <p:spPr bwMode="auto">
          <a:xfrm>
            <a:off x="4185047" y="3682691"/>
            <a:ext cx="502444" cy="920354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7" name="Line 26"/>
          <p:cNvSpPr>
            <a:spLocks noChangeShapeType="1"/>
          </p:cNvSpPr>
          <p:nvPr/>
        </p:nvSpPr>
        <p:spPr bwMode="auto">
          <a:xfrm flipV="1">
            <a:off x="5804297" y="381175"/>
            <a:ext cx="346472" cy="38457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8" name="Line 27"/>
          <p:cNvSpPr>
            <a:spLocks noChangeShapeType="1"/>
          </p:cNvSpPr>
          <p:nvPr/>
        </p:nvSpPr>
        <p:spPr bwMode="auto">
          <a:xfrm flipV="1">
            <a:off x="5804297" y="713041"/>
            <a:ext cx="346472" cy="111919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69" name="Line 28"/>
          <p:cNvSpPr>
            <a:spLocks noChangeShapeType="1"/>
          </p:cNvSpPr>
          <p:nvPr/>
        </p:nvSpPr>
        <p:spPr bwMode="auto">
          <a:xfrm>
            <a:off x="5800726" y="992695"/>
            <a:ext cx="325040" cy="19169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170" name="Line 29"/>
          <p:cNvSpPr>
            <a:spLocks noChangeShapeType="1"/>
          </p:cNvSpPr>
          <p:nvPr/>
        </p:nvSpPr>
        <p:spPr bwMode="auto">
          <a:xfrm>
            <a:off x="5832723" y="1106061"/>
            <a:ext cx="335756" cy="52625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6034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BAA7D-5F00-463A-AC7F-22831C03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670" y="0"/>
            <a:ext cx="80933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75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4739" y="245259"/>
            <a:ext cx="6108200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Cooper Std Black" panose="0208090304030B020404" pitchFamily="18" charset="0"/>
              </a:rPr>
              <a:t>Responsibility Center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0970" y="1132097"/>
            <a:ext cx="6296122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tanggung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jawab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merupakan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di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pimpin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oleh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seorang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manajer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bertanggung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jawab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terhadap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aktivitas</a:t>
            </a:r>
            <a:r>
              <a:rPr lang="en-US" alt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altLang="en-US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dilakukan</a:t>
            </a:r>
            <a:endParaRPr lang="en-US" alt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935" y="2419045"/>
            <a:ext cx="3285017" cy="2290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3311" y="2419045"/>
            <a:ext cx="3729490" cy="22621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 err="1">
                <a:solidFill>
                  <a:schemeClr val="bg1"/>
                </a:solidFill>
              </a:rPr>
              <a:t>Pada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hakekatnya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perusahaan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merupakan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sekumpulan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pusat-pusat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tanggung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jawab</a:t>
            </a:r>
            <a:r>
              <a:rPr lang="en-US" sz="1700" dirty="0">
                <a:solidFill>
                  <a:schemeClr val="bg1"/>
                </a:solidFill>
              </a:rPr>
              <a:t>, yang </a:t>
            </a:r>
            <a:r>
              <a:rPr lang="en-US" sz="1700" dirty="0" err="1">
                <a:solidFill>
                  <a:schemeClr val="bg1"/>
                </a:solidFill>
              </a:rPr>
              <a:t>masing-masing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diwakili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oleh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sebuah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kotak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dalam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bagan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organisasi</a:t>
            </a:r>
            <a:endParaRPr lang="en-US" sz="17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700" dirty="0" err="1">
                <a:solidFill>
                  <a:schemeClr val="bg1"/>
                </a:solidFill>
              </a:rPr>
              <a:t>Pusat-pusat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tanggung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jawab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tersebut</a:t>
            </a:r>
            <a:r>
              <a:rPr lang="en-US" sz="1700" dirty="0">
                <a:solidFill>
                  <a:schemeClr val="bg1"/>
                </a:solidFill>
              </a:rPr>
              <a:t>, </a:t>
            </a:r>
            <a:r>
              <a:rPr lang="en-US" sz="1700" dirty="0" err="1">
                <a:solidFill>
                  <a:schemeClr val="bg1"/>
                </a:solidFill>
              </a:rPr>
              <a:t>kemudian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membentuk</a:t>
            </a:r>
            <a:r>
              <a:rPr lang="en-US" sz="1700" dirty="0">
                <a:solidFill>
                  <a:schemeClr val="bg1"/>
                </a:solidFill>
              </a:rPr>
              <a:t> </a:t>
            </a:r>
            <a:r>
              <a:rPr lang="en-US" sz="1700" dirty="0" err="1">
                <a:solidFill>
                  <a:schemeClr val="bg1"/>
                </a:solidFill>
              </a:rPr>
              <a:t>hierarki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965" y="1197405"/>
            <a:ext cx="1374345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oper Std Black" panose="0208090304030B020404" pitchFamily="18" charset="0"/>
              </a:rPr>
              <a:t>PRINSIP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7080" y="2113635"/>
            <a:ext cx="747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DALAM ORGANISASI, SEMUA YANG DILAKUKAN KARYAWAN HARUS DAPAT DIPERTANGGUNGJAWABKAN, YANG SEMUANYA BERMUARA PADA PUSAT TANGGUNGJAWAB, YAITU ORGANISASI YANG DIPIMPIN OLEH SEORANG MANAJER YANG BERTANGGUNGJAWAB TERHADAP AKTIVITAS YANG DILAKUKAN 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8965" y="2113635"/>
            <a:ext cx="8229600" cy="2032125"/>
          </a:xfrm>
          <a:ln>
            <a:solidFill>
              <a:schemeClr val="bg1"/>
            </a:solidFill>
          </a:ln>
        </p:spPr>
        <p:txBody>
          <a:bodyPr>
            <a:normAutofit fontScale="85000" lnSpcReduction="20000"/>
          </a:bodyPr>
          <a:lstStyle/>
          <a:p>
            <a:pPr marL="342900" indent="-342900" algn="l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,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/</a:t>
            </a:r>
            <a:r>
              <a:rPr lang="en-US" dirty="0" err="1"/>
              <a:t>cita-cita</a:t>
            </a:r>
            <a:r>
              <a:rPr lang="en-US" dirty="0"/>
              <a:t>.</a:t>
            </a:r>
          </a:p>
          <a:p>
            <a:pPr marL="342900" indent="-342900" algn="l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/</a:t>
            </a:r>
            <a:r>
              <a:rPr lang="en-US" dirty="0" err="1"/>
              <a:t>cita-cita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senior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.</a:t>
            </a:r>
          </a:p>
          <a:p>
            <a:pPr marL="342900" indent="-342900" algn="l"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tanggung</a:t>
            </a:r>
            <a:r>
              <a:rPr lang="en-US" dirty="0"/>
              <a:t> </a:t>
            </a:r>
            <a:r>
              <a:rPr lang="en-US" dirty="0" err="1"/>
              <a:t>jawab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mengimplementasikan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1793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err="1">
                <a:solidFill>
                  <a:schemeClr val="bg1"/>
                </a:solidFill>
              </a:rPr>
              <a:t>Sifat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Pusat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Tanggung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jawab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75" y="1808225"/>
            <a:ext cx="7940660" cy="264687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60363" indent="-276225" fontAlgn="base"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Sebagai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basis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perencanaan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pengendalian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penilai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kinerja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manajer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unit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yang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dipimpinnya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60363" indent="-276225" fontAlgn="base"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memudahkan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mencapai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tujuan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60363" indent="-276225" fontAlgn="base"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Memfasilitasi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terbentuknya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goal congruence.</a:t>
            </a:r>
          </a:p>
          <a:p>
            <a:pPr marL="360363" indent="-276225" fontAlgn="base"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Mendelegasikan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tugas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wewenang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unit-unit yang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memiliki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kompetensi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sehingga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mengurangi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beban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tugas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manajer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pusat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60363" indent="-276225" fontAlgn="base"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Mendorong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kreativitas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daya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inovasi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bawahan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60363" indent="-276225" fontAlgn="base"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Sebagai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alat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untuk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melaksanakan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organisasi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secara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efektif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efisien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60363" indent="-276225" fontAlgn="base">
              <a:spcAft>
                <a:spcPts val="800"/>
              </a:spcAft>
              <a:buFont typeface="+mj-lt"/>
              <a:buAutoNum type="arabicPeriod"/>
            </a:pP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Sebagai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alat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pengendalian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anggaran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400" b="0" i="0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260" y="1044700"/>
            <a:ext cx="458115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dibuatnya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pusat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pertanggungjawaban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61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1105</Words>
  <Application>Microsoft Office PowerPoint</Application>
  <PresentationFormat>On-screen Show (16:9)</PresentationFormat>
  <Paragraphs>173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Rounded MT Bold</vt:lpstr>
      <vt:lpstr>Calibri</vt:lpstr>
      <vt:lpstr>Cooper Std Black</vt:lpstr>
      <vt:lpstr>Lucida Handwriting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Sifat Pusat Tanggung jawab</vt:lpstr>
      <vt:lpstr>PowerPoint Presentation</vt:lpstr>
      <vt:lpstr>PowerPoint Presentation</vt:lpstr>
      <vt:lpstr>PowerPoint Presentation</vt:lpstr>
      <vt:lpstr>Hubungan Input-Output</vt:lpstr>
      <vt:lpstr>Mengukur Input</vt:lpstr>
      <vt:lpstr>Mengukur Output</vt:lpstr>
      <vt:lpstr>Efisiensi dan Efektivitas</vt:lpstr>
      <vt:lpstr>EFISIENSI</vt:lpstr>
      <vt:lpstr>EFEKTIVITAS</vt:lpstr>
      <vt:lpstr>Jenis-jenis Pusat Tanggung Jawab</vt:lpstr>
      <vt:lpstr>PowerPoint Presentation</vt:lpstr>
      <vt:lpstr>Pusat Beban / Biaya</vt:lpstr>
      <vt:lpstr>Beban / Biaya Teknik</vt:lpstr>
      <vt:lpstr>Beban / Biaya Kebijakan</vt:lpstr>
      <vt:lpstr>JENIS PUSAT BIAYA KEBIJAKAN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khaidar mansyah</cp:lastModifiedBy>
  <cp:revision>168</cp:revision>
  <dcterms:created xsi:type="dcterms:W3CDTF">2013-08-21T19:17:07Z</dcterms:created>
  <dcterms:modified xsi:type="dcterms:W3CDTF">2023-11-04T09:01:09Z</dcterms:modified>
</cp:coreProperties>
</file>