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4" r:id="rId3"/>
    <p:sldId id="325" r:id="rId4"/>
    <p:sldId id="326" r:id="rId5"/>
    <p:sldId id="332" r:id="rId6"/>
    <p:sldId id="327" r:id="rId7"/>
    <p:sldId id="328" r:id="rId8"/>
    <p:sldId id="329" r:id="rId9"/>
    <p:sldId id="330" r:id="rId10"/>
    <p:sldId id="331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41" r:id="rId20"/>
    <p:sldId id="342" r:id="rId21"/>
    <p:sldId id="344" r:id="rId22"/>
    <p:sldId id="345" r:id="rId23"/>
    <p:sldId id="343" r:id="rId24"/>
    <p:sldId id="346" r:id="rId25"/>
    <p:sldId id="347" r:id="rId26"/>
    <p:sldId id="348" r:id="rId27"/>
    <p:sldId id="349" r:id="rId28"/>
    <p:sldId id="350" r:id="rId29"/>
    <p:sldId id="351" r:id="rId30"/>
    <p:sldId id="352" r:id="rId31"/>
    <p:sldId id="354" r:id="rId32"/>
    <p:sldId id="353" r:id="rId33"/>
    <p:sldId id="355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5" autoAdjust="0"/>
    <p:restoredTop sz="94660"/>
  </p:normalViewPr>
  <p:slideViewPr>
    <p:cSldViewPr>
      <p:cViewPr varScale="1">
        <p:scale>
          <a:sx n="67" d="100"/>
          <a:sy n="67" d="100"/>
        </p:scale>
        <p:origin x="14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172A2-F050-4BAE-8DCE-FE6C12C0E638}" type="datetimeFigureOut">
              <a:rPr lang="en-US" smtClean="0"/>
              <a:pPr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2FCB-E231-473C-9D68-21F85FC05E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584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172A2-F050-4BAE-8DCE-FE6C12C0E638}" type="datetimeFigureOut">
              <a:rPr lang="en-US" smtClean="0"/>
              <a:pPr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2FCB-E231-473C-9D68-21F85FC05E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222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172A2-F050-4BAE-8DCE-FE6C12C0E638}" type="datetimeFigureOut">
              <a:rPr lang="en-US" smtClean="0"/>
              <a:pPr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2FCB-E231-473C-9D68-21F85FC05E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447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172A2-F050-4BAE-8DCE-FE6C12C0E638}" type="datetimeFigureOut">
              <a:rPr lang="en-US" smtClean="0"/>
              <a:pPr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2FCB-E231-473C-9D68-21F85FC05E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6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172A2-F050-4BAE-8DCE-FE6C12C0E638}" type="datetimeFigureOut">
              <a:rPr lang="en-US" smtClean="0"/>
              <a:pPr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2FCB-E231-473C-9D68-21F85FC05E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488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172A2-F050-4BAE-8DCE-FE6C12C0E638}" type="datetimeFigureOut">
              <a:rPr lang="en-US" smtClean="0"/>
              <a:pPr/>
              <a:t>7/29/2021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2FCB-E231-473C-9D68-21F85FC05E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95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172A2-F050-4BAE-8DCE-FE6C12C0E638}" type="datetimeFigureOut">
              <a:rPr lang="en-US" smtClean="0"/>
              <a:pPr/>
              <a:t>7/29/2021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2FCB-E231-473C-9D68-21F85FC05E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109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172A2-F050-4BAE-8DCE-FE6C12C0E638}" type="datetimeFigureOut">
              <a:rPr lang="en-US" smtClean="0"/>
              <a:pPr/>
              <a:t>7/29/2021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2FCB-E231-473C-9D68-21F85FC05E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25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172A2-F050-4BAE-8DCE-FE6C12C0E638}" type="datetimeFigureOut">
              <a:rPr lang="en-US" smtClean="0"/>
              <a:pPr/>
              <a:t>7/29/2021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2FCB-E231-473C-9D68-21F85FC05E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240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172A2-F050-4BAE-8DCE-FE6C12C0E638}" type="datetimeFigureOut">
              <a:rPr lang="en-US" smtClean="0"/>
              <a:pPr/>
              <a:t>7/29/2021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2FCB-E231-473C-9D68-21F85FC05E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300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172A2-F050-4BAE-8DCE-FE6C12C0E638}" type="datetimeFigureOut">
              <a:rPr lang="en-US" smtClean="0"/>
              <a:pPr/>
              <a:t>7/29/2021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2FCB-E231-473C-9D68-21F85FC05E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01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172A2-F050-4BAE-8DCE-FE6C12C0E638}" type="datetimeFigureOut">
              <a:rPr lang="en-US" smtClean="0"/>
              <a:pPr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12FCB-E231-473C-9D68-21F85FC05E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49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Excel_Worksheet1.xlsx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Mining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Anggi</a:t>
            </a:r>
            <a:r>
              <a:rPr lang="en-US" dirty="0" smtClean="0"/>
              <a:t> </a:t>
            </a:r>
            <a:r>
              <a:rPr lang="en-US" dirty="0" err="1" smtClean="0"/>
              <a:t>Andriyadi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28" y="0"/>
            <a:ext cx="1683327" cy="195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96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800" dirty="0" smtClean="0"/>
              <a:t>Data </a:t>
            </a:r>
            <a:r>
              <a:rPr lang="en-US" sz="2800" dirty="0" err="1" smtClean="0"/>
              <a:t>Menurut</a:t>
            </a:r>
            <a:r>
              <a:rPr lang="en-US" sz="2800" dirty="0" smtClean="0"/>
              <a:t> </a:t>
            </a:r>
            <a:r>
              <a:rPr lang="en-US" sz="2800" dirty="0" err="1" smtClean="0"/>
              <a:t>Sumbernya</a:t>
            </a:r>
            <a:r>
              <a:rPr lang="en-US" sz="2800" dirty="0" smtClean="0"/>
              <a:t>:</a:t>
            </a:r>
          </a:p>
          <a:p>
            <a:pPr>
              <a:buNone/>
            </a:pPr>
            <a:endParaRPr lang="en-US" sz="2800" dirty="0" smtClean="0"/>
          </a:p>
          <a:p>
            <a:pPr lvl="1"/>
            <a:r>
              <a:rPr lang="en-US" dirty="0" smtClean="0"/>
              <a:t>Data Primer, </a:t>
            </a:r>
            <a:r>
              <a:rPr lang="en-US" dirty="0" err="1" smtClean="0"/>
              <a:t>yaitu</a:t>
            </a:r>
            <a:r>
              <a:rPr lang="en-US" dirty="0" smtClean="0"/>
              <a:t> data yang </a:t>
            </a:r>
            <a:r>
              <a:rPr lang="en-US" dirty="0" err="1" smtClean="0"/>
              <a:t>didapat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sumbernya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dikumpulkan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 </a:t>
            </a:r>
            <a:r>
              <a:rPr lang="en-US" dirty="0" err="1" smtClean="0"/>
              <a:t>Metode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data primer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, </a:t>
            </a:r>
            <a:r>
              <a:rPr lang="en-US" dirty="0" err="1" smtClean="0"/>
              <a:t>wawancara</a:t>
            </a:r>
            <a:r>
              <a:rPr lang="en-US" dirty="0" smtClean="0"/>
              <a:t> (interview)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(</a:t>
            </a:r>
            <a:r>
              <a:rPr lang="en-US" dirty="0" err="1" smtClean="0"/>
              <a:t>quisioner</a:t>
            </a:r>
            <a:r>
              <a:rPr lang="en-US" dirty="0" smtClean="0"/>
              <a:t>).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Data </a:t>
            </a:r>
            <a:r>
              <a:rPr lang="en-US" dirty="0" err="1" smtClean="0"/>
              <a:t>Sekunder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data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didapat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sumbernya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dikumpulkan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laporan-laporan</a:t>
            </a:r>
            <a:r>
              <a:rPr lang="en-US" dirty="0" smtClean="0"/>
              <a:t> yang </a:t>
            </a:r>
            <a:r>
              <a:rPr lang="en-US" dirty="0" err="1" smtClean="0"/>
              <a:t>dipublikasikan</a:t>
            </a:r>
            <a:r>
              <a:rPr lang="en-US" dirty="0" smtClean="0"/>
              <a:t>,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, </a:t>
            </a:r>
            <a:r>
              <a:rPr lang="en-US" dirty="0" err="1" smtClean="0"/>
              <a:t>naskah</a:t>
            </a:r>
            <a:r>
              <a:rPr lang="en-US" dirty="0" smtClean="0"/>
              <a:t> </a:t>
            </a:r>
            <a:r>
              <a:rPr lang="en-US" dirty="0" err="1" smtClean="0"/>
              <a:t>publikasi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lain-lain.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Statistik</a:t>
            </a:r>
            <a:endParaRPr lang="en-US" dirty="0" smtClean="0"/>
          </a:p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Data</a:t>
            </a:r>
          </a:p>
          <a:p>
            <a:r>
              <a:rPr lang="en-US" dirty="0" smtClean="0"/>
              <a:t>Variable</a:t>
            </a:r>
          </a:p>
          <a:p>
            <a:r>
              <a:rPr lang="en-US" dirty="0" smtClean="0"/>
              <a:t>Naïve </a:t>
            </a:r>
            <a:r>
              <a:rPr lang="en-US" dirty="0" err="1" smtClean="0"/>
              <a:t>Bayes</a:t>
            </a:r>
            <a:endParaRPr lang="en-US" dirty="0" smtClean="0"/>
          </a:p>
          <a:p>
            <a:r>
              <a:rPr lang="en-US" dirty="0" smtClean="0"/>
              <a:t>Naïve </a:t>
            </a:r>
            <a:r>
              <a:rPr lang="en-US" dirty="0" err="1" smtClean="0"/>
              <a:t>Bayes</a:t>
            </a:r>
            <a:r>
              <a:rPr lang="en-US" dirty="0" smtClean="0"/>
              <a:t> Sample</a:t>
            </a:r>
          </a:p>
          <a:p>
            <a:r>
              <a:rPr lang="en-US" dirty="0" smtClean="0"/>
              <a:t>Exercise</a:t>
            </a:r>
          </a:p>
          <a:p>
            <a:r>
              <a:rPr lang="en-US" dirty="0" smtClean="0"/>
              <a:t>Assignment</a:t>
            </a:r>
            <a:endParaRPr lang="en-US" dirty="0"/>
          </a:p>
          <a:p>
            <a:endParaRPr lang="en-US" dirty="0"/>
          </a:p>
        </p:txBody>
      </p:sp>
      <p:sp>
        <p:nvSpPr>
          <p:cNvPr id="4" name="Left Arrow 3"/>
          <p:cNvSpPr/>
          <p:nvPr/>
        </p:nvSpPr>
        <p:spPr>
          <a:xfrm rot="20648369">
            <a:off x="2433539" y="2509772"/>
            <a:ext cx="1175465" cy="685800"/>
          </a:xfrm>
          <a:prstGeom prst="leftArrow">
            <a:avLst/>
          </a:prstGeom>
          <a:solidFill>
            <a:srgbClr val="FF00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28" y="0"/>
            <a:ext cx="1683327" cy="195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55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</a:t>
            </a:r>
            <a:r>
              <a:rPr lang="en-US" dirty="0" err="1" smtClean="0"/>
              <a:t>apapun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peneliatian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 (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eksperimen</a:t>
            </a:r>
            <a:r>
              <a:rPr lang="en-US" dirty="0" smtClean="0"/>
              <a:t>,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survei</a:t>
            </a:r>
            <a:r>
              <a:rPr lang="en-US" dirty="0" smtClean="0"/>
              <a:t>,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korelasional</a:t>
            </a:r>
            <a:r>
              <a:rPr lang="en-US" dirty="0" smtClean="0"/>
              <a:t>, </a:t>
            </a:r>
            <a:r>
              <a:rPr lang="en-US" dirty="0" err="1" smtClean="0"/>
              <a:t>dst</a:t>
            </a:r>
            <a:r>
              <a:rPr lang="en-US" dirty="0" smtClean="0"/>
              <a:t>.)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peneltian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(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,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,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r>
              <a:rPr lang="en-US" dirty="0" smtClean="0"/>
              <a:t>, </a:t>
            </a:r>
            <a:r>
              <a:rPr lang="en-US" dirty="0" err="1" smtClean="0"/>
              <a:t>dst</a:t>
            </a:r>
            <a:r>
              <a:rPr lang="en-US" dirty="0" smtClean="0"/>
              <a:t>.) </a:t>
            </a:r>
            <a:r>
              <a:rPr lang="en-US" dirty="0" err="1" smtClean="0"/>
              <a:t>pastinya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istilah-stilah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.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Variable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deklarasi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variasi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agar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yang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yang </a:t>
            </a:r>
            <a:r>
              <a:rPr lang="en-US" dirty="0" err="1" smtClean="0"/>
              <a:t>diambil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Independent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Independent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yang </a:t>
            </a:r>
            <a:r>
              <a:rPr lang="en-US" dirty="0" err="1" smtClean="0"/>
              <a:t>diduga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timbulnya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yang lain. </a:t>
            </a:r>
          </a:p>
          <a:p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b="1" dirty="0" smtClean="0"/>
              <a:t>Variable </a:t>
            </a:r>
            <a:r>
              <a:rPr lang="fi-FI" b="1" dirty="0" smtClean="0"/>
              <a:t>Luas Lahan, Jenis Pupuk dan insektisida</a:t>
            </a:r>
            <a:r>
              <a:rPr lang="fi-FI" dirty="0" smtClean="0"/>
              <a:t> adalah Variable yang mempengaruhi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belimbing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Dependent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terikat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dependent </a:t>
            </a:r>
            <a:r>
              <a:rPr lang="en-US" dirty="0" err="1" smtClean="0"/>
              <a:t>atau</a:t>
            </a:r>
            <a:r>
              <a:rPr lang="en-US" dirty="0" smtClean="0"/>
              <a:t> variable Output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Konsekuen</a:t>
            </a:r>
            <a:r>
              <a:rPr lang="en-US" dirty="0" smtClean="0"/>
              <a:t>. Variable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/ </a:t>
            </a:r>
            <a:r>
              <a:rPr lang="en-US" dirty="0" err="1" smtClean="0"/>
              <a:t>akibat</a:t>
            </a:r>
            <a:r>
              <a:rPr lang="en-US" dirty="0" smtClean="0"/>
              <a:t> yang </a:t>
            </a:r>
            <a:r>
              <a:rPr lang="en-US" dirty="0" err="1" smtClean="0"/>
              <a:t>ditimbulkan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.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yang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manipulasi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. </a:t>
            </a:r>
          </a:p>
          <a:p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: Dari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penggalian</a:t>
            </a:r>
            <a:r>
              <a:rPr lang="en-US" dirty="0" smtClean="0"/>
              <a:t> data </a:t>
            </a:r>
            <a:r>
              <a:rPr lang="en-US" dirty="0" err="1" smtClean="0"/>
              <a:t>dengan</a:t>
            </a:r>
            <a:r>
              <a:rPr lang="en-US" dirty="0" smtClean="0"/>
              <a:t> ID3, </a:t>
            </a:r>
            <a:r>
              <a:rPr lang="en-US" dirty="0" err="1" smtClean="0"/>
              <a:t>didapatkan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b="1" dirty="0" smtClean="0"/>
              <a:t>IPK &gt;=3.00, PSIKOLOGI = TINGGI, WAWANCARA = BAIK (Independent Variable)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b="1" dirty="0" err="1" smtClean="0"/>
              <a:t>Lamaran</a:t>
            </a:r>
            <a:r>
              <a:rPr lang="en-US" b="1" dirty="0" smtClean="0"/>
              <a:t> </a:t>
            </a:r>
            <a:r>
              <a:rPr lang="en-US" b="1" dirty="0" err="1" smtClean="0"/>
              <a:t>Diterima</a:t>
            </a:r>
            <a:r>
              <a:rPr lang="en-US" b="1" dirty="0" smtClean="0"/>
              <a:t> </a:t>
            </a:r>
            <a:r>
              <a:rPr lang="en-US" dirty="0" smtClean="0"/>
              <a:t>(Dependent Variable).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Statistik</a:t>
            </a:r>
            <a:endParaRPr lang="en-US" dirty="0" smtClean="0"/>
          </a:p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Data</a:t>
            </a:r>
          </a:p>
          <a:p>
            <a:r>
              <a:rPr lang="en-US" dirty="0" smtClean="0"/>
              <a:t>Variable</a:t>
            </a:r>
          </a:p>
          <a:p>
            <a:r>
              <a:rPr lang="en-US" dirty="0" smtClean="0"/>
              <a:t>Naïve </a:t>
            </a:r>
            <a:r>
              <a:rPr lang="en-US" dirty="0" err="1" smtClean="0"/>
              <a:t>Bayes</a:t>
            </a:r>
            <a:endParaRPr lang="en-US" dirty="0" smtClean="0"/>
          </a:p>
          <a:p>
            <a:r>
              <a:rPr lang="en-US" dirty="0" smtClean="0"/>
              <a:t>Naïve </a:t>
            </a:r>
            <a:r>
              <a:rPr lang="en-US" dirty="0" err="1" smtClean="0"/>
              <a:t>Bayes</a:t>
            </a:r>
            <a:r>
              <a:rPr lang="en-US" dirty="0" smtClean="0"/>
              <a:t> Sample</a:t>
            </a:r>
          </a:p>
          <a:p>
            <a:r>
              <a:rPr lang="en-US" dirty="0" smtClean="0"/>
              <a:t>Exercise</a:t>
            </a:r>
          </a:p>
          <a:p>
            <a:r>
              <a:rPr lang="en-US" dirty="0" smtClean="0"/>
              <a:t>Assignment</a:t>
            </a:r>
            <a:endParaRPr lang="en-US" dirty="0"/>
          </a:p>
          <a:p>
            <a:endParaRPr lang="en-US" dirty="0"/>
          </a:p>
        </p:txBody>
      </p:sp>
      <p:sp>
        <p:nvSpPr>
          <p:cNvPr id="4" name="Left Arrow 3"/>
          <p:cNvSpPr/>
          <p:nvPr/>
        </p:nvSpPr>
        <p:spPr>
          <a:xfrm rot="20648369">
            <a:off x="2966938" y="3195571"/>
            <a:ext cx="1175465" cy="685800"/>
          </a:xfrm>
          <a:prstGeom prst="leftArrow">
            <a:avLst/>
          </a:prstGeom>
          <a:solidFill>
            <a:srgbClr val="FF00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28" y="0"/>
            <a:ext cx="1683327" cy="195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55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</a:t>
            </a:r>
            <a:r>
              <a:rPr lang="en-US" dirty="0" err="1" smtClean="0"/>
              <a:t>Bayes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Naïve </a:t>
            </a:r>
            <a:r>
              <a:rPr lang="en-US" dirty="0" err="1" smtClean="0"/>
              <a:t>Bayes</a:t>
            </a:r>
            <a:r>
              <a:rPr lang="en-US" dirty="0" smtClean="0"/>
              <a:t> Classifier (NBC)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pengklasifikasi</a:t>
            </a:r>
            <a:r>
              <a:rPr lang="en-US" dirty="0" smtClean="0"/>
              <a:t> </a:t>
            </a:r>
            <a:r>
              <a:rPr lang="en-US" dirty="0" err="1" smtClean="0"/>
              <a:t>probabilitas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mengaplikasikan</a:t>
            </a:r>
            <a:r>
              <a:rPr lang="en-US" dirty="0" smtClean="0"/>
              <a:t> </a:t>
            </a:r>
            <a:r>
              <a:rPr lang="en-US" dirty="0" err="1" smtClean="0"/>
              <a:t>Teorema</a:t>
            </a:r>
            <a:r>
              <a:rPr lang="en-US" dirty="0" smtClean="0"/>
              <a:t> </a:t>
            </a:r>
            <a:r>
              <a:rPr lang="en-US" dirty="0" err="1" smtClean="0"/>
              <a:t>Bayes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asumsi</a:t>
            </a:r>
            <a:r>
              <a:rPr lang="en-US" dirty="0" smtClean="0"/>
              <a:t> </a:t>
            </a:r>
            <a:r>
              <a:rPr lang="en-US" dirty="0" err="1" smtClean="0"/>
              <a:t>ketidaktergantungan</a:t>
            </a:r>
            <a:r>
              <a:rPr lang="en-US" dirty="0" smtClean="0"/>
              <a:t> (independent) yang </a:t>
            </a:r>
            <a:r>
              <a:rPr lang="en-US" dirty="0" err="1" smtClean="0"/>
              <a:t>tinggi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Teorema</a:t>
            </a:r>
            <a:r>
              <a:rPr lang="en-US" dirty="0" smtClean="0"/>
              <a:t> </a:t>
            </a:r>
            <a:r>
              <a:rPr lang="en-US" dirty="0" err="1" smtClean="0"/>
              <a:t>Bayes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teorema</a:t>
            </a:r>
            <a:r>
              <a:rPr lang="en-US" dirty="0" smtClean="0"/>
              <a:t> yang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statistika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menghitung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</a:t>
            </a:r>
            <a:r>
              <a:rPr lang="en-US" dirty="0" err="1" smtClean="0"/>
              <a:t>Bayes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Naïve </a:t>
            </a:r>
            <a:r>
              <a:rPr lang="en-US" dirty="0" err="1" smtClean="0"/>
              <a:t>Bayes</a:t>
            </a:r>
            <a:r>
              <a:rPr lang="en-US" dirty="0" smtClean="0"/>
              <a:t> Classifier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klasifikasi</a:t>
            </a:r>
            <a:r>
              <a:rPr lang="en-US" dirty="0" smtClean="0"/>
              <a:t> yang </a:t>
            </a:r>
            <a:r>
              <a:rPr lang="en-US" dirty="0" err="1" smtClean="0"/>
              <a:t>berakar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 </a:t>
            </a:r>
            <a:r>
              <a:rPr lang="en-US" dirty="0" err="1" smtClean="0"/>
              <a:t>teorema</a:t>
            </a:r>
            <a:r>
              <a:rPr lang="en-US" dirty="0" smtClean="0"/>
              <a:t> </a:t>
            </a:r>
            <a:r>
              <a:rPr lang="en-US" dirty="0" err="1" smtClean="0"/>
              <a:t>Bayes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pengklasifikasian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probabilitas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yang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ilmuwan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Thomas </a:t>
            </a:r>
            <a:r>
              <a:rPr lang="en-US" dirty="0" err="1" smtClean="0"/>
              <a:t>Bayes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memprediksi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Teorema</a:t>
            </a:r>
            <a:r>
              <a:rPr lang="en-US" dirty="0" smtClean="0"/>
              <a:t> </a:t>
            </a:r>
            <a:r>
              <a:rPr lang="en-US" dirty="0" err="1" smtClean="0"/>
              <a:t>Bayes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dr</a:t>
            </a:r>
            <a:r>
              <a:rPr lang="en-US" dirty="0" smtClean="0"/>
              <a:t> Naïve </a:t>
            </a:r>
            <a:r>
              <a:rPr lang="en-US" dirty="0" err="1" smtClean="0"/>
              <a:t>Bayes</a:t>
            </a:r>
            <a:r>
              <a:rPr lang="en-US" dirty="0" smtClean="0"/>
              <a:t> Classifier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asumsi</a:t>
            </a:r>
            <a:r>
              <a:rPr lang="en-US" dirty="0" smtClean="0"/>
              <a:t> </a:t>
            </a:r>
            <a:r>
              <a:rPr lang="en-US" dirty="0" err="1" smtClean="0"/>
              <a:t>yangg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 (naïf)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independensi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/ </a:t>
            </a:r>
            <a:r>
              <a:rPr lang="en-US" dirty="0" err="1" smtClean="0"/>
              <a:t>kejadian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</a:t>
            </a:r>
            <a:r>
              <a:rPr lang="en-US" dirty="0" err="1" smtClean="0"/>
              <a:t>Bayes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Menurut</a:t>
            </a:r>
            <a:r>
              <a:rPr lang="en-US" dirty="0" smtClean="0"/>
              <a:t> Olson </a:t>
            </a:r>
            <a:r>
              <a:rPr lang="en-US" dirty="0" err="1" smtClean="0"/>
              <a:t>Delen</a:t>
            </a:r>
            <a:r>
              <a:rPr lang="en-US" dirty="0" smtClean="0"/>
              <a:t> (2008) </a:t>
            </a:r>
            <a:r>
              <a:rPr lang="en-US" dirty="0" err="1" smtClean="0"/>
              <a:t>menjelaskan</a:t>
            </a:r>
            <a:r>
              <a:rPr lang="en-US" dirty="0" smtClean="0"/>
              <a:t> Naïve </a:t>
            </a:r>
            <a:r>
              <a:rPr lang="en-US" dirty="0" err="1" smtClean="0"/>
              <a:t>Bayes</a:t>
            </a:r>
            <a:r>
              <a:rPr lang="en-US" dirty="0" smtClean="0"/>
              <a:t> </a:t>
            </a:r>
            <a:r>
              <a:rPr lang="en-US" dirty="0" err="1" smtClean="0"/>
              <a:t>unt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, </a:t>
            </a:r>
            <a:r>
              <a:rPr lang="en-US" dirty="0" err="1" smtClean="0"/>
              <a:t>menghitung</a:t>
            </a:r>
            <a:r>
              <a:rPr lang="en-US" dirty="0" smtClean="0"/>
              <a:t> </a:t>
            </a:r>
            <a:r>
              <a:rPr lang="en-US" dirty="0" err="1" smtClean="0"/>
              <a:t>probabilitas</a:t>
            </a:r>
            <a:r>
              <a:rPr lang="en-US" dirty="0" smtClean="0"/>
              <a:t> dg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, </a:t>
            </a:r>
            <a:r>
              <a:rPr lang="en-US" dirty="0" err="1" smtClean="0"/>
              <a:t>mengingat</a:t>
            </a:r>
            <a:r>
              <a:rPr lang="en-US" dirty="0" smtClean="0"/>
              <a:t> </a:t>
            </a:r>
            <a:r>
              <a:rPr lang="en-US" dirty="0" err="1" smtClean="0"/>
              <a:t>vektor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mengasumsikan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independen</a:t>
            </a:r>
            <a:r>
              <a:rPr lang="en-US" dirty="0" smtClean="0"/>
              <a:t>. </a:t>
            </a:r>
            <a:r>
              <a:rPr lang="en-US" dirty="0" err="1" smtClean="0"/>
              <a:t>Probabilitas</a:t>
            </a:r>
            <a:r>
              <a:rPr lang="en-US" dirty="0" smtClean="0"/>
              <a:t> yang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memproduksi</a:t>
            </a:r>
            <a:r>
              <a:rPr lang="en-US" dirty="0" smtClean="0"/>
              <a:t> </a:t>
            </a:r>
            <a:r>
              <a:rPr lang="en-US" dirty="0" err="1" smtClean="0"/>
              <a:t>perkiraan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dihitung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"master"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Statistik</a:t>
            </a:r>
            <a:endParaRPr lang="en-US" dirty="0" smtClean="0"/>
          </a:p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Data</a:t>
            </a:r>
          </a:p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Kontinyu</a:t>
            </a:r>
            <a:endParaRPr lang="en-US" dirty="0" smtClean="0"/>
          </a:p>
          <a:p>
            <a:r>
              <a:rPr lang="en-US" dirty="0" smtClean="0"/>
              <a:t>Variable</a:t>
            </a:r>
          </a:p>
          <a:p>
            <a:r>
              <a:rPr lang="en-US" dirty="0" smtClean="0"/>
              <a:t>Naïve </a:t>
            </a:r>
            <a:r>
              <a:rPr lang="en-US" dirty="0" err="1" smtClean="0"/>
              <a:t>Bayes</a:t>
            </a:r>
            <a:endParaRPr lang="en-US" dirty="0" smtClean="0"/>
          </a:p>
          <a:p>
            <a:r>
              <a:rPr lang="en-US" dirty="0" smtClean="0"/>
              <a:t>Naïve </a:t>
            </a:r>
            <a:r>
              <a:rPr lang="en-US" dirty="0" err="1" smtClean="0"/>
              <a:t>Bayes</a:t>
            </a:r>
            <a:r>
              <a:rPr lang="en-US" dirty="0" smtClean="0"/>
              <a:t> Sample</a:t>
            </a:r>
          </a:p>
          <a:p>
            <a:r>
              <a:rPr lang="en-US" dirty="0" smtClean="0"/>
              <a:t>Exercise</a:t>
            </a:r>
          </a:p>
          <a:p>
            <a:r>
              <a:rPr lang="en-US" dirty="0" smtClean="0"/>
              <a:t>Assignment</a:t>
            </a:r>
            <a:endParaRPr lang="en-US" dirty="0"/>
          </a:p>
          <a:p>
            <a:endParaRPr lang="en-US" dirty="0"/>
          </a:p>
        </p:txBody>
      </p:sp>
      <p:sp>
        <p:nvSpPr>
          <p:cNvPr id="4" name="Left Arrow 3"/>
          <p:cNvSpPr/>
          <p:nvPr/>
        </p:nvSpPr>
        <p:spPr>
          <a:xfrm rot="20648369">
            <a:off x="2334596" y="1290571"/>
            <a:ext cx="1175465" cy="685800"/>
          </a:xfrm>
          <a:prstGeom prst="leftArrow">
            <a:avLst/>
          </a:prstGeom>
          <a:solidFill>
            <a:srgbClr val="FF00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28" y="0"/>
            <a:ext cx="1683327" cy="195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55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</a:t>
            </a:r>
            <a:r>
              <a:rPr lang="en-US" dirty="0" err="1" smtClean="0"/>
              <a:t>Bayes</a:t>
            </a:r>
            <a:endParaRPr lang="en-US" dirty="0"/>
          </a:p>
        </p:txBody>
      </p:sp>
      <p:pic>
        <p:nvPicPr>
          <p:cNvPr id="788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1976" t="45458" r="47009" b="41073"/>
          <a:stretch>
            <a:fillRect/>
          </a:stretch>
        </p:blipFill>
        <p:spPr bwMode="auto">
          <a:xfrm>
            <a:off x="838200" y="2286000"/>
            <a:ext cx="533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62000" y="1447800"/>
            <a:ext cx="708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garis</a:t>
            </a:r>
            <a:r>
              <a:rPr lang="en-US" sz="2400" dirty="0" smtClean="0"/>
              <a:t> </a:t>
            </a:r>
            <a:r>
              <a:rPr lang="en-US" sz="2400" dirty="0" err="1" smtClean="0"/>
              <a:t>besar</a:t>
            </a:r>
            <a:r>
              <a:rPr lang="en-US" sz="2400" dirty="0" smtClean="0"/>
              <a:t> </a:t>
            </a:r>
            <a:r>
              <a:rPr lang="en-US" sz="2400" dirty="0" err="1" smtClean="0"/>
              <a:t>rumus</a:t>
            </a:r>
            <a:r>
              <a:rPr lang="en-US" sz="2400" dirty="0" smtClean="0"/>
              <a:t> model NBC (Naïve </a:t>
            </a:r>
            <a:r>
              <a:rPr lang="en-US" sz="2400" dirty="0" err="1" smtClean="0"/>
              <a:t>Bayes</a:t>
            </a:r>
            <a:r>
              <a:rPr lang="en-US" sz="2400" dirty="0" smtClean="0"/>
              <a:t> Classifier )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berikut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3886200"/>
            <a:ext cx="708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v-SE" sz="2400" dirty="0" smtClean="0"/>
              <a:t>Atau dengan kata lain persamaan diatas dapat digambarkan sebagai:</a:t>
            </a:r>
            <a:endParaRPr lang="en-US" sz="2400" dirty="0"/>
          </a:p>
        </p:txBody>
      </p:sp>
      <p:pic>
        <p:nvPicPr>
          <p:cNvPr id="78851" name="Picture 3"/>
          <p:cNvPicPr>
            <a:picLocks noChangeAspect="1" noChangeArrowheads="1"/>
          </p:cNvPicPr>
          <p:nvPr/>
        </p:nvPicPr>
        <p:blipFill>
          <a:blip r:embed="rId3"/>
          <a:srcRect l="24444" t="66889" r="50000" b="23333"/>
          <a:stretch>
            <a:fillRect/>
          </a:stretch>
        </p:blipFill>
        <p:spPr bwMode="auto">
          <a:xfrm>
            <a:off x="1066800" y="4876799"/>
            <a:ext cx="4876800" cy="1166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Statistik</a:t>
            </a:r>
            <a:endParaRPr lang="en-US" dirty="0" smtClean="0"/>
          </a:p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Data</a:t>
            </a:r>
          </a:p>
          <a:p>
            <a:r>
              <a:rPr lang="en-US" dirty="0" smtClean="0"/>
              <a:t>Variable</a:t>
            </a:r>
          </a:p>
          <a:p>
            <a:r>
              <a:rPr lang="en-US" dirty="0" smtClean="0"/>
              <a:t>Naïve </a:t>
            </a:r>
            <a:r>
              <a:rPr lang="en-US" dirty="0" err="1" smtClean="0"/>
              <a:t>Bayes</a:t>
            </a:r>
            <a:endParaRPr lang="en-US" dirty="0" smtClean="0"/>
          </a:p>
          <a:p>
            <a:r>
              <a:rPr lang="en-US" dirty="0" smtClean="0"/>
              <a:t>Naïve </a:t>
            </a:r>
            <a:r>
              <a:rPr lang="en-US" dirty="0" err="1" smtClean="0"/>
              <a:t>Bayes</a:t>
            </a:r>
            <a:r>
              <a:rPr lang="en-US" dirty="0" smtClean="0"/>
              <a:t> Sample</a:t>
            </a:r>
          </a:p>
          <a:p>
            <a:r>
              <a:rPr lang="en-US" dirty="0" smtClean="0"/>
              <a:t>Exercise</a:t>
            </a:r>
          </a:p>
          <a:p>
            <a:r>
              <a:rPr lang="en-US" dirty="0" smtClean="0"/>
              <a:t>Assignment</a:t>
            </a:r>
            <a:endParaRPr lang="en-US" dirty="0"/>
          </a:p>
          <a:p>
            <a:endParaRPr lang="en-US" dirty="0"/>
          </a:p>
        </p:txBody>
      </p:sp>
      <p:sp>
        <p:nvSpPr>
          <p:cNvPr id="4" name="Left Arrow 3"/>
          <p:cNvSpPr/>
          <p:nvPr/>
        </p:nvSpPr>
        <p:spPr>
          <a:xfrm rot="20648369">
            <a:off x="4262338" y="3728970"/>
            <a:ext cx="1175465" cy="685800"/>
          </a:xfrm>
          <a:prstGeom prst="leftArrow">
            <a:avLst/>
          </a:prstGeom>
          <a:solidFill>
            <a:srgbClr val="FF00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28" y="0"/>
            <a:ext cx="1683327" cy="195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55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Sample Data</a:t>
            </a:r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76200" y="1371600"/>
          <a:ext cx="8991601" cy="487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1" name="Worksheet" r:id="rId4" imgW="6515100" imgH="3438691" progId="Excel.Sheet.12">
                  <p:embed/>
                </p:oleObj>
              </mc:Choice>
              <mc:Fallback>
                <p:oleObj name="Worksheet" r:id="rId4" imgW="6515100" imgH="3438691" progId="Excel.Sheet.12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1371600"/>
                        <a:ext cx="8991601" cy="487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700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Tahap</a:t>
            </a:r>
            <a:r>
              <a:rPr lang="en-US" sz="3600" dirty="0" smtClean="0"/>
              <a:t> 1: </a:t>
            </a:r>
            <a:r>
              <a:rPr lang="en-US" sz="3600" dirty="0" err="1" smtClean="0"/>
              <a:t>Menghitung</a:t>
            </a:r>
            <a:r>
              <a:rPr lang="en-US" sz="3600" dirty="0" smtClean="0"/>
              <a:t> </a:t>
            </a:r>
            <a:r>
              <a:rPr lang="en-US" sz="3600" dirty="0" err="1" smtClean="0"/>
              <a:t>Jumlah</a:t>
            </a:r>
            <a:r>
              <a:rPr lang="en-US" sz="3600" dirty="0" smtClean="0"/>
              <a:t> Class/Label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Total </a:t>
            </a:r>
            <a:r>
              <a:rPr lang="en-US" dirty="0" err="1" smtClean="0"/>
              <a:t>jumlah</a:t>
            </a:r>
            <a:r>
              <a:rPr lang="en-US" dirty="0" smtClean="0"/>
              <a:t> data           = 15</a:t>
            </a:r>
          </a:p>
          <a:p>
            <a:r>
              <a:rPr lang="en-US" dirty="0" err="1" smtClean="0"/>
              <a:t>Jumlah</a:t>
            </a:r>
            <a:r>
              <a:rPr lang="en-US" dirty="0" smtClean="0"/>
              <a:t> data </a:t>
            </a:r>
            <a:r>
              <a:rPr lang="en-US" dirty="0" err="1" smtClean="0"/>
              <a:t>tepat</a:t>
            </a:r>
            <a:r>
              <a:rPr lang="en-US" dirty="0" smtClean="0"/>
              <a:t>          = 8</a:t>
            </a:r>
          </a:p>
          <a:p>
            <a:r>
              <a:rPr lang="en-US" dirty="0" err="1" smtClean="0"/>
              <a:t>Jumlah</a:t>
            </a:r>
            <a:r>
              <a:rPr lang="en-US" dirty="0" smtClean="0"/>
              <a:t> data </a:t>
            </a:r>
            <a:r>
              <a:rPr lang="en-US" dirty="0" err="1" smtClean="0"/>
              <a:t>terlambat</a:t>
            </a:r>
            <a:r>
              <a:rPr lang="en-US" dirty="0" smtClean="0"/>
              <a:t>  = 7</a:t>
            </a:r>
          </a:p>
          <a:p>
            <a:endParaRPr lang="en-US" dirty="0" smtClean="0"/>
          </a:p>
          <a:p>
            <a:r>
              <a:rPr lang="en-US" dirty="0" err="1" smtClean="0"/>
              <a:t>Cari</a:t>
            </a:r>
            <a:r>
              <a:rPr lang="en-US" dirty="0" smtClean="0"/>
              <a:t> Prior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4648200"/>
            <a:ext cx="8001000" cy="1295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32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s-ES" sz="3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P(Y= TEPAT)    = 8/15 </a:t>
            </a:r>
          </a:p>
          <a:p>
            <a:r>
              <a:rPr lang="es-ES" sz="3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P(Y= TERLAMBAT = 7/15</a:t>
            </a:r>
          </a:p>
          <a:p>
            <a:endParaRPr lang="en-US" sz="32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Tahap</a:t>
            </a:r>
            <a:r>
              <a:rPr lang="en-US" sz="2800" dirty="0" smtClean="0"/>
              <a:t> 2.1: </a:t>
            </a:r>
            <a:r>
              <a:rPr lang="en-US" sz="2800" dirty="0" err="1" smtClean="0"/>
              <a:t>Menghitung</a:t>
            </a:r>
            <a:r>
              <a:rPr lang="en-US" sz="2800" dirty="0" smtClean="0"/>
              <a:t> </a:t>
            </a:r>
            <a:r>
              <a:rPr lang="en-US" sz="2800" dirty="0" err="1" smtClean="0"/>
              <a:t>Jumlah</a:t>
            </a:r>
            <a:r>
              <a:rPr lang="en-US" sz="2800" dirty="0" smtClean="0"/>
              <a:t> </a:t>
            </a:r>
            <a:r>
              <a:rPr lang="en-US" sz="2800" dirty="0" err="1" smtClean="0"/>
              <a:t>Kasus</a:t>
            </a:r>
            <a:r>
              <a:rPr lang="en-US" sz="2800" dirty="0" smtClean="0"/>
              <a:t> Yang </a:t>
            </a:r>
            <a:r>
              <a:rPr lang="en-US" sz="2800" dirty="0" err="1" smtClean="0"/>
              <a:t>Sama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 Yang </a:t>
            </a:r>
            <a:r>
              <a:rPr lang="en-US" sz="2800" dirty="0" err="1" smtClean="0"/>
              <a:t>Sama</a:t>
            </a:r>
            <a:r>
              <a:rPr lang="en-US" sz="2800" dirty="0" smtClean="0"/>
              <a:t> (Sample JK=</a:t>
            </a:r>
            <a:r>
              <a:rPr lang="en-US" sz="2800" dirty="0" err="1" smtClean="0"/>
              <a:t>Laki-Laki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Jumlah</a:t>
            </a:r>
            <a:r>
              <a:rPr lang="en-US" sz="2400" dirty="0" smtClean="0"/>
              <a:t> data </a:t>
            </a:r>
            <a:r>
              <a:rPr lang="en-US" sz="2400" dirty="0" err="1" smtClean="0"/>
              <a:t>tepat</a:t>
            </a:r>
            <a:r>
              <a:rPr lang="en-US" sz="2400" dirty="0" smtClean="0"/>
              <a:t>          = 8</a:t>
            </a:r>
          </a:p>
          <a:p>
            <a:r>
              <a:rPr lang="en-US" sz="2400" dirty="0" err="1" smtClean="0"/>
              <a:t>Jumlah</a:t>
            </a:r>
            <a:r>
              <a:rPr lang="en-US" sz="2400" dirty="0" smtClean="0"/>
              <a:t> data </a:t>
            </a:r>
            <a:r>
              <a:rPr lang="en-US" sz="2400" dirty="0" err="1" smtClean="0"/>
              <a:t>terlambat</a:t>
            </a:r>
            <a:r>
              <a:rPr lang="en-US" sz="2400" dirty="0" smtClean="0"/>
              <a:t>  = 7</a:t>
            </a:r>
          </a:p>
          <a:p>
            <a:r>
              <a:rPr lang="en-US" sz="2400" dirty="0" err="1" smtClean="0"/>
              <a:t>Jumlah</a:t>
            </a:r>
            <a:r>
              <a:rPr lang="en-US" sz="2400" dirty="0" smtClean="0"/>
              <a:t> Sample  </a:t>
            </a:r>
            <a:r>
              <a:rPr lang="en-US" sz="2400" dirty="0" err="1" smtClean="0"/>
              <a:t>Jenis</a:t>
            </a:r>
            <a:r>
              <a:rPr lang="en-US" sz="2400" dirty="0" smtClean="0"/>
              <a:t> </a:t>
            </a:r>
            <a:r>
              <a:rPr lang="en-US" sz="2400" dirty="0" err="1" smtClean="0"/>
              <a:t>Kelamin</a:t>
            </a:r>
            <a:r>
              <a:rPr lang="en-US" sz="2400" dirty="0" smtClean="0"/>
              <a:t> = </a:t>
            </a:r>
            <a:r>
              <a:rPr lang="en-US" sz="2400" dirty="0" err="1" smtClean="0"/>
              <a:t>Laki-Laki</a:t>
            </a:r>
            <a:r>
              <a:rPr lang="en-US" sz="2400" dirty="0" smtClean="0"/>
              <a:t> = </a:t>
            </a:r>
            <a:r>
              <a:rPr lang="en-US" sz="2400" dirty="0" err="1" smtClean="0"/>
              <a:t>Tepat</a:t>
            </a:r>
            <a:r>
              <a:rPr lang="en-US" sz="2400" dirty="0" smtClean="0"/>
              <a:t> = 5</a:t>
            </a:r>
          </a:p>
          <a:p>
            <a:r>
              <a:rPr lang="en-US" sz="2400" dirty="0" err="1" smtClean="0"/>
              <a:t>Jumlah</a:t>
            </a:r>
            <a:r>
              <a:rPr lang="en-US" sz="2400" dirty="0" smtClean="0"/>
              <a:t> Sample  </a:t>
            </a:r>
            <a:r>
              <a:rPr lang="en-US" sz="2400" dirty="0" err="1" smtClean="0"/>
              <a:t>Jenis</a:t>
            </a:r>
            <a:r>
              <a:rPr lang="en-US" sz="2400" dirty="0" smtClean="0"/>
              <a:t> </a:t>
            </a:r>
            <a:r>
              <a:rPr lang="en-US" sz="2400" dirty="0" err="1" smtClean="0"/>
              <a:t>Kelamin</a:t>
            </a:r>
            <a:r>
              <a:rPr lang="en-US" sz="2400" dirty="0" smtClean="0"/>
              <a:t> = </a:t>
            </a:r>
            <a:r>
              <a:rPr lang="en-US" sz="2400" dirty="0" err="1" smtClean="0"/>
              <a:t>Laki-Laki</a:t>
            </a:r>
            <a:r>
              <a:rPr lang="en-US" sz="2400" dirty="0" smtClean="0"/>
              <a:t> = </a:t>
            </a:r>
            <a:r>
              <a:rPr lang="en-US" sz="2400" dirty="0" err="1" smtClean="0"/>
              <a:t>Terlambat</a:t>
            </a:r>
            <a:r>
              <a:rPr lang="en-US" sz="2400" dirty="0" smtClean="0"/>
              <a:t> = 3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Cari</a:t>
            </a:r>
            <a:r>
              <a:rPr lang="en-US" sz="2800" dirty="0" smtClean="0"/>
              <a:t> Prior </a:t>
            </a:r>
            <a:r>
              <a:rPr lang="en-US" sz="2800" dirty="0" err="1" smtClean="0"/>
              <a:t>terlebih</a:t>
            </a:r>
            <a:r>
              <a:rPr lang="en-US" sz="2800" dirty="0" smtClean="0"/>
              <a:t> </a:t>
            </a:r>
            <a:r>
              <a:rPr lang="en-US" sz="2800" dirty="0" err="1" smtClean="0"/>
              <a:t>dahulu</a:t>
            </a:r>
            <a:r>
              <a:rPr lang="en-US" sz="2800" dirty="0" smtClean="0"/>
              <a:t>: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533400" y="4876800"/>
            <a:ext cx="8001000" cy="1295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P(JENIS KELAMIN = LAKI - LAKI | Y=TEPAT) = 5/8</a:t>
            </a:r>
          </a:p>
          <a:p>
            <a:r>
              <a:rPr lang="es-E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P(JENIS KELAMIN = LAKI - LAKI | Y= TERLAMBAT) = 3/7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Tahap</a:t>
            </a:r>
            <a:r>
              <a:rPr lang="en-US" sz="2400" dirty="0" smtClean="0"/>
              <a:t> 2.2: </a:t>
            </a:r>
            <a:r>
              <a:rPr lang="en-US" sz="2400" dirty="0" err="1" smtClean="0"/>
              <a:t>Menghitung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Kasus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Sama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Kelas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Sama</a:t>
            </a:r>
            <a:r>
              <a:rPr lang="en-US" sz="2400" dirty="0" smtClean="0"/>
              <a:t> (Sample </a:t>
            </a:r>
            <a:r>
              <a:rPr lang="en-US" sz="2400" dirty="0" err="1" smtClean="0"/>
              <a:t>S.Mahasiswa</a:t>
            </a:r>
            <a:r>
              <a:rPr lang="en-US" sz="2400" dirty="0" smtClean="0"/>
              <a:t> = </a:t>
            </a:r>
            <a:r>
              <a:rPr lang="en-US" sz="2400" dirty="0" err="1" smtClean="0"/>
              <a:t>Mahasiswa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Jumlah</a:t>
            </a:r>
            <a:r>
              <a:rPr lang="en-US" sz="2000" dirty="0" smtClean="0"/>
              <a:t> data </a:t>
            </a:r>
            <a:r>
              <a:rPr lang="en-US" sz="2000" dirty="0" err="1" smtClean="0"/>
              <a:t>tepat</a:t>
            </a:r>
            <a:r>
              <a:rPr lang="en-US" sz="2000" dirty="0" smtClean="0"/>
              <a:t>          = 8</a:t>
            </a:r>
          </a:p>
          <a:p>
            <a:r>
              <a:rPr lang="en-US" sz="2000" dirty="0" err="1" smtClean="0"/>
              <a:t>Jumlah</a:t>
            </a:r>
            <a:r>
              <a:rPr lang="en-US" sz="2000" dirty="0" smtClean="0"/>
              <a:t> data </a:t>
            </a:r>
            <a:r>
              <a:rPr lang="en-US" sz="2000" dirty="0" err="1" smtClean="0"/>
              <a:t>terlambat</a:t>
            </a:r>
            <a:r>
              <a:rPr lang="en-US" sz="2000" dirty="0" smtClean="0"/>
              <a:t>  = 7</a:t>
            </a:r>
          </a:p>
          <a:p>
            <a:r>
              <a:rPr lang="en-US" sz="2000" dirty="0" err="1" smtClean="0"/>
              <a:t>Jumlah</a:t>
            </a:r>
            <a:r>
              <a:rPr lang="en-US" sz="2000" dirty="0" smtClean="0"/>
              <a:t> data Sample </a:t>
            </a:r>
            <a:r>
              <a:rPr lang="en-US" sz="2000" dirty="0" err="1" smtClean="0"/>
              <a:t>S.Mahasiswa</a:t>
            </a:r>
            <a:r>
              <a:rPr lang="en-US" sz="2000" dirty="0" smtClean="0"/>
              <a:t> = </a:t>
            </a:r>
            <a:r>
              <a:rPr lang="en-US" sz="2000" dirty="0" err="1" smtClean="0"/>
              <a:t>Mahasiswa</a:t>
            </a:r>
            <a:r>
              <a:rPr lang="en-US" sz="2000" dirty="0" smtClean="0"/>
              <a:t> = </a:t>
            </a:r>
            <a:r>
              <a:rPr lang="en-US" sz="2000" dirty="0" err="1" smtClean="0"/>
              <a:t>Tepat</a:t>
            </a:r>
            <a:r>
              <a:rPr lang="en-US" sz="2000" dirty="0" smtClean="0"/>
              <a:t> = 5</a:t>
            </a:r>
          </a:p>
          <a:p>
            <a:r>
              <a:rPr lang="en-US" sz="2000" dirty="0" err="1" smtClean="0"/>
              <a:t>Jumlah</a:t>
            </a:r>
            <a:r>
              <a:rPr lang="en-US" sz="2000" dirty="0" smtClean="0"/>
              <a:t> data Sample </a:t>
            </a:r>
            <a:r>
              <a:rPr lang="en-US" sz="2000" dirty="0" err="1" smtClean="0"/>
              <a:t>S.Mahasiswa</a:t>
            </a:r>
            <a:r>
              <a:rPr lang="en-US" sz="2000" dirty="0" smtClean="0"/>
              <a:t>  = </a:t>
            </a:r>
            <a:r>
              <a:rPr lang="en-US" sz="2000" dirty="0" err="1" smtClean="0"/>
              <a:t>Mahasiswa</a:t>
            </a:r>
            <a:r>
              <a:rPr lang="en-US" sz="2000" dirty="0" smtClean="0"/>
              <a:t> = </a:t>
            </a:r>
            <a:r>
              <a:rPr lang="en-US" sz="2000" dirty="0" err="1" smtClean="0"/>
              <a:t>Kelas</a:t>
            </a:r>
            <a:r>
              <a:rPr lang="en-US" sz="2000" dirty="0" smtClean="0"/>
              <a:t> </a:t>
            </a:r>
            <a:r>
              <a:rPr lang="en-US" sz="2000" dirty="0" err="1" smtClean="0"/>
              <a:t>Terlambat</a:t>
            </a:r>
            <a:r>
              <a:rPr lang="en-US" sz="2000" dirty="0" smtClean="0"/>
              <a:t> = 3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Cari</a:t>
            </a:r>
            <a:r>
              <a:rPr lang="en-US" sz="2800" dirty="0" smtClean="0"/>
              <a:t> Prior </a:t>
            </a:r>
            <a:r>
              <a:rPr lang="en-US" sz="2800" dirty="0" err="1" smtClean="0"/>
              <a:t>terlebih</a:t>
            </a:r>
            <a:r>
              <a:rPr lang="en-US" sz="2800" dirty="0" smtClean="0"/>
              <a:t> </a:t>
            </a:r>
            <a:r>
              <a:rPr lang="en-US" sz="2800" dirty="0" err="1" smtClean="0"/>
              <a:t>dahulu</a:t>
            </a:r>
            <a:r>
              <a:rPr lang="en-US" sz="2800" dirty="0" smtClean="0"/>
              <a:t>: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533400" y="4267200"/>
            <a:ext cx="8001000" cy="1295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P(S.MAHASISWA = MAHASISWA | Y=TEPAT) = 5/8</a:t>
            </a:r>
          </a:p>
          <a:p>
            <a:r>
              <a:rPr lang="es-E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P(S.MAHASISWA = MAHASISWA | Y= TERLAMBAT) = 3/7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Tahap</a:t>
            </a:r>
            <a:r>
              <a:rPr lang="en-US" sz="2800" dirty="0" smtClean="0"/>
              <a:t> 2.3: </a:t>
            </a:r>
            <a:r>
              <a:rPr lang="en-US" sz="2800" dirty="0" err="1" smtClean="0"/>
              <a:t>Menghitung</a:t>
            </a:r>
            <a:r>
              <a:rPr lang="en-US" sz="2800" dirty="0" smtClean="0"/>
              <a:t> </a:t>
            </a:r>
            <a:r>
              <a:rPr lang="en-US" sz="2800" dirty="0" err="1" smtClean="0"/>
              <a:t>Jumlah</a:t>
            </a:r>
            <a:r>
              <a:rPr lang="en-US" sz="2800" dirty="0" smtClean="0"/>
              <a:t> </a:t>
            </a:r>
            <a:r>
              <a:rPr lang="en-US" sz="2800" dirty="0" err="1" smtClean="0"/>
              <a:t>Kasus</a:t>
            </a:r>
            <a:r>
              <a:rPr lang="en-US" sz="2800" dirty="0" smtClean="0"/>
              <a:t> Yang </a:t>
            </a:r>
            <a:r>
              <a:rPr lang="en-US" sz="2800" dirty="0" err="1" smtClean="0"/>
              <a:t>Sama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 Yang </a:t>
            </a:r>
            <a:r>
              <a:rPr lang="en-US" sz="2800" dirty="0" err="1" smtClean="0"/>
              <a:t>Sama</a:t>
            </a:r>
            <a:r>
              <a:rPr lang="en-US" sz="2800" dirty="0" smtClean="0"/>
              <a:t> (Sample </a:t>
            </a:r>
            <a:r>
              <a:rPr lang="en-US" sz="2800" dirty="0" err="1" smtClean="0"/>
              <a:t>Pernikahan</a:t>
            </a:r>
            <a:r>
              <a:rPr lang="en-US" sz="2800" dirty="0" smtClean="0"/>
              <a:t> = </a:t>
            </a:r>
            <a:r>
              <a:rPr lang="en-US" sz="2800" dirty="0" err="1" smtClean="0"/>
              <a:t>Lajang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Jumlah</a:t>
            </a:r>
            <a:r>
              <a:rPr lang="en-US" sz="2400" dirty="0" smtClean="0"/>
              <a:t> data </a:t>
            </a:r>
            <a:r>
              <a:rPr lang="en-US" sz="2400" dirty="0" err="1" smtClean="0"/>
              <a:t>tepat</a:t>
            </a:r>
            <a:r>
              <a:rPr lang="en-US" sz="2400" dirty="0" smtClean="0"/>
              <a:t>          = 8</a:t>
            </a:r>
          </a:p>
          <a:p>
            <a:r>
              <a:rPr lang="en-US" sz="2400" dirty="0" err="1" smtClean="0"/>
              <a:t>Jumlah</a:t>
            </a:r>
            <a:r>
              <a:rPr lang="en-US" sz="2400" dirty="0" smtClean="0"/>
              <a:t> data </a:t>
            </a:r>
            <a:r>
              <a:rPr lang="en-US" sz="2400" dirty="0" err="1" smtClean="0"/>
              <a:t>terlambat</a:t>
            </a:r>
            <a:r>
              <a:rPr lang="en-US" sz="2400" dirty="0" smtClean="0"/>
              <a:t>  = 7</a:t>
            </a:r>
          </a:p>
          <a:p>
            <a:r>
              <a:rPr lang="en-US" sz="2400" dirty="0" err="1" smtClean="0"/>
              <a:t>Jumlah</a:t>
            </a:r>
            <a:r>
              <a:rPr lang="en-US" sz="2400" dirty="0" smtClean="0"/>
              <a:t> data Sample </a:t>
            </a:r>
            <a:r>
              <a:rPr lang="en-US" sz="2400" dirty="0" err="1" smtClean="0"/>
              <a:t>Pernikahan</a:t>
            </a:r>
            <a:r>
              <a:rPr lang="en-US" sz="2400" dirty="0" smtClean="0"/>
              <a:t> = </a:t>
            </a:r>
            <a:r>
              <a:rPr lang="en-US" sz="2400" dirty="0" err="1" smtClean="0"/>
              <a:t>Lajang</a:t>
            </a:r>
            <a:r>
              <a:rPr lang="en-US" sz="2400" dirty="0" smtClean="0"/>
              <a:t> =  </a:t>
            </a:r>
            <a:r>
              <a:rPr lang="en-US" sz="2400" dirty="0" err="1" smtClean="0"/>
              <a:t>Tepat</a:t>
            </a:r>
            <a:r>
              <a:rPr lang="en-US" sz="2400" dirty="0" smtClean="0"/>
              <a:t> = 4</a:t>
            </a:r>
          </a:p>
          <a:p>
            <a:r>
              <a:rPr lang="en-US" sz="2400" dirty="0" err="1" smtClean="0"/>
              <a:t>Jumlah</a:t>
            </a:r>
            <a:r>
              <a:rPr lang="en-US" sz="2400" dirty="0" smtClean="0"/>
              <a:t> data Sample </a:t>
            </a:r>
            <a:r>
              <a:rPr lang="en-US" sz="2400" dirty="0" err="1" smtClean="0"/>
              <a:t>Pernikahan</a:t>
            </a:r>
            <a:r>
              <a:rPr lang="en-US" sz="2400" dirty="0" smtClean="0"/>
              <a:t> = </a:t>
            </a:r>
            <a:r>
              <a:rPr lang="en-US" sz="2400" dirty="0" err="1" smtClean="0"/>
              <a:t>Lajang</a:t>
            </a:r>
            <a:r>
              <a:rPr lang="en-US" sz="2400" dirty="0" smtClean="0"/>
              <a:t> = </a:t>
            </a:r>
            <a:r>
              <a:rPr lang="en-US" sz="2400" dirty="0" err="1" smtClean="0"/>
              <a:t>Terlambat</a:t>
            </a:r>
            <a:r>
              <a:rPr lang="en-US" sz="2400" dirty="0" smtClean="0"/>
              <a:t>  = 3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Cari</a:t>
            </a:r>
            <a:r>
              <a:rPr lang="en-US" sz="2800" dirty="0" smtClean="0"/>
              <a:t> Prior </a:t>
            </a:r>
            <a:r>
              <a:rPr lang="en-US" sz="2800" dirty="0" err="1" smtClean="0"/>
              <a:t>terlebih</a:t>
            </a:r>
            <a:r>
              <a:rPr lang="en-US" sz="2800" dirty="0" smtClean="0"/>
              <a:t> </a:t>
            </a:r>
            <a:r>
              <a:rPr lang="en-US" sz="2800" dirty="0" err="1" smtClean="0"/>
              <a:t>dahulu</a:t>
            </a:r>
            <a:r>
              <a:rPr lang="en-US" sz="2800" dirty="0" smtClean="0"/>
              <a:t>: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533400" y="4876800"/>
            <a:ext cx="8001000" cy="1295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P(S.PERNIKAHAN = BELUM | Y=TEPAT) = 4/8</a:t>
            </a:r>
          </a:p>
          <a:p>
            <a:r>
              <a:rPr lang="es-E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P(S. ERNIKAHAN = BELUM | Y= TERLAMBAT) = 3/7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Tahap</a:t>
            </a:r>
            <a:r>
              <a:rPr lang="en-US" sz="2800" dirty="0" smtClean="0"/>
              <a:t> 2.3: </a:t>
            </a:r>
            <a:r>
              <a:rPr lang="en-US" sz="2800" dirty="0" err="1" smtClean="0"/>
              <a:t>Menghitung</a:t>
            </a:r>
            <a:r>
              <a:rPr lang="en-US" sz="2800" dirty="0" smtClean="0"/>
              <a:t> </a:t>
            </a:r>
            <a:r>
              <a:rPr lang="en-US" sz="2800" dirty="0" err="1" smtClean="0"/>
              <a:t>Jumlah</a:t>
            </a:r>
            <a:r>
              <a:rPr lang="en-US" sz="2800" dirty="0" smtClean="0"/>
              <a:t> </a:t>
            </a:r>
            <a:r>
              <a:rPr lang="en-US" sz="2800" dirty="0" err="1" smtClean="0"/>
              <a:t>Kasus</a:t>
            </a:r>
            <a:r>
              <a:rPr lang="en-US" sz="2800" dirty="0" smtClean="0"/>
              <a:t> Yang </a:t>
            </a:r>
            <a:r>
              <a:rPr lang="en-US" sz="2800" dirty="0" err="1" smtClean="0"/>
              <a:t>Sama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 Yang </a:t>
            </a:r>
            <a:r>
              <a:rPr lang="en-US" sz="2800" dirty="0" err="1" smtClean="0"/>
              <a:t>Sama</a:t>
            </a:r>
            <a:r>
              <a:rPr lang="en-US" sz="2800" dirty="0" smtClean="0"/>
              <a:t> (Sample IPK= 2.70)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Jumlah</a:t>
            </a:r>
            <a:r>
              <a:rPr lang="en-US" sz="2400" dirty="0" smtClean="0"/>
              <a:t> data </a:t>
            </a:r>
            <a:r>
              <a:rPr lang="en-US" sz="2400" dirty="0" err="1" smtClean="0"/>
              <a:t>tepat</a:t>
            </a:r>
            <a:r>
              <a:rPr lang="en-US" sz="2400" dirty="0" smtClean="0"/>
              <a:t>          = 8</a:t>
            </a:r>
          </a:p>
          <a:p>
            <a:r>
              <a:rPr lang="en-US" sz="2400" dirty="0" err="1" smtClean="0"/>
              <a:t>Jumlah</a:t>
            </a:r>
            <a:r>
              <a:rPr lang="en-US" sz="2400" dirty="0" smtClean="0"/>
              <a:t> data </a:t>
            </a:r>
            <a:r>
              <a:rPr lang="en-US" sz="2400" dirty="0" err="1" smtClean="0"/>
              <a:t>terlambat</a:t>
            </a:r>
            <a:r>
              <a:rPr lang="en-US" sz="2400" dirty="0" smtClean="0"/>
              <a:t>  = 7</a:t>
            </a:r>
          </a:p>
          <a:p>
            <a:r>
              <a:rPr lang="en-US" sz="2400" dirty="0" err="1" smtClean="0"/>
              <a:t>Jumlah</a:t>
            </a:r>
            <a:r>
              <a:rPr lang="en-US" sz="2400" dirty="0" smtClean="0"/>
              <a:t> data Sample IPK = 2.70 =  </a:t>
            </a:r>
            <a:r>
              <a:rPr lang="en-US" sz="2400" dirty="0" err="1" smtClean="0"/>
              <a:t>Tepat</a:t>
            </a:r>
            <a:r>
              <a:rPr lang="en-US" sz="2400" dirty="0" smtClean="0"/>
              <a:t> = 0</a:t>
            </a:r>
          </a:p>
          <a:p>
            <a:r>
              <a:rPr lang="en-US" sz="2400" dirty="0" err="1" smtClean="0"/>
              <a:t>Jumlah</a:t>
            </a:r>
            <a:r>
              <a:rPr lang="en-US" sz="2400" dirty="0" smtClean="0"/>
              <a:t> data Sample IPK = 2.70 = </a:t>
            </a:r>
            <a:r>
              <a:rPr lang="en-US" sz="2400" dirty="0" err="1" smtClean="0"/>
              <a:t>Terlambat</a:t>
            </a:r>
            <a:r>
              <a:rPr lang="en-US" sz="2400" dirty="0" smtClean="0"/>
              <a:t>  = 1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Cari</a:t>
            </a:r>
            <a:r>
              <a:rPr lang="en-US" sz="2800" dirty="0" smtClean="0"/>
              <a:t> Prior </a:t>
            </a:r>
            <a:r>
              <a:rPr lang="en-US" sz="2800" dirty="0" err="1" smtClean="0"/>
              <a:t>terlebih</a:t>
            </a:r>
            <a:r>
              <a:rPr lang="en-US" sz="2800" dirty="0" smtClean="0"/>
              <a:t> </a:t>
            </a:r>
            <a:r>
              <a:rPr lang="en-US" sz="2800" dirty="0" err="1" smtClean="0"/>
              <a:t>dahulu</a:t>
            </a:r>
            <a:r>
              <a:rPr lang="en-US" sz="2800" dirty="0" smtClean="0"/>
              <a:t>: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533400" y="4876800"/>
            <a:ext cx="8001000" cy="1295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P(S.IPK = 2.70 | Y=TEPAT) = 0/8</a:t>
            </a:r>
          </a:p>
          <a:p>
            <a:r>
              <a:rPr lang="es-E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P(S.IPK = 2.70 | Y= TERLAMBAT) = 1/7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Tahap</a:t>
            </a:r>
            <a:r>
              <a:rPr lang="en-US" sz="3600" dirty="0" smtClean="0"/>
              <a:t> 3: </a:t>
            </a:r>
            <a:r>
              <a:rPr lang="en-US" sz="3600" dirty="0" err="1" smtClean="0"/>
              <a:t>Kalikan</a:t>
            </a:r>
            <a:r>
              <a:rPr lang="en-US" sz="3600" dirty="0" smtClean="0"/>
              <a:t> </a:t>
            </a:r>
            <a:r>
              <a:rPr lang="en-US" sz="3600" dirty="0" err="1" smtClean="0"/>
              <a:t>Semua</a:t>
            </a:r>
            <a:r>
              <a:rPr lang="en-US" sz="3600" dirty="0" smtClean="0"/>
              <a:t> Variable </a:t>
            </a:r>
            <a:r>
              <a:rPr lang="en-US" sz="3600" dirty="0" err="1" smtClean="0"/>
              <a:t>Tepat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= P </a:t>
            </a:r>
            <a:r>
              <a:rPr lang="en-US" sz="2000" dirty="0"/>
              <a:t>(KELAMIN=LAKI-LAKI), (STATUS MHS=MAHASISWA), (PERNIKAHAN = BELUM), (IPK - 2.70) | TEPAT)</a:t>
            </a:r>
          </a:p>
          <a:p>
            <a:r>
              <a:rPr lang="en-US" sz="2000" dirty="0"/>
              <a:t>= {P(P(KELAMIN = LAKI-LAKI |Y=TEPAT) * P(STATUS MHS = MAHASISWA | Y=TEPAT) * P(PERNIKAHAN = BELUM|Y=TEPAT) * P(IPK = 2.70 | Y= TEPAT)</a:t>
            </a:r>
          </a:p>
          <a:p>
            <a:r>
              <a:rPr lang="en-US" sz="2000" b="1" dirty="0"/>
              <a:t>= 5/8 * 5/8 * 4/8 * 0/8 * 8/15 =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err="1" smtClean="0"/>
              <a:t>Tahap</a:t>
            </a:r>
            <a:r>
              <a:rPr lang="en-US" sz="3600" dirty="0" smtClean="0"/>
              <a:t> 3: </a:t>
            </a:r>
            <a:r>
              <a:rPr lang="en-US" sz="3600" dirty="0" err="1" smtClean="0"/>
              <a:t>Kalikan</a:t>
            </a:r>
            <a:r>
              <a:rPr lang="en-US" sz="3600" dirty="0" smtClean="0"/>
              <a:t> </a:t>
            </a:r>
            <a:r>
              <a:rPr lang="en-US" sz="3600" dirty="0" err="1" smtClean="0"/>
              <a:t>Semua</a:t>
            </a:r>
            <a:r>
              <a:rPr lang="en-US" sz="3600" dirty="0" smtClean="0"/>
              <a:t> Variable TERLAMBAT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= P </a:t>
            </a:r>
            <a:r>
              <a:rPr lang="en-US" sz="2000" dirty="0"/>
              <a:t>(KELAMIN=LAKI-LAKI), (STATUS MHS=MAHASISWA), (PERNIKAHAN = BELUM), (IPK - 2.70) | </a:t>
            </a:r>
            <a:r>
              <a:rPr lang="en-US" sz="2000" dirty="0" smtClean="0"/>
              <a:t>TERLAMBAT)</a:t>
            </a:r>
            <a:endParaRPr lang="en-US" sz="2000" dirty="0"/>
          </a:p>
          <a:p>
            <a:r>
              <a:rPr lang="en-US" sz="2000" dirty="0"/>
              <a:t>= {P(P(KELAMIN = LAKI-LAKI |</a:t>
            </a:r>
            <a:r>
              <a:rPr lang="en-US" sz="2000" dirty="0" smtClean="0"/>
              <a:t>Y= </a:t>
            </a:r>
            <a:r>
              <a:rPr lang="en-US" sz="2000" dirty="0"/>
              <a:t>TERLAMBAT</a:t>
            </a:r>
            <a:r>
              <a:rPr lang="en-US" sz="2000" dirty="0" smtClean="0"/>
              <a:t>) </a:t>
            </a:r>
            <a:r>
              <a:rPr lang="en-US" sz="2000" dirty="0"/>
              <a:t>* P(STATUS MHS = MAHASISWA | </a:t>
            </a:r>
            <a:r>
              <a:rPr lang="en-US" sz="2000" dirty="0" smtClean="0"/>
              <a:t>Y=</a:t>
            </a:r>
            <a:r>
              <a:rPr lang="en-US" sz="2000" dirty="0"/>
              <a:t> TERLAMBAT</a:t>
            </a:r>
            <a:r>
              <a:rPr lang="en-US" sz="2000" dirty="0" smtClean="0"/>
              <a:t>) </a:t>
            </a:r>
            <a:r>
              <a:rPr lang="en-US" sz="2000" dirty="0"/>
              <a:t>* P(PERNIKAHAN = </a:t>
            </a:r>
            <a:r>
              <a:rPr lang="en-US" sz="2000" dirty="0" smtClean="0"/>
              <a:t>BELUM|Y=</a:t>
            </a:r>
            <a:r>
              <a:rPr lang="en-US" sz="2000" dirty="0"/>
              <a:t> TERLAMBAT</a:t>
            </a:r>
            <a:r>
              <a:rPr lang="en-US" sz="2000" dirty="0" smtClean="0"/>
              <a:t>) </a:t>
            </a:r>
            <a:r>
              <a:rPr lang="en-US" sz="2000" dirty="0"/>
              <a:t>* P(IPK = 2.70 | Y= TERLAMBAT</a:t>
            </a:r>
            <a:r>
              <a:rPr lang="en-US" sz="2000" dirty="0" smtClean="0"/>
              <a:t>)</a:t>
            </a:r>
            <a:endParaRPr lang="en-US" sz="2000" dirty="0"/>
          </a:p>
          <a:p>
            <a:r>
              <a:rPr lang="en-US" sz="2000" b="1" dirty="0" smtClean="0"/>
              <a:t>= 3/7 </a:t>
            </a:r>
            <a:r>
              <a:rPr lang="en-US" sz="2000" b="1" dirty="0"/>
              <a:t>* 3/7 </a:t>
            </a:r>
            <a:r>
              <a:rPr lang="en-US" sz="2000" b="1" dirty="0" smtClean="0"/>
              <a:t> *3/7*4/7 </a:t>
            </a:r>
            <a:r>
              <a:rPr lang="en-US" sz="2000" b="1" dirty="0"/>
              <a:t>* 1/7 * 7/15 = 0.0069</a:t>
            </a:r>
          </a:p>
        </p:txBody>
      </p:sp>
    </p:spTree>
    <p:extLst>
      <p:ext uri="{BB962C8B-B14F-4D97-AF65-F5344CB8AC3E}">
        <p14:creationId xmlns:p14="http://schemas.microsoft.com/office/powerpoint/2010/main" val="223393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Statistik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. </a:t>
            </a:r>
          </a:p>
          <a:p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yang </a:t>
            </a:r>
            <a:r>
              <a:rPr lang="en-US" dirty="0" err="1" smtClean="0"/>
              <a:t>sempit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data </a:t>
            </a:r>
            <a:r>
              <a:rPr lang="en-US" dirty="0" err="1" smtClean="0"/>
              <a:t>ringkasan</a:t>
            </a:r>
            <a:r>
              <a:rPr lang="en-US" dirty="0" smtClean="0"/>
              <a:t> yang </a:t>
            </a:r>
            <a:r>
              <a:rPr lang="en-US" dirty="0" err="1" smtClean="0"/>
              <a:t>berbentuk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(</a:t>
            </a:r>
            <a:r>
              <a:rPr lang="en-US" dirty="0" err="1" smtClean="0"/>
              <a:t>kuantitatif</a:t>
            </a:r>
            <a:r>
              <a:rPr lang="en-US" dirty="0" smtClean="0"/>
              <a:t>) yang </a:t>
            </a:r>
            <a:r>
              <a:rPr lang="en-US" dirty="0" err="1" smtClean="0"/>
              <a:t>disajikan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, </a:t>
            </a:r>
            <a:r>
              <a:rPr lang="en-US" dirty="0" err="1" smtClean="0"/>
              <a:t>grafik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lain-lain.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 smtClean="0"/>
              <a:t>Tahap</a:t>
            </a:r>
            <a:r>
              <a:rPr lang="en-US" sz="2800" dirty="0" smtClean="0"/>
              <a:t> 4: </a:t>
            </a:r>
            <a:r>
              <a:rPr lang="en-US" sz="2800" dirty="0" err="1" smtClean="0"/>
              <a:t>Bandingkan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Class </a:t>
            </a:r>
            <a:r>
              <a:rPr lang="en-US" sz="2800" dirty="0" err="1" smtClean="0"/>
              <a:t>Tepat</a:t>
            </a:r>
            <a:r>
              <a:rPr lang="en-US" sz="2800" dirty="0" smtClean="0"/>
              <a:t> | </a:t>
            </a:r>
            <a:r>
              <a:rPr lang="en-US" sz="2800" dirty="0" err="1" smtClean="0"/>
              <a:t>Terlambat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err="1" smtClean="0"/>
              <a:t>Tepat</a:t>
            </a:r>
            <a:r>
              <a:rPr lang="en-US" sz="2800" b="1" dirty="0" smtClean="0"/>
              <a:t> = </a:t>
            </a:r>
            <a:r>
              <a:rPr lang="en-US" sz="2800" b="1" dirty="0"/>
              <a:t>5/8 * 5/8 * 4/8 * 0/8 * 8/15 = </a:t>
            </a:r>
            <a:r>
              <a:rPr lang="en-US" sz="2800" b="1" dirty="0" smtClean="0"/>
              <a:t>0</a:t>
            </a:r>
          </a:p>
          <a:p>
            <a:r>
              <a:rPr lang="en-US" sz="2800" b="1" dirty="0" err="1" smtClean="0"/>
              <a:t>Terlambat</a:t>
            </a:r>
            <a:r>
              <a:rPr lang="en-US" sz="2800" b="1" dirty="0" smtClean="0"/>
              <a:t> = </a:t>
            </a:r>
            <a:r>
              <a:rPr lang="en-US" sz="2800" b="1" dirty="0"/>
              <a:t>3/7 * 3/7 * 4/7 * 1/7 * 7/15 = </a:t>
            </a:r>
            <a:r>
              <a:rPr lang="en-US" sz="2800" b="1" dirty="0" smtClean="0"/>
              <a:t>0.0069</a:t>
            </a:r>
          </a:p>
          <a:p>
            <a:endParaRPr lang="en-US" sz="2800" b="1" dirty="0"/>
          </a:p>
          <a:p>
            <a:r>
              <a:rPr lang="en-US" sz="2800" b="1" dirty="0" err="1"/>
              <a:t>karena</a:t>
            </a:r>
            <a:r>
              <a:rPr lang="en-US" sz="2800" b="1" dirty="0"/>
              <a:t> </a:t>
            </a:r>
            <a:r>
              <a:rPr lang="en-US" sz="2800" b="1" dirty="0" err="1"/>
              <a:t>hasil</a:t>
            </a:r>
            <a:r>
              <a:rPr lang="en-US" sz="2800" b="1" dirty="0"/>
              <a:t> (P|TERLAMBAT) </a:t>
            </a:r>
            <a:r>
              <a:rPr lang="en-US" sz="2800" b="1" dirty="0" err="1"/>
              <a:t>lebih</a:t>
            </a:r>
            <a:r>
              <a:rPr lang="en-US" sz="2800" b="1" dirty="0"/>
              <a:t> </a:t>
            </a:r>
            <a:r>
              <a:rPr lang="en-US" sz="2800" b="1" dirty="0" err="1"/>
              <a:t>besar</a:t>
            </a:r>
            <a:r>
              <a:rPr lang="en-US" sz="2800" b="1" dirty="0"/>
              <a:t> </a:t>
            </a:r>
            <a:r>
              <a:rPr lang="en-US" sz="2800" b="1" dirty="0" err="1"/>
              <a:t>dari</a:t>
            </a:r>
            <a:r>
              <a:rPr lang="en-US" sz="2800" b="1" dirty="0"/>
              <a:t> (P|TEPAT) </a:t>
            </a:r>
            <a:r>
              <a:rPr lang="en-US" sz="2800" b="1" dirty="0" err="1"/>
              <a:t>maka</a:t>
            </a:r>
            <a:r>
              <a:rPr lang="en-US" sz="2800" b="1" dirty="0"/>
              <a:t> </a:t>
            </a:r>
            <a:r>
              <a:rPr lang="en-US" sz="2800" b="1" dirty="0" err="1"/>
              <a:t>keputusannya</a:t>
            </a:r>
            <a:r>
              <a:rPr lang="en-US" sz="2800" b="1" dirty="0"/>
              <a:t> </a:t>
            </a:r>
            <a:r>
              <a:rPr lang="en-US" sz="2800" b="1" dirty="0" err="1"/>
              <a:t>adalah</a:t>
            </a:r>
            <a:r>
              <a:rPr lang="en-US" sz="2800" b="1" dirty="0"/>
              <a:t> "</a:t>
            </a:r>
            <a:r>
              <a:rPr lang="en-US" sz="2800" b="1" dirty="0" err="1" smtClean="0"/>
              <a:t>Terlambat</a:t>
            </a:r>
            <a:r>
              <a:rPr lang="en-US" sz="2800" b="1" dirty="0" smtClean="0"/>
              <a:t>“</a:t>
            </a:r>
          </a:p>
          <a:p>
            <a:endParaRPr lang="en-US" sz="2800" b="1" dirty="0"/>
          </a:p>
          <a:p>
            <a:endParaRPr lang="en-US" sz="2800" b="1" dirty="0"/>
          </a:p>
          <a:p>
            <a:endParaRPr lang="en-US" b="1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589780"/>
              </p:ext>
            </p:extLst>
          </p:nvPr>
        </p:nvGraphicFramePr>
        <p:xfrm>
          <a:off x="457200" y="4800600"/>
          <a:ext cx="8305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4300"/>
                <a:gridCol w="1384300"/>
                <a:gridCol w="1384300"/>
                <a:gridCol w="1384300"/>
                <a:gridCol w="1384300"/>
                <a:gridCol w="13843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Laki-Laki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Mahasiswa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Lajang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2.70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Terlambat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sp>
        <p:nvSpPr>
          <p:cNvPr id="5" name="Down Arrow 4"/>
          <p:cNvSpPr/>
          <p:nvPr/>
        </p:nvSpPr>
        <p:spPr>
          <a:xfrm>
            <a:off x="8001000" y="4038600"/>
            <a:ext cx="457200" cy="76200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2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Statistik</a:t>
            </a:r>
            <a:endParaRPr lang="en-US" dirty="0" smtClean="0"/>
          </a:p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Data</a:t>
            </a:r>
          </a:p>
          <a:p>
            <a:r>
              <a:rPr lang="en-US" dirty="0" smtClean="0"/>
              <a:t>Variable</a:t>
            </a:r>
          </a:p>
          <a:p>
            <a:r>
              <a:rPr lang="en-US" dirty="0" smtClean="0"/>
              <a:t>Naïve </a:t>
            </a:r>
            <a:r>
              <a:rPr lang="en-US" dirty="0" err="1" smtClean="0"/>
              <a:t>Bayes</a:t>
            </a:r>
            <a:endParaRPr lang="en-US" dirty="0" smtClean="0"/>
          </a:p>
          <a:p>
            <a:r>
              <a:rPr lang="en-US" dirty="0" smtClean="0"/>
              <a:t>Naïve </a:t>
            </a:r>
            <a:r>
              <a:rPr lang="en-US" dirty="0" err="1" smtClean="0"/>
              <a:t>Bayes</a:t>
            </a:r>
            <a:r>
              <a:rPr lang="en-US" dirty="0" smtClean="0"/>
              <a:t> Sample</a:t>
            </a:r>
          </a:p>
          <a:p>
            <a:r>
              <a:rPr lang="en-US" dirty="0" smtClean="0"/>
              <a:t>Exercise</a:t>
            </a:r>
          </a:p>
          <a:p>
            <a:r>
              <a:rPr lang="en-US" dirty="0" smtClean="0"/>
              <a:t>Assignment</a:t>
            </a:r>
            <a:endParaRPr lang="en-US" dirty="0"/>
          </a:p>
          <a:p>
            <a:endParaRPr lang="en-US" dirty="0"/>
          </a:p>
        </p:txBody>
      </p:sp>
      <p:sp>
        <p:nvSpPr>
          <p:cNvPr id="4" name="Left Arrow 3"/>
          <p:cNvSpPr/>
          <p:nvPr/>
        </p:nvSpPr>
        <p:spPr>
          <a:xfrm rot="20648369">
            <a:off x="4262338" y="3728970"/>
            <a:ext cx="1175465" cy="685800"/>
          </a:xfrm>
          <a:prstGeom prst="leftArrow">
            <a:avLst/>
          </a:prstGeom>
          <a:solidFill>
            <a:srgbClr val="FF00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28" y="0"/>
            <a:ext cx="1683327" cy="195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37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9809631"/>
              </p:ext>
            </p:extLst>
          </p:nvPr>
        </p:nvGraphicFramePr>
        <p:xfrm>
          <a:off x="457200" y="1600200"/>
          <a:ext cx="82296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Hewan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Penutup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Kulit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Melahirkan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Berat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Kelas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Sisik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Reptil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Tikus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Bulu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Mamalia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Kambing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Rambut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Mamalia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Sapi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Rambut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Mamalia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Kadal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Sisik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Tidak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Reptil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Kucing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Rambut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Mamalia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Bekicot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Cangkang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Tidak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Reptil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Harimau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Rambut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Mamalia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Rusa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Rambut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Mamalia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Kura </a:t>
                      </a:r>
                      <a:r>
                        <a:rPr lang="en-US" dirty="0" err="1" smtClean="0"/>
                        <a:t>Kura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Cangkang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Tidak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Reptil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Musang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Rambut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366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7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Statistik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yang </a:t>
            </a:r>
            <a:r>
              <a:rPr lang="en-US" dirty="0" err="1" smtClean="0"/>
              <a:t>luas</a:t>
            </a:r>
            <a:r>
              <a:rPr lang="en-US" dirty="0" smtClean="0"/>
              <a:t>,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yang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, </a:t>
            </a:r>
            <a:r>
              <a:rPr lang="en-US" dirty="0" err="1" smtClean="0"/>
              <a:t>penyajian</a:t>
            </a:r>
            <a:r>
              <a:rPr lang="en-US" dirty="0" smtClean="0"/>
              <a:t>, </a:t>
            </a:r>
            <a:r>
              <a:rPr lang="en-US" dirty="0" err="1" smtClean="0"/>
              <a:t>penganalisian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data yang </a:t>
            </a:r>
            <a:r>
              <a:rPr lang="en-US" dirty="0" err="1" smtClean="0"/>
              <a:t>berbentuk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Statistik</a:t>
            </a:r>
            <a:endParaRPr lang="en-US" dirty="0" smtClean="0"/>
          </a:p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Data</a:t>
            </a:r>
          </a:p>
          <a:p>
            <a:r>
              <a:rPr lang="en-US" dirty="0" smtClean="0"/>
              <a:t>Variable</a:t>
            </a:r>
          </a:p>
          <a:p>
            <a:r>
              <a:rPr lang="en-US" dirty="0" smtClean="0"/>
              <a:t>Naïve </a:t>
            </a:r>
            <a:r>
              <a:rPr lang="en-US" dirty="0" err="1" smtClean="0"/>
              <a:t>Bayes</a:t>
            </a:r>
            <a:endParaRPr lang="en-US" dirty="0" smtClean="0"/>
          </a:p>
          <a:p>
            <a:r>
              <a:rPr lang="en-US" dirty="0" smtClean="0"/>
              <a:t>Naïve </a:t>
            </a:r>
            <a:r>
              <a:rPr lang="en-US" dirty="0" err="1" smtClean="0"/>
              <a:t>Bayes</a:t>
            </a:r>
            <a:r>
              <a:rPr lang="en-US" dirty="0" smtClean="0"/>
              <a:t> Sample</a:t>
            </a:r>
          </a:p>
          <a:p>
            <a:r>
              <a:rPr lang="en-US" dirty="0" smtClean="0"/>
              <a:t>Exercise</a:t>
            </a:r>
          </a:p>
          <a:p>
            <a:r>
              <a:rPr lang="en-US" dirty="0" smtClean="0"/>
              <a:t>Assignment</a:t>
            </a:r>
            <a:endParaRPr lang="en-US" dirty="0"/>
          </a:p>
          <a:p>
            <a:endParaRPr lang="en-US" dirty="0"/>
          </a:p>
        </p:txBody>
      </p:sp>
      <p:sp>
        <p:nvSpPr>
          <p:cNvPr id="4" name="Left Arrow 3"/>
          <p:cNvSpPr/>
          <p:nvPr/>
        </p:nvSpPr>
        <p:spPr>
          <a:xfrm rot="20648369">
            <a:off x="3500339" y="1823970"/>
            <a:ext cx="1175465" cy="685800"/>
          </a:xfrm>
          <a:prstGeom prst="leftArrow">
            <a:avLst/>
          </a:prstGeom>
          <a:solidFill>
            <a:srgbClr val="FF00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28" y="0"/>
            <a:ext cx="1683327" cy="195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55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 err="1" smtClean="0"/>
              <a:t>kualitatif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data yang </a:t>
            </a:r>
            <a:r>
              <a:rPr lang="en-US" dirty="0" err="1" smtClean="0"/>
              <a:t>disajikan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, </a:t>
            </a:r>
            <a:r>
              <a:rPr lang="en-US" dirty="0" err="1" smtClean="0"/>
              <a:t>kalimat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. </a:t>
            </a:r>
            <a:r>
              <a:rPr lang="en-US" dirty="0" err="1" smtClean="0"/>
              <a:t>Contoh</a:t>
            </a:r>
            <a:r>
              <a:rPr lang="en-US" dirty="0" smtClean="0"/>
              <a:t> : data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kelamin</a:t>
            </a:r>
            <a:r>
              <a:rPr lang="en-US" dirty="0" smtClean="0"/>
              <a:t>, agama,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sepeda</a:t>
            </a:r>
            <a:r>
              <a:rPr lang="en-US" dirty="0" smtClean="0"/>
              <a:t> motor. </a:t>
            </a:r>
          </a:p>
          <a:p>
            <a:endParaRPr lang="en-US" dirty="0" smtClean="0"/>
          </a:p>
          <a:p>
            <a:r>
              <a:rPr lang="en-US" dirty="0" smtClean="0"/>
              <a:t>Data </a:t>
            </a:r>
            <a:r>
              <a:rPr lang="en-US" dirty="0" err="1" smtClean="0"/>
              <a:t>kuantitaif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data </a:t>
            </a:r>
            <a:r>
              <a:rPr lang="en-US" dirty="0" err="1" smtClean="0"/>
              <a:t>disajikan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. </a:t>
            </a:r>
            <a:r>
              <a:rPr lang="en-US" dirty="0" err="1" smtClean="0"/>
              <a:t>Contoh</a:t>
            </a:r>
            <a:r>
              <a:rPr lang="en-US" dirty="0" smtClean="0"/>
              <a:t> data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, </a:t>
            </a:r>
            <a:r>
              <a:rPr lang="en-US" dirty="0" err="1" smtClean="0"/>
              <a:t>berat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,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matematika</a:t>
            </a:r>
            <a:r>
              <a:rPr lang="en-US" dirty="0" smtClean="0"/>
              <a:t>.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 err="1" smtClean="0"/>
              <a:t>kuantitatif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Data </a:t>
            </a:r>
            <a:r>
              <a:rPr lang="en-US" dirty="0" err="1" smtClean="0"/>
              <a:t>Diskrit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data yang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berbentuk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A </a:t>
            </a:r>
            <a:r>
              <a:rPr lang="en-US" dirty="0" err="1" smtClean="0"/>
              <a:t>menjual</a:t>
            </a:r>
            <a:r>
              <a:rPr lang="en-US" dirty="0" smtClean="0"/>
              <a:t> 100 </a:t>
            </a:r>
            <a:r>
              <a:rPr lang="en-US" dirty="0" err="1" smtClean="0"/>
              <a:t>buah</a:t>
            </a:r>
            <a:r>
              <a:rPr lang="en-US" dirty="0" smtClean="0"/>
              <a:t> </a:t>
            </a:r>
            <a:r>
              <a:rPr lang="en-US" dirty="0" err="1" smtClean="0"/>
              <a:t>mobil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200 </a:t>
            </a:r>
            <a:r>
              <a:rPr lang="en-US" dirty="0" err="1" smtClean="0"/>
              <a:t>sepeda</a:t>
            </a:r>
            <a:r>
              <a:rPr lang="en-US" dirty="0" smtClean="0"/>
              <a:t> motor.</a:t>
            </a:r>
          </a:p>
          <a:p>
            <a:pPr lvl="2"/>
            <a:r>
              <a:rPr lang="en-US" dirty="0" smtClean="0"/>
              <a:t>Data Nominal, </a:t>
            </a:r>
            <a:r>
              <a:rPr lang="en-US" dirty="0" err="1" smtClean="0"/>
              <a:t>yaitu</a:t>
            </a:r>
            <a:r>
              <a:rPr lang="en-US" dirty="0" smtClean="0"/>
              <a:t> data yang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kelamin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 err="1" smtClean="0"/>
              <a:t>Kuantitatif</a:t>
            </a:r>
            <a:endParaRPr lang="en-US" dirty="0" smtClean="0"/>
          </a:p>
          <a:p>
            <a:pPr lvl="1"/>
            <a:r>
              <a:rPr lang="en-US" dirty="0" smtClean="0"/>
              <a:t>Data </a:t>
            </a:r>
            <a:r>
              <a:rPr lang="en-US" dirty="0" err="1" smtClean="0"/>
              <a:t>kontinyu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data yang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pecahan</a:t>
            </a:r>
            <a:r>
              <a:rPr lang="en-US" dirty="0" smtClean="0"/>
              <a:t>. </a:t>
            </a:r>
            <a:r>
              <a:rPr lang="en-US" dirty="0" err="1" smtClean="0"/>
              <a:t>Contohnya</a:t>
            </a:r>
            <a:r>
              <a:rPr lang="en-US" dirty="0" smtClean="0"/>
              <a:t> rata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mobil</a:t>
            </a:r>
            <a:r>
              <a:rPr lang="en-US" dirty="0" smtClean="0"/>
              <a:t> 90 km/jam,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A 155,6 cm.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Jenis</a:t>
            </a:r>
            <a:r>
              <a:rPr lang="en-US" dirty="0" smtClean="0"/>
              <a:t> data </a:t>
            </a:r>
            <a:r>
              <a:rPr lang="en-US" dirty="0" err="1" smtClean="0"/>
              <a:t>lainny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Data Ordinal </a:t>
            </a:r>
            <a:r>
              <a:rPr lang="en-US" dirty="0" err="1" smtClean="0"/>
              <a:t>yaitu</a:t>
            </a:r>
            <a:r>
              <a:rPr lang="en-US" dirty="0" smtClean="0"/>
              <a:t> data yang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rangking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peringkat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yang </a:t>
            </a:r>
            <a:r>
              <a:rPr lang="en-US" dirty="0" err="1" smtClean="0"/>
              <a:t>diukur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 yang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100 </a:t>
            </a:r>
            <a:r>
              <a:rPr lang="en-US" dirty="0" err="1" smtClean="0"/>
              <a:t>dinayatakan</a:t>
            </a:r>
            <a:r>
              <a:rPr lang="en-US" dirty="0" smtClean="0"/>
              <a:t> </a:t>
            </a:r>
            <a:r>
              <a:rPr lang="en-US" dirty="0" err="1" smtClean="0"/>
              <a:t>rangking</a:t>
            </a:r>
            <a:r>
              <a:rPr lang="en-US" dirty="0" smtClean="0"/>
              <a:t> 1, </a:t>
            </a:r>
            <a:r>
              <a:rPr lang="en-US" dirty="0" err="1" smtClean="0"/>
              <a:t>nilai</a:t>
            </a:r>
            <a:r>
              <a:rPr lang="en-US" dirty="0" smtClean="0"/>
              <a:t> 98 </a:t>
            </a:r>
            <a:r>
              <a:rPr lang="en-US" dirty="0" err="1" smtClean="0"/>
              <a:t>ragking</a:t>
            </a:r>
            <a:r>
              <a:rPr lang="en-US" dirty="0" smtClean="0"/>
              <a:t> 2, </a:t>
            </a:r>
            <a:r>
              <a:rPr lang="en-US" dirty="0" err="1" smtClean="0"/>
              <a:t>nilai</a:t>
            </a:r>
            <a:r>
              <a:rPr lang="en-US" dirty="0" smtClean="0"/>
              <a:t> 80 </a:t>
            </a:r>
            <a:r>
              <a:rPr lang="en-US" dirty="0" err="1" smtClean="0"/>
              <a:t>rangking</a:t>
            </a:r>
            <a:r>
              <a:rPr lang="en-US" dirty="0" smtClean="0"/>
              <a:t> 3,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seterusnya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1471</TotalTime>
  <Words>1340</Words>
  <Application>Microsoft Office PowerPoint</Application>
  <PresentationFormat>On-screen Show (4:3)</PresentationFormat>
  <Paragraphs>239</Paragraphs>
  <Slides>33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Courier New</vt:lpstr>
      <vt:lpstr>Office Theme</vt:lpstr>
      <vt:lpstr>Worksheet</vt:lpstr>
      <vt:lpstr>Data Mining</vt:lpstr>
      <vt:lpstr>Outline</vt:lpstr>
      <vt:lpstr>Statistik</vt:lpstr>
      <vt:lpstr>Statistik</vt:lpstr>
      <vt:lpstr>Outline</vt:lpstr>
      <vt:lpstr>Jenis-Jenis Data</vt:lpstr>
      <vt:lpstr>Jenis-Jenis Data</vt:lpstr>
      <vt:lpstr>Jenis-Jenis Data</vt:lpstr>
      <vt:lpstr>Jenis-Jenis Data</vt:lpstr>
      <vt:lpstr>Jenis-Jenis Data</vt:lpstr>
      <vt:lpstr>Outline</vt:lpstr>
      <vt:lpstr>Variable</vt:lpstr>
      <vt:lpstr>Variable</vt:lpstr>
      <vt:lpstr>Variable Independent</vt:lpstr>
      <vt:lpstr>Variable Dependent</vt:lpstr>
      <vt:lpstr>Outline</vt:lpstr>
      <vt:lpstr>Naïve Bayes</vt:lpstr>
      <vt:lpstr>Naïve Bayes</vt:lpstr>
      <vt:lpstr>Naïve Bayes</vt:lpstr>
      <vt:lpstr>Naïve Bayes</vt:lpstr>
      <vt:lpstr>Outline</vt:lpstr>
      <vt:lpstr>Sample Data</vt:lpstr>
      <vt:lpstr>Tahap 1: Menghitung Jumlah Class/Label</vt:lpstr>
      <vt:lpstr>Tahap 2.1: Menghitung Jumlah Kasus Yang Sama dengan Kelas Yang Sama (Sample JK=Laki-Laki)</vt:lpstr>
      <vt:lpstr>Tahap 2.2: Menghitung Jumlah Kasus Yang Sama dengan Kelas Yang Sama (Sample S.Mahasiswa = Mahasiswa)</vt:lpstr>
      <vt:lpstr>Tahap 2.3: Menghitung Jumlah Kasus Yang Sama dengan Kelas Yang Sama (Sample Pernikahan = Lajang)</vt:lpstr>
      <vt:lpstr>Tahap 2.3: Menghitung Jumlah Kasus Yang Sama dengan Kelas Yang Sama (Sample IPK= 2.70)</vt:lpstr>
      <vt:lpstr>Tahap 3: Kalikan Semua Variable Tepat</vt:lpstr>
      <vt:lpstr>Tahap 3: Kalikan Semua Variable TERLAMBAT</vt:lpstr>
      <vt:lpstr>Tahap 4: Bandingkan Hasil Class Tepat | Terlambat</vt:lpstr>
      <vt:lpstr>Outline</vt:lpstr>
      <vt:lpstr>Exercise</vt:lpstr>
      <vt:lpstr>Assignment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Darmajaya</dc:creator>
  <cp:lastModifiedBy>Acer</cp:lastModifiedBy>
  <cp:revision>142</cp:revision>
  <dcterms:created xsi:type="dcterms:W3CDTF">2017-03-15T06:06:24Z</dcterms:created>
  <dcterms:modified xsi:type="dcterms:W3CDTF">2021-07-29T00:53:52Z</dcterms:modified>
</cp:coreProperties>
</file>