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112" d="100"/>
          <a:sy n="112" d="100"/>
        </p:scale>
        <p:origin x="41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3/19/2024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t>3/19/2024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t>3/19/2024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t>3/19/2024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3/19/2024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3/19/2024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3/19/2024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3/19/2024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864235" y="798195"/>
            <a:ext cx="6126480" cy="1938992"/>
          </a:xfrm>
          <a:prstGeom prst="rect">
            <a:avLst/>
          </a:prstGeom>
          <a:noFill/>
        </p:spPr>
        <p:txBody>
          <a:bodyPr wrap="square" rtlCol="0">
            <a:spAutoFit/>
          </a:bodyPr>
          <a:lstStyle/>
          <a:p>
            <a:pPr algn="l"/>
            <a:r>
              <a:rPr lang="en-GB" altLang="en-US" sz="4000" b="1" dirty="0" err="1"/>
              <a:t>Skema</a:t>
            </a:r>
            <a:r>
              <a:rPr lang="en-GB" altLang="en-US" sz="4000" b="1" dirty="0"/>
              <a:t> </a:t>
            </a:r>
            <a:r>
              <a:rPr lang="en-GB" altLang="en-US" sz="4000" b="1" dirty="0" err="1"/>
              <a:t>Penulisan</a:t>
            </a:r>
            <a:r>
              <a:rPr lang="en-GB" altLang="en-US" sz="4000" b="1" dirty="0"/>
              <a:t> </a:t>
            </a:r>
          </a:p>
          <a:p>
            <a:pPr algn="l"/>
            <a:r>
              <a:rPr lang="en-GB" altLang="en-US" sz="4000" b="1" dirty="0" err="1"/>
              <a:t>Laporan</a:t>
            </a:r>
            <a:r>
              <a:rPr lang="en-GB" altLang="en-US" sz="4000" b="1" dirty="0"/>
              <a:t> </a:t>
            </a:r>
            <a:r>
              <a:rPr lang="en-GB" altLang="en-US" sz="4000" b="1" dirty="0" err="1"/>
              <a:t>Tugas</a:t>
            </a:r>
            <a:r>
              <a:rPr lang="en-GB" altLang="en-US" sz="4000" b="1" dirty="0"/>
              <a:t> Mata </a:t>
            </a:r>
            <a:r>
              <a:rPr lang="en-GB" altLang="en-US" sz="4000" b="1" dirty="0" err="1"/>
              <a:t>Kuliah</a:t>
            </a:r>
            <a:endParaRPr lang="en-GB" altLang="en-US" sz="4000" b="1" dirty="0"/>
          </a:p>
          <a:p>
            <a:pPr algn="l"/>
            <a:r>
              <a:rPr lang="en-GB" altLang="en-US" sz="4000" b="1" dirty="0" smtClean="0"/>
              <a:t>DKV Visual Branding</a:t>
            </a:r>
          </a:p>
        </p:txBody>
      </p:sp>
      <p:sp>
        <p:nvSpPr>
          <p:cNvPr id="6" name="Text Box 5"/>
          <p:cNvSpPr txBox="1"/>
          <p:nvPr/>
        </p:nvSpPr>
        <p:spPr>
          <a:xfrm>
            <a:off x="982980" y="2884805"/>
            <a:ext cx="3811211" cy="923330"/>
          </a:xfrm>
          <a:prstGeom prst="rect">
            <a:avLst/>
          </a:prstGeom>
          <a:noFill/>
        </p:spPr>
        <p:txBody>
          <a:bodyPr wrap="square" rtlCol="0">
            <a:spAutoFit/>
          </a:bodyPr>
          <a:lstStyle/>
          <a:p>
            <a:r>
              <a:rPr lang="en-GB" altLang="en-US" b="1"/>
              <a:t>Oleh :  </a:t>
            </a:r>
          </a:p>
          <a:p>
            <a:r>
              <a:rPr lang="en-GB" altLang="en-US" b="1"/>
              <a:t>Ade Moussadecq. S.Pd., M.Sn</a:t>
            </a:r>
          </a:p>
          <a:p>
            <a:r>
              <a:rPr lang="en-GB" altLang="en-US" b="1"/>
              <a:t>Dika Tondo Widakdo, S.Kom., M.T.I</a:t>
            </a:r>
            <a:endParaRPr lang="en-GB" altLang="en-US" b="1" dirty="0" err="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p:nvPr/>
        </p:nvSpPr>
        <p:spPr>
          <a:xfrm>
            <a:off x="1068705" y="848995"/>
            <a:ext cx="10370820" cy="4338320"/>
          </a:xfrm>
          <a:prstGeom prst="rect">
            <a:avLst/>
          </a:prstGeom>
          <a:noFill/>
        </p:spPr>
        <p:txBody>
          <a:bodyPr wrap="square" rtlCol="0" anchor="t">
            <a:spAutoFit/>
          </a:bodyPr>
          <a:lstStyle/>
          <a:p>
            <a:pPr algn="just"/>
            <a:r>
              <a:rPr lang="en-GB" altLang="en-US" sz="2400" b="1"/>
              <a:t>S</a:t>
            </a:r>
            <a:r>
              <a:rPr lang="en-US" sz="2400" b="1"/>
              <a:t>istematika </a:t>
            </a:r>
            <a:r>
              <a:rPr lang="en-GB" altLang="en-US" sz="2400" b="1"/>
              <a:t>P</a:t>
            </a:r>
            <a:r>
              <a:rPr lang="en-US" sz="2400" b="1"/>
              <a:t>enulisan </a:t>
            </a:r>
            <a:r>
              <a:rPr lang="en-GB" altLang="en-US" sz="2400" b="1"/>
              <a:t>L</a:t>
            </a:r>
            <a:r>
              <a:rPr lang="en-US" sz="2400" b="1"/>
              <a:t>aporan </a:t>
            </a:r>
            <a:r>
              <a:rPr lang="en-GB" altLang="en-US" sz="2400" b="1"/>
              <a:t>T</a:t>
            </a:r>
            <a:r>
              <a:rPr lang="en-US" sz="2400" b="1"/>
              <a:t>ugas </a:t>
            </a:r>
          </a:p>
          <a:p>
            <a:pPr algn="just"/>
            <a:endParaRPr lang="en-US"/>
          </a:p>
          <a:p>
            <a:pPr algn="just"/>
            <a:r>
              <a:rPr lang="en-US"/>
              <a:t>Kata Pengantar: berisi ucapan terima kasih</a:t>
            </a:r>
          </a:p>
          <a:p>
            <a:pPr algn="just"/>
            <a:r>
              <a:rPr lang="en-US"/>
              <a:t>Daftar Isi: berisi daftar bab dan sub-bab dalam laporan.</a:t>
            </a:r>
          </a:p>
          <a:p>
            <a:pPr algn="just"/>
            <a:endParaRPr lang="en-US"/>
          </a:p>
          <a:p>
            <a:pPr algn="just"/>
            <a:r>
              <a:rPr lang="en-GB" altLang="en-US"/>
              <a:t>1. </a:t>
            </a:r>
            <a:r>
              <a:rPr lang="en-US"/>
              <a:t>Pendahuluan: berisi latar belakang tugas, tujuan tugas, ruang lingkup tugas</a:t>
            </a:r>
            <a:r>
              <a:rPr lang="en-GB" altLang="en-US"/>
              <a:t>.</a:t>
            </a:r>
            <a:endParaRPr lang="en-US"/>
          </a:p>
          <a:p>
            <a:pPr algn="just"/>
            <a:r>
              <a:rPr lang="en-GB" altLang="en-US"/>
              <a:t>2. Profil Sekolah</a:t>
            </a:r>
            <a:r>
              <a:rPr lang="en-US"/>
              <a:t>: berisi </a:t>
            </a:r>
            <a:r>
              <a:rPr lang="en-GB" altLang="en-US"/>
              <a:t>penjelasan tentang objek perancangan </a:t>
            </a:r>
            <a:endParaRPr lang="en-US"/>
          </a:p>
          <a:p>
            <a:pPr algn="just"/>
            <a:r>
              <a:rPr lang="en-GB" altLang="en-US"/>
              <a:t>3. </a:t>
            </a:r>
            <a:r>
              <a:rPr lang="en-US"/>
              <a:t>Metode</a:t>
            </a:r>
            <a:r>
              <a:rPr lang="en-GB" altLang="en-US"/>
              <a:t> Perancangan </a:t>
            </a:r>
            <a:r>
              <a:rPr lang="en-US"/>
              <a:t>: berisi uraian tentang </a:t>
            </a:r>
            <a:r>
              <a:rPr lang="en-GB" altLang="en-US"/>
              <a:t>tahapan pelaksanaan sperti</a:t>
            </a:r>
          </a:p>
          <a:p>
            <a:pPr algn="just"/>
            <a:r>
              <a:rPr lang="en-GB" altLang="en-US"/>
              <a:t>     </a:t>
            </a:r>
            <a:r>
              <a:rPr lang="en-US"/>
              <a:t>teknik pengumpulan data, dan analisis data.</a:t>
            </a:r>
          </a:p>
          <a:p>
            <a:pPr algn="just"/>
            <a:r>
              <a:rPr lang="en-GB" altLang="en-US"/>
              <a:t>4. </a:t>
            </a:r>
            <a:r>
              <a:rPr lang="en-US"/>
              <a:t>Hasil dan Pembahasan: berisi hasil dari tugas yang telah dilakukan, </a:t>
            </a:r>
          </a:p>
          <a:p>
            <a:pPr algn="just"/>
            <a:r>
              <a:rPr lang="en-GB" altLang="en-US"/>
              <a:t>    </a:t>
            </a:r>
            <a:r>
              <a:rPr lang="en-US"/>
              <a:t>dianalisis dan diinterpretasikan secara lengkap dan mendalam.</a:t>
            </a:r>
          </a:p>
          <a:p>
            <a:pPr algn="just"/>
            <a:r>
              <a:rPr lang="en-GB" altLang="en-US"/>
              <a:t>5. </a:t>
            </a:r>
            <a:r>
              <a:rPr lang="en-US"/>
              <a:t>Kesimpulan dan Saran: berisi ringkasan dari hasil tugas dan kesimpulan yang diperoleh, </a:t>
            </a:r>
          </a:p>
          <a:p>
            <a:pPr algn="just"/>
            <a:r>
              <a:rPr lang="en-GB" altLang="en-US"/>
              <a:t>    </a:t>
            </a:r>
            <a:r>
              <a:rPr lang="en-US"/>
              <a:t>serta saran yang dapat diberikan bagi pengembangan tugas di masa depan.</a:t>
            </a:r>
          </a:p>
          <a:p>
            <a:pPr algn="just"/>
            <a:endParaRPr lang="en-US"/>
          </a:p>
          <a:p>
            <a:pPr algn="just"/>
            <a:r>
              <a:rPr lang="en-US"/>
              <a:t>Daftar Pustaka: berisi daftar semua sumber atau referensi yang digunakan dalam laporan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b="1"/>
              <a:t>Penjelasan </a:t>
            </a:r>
          </a:p>
        </p:txBody>
      </p:sp>
      <p:sp>
        <p:nvSpPr>
          <p:cNvPr id="4" name="Text Box 3"/>
          <p:cNvSpPr txBox="1"/>
          <p:nvPr/>
        </p:nvSpPr>
        <p:spPr>
          <a:xfrm>
            <a:off x="838200" y="1966595"/>
            <a:ext cx="4453255" cy="2738120"/>
          </a:xfrm>
          <a:prstGeom prst="rect">
            <a:avLst/>
          </a:prstGeom>
          <a:noFill/>
        </p:spPr>
        <p:txBody>
          <a:bodyPr wrap="square" rtlCol="0" anchor="t">
            <a:spAutoFit/>
          </a:bodyPr>
          <a:lstStyle/>
          <a:p>
            <a:r>
              <a:rPr lang="en-GB" altLang="en-US" sz="2800" b="1"/>
              <a:t>1. Pendahuluan</a:t>
            </a:r>
            <a:endParaRPr lang="en-US" sz="2800" b="1"/>
          </a:p>
          <a:p>
            <a:endParaRPr lang="en-US"/>
          </a:p>
          <a:p>
            <a:r>
              <a:rPr lang="en-US"/>
              <a:t>Pendahuluan biasanya berisi informasi tentang latar belakang, masalah yang dihadapi</a:t>
            </a:r>
            <a:r>
              <a:rPr lang="en-GB" altLang="en-US"/>
              <a:t>.</a:t>
            </a:r>
          </a:p>
          <a:p>
            <a:endParaRPr lang="en-GB" altLang="en-US"/>
          </a:p>
          <a:p>
            <a:r>
              <a:rPr lang="en-GB" altLang="en-US"/>
              <a:t>a.  Latar Belakang</a:t>
            </a:r>
          </a:p>
          <a:p>
            <a:r>
              <a:rPr lang="en-GB" altLang="en-US"/>
              <a:t>b. Tujuan </a:t>
            </a:r>
          </a:p>
          <a:p>
            <a:r>
              <a:rPr lang="en-GB" altLang="en-US"/>
              <a:t>c.  Manfaat</a:t>
            </a:r>
          </a:p>
        </p:txBody>
      </p:sp>
      <p:pic>
        <p:nvPicPr>
          <p:cNvPr id="101" name="Content Placeholder 100"/>
          <p:cNvPicPr>
            <a:picLocks noGrp="1"/>
          </p:cNvPicPr>
          <p:nvPr>
            <p:ph idx="1"/>
          </p:nvPr>
        </p:nvPicPr>
        <p:blipFill>
          <a:blip r:embed="rId2"/>
          <a:stretch>
            <a:fillRect/>
          </a:stretch>
        </p:blipFill>
        <p:spPr>
          <a:xfrm>
            <a:off x="5291455" y="1304925"/>
            <a:ext cx="6372860" cy="4248785"/>
          </a:xfrm>
          <a:prstGeom prst="rect">
            <a:avLst/>
          </a:prstGeom>
          <a:noFill/>
          <a:ln w="9525">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793750" y="714375"/>
            <a:ext cx="4212590" cy="3291840"/>
          </a:xfrm>
          <a:prstGeom prst="rect">
            <a:avLst/>
          </a:prstGeom>
          <a:noFill/>
        </p:spPr>
        <p:txBody>
          <a:bodyPr wrap="square" rtlCol="0" anchor="t">
            <a:spAutoFit/>
          </a:bodyPr>
          <a:lstStyle/>
          <a:p>
            <a:r>
              <a:rPr lang="en-GB" altLang="en-US" sz="2800" b="1"/>
              <a:t>2. Profil Sekolah</a:t>
            </a:r>
            <a:endParaRPr lang="en-US" sz="2800" b="1"/>
          </a:p>
          <a:p>
            <a:endParaRPr lang="en-US"/>
          </a:p>
          <a:p>
            <a:r>
              <a:rPr lang="en-US"/>
              <a:t>Profil sekolah mencakup berbagai aspek, seperti visi dan misi sekolah, profil kepala sekolah dan staf pengajar, kurikulum dan program akademik, fasilitas dan sarana prasarana</a:t>
            </a:r>
            <a:r>
              <a:rPr lang="en-GB" altLang="en-US"/>
              <a:t>.</a:t>
            </a:r>
          </a:p>
          <a:p>
            <a:endParaRPr lang="en-GB" altLang="en-US"/>
          </a:p>
          <a:p>
            <a:r>
              <a:rPr lang="en-GB" altLang="en-US"/>
              <a:t>a. Sejarah Sekolah</a:t>
            </a:r>
          </a:p>
          <a:p>
            <a:r>
              <a:rPr lang="en-GB" altLang="en-US"/>
              <a:t>b. Visi dan Misi</a:t>
            </a:r>
          </a:p>
          <a:p>
            <a:r>
              <a:rPr lang="en-GB" altLang="en-US"/>
              <a:t>c. Informasi Lainnya</a:t>
            </a:r>
          </a:p>
        </p:txBody>
      </p:sp>
      <p:pic>
        <p:nvPicPr>
          <p:cNvPr id="102" name="Content Placeholder 101"/>
          <p:cNvPicPr>
            <a:picLocks noGrp="1"/>
          </p:cNvPicPr>
          <p:nvPr>
            <p:ph idx="1"/>
          </p:nvPr>
        </p:nvPicPr>
        <p:blipFill>
          <a:blip r:embed="rId2"/>
          <a:stretch>
            <a:fillRect/>
          </a:stretch>
        </p:blipFill>
        <p:spPr>
          <a:xfrm>
            <a:off x="5440680" y="980440"/>
            <a:ext cx="6063615" cy="4351655"/>
          </a:xfrm>
          <a:prstGeom prst="rect">
            <a:avLst/>
          </a:prstGeom>
          <a:noFill/>
          <a:ln w="9525">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793750" y="714375"/>
            <a:ext cx="4212590" cy="4399915"/>
          </a:xfrm>
          <a:prstGeom prst="rect">
            <a:avLst/>
          </a:prstGeom>
          <a:noFill/>
        </p:spPr>
        <p:txBody>
          <a:bodyPr wrap="square" rtlCol="0" anchor="t">
            <a:spAutoFit/>
          </a:bodyPr>
          <a:lstStyle/>
          <a:p>
            <a:r>
              <a:rPr lang="en-GB" altLang="en-US" sz="2800" b="1"/>
              <a:t>3. Metode Perancangan</a:t>
            </a:r>
          </a:p>
          <a:p>
            <a:endParaRPr lang="en-US"/>
          </a:p>
          <a:p>
            <a:r>
              <a:rPr lang="en-US"/>
              <a:t>Metode perancangan atau metode penelitian adalah salah satu bagian penting dalam penulisan ilmiah. Metode ini menggambarkan cara-cara atau langkah-langkah yang digunakan oleh peneliti atau penulis dalam melakukan penelitian atau kajian untuk menjawab pertanyaan atau hipotesis yang diajukan.</a:t>
            </a:r>
          </a:p>
          <a:p>
            <a:endParaRPr lang="en-US"/>
          </a:p>
          <a:p>
            <a:r>
              <a:rPr lang="en-GB" altLang="en-US"/>
              <a:t>a. Teknik Pengumpulan Data</a:t>
            </a:r>
          </a:p>
          <a:p>
            <a:r>
              <a:rPr lang="en-GB" altLang="en-US"/>
              <a:t>b. Teknik Analisis Data.</a:t>
            </a:r>
          </a:p>
          <a:p>
            <a:r>
              <a:rPr lang="en-GB" altLang="en-US"/>
              <a:t>c.  Brainstroming</a:t>
            </a:r>
          </a:p>
          <a:p>
            <a:r>
              <a:rPr lang="en-GB" altLang="en-US"/>
              <a:t>d. Konsep Visual</a:t>
            </a:r>
          </a:p>
        </p:txBody>
      </p:sp>
      <p:pic>
        <p:nvPicPr>
          <p:cNvPr id="103" name="Content Placeholder 102"/>
          <p:cNvPicPr>
            <a:picLocks noGrp="1"/>
          </p:cNvPicPr>
          <p:nvPr>
            <p:ph idx="1"/>
          </p:nvPr>
        </p:nvPicPr>
        <p:blipFill>
          <a:blip r:embed="rId2"/>
          <a:stretch>
            <a:fillRect/>
          </a:stretch>
        </p:blipFill>
        <p:spPr>
          <a:xfrm>
            <a:off x="5697220" y="1131570"/>
            <a:ext cx="5701665" cy="4351655"/>
          </a:xfrm>
          <a:prstGeom prst="rect">
            <a:avLst/>
          </a:prstGeom>
          <a:noFill/>
          <a:ln w="9525">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793750" y="714375"/>
            <a:ext cx="4212590" cy="4677410"/>
          </a:xfrm>
          <a:prstGeom prst="rect">
            <a:avLst/>
          </a:prstGeom>
          <a:noFill/>
        </p:spPr>
        <p:txBody>
          <a:bodyPr wrap="square" rtlCol="0" anchor="t">
            <a:spAutoFit/>
          </a:bodyPr>
          <a:lstStyle/>
          <a:p>
            <a:r>
              <a:rPr lang="en-GB" altLang="en-US" sz="2800" b="1"/>
              <a:t>4. Hasil dan Pembahasan</a:t>
            </a:r>
          </a:p>
          <a:p>
            <a:endParaRPr lang="en-US"/>
          </a:p>
          <a:p>
            <a:r>
              <a:rPr lang="en-US"/>
              <a:t>Hasil dan pembahasan menunjukkan hasil yang telah diperoleh dari pelaksanaan perancangan dan memberikan analisis serta interpretasi terhadap hasil tersebut.</a:t>
            </a:r>
          </a:p>
          <a:p>
            <a:endParaRPr lang="en-US"/>
          </a:p>
          <a:p>
            <a:r>
              <a:rPr lang="en-US"/>
              <a:t>Pada bagian hasil, penulis menjelaskan hasil akhir dari perancangan yang telah dilakukan, seperti </a:t>
            </a:r>
            <a:r>
              <a:rPr lang="en-GB" altLang="en-US"/>
              <a:t>hasil desain</a:t>
            </a:r>
            <a:r>
              <a:rPr lang="en-US"/>
              <a:t>.</a:t>
            </a:r>
            <a:r>
              <a:rPr lang="en-GB" altLang="en-US"/>
              <a:t> dan peng-implementasian desain /rancangan.</a:t>
            </a:r>
          </a:p>
          <a:p>
            <a:endParaRPr lang="en-GB" altLang="en-US"/>
          </a:p>
          <a:p>
            <a:r>
              <a:rPr lang="en-GB" altLang="en-US"/>
              <a:t>a. Hasil Perancangan</a:t>
            </a:r>
          </a:p>
          <a:p>
            <a:r>
              <a:rPr lang="en-GB" altLang="en-US"/>
              <a:t>b. Isi Pesan </a:t>
            </a:r>
          </a:p>
          <a:p>
            <a:r>
              <a:rPr lang="en-GB" altLang="en-US"/>
              <a:t>c. Media Utama</a:t>
            </a:r>
          </a:p>
          <a:p>
            <a:r>
              <a:rPr lang="en-GB" altLang="en-US"/>
              <a:t>d. Media Pendukung</a:t>
            </a:r>
          </a:p>
        </p:txBody>
      </p:sp>
      <p:pic>
        <p:nvPicPr>
          <p:cNvPr id="104" name="Content Placeholder 103"/>
          <p:cNvPicPr>
            <a:picLocks noGrp="1"/>
          </p:cNvPicPr>
          <p:nvPr>
            <p:ph idx="1"/>
          </p:nvPr>
        </p:nvPicPr>
        <p:blipFill>
          <a:blip r:embed="rId2"/>
          <a:stretch>
            <a:fillRect/>
          </a:stretch>
        </p:blipFill>
        <p:spPr>
          <a:xfrm>
            <a:off x="5395595" y="1388110"/>
            <a:ext cx="6049010" cy="4050665"/>
          </a:xfrm>
          <a:prstGeom prst="rect">
            <a:avLst/>
          </a:prstGeom>
          <a:noFill/>
          <a:ln w="9525">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p:nvPr/>
        </p:nvSpPr>
        <p:spPr>
          <a:xfrm>
            <a:off x="793750" y="714375"/>
            <a:ext cx="4212590" cy="3569335"/>
          </a:xfrm>
          <a:prstGeom prst="rect">
            <a:avLst/>
          </a:prstGeom>
          <a:noFill/>
        </p:spPr>
        <p:txBody>
          <a:bodyPr wrap="square" rtlCol="0" anchor="t">
            <a:spAutoFit/>
          </a:bodyPr>
          <a:lstStyle/>
          <a:p>
            <a:r>
              <a:rPr lang="en-GB" altLang="en-US" sz="2800" b="1"/>
              <a:t>5. Penutup</a:t>
            </a:r>
          </a:p>
          <a:p>
            <a:endParaRPr lang="en-US"/>
          </a:p>
          <a:p>
            <a:r>
              <a:rPr lang="en-GB" altLang="en-US"/>
              <a:t>Penutup adalah bagian akhir dari sebuah tulisan atau laporan yang berisi kesimpulan dan rekomendasi dari penulis. Penutup bertujuan untuk memberikan kesimpulan tentang isi tulisan atau laporan yang telah dibahas sebelumnya, serta memberikan pesan akhir kepada pembaca</a:t>
            </a:r>
          </a:p>
          <a:p>
            <a:endParaRPr lang="en-GB" altLang="en-US"/>
          </a:p>
          <a:p>
            <a:r>
              <a:rPr lang="en-GB" altLang="en-US"/>
              <a:t>a. Kesimpulan</a:t>
            </a:r>
          </a:p>
          <a:p>
            <a:r>
              <a:rPr lang="en-GB" altLang="en-US"/>
              <a:t>b. Saran.</a:t>
            </a:r>
          </a:p>
        </p:txBody>
      </p:sp>
      <p:pic>
        <p:nvPicPr>
          <p:cNvPr id="105" name="Content Placeholder 104"/>
          <p:cNvPicPr>
            <a:picLocks noGrp="1"/>
          </p:cNvPicPr>
          <p:nvPr>
            <p:ph idx="1"/>
          </p:nvPr>
        </p:nvPicPr>
        <p:blipFill>
          <a:blip r:embed="rId2"/>
          <a:stretch>
            <a:fillRect/>
          </a:stretch>
        </p:blipFill>
        <p:spPr>
          <a:xfrm>
            <a:off x="5546090" y="1373505"/>
            <a:ext cx="5928360" cy="3446145"/>
          </a:xfrm>
          <a:prstGeom prst="rect">
            <a:avLst/>
          </a:prstGeom>
          <a:noFill/>
          <a:ln w="9525">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407</Words>
  <Application>Microsoft Office PowerPoint</Application>
  <PresentationFormat>Widescreen</PresentationFormat>
  <Paragraphs>60</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Penjelasan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DIKA</cp:lastModifiedBy>
  <cp:revision>4</cp:revision>
  <dcterms:created xsi:type="dcterms:W3CDTF">2023-03-29T01:25:00Z</dcterms:created>
  <dcterms:modified xsi:type="dcterms:W3CDTF">2024-03-19T01:55:58Z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1EED9E8EF2F14A3096C09DDBEC2764A2</vt:lpwstr>
  </property>
  <property fmtid="{D5CDD505-2E9C-101B-9397-08002B2CF9AE}" pid="3" name="KSOProductBuildVer">
    <vt:lpwstr>1033-11.2.0.11516</vt:lpwstr>
  </property>
</Properties>
</file>