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94" r:id="rId2"/>
    <p:sldId id="279" r:id="rId3"/>
    <p:sldId id="257" r:id="rId4"/>
    <p:sldId id="258" r:id="rId5"/>
    <p:sldId id="516" r:id="rId6"/>
    <p:sldId id="517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87" r:id="rId16"/>
    <p:sldId id="288" r:id="rId17"/>
    <p:sldId id="289" r:id="rId18"/>
    <p:sldId id="291" r:id="rId19"/>
    <p:sldId id="293" r:id="rId20"/>
    <p:sldId id="321" r:id="rId21"/>
    <p:sldId id="295" r:id="rId22"/>
    <p:sldId id="506" r:id="rId23"/>
    <p:sldId id="515" r:id="rId24"/>
    <p:sldId id="507" r:id="rId25"/>
    <p:sldId id="508" r:id="rId26"/>
    <p:sldId id="509" r:id="rId27"/>
    <p:sldId id="510" r:id="rId28"/>
    <p:sldId id="511" r:id="rId29"/>
    <p:sldId id="512" r:id="rId30"/>
    <p:sldId id="513" r:id="rId31"/>
    <p:sldId id="514" r:id="rId32"/>
    <p:sldId id="505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>
      <p:cViewPr varScale="1">
        <p:scale>
          <a:sx n="64" d="100"/>
          <a:sy n="64" d="100"/>
        </p:scale>
        <p:origin x="119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Sistem Pengendalian Manajemen—Anthony &amp; Govindarajan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Disusun oleh Rahmat Febrianto</a:t>
            </a:r>
          </a:p>
          <a:p>
            <a:r>
              <a:rPr lang="en-US" altLang="en-US"/>
              <a:t>Universitas Andalas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B3F5E-505F-438E-ABC5-36D47DB364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9938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Sistem Pengendalian Manajemen—Anthony &amp; Govindarajan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Disusun oleh Rahmat Febrianto</a:t>
            </a:r>
          </a:p>
          <a:p>
            <a:r>
              <a:rPr lang="en-US" altLang="en-US"/>
              <a:t>Universitas Andalas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A425C-9A1C-4F73-92F0-032685E3282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4438834"/>
      </p:ext>
    </p:extLst>
  </p:cSld>
  <p:clrMapOvr>
    <a:masterClrMapping/>
  </p:clrMapOvr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Sistem Pengendalian Manajemen—Anthony &amp; Govindarajan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Disusun oleh Rahmat Febrianto</a:t>
            </a:r>
          </a:p>
          <a:p>
            <a:r>
              <a:rPr lang="en-US" altLang="en-US"/>
              <a:t>Universitas Andalas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A425C-9A1C-4F73-92F0-032685E3282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3142996"/>
      </p:ext>
    </p:extLst>
  </p:cSld>
  <p:clrMapOvr>
    <a:masterClrMapping/>
  </p:clrMapOvr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Sistem Pengendalian Manajemen—Anthony &amp; Govindarajan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Disusun oleh Rahmat Febrianto</a:t>
            </a:r>
          </a:p>
          <a:p>
            <a:r>
              <a:rPr lang="en-US" altLang="en-US"/>
              <a:t>Universitas Andalas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A425C-9A1C-4F73-92F0-032685E3282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6407006"/>
      </p:ext>
    </p:extLst>
  </p:cSld>
  <p:clrMapOvr>
    <a:masterClrMapping/>
  </p:clrMapOvr>
  <p:hf sldNum="0"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Sistem Pengendalian Manajemen—Anthony &amp; Govindarajan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Disusun oleh Rahmat Febrianto</a:t>
            </a:r>
          </a:p>
          <a:p>
            <a:r>
              <a:rPr lang="en-US" altLang="en-US"/>
              <a:t>Universitas Andalas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A425C-9A1C-4F73-92F0-032685E3282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7499380"/>
      </p:ext>
    </p:extLst>
  </p:cSld>
  <p:clrMapOvr>
    <a:masterClrMapping/>
  </p:clrMapOvr>
  <p:hf sldNum="0"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Sistem Pengendalian Manajemen—Anthony &amp; Govindarajan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Disusun oleh Rahmat Febrianto</a:t>
            </a:r>
          </a:p>
          <a:p>
            <a:r>
              <a:rPr lang="en-US" altLang="en-US"/>
              <a:t>Universitas Andalas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A425C-9A1C-4F73-92F0-032685E3282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0174611"/>
      </p:ext>
    </p:extLst>
  </p:cSld>
  <p:clrMapOvr>
    <a:masterClrMapping/>
  </p:clrMapOvr>
  <p:hf sldNum="0"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Sistem Pengendalian Manajemen—Anthony &amp; Govindarajan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Disusun oleh Rahmat Febrianto</a:t>
            </a:r>
          </a:p>
          <a:p>
            <a:r>
              <a:rPr lang="en-US" altLang="en-US"/>
              <a:t>Universitas Andalas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A425C-9A1C-4F73-92F0-032685E3282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362336"/>
      </p:ext>
    </p:extLst>
  </p:cSld>
  <p:clrMapOvr>
    <a:masterClrMapping/>
  </p:clrMapOvr>
  <p:hf sldNum="0"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Sistem Pengendalian Manajemen—Anthony &amp; Govindarajan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Disusun oleh Rahmat Febrianto</a:t>
            </a:r>
          </a:p>
          <a:p>
            <a:r>
              <a:rPr lang="en-US" altLang="en-US"/>
              <a:t>Universitas Andalas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0C18-69DD-46D9-A2AB-8F5A228A8B8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068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Sistem Pengendalian Manajemen—Anthony &amp; Govindarajan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Disusun oleh Rahmat Febrianto</a:t>
            </a:r>
          </a:p>
          <a:p>
            <a:r>
              <a:rPr lang="en-US" altLang="en-US"/>
              <a:t>Universitas Andalas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C5B4-41B7-4ADA-B8C8-BC23480A98F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060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Sistem Pengendalian Manajemen—Anthony &amp; Govindarajan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Disusun oleh Rahmat Febrianto</a:t>
            </a:r>
          </a:p>
          <a:p>
            <a:r>
              <a:rPr lang="en-US" altLang="en-US"/>
              <a:t>Universitas Andalas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F3FA-1A65-4CB3-B0CE-0BA46D3F319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2792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Sistem Pengendalian Manajemen—Anthony &amp; Govindarajan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Disusun oleh Rahmat Febrianto</a:t>
            </a:r>
          </a:p>
          <a:p>
            <a:r>
              <a:rPr lang="en-US" altLang="en-US"/>
              <a:t>Universitas Andalas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300A-59CD-49E8-8931-94A6F21A7BC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2420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Sistem Pengendalian Manajemen—Anthony &amp; Govindarajan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Disusun oleh Rahmat Febrianto</a:t>
            </a:r>
          </a:p>
          <a:p>
            <a:r>
              <a:rPr lang="en-US" altLang="en-US"/>
              <a:t>Universitas Andalas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C3CC-5AD5-4BC7-862C-40C827FD284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56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Sistem Pengendalian Manajemen—Anthony &amp; Govindarajan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Disusun oleh Rahmat Febrianto</a:t>
            </a:r>
          </a:p>
          <a:p>
            <a:r>
              <a:rPr lang="en-US" altLang="en-US"/>
              <a:t>Universitas Andalas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E934-A15F-4FDC-BF19-1367CCEF0D6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6983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Sistem Pengendalian Manajemen—Anthony &amp; Govindarajan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Disusun oleh Rahmat Febrianto</a:t>
            </a:r>
          </a:p>
          <a:p>
            <a:r>
              <a:rPr lang="en-US" altLang="en-US"/>
              <a:t>Universitas Andalas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31DC-C6BD-4DED-99C2-89666AE148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4153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Sistem Pengendalian Manajemen—Anthony &amp; Govindarajan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Disusun oleh Rahmat Febrianto</a:t>
            </a:r>
          </a:p>
          <a:p>
            <a:r>
              <a:rPr lang="en-US" altLang="en-US"/>
              <a:t>Universitas Andalas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6215-80DA-4730-9785-15592EF907C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4371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Sistem Pengendalian Manajemen—Anthony &amp; Govindarajan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Disusun oleh Rahmat Febrianto</a:t>
            </a:r>
          </a:p>
          <a:p>
            <a:r>
              <a:rPr lang="en-US" altLang="en-US"/>
              <a:t>Universitas Andalas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6304-43C2-4231-BA11-2063B5E48D3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0839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Sistem Pengendalian Manajemen—Anthony &amp; Govindarajan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Disusun oleh Rahmat Febrianto</a:t>
            </a:r>
          </a:p>
          <a:p>
            <a:r>
              <a:rPr lang="en-US" altLang="en-US"/>
              <a:t>Universitas Andalas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9FBF-101A-4389-8DF3-E21125B356B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8818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altLang="en-US"/>
              <a:t>Sistem Pengendalian Manajemen—Anthony &amp; Govindarajan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altLang="en-US"/>
              <a:t>Disusun oleh Rahmat Febrianto</a:t>
            </a:r>
          </a:p>
          <a:p>
            <a:r>
              <a:rPr lang="en-US" altLang="en-US"/>
              <a:t>Universitas Andalas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A425C-9A1C-4F73-92F0-032685E3282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0879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hf sldNum="0" hdr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00650" y="3777616"/>
            <a:ext cx="2800350" cy="2381"/>
          </a:xfrm>
          <a:custGeom>
            <a:avLst/>
            <a:gdLst/>
            <a:ahLst/>
            <a:cxnLst/>
            <a:rect l="l" t="t" r="r" b="b"/>
            <a:pathLst>
              <a:path w="3733800" h="3175">
                <a:moveTo>
                  <a:pt x="0" y="3047"/>
                </a:moveTo>
                <a:lnTo>
                  <a:pt x="3733800" y="3047"/>
                </a:lnTo>
                <a:lnTo>
                  <a:pt x="3733800" y="0"/>
                </a:lnTo>
                <a:lnTo>
                  <a:pt x="0" y="0"/>
                </a:lnTo>
                <a:lnTo>
                  <a:pt x="0" y="3047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00650" y="3773043"/>
            <a:ext cx="3943350" cy="151162"/>
          </a:xfrm>
          <a:custGeom>
            <a:avLst/>
            <a:gdLst/>
            <a:ahLst/>
            <a:cxnLst/>
            <a:rect l="l" t="t" r="r" b="b"/>
            <a:pathLst>
              <a:path w="3733800" h="192404">
                <a:moveTo>
                  <a:pt x="0" y="192023"/>
                </a:moveTo>
                <a:lnTo>
                  <a:pt x="3733800" y="192023"/>
                </a:lnTo>
                <a:lnTo>
                  <a:pt x="3733800" y="0"/>
                </a:lnTo>
                <a:lnTo>
                  <a:pt x="0" y="0"/>
                </a:lnTo>
                <a:lnTo>
                  <a:pt x="0" y="192023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00650" y="3946778"/>
            <a:ext cx="2800350" cy="0"/>
          </a:xfrm>
          <a:custGeom>
            <a:avLst/>
            <a:gdLst/>
            <a:ahLst/>
            <a:cxnLst/>
            <a:rect l="l" t="t" r="r" b="b"/>
            <a:pathLst>
              <a:path w="3733800">
                <a:moveTo>
                  <a:pt x="0" y="0"/>
                </a:moveTo>
                <a:lnTo>
                  <a:pt x="3733800" y="0"/>
                </a:lnTo>
              </a:path>
            </a:pathLst>
          </a:custGeom>
          <a:ln w="9143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00650" y="3987926"/>
            <a:ext cx="1474470" cy="0"/>
          </a:xfrm>
          <a:custGeom>
            <a:avLst/>
            <a:gdLst/>
            <a:ahLst/>
            <a:cxnLst/>
            <a:rect l="l" t="t" r="r" b="b"/>
            <a:pathLst>
              <a:path w="1965959">
                <a:moveTo>
                  <a:pt x="0" y="0"/>
                </a:moveTo>
                <a:lnTo>
                  <a:pt x="1965959" y="0"/>
                </a:lnTo>
              </a:path>
            </a:pathLst>
          </a:custGeom>
          <a:ln w="18287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00650" y="4010786"/>
            <a:ext cx="1474470" cy="0"/>
          </a:xfrm>
          <a:custGeom>
            <a:avLst/>
            <a:gdLst/>
            <a:ahLst/>
            <a:cxnLst/>
            <a:rect l="l" t="t" r="r" b="b"/>
            <a:pathLst>
              <a:path w="1965959">
                <a:moveTo>
                  <a:pt x="0" y="0"/>
                </a:moveTo>
                <a:lnTo>
                  <a:pt x="1965959" y="0"/>
                </a:lnTo>
              </a:path>
            </a:pathLst>
          </a:custGeom>
          <a:ln w="9143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00650" y="3829051"/>
            <a:ext cx="2297430" cy="20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75119" y="3903346"/>
            <a:ext cx="1200150" cy="274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3000" y="3719323"/>
            <a:ext cx="6858000" cy="58579"/>
          </a:xfrm>
          <a:custGeom>
            <a:avLst/>
            <a:gdLst/>
            <a:ahLst/>
            <a:cxnLst/>
            <a:rect l="l" t="t" r="r" b="b"/>
            <a:pathLst>
              <a:path w="9144000" h="78104">
                <a:moveTo>
                  <a:pt x="0" y="77723"/>
                </a:moveTo>
                <a:lnTo>
                  <a:pt x="9144000" y="77723"/>
                </a:lnTo>
                <a:lnTo>
                  <a:pt x="9144000" y="0"/>
                </a:lnTo>
                <a:lnTo>
                  <a:pt x="0" y="0"/>
                </a:lnTo>
                <a:lnTo>
                  <a:pt x="0" y="77723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633408"/>
            <a:ext cx="5954078" cy="85914"/>
          </a:xfrm>
          <a:custGeom>
            <a:avLst/>
            <a:gdLst/>
            <a:ahLst/>
            <a:cxnLst/>
            <a:rect l="l" t="t" r="r" b="b"/>
            <a:pathLst>
              <a:path w="6414770" h="114300">
                <a:moveTo>
                  <a:pt x="0" y="114299"/>
                </a:moveTo>
                <a:lnTo>
                  <a:pt x="6414516" y="114299"/>
                </a:lnTo>
                <a:lnTo>
                  <a:pt x="6414516" y="0"/>
                </a:lnTo>
                <a:lnTo>
                  <a:pt x="0" y="0"/>
                </a:lnTo>
                <a:lnTo>
                  <a:pt x="0" y="114299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53887" y="3633408"/>
            <a:ext cx="3190113" cy="142112"/>
          </a:xfrm>
          <a:custGeom>
            <a:avLst/>
            <a:gdLst/>
            <a:ahLst/>
            <a:cxnLst/>
            <a:rect l="l" t="t" r="r" b="b"/>
            <a:pathLst>
              <a:path w="2729865" h="189229">
                <a:moveTo>
                  <a:pt x="0" y="188975"/>
                </a:moveTo>
                <a:lnTo>
                  <a:pt x="2729484" y="188975"/>
                </a:lnTo>
                <a:lnTo>
                  <a:pt x="2729484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857250"/>
            <a:ext cx="9144000" cy="2776538"/>
          </a:xfrm>
          <a:custGeom>
            <a:avLst/>
            <a:gdLst/>
            <a:ahLst/>
            <a:cxnLst/>
            <a:rect l="l" t="t" r="r" b="b"/>
            <a:pathLst>
              <a:path w="9144000" h="3702050">
                <a:moveTo>
                  <a:pt x="0" y="3701796"/>
                </a:moveTo>
                <a:lnTo>
                  <a:pt x="9144000" y="3701796"/>
                </a:lnTo>
                <a:lnTo>
                  <a:pt x="9144000" y="0"/>
                </a:lnTo>
                <a:lnTo>
                  <a:pt x="0" y="0"/>
                </a:lnTo>
                <a:lnTo>
                  <a:pt x="0" y="370179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Picture 2" descr="Image result for logo IIB Darmajay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1085851"/>
            <a:ext cx="1755372" cy="175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943101" y="2882370"/>
            <a:ext cx="525779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50" dirty="0">
                <a:latin typeface="Arial Rounded MT Bold" panose="020F0704030504030204" pitchFamily="34" charset="0"/>
              </a:rPr>
              <a:t>MANAGEMENT CONTROL SYSTEM</a:t>
            </a:r>
          </a:p>
          <a:p>
            <a:pPr algn="ctr"/>
            <a:r>
              <a:rPr lang="en-US" dirty="0">
                <a:latin typeface="Arial Rounded MT Bold" panose="020F0704030504030204" pitchFamily="34" charset="0"/>
              </a:rPr>
              <a:t>(SISTEM PENGENDALIAN MANAJEMEN)</a:t>
            </a:r>
          </a:p>
        </p:txBody>
      </p:sp>
      <p:sp>
        <p:nvSpPr>
          <p:cNvPr id="18" name="Rectangle 115"/>
          <p:cNvSpPr txBox="1">
            <a:spLocks noChangeArrowheads="1"/>
          </p:cNvSpPr>
          <p:nvPr/>
        </p:nvSpPr>
        <p:spPr>
          <a:xfrm>
            <a:off x="2557581" y="5299339"/>
            <a:ext cx="4028837" cy="359569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altLang="en-US" sz="1500" kern="0" dirty="0">
                <a:latin typeface="Arial Rounded MT Bold" pitchFamily="34" charset="0"/>
              </a:rPr>
              <a:t>Dr. KHAIDARMANSYAH, S.H.,M.Pd</a:t>
            </a:r>
            <a:endParaRPr lang="es-ES" altLang="en-US" sz="1500" kern="0" dirty="0">
              <a:latin typeface="Arial Rounded MT Bold" pitchFamily="34" charset="0"/>
            </a:endParaRPr>
          </a:p>
        </p:txBody>
      </p:sp>
      <p:sp>
        <p:nvSpPr>
          <p:cNvPr id="19" name="Rectangle 115"/>
          <p:cNvSpPr txBox="1">
            <a:spLocks noChangeArrowheads="1"/>
          </p:cNvSpPr>
          <p:nvPr/>
        </p:nvSpPr>
        <p:spPr>
          <a:xfrm>
            <a:off x="2557581" y="4164712"/>
            <a:ext cx="4243269" cy="757628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1500" kern="0" dirty="0">
                <a:latin typeface="Arial Rounded MT Bold" pitchFamily="34" charset="0"/>
              </a:rPr>
              <a:t>PERTEMUAN V</a:t>
            </a:r>
            <a:r>
              <a:rPr lang="id-ID" altLang="en-US" sz="1500" kern="0" dirty="0">
                <a:latin typeface="Arial Rounded MT Bold" pitchFamily="34" charset="0"/>
              </a:rPr>
              <a:t>III</a:t>
            </a:r>
            <a:endParaRPr lang="en-US" altLang="en-US" sz="1500" kern="0" dirty="0">
              <a:latin typeface="Arial Rounded MT Bold" pitchFamily="34" charset="0"/>
            </a:endParaRPr>
          </a:p>
          <a:p>
            <a:pPr algn="ctr"/>
            <a:r>
              <a:rPr lang="id-ID" altLang="en-US" sz="1650" i="1" kern="0" dirty="0">
                <a:latin typeface="Arial Rounded MT Bold" pitchFamily="34" charset="0"/>
              </a:rPr>
              <a:t>PERENCANAAN STRATEGIS</a:t>
            </a:r>
            <a:endParaRPr lang="es-ES" altLang="en-US" sz="1650" i="1" kern="0" dirty="0">
              <a:latin typeface="Arial Rounded MT Bold" pitchFamily="34" charset="0"/>
            </a:endParaRPr>
          </a:p>
          <a:p>
            <a:pPr algn="ctr"/>
            <a:endParaRPr lang="es-ES" altLang="en-US" sz="1500" i="1" kern="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391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>
            <a:extLst>
              <a:ext uri="{FF2B5EF4-FFF2-40B4-BE49-F238E27FC236}">
                <a16:creationId xmlns:a16="http://schemas.microsoft.com/office/drawing/2014/main" id="{CDA75B45-BBFF-4088-AD05-832543EF2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609600"/>
            <a:ext cx="2057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/>
              <a:t>Opsi strategis A</a:t>
            </a:r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18A6936F-ADD0-4ED5-86F4-85E7848DC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676400"/>
            <a:ext cx="2057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/>
              <a:t>Opsi strategis C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4B579DA0-40EE-47A9-BDDF-C165CCC23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209800"/>
            <a:ext cx="2057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/>
              <a:t>Opsi strategis D</a:t>
            </a:r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id="{708E5FD7-3211-4CE1-8484-474604037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810000"/>
            <a:ext cx="2057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/>
              <a:t>Opsi strategis A</a:t>
            </a:r>
          </a:p>
        </p:txBody>
      </p:sp>
      <p:sp>
        <p:nvSpPr>
          <p:cNvPr id="12296" name="Rectangle 8">
            <a:extLst>
              <a:ext uri="{FF2B5EF4-FFF2-40B4-BE49-F238E27FC236}">
                <a16:creationId xmlns:a16="http://schemas.microsoft.com/office/drawing/2014/main" id="{19837A37-B167-41E7-AB92-970B8108C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410200"/>
            <a:ext cx="2057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/>
              <a:t>Opsi strategis D</a:t>
            </a:r>
          </a:p>
        </p:txBody>
      </p:sp>
      <p:sp>
        <p:nvSpPr>
          <p:cNvPr id="12297" name="Rectangle 9">
            <a:extLst>
              <a:ext uri="{FF2B5EF4-FFF2-40B4-BE49-F238E27FC236}">
                <a16:creationId xmlns:a16="http://schemas.microsoft.com/office/drawing/2014/main" id="{9901EA47-0D3E-45A9-8977-A435878F2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343400"/>
            <a:ext cx="2057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/>
              <a:t>Opsi strategis B</a:t>
            </a:r>
          </a:p>
        </p:txBody>
      </p:sp>
      <p:sp>
        <p:nvSpPr>
          <p:cNvPr id="12298" name="Rectangle 10">
            <a:extLst>
              <a:ext uri="{FF2B5EF4-FFF2-40B4-BE49-F238E27FC236}">
                <a16:creationId xmlns:a16="http://schemas.microsoft.com/office/drawing/2014/main" id="{C14127EC-8659-4005-BD34-C28232D4A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876800"/>
            <a:ext cx="2057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/>
              <a:t>Opsi strategis C</a:t>
            </a:r>
          </a:p>
        </p:txBody>
      </p:sp>
      <p:sp>
        <p:nvSpPr>
          <p:cNvPr id="12299" name="Rectangle 11">
            <a:extLst>
              <a:ext uri="{FF2B5EF4-FFF2-40B4-BE49-F238E27FC236}">
                <a16:creationId xmlns:a16="http://schemas.microsoft.com/office/drawing/2014/main" id="{02CFCFCF-2E69-411F-B65C-E0F5587F7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143000"/>
            <a:ext cx="2057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/>
              <a:t>Opsi strategis B</a:t>
            </a:r>
          </a:p>
        </p:txBody>
      </p:sp>
      <p:sp>
        <p:nvSpPr>
          <p:cNvPr id="12300" name="AutoShape 12">
            <a:extLst>
              <a:ext uri="{FF2B5EF4-FFF2-40B4-BE49-F238E27FC236}">
                <a16:creationId xmlns:a16="http://schemas.microsoft.com/office/drawing/2014/main" id="{2CFE475A-070F-4479-9D55-9BFAAB239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533400"/>
            <a:ext cx="1676400" cy="2133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/>
              <a:t>Penganggaran</a:t>
            </a:r>
          </a:p>
        </p:txBody>
      </p:sp>
      <p:sp>
        <p:nvSpPr>
          <p:cNvPr id="12301" name="AutoShape 13">
            <a:extLst>
              <a:ext uri="{FF2B5EF4-FFF2-40B4-BE49-F238E27FC236}">
                <a16:creationId xmlns:a16="http://schemas.microsoft.com/office/drawing/2014/main" id="{117F4578-F074-4BAF-94B7-A25F747E3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810000"/>
            <a:ext cx="1600200" cy="2057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/>
              <a:t>Perencanaan </a:t>
            </a:r>
          </a:p>
          <a:p>
            <a:pPr algn="ctr" eaLnBrk="1" hangingPunct="1"/>
            <a:r>
              <a:rPr lang="en-US" altLang="en-US"/>
              <a:t>strategis</a:t>
            </a:r>
          </a:p>
        </p:txBody>
      </p:sp>
      <p:sp>
        <p:nvSpPr>
          <p:cNvPr id="12302" name="Rectangle 14">
            <a:extLst>
              <a:ext uri="{FF2B5EF4-FFF2-40B4-BE49-F238E27FC236}">
                <a16:creationId xmlns:a16="http://schemas.microsoft.com/office/drawing/2014/main" id="{5B403207-DA0C-4F3F-8B10-66DA26CEA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876800"/>
            <a:ext cx="1295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400"/>
              <a:t>Opsi strategis C</a:t>
            </a:r>
          </a:p>
        </p:txBody>
      </p:sp>
      <p:sp>
        <p:nvSpPr>
          <p:cNvPr id="12303" name="Rectangle 15">
            <a:extLst>
              <a:ext uri="{FF2B5EF4-FFF2-40B4-BE49-F238E27FC236}">
                <a16:creationId xmlns:a16="http://schemas.microsoft.com/office/drawing/2014/main" id="{D9693931-97B1-46D9-B8FA-DC42DECED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810000"/>
            <a:ext cx="1295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400"/>
              <a:t>Opsi </a:t>
            </a:r>
          </a:p>
          <a:p>
            <a:pPr algn="ctr" eaLnBrk="1" hangingPunct="1"/>
            <a:r>
              <a:rPr lang="en-US" altLang="en-US" sz="1400"/>
              <a:t>strategis A</a:t>
            </a:r>
          </a:p>
        </p:txBody>
      </p:sp>
      <p:sp>
        <p:nvSpPr>
          <p:cNvPr id="12304" name="AutoShape 16">
            <a:extLst>
              <a:ext uri="{FF2B5EF4-FFF2-40B4-BE49-F238E27FC236}">
                <a16:creationId xmlns:a16="http://schemas.microsoft.com/office/drawing/2014/main" id="{E5A10ABE-017D-4CD1-BABA-824A82CCC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191000"/>
            <a:ext cx="1600200" cy="1371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/>
              <a:t>Penganggaran</a:t>
            </a:r>
          </a:p>
        </p:txBody>
      </p:sp>
      <p:sp>
        <p:nvSpPr>
          <p:cNvPr id="12306" name="AutoShape 18">
            <a:extLst>
              <a:ext uri="{FF2B5EF4-FFF2-40B4-BE49-F238E27FC236}">
                <a16:creationId xmlns:a16="http://schemas.microsoft.com/office/drawing/2014/main" id="{C797B963-A8D5-4FD0-8FE6-7090FE0B0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838200"/>
            <a:ext cx="1143000" cy="76200"/>
          </a:xfrm>
          <a:prstGeom prst="rightArrow">
            <a:avLst>
              <a:gd name="adj1" fmla="val 50000"/>
              <a:gd name="adj2" fmla="val 3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12307" name="AutoShape 19">
            <a:extLst>
              <a:ext uri="{FF2B5EF4-FFF2-40B4-BE49-F238E27FC236}">
                <a16:creationId xmlns:a16="http://schemas.microsoft.com/office/drawing/2014/main" id="{E9E07B27-3061-4EDF-8B37-70C6EA738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346200"/>
            <a:ext cx="1143000" cy="76200"/>
          </a:xfrm>
          <a:prstGeom prst="rightArrow">
            <a:avLst>
              <a:gd name="adj1" fmla="val 50000"/>
              <a:gd name="adj2" fmla="val 3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12308" name="AutoShape 20">
            <a:extLst>
              <a:ext uri="{FF2B5EF4-FFF2-40B4-BE49-F238E27FC236}">
                <a16:creationId xmlns:a16="http://schemas.microsoft.com/office/drawing/2014/main" id="{39F933EC-0F6B-40E0-8355-1C6FEA23B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905000"/>
            <a:ext cx="1143000" cy="76200"/>
          </a:xfrm>
          <a:prstGeom prst="rightArrow">
            <a:avLst>
              <a:gd name="adj1" fmla="val 50000"/>
              <a:gd name="adj2" fmla="val 3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12309" name="AutoShape 21">
            <a:extLst>
              <a:ext uri="{FF2B5EF4-FFF2-40B4-BE49-F238E27FC236}">
                <a16:creationId xmlns:a16="http://schemas.microsoft.com/office/drawing/2014/main" id="{E3CED203-DDEA-41E6-B8AD-C08DE1F10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438400"/>
            <a:ext cx="1143000" cy="76200"/>
          </a:xfrm>
          <a:prstGeom prst="rightArrow">
            <a:avLst>
              <a:gd name="adj1" fmla="val 50000"/>
              <a:gd name="adj2" fmla="val 3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12311" name="AutoShape 23">
            <a:extLst>
              <a:ext uri="{FF2B5EF4-FFF2-40B4-BE49-F238E27FC236}">
                <a16:creationId xmlns:a16="http://schemas.microsoft.com/office/drawing/2014/main" id="{5BE38DD9-F31A-4DBA-8AB2-9D7C289C4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0386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12312" name="AutoShape 24">
            <a:extLst>
              <a:ext uri="{FF2B5EF4-FFF2-40B4-BE49-F238E27FC236}">
                <a16:creationId xmlns:a16="http://schemas.microsoft.com/office/drawing/2014/main" id="{498A174F-CD38-46D3-8E8C-9A401E0D3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0292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12313" name="AutoShape 25">
            <a:extLst>
              <a:ext uri="{FF2B5EF4-FFF2-40B4-BE49-F238E27FC236}">
                <a16:creationId xmlns:a16="http://schemas.microsoft.com/office/drawing/2014/main" id="{AB708872-7260-4F1B-9649-60476DBF1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5626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12314" name="AutoShape 26">
            <a:extLst>
              <a:ext uri="{FF2B5EF4-FFF2-40B4-BE49-F238E27FC236}">
                <a16:creationId xmlns:a16="http://schemas.microsoft.com/office/drawing/2014/main" id="{DEA55C23-B7FF-44D9-9555-5EBADDA94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4958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12315" name="AutoShape 27">
            <a:extLst>
              <a:ext uri="{FF2B5EF4-FFF2-40B4-BE49-F238E27FC236}">
                <a16:creationId xmlns:a16="http://schemas.microsoft.com/office/drawing/2014/main" id="{1B9D1935-C33F-4332-BD3C-3494922F0064}"/>
              </a:ext>
            </a:extLst>
          </p:cNvPr>
          <p:cNvSpPr>
            <a:spLocks noChangeArrowheads="1"/>
          </p:cNvSpPr>
          <p:nvPr/>
        </p:nvSpPr>
        <p:spPr bwMode="auto">
          <a:xfrm rot="1784693">
            <a:off x="6705600" y="4191000"/>
            <a:ext cx="609600" cy="76200"/>
          </a:xfrm>
          <a:prstGeom prst="rightArrow">
            <a:avLst>
              <a:gd name="adj1" fmla="val 50000"/>
              <a:gd name="adj2" fmla="val 2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12316" name="AutoShape 28">
            <a:extLst>
              <a:ext uri="{FF2B5EF4-FFF2-40B4-BE49-F238E27FC236}">
                <a16:creationId xmlns:a16="http://schemas.microsoft.com/office/drawing/2014/main" id="{C49B7059-F080-4A4A-92D9-1DC9E1617D7D}"/>
              </a:ext>
            </a:extLst>
          </p:cNvPr>
          <p:cNvSpPr>
            <a:spLocks noChangeArrowheads="1"/>
          </p:cNvSpPr>
          <p:nvPr/>
        </p:nvSpPr>
        <p:spPr bwMode="auto">
          <a:xfrm rot="-1515786">
            <a:off x="6680200" y="5029200"/>
            <a:ext cx="609600" cy="76200"/>
          </a:xfrm>
          <a:prstGeom prst="rightArrow">
            <a:avLst>
              <a:gd name="adj1" fmla="val 50000"/>
              <a:gd name="adj2" fmla="val 2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3E5FA10-879F-4EA9-BFB6-FCC750A949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226425" cy="868363"/>
          </a:xfrm>
        </p:spPr>
        <p:txBody>
          <a:bodyPr/>
          <a:lstStyle/>
          <a:p>
            <a:r>
              <a:rPr lang="en-US" altLang="en-US" sz="2800" dirty="0"/>
              <a:t>2. Alat </a:t>
            </a:r>
            <a:r>
              <a:rPr lang="en-US" altLang="en-US" sz="2800" dirty="0" err="1"/>
              <a:t>pengembangan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manajemen</a:t>
            </a:r>
            <a:endParaRPr lang="en-US" altLang="en-US" sz="2800" dirty="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E9D2C84-DB5A-410F-ACB2-1AD5C59395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95401"/>
            <a:ext cx="8229600" cy="3200400"/>
          </a:xfrm>
        </p:spPr>
        <p:txBody>
          <a:bodyPr>
            <a:normAutofit/>
          </a:bodyPr>
          <a:lstStyle/>
          <a:p>
            <a:r>
              <a:rPr lang="id-ID" altLang="en-US" sz="2600" dirty="0"/>
              <a:t>P</a:t>
            </a:r>
            <a:r>
              <a:rPr lang="en-US" altLang="en-US" sz="2600" dirty="0" err="1"/>
              <a:t>endidikan</a:t>
            </a:r>
            <a:r>
              <a:rPr lang="en-US" altLang="en-US" sz="2600" dirty="0"/>
              <a:t> dan </a:t>
            </a:r>
            <a:r>
              <a:rPr lang="en-US" altLang="en-US" sz="2600" dirty="0" err="1"/>
              <a:t>pelatihan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manajemen</a:t>
            </a:r>
            <a:endParaRPr lang="en-US" altLang="en-US" sz="2600" dirty="0"/>
          </a:p>
          <a:p>
            <a:r>
              <a:rPr lang="en-US" altLang="en-US" sz="2600" dirty="0"/>
              <a:t>Proses </a:t>
            </a:r>
            <a:r>
              <a:rPr lang="en-US" altLang="en-US" sz="2600" dirty="0" err="1"/>
              <a:t>pemikiran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tentang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strategi</a:t>
            </a:r>
            <a:r>
              <a:rPr lang="en-US" altLang="en-US" sz="2600" dirty="0"/>
              <a:t> dan </a:t>
            </a:r>
            <a:r>
              <a:rPr lang="en-US" altLang="en-US" sz="2600" dirty="0" err="1"/>
              <a:t>implementasi</a:t>
            </a:r>
            <a:endParaRPr lang="en-US" altLang="en-US" sz="2600" dirty="0"/>
          </a:p>
          <a:p>
            <a:r>
              <a:rPr lang="en-US" altLang="en-US" sz="2600" dirty="0"/>
              <a:t>Proses </a:t>
            </a:r>
            <a:r>
              <a:rPr lang="en-US" altLang="en-US" sz="2600" dirty="0" err="1"/>
              <a:t>jauh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lebih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penting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daripada</a:t>
            </a:r>
            <a:r>
              <a:rPr lang="en-US" altLang="en-US" sz="2600" dirty="0"/>
              <a:t> </a:t>
            </a:r>
            <a:r>
              <a:rPr lang="id-ID" altLang="en-US" sz="2600" dirty="0"/>
              <a:t>output</a:t>
            </a:r>
            <a:r>
              <a:rPr lang="en-US" altLang="en-US" sz="2600" dirty="0"/>
              <a:t> </a:t>
            </a:r>
          </a:p>
          <a:p>
            <a:r>
              <a:rPr lang="en-US" altLang="en-US" sz="2600" dirty="0"/>
              <a:t>Dari proses</a:t>
            </a:r>
            <a:r>
              <a:rPr lang="id-ID" altLang="en-US" sz="2600" dirty="0"/>
              <a:t> </a:t>
            </a:r>
            <a:r>
              <a:rPr lang="en-US" altLang="en-US" sz="2600" dirty="0"/>
              <a:t>—</a:t>
            </a:r>
            <a:r>
              <a:rPr lang="id-ID" altLang="en-US" sz="2600" dirty="0"/>
              <a:t> </a:t>
            </a:r>
            <a:r>
              <a:rPr lang="en-US" altLang="en-US" sz="2600" dirty="0" err="1"/>
              <a:t>lahir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sebuah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dokumen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rencana</a:t>
            </a:r>
            <a:r>
              <a:rPr lang="en-US" altLang="en-US" sz="2600" dirty="0"/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A97CF666-90CB-4268-8781-C944A32130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4710" y="452718"/>
            <a:ext cx="7973490" cy="1143000"/>
          </a:xfrm>
        </p:spPr>
        <p:txBody>
          <a:bodyPr/>
          <a:lstStyle/>
          <a:p>
            <a:pPr marL="623888" indent="-541338">
              <a:tabLst>
                <a:tab pos="623888" algn="l"/>
              </a:tabLst>
            </a:pPr>
            <a:r>
              <a:rPr lang="en-US" altLang="en-US" sz="2800" dirty="0"/>
              <a:t>3. 	</a:t>
            </a:r>
            <a:r>
              <a:rPr lang="en-US" altLang="en-US" sz="2800" dirty="0" err="1"/>
              <a:t>Mekanism</a:t>
            </a:r>
            <a:r>
              <a:rPr lang="id-ID" altLang="en-US" sz="2800" dirty="0"/>
              <a:t>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untuk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mendorong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manajemen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berpikir</a:t>
            </a:r>
            <a:r>
              <a:rPr lang="en-US" altLang="en-US" sz="2800" dirty="0"/>
              <a:t> </a:t>
            </a:r>
            <a:r>
              <a:rPr lang="en-US" altLang="en-US" sz="2800" dirty="0" err="1"/>
              <a:t>jangka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panjang</a:t>
            </a:r>
            <a:endParaRPr lang="en-US" altLang="en-US" sz="2800" dirty="0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9D888AF8-7B15-40CD-8D44-63344517FF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19200" y="1523794"/>
            <a:ext cx="5978435" cy="425825"/>
          </a:xfrm>
        </p:spPr>
        <p:txBody>
          <a:bodyPr/>
          <a:lstStyle/>
          <a:p>
            <a:r>
              <a:rPr lang="en-US" altLang="en-US" dirty="0" err="1"/>
              <a:t>Manajer</a:t>
            </a:r>
            <a:r>
              <a:rPr lang="en-US" altLang="en-US" dirty="0"/>
              <a:t> </a:t>
            </a:r>
            <a:r>
              <a:rPr lang="en-US" altLang="en-US" dirty="0" err="1"/>
              <a:t>cenderung</a:t>
            </a:r>
            <a:r>
              <a:rPr lang="en-US" altLang="en-US" dirty="0"/>
              <a:t> “</a:t>
            </a:r>
            <a:r>
              <a:rPr lang="en-US" altLang="en-US" dirty="0" err="1"/>
              <a:t>rabun</a:t>
            </a:r>
            <a:r>
              <a:rPr lang="en-US" altLang="en-US" dirty="0"/>
              <a:t> </a:t>
            </a:r>
            <a:r>
              <a:rPr lang="en-US" altLang="en-US" dirty="0" err="1"/>
              <a:t>jauh</a:t>
            </a:r>
            <a:r>
              <a:rPr lang="en-US" altLang="en-US" dirty="0"/>
              <a:t>” (</a:t>
            </a:r>
            <a:r>
              <a:rPr lang="en-US" altLang="en-US" dirty="0" err="1"/>
              <a:t>miopik</a:t>
            </a:r>
            <a:r>
              <a:rPr lang="en-US" altLang="en-US" dirty="0"/>
              <a:t>).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D409E93F-C8E1-4AA0-A74C-CC15F7B34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3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marL="539750" indent="-457200" algn="l" defTabSz="450850" eaLnBrk="1" hangingPunct="1">
              <a:tabLst>
                <a:tab pos="539750" algn="l"/>
              </a:tabLst>
            </a:pPr>
            <a:r>
              <a:rPr lang="en-US" altLang="en-US" sz="2800" dirty="0"/>
              <a:t>4.	Cara </a:t>
            </a:r>
            <a:r>
              <a:rPr lang="en-US" altLang="en-US" sz="2800" dirty="0" err="1"/>
              <a:t>penyelarasan</a:t>
            </a:r>
            <a:r>
              <a:rPr lang="en-US" altLang="en-US" sz="2800" dirty="0"/>
              <a:t> Tindakan </a:t>
            </a:r>
            <a:r>
              <a:rPr lang="en-US" altLang="en-US" sz="2800" dirty="0" err="1"/>
              <a:t>manajer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dengan</a:t>
            </a:r>
            <a:r>
              <a:rPr lang="en-US" altLang="en-US" sz="2800" dirty="0"/>
              <a:t> strategi </a:t>
            </a:r>
            <a:r>
              <a:rPr lang="en-US" altLang="en-US" sz="2800" dirty="0" err="1"/>
              <a:t>perusahaan</a:t>
            </a:r>
            <a:endParaRPr lang="en-US" altLang="en-US" sz="2800" dirty="0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56EEEA7D-4DD5-468C-8A28-2232A7D39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879273"/>
            <a:ext cx="7848600" cy="1154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/>
              <a:t>Manajer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terlibat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perencanaan</a:t>
            </a:r>
            <a:endParaRPr lang="en-US" altLang="en-US" sz="2400" dirty="0"/>
          </a:p>
          <a:p>
            <a:pPr eaLnBrk="1" hangingPunct="1"/>
            <a:r>
              <a:rPr lang="en-US" altLang="en-US" sz="2400" dirty="0" err="1"/>
              <a:t>Mereka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paham</a:t>
            </a:r>
            <a:r>
              <a:rPr lang="en-US" altLang="en-US" sz="2400" dirty="0"/>
              <a:t> strategi dan </a:t>
            </a:r>
            <a:r>
              <a:rPr lang="en-US" altLang="en-US" sz="2400" dirty="0" err="1"/>
              <a:t>tahu</a:t>
            </a:r>
            <a:r>
              <a:rPr lang="en-US" altLang="en-US" sz="2400" dirty="0"/>
              <a:t> proses </a:t>
            </a:r>
            <a:r>
              <a:rPr lang="en-US" altLang="en-US" sz="2400" dirty="0" err="1"/>
              <a:t>perumusan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473FD604-C777-4CA5-B1CE-8142B3E8D7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Keterbatasan</a:t>
            </a:r>
            <a:r>
              <a:rPr lang="en-US" altLang="en-US" dirty="0"/>
              <a:t> </a:t>
            </a:r>
            <a:r>
              <a:rPr lang="en-US" altLang="en-US" dirty="0" err="1"/>
              <a:t>Perencanaan</a:t>
            </a:r>
            <a:r>
              <a:rPr lang="en-US" altLang="en-US" dirty="0"/>
              <a:t> </a:t>
            </a:r>
            <a:r>
              <a:rPr lang="en-US" altLang="en-US" dirty="0" err="1"/>
              <a:t>Strategis</a:t>
            </a:r>
            <a:endParaRPr lang="en-US" altLang="en-US" dirty="0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A8374614-B3F6-430A-915B-7C8075DB8E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09600" indent="-609600">
              <a:buFontTx/>
              <a:buAutoNum type="arabicPeriod"/>
            </a:pPr>
            <a:r>
              <a:rPr lang="en-US" altLang="en-US" sz="2800" dirty="0" err="1"/>
              <a:t>Terjebak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dalam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kegiatan</a:t>
            </a:r>
            <a:r>
              <a:rPr lang="en-US" altLang="en-US" sz="2800" dirty="0"/>
              <a:t> “</a:t>
            </a:r>
            <a:r>
              <a:rPr lang="en-US" altLang="en-US" sz="2800" dirty="0" err="1"/>
              <a:t>pengisian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formulir</a:t>
            </a:r>
            <a:r>
              <a:rPr lang="en-US" altLang="en-US" sz="2800" dirty="0"/>
              <a:t>”, </a:t>
            </a:r>
            <a:r>
              <a:rPr lang="en-US" altLang="en-US" sz="2800" dirty="0" err="1"/>
              <a:t>birokratis</a:t>
            </a:r>
            <a:r>
              <a:rPr lang="en-US" altLang="en-US" sz="2800" dirty="0"/>
              <a:t>, dan </a:t>
            </a:r>
            <a:r>
              <a:rPr lang="en-US" altLang="en-US" sz="2800" dirty="0" err="1"/>
              <a:t>ketiadaan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pemikiran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strategis</a:t>
            </a:r>
            <a:r>
              <a:rPr lang="en-US" altLang="en-US" sz="2800" dirty="0"/>
              <a:t>.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800" dirty="0" err="1"/>
              <a:t>Muncul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departemen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perencanaan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strategis</a:t>
            </a:r>
            <a:r>
              <a:rPr lang="en-US" altLang="en-US" sz="2800" dirty="0"/>
              <a:t> yang </a:t>
            </a:r>
            <a:r>
              <a:rPr lang="en-US" altLang="en-US" sz="2800" dirty="0" err="1"/>
              <a:t>besar</a:t>
            </a:r>
            <a:r>
              <a:rPr lang="en-US" altLang="en-US" sz="2800" dirty="0"/>
              <a:t> dan </a:t>
            </a:r>
            <a:r>
              <a:rPr lang="en-US" altLang="en-US" sz="2800" dirty="0" err="1"/>
              <a:t>pendelegasian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tugas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tersebut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departemen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itu</a:t>
            </a:r>
            <a:r>
              <a:rPr lang="en-US" altLang="en-US" sz="2800" dirty="0"/>
              <a:t>.</a:t>
            </a:r>
          </a:p>
          <a:p>
            <a:pPr marL="990600" lvl="1" indent="-533400">
              <a:buFontTx/>
              <a:buChar char="•"/>
            </a:pPr>
            <a:r>
              <a:rPr lang="en-US" altLang="en-US" sz="2400" dirty="0" err="1"/>
              <a:t>Harusnya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fungsi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manajemen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lini</a:t>
            </a:r>
            <a:endParaRPr lang="en-US" altLang="en-US" sz="2400" dirty="0"/>
          </a:p>
          <a:p>
            <a:pPr marL="990600" lvl="1" indent="-533400">
              <a:buFontTx/>
              <a:buChar char="•"/>
            </a:pPr>
            <a:r>
              <a:rPr lang="en-US" altLang="en-US" sz="2400" dirty="0" err="1"/>
              <a:t>Staf</a:t>
            </a:r>
            <a:r>
              <a:rPr lang="en-US" altLang="en-US" sz="2400" dirty="0"/>
              <a:t> dept </a:t>
            </a:r>
            <a:r>
              <a:rPr lang="en-US" altLang="en-US" sz="2400" dirty="0" err="1"/>
              <a:t>hanya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sebagai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fasilitator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katalis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edukator</a:t>
            </a:r>
            <a:r>
              <a:rPr lang="en-US" altLang="en-US" sz="2400" dirty="0"/>
              <a:t>.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800" dirty="0" err="1"/>
              <a:t>Melelahkan</a:t>
            </a:r>
            <a:r>
              <a:rPr lang="en-US" altLang="en-US" sz="2800" dirty="0"/>
              <a:t> dan mahal.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D3A55B99-929F-4396-BBDE-2D9805468C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Perencanaan strategis berguna…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E243A88C-1191-4A35-B1E9-4972F3FF5E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/>
              <a:t>Bagi</a:t>
            </a:r>
            <a:r>
              <a:rPr lang="en-US" altLang="en-US" dirty="0"/>
              <a:t> </a:t>
            </a:r>
            <a:r>
              <a:rPr lang="en-US" altLang="en-US" dirty="0" err="1"/>
              <a:t>manajemen</a:t>
            </a:r>
            <a:r>
              <a:rPr lang="en-US" altLang="en-US" dirty="0"/>
              <a:t> </a:t>
            </a:r>
            <a:r>
              <a:rPr lang="en-US" altLang="en-US" dirty="0" err="1"/>
              <a:t>puncak</a:t>
            </a:r>
            <a:r>
              <a:rPr lang="en-US" altLang="en-US" dirty="0"/>
              <a:t> yang </a:t>
            </a:r>
            <a:r>
              <a:rPr lang="en-US" altLang="en-US" dirty="0" err="1"/>
              <a:t>yakin</a:t>
            </a:r>
            <a:r>
              <a:rPr lang="en-US" altLang="en-US" dirty="0"/>
              <a:t> </a:t>
            </a:r>
            <a:r>
              <a:rPr lang="en-US" altLang="en-US" dirty="0" err="1"/>
              <a:t>bahwa</a:t>
            </a:r>
            <a:r>
              <a:rPr lang="en-US" altLang="en-US" dirty="0"/>
              <a:t> </a:t>
            </a:r>
            <a:r>
              <a:rPr lang="en-US" altLang="en-US" dirty="0" err="1"/>
              <a:t>Perencanaan</a:t>
            </a:r>
            <a:r>
              <a:rPr lang="en-US" altLang="en-US" dirty="0"/>
              <a:t> </a:t>
            </a:r>
            <a:r>
              <a:rPr lang="en-US" altLang="en-US" dirty="0" err="1"/>
              <a:t>Strategis</a:t>
            </a:r>
            <a:r>
              <a:rPr lang="en-US" altLang="en-US" dirty="0"/>
              <a:t> </a:t>
            </a:r>
            <a:r>
              <a:rPr lang="en-US" altLang="en-US" dirty="0" err="1"/>
              <a:t>itu</a:t>
            </a:r>
            <a:r>
              <a:rPr lang="en-US" altLang="en-US" dirty="0"/>
              <a:t> </a:t>
            </a:r>
            <a:r>
              <a:rPr lang="en-US" altLang="en-US" dirty="0" err="1"/>
              <a:t>penting</a:t>
            </a:r>
            <a:endParaRPr lang="en-US" altLang="en-US" dirty="0"/>
          </a:p>
          <a:p>
            <a:r>
              <a:rPr lang="en-US" altLang="en-US" dirty="0" err="1"/>
              <a:t>Bagi</a:t>
            </a:r>
            <a:r>
              <a:rPr lang="en-US" altLang="en-US" dirty="0"/>
              <a:t> </a:t>
            </a:r>
            <a:r>
              <a:rPr lang="en-US" altLang="en-US" dirty="0" err="1"/>
              <a:t>organisasi</a:t>
            </a:r>
            <a:r>
              <a:rPr lang="en-US" altLang="en-US" dirty="0"/>
              <a:t> yang </a:t>
            </a:r>
            <a:r>
              <a:rPr lang="en-US" altLang="en-US" dirty="0" err="1"/>
              <a:t>relatif</a:t>
            </a:r>
            <a:r>
              <a:rPr lang="en-US" altLang="en-US" dirty="0"/>
              <a:t> </a:t>
            </a:r>
            <a:r>
              <a:rPr lang="en-US" altLang="en-US" dirty="0" err="1"/>
              <a:t>besar</a:t>
            </a:r>
            <a:r>
              <a:rPr lang="en-US" altLang="en-US" dirty="0"/>
              <a:t> dan </a:t>
            </a:r>
            <a:r>
              <a:rPr lang="en-US" altLang="en-US" dirty="0" err="1"/>
              <a:t>kompleks</a:t>
            </a:r>
            <a:endParaRPr lang="en-US" altLang="en-US" dirty="0"/>
          </a:p>
          <a:p>
            <a:r>
              <a:rPr lang="en-US" altLang="en-US" dirty="0"/>
              <a:t>Jika masa </a:t>
            </a:r>
            <a:r>
              <a:rPr lang="en-US" altLang="en-US" dirty="0" err="1"/>
              <a:t>depan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pasti</a:t>
            </a:r>
            <a:endParaRPr lang="en-US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ECF12116-444E-46B5-8C29-FA56E30E0D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Proses perencanaan strategis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B1D30505-92FD-4CB1-98A9-C5A85FAA10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09600" indent="-609600">
              <a:buFontTx/>
              <a:buAutoNum type="arabicPeriod"/>
            </a:pPr>
            <a:r>
              <a:rPr lang="id-ID" altLang="en-US" sz="2800" dirty="0"/>
              <a:t>Evaluasi</a:t>
            </a:r>
            <a:r>
              <a:rPr lang="en-US" altLang="en-US" sz="2800" dirty="0"/>
              <a:t> dan </a:t>
            </a:r>
            <a:r>
              <a:rPr lang="en-US" altLang="en-US" sz="2800" dirty="0" err="1"/>
              <a:t>pemutakhiran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rencana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strategis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tahun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lalu</a:t>
            </a:r>
            <a:endParaRPr lang="en-US" altLang="en-US" sz="2800" dirty="0"/>
          </a:p>
          <a:p>
            <a:pPr marL="609600" indent="-609600">
              <a:buFontTx/>
              <a:buAutoNum type="arabicPeriod"/>
            </a:pPr>
            <a:r>
              <a:rPr lang="en-US" altLang="en-US" sz="2800" dirty="0" err="1"/>
              <a:t>Penentuan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asumsi</a:t>
            </a:r>
            <a:r>
              <a:rPr lang="en-US" altLang="en-US" sz="2800" dirty="0"/>
              <a:t> dan </a:t>
            </a:r>
            <a:r>
              <a:rPr lang="en-US" altLang="en-US" sz="2800" dirty="0" err="1"/>
              <a:t>panduan</a:t>
            </a:r>
            <a:endParaRPr lang="en-US" altLang="en-US" sz="2800" dirty="0"/>
          </a:p>
          <a:p>
            <a:pPr marL="609600" indent="-609600">
              <a:buFontTx/>
              <a:buAutoNum type="arabicPeriod"/>
            </a:pPr>
            <a:r>
              <a:rPr lang="en-US" altLang="en-US" sz="2800" dirty="0" err="1"/>
              <a:t>Pelaksanaan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pertama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rencana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strategis</a:t>
            </a:r>
            <a:r>
              <a:rPr lang="en-US" altLang="en-US" sz="2800" dirty="0"/>
              <a:t> yang </a:t>
            </a:r>
            <a:r>
              <a:rPr lang="en-US" altLang="en-US" sz="2800" dirty="0" err="1"/>
              <a:t>baru</a:t>
            </a:r>
            <a:endParaRPr lang="en-US" altLang="en-US" sz="2800" dirty="0"/>
          </a:p>
          <a:p>
            <a:pPr marL="609600" indent="-609600">
              <a:buFontTx/>
              <a:buAutoNum type="arabicPeriod"/>
            </a:pPr>
            <a:r>
              <a:rPr lang="en-US" altLang="en-US" sz="2800" dirty="0" err="1"/>
              <a:t>Analisis</a:t>
            </a:r>
            <a:endParaRPr lang="en-US" altLang="en-US" sz="2800" dirty="0"/>
          </a:p>
          <a:p>
            <a:pPr marL="609600" indent="-609600">
              <a:buFontTx/>
              <a:buAutoNum type="arabicPeriod"/>
            </a:pPr>
            <a:r>
              <a:rPr lang="en-US" altLang="en-US" sz="2800" dirty="0" err="1"/>
              <a:t>Pelaksanaan</a:t>
            </a:r>
            <a:r>
              <a:rPr lang="en-US" altLang="en-US" sz="2800" dirty="0"/>
              <a:t> yang </a:t>
            </a:r>
            <a:r>
              <a:rPr lang="en-US" altLang="en-US" sz="2800" dirty="0" err="1"/>
              <a:t>kedua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rencana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strategi</a:t>
            </a:r>
            <a:r>
              <a:rPr lang="en-US" altLang="en-US" sz="2800" dirty="0"/>
              <a:t> yang </a:t>
            </a:r>
            <a:r>
              <a:rPr lang="en-US" altLang="en-US" sz="2800" dirty="0" err="1"/>
              <a:t>baru</a:t>
            </a:r>
            <a:endParaRPr lang="en-US" altLang="en-US" sz="2800" dirty="0"/>
          </a:p>
          <a:p>
            <a:pPr marL="609600" indent="-609600">
              <a:buFontTx/>
              <a:buAutoNum type="arabicPeriod"/>
            </a:pPr>
            <a:r>
              <a:rPr lang="en-US" altLang="en-US" sz="2800" dirty="0"/>
              <a:t>Review </a:t>
            </a:r>
            <a:r>
              <a:rPr lang="en-US" altLang="en-US" sz="2800" dirty="0" err="1"/>
              <a:t>akhir</a:t>
            </a:r>
            <a:r>
              <a:rPr lang="en-US" altLang="en-US" sz="2800" dirty="0"/>
              <a:t> dan </a:t>
            </a:r>
            <a:r>
              <a:rPr lang="en-US" altLang="en-US" sz="2800" dirty="0" err="1"/>
              <a:t>penyetujuan</a:t>
            </a:r>
            <a:endParaRPr lang="en-US" alt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EFDB83B2-414A-4334-A541-DCCC07D7EE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39750"/>
            <a:r>
              <a:rPr lang="id-ID" altLang="en-US" sz="3400" dirty="0"/>
              <a:t>Evaluasi</a:t>
            </a:r>
            <a:r>
              <a:rPr lang="en-US" altLang="en-US" sz="3400" dirty="0"/>
              <a:t> dan </a:t>
            </a:r>
            <a:r>
              <a:rPr lang="en-US" altLang="en-US" sz="3400" dirty="0" err="1"/>
              <a:t>pemutakhiran</a:t>
            </a:r>
            <a:r>
              <a:rPr lang="en-US" altLang="en-US" sz="3400" dirty="0"/>
              <a:t> </a:t>
            </a:r>
            <a:r>
              <a:rPr lang="en-US" altLang="en-US" sz="3400" dirty="0" err="1"/>
              <a:t>rencana</a:t>
            </a:r>
            <a:r>
              <a:rPr lang="en-US" altLang="en-US" sz="3400" dirty="0"/>
              <a:t> </a:t>
            </a:r>
            <a:r>
              <a:rPr lang="en-US" altLang="en-US" sz="3400" dirty="0" err="1"/>
              <a:t>strategis</a:t>
            </a:r>
            <a:r>
              <a:rPr lang="en-US" altLang="en-US" sz="3400" dirty="0"/>
              <a:t> </a:t>
            </a:r>
            <a:r>
              <a:rPr lang="en-US" altLang="en-US" sz="3400" dirty="0" err="1"/>
              <a:t>tahun</a:t>
            </a:r>
            <a:r>
              <a:rPr lang="en-US" altLang="en-US" sz="3400" dirty="0"/>
              <a:t> </a:t>
            </a:r>
            <a:r>
              <a:rPr lang="en-US" altLang="en-US" sz="3400" dirty="0" err="1"/>
              <a:t>lalu</a:t>
            </a:r>
            <a:endParaRPr lang="en-US" altLang="en-US" sz="3400" dirty="0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B73082C5-FADA-4878-9EC3-63C4E5DA78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0726" y="1846321"/>
            <a:ext cx="7858563" cy="4195481"/>
          </a:xfrm>
        </p:spPr>
        <p:txBody>
          <a:bodyPr>
            <a:normAutofit fontScale="92500" lnSpcReduction="20000"/>
          </a:bodyPr>
          <a:lstStyle/>
          <a:p>
            <a:pPr marL="539750" indent="-539750">
              <a:lnSpc>
                <a:spcPct val="90000"/>
              </a:lnSpc>
              <a:tabLst>
                <a:tab pos="539750" algn="l"/>
              </a:tabLst>
            </a:pPr>
            <a:r>
              <a:rPr lang="en-US" altLang="en-US" sz="2800" dirty="0"/>
              <a:t>Keputusan </a:t>
            </a:r>
            <a:r>
              <a:rPr lang="en-US" altLang="en-US" sz="2800" dirty="0" err="1"/>
              <a:t>perubahan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rencana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strategis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bisa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dibuat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kapanpun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dibutuhkan</a:t>
            </a:r>
            <a:endParaRPr lang="en-US" altLang="en-US" sz="2800" dirty="0"/>
          </a:p>
          <a:p>
            <a:pPr marL="539750" indent="-539750">
              <a:lnSpc>
                <a:spcPct val="90000"/>
              </a:lnSpc>
              <a:tabLst>
                <a:tab pos="539750" algn="l"/>
              </a:tabLst>
            </a:pPr>
            <a:r>
              <a:rPr lang="en-US" altLang="en-US" sz="2800" dirty="0" err="1"/>
              <a:t>Implikasi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keputusan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untuk</a:t>
            </a:r>
            <a:r>
              <a:rPr lang="en-US" altLang="en-US" sz="2800" dirty="0"/>
              <a:t> 5 </a:t>
            </a:r>
            <a:r>
              <a:rPr lang="en-US" altLang="en-US" sz="2800" dirty="0" err="1"/>
              <a:t>tahun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depan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harus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dimasukkan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dalam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rencana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strategis</a:t>
            </a:r>
            <a:endParaRPr lang="en-US" altLang="en-US" sz="2800" dirty="0"/>
          </a:p>
          <a:p>
            <a:pPr marL="539750" indent="-539750">
              <a:lnSpc>
                <a:spcPct val="90000"/>
              </a:lnSpc>
              <a:tabLst>
                <a:tab pos="539750" algn="l"/>
              </a:tabLst>
            </a:pPr>
            <a:r>
              <a:rPr lang="en-US" altLang="en-US" sz="2800" dirty="0"/>
              <a:t>Proses </a:t>
            </a:r>
            <a:r>
              <a:rPr lang="en-US" altLang="en-US" sz="2800" dirty="0" err="1"/>
              <a:t>perencanaan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strategis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harus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mengkaji</a:t>
            </a:r>
            <a:r>
              <a:rPr lang="en-US" altLang="en-US" sz="2800" dirty="0"/>
              <a:t> dan </a:t>
            </a:r>
            <a:r>
              <a:rPr lang="en-US" altLang="en-US" sz="2800" dirty="0" err="1"/>
              <a:t>memutakhirkan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rencana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strategis</a:t>
            </a:r>
            <a:r>
              <a:rPr lang="en-US" altLang="en-US" sz="2800" dirty="0"/>
              <a:t> yang </a:t>
            </a:r>
            <a:r>
              <a:rPr lang="en-US" altLang="en-US" sz="2800" dirty="0" err="1"/>
              <a:t>disepakati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tahun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lalu</a:t>
            </a:r>
            <a:r>
              <a:rPr lang="en-US" altLang="en-US" sz="2800" dirty="0"/>
              <a:t>.</a:t>
            </a:r>
          </a:p>
          <a:p>
            <a:pPr marL="539750" indent="-539750">
              <a:lnSpc>
                <a:spcPct val="90000"/>
              </a:lnSpc>
              <a:tabLst>
                <a:tab pos="539750" algn="l"/>
              </a:tabLst>
            </a:pPr>
            <a:r>
              <a:rPr lang="en-US" altLang="en-US" sz="2800" dirty="0"/>
              <a:t>Angka-</a:t>
            </a:r>
            <a:r>
              <a:rPr lang="en-US" altLang="en-US" sz="2800" dirty="0" err="1"/>
              <a:t>angka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akuntansi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bisa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membantu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pencapaian</a:t>
            </a:r>
            <a:r>
              <a:rPr lang="en-US" altLang="en-US" sz="28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err="1"/>
              <a:t>Pendapatan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aliran</a:t>
            </a:r>
            <a:r>
              <a:rPr lang="en-US" altLang="en-US" sz="2400" dirty="0"/>
              <a:t> kas, </a:t>
            </a:r>
            <a:r>
              <a:rPr lang="en-US" altLang="en-US" sz="2400" dirty="0" err="1"/>
              <a:t>biaya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pengeluaran</a:t>
            </a:r>
            <a:r>
              <a:rPr lang="en-US" altLang="en-US" sz="2400" dirty="0"/>
              <a:t> modal, </a:t>
            </a:r>
            <a:r>
              <a:rPr lang="en-US" altLang="en-US" sz="2400" dirty="0" err="1"/>
              <a:t>dll</a:t>
            </a:r>
            <a:r>
              <a:rPr lang="en-US" altLang="en-US" sz="2400" dirty="0"/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598C1324-02F9-4954-B18B-3F88238268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en-US" altLang="en-US" sz="4000"/>
              <a:t>Penentuan asumsi dan panduan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6F847F01-EF16-4FB4-B24A-4D522B784E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sz="2800"/>
              <a:t>Rencana strategis yang telah dimutakhirkan menyertakan asumsi-asumsi umum</a:t>
            </a:r>
          </a:p>
          <a:p>
            <a:pPr lvl="1"/>
            <a:r>
              <a:rPr lang="en-US" altLang="en-US" sz="2400"/>
              <a:t>Yang dikaji lagi dan diubah jika diperlukan</a:t>
            </a:r>
          </a:p>
          <a:p>
            <a:r>
              <a:rPr lang="en-US" altLang="en-US" sz="2800"/>
              <a:t>Implikasi terhadap pendapatan, biaya, dan aliran kas dari fasilitas ops yang ada dan dari perubahan fasilitas karena pembangunan pabrik baru, perluasan, penutupan, pengalihan, dll.</a:t>
            </a:r>
          </a:p>
          <a:p>
            <a:r>
              <a:rPr lang="en-US" altLang="en-US" sz="2800"/>
              <a:t>Tidak harus secara rinci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2032EED4-A4D9-413C-AFB2-7A07D3CD50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Analisis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6C6AB57A-6C4E-456B-A632-1C085E97EC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7700" y="2052925"/>
            <a:ext cx="7782900" cy="4195481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Unit </a:t>
            </a:r>
            <a:r>
              <a:rPr lang="en-US" altLang="en-US" sz="2400" dirty="0" err="1"/>
              <a:t>Bisnis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menyampaikan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rencana</a:t>
            </a:r>
            <a:r>
              <a:rPr lang="en-US" altLang="en-US" sz="2400" dirty="0"/>
              <a:t>/</a:t>
            </a:r>
            <a:r>
              <a:rPr lang="en-US" altLang="en-US" sz="2400" dirty="0" err="1"/>
              <a:t>taktik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baru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kepada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pusat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 err="1"/>
              <a:t>Setiap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rencana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masuk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banyak</a:t>
            </a:r>
            <a:r>
              <a:rPr lang="en-US" altLang="en-US" sz="2400" dirty="0"/>
              <a:t> Unit </a:t>
            </a:r>
            <a:r>
              <a:rPr lang="en-US" altLang="en-US" sz="2400" dirty="0" err="1"/>
              <a:t>Bisnis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harus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digabung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diuji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keselarasannya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rencana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strategis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perusahaan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secara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keseluruhan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 err="1"/>
              <a:t>Adakah</a:t>
            </a:r>
            <a:r>
              <a:rPr lang="en-US" altLang="en-US" sz="2400" dirty="0"/>
              <a:t> slack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usulan</a:t>
            </a:r>
            <a:r>
              <a:rPr lang="en-US" altLang="en-US" sz="2400" dirty="0"/>
              <a:t>?</a:t>
            </a:r>
          </a:p>
          <a:p>
            <a:pPr>
              <a:lnSpc>
                <a:spcPct val="90000"/>
              </a:lnSpc>
            </a:pPr>
            <a:r>
              <a:rPr lang="en-US" altLang="en-US" sz="2400" dirty="0" err="1"/>
              <a:t>Apakah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rencana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sebuah</a:t>
            </a:r>
            <a:r>
              <a:rPr lang="en-US" altLang="en-US" sz="2400" dirty="0"/>
              <a:t> UB </a:t>
            </a:r>
            <a:r>
              <a:rPr lang="en-US" altLang="en-US" sz="2400" dirty="0" err="1"/>
              <a:t>konsisten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rencana</a:t>
            </a:r>
            <a:r>
              <a:rPr lang="en-US" altLang="en-US" sz="2400" dirty="0"/>
              <a:t> UB yang lain? </a:t>
            </a: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Planning gap </a:t>
            </a:r>
            <a:r>
              <a:rPr lang="en-US" altLang="en-US" sz="2400" dirty="0" err="1"/>
              <a:t>bisa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muncul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setelah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seluruh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rencana</a:t>
            </a:r>
            <a:r>
              <a:rPr lang="en-US" altLang="en-US" sz="2400" dirty="0"/>
              <a:t> UB </a:t>
            </a:r>
            <a:r>
              <a:rPr lang="en-US" altLang="en-US" sz="2400" dirty="0" err="1"/>
              <a:t>digabungkan</a:t>
            </a: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n-US" altLang="en-US" sz="2000" dirty="0" err="1"/>
              <a:t>Tujuan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perusahaan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ada</a:t>
            </a:r>
            <a:r>
              <a:rPr lang="en-US" altLang="en-US" sz="2000" dirty="0"/>
              <a:t> yang </a:t>
            </a:r>
            <a:r>
              <a:rPr lang="en-US" altLang="en-US" sz="2000" dirty="0" err="1"/>
              <a:t>tidak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tercapai</a:t>
            </a:r>
            <a:endParaRPr lang="en-US" alt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BFAE7DC2-1F23-4916-81A8-0B2324D2B7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Review </a:t>
            </a:r>
            <a:r>
              <a:rPr lang="en-US" altLang="en-US" dirty="0" err="1"/>
              <a:t>akhir</a:t>
            </a:r>
            <a:r>
              <a:rPr lang="en-US" altLang="en-US" dirty="0"/>
              <a:t> dan </a:t>
            </a:r>
            <a:r>
              <a:rPr lang="en-US" altLang="en-US" dirty="0" err="1"/>
              <a:t>Penyetujuan</a:t>
            </a:r>
            <a:r>
              <a:rPr lang="en-US" altLang="en-US" dirty="0"/>
              <a:t> 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CBC896EC-CB3F-4BE4-B6AD-CB1B8B69C9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7700" y="2052925"/>
            <a:ext cx="6711654" cy="2519075"/>
          </a:xfrm>
        </p:spPr>
        <p:txBody>
          <a:bodyPr>
            <a:normAutofit/>
          </a:bodyPr>
          <a:lstStyle/>
          <a:p>
            <a:r>
              <a:rPr lang="en-US" altLang="en-US" sz="2600" dirty="0" err="1"/>
              <a:t>Mendiskusikan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rencana</a:t>
            </a:r>
            <a:r>
              <a:rPr lang="en-US" altLang="en-US" sz="2600" dirty="0"/>
              <a:t> yang </a:t>
            </a:r>
            <a:r>
              <a:rPr lang="en-US" altLang="en-US" sz="2600" dirty="0" err="1"/>
              <a:t>telah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direvisi</a:t>
            </a:r>
            <a:endParaRPr lang="en-US" altLang="en-US" sz="2600" dirty="0"/>
          </a:p>
          <a:p>
            <a:r>
              <a:rPr lang="en-US" altLang="en-US" sz="2600" dirty="0"/>
              <a:t>Bisa </a:t>
            </a:r>
            <a:r>
              <a:rPr lang="en-US" altLang="en-US" sz="2600" dirty="0" err="1"/>
              <a:t>disajikan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kepada</a:t>
            </a:r>
            <a:r>
              <a:rPr lang="en-US" altLang="en-US" sz="2600" dirty="0"/>
              <a:t> BOD</a:t>
            </a:r>
          </a:p>
          <a:p>
            <a:r>
              <a:rPr lang="en-US" altLang="en-US" sz="2600" dirty="0" err="1"/>
              <a:t>Persetujuan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berasal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dari</a:t>
            </a:r>
            <a:r>
              <a:rPr lang="en-US" altLang="en-US" sz="2600" dirty="0"/>
              <a:t> CEO</a:t>
            </a:r>
          </a:p>
          <a:p>
            <a:pPr lvl="1"/>
            <a:r>
              <a:rPr lang="en-US" altLang="en-US" sz="2200" dirty="0" err="1"/>
              <a:t>Sebelum</a:t>
            </a:r>
            <a:r>
              <a:rPr lang="en-US" altLang="en-US" sz="2200" dirty="0"/>
              <a:t> proses </a:t>
            </a:r>
            <a:r>
              <a:rPr lang="en-US" altLang="en-US" sz="2200" dirty="0" err="1"/>
              <a:t>penganggaran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dimulai</a:t>
            </a:r>
            <a:endParaRPr lang="en-US" alt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5"/>
          <p:cNvSpPr>
            <a:spLocks noChangeArrowheads="1"/>
          </p:cNvSpPr>
          <p:nvPr/>
        </p:nvSpPr>
        <p:spPr bwMode="auto">
          <a:xfrm>
            <a:off x="1439467" y="3229891"/>
            <a:ext cx="901303" cy="657225"/>
          </a:xfrm>
          <a:prstGeom prst="bevel">
            <a:avLst>
              <a:gd name="adj" fmla="val 12500"/>
            </a:avLst>
          </a:prstGeom>
          <a:solidFill>
            <a:srgbClr val="00206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ts val="450"/>
              </a:spcBef>
            </a:pPr>
            <a:r>
              <a:rPr lang="en-US" altLang="en-US" sz="1800" dirty="0">
                <a:solidFill>
                  <a:srgbClr val="FF0000"/>
                </a:solidFill>
                <a:latin typeface="Arial Black" panose="020B0A04020102020204" pitchFamily="34" charset="0"/>
              </a:rPr>
              <a:t>SPM</a:t>
            </a:r>
          </a:p>
        </p:txBody>
      </p:sp>
      <p:sp>
        <p:nvSpPr>
          <p:cNvPr id="6147" name="AutoShape 6"/>
          <p:cNvSpPr>
            <a:spLocks noChangeArrowheads="1"/>
          </p:cNvSpPr>
          <p:nvPr/>
        </p:nvSpPr>
        <p:spPr bwMode="auto">
          <a:xfrm>
            <a:off x="3043239" y="2160956"/>
            <a:ext cx="1141810" cy="657225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ts val="450"/>
              </a:spcBef>
            </a:pPr>
            <a:r>
              <a:rPr lang="en-US" altLang="en-US" sz="1500" dirty="0" err="1">
                <a:latin typeface="Trebuchet MS" panose="020B0603020202020204" pitchFamily="34" charset="0"/>
              </a:rPr>
              <a:t>Struktur</a:t>
            </a:r>
            <a:endParaRPr lang="en-US" altLang="en-US" sz="1500" dirty="0">
              <a:latin typeface="Trebuchet MS" panose="020B0603020202020204" pitchFamily="34" charset="0"/>
            </a:endParaRPr>
          </a:p>
        </p:txBody>
      </p:sp>
      <p:sp>
        <p:nvSpPr>
          <p:cNvPr id="6148" name="AutoShape 7"/>
          <p:cNvSpPr>
            <a:spLocks noChangeArrowheads="1"/>
          </p:cNvSpPr>
          <p:nvPr/>
        </p:nvSpPr>
        <p:spPr bwMode="auto">
          <a:xfrm>
            <a:off x="3043239" y="4144929"/>
            <a:ext cx="1141810" cy="658416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ts val="450"/>
              </a:spcBef>
            </a:pPr>
            <a:r>
              <a:rPr lang="en-US" altLang="en-US" sz="1500">
                <a:latin typeface="Trebuchet MS" panose="020B0603020202020204" pitchFamily="34" charset="0"/>
              </a:rPr>
              <a:t>Proses</a:t>
            </a:r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4646726" y="1607057"/>
            <a:ext cx="1131094" cy="67746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350" dirty="0">
                <a:solidFill>
                  <a:srgbClr val="002060"/>
                </a:solidFill>
                <a:latin typeface="Trebuchet MS" panose="020B0603020202020204" pitchFamily="34" charset="0"/>
              </a:rPr>
              <a:t>Pusat </a:t>
            </a:r>
            <a:r>
              <a:rPr lang="en-US" altLang="en-US" sz="1350" dirty="0" err="1">
                <a:solidFill>
                  <a:srgbClr val="002060"/>
                </a:solidFill>
                <a:latin typeface="Trebuchet MS" panose="020B0603020202020204" pitchFamily="34" charset="0"/>
              </a:rPr>
              <a:t>Pertanggung</a:t>
            </a:r>
            <a:r>
              <a:rPr lang="en-US" altLang="en-US" sz="135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1350" dirty="0" err="1">
                <a:solidFill>
                  <a:srgbClr val="002060"/>
                </a:solidFill>
                <a:latin typeface="Trebuchet MS" panose="020B0603020202020204" pitchFamily="34" charset="0"/>
              </a:rPr>
              <a:t>jawaban</a:t>
            </a:r>
            <a:endParaRPr lang="en-US" altLang="en-US" sz="135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4663787" y="2578750"/>
            <a:ext cx="1120379" cy="55602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ts val="225"/>
              </a:spcBef>
            </a:pPr>
            <a:r>
              <a:rPr lang="en-US" altLang="en-US" sz="15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Ukuran</a:t>
            </a:r>
            <a:r>
              <a:rPr lang="en-US" altLang="en-US" sz="15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prestasi</a:t>
            </a:r>
            <a:endParaRPr lang="en-US" altLang="en-US" sz="150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6151" name="Rectangle 10"/>
          <p:cNvSpPr>
            <a:spLocks noChangeArrowheads="1"/>
          </p:cNvSpPr>
          <p:nvPr/>
        </p:nvSpPr>
        <p:spPr bwMode="auto">
          <a:xfrm>
            <a:off x="4680132" y="3277977"/>
            <a:ext cx="1578986" cy="7016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sz="1350" dirty="0" err="1">
                <a:solidFill>
                  <a:srgbClr val="002060"/>
                </a:solidFill>
                <a:latin typeface="Trebuchet MS" panose="020B0603020202020204" pitchFamily="34" charset="0"/>
              </a:rPr>
              <a:t>Penyusunan</a:t>
            </a:r>
            <a:r>
              <a:rPr lang="en-US" altLang="en-US" sz="135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id-ID" altLang="en-US" sz="1350" dirty="0">
                <a:solidFill>
                  <a:srgbClr val="002060"/>
                </a:solidFill>
                <a:latin typeface="Trebuchet MS" panose="020B0603020202020204" pitchFamily="34" charset="0"/>
              </a:rPr>
              <a:t>Perencanaan/</a:t>
            </a:r>
          </a:p>
          <a:p>
            <a:pPr algn="ctr"/>
            <a:r>
              <a:rPr lang="en-US" altLang="en-US" sz="1350" dirty="0">
                <a:solidFill>
                  <a:srgbClr val="002060"/>
                </a:solidFill>
                <a:latin typeface="Trebuchet MS" panose="020B0603020202020204" pitchFamily="34" charset="0"/>
              </a:rPr>
              <a:t>Program</a:t>
            </a:r>
          </a:p>
        </p:txBody>
      </p:sp>
      <p:sp>
        <p:nvSpPr>
          <p:cNvPr id="6152" name="Rectangle 11"/>
          <p:cNvSpPr>
            <a:spLocks noChangeArrowheads="1"/>
          </p:cNvSpPr>
          <p:nvPr/>
        </p:nvSpPr>
        <p:spPr bwMode="auto">
          <a:xfrm>
            <a:off x="4687492" y="4085334"/>
            <a:ext cx="1571625" cy="4512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ts val="225"/>
              </a:spcBef>
            </a:pPr>
            <a:r>
              <a:rPr lang="en-US" altLang="en-US" sz="1350" dirty="0" err="1">
                <a:solidFill>
                  <a:srgbClr val="002060"/>
                </a:solidFill>
                <a:latin typeface="Trebuchet MS" panose="020B0603020202020204" pitchFamily="34" charset="0"/>
              </a:rPr>
              <a:t>Penyusunan</a:t>
            </a:r>
            <a:r>
              <a:rPr lang="en-US" altLang="en-US" sz="135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1350" dirty="0" err="1">
                <a:solidFill>
                  <a:srgbClr val="002060"/>
                </a:solidFill>
                <a:latin typeface="Trebuchet MS" panose="020B0603020202020204" pitchFamily="34" charset="0"/>
              </a:rPr>
              <a:t>Anggaran</a:t>
            </a:r>
            <a:endParaRPr lang="en-US" altLang="en-US" sz="135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6153" name="Rectangle 12"/>
          <p:cNvSpPr>
            <a:spLocks noChangeArrowheads="1"/>
          </p:cNvSpPr>
          <p:nvPr/>
        </p:nvSpPr>
        <p:spPr bwMode="auto">
          <a:xfrm>
            <a:off x="4687492" y="4642250"/>
            <a:ext cx="1571625" cy="4750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ts val="225"/>
              </a:spcBef>
            </a:pPr>
            <a:r>
              <a:rPr lang="en-US" altLang="en-US" sz="1350" dirty="0" err="1">
                <a:solidFill>
                  <a:srgbClr val="002060"/>
                </a:solidFill>
                <a:latin typeface="Trebuchet MS" panose="020B0603020202020204" pitchFamily="34" charset="0"/>
              </a:rPr>
              <a:t>Pelaksanaan</a:t>
            </a:r>
            <a:r>
              <a:rPr lang="en-US" altLang="en-US" sz="135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1350" dirty="0" err="1">
                <a:solidFill>
                  <a:srgbClr val="002060"/>
                </a:solidFill>
                <a:latin typeface="Trebuchet MS" panose="020B0603020202020204" pitchFamily="34" charset="0"/>
              </a:rPr>
              <a:t>dan</a:t>
            </a:r>
            <a:r>
              <a:rPr lang="en-US" altLang="en-US" sz="135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1350" dirty="0" err="1">
                <a:solidFill>
                  <a:srgbClr val="002060"/>
                </a:solidFill>
                <a:latin typeface="Trebuchet MS" panose="020B0603020202020204" pitchFamily="34" charset="0"/>
              </a:rPr>
              <a:t>pengukuran</a:t>
            </a:r>
            <a:endParaRPr lang="en-US" altLang="en-US" sz="135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6154" name="Rectangle 13"/>
          <p:cNvSpPr>
            <a:spLocks noChangeArrowheads="1"/>
          </p:cNvSpPr>
          <p:nvPr/>
        </p:nvSpPr>
        <p:spPr bwMode="auto">
          <a:xfrm>
            <a:off x="4687492" y="5231986"/>
            <a:ext cx="1571625" cy="52268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ts val="225"/>
              </a:spcBef>
            </a:pPr>
            <a:r>
              <a:rPr lang="en-US" altLang="en-US" sz="1350" dirty="0" err="1">
                <a:solidFill>
                  <a:srgbClr val="002060"/>
                </a:solidFill>
                <a:latin typeface="Trebuchet MS" panose="020B0603020202020204" pitchFamily="34" charset="0"/>
              </a:rPr>
              <a:t>Pelaporan</a:t>
            </a:r>
            <a:r>
              <a:rPr lang="en-US" altLang="en-US" sz="1350" dirty="0">
                <a:solidFill>
                  <a:srgbClr val="002060"/>
                </a:solidFill>
                <a:latin typeface="Trebuchet MS" panose="020B0603020202020204" pitchFamily="34" charset="0"/>
              </a:rPr>
              <a:t> dan </a:t>
            </a:r>
            <a:r>
              <a:rPr lang="en-US" altLang="en-US" sz="1350" dirty="0" err="1">
                <a:solidFill>
                  <a:srgbClr val="002060"/>
                </a:solidFill>
                <a:latin typeface="Trebuchet MS" panose="020B0603020202020204" pitchFamily="34" charset="0"/>
              </a:rPr>
              <a:t>analisis</a:t>
            </a:r>
            <a:endParaRPr lang="en-US" altLang="en-US" sz="135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6155" name="Rectangle 14"/>
          <p:cNvSpPr>
            <a:spLocks noChangeArrowheads="1"/>
          </p:cNvSpPr>
          <p:nvPr/>
        </p:nvSpPr>
        <p:spPr bwMode="auto">
          <a:xfrm>
            <a:off x="6125767" y="1017287"/>
            <a:ext cx="1225153" cy="273844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sz="1200" dirty="0">
                <a:latin typeface="Trebuchet MS" panose="020B0603020202020204" pitchFamily="34" charset="0"/>
              </a:rPr>
              <a:t>Pusat </a:t>
            </a:r>
            <a:r>
              <a:rPr lang="en-US" altLang="en-US" sz="1200" dirty="0" err="1">
                <a:latin typeface="Trebuchet MS" panose="020B0603020202020204" pitchFamily="34" charset="0"/>
              </a:rPr>
              <a:t>Biaya</a:t>
            </a:r>
            <a:endParaRPr lang="en-US" altLang="en-US" sz="1200" dirty="0">
              <a:latin typeface="Trebuchet MS" panose="020B0603020202020204" pitchFamily="34" charset="0"/>
            </a:endParaRPr>
          </a:p>
        </p:txBody>
      </p:sp>
      <p:sp>
        <p:nvSpPr>
          <p:cNvPr id="6156" name="Rectangle 15"/>
          <p:cNvSpPr>
            <a:spLocks noChangeArrowheads="1"/>
          </p:cNvSpPr>
          <p:nvPr/>
        </p:nvSpPr>
        <p:spPr bwMode="auto">
          <a:xfrm>
            <a:off x="6125767" y="1364672"/>
            <a:ext cx="1235869" cy="384573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sz="1050">
                <a:latin typeface="Trebuchet MS" panose="020B0603020202020204" pitchFamily="34" charset="0"/>
              </a:rPr>
              <a:t>Pusat Pendapatan</a:t>
            </a:r>
          </a:p>
        </p:txBody>
      </p:sp>
      <p:sp>
        <p:nvSpPr>
          <p:cNvPr id="6157" name="Rectangle 16"/>
          <p:cNvSpPr>
            <a:spLocks noChangeArrowheads="1"/>
          </p:cNvSpPr>
          <p:nvPr/>
        </p:nvSpPr>
        <p:spPr bwMode="auto">
          <a:xfrm>
            <a:off x="6125767" y="1901951"/>
            <a:ext cx="1235869" cy="273844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sz="1350" dirty="0">
                <a:latin typeface="Trebuchet MS" panose="020B0603020202020204" pitchFamily="34" charset="0"/>
              </a:rPr>
              <a:t>Pusat </a:t>
            </a:r>
            <a:r>
              <a:rPr lang="en-US" altLang="en-US" sz="1350" dirty="0" err="1">
                <a:latin typeface="Trebuchet MS" panose="020B0603020202020204" pitchFamily="34" charset="0"/>
              </a:rPr>
              <a:t>Laba</a:t>
            </a:r>
            <a:endParaRPr lang="en-US" altLang="en-US" sz="1350" dirty="0">
              <a:latin typeface="Trebuchet MS" panose="020B0603020202020204" pitchFamily="34" charset="0"/>
            </a:endParaRPr>
          </a:p>
        </p:txBody>
      </p:sp>
      <p:sp>
        <p:nvSpPr>
          <p:cNvPr id="6158" name="Rectangle 17"/>
          <p:cNvSpPr>
            <a:spLocks noChangeArrowheads="1"/>
          </p:cNvSpPr>
          <p:nvPr/>
        </p:nvSpPr>
        <p:spPr bwMode="auto">
          <a:xfrm>
            <a:off x="6125767" y="2238927"/>
            <a:ext cx="1235869" cy="273844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sz="1200" dirty="0" err="1">
                <a:latin typeface="Trebuchet MS" panose="020B0603020202020204" pitchFamily="34" charset="0"/>
              </a:rPr>
              <a:t>Pusat</a:t>
            </a:r>
            <a:r>
              <a:rPr lang="en-US" altLang="en-US" sz="1200" dirty="0">
                <a:latin typeface="Trebuchet MS" panose="020B0603020202020204" pitchFamily="34" charset="0"/>
              </a:rPr>
              <a:t> </a:t>
            </a:r>
            <a:r>
              <a:rPr lang="en-US" altLang="en-US" sz="1200" dirty="0" err="1">
                <a:latin typeface="Trebuchet MS" panose="020B0603020202020204" pitchFamily="34" charset="0"/>
              </a:rPr>
              <a:t>Investasi</a:t>
            </a:r>
            <a:endParaRPr lang="en-US" altLang="en-US" sz="1200" dirty="0">
              <a:latin typeface="Trebuchet MS" panose="020B0603020202020204" pitchFamily="34" charset="0"/>
            </a:endParaRPr>
          </a:p>
        </p:txBody>
      </p:sp>
      <p:sp>
        <p:nvSpPr>
          <p:cNvPr id="6159" name="Line 18"/>
          <p:cNvSpPr>
            <a:spLocks noChangeShapeType="1"/>
          </p:cNvSpPr>
          <p:nvPr/>
        </p:nvSpPr>
        <p:spPr bwMode="auto">
          <a:xfrm flipV="1">
            <a:off x="2340770" y="2599731"/>
            <a:ext cx="691753" cy="9822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160" name="Line 19"/>
          <p:cNvSpPr>
            <a:spLocks noChangeShapeType="1"/>
          </p:cNvSpPr>
          <p:nvPr/>
        </p:nvSpPr>
        <p:spPr bwMode="auto">
          <a:xfrm>
            <a:off x="2325490" y="3627543"/>
            <a:ext cx="681038" cy="890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161" name="Line 20"/>
          <p:cNvSpPr>
            <a:spLocks noChangeShapeType="1"/>
          </p:cNvSpPr>
          <p:nvPr/>
        </p:nvSpPr>
        <p:spPr bwMode="auto">
          <a:xfrm flipV="1">
            <a:off x="4184479" y="2025790"/>
            <a:ext cx="439341" cy="414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162" name="Line 21"/>
          <p:cNvSpPr>
            <a:spLocks noChangeShapeType="1"/>
          </p:cNvSpPr>
          <p:nvPr/>
        </p:nvSpPr>
        <p:spPr bwMode="auto">
          <a:xfrm>
            <a:off x="4161286" y="2497641"/>
            <a:ext cx="461963" cy="3750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163" name="Line 22"/>
          <p:cNvSpPr>
            <a:spLocks noChangeShapeType="1"/>
          </p:cNvSpPr>
          <p:nvPr/>
        </p:nvSpPr>
        <p:spPr bwMode="auto">
          <a:xfrm flipV="1">
            <a:off x="4150626" y="3723979"/>
            <a:ext cx="513160" cy="5869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164" name="Line 23"/>
          <p:cNvSpPr>
            <a:spLocks noChangeShapeType="1"/>
          </p:cNvSpPr>
          <p:nvPr/>
        </p:nvSpPr>
        <p:spPr bwMode="auto">
          <a:xfrm flipV="1">
            <a:off x="4164211" y="4310958"/>
            <a:ext cx="544116" cy="1012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165" name="Line 24"/>
          <p:cNvSpPr>
            <a:spLocks noChangeShapeType="1"/>
          </p:cNvSpPr>
          <p:nvPr/>
        </p:nvSpPr>
        <p:spPr bwMode="auto">
          <a:xfrm>
            <a:off x="4163617" y="4445949"/>
            <a:ext cx="523875" cy="4250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166" name="Line 25"/>
          <p:cNvSpPr>
            <a:spLocks noChangeShapeType="1"/>
          </p:cNvSpPr>
          <p:nvPr/>
        </p:nvSpPr>
        <p:spPr bwMode="auto">
          <a:xfrm>
            <a:off x="4185048" y="4539942"/>
            <a:ext cx="502444" cy="9203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167" name="Line 26"/>
          <p:cNvSpPr>
            <a:spLocks noChangeShapeType="1"/>
          </p:cNvSpPr>
          <p:nvPr/>
        </p:nvSpPr>
        <p:spPr bwMode="auto">
          <a:xfrm flipV="1">
            <a:off x="5804298" y="1238425"/>
            <a:ext cx="346472" cy="3845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168" name="Line 27"/>
          <p:cNvSpPr>
            <a:spLocks noChangeShapeType="1"/>
          </p:cNvSpPr>
          <p:nvPr/>
        </p:nvSpPr>
        <p:spPr bwMode="auto">
          <a:xfrm flipV="1">
            <a:off x="5804298" y="1570292"/>
            <a:ext cx="346472" cy="1119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169" name="Line 28"/>
          <p:cNvSpPr>
            <a:spLocks noChangeShapeType="1"/>
          </p:cNvSpPr>
          <p:nvPr/>
        </p:nvSpPr>
        <p:spPr bwMode="auto">
          <a:xfrm>
            <a:off x="5800726" y="1849946"/>
            <a:ext cx="325040" cy="1916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170" name="Line 29"/>
          <p:cNvSpPr>
            <a:spLocks noChangeShapeType="1"/>
          </p:cNvSpPr>
          <p:nvPr/>
        </p:nvSpPr>
        <p:spPr bwMode="auto">
          <a:xfrm>
            <a:off x="5832724" y="1963312"/>
            <a:ext cx="335756" cy="5262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460342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3">
            <a:extLst>
              <a:ext uri="{FF2B5EF4-FFF2-40B4-BE49-F238E27FC236}">
                <a16:creationId xmlns:a16="http://schemas.microsoft.com/office/drawing/2014/main" id="{B2F7E016-F886-4881-9258-CBE1C0E7298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85916" y="2362200"/>
            <a:ext cx="4191000" cy="3581400"/>
          </a:xfrm>
        </p:spPr>
        <p:txBody>
          <a:bodyPr/>
          <a:lstStyle/>
          <a:p>
            <a:pPr eaLnBrk="1" hangingPunct="1"/>
            <a:r>
              <a:rPr lang="id-ID" altLang="en-US" dirty="0"/>
              <a:t>Perumusan Visi dan Misi</a:t>
            </a:r>
            <a:endParaRPr lang="en-US" altLang="en-US" dirty="0"/>
          </a:p>
          <a:p>
            <a:pPr eaLnBrk="1" hangingPunct="1"/>
            <a:r>
              <a:rPr lang="en-US" altLang="en-US" dirty="0"/>
              <a:t>Analisa SWOT : Internal</a:t>
            </a:r>
          </a:p>
          <a:p>
            <a:pPr eaLnBrk="1" hangingPunct="1"/>
            <a:r>
              <a:rPr lang="en-US" altLang="en-US" dirty="0"/>
              <a:t>Analisa SWOT : External</a:t>
            </a:r>
          </a:p>
          <a:p>
            <a:pPr eaLnBrk="1" hangingPunct="1"/>
            <a:r>
              <a:rPr lang="en-US" altLang="en-US" dirty="0" err="1"/>
              <a:t>Perumusan</a:t>
            </a:r>
            <a:r>
              <a:rPr lang="en-US" altLang="en-US" dirty="0"/>
              <a:t> </a:t>
            </a:r>
            <a:r>
              <a:rPr lang="en-US" altLang="en-US" dirty="0" err="1"/>
              <a:t>sasaran</a:t>
            </a:r>
            <a:endParaRPr lang="en-US" altLang="en-US" dirty="0"/>
          </a:p>
        </p:txBody>
      </p:sp>
      <p:sp>
        <p:nvSpPr>
          <p:cNvPr id="19462" name="Rectangle 4">
            <a:extLst>
              <a:ext uri="{FF2B5EF4-FFF2-40B4-BE49-F238E27FC236}">
                <a16:creationId xmlns:a16="http://schemas.microsoft.com/office/drawing/2014/main" id="{923D4740-7DDB-4373-A225-BE6949A22B51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773561" y="2362200"/>
            <a:ext cx="38100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Perumusan</a:t>
            </a:r>
            <a:r>
              <a:rPr lang="en-US" altLang="en-US" dirty="0"/>
              <a:t> </a:t>
            </a:r>
            <a:r>
              <a:rPr lang="en-US" altLang="en-US" dirty="0" err="1"/>
              <a:t>Strategi</a:t>
            </a:r>
            <a:r>
              <a:rPr lang="en-US" altLang="en-US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Perumusan</a:t>
            </a:r>
            <a:r>
              <a:rPr lang="en-US" altLang="en-US" dirty="0"/>
              <a:t> Program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Implementasi</a:t>
            </a: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Umpan</a:t>
            </a:r>
            <a:r>
              <a:rPr lang="en-US" altLang="en-US" dirty="0"/>
              <a:t> </a:t>
            </a:r>
            <a:r>
              <a:rPr lang="en-US" altLang="en-US" dirty="0" err="1"/>
              <a:t>balik</a:t>
            </a:r>
            <a:r>
              <a:rPr lang="en-US" altLang="en-US" dirty="0"/>
              <a:t> dan </a:t>
            </a:r>
            <a:r>
              <a:rPr lang="en-US" altLang="en-US" dirty="0" err="1"/>
              <a:t>pengendalian</a:t>
            </a:r>
            <a:endParaRPr lang="en-US" altLang="en-US" dirty="0"/>
          </a:p>
        </p:txBody>
      </p:sp>
      <p:sp>
        <p:nvSpPr>
          <p:cNvPr id="19463" name="Text Box 5">
            <a:extLst>
              <a:ext uri="{FF2B5EF4-FFF2-40B4-BE49-F238E27FC236}">
                <a16:creationId xmlns:a16="http://schemas.microsoft.com/office/drawing/2014/main" id="{906DEC9B-5BC8-4DBB-AA47-A12A4DFFE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955" y="762000"/>
            <a:ext cx="77724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400" b="1" dirty="0">
                <a:latin typeface="Arial" panose="020B0604020202020204" pitchFamily="34" charset="0"/>
              </a:rPr>
              <a:t>Proses </a:t>
            </a:r>
            <a:r>
              <a:rPr lang="en-US" altLang="en-US" sz="3400" b="1" dirty="0" err="1">
                <a:latin typeface="Arial" panose="020B0604020202020204" pitchFamily="34" charset="0"/>
              </a:rPr>
              <a:t>perencanaan</a:t>
            </a:r>
            <a:r>
              <a:rPr lang="en-US" altLang="en-US" sz="3400" b="1" dirty="0">
                <a:latin typeface="Arial" panose="020B0604020202020204" pitchFamily="34" charset="0"/>
              </a:rPr>
              <a:t> </a:t>
            </a:r>
            <a:r>
              <a:rPr lang="en-US" altLang="en-US" sz="3400" b="1" dirty="0" err="1">
                <a:latin typeface="Arial" panose="020B0604020202020204" pitchFamily="34" charset="0"/>
              </a:rPr>
              <a:t>strategis</a:t>
            </a:r>
            <a:r>
              <a:rPr lang="en-US" altLang="en-US" sz="3400" b="1" dirty="0">
                <a:latin typeface="Arial" panose="020B0604020202020204" pitchFamily="34" charset="0"/>
              </a:rPr>
              <a:t> </a:t>
            </a:r>
            <a:r>
              <a:rPr lang="en-US" altLang="en-US" sz="3400" b="1" dirty="0" err="1">
                <a:latin typeface="Arial" panose="020B0604020202020204" pitchFamily="34" charset="0"/>
              </a:rPr>
              <a:t>meliputi</a:t>
            </a:r>
            <a:r>
              <a:rPr lang="en-US" altLang="en-US" sz="3400" b="1" dirty="0">
                <a:latin typeface="Arial" panose="020B0604020202020204" pitchFamily="34" charset="0"/>
              </a:rPr>
              <a:t> </a:t>
            </a:r>
            <a:r>
              <a:rPr lang="en-US" altLang="en-US" sz="3400" b="1" dirty="0" err="1">
                <a:latin typeface="Arial" panose="020B0604020202020204" pitchFamily="34" charset="0"/>
              </a:rPr>
              <a:t>delapan</a:t>
            </a:r>
            <a:r>
              <a:rPr lang="en-US" altLang="en-US" sz="3400" b="1" dirty="0">
                <a:latin typeface="Arial" panose="020B0604020202020204" pitchFamily="34" charset="0"/>
              </a:rPr>
              <a:t> </a:t>
            </a:r>
            <a:r>
              <a:rPr lang="en-US" altLang="en-US" sz="3400" b="1" dirty="0" err="1">
                <a:latin typeface="Arial" panose="020B0604020202020204" pitchFamily="34" charset="0"/>
              </a:rPr>
              <a:t>langkah</a:t>
            </a:r>
            <a:r>
              <a:rPr lang="en-US" altLang="en-US" sz="3400" b="1" dirty="0">
                <a:latin typeface="Arial" panose="020B0604020202020204" pitchFamily="34" charset="0"/>
              </a:rPr>
              <a:t>: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F94E8352-E772-4204-BB91-A177A2A003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487363"/>
          </a:xfrm>
        </p:spPr>
        <p:txBody>
          <a:bodyPr/>
          <a:lstStyle/>
          <a:p>
            <a:pPr algn="ctr" eaLnBrk="1" hangingPunct="1"/>
            <a:r>
              <a:rPr lang="en-US" altLang="en-US" sz="2400" b="1"/>
              <a:t>MANAJEMEN STRATEGI </a:t>
            </a:r>
          </a:p>
        </p:txBody>
      </p:sp>
      <p:sp>
        <p:nvSpPr>
          <p:cNvPr id="9219" name="Text Box 7">
            <a:extLst>
              <a:ext uri="{FF2B5EF4-FFF2-40B4-BE49-F238E27FC236}">
                <a16:creationId xmlns:a16="http://schemas.microsoft.com/office/drawing/2014/main" id="{FEC637DE-1345-4E0B-A5A7-8E107BF88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85800"/>
            <a:ext cx="22860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/>
              <a:t>VISI DAN MISI </a:t>
            </a:r>
          </a:p>
        </p:txBody>
      </p:sp>
      <p:sp>
        <p:nvSpPr>
          <p:cNvPr id="9220" name="Text Box 8">
            <a:extLst>
              <a:ext uri="{FF2B5EF4-FFF2-40B4-BE49-F238E27FC236}">
                <a16:creationId xmlns:a16="http://schemas.microsoft.com/office/drawing/2014/main" id="{26E70C74-AACA-45A6-ABFD-73B8E542F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376363"/>
            <a:ext cx="1981200" cy="566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altLang="en-US" sz="1600"/>
              <a:t>ANALISIS 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altLang="en-US" sz="1600"/>
              <a:t>INTERNAL  </a:t>
            </a:r>
          </a:p>
        </p:txBody>
      </p:sp>
      <p:sp>
        <p:nvSpPr>
          <p:cNvPr id="9221" name="Text Box 9">
            <a:extLst>
              <a:ext uri="{FF2B5EF4-FFF2-40B4-BE49-F238E27FC236}">
                <a16:creationId xmlns:a16="http://schemas.microsoft.com/office/drawing/2014/main" id="{8E327F74-8ACD-4535-ABA4-C53CEFA34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412875"/>
            <a:ext cx="1981200" cy="603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altLang="en-US" sz="1600"/>
              <a:t>ANALISIS 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altLang="en-US" sz="1600"/>
              <a:t>INTERNAL</a:t>
            </a:r>
            <a:r>
              <a:rPr lang="en-US" altLang="en-US"/>
              <a:t>  </a:t>
            </a:r>
          </a:p>
        </p:txBody>
      </p:sp>
      <p:sp>
        <p:nvSpPr>
          <p:cNvPr id="9222" name="Text Box 10">
            <a:extLst>
              <a:ext uri="{FF2B5EF4-FFF2-40B4-BE49-F238E27FC236}">
                <a16:creationId xmlns:a16="http://schemas.microsoft.com/office/drawing/2014/main" id="{63EC3171-42E8-40CF-8148-DC04F2FC6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5475" y="2438400"/>
            <a:ext cx="2244725" cy="566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altLang="en-US" sz="1600"/>
              <a:t>TUJUAN DAN 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altLang="en-US" sz="1600"/>
              <a:t>SASARAN</a:t>
            </a:r>
          </a:p>
        </p:txBody>
      </p:sp>
      <p:sp>
        <p:nvSpPr>
          <p:cNvPr id="9223" name="Text Box 11">
            <a:extLst>
              <a:ext uri="{FF2B5EF4-FFF2-40B4-BE49-F238E27FC236}">
                <a16:creationId xmlns:a16="http://schemas.microsoft.com/office/drawing/2014/main" id="{8CBFECB1-24F7-4D7A-9224-2A9EA6391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297238"/>
            <a:ext cx="2286000" cy="565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1600"/>
              <a:t>PERENCANAAN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1600"/>
              <a:t>STRATEGI</a:t>
            </a:r>
          </a:p>
        </p:txBody>
      </p:sp>
      <p:sp>
        <p:nvSpPr>
          <p:cNvPr id="9224" name="Text Box 12">
            <a:extLst>
              <a:ext uri="{FF2B5EF4-FFF2-40B4-BE49-F238E27FC236}">
                <a16:creationId xmlns:a16="http://schemas.microsoft.com/office/drawing/2014/main" id="{6E4FBE71-E56A-4756-8C69-DF148742B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191000"/>
            <a:ext cx="2286000" cy="565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1600"/>
              <a:t>APLIKASI RENCANA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1600"/>
              <a:t>BISNIS</a:t>
            </a:r>
          </a:p>
        </p:txBody>
      </p:sp>
      <p:sp>
        <p:nvSpPr>
          <p:cNvPr id="9225" name="Text Box 13">
            <a:extLst>
              <a:ext uri="{FF2B5EF4-FFF2-40B4-BE49-F238E27FC236}">
                <a16:creationId xmlns:a16="http://schemas.microsoft.com/office/drawing/2014/main" id="{8F1C9463-DE0E-4CBE-92A8-088B0A285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064125"/>
            <a:ext cx="2286000" cy="687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1600"/>
              <a:t>EVALUASI DAN KONTROL RENCANA BISNIS</a:t>
            </a:r>
          </a:p>
        </p:txBody>
      </p:sp>
      <p:sp>
        <p:nvSpPr>
          <p:cNvPr id="9226" name="Oval 15">
            <a:extLst>
              <a:ext uri="{FF2B5EF4-FFF2-40B4-BE49-F238E27FC236}">
                <a16:creationId xmlns:a16="http://schemas.microsoft.com/office/drawing/2014/main" id="{3A7F7B11-12A1-43F3-8C0A-487C4154A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219200"/>
            <a:ext cx="2057400" cy="762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ANALISIS </a:t>
            </a:r>
          </a:p>
          <a:p>
            <a:pPr algn="ctr"/>
            <a:r>
              <a:rPr lang="en-US" altLang="en-US"/>
              <a:t>S.W.O.T</a:t>
            </a:r>
          </a:p>
        </p:txBody>
      </p:sp>
      <p:sp>
        <p:nvSpPr>
          <p:cNvPr id="9227" name="Text Box 17">
            <a:extLst>
              <a:ext uri="{FF2B5EF4-FFF2-40B4-BE49-F238E27FC236}">
                <a16:creationId xmlns:a16="http://schemas.microsoft.com/office/drawing/2014/main" id="{05AC4F8D-2843-40FE-B5DB-B759D70E769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7622382" y="3888581"/>
            <a:ext cx="17526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FEED BACK</a:t>
            </a:r>
          </a:p>
        </p:txBody>
      </p:sp>
      <p:sp>
        <p:nvSpPr>
          <p:cNvPr id="9228" name="Line 19">
            <a:extLst>
              <a:ext uri="{FF2B5EF4-FFF2-40B4-BE49-F238E27FC236}">
                <a16:creationId xmlns:a16="http://schemas.microsoft.com/office/drawing/2014/main" id="{4A748A79-A0B8-4C50-82F7-5D58C01D04A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10255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9229" name="Line 20">
            <a:extLst>
              <a:ext uri="{FF2B5EF4-FFF2-40B4-BE49-F238E27FC236}">
                <a16:creationId xmlns:a16="http://schemas.microsoft.com/office/drawing/2014/main" id="{3F2C296A-999E-4A9D-A41D-2B273C9B3D4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1031875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9230" name="Line 23">
            <a:extLst>
              <a:ext uri="{FF2B5EF4-FFF2-40B4-BE49-F238E27FC236}">
                <a16:creationId xmlns:a16="http://schemas.microsoft.com/office/drawing/2014/main" id="{F36AAA25-5D3B-4E3E-852C-E359891347A8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10255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9231" name="Line 24">
            <a:extLst>
              <a:ext uri="{FF2B5EF4-FFF2-40B4-BE49-F238E27FC236}">
                <a16:creationId xmlns:a16="http://schemas.microsoft.com/office/drawing/2014/main" id="{8B9B3902-A72D-4634-9894-5AD710E8FF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86400" y="8382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9232" name="Text Box 26">
            <a:extLst>
              <a:ext uri="{FF2B5EF4-FFF2-40B4-BE49-F238E27FC236}">
                <a16:creationId xmlns:a16="http://schemas.microsoft.com/office/drawing/2014/main" id="{C38A4F71-A814-41A5-83A2-EA72EE85E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014663"/>
            <a:ext cx="2057400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sz="1600"/>
              <a:t>STRATEGI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1600"/>
              <a:t>VARIASI</a:t>
            </a:r>
          </a:p>
        </p:txBody>
      </p:sp>
      <p:sp>
        <p:nvSpPr>
          <p:cNvPr id="9233" name="Text Box 27">
            <a:extLst>
              <a:ext uri="{FF2B5EF4-FFF2-40B4-BE49-F238E27FC236}">
                <a16:creationId xmlns:a16="http://schemas.microsoft.com/office/drawing/2014/main" id="{F6983F52-BD19-4394-AA9C-44A71B5E6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011488"/>
            <a:ext cx="2057400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sz="1600"/>
              <a:t>STRATEGI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1600"/>
              <a:t>GENERIK</a:t>
            </a:r>
          </a:p>
        </p:txBody>
      </p:sp>
      <p:sp>
        <p:nvSpPr>
          <p:cNvPr id="9234" name="Line 28">
            <a:extLst>
              <a:ext uri="{FF2B5EF4-FFF2-40B4-BE49-F238E27FC236}">
                <a16:creationId xmlns:a16="http://schemas.microsoft.com/office/drawing/2014/main" id="{F2794BF5-5969-45ED-AF24-03A5BA4AF4F6}"/>
              </a:ext>
            </a:extLst>
          </p:cNvPr>
          <p:cNvSpPr>
            <a:spLocks noChangeShapeType="1"/>
          </p:cNvSpPr>
          <p:nvPr/>
        </p:nvSpPr>
        <p:spPr bwMode="auto">
          <a:xfrm>
            <a:off x="8464550" y="838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9235" name="Line 29">
            <a:extLst>
              <a:ext uri="{FF2B5EF4-FFF2-40B4-BE49-F238E27FC236}">
                <a16:creationId xmlns:a16="http://schemas.microsoft.com/office/drawing/2014/main" id="{8A42E34F-2F0B-461F-BDFA-F01401C602D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54102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9236" name="Line 30">
            <a:extLst>
              <a:ext uri="{FF2B5EF4-FFF2-40B4-BE49-F238E27FC236}">
                <a16:creationId xmlns:a16="http://schemas.microsoft.com/office/drawing/2014/main" id="{E32D6FFA-BDC7-4FA5-B091-D2719BDAEC03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8200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9237" name="Line 31">
            <a:extLst>
              <a:ext uri="{FF2B5EF4-FFF2-40B4-BE49-F238E27FC236}">
                <a16:creationId xmlns:a16="http://schemas.microsoft.com/office/drawing/2014/main" id="{D68CFDAD-7829-4509-ACD0-02418A3E5035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1025525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9238" name="Line 32">
            <a:extLst>
              <a:ext uri="{FF2B5EF4-FFF2-40B4-BE49-F238E27FC236}">
                <a16:creationId xmlns:a16="http://schemas.microsoft.com/office/drawing/2014/main" id="{C798DD7B-FFA4-4C06-BC03-4A369C2ECE8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31963" y="2763838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9239" name="Line 33">
            <a:extLst>
              <a:ext uri="{FF2B5EF4-FFF2-40B4-BE49-F238E27FC236}">
                <a16:creationId xmlns:a16="http://schemas.microsoft.com/office/drawing/2014/main" id="{F51AF7A2-5B49-4DF4-8AF7-B642CC5BC7C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31963" y="2001838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9240" name="Line 34">
            <a:extLst>
              <a:ext uri="{FF2B5EF4-FFF2-40B4-BE49-F238E27FC236}">
                <a16:creationId xmlns:a16="http://schemas.microsoft.com/office/drawing/2014/main" id="{7518F46B-1238-4A17-A425-D3EBEAC4151A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2288" y="1981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9241" name="Line 35">
            <a:extLst>
              <a:ext uri="{FF2B5EF4-FFF2-40B4-BE49-F238E27FC236}">
                <a16:creationId xmlns:a16="http://schemas.microsoft.com/office/drawing/2014/main" id="{6345FF16-47FA-4601-A46F-02A3F64ACD6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27432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9242" name="Line 36">
            <a:extLst>
              <a:ext uri="{FF2B5EF4-FFF2-40B4-BE49-F238E27FC236}">
                <a16:creationId xmlns:a16="http://schemas.microsoft.com/office/drawing/2014/main" id="{786588D9-71FB-4C7C-9773-F23A9C0CCF7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9924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9243" name="Line 37">
            <a:extLst>
              <a:ext uri="{FF2B5EF4-FFF2-40B4-BE49-F238E27FC236}">
                <a16:creationId xmlns:a16="http://schemas.microsoft.com/office/drawing/2014/main" id="{7249EC42-DEA7-46D8-AF00-85D2032A5D9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8655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9244" name="Line 38">
            <a:extLst>
              <a:ext uri="{FF2B5EF4-FFF2-40B4-BE49-F238E27FC236}">
                <a16:creationId xmlns:a16="http://schemas.microsoft.com/office/drawing/2014/main" id="{89B0AA45-9867-456F-9235-9144158C686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475932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58915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A7240-96ED-4A0E-AEB7-222D0EFF4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87" y="152400"/>
            <a:ext cx="8226425" cy="763587"/>
          </a:xfrm>
        </p:spPr>
        <p:txBody>
          <a:bodyPr/>
          <a:lstStyle/>
          <a:p>
            <a:r>
              <a:rPr lang="id-ID" dirty="0"/>
              <a:t>CONTOH :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983F7-C483-4C5C-8AF9-918F28CA2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915987"/>
            <a:ext cx="8226425" cy="763587"/>
          </a:xfrm>
        </p:spPr>
        <p:txBody>
          <a:bodyPr/>
          <a:lstStyle/>
          <a:p>
            <a:pPr marL="0" indent="0" algn="ctr">
              <a:buNone/>
            </a:pPr>
            <a:r>
              <a:rPr lang="id-ID" dirty="0"/>
              <a:t>RENSTRA PMN RS MATA CICENDO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0BBC08-45F2-451B-AA25-CE7F84499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81" y="1928044"/>
            <a:ext cx="8205643" cy="470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563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8031C0E-3097-474C-A198-7D02B072A690}"/>
              </a:ext>
            </a:extLst>
          </p:cNvPr>
          <p:cNvSpPr txBox="1"/>
          <p:nvPr/>
        </p:nvSpPr>
        <p:spPr>
          <a:xfrm>
            <a:off x="533400" y="325536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dirty="0"/>
              <a:t>VISI</a:t>
            </a:r>
            <a:endParaRPr lang="en-ID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643A71-42AB-4FA3-9890-B3A007A9EB7A}"/>
              </a:ext>
            </a:extLst>
          </p:cNvPr>
          <p:cNvSpPr txBox="1"/>
          <p:nvPr/>
        </p:nvSpPr>
        <p:spPr>
          <a:xfrm>
            <a:off x="762000" y="1048503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RUMAH SAKIT MATA RUJUKAN NASIONAL YANG BERSTANDAR INTERNASIONAL DIBIDANG PELAYANAN, PENDIDIKAN, DAN PENELITIAN KESEHATAN</a:t>
            </a:r>
            <a:endParaRPr lang="en-ID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DB6D8D-D8A6-40E8-8499-D7BC5A76888E}"/>
              </a:ext>
            </a:extLst>
          </p:cNvPr>
          <p:cNvSpPr txBox="1"/>
          <p:nvPr/>
        </p:nvSpPr>
        <p:spPr>
          <a:xfrm>
            <a:off x="1219200" y="2609847"/>
            <a:ext cx="76200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en-ID" sz="1600" dirty="0" err="1"/>
              <a:t>Memberikan</a:t>
            </a:r>
            <a:r>
              <a:rPr lang="en-ID" sz="1600" dirty="0"/>
              <a:t> </a:t>
            </a:r>
            <a:r>
              <a:rPr lang="en-ID" sz="1600" dirty="0" err="1"/>
              <a:t>pelayanan</a:t>
            </a:r>
            <a:r>
              <a:rPr lang="en-ID" sz="1600" dirty="0"/>
              <a:t> </a:t>
            </a:r>
            <a:r>
              <a:rPr lang="en-ID" sz="1600" dirty="0" err="1"/>
              <a:t>kesehatan</a:t>
            </a:r>
            <a:r>
              <a:rPr lang="en-ID" sz="1600" dirty="0"/>
              <a:t> </a:t>
            </a:r>
            <a:r>
              <a:rPr lang="en-ID" sz="1600" dirty="0" err="1"/>
              <a:t>mata</a:t>
            </a:r>
            <a:r>
              <a:rPr lang="en-ID" sz="1600" dirty="0"/>
              <a:t> yang </a:t>
            </a:r>
            <a:r>
              <a:rPr lang="en-ID" sz="1600" dirty="0" err="1"/>
              <a:t>paripurna</a:t>
            </a:r>
            <a:r>
              <a:rPr lang="en-ID" sz="1600" dirty="0"/>
              <a:t> </a:t>
            </a:r>
            <a:r>
              <a:rPr lang="en-ID" sz="1600" dirty="0" err="1"/>
              <a:t>sesuai</a:t>
            </a:r>
            <a:r>
              <a:rPr lang="en-ID" sz="1600" dirty="0"/>
              <a:t> </a:t>
            </a:r>
            <a:r>
              <a:rPr lang="en-ID" sz="1600" dirty="0" err="1"/>
              <a:t>dengan</a:t>
            </a:r>
            <a:r>
              <a:rPr lang="en-ID" sz="1600" dirty="0"/>
              <a:t> </a:t>
            </a:r>
            <a:r>
              <a:rPr lang="en-ID" sz="1600" dirty="0" err="1"/>
              <a:t>standar</a:t>
            </a:r>
            <a:r>
              <a:rPr lang="en-ID" sz="1600" dirty="0"/>
              <a:t> </a:t>
            </a:r>
            <a:r>
              <a:rPr lang="en-ID" sz="1600" dirty="0" err="1"/>
              <a:t>internasional</a:t>
            </a:r>
            <a:r>
              <a:rPr lang="en-ID" sz="1600" dirty="0"/>
              <a:t> yang </a:t>
            </a:r>
            <a:r>
              <a:rPr lang="en-ID" sz="1600" dirty="0" err="1"/>
              <a:t>berorientasi</a:t>
            </a:r>
            <a:r>
              <a:rPr lang="en-ID" sz="1600" dirty="0"/>
              <a:t> pada </a:t>
            </a:r>
            <a:r>
              <a:rPr lang="en-ID" sz="1600" dirty="0" err="1"/>
              <a:t>kepuasan</a:t>
            </a:r>
            <a:r>
              <a:rPr lang="en-ID" sz="1600" dirty="0"/>
              <a:t> </a:t>
            </a:r>
            <a:r>
              <a:rPr lang="en-ID" sz="1600" dirty="0" err="1"/>
              <a:t>bagi</a:t>
            </a:r>
            <a:r>
              <a:rPr lang="en-ID" sz="1600" dirty="0"/>
              <a:t> </a:t>
            </a:r>
            <a:r>
              <a:rPr lang="en-ID" sz="1600" dirty="0" err="1"/>
              <a:t>seluruh</a:t>
            </a:r>
            <a:r>
              <a:rPr lang="en-ID" sz="1600" dirty="0"/>
              <a:t> </a:t>
            </a:r>
            <a:r>
              <a:rPr lang="en-ID" sz="1600" dirty="0" err="1"/>
              <a:t>lapisan</a:t>
            </a:r>
            <a:r>
              <a:rPr lang="en-ID" sz="1600" dirty="0"/>
              <a:t> </a:t>
            </a:r>
            <a:r>
              <a:rPr lang="en-ID" sz="1600" dirty="0" err="1"/>
              <a:t>masyarakat</a:t>
            </a:r>
            <a:r>
              <a:rPr lang="en-ID" sz="1600" dirty="0"/>
              <a:t>, </a:t>
            </a:r>
            <a:r>
              <a:rPr lang="en-ID" sz="1600" dirty="0" err="1"/>
              <a:t>terjangkau</a:t>
            </a:r>
            <a:r>
              <a:rPr lang="en-ID" sz="1600" dirty="0"/>
              <a:t>, </a:t>
            </a:r>
            <a:r>
              <a:rPr lang="en-ID" sz="1600" dirty="0" err="1"/>
              <a:t>merata</a:t>
            </a:r>
            <a:r>
              <a:rPr lang="en-ID" sz="1600" dirty="0"/>
              <a:t> dan </a:t>
            </a:r>
            <a:r>
              <a:rPr lang="en-ID" sz="1600" dirty="0" err="1"/>
              <a:t>berkeadilan</a:t>
            </a:r>
            <a:r>
              <a:rPr lang="en-ID" sz="1600" dirty="0"/>
              <a:t>.  </a:t>
            </a:r>
            <a:endParaRPr lang="id-ID" sz="1600" dirty="0"/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ID" sz="1600" dirty="0" err="1"/>
              <a:t>Memberikan</a:t>
            </a:r>
            <a:r>
              <a:rPr lang="en-ID" sz="1600" dirty="0"/>
              <a:t> </a:t>
            </a:r>
            <a:r>
              <a:rPr lang="en-ID" sz="1600" dirty="0" err="1"/>
              <a:t>peluang</a:t>
            </a:r>
            <a:r>
              <a:rPr lang="en-ID" sz="1600" dirty="0"/>
              <a:t> dan </a:t>
            </a:r>
            <a:r>
              <a:rPr lang="en-ID" sz="1600" dirty="0" err="1"/>
              <a:t>lingkungan</a:t>
            </a:r>
            <a:r>
              <a:rPr lang="en-ID" sz="1600" dirty="0"/>
              <a:t> yang </a:t>
            </a:r>
            <a:r>
              <a:rPr lang="en-ID" sz="1600" dirty="0" err="1"/>
              <a:t>kondusif</a:t>
            </a:r>
            <a:r>
              <a:rPr lang="en-ID" sz="1600" dirty="0"/>
              <a:t> </a:t>
            </a:r>
            <a:r>
              <a:rPr lang="en-ID" sz="1600" dirty="0" err="1"/>
              <a:t>untuk</a:t>
            </a:r>
            <a:r>
              <a:rPr lang="en-ID" sz="1600" dirty="0"/>
              <a:t> </a:t>
            </a:r>
            <a:r>
              <a:rPr lang="en-ID" sz="1600" dirty="0" err="1"/>
              <a:t>penyelenggaraan</a:t>
            </a:r>
            <a:r>
              <a:rPr lang="en-ID" sz="1600" dirty="0"/>
              <a:t> </a:t>
            </a:r>
            <a:r>
              <a:rPr lang="en-ID" sz="1600" dirty="0" err="1"/>
              <a:t>pendidikan</a:t>
            </a:r>
            <a:r>
              <a:rPr lang="en-ID" sz="1600" dirty="0"/>
              <a:t> </a:t>
            </a:r>
            <a:r>
              <a:rPr lang="en-ID" sz="1600" dirty="0" err="1"/>
              <a:t>kesehatan</a:t>
            </a:r>
            <a:r>
              <a:rPr lang="en-ID" sz="1600" dirty="0"/>
              <a:t> </a:t>
            </a:r>
            <a:r>
              <a:rPr lang="en-ID" sz="1600" dirty="0" err="1"/>
              <a:t>mata</a:t>
            </a:r>
            <a:r>
              <a:rPr lang="en-ID" sz="1600" dirty="0"/>
              <a:t> yang </a:t>
            </a:r>
            <a:r>
              <a:rPr lang="en-ID" sz="1600" dirty="0" err="1"/>
              <a:t>inovatif</a:t>
            </a:r>
            <a:r>
              <a:rPr lang="en-ID" sz="1600" dirty="0"/>
              <a:t>.</a:t>
            </a:r>
            <a:endParaRPr lang="id-ID" sz="1600" dirty="0"/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ID" sz="1600" dirty="0" err="1"/>
              <a:t>Menyelenggarakan</a:t>
            </a:r>
            <a:r>
              <a:rPr lang="en-ID" sz="1600" dirty="0"/>
              <a:t> </a:t>
            </a:r>
            <a:r>
              <a:rPr lang="en-ID" sz="1600" dirty="0" err="1"/>
              <a:t>penelitian</a:t>
            </a:r>
            <a:r>
              <a:rPr lang="en-ID" sz="1600" dirty="0"/>
              <a:t> dan </a:t>
            </a:r>
            <a:r>
              <a:rPr lang="en-ID" sz="1600" dirty="0" err="1"/>
              <a:t>pengembangan</a:t>
            </a:r>
            <a:r>
              <a:rPr lang="en-ID" sz="1600" dirty="0"/>
              <a:t> </a:t>
            </a:r>
            <a:r>
              <a:rPr lang="en-ID" sz="1600" dirty="0" err="1"/>
              <a:t>serta</a:t>
            </a:r>
            <a:r>
              <a:rPr lang="en-ID" sz="1600" dirty="0"/>
              <a:t> </a:t>
            </a:r>
            <a:r>
              <a:rPr lang="en-ID" sz="1600" dirty="0" err="1"/>
              <a:t>penapisan</a:t>
            </a:r>
            <a:r>
              <a:rPr lang="en-ID" sz="1600" dirty="0"/>
              <a:t> </a:t>
            </a:r>
            <a:r>
              <a:rPr lang="en-ID" sz="1600" dirty="0" err="1"/>
              <a:t>ilmu</a:t>
            </a:r>
            <a:r>
              <a:rPr lang="en-ID" sz="1600" dirty="0"/>
              <a:t> dan </a:t>
            </a:r>
            <a:r>
              <a:rPr lang="en-ID" sz="1600" dirty="0" err="1"/>
              <a:t>teknologi</a:t>
            </a:r>
            <a:r>
              <a:rPr lang="en-ID" sz="1600" dirty="0"/>
              <a:t> di </a:t>
            </a:r>
            <a:r>
              <a:rPr lang="en-ID" sz="1600" dirty="0" err="1"/>
              <a:t>bidang</a:t>
            </a:r>
            <a:r>
              <a:rPr lang="en-ID" sz="1600" dirty="0"/>
              <a:t> </a:t>
            </a:r>
            <a:r>
              <a:rPr lang="en-ID" sz="1600" dirty="0" err="1"/>
              <a:t>kesehatan</a:t>
            </a:r>
            <a:r>
              <a:rPr lang="en-ID" sz="1600" dirty="0"/>
              <a:t> </a:t>
            </a:r>
            <a:r>
              <a:rPr lang="en-ID" sz="1600" dirty="0" err="1"/>
              <a:t>mata</a:t>
            </a:r>
            <a:r>
              <a:rPr lang="en-ID" sz="1600" dirty="0"/>
              <a:t>. </a:t>
            </a:r>
            <a:endParaRPr lang="id-ID" sz="1600" dirty="0"/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ID" sz="1600" dirty="0" err="1"/>
              <a:t>Melaksanakan</a:t>
            </a:r>
            <a:r>
              <a:rPr lang="en-ID" sz="1600" dirty="0"/>
              <a:t> </a:t>
            </a:r>
            <a:r>
              <a:rPr lang="en-ID" sz="1600" dirty="0" err="1"/>
              <a:t>pengabdian</a:t>
            </a:r>
            <a:r>
              <a:rPr lang="en-ID" sz="1600" dirty="0"/>
              <a:t> dan </a:t>
            </a:r>
            <a:r>
              <a:rPr lang="en-ID" sz="1600" dirty="0" err="1"/>
              <a:t>pemberdayaan</a:t>
            </a:r>
            <a:r>
              <a:rPr lang="en-ID" sz="1600" dirty="0"/>
              <a:t> </a:t>
            </a:r>
            <a:r>
              <a:rPr lang="en-ID" sz="1600" dirty="0" err="1"/>
              <a:t>masyarakat</a:t>
            </a:r>
            <a:r>
              <a:rPr lang="en-ID" sz="1600" dirty="0"/>
              <a:t> </a:t>
            </a:r>
            <a:r>
              <a:rPr lang="en-ID" sz="1600" dirty="0" err="1"/>
              <a:t>dalam</a:t>
            </a:r>
            <a:r>
              <a:rPr lang="en-ID" sz="1600" dirty="0"/>
              <a:t> </a:t>
            </a:r>
            <a:r>
              <a:rPr lang="en-ID" sz="1600" dirty="0" err="1"/>
              <a:t>upaya</a:t>
            </a:r>
            <a:r>
              <a:rPr lang="en-ID" sz="1600" dirty="0"/>
              <a:t> </a:t>
            </a:r>
            <a:r>
              <a:rPr lang="en-ID" sz="1600" dirty="0" err="1"/>
              <a:t>pemeliharaan</a:t>
            </a:r>
            <a:r>
              <a:rPr lang="en-ID" sz="1600" dirty="0"/>
              <a:t> dan </a:t>
            </a:r>
            <a:r>
              <a:rPr lang="en-ID" sz="1600" dirty="0" err="1"/>
              <a:t>peningkatan</a:t>
            </a:r>
            <a:r>
              <a:rPr lang="en-ID" sz="1600" dirty="0"/>
              <a:t> </a:t>
            </a:r>
            <a:r>
              <a:rPr lang="en-ID" sz="1600" dirty="0" err="1"/>
              <a:t>kesehatan</a:t>
            </a:r>
            <a:r>
              <a:rPr lang="en-ID" sz="1600" dirty="0"/>
              <a:t> </a:t>
            </a:r>
            <a:r>
              <a:rPr lang="en-ID" sz="1600" dirty="0" err="1"/>
              <a:t>mata</a:t>
            </a:r>
            <a:r>
              <a:rPr lang="en-ID" sz="1600" dirty="0"/>
              <a:t>.  </a:t>
            </a:r>
            <a:endParaRPr lang="id-ID" sz="1600" dirty="0"/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ID" sz="1600" dirty="0" err="1"/>
              <a:t>Meningkatkan</a:t>
            </a:r>
            <a:r>
              <a:rPr lang="en-ID" sz="1600" dirty="0"/>
              <a:t> </a:t>
            </a:r>
            <a:r>
              <a:rPr lang="en-ID" sz="1600" dirty="0" err="1"/>
              <a:t>upaya</a:t>
            </a:r>
            <a:r>
              <a:rPr lang="en-ID" sz="1600" dirty="0"/>
              <a:t> </a:t>
            </a:r>
            <a:r>
              <a:rPr lang="en-ID" sz="1600" dirty="0" err="1"/>
              <a:t>kemitraan</a:t>
            </a:r>
            <a:r>
              <a:rPr lang="en-ID" sz="1600" dirty="0"/>
              <a:t> </a:t>
            </a:r>
            <a:r>
              <a:rPr lang="en-ID" sz="1600" dirty="0" err="1"/>
              <a:t>secara</a:t>
            </a:r>
            <a:r>
              <a:rPr lang="en-ID" sz="1600" dirty="0"/>
              <a:t> global. </a:t>
            </a:r>
            <a:endParaRPr lang="id-ID" sz="1600" dirty="0"/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ID" sz="1600" dirty="0" err="1"/>
              <a:t>Meningkatkan</a:t>
            </a:r>
            <a:r>
              <a:rPr lang="en-ID" sz="1600" dirty="0"/>
              <a:t> </a:t>
            </a:r>
            <a:r>
              <a:rPr lang="en-ID" sz="1600" dirty="0" err="1"/>
              <a:t>profesionalisme</a:t>
            </a:r>
            <a:r>
              <a:rPr lang="en-ID" sz="1600" dirty="0"/>
              <a:t> </a:t>
            </a:r>
            <a:r>
              <a:rPr lang="en-ID" sz="1600" dirty="0" err="1"/>
              <a:t>pegawai</a:t>
            </a:r>
            <a:r>
              <a:rPr lang="en-ID" sz="1600" dirty="0"/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C44D98-3379-4880-B539-C008977EA240}"/>
              </a:ext>
            </a:extLst>
          </p:cNvPr>
          <p:cNvSpPr txBox="1"/>
          <p:nvPr/>
        </p:nvSpPr>
        <p:spPr>
          <a:xfrm>
            <a:off x="484909" y="2048469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dirty="0"/>
              <a:t>MISI</a:t>
            </a:r>
            <a:endParaRPr lang="en-ID" sz="3600" dirty="0"/>
          </a:p>
        </p:txBody>
      </p:sp>
    </p:spTree>
    <p:extLst>
      <p:ext uri="{BB962C8B-B14F-4D97-AF65-F5344CB8AC3E}">
        <p14:creationId xmlns:p14="http://schemas.microsoft.com/office/powerpoint/2010/main" val="1872772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B0392D-6C43-4D71-8757-B91E76BDC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20700"/>
            <a:ext cx="8610600" cy="58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292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2ABEA17-47B9-487E-9149-8EFEF8C7F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18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8EF867-CA0A-4EFF-A7E8-B444565A4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3800"/>
            <a:ext cx="9144000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096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6CA4B0C-81C6-44BF-A4EF-39332A97E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689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916E905-E552-4C1E-9995-A43C502DA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969"/>
            <a:ext cx="9144000" cy="571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930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98C8A7-0224-4C35-AABB-739E02B3F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9967"/>
            <a:ext cx="9144000" cy="524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02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21E52C1-4107-4844-B10D-79DEAAC953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Nature of Strategic Planning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8DED397-4E01-4FD8-983C-A748337E75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859100" cy="419548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en-US" sz="2400" dirty="0"/>
              <a:t>Waktu </a:t>
            </a:r>
            <a:r>
              <a:rPr lang="en-US" altLang="en-US" sz="2400" dirty="0" err="1"/>
              <a:t>manajer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sebenarnya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banyak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dihabiskan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memikirkan</a:t>
            </a:r>
            <a:r>
              <a:rPr lang="en-US" altLang="en-US" sz="2400" dirty="0"/>
              <a:t> masa </a:t>
            </a:r>
            <a:r>
              <a:rPr lang="en-US" altLang="en-US" sz="2400" dirty="0" err="1"/>
              <a:t>depan</a:t>
            </a:r>
            <a:r>
              <a:rPr lang="en-US" altLang="en-US" sz="2400" dirty="0"/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altLang="en-US" sz="24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en-US" sz="2400" dirty="0" err="1"/>
              <a:t>Hasilnya</a:t>
            </a:r>
            <a:r>
              <a:rPr lang="en-US" altLang="en-US" sz="2400" dirty="0"/>
              <a:t>: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en-US" sz="2000" dirty="0" err="1"/>
              <a:t>Pemahaman</a:t>
            </a:r>
            <a:r>
              <a:rPr lang="en-US" altLang="en-US" sz="2000" dirty="0"/>
              <a:t> informal </a:t>
            </a:r>
            <a:r>
              <a:rPr lang="en-US" altLang="en-US" sz="2000" dirty="0" err="1"/>
              <a:t>tentang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arah</a:t>
            </a:r>
            <a:r>
              <a:rPr lang="en-US" altLang="en-US" sz="2000" dirty="0"/>
              <a:t> masa </a:t>
            </a:r>
            <a:r>
              <a:rPr lang="en-US" altLang="en-US" sz="2000" dirty="0" err="1"/>
              <a:t>depan</a:t>
            </a:r>
            <a:endParaRPr lang="en-US" altLang="en-US" sz="2000" dirty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en-US" sz="2000" dirty="0" err="1"/>
              <a:t>Pernyataan</a:t>
            </a:r>
            <a:r>
              <a:rPr lang="en-US" altLang="en-US" sz="2000" dirty="0"/>
              <a:t> formal </a:t>
            </a:r>
            <a:r>
              <a:rPr lang="en-US" altLang="en-US" sz="2000" dirty="0" err="1"/>
              <a:t>tentang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rencana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spesifik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tentang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bagaimana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mencapai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tujuan</a:t>
            </a:r>
            <a:r>
              <a:rPr lang="en-US" altLang="en-US" sz="2000" dirty="0"/>
              <a:t> masa </a:t>
            </a:r>
            <a:r>
              <a:rPr lang="en-US" altLang="en-US" sz="2000" dirty="0" err="1"/>
              <a:t>depan</a:t>
            </a:r>
            <a:r>
              <a:rPr lang="en-US" altLang="en-US" sz="2000" dirty="0"/>
              <a:t>.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en-US" altLang="en-US" sz="1800" dirty="0" err="1"/>
              <a:t>Pernyataan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ini</a:t>
            </a:r>
            <a:r>
              <a:rPr lang="en-US" altLang="en-US" sz="1800" dirty="0"/>
              <a:t>: </a:t>
            </a:r>
            <a:r>
              <a:rPr lang="en-US" altLang="en-US" sz="1800" dirty="0" err="1"/>
              <a:t>rencana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strategis</a:t>
            </a:r>
            <a:r>
              <a:rPr lang="en-US" altLang="en-US" sz="1800" dirty="0"/>
              <a:t>.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endParaRPr lang="en-US" altLang="en-US" sz="18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en-US" sz="24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en-US" sz="2400" dirty="0" err="1"/>
              <a:t>Perencanaan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Strategis</a:t>
            </a:r>
            <a:r>
              <a:rPr lang="en-US" altLang="en-US" sz="2400" dirty="0"/>
              <a:t> : proses </a:t>
            </a:r>
            <a:r>
              <a:rPr lang="en-US" altLang="en-US" sz="2400" dirty="0" err="1"/>
              <a:t>penentuan</a:t>
            </a:r>
            <a:r>
              <a:rPr lang="en-US" altLang="en-US" sz="2400" dirty="0"/>
              <a:t>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en-US" sz="2000" dirty="0"/>
              <a:t>program-program yang </a:t>
            </a:r>
            <a:r>
              <a:rPr lang="en-US" altLang="en-US" sz="2000" dirty="0" err="1"/>
              <a:t>akan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dijalankan</a:t>
            </a:r>
            <a:r>
              <a:rPr lang="en-US" altLang="en-US" sz="2000" dirty="0"/>
              <a:t>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en-US" sz="2000" dirty="0" err="1"/>
              <a:t>penentuan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perkiraan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jumlah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sumberdaya</a:t>
            </a:r>
            <a:r>
              <a:rPr lang="en-US" altLang="en-US" sz="2000" dirty="0"/>
              <a:t> yang </a:t>
            </a:r>
            <a:r>
              <a:rPr lang="en-US" altLang="en-US" sz="2000" dirty="0" err="1"/>
              <a:t>akan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dialokasikan</a:t>
            </a:r>
            <a:endParaRPr lang="en-US" altLang="en-US" sz="2000" dirty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en-US" sz="2000" dirty="0" err="1"/>
              <a:t>dalam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beberapa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tahun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depan</a:t>
            </a:r>
            <a:r>
              <a:rPr lang="en-US" altLang="en-US" sz="2000" dirty="0"/>
              <a:t>.	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2445A63-CC7F-4B66-BCA2-89FF3A986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2601"/>
            <a:ext cx="9144000" cy="399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2083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D58483-F9E3-4EAD-A8E4-CC4600327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1701800"/>
            <a:ext cx="91186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145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>
            <a:extLst>
              <a:ext uri="{FF2B5EF4-FFF2-40B4-BE49-F238E27FC236}">
                <a16:creationId xmlns:a16="http://schemas.microsoft.com/office/drawing/2014/main" id="{485DBB74-C4CC-4589-BA61-6A4756366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BD4C3A2A-BFE6-436D-B561-08A5DE316022}" type="slidenum">
              <a:rPr lang="en-US" altLang="en-US">
                <a:solidFill>
                  <a:srgbClr val="898989"/>
                </a:solidFill>
                <a:latin typeface="Cambria" panose="02040503050406030204" pitchFamily="18" charset="0"/>
              </a:rPr>
              <a:pPr algn="ctr"/>
              <a:t>32</a:t>
            </a:fld>
            <a:endParaRPr lang="en-US" altLang="en-US">
              <a:solidFill>
                <a:srgbClr val="898989"/>
              </a:solidFill>
              <a:latin typeface="Cambria" panose="02040503050406030204" pitchFamily="18" charset="0"/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63E526D3-C75C-48EF-8757-8D32FCFC3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800" y="1208088"/>
            <a:ext cx="3581400" cy="4724400"/>
          </a:xfrm>
          <a:prstGeom prst="rect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id-ID" altLang="en-US">
              <a:latin typeface="Cambria" panose="02040503050406030204" pitchFamily="18" charset="0"/>
            </a:endParaRP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7CF0F6A9-121C-46FC-BA77-0829ED5B1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00" y="1208088"/>
            <a:ext cx="4343400" cy="4724400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id-ID" altLang="en-US">
              <a:solidFill>
                <a:schemeClr val="bg2"/>
              </a:solidFill>
              <a:latin typeface="Cambria" panose="02040503050406030204" pitchFamily="18" charset="0"/>
            </a:endParaRPr>
          </a:p>
        </p:txBody>
      </p:sp>
      <p:sp>
        <p:nvSpPr>
          <p:cNvPr id="4101" name="Rectangle 4">
            <a:extLst>
              <a:ext uri="{FF2B5EF4-FFF2-40B4-BE49-F238E27FC236}">
                <a16:creationId xmlns:a16="http://schemas.microsoft.com/office/drawing/2014/main" id="{C9D1DA04-5695-4DA4-A3B1-1EFEFC287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3722688"/>
            <a:ext cx="7620000" cy="20574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id-ID" altLang="en-US">
              <a:latin typeface="Cambria" panose="02040503050406030204" pitchFamily="18" charset="0"/>
            </a:endParaRPr>
          </a:p>
        </p:txBody>
      </p:sp>
      <p:sp>
        <p:nvSpPr>
          <p:cNvPr id="4102" name="Rectangle 5">
            <a:extLst>
              <a:ext uri="{FF2B5EF4-FFF2-40B4-BE49-F238E27FC236}">
                <a16:creationId xmlns:a16="http://schemas.microsoft.com/office/drawing/2014/main" id="{048665F4-9B90-4D3A-ADF9-D0ACD62CB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1512888"/>
            <a:ext cx="7620000" cy="18288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id-ID" altLang="en-US">
              <a:latin typeface="Cambria" panose="02040503050406030204" pitchFamily="18" charset="0"/>
            </a:endParaRPr>
          </a:p>
        </p:txBody>
      </p:sp>
      <p:sp>
        <p:nvSpPr>
          <p:cNvPr id="4103" name="WordArt 6">
            <a:extLst>
              <a:ext uri="{FF2B5EF4-FFF2-40B4-BE49-F238E27FC236}">
                <a16:creationId xmlns:a16="http://schemas.microsoft.com/office/drawing/2014/main" id="{221CD2E8-5F1C-46F0-88D4-51D48082ABD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89438" y="304800"/>
            <a:ext cx="4449762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D" b="1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Alur Perencanaan &amp; Penganggaran</a:t>
            </a:r>
          </a:p>
        </p:txBody>
      </p:sp>
      <p:sp>
        <p:nvSpPr>
          <p:cNvPr id="4104" name="Text Box 7">
            <a:extLst>
              <a:ext uri="{FF2B5EF4-FFF2-40B4-BE49-F238E27FC236}">
                <a16:creationId xmlns:a16="http://schemas.microsoft.com/office/drawing/2014/main" id="{425D1729-E581-429A-BB8B-6310C3552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8688" y="2730500"/>
            <a:ext cx="990600" cy="4064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000" b="1">
                <a:solidFill>
                  <a:srgbClr val="1C1C1C"/>
                </a:solidFill>
                <a:latin typeface="Cambria" panose="02040503050406030204" pitchFamily="18" charset="0"/>
              </a:rPr>
              <a:t>RPJM</a:t>
            </a:r>
          </a:p>
          <a:p>
            <a:pPr algn="ctr"/>
            <a:r>
              <a:rPr lang="en-US" altLang="en-US" sz="1000" b="1">
                <a:solidFill>
                  <a:srgbClr val="1C1C1C"/>
                </a:solidFill>
                <a:latin typeface="Cambria" panose="02040503050406030204" pitchFamily="18" charset="0"/>
              </a:rPr>
              <a:t>NASIONAL</a:t>
            </a:r>
          </a:p>
        </p:txBody>
      </p:sp>
      <p:sp>
        <p:nvSpPr>
          <p:cNvPr id="4105" name="Text Box 8">
            <a:extLst>
              <a:ext uri="{FF2B5EF4-FFF2-40B4-BE49-F238E27FC236}">
                <a16:creationId xmlns:a16="http://schemas.microsoft.com/office/drawing/2014/main" id="{95D80E8E-2BA8-48AD-917F-E507215E9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63" y="2828925"/>
            <a:ext cx="681037" cy="2540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000" b="1">
                <a:solidFill>
                  <a:srgbClr val="1C1C1C"/>
                </a:solidFill>
                <a:latin typeface="Cambria" panose="02040503050406030204" pitchFamily="18" charset="0"/>
              </a:rPr>
              <a:t>RKP</a:t>
            </a:r>
          </a:p>
        </p:txBody>
      </p:sp>
      <p:sp>
        <p:nvSpPr>
          <p:cNvPr id="4106" name="Text Box 9">
            <a:extLst>
              <a:ext uri="{FF2B5EF4-FFF2-40B4-BE49-F238E27FC236}">
                <a16:creationId xmlns:a16="http://schemas.microsoft.com/office/drawing/2014/main" id="{3AAD2CBA-1FD1-4490-B77A-F2CB9BD9F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8938" y="2808288"/>
            <a:ext cx="976312" cy="2540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000" b="1">
                <a:solidFill>
                  <a:srgbClr val="1C1C1C"/>
                </a:solidFill>
                <a:latin typeface="Cambria" panose="02040503050406030204" pitchFamily="18" charset="0"/>
              </a:rPr>
              <a:t>RAPBN</a:t>
            </a:r>
          </a:p>
        </p:txBody>
      </p:sp>
      <p:sp>
        <p:nvSpPr>
          <p:cNvPr id="4107" name="Text Box 10">
            <a:extLst>
              <a:ext uri="{FF2B5EF4-FFF2-40B4-BE49-F238E27FC236}">
                <a16:creationId xmlns:a16="http://schemas.microsoft.com/office/drawing/2014/main" id="{AEFD991B-5155-412E-81C0-AE65AAE01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6100" y="2820988"/>
            <a:ext cx="827088" cy="2540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000" b="1">
                <a:solidFill>
                  <a:srgbClr val="1C1C1C"/>
                </a:solidFill>
                <a:latin typeface="Cambria" panose="02040503050406030204" pitchFamily="18" charset="0"/>
              </a:rPr>
              <a:t>APBN</a:t>
            </a:r>
          </a:p>
        </p:txBody>
      </p:sp>
      <p:sp>
        <p:nvSpPr>
          <p:cNvPr id="4108" name="Text Box 12">
            <a:extLst>
              <a:ext uri="{FF2B5EF4-FFF2-40B4-BE49-F238E27FC236}">
                <a16:creationId xmlns:a16="http://schemas.microsoft.com/office/drawing/2014/main" id="{191B599F-1646-4C7D-AFB9-F56D84E55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962400"/>
            <a:ext cx="990600" cy="4064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000" b="1">
                <a:solidFill>
                  <a:srgbClr val="1C1C1C"/>
                </a:solidFill>
                <a:latin typeface="Cambria" panose="02040503050406030204" pitchFamily="18" charset="0"/>
              </a:rPr>
              <a:t>RPJM</a:t>
            </a:r>
          </a:p>
          <a:p>
            <a:pPr algn="ctr"/>
            <a:r>
              <a:rPr lang="en-US" altLang="en-US" sz="1000" b="1">
                <a:solidFill>
                  <a:srgbClr val="1C1C1C"/>
                </a:solidFill>
                <a:latin typeface="Cambria" panose="02040503050406030204" pitchFamily="18" charset="0"/>
              </a:rPr>
              <a:t>DAERAH</a:t>
            </a:r>
          </a:p>
        </p:txBody>
      </p:sp>
      <p:sp>
        <p:nvSpPr>
          <p:cNvPr id="4109" name="Text Box 13">
            <a:extLst>
              <a:ext uri="{FF2B5EF4-FFF2-40B4-BE49-F238E27FC236}">
                <a16:creationId xmlns:a16="http://schemas.microsoft.com/office/drawing/2014/main" id="{0338F367-CED9-427F-85FC-238E5CE31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2200" y="4038600"/>
            <a:ext cx="838200" cy="254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10000"/>
              </a:spcBef>
              <a:spcAft>
                <a:spcPct val="10000"/>
              </a:spcAft>
            </a:pPr>
            <a:r>
              <a:rPr lang="en-US" altLang="en-US" sz="1000">
                <a:solidFill>
                  <a:srgbClr val="1C1C1C"/>
                </a:solidFill>
                <a:latin typeface="Cambria" panose="02040503050406030204" pitchFamily="18" charset="0"/>
              </a:rPr>
              <a:t>RKPD</a:t>
            </a:r>
          </a:p>
        </p:txBody>
      </p:sp>
      <p:sp>
        <p:nvSpPr>
          <p:cNvPr id="4110" name="Text Box 14">
            <a:extLst>
              <a:ext uri="{FF2B5EF4-FFF2-40B4-BE49-F238E27FC236}">
                <a16:creationId xmlns:a16="http://schemas.microsoft.com/office/drawing/2014/main" id="{8D7D48DC-983C-4061-A9D5-2F1C293A7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033838"/>
            <a:ext cx="973138" cy="2540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000" b="1">
                <a:solidFill>
                  <a:srgbClr val="1C1C1C"/>
                </a:solidFill>
                <a:latin typeface="Cambria" panose="02040503050406030204" pitchFamily="18" charset="0"/>
              </a:rPr>
              <a:t>RAPBD</a:t>
            </a:r>
          </a:p>
        </p:txBody>
      </p:sp>
      <p:sp>
        <p:nvSpPr>
          <p:cNvPr id="4111" name="Text Box 15">
            <a:extLst>
              <a:ext uri="{FF2B5EF4-FFF2-40B4-BE49-F238E27FC236}">
                <a16:creationId xmlns:a16="http://schemas.microsoft.com/office/drawing/2014/main" id="{2E82B693-FD27-4A9C-8C8B-28B0EF8DE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3600" y="3989388"/>
            <a:ext cx="825500" cy="2540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000" b="1">
                <a:solidFill>
                  <a:srgbClr val="1C1C1C"/>
                </a:solidFill>
                <a:latin typeface="Cambria" panose="02040503050406030204" pitchFamily="18" charset="0"/>
              </a:rPr>
              <a:t>APBD</a:t>
            </a:r>
          </a:p>
        </p:txBody>
      </p:sp>
      <p:sp>
        <p:nvSpPr>
          <p:cNvPr id="4112" name="Text Box 16">
            <a:extLst>
              <a:ext uri="{FF2B5EF4-FFF2-40B4-BE49-F238E27FC236}">
                <a16:creationId xmlns:a16="http://schemas.microsoft.com/office/drawing/2014/main" id="{7A4E64E1-E884-4CC1-8D26-EEA6362EC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5338" y="5013325"/>
            <a:ext cx="982662" cy="4064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000" b="1">
                <a:solidFill>
                  <a:srgbClr val="1C1C1C"/>
                </a:solidFill>
                <a:latin typeface="Cambria" panose="02040503050406030204" pitchFamily="18" charset="0"/>
              </a:rPr>
              <a:t>RENSTRA</a:t>
            </a:r>
          </a:p>
          <a:p>
            <a:pPr algn="ctr"/>
            <a:r>
              <a:rPr lang="en-US" altLang="en-US" sz="1000" b="1">
                <a:solidFill>
                  <a:srgbClr val="1C1C1C"/>
                </a:solidFill>
                <a:latin typeface="Cambria" panose="02040503050406030204" pitchFamily="18" charset="0"/>
              </a:rPr>
              <a:t>SKPD</a:t>
            </a:r>
          </a:p>
        </p:txBody>
      </p:sp>
      <p:sp>
        <p:nvSpPr>
          <p:cNvPr id="4113" name="Text Box 17">
            <a:extLst>
              <a:ext uri="{FF2B5EF4-FFF2-40B4-BE49-F238E27FC236}">
                <a16:creationId xmlns:a16="http://schemas.microsoft.com/office/drawing/2014/main" id="{3B1C4110-42A6-4167-8AC1-833B80BED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1413" y="4970463"/>
            <a:ext cx="928687" cy="4064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000" b="1">
                <a:solidFill>
                  <a:srgbClr val="1C1C1C"/>
                </a:solidFill>
                <a:latin typeface="Cambria" panose="02040503050406030204" pitchFamily="18" charset="0"/>
              </a:rPr>
              <a:t>RENJA</a:t>
            </a:r>
          </a:p>
          <a:p>
            <a:pPr algn="ctr"/>
            <a:r>
              <a:rPr lang="en-US" altLang="en-US" sz="1000" b="1">
                <a:solidFill>
                  <a:srgbClr val="1C1C1C"/>
                </a:solidFill>
                <a:latin typeface="Cambria" panose="02040503050406030204" pitchFamily="18" charset="0"/>
              </a:rPr>
              <a:t>SKPD</a:t>
            </a:r>
          </a:p>
        </p:txBody>
      </p:sp>
      <p:sp>
        <p:nvSpPr>
          <p:cNvPr id="4114" name="Text Box 18">
            <a:extLst>
              <a:ext uri="{FF2B5EF4-FFF2-40B4-BE49-F238E27FC236}">
                <a16:creationId xmlns:a16="http://schemas.microsoft.com/office/drawing/2014/main" id="{09ACC027-68BE-4C09-9A75-9A450E98F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2288" y="4979988"/>
            <a:ext cx="876300" cy="4064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000" b="1">
                <a:solidFill>
                  <a:srgbClr val="1C1C1C"/>
                </a:solidFill>
                <a:latin typeface="Cambria" panose="02040503050406030204" pitchFamily="18" charset="0"/>
              </a:rPr>
              <a:t>RKA</a:t>
            </a:r>
          </a:p>
          <a:p>
            <a:pPr algn="ctr"/>
            <a:r>
              <a:rPr lang="en-US" altLang="en-US" sz="1000" b="1">
                <a:solidFill>
                  <a:srgbClr val="1C1C1C"/>
                </a:solidFill>
                <a:latin typeface="Cambria" panose="02040503050406030204" pitchFamily="18" charset="0"/>
              </a:rPr>
              <a:t>SKPD</a:t>
            </a:r>
          </a:p>
        </p:txBody>
      </p:sp>
      <p:sp>
        <p:nvSpPr>
          <p:cNvPr id="4115" name="Text Box 19">
            <a:extLst>
              <a:ext uri="{FF2B5EF4-FFF2-40B4-BE49-F238E27FC236}">
                <a16:creationId xmlns:a16="http://schemas.microsoft.com/office/drawing/2014/main" id="{60F8C632-D198-4FD1-8104-42854BD81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4350" y="4965700"/>
            <a:ext cx="1123950" cy="4064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000" b="1">
                <a:solidFill>
                  <a:srgbClr val="1C1C1C"/>
                </a:solidFill>
                <a:latin typeface="Cambria" panose="02040503050406030204" pitchFamily="18" charset="0"/>
              </a:rPr>
              <a:t>PENJABARAN</a:t>
            </a:r>
          </a:p>
          <a:p>
            <a:pPr algn="ctr"/>
            <a:r>
              <a:rPr lang="en-US" altLang="en-US" sz="1000" b="1">
                <a:solidFill>
                  <a:srgbClr val="1C1C1C"/>
                </a:solidFill>
                <a:latin typeface="Cambria" panose="02040503050406030204" pitchFamily="18" charset="0"/>
              </a:rPr>
              <a:t>APBD</a:t>
            </a:r>
          </a:p>
        </p:txBody>
      </p:sp>
      <p:sp>
        <p:nvSpPr>
          <p:cNvPr id="4116" name="Text Box 20">
            <a:extLst>
              <a:ext uri="{FF2B5EF4-FFF2-40B4-BE49-F238E27FC236}">
                <a16:creationId xmlns:a16="http://schemas.microsoft.com/office/drawing/2014/main" id="{9E499706-3F5E-49B6-9ED6-57E450417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638300"/>
            <a:ext cx="990600" cy="40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000" b="1">
                <a:solidFill>
                  <a:srgbClr val="1C1C1C"/>
                </a:solidFill>
                <a:latin typeface="Cambria" panose="02040503050406030204" pitchFamily="18" charset="0"/>
              </a:rPr>
              <a:t>RENSTRA</a:t>
            </a:r>
          </a:p>
          <a:p>
            <a:pPr algn="ctr"/>
            <a:r>
              <a:rPr lang="en-US" altLang="en-US" sz="1000" b="1">
                <a:solidFill>
                  <a:srgbClr val="1C1C1C"/>
                </a:solidFill>
                <a:latin typeface="Cambria" panose="02040503050406030204" pitchFamily="18" charset="0"/>
              </a:rPr>
              <a:t>KL</a:t>
            </a:r>
          </a:p>
        </p:txBody>
      </p:sp>
      <p:sp>
        <p:nvSpPr>
          <p:cNvPr id="4117" name="Text Box 21">
            <a:extLst>
              <a:ext uri="{FF2B5EF4-FFF2-40B4-BE49-F238E27FC236}">
                <a16:creationId xmlns:a16="http://schemas.microsoft.com/office/drawing/2014/main" id="{14BFFC73-1788-4717-BFEF-CB47039ED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590675"/>
            <a:ext cx="928688" cy="4064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000" b="1">
                <a:solidFill>
                  <a:srgbClr val="1C1C1C"/>
                </a:solidFill>
                <a:latin typeface="Cambria" panose="02040503050406030204" pitchFamily="18" charset="0"/>
              </a:rPr>
              <a:t>RENJA</a:t>
            </a:r>
          </a:p>
          <a:p>
            <a:pPr algn="ctr"/>
            <a:r>
              <a:rPr lang="en-US" altLang="en-US" sz="1000" b="1">
                <a:solidFill>
                  <a:srgbClr val="1C1C1C"/>
                </a:solidFill>
                <a:latin typeface="Cambria" panose="02040503050406030204" pitchFamily="18" charset="0"/>
              </a:rPr>
              <a:t>KL</a:t>
            </a:r>
          </a:p>
        </p:txBody>
      </p:sp>
      <p:sp>
        <p:nvSpPr>
          <p:cNvPr id="4118" name="Text Box 22">
            <a:extLst>
              <a:ext uri="{FF2B5EF4-FFF2-40B4-BE49-F238E27FC236}">
                <a16:creationId xmlns:a16="http://schemas.microsoft.com/office/drawing/2014/main" id="{CCCC4880-EB0D-4108-B597-920A1B446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4188" y="1651000"/>
            <a:ext cx="700087" cy="24606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000" b="1">
                <a:solidFill>
                  <a:srgbClr val="1C1C1C"/>
                </a:solidFill>
                <a:latin typeface="Cambria" panose="02040503050406030204" pitchFamily="18" charset="0"/>
              </a:rPr>
              <a:t>RKA - KL</a:t>
            </a:r>
          </a:p>
        </p:txBody>
      </p:sp>
      <p:sp>
        <p:nvSpPr>
          <p:cNvPr id="4119" name="Text Box 23">
            <a:extLst>
              <a:ext uri="{FF2B5EF4-FFF2-40B4-BE49-F238E27FC236}">
                <a16:creationId xmlns:a16="http://schemas.microsoft.com/office/drawing/2014/main" id="{1235F145-0EED-4AD7-8DD8-FD8BEA566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1574800"/>
            <a:ext cx="914400" cy="4064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000" b="1">
                <a:solidFill>
                  <a:srgbClr val="1C1C1C"/>
                </a:solidFill>
                <a:latin typeface="Cambria" panose="02040503050406030204" pitchFamily="18" charset="0"/>
              </a:rPr>
              <a:t>RINCIAN</a:t>
            </a:r>
          </a:p>
          <a:p>
            <a:pPr algn="ctr"/>
            <a:r>
              <a:rPr lang="en-US" altLang="en-US" sz="1000" b="1">
                <a:solidFill>
                  <a:srgbClr val="1C1C1C"/>
                </a:solidFill>
                <a:latin typeface="Cambria" panose="02040503050406030204" pitchFamily="18" charset="0"/>
              </a:rPr>
              <a:t>APBN</a:t>
            </a:r>
          </a:p>
        </p:txBody>
      </p:sp>
      <p:sp>
        <p:nvSpPr>
          <p:cNvPr id="4120" name="Line 24">
            <a:extLst>
              <a:ext uri="{FF2B5EF4-FFF2-40B4-BE49-F238E27FC236}">
                <a16:creationId xmlns:a16="http://schemas.microsoft.com/office/drawing/2014/main" id="{5BA36097-8E6E-440A-930E-CADAB965DB9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2971800"/>
            <a:ext cx="4572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4121" name="Line 25">
            <a:extLst>
              <a:ext uri="{FF2B5EF4-FFF2-40B4-BE49-F238E27FC236}">
                <a16:creationId xmlns:a16="http://schemas.microsoft.com/office/drawing/2014/main" id="{231B574C-38E1-4349-9CF6-B1F5CD01356E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2959100"/>
            <a:ext cx="762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4122" name="Text Box 26">
            <a:extLst>
              <a:ext uri="{FF2B5EF4-FFF2-40B4-BE49-F238E27FC236}">
                <a16:creationId xmlns:a16="http://schemas.microsoft.com/office/drawing/2014/main" id="{A536F837-27EF-4CF3-A935-C8EAE5A8F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4363" y="2765425"/>
            <a:ext cx="77311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900" b="1">
                <a:solidFill>
                  <a:srgbClr val="1C1C1C"/>
                </a:solidFill>
                <a:latin typeface="Cambria" panose="02040503050406030204" pitchFamily="18" charset="0"/>
              </a:rPr>
              <a:t>dijabarkan</a:t>
            </a:r>
          </a:p>
        </p:txBody>
      </p:sp>
      <p:sp>
        <p:nvSpPr>
          <p:cNvPr id="4123" name="Line 27">
            <a:extLst>
              <a:ext uri="{FF2B5EF4-FFF2-40B4-BE49-F238E27FC236}">
                <a16:creationId xmlns:a16="http://schemas.microsoft.com/office/drawing/2014/main" id="{4A4D2343-0912-4A9C-A109-FDFB4140109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946400"/>
            <a:ext cx="914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4124" name="Line 28">
            <a:extLst>
              <a:ext uri="{FF2B5EF4-FFF2-40B4-BE49-F238E27FC236}">
                <a16:creationId xmlns:a16="http://schemas.microsoft.com/office/drawing/2014/main" id="{8C3D30C0-B343-4799-B650-AB69F79D080C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1600" y="2960688"/>
            <a:ext cx="4572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4125" name="Line 29">
            <a:extLst>
              <a:ext uri="{FF2B5EF4-FFF2-40B4-BE49-F238E27FC236}">
                <a16:creationId xmlns:a16="http://schemas.microsoft.com/office/drawing/2014/main" id="{1EF2A6A4-452C-491A-AB2F-8F77D2B273D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44775" y="2044700"/>
            <a:ext cx="0" cy="685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4126" name="Text Box 30">
            <a:extLst>
              <a:ext uri="{FF2B5EF4-FFF2-40B4-BE49-F238E27FC236}">
                <a16:creationId xmlns:a16="http://schemas.microsoft.com/office/drawing/2014/main" id="{454B0813-2C12-40BC-8411-0F14A2DDBF98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2370932" y="2269331"/>
            <a:ext cx="7540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000" b="1">
                <a:solidFill>
                  <a:srgbClr val="1C1C1C"/>
                </a:solidFill>
                <a:latin typeface="Cambria" panose="02040503050406030204" pitchFamily="18" charset="0"/>
              </a:rPr>
              <a:t>Pedoman</a:t>
            </a:r>
          </a:p>
        </p:txBody>
      </p:sp>
      <p:sp>
        <p:nvSpPr>
          <p:cNvPr id="4127" name="Line 31">
            <a:extLst>
              <a:ext uri="{FF2B5EF4-FFF2-40B4-BE49-F238E27FC236}">
                <a16:creationId xmlns:a16="http://schemas.microsoft.com/office/drawing/2014/main" id="{FEF8B553-90E4-46BB-9829-006FA00A656D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1828800"/>
            <a:ext cx="68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4128" name="Text Box 32">
            <a:extLst>
              <a:ext uri="{FF2B5EF4-FFF2-40B4-BE49-F238E27FC236}">
                <a16:creationId xmlns:a16="http://schemas.microsoft.com/office/drawing/2014/main" id="{C165DC77-9309-49B9-BB92-81EF84D26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100" y="1635125"/>
            <a:ext cx="7286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900" b="1">
                <a:solidFill>
                  <a:srgbClr val="1C1C1C"/>
                </a:solidFill>
                <a:latin typeface="Cambria" panose="02040503050406030204" pitchFamily="18" charset="0"/>
              </a:rPr>
              <a:t>Pedoman</a:t>
            </a:r>
          </a:p>
        </p:txBody>
      </p:sp>
      <p:sp>
        <p:nvSpPr>
          <p:cNvPr id="4129" name="Line 33">
            <a:extLst>
              <a:ext uri="{FF2B5EF4-FFF2-40B4-BE49-F238E27FC236}">
                <a16:creationId xmlns:a16="http://schemas.microsoft.com/office/drawing/2014/main" id="{F7ECA1D6-C78B-4C12-A4F7-34FF0AA0874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1790700"/>
            <a:ext cx="8382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4130" name="Line 34">
            <a:extLst>
              <a:ext uri="{FF2B5EF4-FFF2-40B4-BE49-F238E27FC236}">
                <a16:creationId xmlns:a16="http://schemas.microsoft.com/office/drawing/2014/main" id="{0718B00A-5490-4C0C-9F8D-42EEF025757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24600" y="1778000"/>
            <a:ext cx="533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4131" name="Line 35">
            <a:extLst>
              <a:ext uri="{FF2B5EF4-FFF2-40B4-BE49-F238E27FC236}">
                <a16:creationId xmlns:a16="http://schemas.microsoft.com/office/drawing/2014/main" id="{85B6B3D1-F9BC-40E7-808E-9B6B20049F4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1905000"/>
            <a:ext cx="0" cy="914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4132" name="Line 36">
            <a:extLst>
              <a:ext uri="{FF2B5EF4-FFF2-40B4-BE49-F238E27FC236}">
                <a16:creationId xmlns:a16="http://schemas.microsoft.com/office/drawing/2014/main" id="{5AF4097F-4F70-4307-8D9D-5B54B0FD19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15200" y="1981200"/>
            <a:ext cx="0" cy="8397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4133" name="Line 37">
            <a:extLst>
              <a:ext uri="{FF2B5EF4-FFF2-40B4-BE49-F238E27FC236}">
                <a16:creationId xmlns:a16="http://schemas.microsoft.com/office/drawing/2014/main" id="{4C4380E0-343F-487B-AF2E-F7EBBFB59F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43000" y="3124200"/>
            <a:ext cx="0" cy="812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4134" name="Line 38">
            <a:extLst>
              <a:ext uri="{FF2B5EF4-FFF2-40B4-BE49-F238E27FC236}">
                <a16:creationId xmlns:a16="http://schemas.microsoft.com/office/drawing/2014/main" id="{EE553286-6823-4583-8516-6BBCD5CA10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4165600"/>
            <a:ext cx="381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4135" name="Text Box 39">
            <a:extLst>
              <a:ext uri="{FF2B5EF4-FFF2-40B4-BE49-F238E27FC236}">
                <a16:creationId xmlns:a16="http://schemas.microsoft.com/office/drawing/2014/main" id="{9A5F206B-2544-440E-8EDE-D5D54D6C0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900" y="3954463"/>
            <a:ext cx="5445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900" b="1">
                <a:solidFill>
                  <a:srgbClr val="1C1C1C"/>
                </a:solidFill>
                <a:latin typeface="Cambria" panose="02040503050406030204" pitchFamily="18" charset="0"/>
              </a:rPr>
              <a:t>diacu</a:t>
            </a:r>
          </a:p>
        </p:txBody>
      </p:sp>
      <p:sp>
        <p:nvSpPr>
          <p:cNvPr id="4136" name="Text Box 40">
            <a:extLst>
              <a:ext uri="{FF2B5EF4-FFF2-40B4-BE49-F238E27FC236}">
                <a16:creationId xmlns:a16="http://schemas.microsoft.com/office/drawing/2014/main" id="{710EDE2E-3BF4-419F-8105-8A0863CB2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3388" y="3981450"/>
            <a:ext cx="77311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900" b="1">
                <a:solidFill>
                  <a:srgbClr val="1C1C1C"/>
                </a:solidFill>
                <a:latin typeface="Cambria" panose="02040503050406030204" pitchFamily="18" charset="0"/>
              </a:rPr>
              <a:t>dijabarkan</a:t>
            </a:r>
          </a:p>
        </p:txBody>
      </p:sp>
      <p:sp>
        <p:nvSpPr>
          <p:cNvPr id="4137" name="Line 41">
            <a:extLst>
              <a:ext uri="{FF2B5EF4-FFF2-40B4-BE49-F238E27FC236}">
                <a16:creationId xmlns:a16="http://schemas.microsoft.com/office/drawing/2014/main" id="{BC4F5FD3-09DC-4E82-9A3B-F6E7117EED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60700" y="4178300"/>
            <a:ext cx="533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4138" name="Line 42">
            <a:extLst>
              <a:ext uri="{FF2B5EF4-FFF2-40B4-BE49-F238E27FC236}">
                <a16:creationId xmlns:a16="http://schemas.microsoft.com/office/drawing/2014/main" id="{6A0C2463-EF72-4BF9-94B6-80DD6D19DF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90800" y="3124200"/>
            <a:ext cx="0" cy="87630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4139" name="Line 43">
            <a:extLst>
              <a:ext uri="{FF2B5EF4-FFF2-40B4-BE49-F238E27FC236}">
                <a16:creationId xmlns:a16="http://schemas.microsoft.com/office/drawing/2014/main" id="{8D67DC67-B5BE-44FB-B3C8-26A1240E6E4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124200"/>
            <a:ext cx="0" cy="91440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4140" name="Line 44">
            <a:extLst>
              <a:ext uri="{FF2B5EF4-FFF2-40B4-BE49-F238E27FC236}">
                <a16:creationId xmlns:a16="http://schemas.microsoft.com/office/drawing/2014/main" id="{A24B8361-5409-4DE7-AB1C-F8692B066D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7200" y="1981200"/>
            <a:ext cx="0" cy="8270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4141" name="Text Box 45">
            <a:extLst>
              <a:ext uri="{FF2B5EF4-FFF2-40B4-BE49-F238E27FC236}">
                <a16:creationId xmlns:a16="http://schemas.microsoft.com/office/drawing/2014/main" id="{CB7C09E0-DD63-4E51-A2EC-9B015AEE070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844132" y="2250281"/>
            <a:ext cx="6334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000" b="1">
                <a:solidFill>
                  <a:srgbClr val="1C1C1C"/>
                </a:solidFill>
                <a:latin typeface="Cambria" panose="02040503050406030204" pitchFamily="18" charset="0"/>
              </a:rPr>
              <a:t>diacu</a:t>
            </a:r>
          </a:p>
        </p:txBody>
      </p:sp>
      <p:sp>
        <p:nvSpPr>
          <p:cNvPr id="4142" name="Text Box 46">
            <a:extLst>
              <a:ext uri="{FF2B5EF4-FFF2-40B4-BE49-F238E27FC236}">
                <a16:creationId xmlns:a16="http://schemas.microsoft.com/office/drawing/2014/main" id="{25FFAA44-DD65-40D0-8099-0CC21289A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0388" y="4008438"/>
            <a:ext cx="58261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700" b="1">
                <a:solidFill>
                  <a:srgbClr val="1C1C1C"/>
                </a:solidFill>
                <a:latin typeface="Cambria" panose="02040503050406030204" pitchFamily="18" charset="0"/>
              </a:rPr>
              <a:t>Pedoman</a:t>
            </a:r>
          </a:p>
        </p:txBody>
      </p:sp>
      <p:sp>
        <p:nvSpPr>
          <p:cNvPr id="4143" name="Line 47">
            <a:extLst>
              <a:ext uri="{FF2B5EF4-FFF2-40B4-BE49-F238E27FC236}">
                <a16:creationId xmlns:a16="http://schemas.microsoft.com/office/drawing/2014/main" id="{81E0BA69-88EF-437F-88BD-CC13785573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97700" y="4127500"/>
            <a:ext cx="228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4144" name="Line 48">
            <a:extLst>
              <a:ext uri="{FF2B5EF4-FFF2-40B4-BE49-F238E27FC236}">
                <a16:creationId xmlns:a16="http://schemas.microsoft.com/office/drawing/2014/main" id="{50E40574-2204-42C3-ACB7-DAF880D199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24600" y="4267200"/>
            <a:ext cx="0" cy="6985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4145" name="Line 49">
            <a:extLst>
              <a:ext uri="{FF2B5EF4-FFF2-40B4-BE49-F238E27FC236}">
                <a16:creationId xmlns:a16="http://schemas.microsoft.com/office/drawing/2014/main" id="{E6657DCF-F116-4C1C-B281-06F7647CC77B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4256088"/>
            <a:ext cx="0" cy="762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4146" name="Line 50">
            <a:extLst>
              <a:ext uri="{FF2B5EF4-FFF2-40B4-BE49-F238E27FC236}">
                <a16:creationId xmlns:a16="http://schemas.microsoft.com/office/drawing/2014/main" id="{4EC33595-B675-4E04-B0BC-6339CCA5418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9700" y="5181600"/>
            <a:ext cx="3683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4147" name="Text Box 51">
            <a:extLst>
              <a:ext uri="{FF2B5EF4-FFF2-40B4-BE49-F238E27FC236}">
                <a16:creationId xmlns:a16="http://schemas.microsoft.com/office/drawing/2014/main" id="{50C27F62-A91E-4D86-8816-09A47C666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7413" y="4981575"/>
            <a:ext cx="6985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900" b="1">
                <a:solidFill>
                  <a:srgbClr val="1C1C1C"/>
                </a:solidFill>
                <a:latin typeface="Cambria" panose="02040503050406030204" pitchFamily="18" charset="0"/>
              </a:rPr>
              <a:t>Pedoman</a:t>
            </a:r>
          </a:p>
        </p:txBody>
      </p:sp>
      <p:sp>
        <p:nvSpPr>
          <p:cNvPr id="4148" name="Line 52">
            <a:extLst>
              <a:ext uri="{FF2B5EF4-FFF2-40B4-BE49-F238E27FC236}">
                <a16:creationId xmlns:a16="http://schemas.microsoft.com/office/drawing/2014/main" id="{1D40BFA3-5A56-40C6-A379-A9FAD9A9E388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0100" y="5181600"/>
            <a:ext cx="990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4149" name="Text Box 53">
            <a:extLst>
              <a:ext uri="{FF2B5EF4-FFF2-40B4-BE49-F238E27FC236}">
                <a16:creationId xmlns:a16="http://schemas.microsoft.com/office/drawing/2014/main" id="{3DDEF68C-E458-4A0D-8BD6-D1C8342B6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7200" y="5024438"/>
            <a:ext cx="6985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900" b="1">
                <a:solidFill>
                  <a:srgbClr val="1C1C1C"/>
                </a:solidFill>
                <a:latin typeface="Cambria" panose="02040503050406030204" pitchFamily="18" charset="0"/>
              </a:rPr>
              <a:t>Pedoman</a:t>
            </a:r>
          </a:p>
        </p:txBody>
      </p:sp>
      <p:sp>
        <p:nvSpPr>
          <p:cNvPr id="4150" name="Line 54">
            <a:extLst>
              <a:ext uri="{FF2B5EF4-FFF2-40B4-BE49-F238E27FC236}">
                <a16:creationId xmlns:a16="http://schemas.microsoft.com/office/drawing/2014/main" id="{2189BA39-76D3-4A5A-8904-FA6B37C1B2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0" y="5207000"/>
            <a:ext cx="609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4151" name="Line 55">
            <a:extLst>
              <a:ext uri="{FF2B5EF4-FFF2-40B4-BE49-F238E27FC236}">
                <a16:creationId xmlns:a16="http://schemas.microsoft.com/office/drawing/2014/main" id="{1A12B0BA-E324-4802-AF0F-84FB5B35A6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52700" y="4394200"/>
            <a:ext cx="0" cy="609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4152" name="Text Box 56">
            <a:extLst>
              <a:ext uri="{FF2B5EF4-FFF2-40B4-BE49-F238E27FC236}">
                <a16:creationId xmlns:a16="http://schemas.microsoft.com/office/drawing/2014/main" id="{6F936FBB-3A59-45A7-8D2E-27C6FBB75A39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2257425" y="4556126"/>
            <a:ext cx="7588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000" b="1">
                <a:solidFill>
                  <a:srgbClr val="1C1C1C"/>
                </a:solidFill>
                <a:latin typeface="Cambria" panose="02040503050406030204" pitchFamily="18" charset="0"/>
              </a:rPr>
              <a:t>Pedoman</a:t>
            </a:r>
          </a:p>
        </p:txBody>
      </p:sp>
      <p:sp>
        <p:nvSpPr>
          <p:cNvPr id="4153" name="Text Box 57">
            <a:extLst>
              <a:ext uri="{FF2B5EF4-FFF2-40B4-BE49-F238E27FC236}">
                <a16:creationId xmlns:a16="http://schemas.microsoft.com/office/drawing/2014/main" id="{BDFDBE37-7C2E-4524-BE87-8CF6F9204166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756525" y="2243138"/>
            <a:ext cx="1597025" cy="650875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latin typeface="Cambria" panose="02040503050406030204" pitchFamily="18" charset="0"/>
              </a:rPr>
              <a:t>Pemerintah </a:t>
            </a:r>
          </a:p>
          <a:p>
            <a:pPr algn="ctr"/>
            <a:r>
              <a:rPr lang="en-US" altLang="en-US" b="1">
                <a:latin typeface="Cambria" panose="02040503050406030204" pitchFamily="18" charset="0"/>
              </a:rPr>
              <a:t>Pusat</a:t>
            </a:r>
          </a:p>
        </p:txBody>
      </p:sp>
      <p:sp>
        <p:nvSpPr>
          <p:cNvPr id="4154" name="Text Box 58">
            <a:extLst>
              <a:ext uri="{FF2B5EF4-FFF2-40B4-BE49-F238E27FC236}">
                <a16:creationId xmlns:a16="http://schemas.microsoft.com/office/drawing/2014/main" id="{85AADE84-203C-474F-8F1E-B286118DB3FE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831932" y="4453731"/>
            <a:ext cx="1446212" cy="650875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latin typeface="Cambria" panose="02040503050406030204" pitchFamily="18" charset="0"/>
              </a:rPr>
              <a:t>Pemerintah </a:t>
            </a:r>
          </a:p>
          <a:p>
            <a:pPr algn="ctr"/>
            <a:r>
              <a:rPr lang="en-US" altLang="en-US" b="1">
                <a:latin typeface="Cambria" panose="02040503050406030204" pitchFamily="18" charset="0"/>
              </a:rPr>
              <a:t>Daerah</a:t>
            </a:r>
          </a:p>
        </p:txBody>
      </p:sp>
      <p:sp>
        <p:nvSpPr>
          <p:cNvPr id="4155" name="Text Box 59">
            <a:extLst>
              <a:ext uri="{FF2B5EF4-FFF2-40B4-BE49-F238E27FC236}">
                <a16:creationId xmlns:a16="http://schemas.microsoft.com/office/drawing/2014/main" id="{0B28F7B0-9560-455A-9784-87DF65E26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5957888"/>
            <a:ext cx="4343400" cy="366712"/>
          </a:xfrm>
          <a:prstGeom prst="rect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latin typeface="Cambria" panose="02040503050406030204" pitchFamily="18" charset="0"/>
              </a:rPr>
              <a:t>PERENCANAAN</a:t>
            </a:r>
          </a:p>
        </p:txBody>
      </p:sp>
      <p:sp>
        <p:nvSpPr>
          <p:cNvPr id="4156" name="Text Box 60">
            <a:extLst>
              <a:ext uri="{FF2B5EF4-FFF2-40B4-BE49-F238E27FC236}">
                <a16:creationId xmlns:a16="http://schemas.microsoft.com/office/drawing/2014/main" id="{571A813C-F150-49C1-82A3-A45697627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0" y="5957888"/>
            <a:ext cx="3581400" cy="36671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bg1"/>
                </a:solidFill>
                <a:latin typeface="Cambria" panose="02040503050406030204" pitchFamily="18" charset="0"/>
              </a:rPr>
              <a:t>PENGANGGARAN</a:t>
            </a:r>
            <a:endParaRPr lang="en-US" altLang="en-US">
              <a:latin typeface="Cambria" panose="02040503050406030204" pitchFamily="18" charset="0"/>
            </a:endParaRPr>
          </a:p>
        </p:txBody>
      </p:sp>
      <p:sp>
        <p:nvSpPr>
          <p:cNvPr id="4157" name="Text Box 61">
            <a:extLst>
              <a:ext uri="{FF2B5EF4-FFF2-40B4-BE49-F238E27FC236}">
                <a16:creationId xmlns:a16="http://schemas.microsoft.com/office/drawing/2014/main" id="{65153265-9585-46A8-9FF4-ED05E978A3B3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857250" y="3448050"/>
            <a:ext cx="7239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000" b="1">
                <a:solidFill>
                  <a:srgbClr val="1C1C1C"/>
                </a:solidFill>
                <a:latin typeface="Cambria" panose="02040503050406030204" pitchFamily="18" charset="0"/>
              </a:rPr>
              <a:t>pedoman</a:t>
            </a:r>
          </a:p>
        </p:txBody>
      </p:sp>
      <p:sp>
        <p:nvSpPr>
          <p:cNvPr id="4158" name="Text Box 62">
            <a:extLst>
              <a:ext uri="{FF2B5EF4-FFF2-40B4-BE49-F238E27FC236}">
                <a16:creationId xmlns:a16="http://schemas.microsoft.com/office/drawing/2014/main" id="{6786412F-B2FB-441E-8944-7DA522CCA4F8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2217738" y="3424238"/>
            <a:ext cx="9588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000" b="1">
                <a:solidFill>
                  <a:srgbClr val="1C1C1C"/>
                </a:solidFill>
                <a:latin typeface="Cambria" panose="02040503050406030204" pitchFamily="18" charset="0"/>
              </a:rPr>
              <a:t>diperhatikan</a:t>
            </a:r>
          </a:p>
        </p:txBody>
      </p:sp>
      <p:sp>
        <p:nvSpPr>
          <p:cNvPr id="4159" name="Text Box 63">
            <a:extLst>
              <a:ext uri="{FF2B5EF4-FFF2-40B4-BE49-F238E27FC236}">
                <a16:creationId xmlns:a16="http://schemas.microsoft.com/office/drawing/2014/main" id="{11E0DA8A-04A5-4696-8F71-4D6853FBC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5163" y="3444875"/>
            <a:ext cx="22383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000" b="1">
                <a:solidFill>
                  <a:srgbClr val="1C1C1C"/>
                </a:solidFill>
                <a:latin typeface="Cambria" panose="02040503050406030204" pitchFamily="18" charset="0"/>
              </a:rPr>
              <a:t>Diserasikan melalui MUSRENBANG</a:t>
            </a:r>
          </a:p>
        </p:txBody>
      </p:sp>
      <p:sp>
        <p:nvSpPr>
          <p:cNvPr id="4160" name="Line 64">
            <a:extLst>
              <a:ext uri="{FF2B5EF4-FFF2-40B4-BE49-F238E27FC236}">
                <a16:creationId xmlns:a16="http://schemas.microsoft.com/office/drawing/2014/main" id="{B4B87E62-4590-441F-A12B-1F08E07B38E8}"/>
              </a:ext>
            </a:extLst>
          </p:cNvPr>
          <p:cNvSpPr>
            <a:spLocks noChangeShapeType="1"/>
          </p:cNvSpPr>
          <p:nvPr/>
        </p:nvSpPr>
        <p:spPr bwMode="auto">
          <a:xfrm>
            <a:off x="4013200" y="4332288"/>
            <a:ext cx="0" cy="609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4161" name="Text Box 65">
            <a:extLst>
              <a:ext uri="{FF2B5EF4-FFF2-40B4-BE49-F238E27FC236}">
                <a16:creationId xmlns:a16="http://schemas.microsoft.com/office/drawing/2014/main" id="{F473C954-50B0-4360-9327-236A3C5DE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4700" y="2759075"/>
            <a:ext cx="6985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900" b="1">
                <a:solidFill>
                  <a:srgbClr val="1C1C1C"/>
                </a:solidFill>
                <a:latin typeface="Cambria" panose="02040503050406030204" pitchFamily="18" charset="0"/>
              </a:rPr>
              <a:t>Pedoman</a:t>
            </a:r>
          </a:p>
        </p:txBody>
      </p:sp>
      <p:sp>
        <p:nvSpPr>
          <p:cNvPr id="4162" name="Text Box 66">
            <a:extLst>
              <a:ext uri="{FF2B5EF4-FFF2-40B4-BE49-F238E27FC236}">
                <a16:creationId xmlns:a16="http://schemas.microsoft.com/office/drawing/2014/main" id="{2975F59E-AD69-4FAF-8868-DE1C5DB1A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0" y="1609725"/>
            <a:ext cx="6985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900" b="1">
                <a:solidFill>
                  <a:srgbClr val="1C1C1C"/>
                </a:solidFill>
                <a:latin typeface="Cambria" panose="02040503050406030204" pitchFamily="18" charset="0"/>
              </a:rPr>
              <a:t>Pedoman</a:t>
            </a:r>
          </a:p>
        </p:txBody>
      </p:sp>
      <p:sp>
        <p:nvSpPr>
          <p:cNvPr id="4163" name="Line 68">
            <a:extLst>
              <a:ext uri="{FF2B5EF4-FFF2-40B4-BE49-F238E27FC236}">
                <a16:creationId xmlns:a16="http://schemas.microsoft.com/office/drawing/2014/main" id="{23AC3D11-C10D-4928-A16C-19E5F81EF8C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0400" y="4191000"/>
            <a:ext cx="304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4164" name="Text Box 69">
            <a:extLst>
              <a:ext uri="{FF2B5EF4-FFF2-40B4-BE49-F238E27FC236}">
                <a16:creationId xmlns:a16="http://schemas.microsoft.com/office/drawing/2014/main" id="{4B28E96F-F952-4543-971F-EBB56A1E8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994150"/>
            <a:ext cx="5826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700" b="1">
                <a:solidFill>
                  <a:srgbClr val="1C1C1C"/>
                </a:solidFill>
                <a:latin typeface="Cambria" panose="02040503050406030204" pitchFamily="18" charset="0"/>
              </a:rPr>
              <a:t>Pedoman</a:t>
            </a:r>
          </a:p>
        </p:txBody>
      </p:sp>
      <p:sp>
        <p:nvSpPr>
          <p:cNvPr id="4165" name="Text Box 71">
            <a:extLst>
              <a:ext uri="{FF2B5EF4-FFF2-40B4-BE49-F238E27FC236}">
                <a16:creationId xmlns:a16="http://schemas.microsoft.com/office/drawing/2014/main" id="{85B7B444-C3B9-47EE-A971-684A15663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732088"/>
            <a:ext cx="1143000" cy="4064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000" b="1">
                <a:solidFill>
                  <a:srgbClr val="1C1C1C"/>
                </a:solidFill>
                <a:latin typeface="Cambria" panose="02040503050406030204" pitchFamily="18" charset="0"/>
              </a:rPr>
              <a:t>RPJP</a:t>
            </a:r>
          </a:p>
          <a:p>
            <a:pPr algn="ctr"/>
            <a:r>
              <a:rPr lang="en-US" altLang="en-US" sz="1000" b="1">
                <a:solidFill>
                  <a:srgbClr val="1C1C1C"/>
                </a:solidFill>
                <a:latin typeface="Cambria" panose="02040503050406030204" pitchFamily="18" charset="0"/>
              </a:rPr>
              <a:t>NASIONAL</a:t>
            </a:r>
          </a:p>
        </p:txBody>
      </p:sp>
      <p:sp>
        <p:nvSpPr>
          <p:cNvPr id="4166" name="Text Box 72">
            <a:extLst>
              <a:ext uri="{FF2B5EF4-FFF2-40B4-BE49-F238E27FC236}">
                <a16:creationId xmlns:a16="http://schemas.microsoft.com/office/drawing/2014/main" id="{B1BEFA39-56F1-40DD-A19A-8149A5B41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888" y="2827338"/>
            <a:ext cx="715962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900" b="1">
                <a:solidFill>
                  <a:srgbClr val="1C1C1C"/>
                </a:solidFill>
                <a:latin typeface="Cambria" panose="02040503050406030204" pitchFamily="18" charset="0"/>
              </a:rPr>
              <a:t>pedoman</a:t>
            </a:r>
          </a:p>
        </p:txBody>
      </p:sp>
      <p:sp>
        <p:nvSpPr>
          <p:cNvPr id="4167" name="Line 75">
            <a:extLst>
              <a:ext uri="{FF2B5EF4-FFF2-40B4-BE49-F238E27FC236}">
                <a16:creationId xmlns:a16="http://schemas.microsoft.com/office/drawing/2014/main" id="{4AA1AFF1-E3AB-4F07-8CB7-F17AFE8123DE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4165600"/>
            <a:ext cx="4572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ID"/>
          </a:p>
        </p:txBody>
      </p:sp>
      <p:grpSp>
        <p:nvGrpSpPr>
          <p:cNvPr id="4168" name="Group 77">
            <a:extLst>
              <a:ext uri="{FF2B5EF4-FFF2-40B4-BE49-F238E27FC236}">
                <a16:creationId xmlns:a16="http://schemas.microsoft.com/office/drawing/2014/main" id="{7125155D-95E7-4B2D-A257-89721541E091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3860800"/>
            <a:ext cx="685800" cy="577850"/>
            <a:chOff x="2928" y="2400"/>
            <a:chExt cx="432" cy="364"/>
          </a:xfrm>
        </p:grpSpPr>
        <p:sp>
          <p:nvSpPr>
            <p:cNvPr id="4172" name="Rectangle 76">
              <a:extLst>
                <a:ext uri="{FF2B5EF4-FFF2-40B4-BE49-F238E27FC236}">
                  <a16:creationId xmlns:a16="http://schemas.microsoft.com/office/drawing/2014/main" id="{05476343-49EE-4EEA-807D-1D0BE64D1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400"/>
              <a:ext cx="0" cy="174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id-ID" altLang="en-US">
                <a:latin typeface="Cambria" panose="02040503050406030204" pitchFamily="18" charset="0"/>
              </a:endParaRPr>
            </a:p>
          </p:txBody>
        </p:sp>
        <p:grpSp>
          <p:nvGrpSpPr>
            <p:cNvPr id="4173" name="Group 74">
              <a:extLst>
                <a:ext uri="{FF2B5EF4-FFF2-40B4-BE49-F238E27FC236}">
                  <a16:creationId xmlns:a16="http://schemas.microsoft.com/office/drawing/2014/main" id="{C52E0A0C-3FC5-413D-BACA-F1843AEB59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470"/>
              <a:ext cx="384" cy="294"/>
              <a:chOff x="2976" y="2553"/>
              <a:chExt cx="384" cy="400"/>
            </a:xfrm>
          </p:grpSpPr>
          <p:sp>
            <p:nvSpPr>
              <p:cNvPr id="4174" name="Text Box 67">
                <a:extLst>
                  <a:ext uri="{FF2B5EF4-FFF2-40B4-BE49-F238E27FC236}">
                    <a16:creationId xmlns:a16="http://schemas.microsoft.com/office/drawing/2014/main" id="{70F6B7BE-08A6-4C42-9F4D-E7453118F1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6" y="2553"/>
                <a:ext cx="384" cy="218"/>
              </a:xfrm>
              <a:prstGeom prst="rect">
                <a:avLst/>
              </a:prstGeom>
              <a:solidFill>
                <a:srgbClr val="66FF33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35000"/>
                  </a:spcBef>
                  <a:spcAft>
                    <a:spcPct val="30000"/>
                  </a:spcAft>
                </a:pPr>
                <a:r>
                  <a:rPr lang="en-US" altLang="en-US" sz="1000" b="1">
                    <a:solidFill>
                      <a:srgbClr val="1C1C1C"/>
                    </a:solidFill>
                    <a:latin typeface="Cambria" panose="02040503050406030204" pitchFamily="18" charset="0"/>
                  </a:rPr>
                  <a:t>KUA </a:t>
                </a:r>
              </a:p>
            </p:txBody>
          </p:sp>
          <p:sp>
            <p:nvSpPr>
              <p:cNvPr id="4175" name="Text Box 73">
                <a:extLst>
                  <a:ext uri="{FF2B5EF4-FFF2-40B4-BE49-F238E27FC236}">
                    <a16:creationId xmlns:a16="http://schemas.microsoft.com/office/drawing/2014/main" id="{3F67238F-CC0E-43B6-BBB4-F27D939894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6" y="2735"/>
                <a:ext cx="384" cy="218"/>
              </a:xfrm>
              <a:prstGeom prst="rect">
                <a:avLst/>
              </a:prstGeom>
              <a:solidFill>
                <a:srgbClr val="66FF33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35000"/>
                  </a:spcBef>
                  <a:spcAft>
                    <a:spcPct val="30000"/>
                  </a:spcAft>
                </a:pPr>
                <a:r>
                  <a:rPr lang="en-US" altLang="en-US" sz="1000" b="1">
                    <a:solidFill>
                      <a:srgbClr val="1C1C1C"/>
                    </a:solidFill>
                    <a:latin typeface="Cambria" panose="02040503050406030204" pitchFamily="18" charset="0"/>
                  </a:rPr>
                  <a:t>PPAS </a:t>
                </a:r>
              </a:p>
            </p:txBody>
          </p:sp>
        </p:grpSp>
      </p:grpSp>
      <p:sp>
        <p:nvSpPr>
          <p:cNvPr id="4169" name="Freeform 78">
            <a:extLst>
              <a:ext uri="{FF2B5EF4-FFF2-40B4-BE49-F238E27FC236}">
                <a16:creationId xmlns:a16="http://schemas.microsoft.com/office/drawing/2014/main" id="{A0E793F1-C2E9-455A-AA00-416FD403FD1F}"/>
              </a:ext>
            </a:extLst>
          </p:cNvPr>
          <p:cNvSpPr>
            <a:spLocks/>
          </p:cNvSpPr>
          <p:nvPr/>
        </p:nvSpPr>
        <p:spPr bwMode="auto">
          <a:xfrm>
            <a:off x="5181600" y="4546600"/>
            <a:ext cx="762000" cy="276225"/>
          </a:xfrm>
          <a:custGeom>
            <a:avLst/>
            <a:gdLst>
              <a:gd name="T0" fmla="*/ 0 w 480"/>
              <a:gd name="T1" fmla="*/ 0 h 288"/>
              <a:gd name="T2" fmla="*/ 0 w 480"/>
              <a:gd name="T3" fmla="*/ 2147483647 h 288"/>
              <a:gd name="T4" fmla="*/ 2147483647 w 480"/>
              <a:gd name="T5" fmla="*/ 2147483647 h 288"/>
              <a:gd name="T6" fmla="*/ 2147483647 w 480"/>
              <a:gd name="T7" fmla="*/ 2147483647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288"/>
              <a:gd name="T14" fmla="*/ 480 w 480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288">
                <a:moveTo>
                  <a:pt x="0" y="0"/>
                </a:moveTo>
                <a:lnTo>
                  <a:pt x="0" y="96"/>
                </a:lnTo>
                <a:lnTo>
                  <a:pt x="480" y="96"/>
                </a:lnTo>
                <a:lnTo>
                  <a:pt x="480" y="288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ID"/>
          </a:p>
        </p:txBody>
      </p:sp>
      <p:sp>
        <p:nvSpPr>
          <p:cNvPr id="4170" name="Text Box 79">
            <a:extLst>
              <a:ext uri="{FF2B5EF4-FFF2-40B4-BE49-F238E27FC236}">
                <a16:creationId xmlns:a16="http://schemas.microsoft.com/office/drawing/2014/main" id="{512EA5A7-B8BF-4271-B041-64D4A5B79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911600"/>
            <a:ext cx="1143000" cy="4064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000" b="1">
                <a:solidFill>
                  <a:srgbClr val="1C1C1C"/>
                </a:solidFill>
                <a:latin typeface="Cambria" panose="02040503050406030204" pitchFamily="18" charset="0"/>
              </a:rPr>
              <a:t>RPJP</a:t>
            </a:r>
          </a:p>
          <a:p>
            <a:pPr algn="ctr"/>
            <a:r>
              <a:rPr lang="en-US" altLang="en-US" sz="1000" b="1">
                <a:solidFill>
                  <a:srgbClr val="1C1C1C"/>
                </a:solidFill>
                <a:latin typeface="Cambria" panose="02040503050406030204" pitchFamily="18" charset="0"/>
              </a:rPr>
              <a:t>DAERAH</a:t>
            </a:r>
          </a:p>
        </p:txBody>
      </p:sp>
      <p:pic>
        <p:nvPicPr>
          <p:cNvPr id="4171" name="Picture 2" descr="C:\Users\User\Pictures\logo-garuda_acehdesain.jpg">
            <a:extLst>
              <a:ext uri="{FF2B5EF4-FFF2-40B4-BE49-F238E27FC236}">
                <a16:creationId xmlns:a16="http://schemas.microsoft.com/office/drawing/2014/main" id="{78776BDE-7205-4010-9886-9C86F02E0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066800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B0361948-9407-4EC2-A9D3-92A8350FA2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4037012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/>
              <a:t>Perumusan strategi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244184EB-345C-4024-8EAC-7B530C7DD67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15082" y="2060575"/>
            <a:ext cx="3298113" cy="4195763"/>
          </a:xfrm>
          <a:ln w="381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altLang="en-US" sz="2400" dirty="0"/>
              <a:t>Proses </a:t>
            </a:r>
            <a:r>
              <a:rPr lang="en-US" altLang="en-US" sz="2400" dirty="0" err="1"/>
              <a:t>penentuan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sebuah</a:t>
            </a:r>
            <a:r>
              <a:rPr lang="en-US" altLang="en-US" sz="2400" dirty="0"/>
              <a:t> strategi </a:t>
            </a:r>
            <a:r>
              <a:rPr lang="en-US" altLang="en-US" sz="2400" dirty="0" err="1"/>
              <a:t>baru</a:t>
            </a:r>
            <a:endParaRPr lang="en-US" altLang="en-US" sz="2400" dirty="0"/>
          </a:p>
          <a:p>
            <a:r>
              <a:rPr lang="en-US" altLang="en-US" sz="2400" dirty="0" err="1"/>
              <a:t>Manajer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menghasilkan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sasaran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baru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menciptakan</a:t>
            </a:r>
            <a:r>
              <a:rPr lang="en-US" altLang="en-US" sz="2400" dirty="0"/>
              <a:t> strategi </a:t>
            </a:r>
            <a:r>
              <a:rPr lang="en-US" altLang="en-US" sz="2400" dirty="0" err="1"/>
              <a:t>pencapaiannya</a:t>
            </a:r>
            <a:r>
              <a:rPr lang="en-US" altLang="en-US" sz="2400" dirty="0"/>
              <a:t>.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23477E63-6DBE-4190-9A7B-323CEB1301A9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992098" y="2056093"/>
            <a:ext cx="3770902" cy="4200245"/>
          </a:xfrm>
          <a:ln w="381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altLang="en-US" sz="2400" dirty="0"/>
              <a:t>Proses </a:t>
            </a:r>
            <a:r>
              <a:rPr lang="en-US" altLang="en-US" sz="2400" dirty="0" err="1"/>
              <a:t>penentuan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bagaimana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cara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mengimplementasikan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strategi-strategi</a:t>
            </a:r>
            <a:r>
              <a:rPr lang="en-US" altLang="en-US" sz="2400" dirty="0"/>
              <a:t>.</a:t>
            </a:r>
          </a:p>
          <a:p>
            <a:r>
              <a:rPr lang="en-US" altLang="en-US" sz="2400" dirty="0" err="1"/>
              <a:t>Sasaran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strategi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dianggap</a:t>
            </a:r>
            <a:r>
              <a:rPr lang="en-US" altLang="en-US" sz="2400" dirty="0"/>
              <a:t> </a:t>
            </a:r>
            <a:r>
              <a:rPr lang="id-ID" altLang="en-US" sz="2400" dirty="0"/>
              <a:t>hal penting</a:t>
            </a:r>
            <a:r>
              <a:rPr lang="en-US" altLang="en-US" sz="2400" dirty="0"/>
              <a:t> dan </a:t>
            </a:r>
            <a:r>
              <a:rPr lang="id-ID" altLang="en-US" sz="2400" dirty="0"/>
              <a:t>perlu </a:t>
            </a:r>
            <a:r>
              <a:rPr lang="en-US" altLang="en-US" sz="2400" dirty="0" err="1"/>
              <a:t>mengembangkan</a:t>
            </a:r>
            <a:r>
              <a:rPr lang="en-US" altLang="en-US" sz="2400" dirty="0"/>
              <a:t> program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melaksanakan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strategi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mencapai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sasaran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secara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efisien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efektif</a:t>
            </a:r>
            <a:r>
              <a:rPr lang="en-US" altLang="en-US" sz="2400" dirty="0"/>
              <a:t>.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0DC22B01-CE6F-4069-A2DA-2FE398988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5026" y="82550"/>
            <a:ext cx="3406974" cy="1828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dirty="0" err="1"/>
              <a:t>Perencanaan</a:t>
            </a:r>
            <a:r>
              <a:rPr lang="en-US" altLang="en-US" sz="4000" dirty="0"/>
              <a:t> </a:t>
            </a:r>
            <a:r>
              <a:rPr lang="en-US" altLang="en-US" sz="4000" dirty="0" err="1"/>
              <a:t>strategis</a:t>
            </a:r>
            <a:endParaRPr lang="en-US" altLang="en-US" sz="4000" dirty="0"/>
          </a:p>
        </p:txBody>
      </p:sp>
      <p:sp>
        <p:nvSpPr>
          <p:cNvPr id="4104" name="AutoShape 8">
            <a:extLst>
              <a:ext uri="{FF2B5EF4-FFF2-40B4-BE49-F238E27FC236}">
                <a16:creationId xmlns:a16="http://schemas.microsoft.com/office/drawing/2014/main" id="{1F94499D-EF4F-49FB-BF34-50862F653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3813" y="692150"/>
            <a:ext cx="1524000" cy="3048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FEB9CA-4EC6-4BE5-939E-34EC10F450BD}"/>
              </a:ext>
            </a:extLst>
          </p:cNvPr>
          <p:cNvSpPr txBox="1"/>
          <p:nvPr/>
        </p:nvSpPr>
        <p:spPr>
          <a:xfrm>
            <a:off x="304800" y="381000"/>
            <a:ext cx="2971800" cy="10350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ID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378A808-9C05-47A3-9A8C-BE19BD156261}"/>
              </a:ext>
            </a:extLst>
          </p:cNvPr>
          <p:cNvSpPr txBox="1"/>
          <p:nvPr/>
        </p:nvSpPr>
        <p:spPr>
          <a:xfrm>
            <a:off x="533400" y="542971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000" b="1" i="0" dirty="0" err="1">
                <a:effectLst/>
                <a:latin typeface="Open Sans"/>
              </a:rPr>
              <a:t>Rencana</a:t>
            </a:r>
            <a:r>
              <a:rPr lang="en-ID" sz="3000" b="1" i="0" dirty="0">
                <a:effectLst/>
                <a:latin typeface="Open Sans"/>
              </a:rPr>
              <a:t> </a:t>
            </a:r>
            <a:r>
              <a:rPr lang="en-ID" sz="3000" b="1" i="0" dirty="0" err="1">
                <a:effectLst/>
                <a:latin typeface="Open Sans"/>
              </a:rPr>
              <a:t>Strategis</a:t>
            </a:r>
            <a:r>
              <a:rPr lang="en-ID" sz="3000" b="1" i="0" dirty="0">
                <a:effectLst/>
                <a:latin typeface="Open Sans"/>
              </a:rPr>
              <a:t> (</a:t>
            </a:r>
            <a:r>
              <a:rPr lang="en-ID" sz="3000" b="1" i="0" dirty="0" err="1">
                <a:effectLst/>
                <a:latin typeface="Open Sans"/>
              </a:rPr>
              <a:t>Renstra</a:t>
            </a:r>
            <a:r>
              <a:rPr lang="en-ID" sz="3000" b="1" i="0" dirty="0">
                <a:effectLst/>
                <a:latin typeface="Open Sans"/>
              </a:rPr>
              <a:t>) </a:t>
            </a:r>
            <a:r>
              <a:rPr lang="en-ID" sz="3000" b="1" i="0" dirty="0" err="1">
                <a:effectLst/>
                <a:latin typeface="Open Sans"/>
              </a:rPr>
              <a:t>adalah</a:t>
            </a:r>
            <a:r>
              <a:rPr lang="en-ID" sz="3000" b="0" i="0" dirty="0">
                <a:effectLst/>
                <a:latin typeface="Open Sans"/>
              </a:rPr>
              <a:t> </a:t>
            </a:r>
            <a:r>
              <a:rPr lang="en-ID" sz="3000" b="0" i="0" dirty="0" err="1">
                <a:effectLst/>
                <a:latin typeface="Open Sans"/>
              </a:rPr>
              <a:t>dokumen</a:t>
            </a:r>
            <a:r>
              <a:rPr lang="en-ID" sz="3000" b="0" i="0" dirty="0">
                <a:effectLst/>
                <a:latin typeface="Open Sans"/>
              </a:rPr>
              <a:t> </a:t>
            </a:r>
            <a:r>
              <a:rPr lang="en-ID" sz="3000" b="0" i="0" dirty="0" err="1">
                <a:effectLst/>
                <a:latin typeface="Open Sans"/>
              </a:rPr>
              <a:t>perencanaan</a:t>
            </a:r>
            <a:r>
              <a:rPr lang="en-ID" sz="3000" b="0" i="0" dirty="0">
                <a:effectLst/>
                <a:latin typeface="Open Sans"/>
              </a:rPr>
              <a:t> </a:t>
            </a:r>
            <a:r>
              <a:rPr lang="en-ID" sz="3000" b="0" i="0" dirty="0" err="1">
                <a:effectLst/>
                <a:latin typeface="Open Sans"/>
              </a:rPr>
              <a:t>suatu</a:t>
            </a:r>
            <a:r>
              <a:rPr lang="en-ID" sz="3000" b="0" i="0" dirty="0">
                <a:effectLst/>
                <a:latin typeface="Open Sans"/>
              </a:rPr>
              <a:t> </a:t>
            </a:r>
            <a:r>
              <a:rPr lang="en-ID" sz="3000" b="0" i="0" dirty="0" err="1">
                <a:effectLst/>
                <a:latin typeface="Open Sans"/>
              </a:rPr>
              <a:t>organisasi</a:t>
            </a:r>
            <a:r>
              <a:rPr lang="en-ID" sz="3000" b="0" i="0" dirty="0">
                <a:effectLst/>
                <a:latin typeface="Open Sans"/>
              </a:rPr>
              <a:t> yang </a:t>
            </a:r>
            <a:r>
              <a:rPr lang="en-ID" sz="3000" b="0" i="0" dirty="0" err="1">
                <a:effectLst/>
                <a:latin typeface="Open Sans"/>
              </a:rPr>
              <a:t>berorientasi</a:t>
            </a:r>
            <a:r>
              <a:rPr lang="en-ID" sz="3000" b="0" i="0" dirty="0">
                <a:effectLst/>
                <a:latin typeface="Open Sans"/>
              </a:rPr>
              <a:t> pada </a:t>
            </a:r>
            <a:r>
              <a:rPr lang="en-ID" sz="3000" b="0" i="0" dirty="0" err="1">
                <a:effectLst/>
                <a:latin typeface="Open Sans"/>
              </a:rPr>
              <a:t>hasil</a:t>
            </a:r>
            <a:r>
              <a:rPr lang="en-ID" sz="3000" b="0" i="0" dirty="0">
                <a:effectLst/>
                <a:latin typeface="Open Sans"/>
              </a:rPr>
              <a:t> yang </a:t>
            </a:r>
            <a:r>
              <a:rPr lang="en-ID" sz="3000" b="0" i="0" dirty="0" err="1">
                <a:effectLst/>
                <a:latin typeface="Open Sans"/>
              </a:rPr>
              <a:t>ingin</a:t>
            </a:r>
            <a:r>
              <a:rPr lang="en-ID" sz="3000" b="0" i="0" dirty="0">
                <a:effectLst/>
                <a:latin typeface="Open Sans"/>
              </a:rPr>
              <a:t> </a:t>
            </a:r>
            <a:r>
              <a:rPr lang="en-ID" sz="3000" b="0" i="0" dirty="0" err="1">
                <a:effectLst/>
                <a:latin typeface="Open Sans"/>
              </a:rPr>
              <a:t>dicapai</a:t>
            </a:r>
            <a:r>
              <a:rPr lang="en-ID" sz="3000" b="0" i="0" dirty="0">
                <a:effectLst/>
                <a:latin typeface="Open Sans"/>
              </a:rPr>
              <a:t> dan di </a:t>
            </a:r>
            <a:r>
              <a:rPr lang="en-ID" sz="3000" b="0" i="0" dirty="0" err="1">
                <a:effectLst/>
                <a:latin typeface="Open Sans"/>
              </a:rPr>
              <a:t>dalamnya</a:t>
            </a:r>
            <a:r>
              <a:rPr lang="en-ID" sz="3000" b="0" i="0" dirty="0">
                <a:effectLst/>
                <a:latin typeface="Open Sans"/>
              </a:rPr>
              <a:t> </a:t>
            </a:r>
            <a:r>
              <a:rPr lang="en-ID" sz="3000" b="0" i="0" dirty="0" err="1">
                <a:effectLst/>
                <a:latin typeface="Open Sans"/>
              </a:rPr>
              <a:t>dijelaskan</a:t>
            </a:r>
            <a:r>
              <a:rPr lang="en-ID" sz="3000" b="0" i="0" dirty="0">
                <a:effectLst/>
                <a:latin typeface="Open Sans"/>
              </a:rPr>
              <a:t> </a:t>
            </a:r>
            <a:r>
              <a:rPr lang="en-ID" sz="3000" b="0" i="0" dirty="0" err="1">
                <a:effectLst/>
                <a:latin typeface="Open Sans"/>
              </a:rPr>
              <a:t>mengenai</a:t>
            </a:r>
            <a:r>
              <a:rPr lang="en-ID" sz="3000" b="0" i="0" dirty="0">
                <a:effectLst/>
                <a:latin typeface="Open Sans"/>
              </a:rPr>
              <a:t> strategi </a:t>
            </a:r>
            <a:r>
              <a:rPr lang="en-ID" sz="3000" b="0" i="0" dirty="0" err="1">
                <a:effectLst/>
                <a:latin typeface="Open Sans"/>
              </a:rPr>
              <a:t>atau</a:t>
            </a:r>
            <a:r>
              <a:rPr lang="en-ID" sz="3000" b="0" i="0" dirty="0">
                <a:effectLst/>
                <a:latin typeface="Open Sans"/>
              </a:rPr>
              <a:t> </a:t>
            </a:r>
            <a:r>
              <a:rPr lang="en-ID" sz="3000" b="0" i="0" dirty="0" err="1">
                <a:effectLst/>
                <a:latin typeface="Open Sans"/>
              </a:rPr>
              <a:t>arahan</a:t>
            </a:r>
            <a:r>
              <a:rPr lang="en-ID" sz="3000" b="0" i="0" dirty="0">
                <a:effectLst/>
                <a:latin typeface="Open Sans"/>
              </a:rPr>
              <a:t> </a:t>
            </a:r>
            <a:r>
              <a:rPr lang="en-ID" sz="3000" b="0" i="0" dirty="0" err="1">
                <a:effectLst/>
                <a:latin typeface="Open Sans"/>
              </a:rPr>
              <a:t>sebagai</a:t>
            </a:r>
            <a:r>
              <a:rPr lang="en-ID" sz="3000" b="0" i="0" dirty="0">
                <a:effectLst/>
                <a:latin typeface="Open Sans"/>
              </a:rPr>
              <a:t> </a:t>
            </a:r>
            <a:r>
              <a:rPr lang="en-ID" sz="3000" b="0" i="0" dirty="0" err="1">
                <a:effectLst/>
                <a:latin typeface="Open Sans"/>
              </a:rPr>
              <a:t>dasar</a:t>
            </a:r>
            <a:r>
              <a:rPr lang="en-ID" sz="3000" b="0" i="0" dirty="0">
                <a:effectLst/>
                <a:latin typeface="Open Sans"/>
              </a:rPr>
              <a:t> </a:t>
            </a:r>
            <a:r>
              <a:rPr lang="en-ID" sz="3000" b="0" i="0" dirty="0" err="1">
                <a:effectLst/>
                <a:latin typeface="Open Sans"/>
              </a:rPr>
              <a:t>dalam</a:t>
            </a:r>
            <a:r>
              <a:rPr lang="en-ID" sz="3000" b="0" i="0" dirty="0">
                <a:effectLst/>
                <a:latin typeface="Open Sans"/>
              </a:rPr>
              <a:t> </a:t>
            </a:r>
            <a:r>
              <a:rPr lang="en-ID" sz="3000" b="0" i="0" dirty="0" err="1">
                <a:effectLst/>
                <a:latin typeface="Open Sans"/>
              </a:rPr>
              <a:t>mengambil</a:t>
            </a:r>
            <a:r>
              <a:rPr lang="en-ID" sz="3000" b="0" i="0" dirty="0">
                <a:effectLst/>
                <a:latin typeface="Open Sans"/>
              </a:rPr>
              <a:t> </a:t>
            </a:r>
            <a:r>
              <a:rPr lang="en-ID" sz="3000" b="0" i="0" dirty="0" err="1">
                <a:effectLst/>
                <a:latin typeface="Open Sans"/>
              </a:rPr>
              <a:t>keputusan</a:t>
            </a:r>
            <a:r>
              <a:rPr lang="en-ID" sz="3000" b="0" i="0" dirty="0">
                <a:effectLst/>
                <a:latin typeface="Open Sans"/>
              </a:rPr>
              <a:t>. </a:t>
            </a:r>
            <a:r>
              <a:rPr lang="en-ID" sz="3000" b="0" i="0" dirty="0" err="1">
                <a:effectLst/>
                <a:latin typeface="Open Sans"/>
              </a:rPr>
              <a:t>Periode</a:t>
            </a:r>
            <a:r>
              <a:rPr lang="en-ID" sz="3000" b="0" i="0" dirty="0">
                <a:effectLst/>
                <a:latin typeface="Open Sans"/>
              </a:rPr>
              <a:t> </a:t>
            </a:r>
            <a:r>
              <a:rPr lang="en-ID" sz="3000" b="0" i="0" dirty="0" err="1">
                <a:effectLst/>
                <a:latin typeface="Open Sans"/>
              </a:rPr>
              <a:t>renstra</a:t>
            </a:r>
            <a:r>
              <a:rPr lang="en-ID" sz="3000" b="0" i="0" dirty="0">
                <a:effectLst/>
                <a:latin typeface="Open Sans"/>
              </a:rPr>
              <a:t> </a:t>
            </a:r>
            <a:r>
              <a:rPr lang="en-ID" sz="3000" b="0" i="0" dirty="0" err="1">
                <a:effectLst/>
                <a:latin typeface="Open Sans"/>
              </a:rPr>
              <a:t>biasanya</a:t>
            </a:r>
            <a:r>
              <a:rPr lang="en-ID" sz="3000" b="0" i="0" dirty="0">
                <a:effectLst/>
                <a:latin typeface="Open Sans"/>
              </a:rPr>
              <a:t> </a:t>
            </a:r>
            <a:r>
              <a:rPr lang="en-ID" sz="3000" b="0" i="0" dirty="0" err="1">
                <a:effectLst/>
                <a:latin typeface="Open Sans"/>
              </a:rPr>
              <a:t>adalah</a:t>
            </a:r>
            <a:r>
              <a:rPr lang="en-ID" sz="3000" b="0" i="0" dirty="0">
                <a:effectLst/>
                <a:latin typeface="Open Sans"/>
              </a:rPr>
              <a:t> 5 </a:t>
            </a:r>
            <a:r>
              <a:rPr lang="en-ID" sz="3000" b="0" i="0" dirty="0" err="1">
                <a:effectLst/>
                <a:latin typeface="Open Sans"/>
              </a:rPr>
              <a:t>tahun</a:t>
            </a:r>
            <a:endParaRPr lang="en-ID" sz="3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BA8F92-A63F-4205-8E7D-E4414827F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26" y="3810000"/>
            <a:ext cx="3505200" cy="24146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F90C4A-F656-473C-899D-4D78B49CA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810000"/>
            <a:ext cx="3722096" cy="241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30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709809E-4D7E-4B8D-BA92-ADFBF1696012}"/>
              </a:ext>
            </a:extLst>
          </p:cNvPr>
          <p:cNvSpPr txBox="1"/>
          <p:nvPr/>
        </p:nvSpPr>
        <p:spPr>
          <a:xfrm>
            <a:off x="304800" y="228600"/>
            <a:ext cx="8534400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b="0" i="0" dirty="0" err="1">
                <a:effectLst/>
                <a:latin typeface="Open Sans"/>
              </a:rPr>
              <a:t>Penyusunan</a:t>
            </a:r>
            <a:r>
              <a:rPr lang="en-ID" sz="3200" b="0" i="0" dirty="0">
                <a:effectLst/>
                <a:latin typeface="Open Sans"/>
              </a:rPr>
              <a:t> </a:t>
            </a:r>
            <a:r>
              <a:rPr lang="en-ID" sz="3200" b="0" i="0" dirty="0" err="1">
                <a:effectLst/>
                <a:latin typeface="Open Sans"/>
              </a:rPr>
              <a:t>renstra</a:t>
            </a:r>
            <a:r>
              <a:rPr lang="en-ID" sz="3200" b="0" i="0" dirty="0">
                <a:effectLst/>
                <a:latin typeface="Open Sans"/>
              </a:rPr>
              <a:t> </a:t>
            </a:r>
            <a:r>
              <a:rPr lang="en-ID" sz="3200" b="0" i="0" dirty="0" err="1">
                <a:effectLst/>
                <a:latin typeface="Open Sans"/>
              </a:rPr>
              <a:t>memiliki</a:t>
            </a:r>
            <a:r>
              <a:rPr lang="en-ID" sz="3200" b="0" i="0" dirty="0">
                <a:effectLst/>
                <a:latin typeface="Open Sans"/>
              </a:rPr>
              <a:t> </a:t>
            </a:r>
            <a:r>
              <a:rPr lang="en-ID" sz="3200" b="0" i="0" dirty="0" err="1">
                <a:effectLst/>
                <a:latin typeface="Open Sans"/>
              </a:rPr>
              <a:t>berbagai</a:t>
            </a:r>
            <a:r>
              <a:rPr lang="en-ID" sz="3200" b="0" i="0" dirty="0">
                <a:effectLst/>
                <a:latin typeface="Open Sans"/>
              </a:rPr>
              <a:t> </a:t>
            </a:r>
            <a:r>
              <a:rPr lang="en-ID" sz="3200" b="1" i="0" dirty="0" err="1">
                <a:effectLst/>
                <a:latin typeface="Open Sans"/>
              </a:rPr>
              <a:t>manfaat</a:t>
            </a:r>
            <a:r>
              <a:rPr lang="en-ID" sz="3200" b="0" i="0" dirty="0">
                <a:effectLst/>
                <a:latin typeface="Open Sans"/>
              </a:rPr>
              <a:t> </a:t>
            </a:r>
            <a:r>
              <a:rPr lang="en-ID" sz="3200" b="0" i="0" dirty="0" err="1">
                <a:effectLst/>
                <a:latin typeface="Open Sans"/>
              </a:rPr>
              <a:t>bagi</a:t>
            </a:r>
            <a:r>
              <a:rPr lang="en-ID" sz="3200" b="0" i="0" dirty="0">
                <a:effectLst/>
                <a:latin typeface="Open Sans"/>
              </a:rPr>
              <a:t> </a:t>
            </a:r>
            <a:r>
              <a:rPr lang="en-ID" sz="3200" b="0" i="0" dirty="0" err="1">
                <a:effectLst/>
                <a:latin typeface="Open Sans"/>
              </a:rPr>
              <a:t>sebuah</a:t>
            </a:r>
            <a:r>
              <a:rPr lang="en-ID" sz="3200" b="0" i="0" dirty="0">
                <a:effectLst/>
                <a:latin typeface="Open Sans"/>
              </a:rPr>
              <a:t> </a:t>
            </a:r>
            <a:r>
              <a:rPr lang="en-ID" sz="3200" b="0" i="0" dirty="0" err="1">
                <a:effectLst/>
                <a:latin typeface="Open Sans"/>
              </a:rPr>
              <a:t>organisasi</a:t>
            </a:r>
            <a:r>
              <a:rPr lang="en-ID" sz="3200" b="0" i="0" dirty="0">
                <a:effectLst/>
                <a:latin typeface="Open Sans"/>
              </a:rPr>
              <a:t>.</a:t>
            </a:r>
          </a:p>
          <a:p>
            <a:r>
              <a:rPr lang="en-ID" sz="3200" dirty="0" err="1">
                <a:latin typeface="Open Sans"/>
              </a:rPr>
              <a:t>Seperti</a:t>
            </a:r>
            <a:r>
              <a:rPr lang="en-ID" sz="3200" dirty="0">
                <a:latin typeface="Open Sans"/>
              </a:rPr>
              <a:t> :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D" sz="3000" b="0" i="0" dirty="0" err="1">
                <a:effectLst/>
                <a:latin typeface="Open Sans"/>
              </a:rPr>
              <a:t>memberikan</a:t>
            </a:r>
            <a:r>
              <a:rPr lang="en-ID" sz="3000" b="0" i="0" dirty="0">
                <a:effectLst/>
                <a:latin typeface="Open Sans"/>
              </a:rPr>
              <a:t> </a:t>
            </a:r>
            <a:r>
              <a:rPr lang="en-ID" sz="3000" b="0" i="0" dirty="0" err="1">
                <a:effectLst/>
                <a:latin typeface="Open Sans"/>
              </a:rPr>
              <a:t>kerangka</a:t>
            </a:r>
            <a:r>
              <a:rPr lang="en-ID" sz="3000" b="0" i="0" dirty="0">
                <a:effectLst/>
                <a:latin typeface="Open Sans"/>
              </a:rPr>
              <a:t> </a:t>
            </a:r>
            <a:r>
              <a:rPr lang="en-ID" sz="3000" b="0" i="0" dirty="0" err="1">
                <a:effectLst/>
                <a:latin typeface="Open Sans"/>
              </a:rPr>
              <a:t>dasar</a:t>
            </a:r>
            <a:r>
              <a:rPr lang="en-ID" sz="3000" b="0" i="0" dirty="0">
                <a:effectLst/>
                <a:latin typeface="Open Sans"/>
              </a:rPr>
              <a:t> </a:t>
            </a:r>
            <a:r>
              <a:rPr lang="en-ID" sz="3000" b="0" i="0" dirty="0" err="1">
                <a:effectLst/>
                <a:latin typeface="Open Sans"/>
              </a:rPr>
              <a:t>bagi</a:t>
            </a:r>
            <a:r>
              <a:rPr lang="en-ID" sz="3000" b="0" i="0" dirty="0">
                <a:effectLst/>
                <a:latin typeface="Open Sans"/>
              </a:rPr>
              <a:t> </a:t>
            </a:r>
            <a:r>
              <a:rPr lang="en-ID" sz="3000" b="0" i="0" dirty="0" err="1">
                <a:effectLst/>
                <a:latin typeface="Open Sans"/>
              </a:rPr>
              <a:t>perencanaan-perencanaan</a:t>
            </a:r>
            <a:r>
              <a:rPr lang="en-ID" sz="3000" b="0" i="0" dirty="0">
                <a:effectLst/>
                <a:latin typeface="Open Sans"/>
              </a:rPr>
              <a:t> </a:t>
            </a:r>
            <a:r>
              <a:rPr lang="en-ID" sz="3000" b="0" i="0" dirty="0" err="1">
                <a:effectLst/>
                <a:latin typeface="Open Sans"/>
              </a:rPr>
              <a:t>lainnya</a:t>
            </a:r>
            <a:r>
              <a:rPr lang="en-ID" sz="3000" b="0" i="0" dirty="0">
                <a:effectLst/>
                <a:latin typeface="Open Sans"/>
              </a:rPr>
              <a:t> 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D" sz="3000" b="0" i="0" dirty="0" err="1">
                <a:effectLst/>
                <a:latin typeface="Open Sans"/>
              </a:rPr>
              <a:t>sebagai</a:t>
            </a:r>
            <a:r>
              <a:rPr lang="en-ID" sz="3000" b="0" i="0" dirty="0">
                <a:effectLst/>
                <a:latin typeface="Open Sans"/>
              </a:rPr>
              <a:t> </a:t>
            </a:r>
            <a:r>
              <a:rPr lang="en-ID" sz="3000" b="0" i="0" dirty="0" err="1">
                <a:effectLst/>
                <a:latin typeface="Open Sans"/>
              </a:rPr>
              <a:t>upaya</a:t>
            </a:r>
            <a:r>
              <a:rPr lang="en-ID" sz="3000" b="0" i="0" dirty="0">
                <a:effectLst/>
                <a:latin typeface="Open Sans"/>
              </a:rPr>
              <a:t> </a:t>
            </a:r>
            <a:r>
              <a:rPr lang="en-ID" sz="3000" b="0" i="0" dirty="0" err="1">
                <a:effectLst/>
                <a:latin typeface="Open Sans"/>
              </a:rPr>
              <a:t>peningkatan</a:t>
            </a:r>
            <a:r>
              <a:rPr lang="en-ID" sz="3000" b="0" i="0" dirty="0">
                <a:effectLst/>
                <a:latin typeface="Open Sans"/>
              </a:rPr>
              <a:t> </a:t>
            </a:r>
            <a:r>
              <a:rPr lang="en-ID" sz="3000" b="0" i="0" dirty="0" err="1">
                <a:effectLst/>
                <a:latin typeface="Open Sans"/>
              </a:rPr>
              <a:t>kualitas</a:t>
            </a:r>
            <a:r>
              <a:rPr lang="en-ID" sz="3000" b="0" i="0" dirty="0">
                <a:effectLst/>
                <a:latin typeface="Open Sans"/>
              </a:rPr>
              <a:t> </a:t>
            </a:r>
            <a:r>
              <a:rPr lang="en-ID" sz="3000" b="0" i="0" dirty="0" err="1">
                <a:effectLst/>
                <a:latin typeface="Open Sans"/>
              </a:rPr>
              <a:t>pelayanan</a:t>
            </a:r>
            <a:r>
              <a:rPr lang="en-ID" sz="3000" b="0" i="0" dirty="0">
                <a:effectLst/>
                <a:latin typeface="Open Sans"/>
              </a:rPr>
              <a:t> </a:t>
            </a:r>
            <a:r>
              <a:rPr lang="en-ID" sz="3000" b="0" i="0" dirty="0" err="1">
                <a:effectLst/>
                <a:latin typeface="Open Sans"/>
              </a:rPr>
              <a:t>bagi</a:t>
            </a:r>
            <a:r>
              <a:rPr lang="en-ID" sz="3000" b="0" i="0" dirty="0">
                <a:effectLst/>
                <a:latin typeface="Open Sans"/>
              </a:rPr>
              <a:t> </a:t>
            </a:r>
            <a:r>
              <a:rPr lang="en-ID" sz="3000" b="0" i="0" dirty="0" err="1">
                <a:effectLst/>
                <a:latin typeface="Open Sans"/>
              </a:rPr>
              <a:t>aparatur</a:t>
            </a:r>
            <a:r>
              <a:rPr lang="en-ID" sz="3000" b="0" i="0" dirty="0">
                <a:effectLst/>
                <a:latin typeface="Open Sans"/>
              </a:rPr>
              <a:t> dan </a:t>
            </a:r>
            <a:r>
              <a:rPr lang="en-ID" sz="3000" b="0" i="0" dirty="0" err="1">
                <a:effectLst/>
                <a:latin typeface="Open Sans"/>
              </a:rPr>
              <a:t>peningkatan</a:t>
            </a:r>
            <a:r>
              <a:rPr lang="en-ID" sz="3000" b="0" i="0" dirty="0">
                <a:effectLst/>
                <a:latin typeface="Open Sans"/>
              </a:rPr>
              <a:t> </a:t>
            </a:r>
            <a:r>
              <a:rPr lang="en-ID" sz="3000" b="0" i="0" dirty="0" err="1">
                <a:effectLst/>
                <a:latin typeface="Open Sans"/>
              </a:rPr>
              <a:t>kualitas</a:t>
            </a:r>
            <a:r>
              <a:rPr lang="en-ID" sz="3000" b="0" i="0" dirty="0">
                <a:effectLst/>
                <a:latin typeface="Open Sans"/>
              </a:rPr>
              <a:t> </a:t>
            </a:r>
            <a:r>
              <a:rPr lang="en-ID" sz="3000" b="0" i="0" dirty="0" err="1">
                <a:effectLst/>
                <a:latin typeface="Open Sans"/>
              </a:rPr>
              <a:t>manajemen</a:t>
            </a:r>
            <a:r>
              <a:rPr lang="en-ID" sz="3000" b="0" i="0" dirty="0">
                <a:effectLst/>
                <a:latin typeface="Open Sans"/>
              </a:rPr>
              <a:t> </a:t>
            </a:r>
            <a:r>
              <a:rPr lang="en-ID" sz="3000" b="0" i="0" dirty="0" err="1">
                <a:effectLst/>
                <a:latin typeface="Open Sans"/>
              </a:rPr>
              <a:t>sumber</a:t>
            </a:r>
            <a:r>
              <a:rPr lang="en-ID" sz="3000" b="0" i="0" dirty="0">
                <a:effectLst/>
                <a:latin typeface="Open Sans"/>
              </a:rPr>
              <a:t> </a:t>
            </a:r>
            <a:r>
              <a:rPr lang="en-ID" sz="3000" b="0" i="0" dirty="0" err="1">
                <a:effectLst/>
                <a:latin typeface="Open Sans"/>
              </a:rPr>
              <a:t>daya</a:t>
            </a:r>
            <a:r>
              <a:rPr lang="en-ID" sz="3000" b="0" i="0" dirty="0">
                <a:effectLst/>
                <a:latin typeface="Open Sans"/>
              </a:rPr>
              <a:t> </a:t>
            </a:r>
            <a:r>
              <a:rPr lang="en-ID" sz="3000" b="0" i="0" dirty="0" err="1">
                <a:effectLst/>
                <a:latin typeface="Open Sans"/>
              </a:rPr>
              <a:t>aparatur</a:t>
            </a:r>
            <a:endParaRPr lang="en-ID" sz="3000" b="0" i="0" dirty="0">
              <a:effectLst/>
              <a:latin typeface="Open Sans"/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D" sz="3000" b="0" i="0" dirty="0" err="1">
                <a:effectLst/>
                <a:latin typeface="Open Sans"/>
              </a:rPr>
              <a:t>sebagai</a:t>
            </a:r>
            <a:r>
              <a:rPr lang="en-ID" sz="3000" b="0" i="0" dirty="0">
                <a:effectLst/>
                <a:latin typeface="Open Sans"/>
              </a:rPr>
              <a:t> </a:t>
            </a:r>
            <a:r>
              <a:rPr lang="en-ID" sz="3000" b="0" i="0" dirty="0" err="1">
                <a:effectLst/>
                <a:latin typeface="Open Sans"/>
              </a:rPr>
              <a:t>titik</a:t>
            </a:r>
            <a:r>
              <a:rPr lang="en-ID" sz="3000" b="0" i="0" dirty="0">
                <a:effectLst/>
                <a:latin typeface="Open Sans"/>
              </a:rPr>
              <a:t> </a:t>
            </a:r>
            <a:r>
              <a:rPr lang="en-ID" sz="3000" b="0" i="0" dirty="0" err="1">
                <a:effectLst/>
                <a:latin typeface="Open Sans"/>
              </a:rPr>
              <a:t>permulaan</a:t>
            </a:r>
            <a:r>
              <a:rPr lang="en-ID" sz="3000" b="0" i="0" dirty="0">
                <a:effectLst/>
                <a:latin typeface="Open Sans"/>
              </a:rPr>
              <a:t> </a:t>
            </a:r>
            <a:r>
              <a:rPr lang="en-ID" sz="3000" b="0" i="0" dirty="0" err="1">
                <a:effectLst/>
                <a:latin typeface="Open Sans"/>
              </a:rPr>
              <a:t>bagi</a:t>
            </a:r>
            <a:r>
              <a:rPr lang="en-ID" sz="3000" b="0" i="0" dirty="0">
                <a:effectLst/>
                <a:latin typeface="Open Sans"/>
              </a:rPr>
              <a:t> </a:t>
            </a:r>
            <a:r>
              <a:rPr lang="en-ID" sz="3000" b="0" i="0" dirty="0" err="1">
                <a:effectLst/>
                <a:latin typeface="Open Sans"/>
              </a:rPr>
              <a:t>penilaian</a:t>
            </a:r>
            <a:r>
              <a:rPr lang="en-ID" sz="3000" b="0" i="0" dirty="0">
                <a:effectLst/>
                <a:latin typeface="Open Sans"/>
              </a:rPr>
              <a:t> </a:t>
            </a:r>
            <a:r>
              <a:rPr lang="en-ID" sz="3000" b="0" i="0" dirty="0" err="1">
                <a:effectLst/>
                <a:latin typeface="Open Sans"/>
              </a:rPr>
              <a:t>kegiatan</a:t>
            </a:r>
            <a:r>
              <a:rPr lang="en-ID" sz="3000" b="0" i="0" dirty="0">
                <a:effectLst/>
                <a:latin typeface="Open Sans"/>
              </a:rPr>
              <a:t> </a:t>
            </a:r>
            <a:r>
              <a:rPr lang="en-ID" sz="3000" b="0" i="0" dirty="0" err="1">
                <a:effectLst/>
                <a:latin typeface="Open Sans"/>
              </a:rPr>
              <a:t>manajer</a:t>
            </a:r>
            <a:r>
              <a:rPr lang="en-ID" sz="3000" b="0" i="0" dirty="0">
                <a:effectLst/>
                <a:latin typeface="Open Sans"/>
              </a:rPr>
              <a:t> dan </a:t>
            </a:r>
            <a:r>
              <a:rPr lang="en-ID" sz="3000" b="0" i="0" dirty="0" err="1">
                <a:effectLst/>
                <a:latin typeface="Open Sans"/>
              </a:rPr>
              <a:t>organisasi</a:t>
            </a:r>
            <a:r>
              <a:rPr lang="en-ID" sz="3000" b="0" i="0" dirty="0">
                <a:effectLst/>
                <a:latin typeface="Open Sans"/>
              </a:rPr>
              <a:t>, 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D" sz="3000" b="0" i="0" dirty="0" err="1">
                <a:effectLst/>
                <a:latin typeface="Open Sans"/>
              </a:rPr>
              <a:t>membantu</a:t>
            </a:r>
            <a:r>
              <a:rPr lang="en-ID" sz="3000" b="0" i="0" dirty="0">
                <a:effectLst/>
                <a:latin typeface="Open Sans"/>
              </a:rPr>
              <a:t> dan </a:t>
            </a:r>
            <a:r>
              <a:rPr lang="en-ID" sz="3000" b="0" i="0" dirty="0" err="1">
                <a:effectLst/>
                <a:latin typeface="Open Sans"/>
              </a:rPr>
              <a:t>mengembangkan</a:t>
            </a:r>
            <a:r>
              <a:rPr lang="en-ID" sz="3000" b="0" i="0" dirty="0">
                <a:effectLst/>
                <a:latin typeface="Open Sans"/>
              </a:rPr>
              <a:t> strategi yang </a:t>
            </a:r>
            <a:r>
              <a:rPr lang="en-ID" sz="3000" b="0" i="0" dirty="0" err="1">
                <a:effectLst/>
                <a:latin typeface="Open Sans"/>
              </a:rPr>
              <a:t>efektif</a:t>
            </a:r>
            <a:r>
              <a:rPr lang="en-ID" sz="3000" b="0" i="0" dirty="0">
                <a:effectLst/>
                <a:latin typeface="Open Sans"/>
              </a:rPr>
              <a:t>, dan </a:t>
            </a:r>
            <a:r>
              <a:rPr lang="en-ID" sz="3000" b="0" i="0" dirty="0" err="1">
                <a:effectLst/>
                <a:latin typeface="Open Sans"/>
              </a:rPr>
              <a:t>menciptakan</a:t>
            </a:r>
            <a:r>
              <a:rPr lang="en-ID" sz="3000" b="0" i="0" dirty="0">
                <a:effectLst/>
                <a:latin typeface="Open Sans"/>
              </a:rPr>
              <a:t> </a:t>
            </a:r>
            <a:r>
              <a:rPr lang="en-ID" sz="3000" b="0" i="0" dirty="0" err="1">
                <a:effectLst/>
                <a:latin typeface="Open Sans"/>
              </a:rPr>
              <a:t>prioritas</a:t>
            </a:r>
            <a:r>
              <a:rPr lang="en-ID" sz="3000" b="0" i="0" dirty="0">
                <a:effectLst/>
                <a:latin typeface="Open Sans"/>
              </a:rPr>
              <a:t>.</a:t>
            </a:r>
            <a:endParaRPr lang="en-ID" sz="3000" dirty="0"/>
          </a:p>
        </p:txBody>
      </p:sp>
    </p:spTree>
    <p:extLst>
      <p:ext uri="{BB962C8B-B14F-4D97-AF65-F5344CB8AC3E}">
        <p14:creationId xmlns:p14="http://schemas.microsoft.com/office/powerpoint/2010/main" val="1757967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>
            <a:extLst>
              <a:ext uri="{FF2B5EF4-FFF2-40B4-BE49-F238E27FC236}">
                <a16:creationId xmlns:a16="http://schemas.microsoft.com/office/drawing/2014/main" id="{F7267014-AFCD-4574-975A-2F1A03C669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 err="1"/>
              <a:t>Perencanaan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strategis</a:t>
            </a:r>
            <a:endParaRPr lang="en-US" altLang="en-US" sz="2800" dirty="0"/>
          </a:p>
          <a:p>
            <a:pPr lvl="1">
              <a:lnSpc>
                <a:spcPct val="90000"/>
              </a:lnSpc>
            </a:pPr>
            <a:r>
              <a:rPr lang="en-US" altLang="en-US" sz="2400" dirty="0" err="1"/>
              <a:t>Sistematis</a:t>
            </a: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Proses</a:t>
            </a:r>
            <a:r>
              <a:rPr lang="id-ID" altLang="en-US" sz="2400" dirty="0"/>
              <a:t> tiga sampai lima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tahunan</a:t>
            </a: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n-US" altLang="en-US" sz="2400" dirty="0" err="1"/>
              <a:t>Prosedur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tabel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waktu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tertulis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jelas</a:t>
            </a: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n-US" altLang="en-US" sz="2400" dirty="0" err="1"/>
              <a:t>Sebagai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respon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atas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peluang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tantangan</a:t>
            </a: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n-US" altLang="en-US" sz="2400" dirty="0" err="1"/>
              <a:t>Inisiatif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strategis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bisa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muncul</a:t>
            </a:r>
            <a:r>
              <a:rPr lang="en-US" altLang="en-US" sz="2400" dirty="0"/>
              <a:t> 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/>
              <a:t>Dari </a:t>
            </a:r>
            <a:r>
              <a:rPr lang="en-US" altLang="en-US" sz="2000" dirty="0" err="1"/>
              <a:t>siapa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saja</a:t>
            </a:r>
            <a:endParaRPr lang="en-US" altLang="en-US" sz="2000" dirty="0"/>
          </a:p>
          <a:p>
            <a:pPr lvl="2">
              <a:lnSpc>
                <a:spcPct val="90000"/>
              </a:lnSpc>
            </a:pPr>
            <a:r>
              <a:rPr lang="en-US" altLang="en-US" sz="2000" dirty="0"/>
              <a:t>Kapan </a:t>
            </a:r>
            <a:r>
              <a:rPr lang="en-US" altLang="en-US" sz="2000" dirty="0" err="1"/>
              <a:t>saja</a:t>
            </a: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800" dirty="0" err="1"/>
              <a:t>Tidak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semua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perusahaan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menyatakan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secara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eksplisit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sasaran</a:t>
            </a:r>
            <a:r>
              <a:rPr lang="en-US" altLang="en-US" sz="2800" dirty="0"/>
              <a:t> dan </a:t>
            </a:r>
            <a:r>
              <a:rPr lang="en-US" altLang="en-US" sz="2800" dirty="0" err="1"/>
              <a:t>strategi</a:t>
            </a:r>
            <a:r>
              <a:rPr lang="en-US" altLang="en-US" sz="28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err="1"/>
              <a:t>Termasuk</a:t>
            </a:r>
            <a:r>
              <a:rPr lang="en-US" altLang="en-US" sz="2400" dirty="0"/>
              <a:t> juga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mengkomunikasikannya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kepada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manajer</a:t>
            </a:r>
            <a:r>
              <a:rPr lang="en-US" altLang="en-US" sz="24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err="1"/>
              <a:t>Sehingga</a:t>
            </a:r>
            <a:r>
              <a:rPr lang="en-US" altLang="en-US" sz="2400" dirty="0"/>
              <a:t> pada </a:t>
            </a:r>
            <a:r>
              <a:rPr lang="en-US" altLang="en-US" sz="2400" dirty="0" err="1"/>
              <a:t>perencanaan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strategis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sasaran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strategi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harus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dideskripsikan</a:t>
            </a:r>
            <a:r>
              <a:rPr lang="en-US" altLang="en-US" sz="2400" dirty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3ABDC774-38E9-4216-B2A9-8C9163F1DD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Evolusi perencanaan strategis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C2172FB-4B56-4585-88A6-FBEAB1B238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400"/>
              <a:t>50 tahun yang lalu: 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Proses tidak sistematis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Akhir 1950-an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Beberapa perusahaan mulai sistem perencanaan strategis formal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Banyak upaya yang gagal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Adaptasi minor pada sistem penyiapan anggaran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Dilaksanakan oleh staf, bukan manajer lini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Banyak berupa pengisian formulir, bukan pemikiran yang mendalam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Saat ini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Banyak perusahaan yang telah menikmati manfaat dari pembuatan rencana untuk 3 hingga 5 tahun.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12F9246-851B-4EFB-AC81-21B38F341C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226425" cy="792163"/>
          </a:xfrm>
        </p:spPr>
        <p:txBody>
          <a:bodyPr/>
          <a:lstStyle/>
          <a:p>
            <a:r>
              <a:rPr lang="en-US" altLang="en-US" sz="2400" dirty="0" err="1"/>
              <a:t>Fungsi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Perencanaan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Strategis</a:t>
            </a:r>
            <a:r>
              <a:rPr lang="en-US" altLang="en-US" sz="2400" dirty="0"/>
              <a:t> : </a:t>
            </a:r>
            <a:br>
              <a:rPr lang="en-US" altLang="en-US" sz="2400" dirty="0"/>
            </a:br>
            <a:br>
              <a:rPr lang="en-US" altLang="en-US" sz="2400" dirty="0"/>
            </a:br>
            <a:r>
              <a:rPr lang="en-US" altLang="en-US" sz="2400" dirty="0"/>
              <a:t>1. </a:t>
            </a:r>
            <a:r>
              <a:rPr lang="id-ID" altLang="en-US" sz="2400" dirty="0"/>
              <a:t>K</a:t>
            </a:r>
            <a:r>
              <a:rPr lang="en-US" altLang="en-US" sz="2400" dirty="0" err="1"/>
              <a:t>erangka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pengembangan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anggaran</a:t>
            </a:r>
            <a:endParaRPr lang="en-US" altLang="en-US" sz="2400" dirty="0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089773AD-6440-4241-8AA4-3132ED3915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9468" y="2286000"/>
            <a:ext cx="8229600" cy="3048000"/>
          </a:xfrm>
        </p:spPr>
        <p:txBody>
          <a:bodyPr>
            <a:noAutofit/>
          </a:bodyPr>
          <a:lstStyle/>
          <a:p>
            <a:r>
              <a:rPr lang="en-US" altLang="en-US" sz="2400" dirty="0" err="1"/>
              <a:t>Anggaran</a:t>
            </a:r>
            <a:r>
              <a:rPr lang="en-US" altLang="en-US" sz="2400" dirty="0"/>
              <a:t> </a:t>
            </a:r>
          </a:p>
          <a:p>
            <a:pPr lvl="1"/>
            <a:r>
              <a:rPr lang="en-US" altLang="en-US" sz="2400" dirty="0" err="1"/>
              <a:t>Komitmen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sumberdaya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tahun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mendatang</a:t>
            </a:r>
            <a:endParaRPr lang="en-US" altLang="en-US" sz="2400" dirty="0"/>
          </a:p>
          <a:p>
            <a:pPr lvl="1"/>
            <a:r>
              <a:rPr lang="en-US" altLang="en-US" sz="2400" dirty="0" err="1"/>
              <a:t>Arah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dituju</a:t>
            </a:r>
            <a:r>
              <a:rPr lang="en-US" altLang="en-US" sz="2400" dirty="0"/>
              <a:t> oleh </a:t>
            </a:r>
            <a:r>
              <a:rPr lang="en-US" altLang="en-US" sz="2400" dirty="0" err="1"/>
              <a:t>organisasi</a:t>
            </a:r>
            <a:r>
              <a:rPr lang="en-US" altLang="en-US" sz="2400" dirty="0"/>
              <a:t> </a:t>
            </a:r>
          </a:p>
          <a:p>
            <a:pPr marL="457207" lvl="1" indent="0">
              <a:buNone/>
            </a:pPr>
            <a:endParaRPr lang="en-US" altLang="en-US" sz="2400" dirty="0"/>
          </a:p>
          <a:p>
            <a:r>
              <a:rPr lang="en-US" altLang="en-US" sz="2400" dirty="0" err="1"/>
              <a:t>Perencanaan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strategis</a:t>
            </a:r>
            <a:endParaRPr lang="en-US" altLang="en-US" sz="2400" dirty="0"/>
          </a:p>
          <a:p>
            <a:pPr lvl="1"/>
            <a:r>
              <a:rPr lang="en-US" altLang="en-US" sz="2400" dirty="0" err="1"/>
              <a:t>Memberikan</a:t>
            </a:r>
            <a:r>
              <a:rPr lang="en-US" altLang="en-US" sz="2400" dirty="0"/>
              <a:t> </a:t>
            </a:r>
            <a:r>
              <a:rPr lang="id-ID" altLang="en-US" sz="2400" dirty="0"/>
              <a:t>k</a:t>
            </a:r>
            <a:r>
              <a:rPr lang="en-US" altLang="en-US" sz="2400" dirty="0" err="1"/>
              <a:t>erangka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lebih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luas</a:t>
            </a:r>
            <a:endParaRPr lang="en-US" altLang="en-US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1087</TotalTime>
  <Words>1038</Words>
  <Application>Microsoft Office PowerPoint</Application>
  <PresentationFormat>On-screen Show (4:3)</PresentationFormat>
  <Paragraphs>235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Arial Black</vt:lpstr>
      <vt:lpstr>Arial Rounded MT Bold</vt:lpstr>
      <vt:lpstr>Cambria</vt:lpstr>
      <vt:lpstr>Century Gothic</vt:lpstr>
      <vt:lpstr>Open Sans</vt:lpstr>
      <vt:lpstr>Trebuchet MS</vt:lpstr>
      <vt:lpstr>Wingdings</vt:lpstr>
      <vt:lpstr>Wingdings 3</vt:lpstr>
      <vt:lpstr>Ion</vt:lpstr>
      <vt:lpstr>PowerPoint Presentation</vt:lpstr>
      <vt:lpstr>PowerPoint Presentation</vt:lpstr>
      <vt:lpstr>Nature of Strategic Planning</vt:lpstr>
      <vt:lpstr>Perumusan strategi</vt:lpstr>
      <vt:lpstr>PowerPoint Presentation</vt:lpstr>
      <vt:lpstr>PowerPoint Presentation</vt:lpstr>
      <vt:lpstr>PowerPoint Presentation</vt:lpstr>
      <vt:lpstr>Evolusi perencanaan strategis</vt:lpstr>
      <vt:lpstr>Fungsi Perencanaan Strategis :   1. Kerangka pengembangan anggaran</vt:lpstr>
      <vt:lpstr>PowerPoint Presentation</vt:lpstr>
      <vt:lpstr>2. Alat pengembangan manajemen</vt:lpstr>
      <vt:lpstr>3.  Mekanisme untuk mendorong manajemen berpikir jangka panjang</vt:lpstr>
      <vt:lpstr>Keterbatasan Perencanaan Strategis</vt:lpstr>
      <vt:lpstr>Perencanaan strategis berguna…</vt:lpstr>
      <vt:lpstr>Proses perencanaan strategis</vt:lpstr>
      <vt:lpstr>Evaluasi dan pemutakhiran rencana strategis tahun lalu</vt:lpstr>
      <vt:lpstr>Penentuan asumsi dan panduan</vt:lpstr>
      <vt:lpstr>Analisis</vt:lpstr>
      <vt:lpstr>Review akhir dan Penyetujuan </vt:lpstr>
      <vt:lpstr>PowerPoint Presentation</vt:lpstr>
      <vt:lpstr>MANAJEMEN STRATEGI </vt:lpstr>
      <vt:lpstr>CONTOH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Planning</dc:title>
  <dc:creator>Acer</dc:creator>
  <cp:lastModifiedBy>khaidar mansyah</cp:lastModifiedBy>
  <cp:revision>108</cp:revision>
  <dcterms:created xsi:type="dcterms:W3CDTF">2011-04-26T22:59:43Z</dcterms:created>
  <dcterms:modified xsi:type="dcterms:W3CDTF">2023-12-02T09:17:37Z</dcterms:modified>
</cp:coreProperties>
</file>