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19" r:id="rId1"/>
  </p:sldMasterIdLst>
  <p:notesMasterIdLst>
    <p:notesMasterId r:id="rId10"/>
  </p:notesMasterIdLst>
  <p:handoutMasterIdLst>
    <p:handoutMasterId r:id="rId11"/>
  </p:handoutMasterIdLst>
  <p:sldIdLst>
    <p:sldId id="411" r:id="rId2"/>
    <p:sldId id="884" r:id="rId3"/>
    <p:sldId id="885" r:id="rId4"/>
    <p:sldId id="911" r:id="rId5"/>
    <p:sldId id="925" r:id="rId6"/>
    <p:sldId id="926" r:id="rId7"/>
    <p:sldId id="927" r:id="rId8"/>
    <p:sldId id="412" r:id="rId9"/>
  </p:sldIdLst>
  <p:sldSz cx="18288000" cy="10287000"/>
  <p:notesSz cx="6845300" cy="93964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44" userDrawn="1">
          <p15:clr>
            <a:srgbClr val="A4A3A4"/>
          </p15:clr>
        </p15:guide>
        <p15:guide id="2" pos="5760" userDrawn="1">
          <p15:clr>
            <a:srgbClr val="A4A3A4"/>
          </p15:clr>
        </p15:guide>
      </p15:sldGuideLst>
    </p:ext>
    <p:ext uri="{2D200454-40CA-4A62-9FC3-DE9A4176ACB9}">
      <p15:notesGuideLst xmlns:p15="http://schemas.microsoft.com/office/powerpoint/2012/main">
        <p15:guide id="1" orient="horz" pos="2959">
          <p15:clr>
            <a:srgbClr val="A4A3A4"/>
          </p15:clr>
        </p15:guide>
        <p15:guide id="2" pos="215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FFFF00"/>
    <a:srgbClr val="00204B"/>
    <a:srgbClr val="000099"/>
    <a:srgbClr val="6699FF"/>
    <a:srgbClr val="6600FF"/>
    <a:srgbClr val="000000"/>
    <a:srgbClr val="FFFFFF"/>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24" autoAdjust="0"/>
    <p:restoredTop sz="94660" autoAdjust="0"/>
  </p:normalViewPr>
  <p:slideViewPr>
    <p:cSldViewPr>
      <p:cViewPr varScale="1">
        <p:scale>
          <a:sx n="46" d="100"/>
          <a:sy n="46" d="100"/>
        </p:scale>
        <p:origin x="750" y="66"/>
      </p:cViewPr>
      <p:guideLst>
        <p:guide orient="horz" pos="1944"/>
        <p:guide pos="5760"/>
      </p:guideLst>
    </p:cSldViewPr>
  </p:slideViewPr>
  <p:outlineViewPr>
    <p:cViewPr>
      <p:scale>
        <a:sx n="33" d="100"/>
        <a:sy n="33" d="100"/>
      </p:scale>
      <p:origin x="0" y="0"/>
    </p:cViewPr>
    <p:sldLst>
      <p:sld r:id="rId1" collapse="1"/>
      <p:sld r:id="rId2" collapse="1"/>
      <p:sld r:id="rId3" collapse="1"/>
      <p:sld r:id="rId4" collapse="1"/>
      <p:sld r:id="rId5" collapse="1"/>
      <p:sld r:id="rId6" collapse="1"/>
    </p:sldLst>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1770" y="-96"/>
      </p:cViewPr>
      <p:guideLst>
        <p:guide orient="horz" pos="2959"/>
        <p:guide pos="215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0898" name="Rectangle 1026">
            <a:extLst>
              <a:ext uri="{FF2B5EF4-FFF2-40B4-BE49-F238E27FC236}">
                <a16:creationId xmlns:a16="http://schemas.microsoft.com/office/drawing/2014/main" id="{6A5FDAEC-3E94-4D3B-9CF1-E17E3612A61C}"/>
              </a:ext>
            </a:extLst>
          </p:cNvPr>
          <p:cNvSpPr>
            <a:spLocks noGrp="1" noChangeArrowheads="1"/>
          </p:cNvSpPr>
          <p:nvPr>
            <p:ph type="hdr" sz="quarter"/>
          </p:nvPr>
        </p:nvSpPr>
        <p:spPr bwMode="auto">
          <a:xfrm>
            <a:off x="0" y="0"/>
            <a:ext cx="2967038"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88" tIns="46394" rIns="92788" bIns="46394" numCol="1" anchor="t" anchorCtr="0" compatLnSpc="1">
            <a:prstTxWarp prst="textNoShape">
              <a:avLst/>
            </a:prstTxWarp>
          </a:bodyPr>
          <a:lstStyle>
            <a:lvl1pPr defTabSz="928688" eaLnBrk="0" hangingPunct="0">
              <a:defRPr sz="1200" b="1">
                <a:latin typeface="Arial" panose="020B0604020202020204" pitchFamily="34" charset="0"/>
              </a:defRPr>
            </a:lvl1pPr>
          </a:lstStyle>
          <a:p>
            <a:endParaRPr lang="en-US" altLang="en-US"/>
          </a:p>
        </p:txBody>
      </p:sp>
      <p:sp>
        <p:nvSpPr>
          <p:cNvPr id="720899" name="Rectangle 1027">
            <a:extLst>
              <a:ext uri="{FF2B5EF4-FFF2-40B4-BE49-F238E27FC236}">
                <a16:creationId xmlns:a16="http://schemas.microsoft.com/office/drawing/2014/main" id="{C0244B86-C599-4692-BCAF-1C680815DE5E}"/>
              </a:ext>
            </a:extLst>
          </p:cNvPr>
          <p:cNvSpPr>
            <a:spLocks noGrp="1" noChangeArrowheads="1"/>
          </p:cNvSpPr>
          <p:nvPr>
            <p:ph type="dt" sz="quarter" idx="1"/>
          </p:nvPr>
        </p:nvSpPr>
        <p:spPr bwMode="auto">
          <a:xfrm>
            <a:off x="3878263" y="0"/>
            <a:ext cx="2967037"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88" tIns="46394" rIns="92788" bIns="46394" numCol="1" anchor="t" anchorCtr="0" compatLnSpc="1">
            <a:prstTxWarp prst="textNoShape">
              <a:avLst/>
            </a:prstTxWarp>
          </a:bodyPr>
          <a:lstStyle>
            <a:lvl1pPr algn="r" defTabSz="928688" eaLnBrk="0" hangingPunct="0">
              <a:defRPr sz="1200" b="1">
                <a:latin typeface="Arial" panose="020B0604020202020204" pitchFamily="34" charset="0"/>
              </a:defRPr>
            </a:lvl1pPr>
          </a:lstStyle>
          <a:p>
            <a:endParaRPr lang="en-US" altLang="en-US"/>
          </a:p>
        </p:txBody>
      </p:sp>
      <p:sp>
        <p:nvSpPr>
          <p:cNvPr id="720900" name="Rectangle 1028">
            <a:extLst>
              <a:ext uri="{FF2B5EF4-FFF2-40B4-BE49-F238E27FC236}">
                <a16:creationId xmlns:a16="http://schemas.microsoft.com/office/drawing/2014/main" id="{FCEBF479-C9B1-4F99-B578-8A79720C39C2}"/>
              </a:ext>
            </a:extLst>
          </p:cNvPr>
          <p:cNvSpPr>
            <a:spLocks noGrp="1" noChangeArrowheads="1"/>
          </p:cNvSpPr>
          <p:nvPr>
            <p:ph type="ftr" sz="quarter" idx="2"/>
          </p:nvPr>
        </p:nvSpPr>
        <p:spPr bwMode="auto">
          <a:xfrm>
            <a:off x="0" y="8926513"/>
            <a:ext cx="2967038"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88" tIns="46394" rIns="92788" bIns="46394" numCol="1" anchor="b" anchorCtr="0" compatLnSpc="1">
            <a:prstTxWarp prst="textNoShape">
              <a:avLst/>
            </a:prstTxWarp>
          </a:bodyPr>
          <a:lstStyle>
            <a:lvl1pPr defTabSz="928688" eaLnBrk="0" hangingPunct="0">
              <a:defRPr sz="1200" b="1">
                <a:latin typeface="Arial" panose="020B0604020202020204" pitchFamily="34" charset="0"/>
              </a:defRPr>
            </a:lvl1pPr>
          </a:lstStyle>
          <a:p>
            <a:endParaRPr lang="en-US" altLang="en-US"/>
          </a:p>
        </p:txBody>
      </p:sp>
      <p:sp>
        <p:nvSpPr>
          <p:cNvPr id="720901" name="Rectangle 1029">
            <a:extLst>
              <a:ext uri="{FF2B5EF4-FFF2-40B4-BE49-F238E27FC236}">
                <a16:creationId xmlns:a16="http://schemas.microsoft.com/office/drawing/2014/main" id="{7F3B3560-D4CC-436F-8B0E-A74DF3A0EC38}"/>
              </a:ext>
            </a:extLst>
          </p:cNvPr>
          <p:cNvSpPr>
            <a:spLocks noGrp="1" noChangeArrowheads="1"/>
          </p:cNvSpPr>
          <p:nvPr>
            <p:ph type="sldNum" sz="quarter" idx="3"/>
          </p:nvPr>
        </p:nvSpPr>
        <p:spPr bwMode="auto">
          <a:xfrm>
            <a:off x="3878263" y="8926513"/>
            <a:ext cx="2967037"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88" tIns="46394" rIns="92788" bIns="46394" numCol="1" anchor="b" anchorCtr="0" compatLnSpc="1">
            <a:prstTxWarp prst="textNoShape">
              <a:avLst/>
            </a:prstTxWarp>
          </a:bodyPr>
          <a:lstStyle>
            <a:lvl1pPr algn="r" defTabSz="928688" eaLnBrk="0" hangingPunct="0">
              <a:defRPr sz="1200" b="1">
                <a:latin typeface="Arial" panose="020B0604020202020204" pitchFamily="34" charset="0"/>
              </a:defRPr>
            </a:lvl1pPr>
          </a:lstStyle>
          <a:p>
            <a:fld id="{BE6EB00F-28F2-41D3-9DCF-7CA01C2FDD4E}"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E5617DC8-11AA-4F21-9723-59885C5C889A}"/>
              </a:ext>
            </a:extLst>
          </p:cNvPr>
          <p:cNvSpPr>
            <a:spLocks noGrp="1" noChangeArrowheads="1"/>
          </p:cNvSpPr>
          <p:nvPr>
            <p:ph type="hdr" sz="quarter"/>
          </p:nvPr>
        </p:nvSpPr>
        <p:spPr bwMode="auto">
          <a:xfrm>
            <a:off x="0" y="0"/>
            <a:ext cx="2967038"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88" tIns="46394" rIns="92788" bIns="46394" numCol="1" anchor="t" anchorCtr="0" compatLnSpc="1">
            <a:prstTxWarp prst="textNoShape">
              <a:avLst/>
            </a:prstTxWarp>
          </a:bodyPr>
          <a:lstStyle>
            <a:lvl1pPr defTabSz="928688" eaLnBrk="0" hangingPunct="0">
              <a:defRPr sz="1200">
                <a:latin typeface="Arial" panose="020B0604020202020204" pitchFamily="34" charset="0"/>
              </a:defRPr>
            </a:lvl1pPr>
          </a:lstStyle>
          <a:p>
            <a:endParaRPr lang="en-US" altLang="en-US"/>
          </a:p>
        </p:txBody>
      </p:sp>
      <p:sp>
        <p:nvSpPr>
          <p:cNvPr id="9219" name="Rectangle 3">
            <a:extLst>
              <a:ext uri="{FF2B5EF4-FFF2-40B4-BE49-F238E27FC236}">
                <a16:creationId xmlns:a16="http://schemas.microsoft.com/office/drawing/2014/main" id="{0E797F98-41D8-419A-ADA4-1923A71C0C78}"/>
              </a:ext>
            </a:extLst>
          </p:cNvPr>
          <p:cNvSpPr>
            <a:spLocks noGrp="1" noChangeArrowheads="1"/>
          </p:cNvSpPr>
          <p:nvPr>
            <p:ph type="dt" idx="1"/>
          </p:nvPr>
        </p:nvSpPr>
        <p:spPr bwMode="auto">
          <a:xfrm>
            <a:off x="3878263" y="0"/>
            <a:ext cx="2967037"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88" tIns="46394" rIns="92788" bIns="46394" numCol="1" anchor="t" anchorCtr="0" compatLnSpc="1">
            <a:prstTxWarp prst="textNoShape">
              <a:avLst/>
            </a:prstTxWarp>
          </a:bodyPr>
          <a:lstStyle>
            <a:lvl1pPr algn="r" defTabSz="928688" eaLnBrk="0" hangingPunct="0">
              <a:defRPr sz="1200">
                <a:latin typeface="Arial" panose="020B0604020202020204" pitchFamily="34" charset="0"/>
              </a:defRPr>
            </a:lvl1pPr>
          </a:lstStyle>
          <a:p>
            <a:endParaRPr lang="en-US" altLang="en-US"/>
          </a:p>
        </p:txBody>
      </p:sp>
      <p:sp>
        <p:nvSpPr>
          <p:cNvPr id="9220" name="Rectangle 4">
            <a:extLst>
              <a:ext uri="{FF2B5EF4-FFF2-40B4-BE49-F238E27FC236}">
                <a16:creationId xmlns:a16="http://schemas.microsoft.com/office/drawing/2014/main" id="{3F9DCE55-EA55-486D-9E6A-079C0FA17549}"/>
              </a:ext>
            </a:extLst>
          </p:cNvPr>
          <p:cNvSpPr>
            <a:spLocks noGrp="1" noRot="1" noChangeAspect="1" noChangeArrowheads="1" noTextEdit="1"/>
          </p:cNvSpPr>
          <p:nvPr>
            <p:ph type="sldImg" idx="2"/>
          </p:nvPr>
        </p:nvSpPr>
        <p:spPr bwMode="auto">
          <a:xfrm>
            <a:off x="290513" y="703263"/>
            <a:ext cx="6264275" cy="35242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9221" name="Rectangle 5">
            <a:extLst>
              <a:ext uri="{FF2B5EF4-FFF2-40B4-BE49-F238E27FC236}">
                <a16:creationId xmlns:a16="http://schemas.microsoft.com/office/drawing/2014/main" id="{C35EF882-58CD-45F5-A975-553F71F2BB2A}"/>
              </a:ext>
            </a:extLst>
          </p:cNvPr>
          <p:cNvSpPr>
            <a:spLocks noGrp="1" noChangeArrowheads="1"/>
          </p:cNvSpPr>
          <p:nvPr>
            <p:ph type="body" sz="quarter" idx="3"/>
          </p:nvPr>
        </p:nvSpPr>
        <p:spPr bwMode="auto">
          <a:xfrm>
            <a:off x="912813" y="4462463"/>
            <a:ext cx="5019675" cy="4230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88" tIns="46394" rIns="92788" bIns="46394" numCol="1" anchor="t" anchorCtr="0" compatLnSpc="1">
            <a:prstTxWarp prst="textNoShape">
              <a:avLst/>
            </a:prstTxWarp>
          </a:bodyPr>
          <a:lstStyle/>
          <a:p>
            <a:pPr lvl="0"/>
            <a:r>
              <a:rPr lang="en-US" altLang="en-US"/>
              <a:t>Click to edit Master text styles</a:t>
            </a:r>
          </a:p>
          <a:p>
            <a:pPr lvl="0"/>
            <a:r>
              <a:rPr lang="en-US" altLang="en-US"/>
              <a:t>Second level</a:t>
            </a:r>
          </a:p>
          <a:p>
            <a:pPr lvl="0"/>
            <a:r>
              <a:rPr lang="en-US" altLang="en-US"/>
              <a:t>Third level</a:t>
            </a:r>
          </a:p>
          <a:p>
            <a:pPr lvl="0"/>
            <a:r>
              <a:rPr lang="en-US" altLang="en-US"/>
              <a:t>Fourth level</a:t>
            </a:r>
          </a:p>
          <a:p>
            <a:pPr lvl="0"/>
            <a:r>
              <a:rPr lang="en-US" altLang="en-US"/>
              <a:t>Fifth level</a:t>
            </a:r>
          </a:p>
        </p:txBody>
      </p:sp>
      <p:sp>
        <p:nvSpPr>
          <p:cNvPr id="9222" name="Rectangle 6">
            <a:extLst>
              <a:ext uri="{FF2B5EF4-FFF2-40B4-BE49-F238E27FC236}">
                <a16:creationId xmlns:a16="http://schemas.microsoft.com/office/drawing/2014/main" id="{DEC1E2FE-88C0-4C31-A9F7-95D57D47037F}"/>
              </a:ext>
            </a:extLst>
          </p:cNvPr>
          <p:cNvSpPr>
            <a:spLocks noGrp="1" noChangeArrowheads="1"/>
          </p:cNvSpPr>
          <p:nvPr>
            <p:ph type="ftr" sz="quarter" idx="4"/>
          </p:nvPr>
        </p:nvSpPr>
        <p:spPr bwMode="auto">
          <a:xfrm>
            <a:off x="0" y="8926513"/>
            <a:ext cx="2967038"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88" tIns="46394" rIns="92788" bIns="46394" numCol="1" anchor="b" anchorCtr="0" compatLnSpc="1">
            <a:prstTxWarp prst="textNoShape">
              <a:avLst/>
            </a:prstTxWarp>
          </a:bodyPr>
          <a:lstStyle>
            <a:lvl1pPr defTabSz="928688" eaLnBrk="0" hangingPunct="0">
              <a:defRPr sz="1200">
                <a:latin typeface="Arial" panose="020B0604020202020204" pitchFamily="34" charset="0"/>
              </a:defRPr>
            </a:lvl1pPr>
          </a:lstStyle>
          <a:p>
            <a:endParaRPr lang="en-US" altLang="en-US"/>
          </a:p>
        </p:txBody>
      </p:sp>
      <p:sp>
        <p:nvSpPr>
          <p:cNvPr id="9223" name="Rectangle 7">
            <a:extLst>
              <a:ext uri="{FF2B5EF4-FFF2-40B4-BE49-F238E27FC236}">
                <a16:creationId xmlns:a16="http://schemas.microsoft.com/office/drawing/2014/main" id="{C2C78DD8-7C6E-4B15-9DAD-09A21BF4A596}"/>
              </a:ext>
            </a:extLst>
          </p:cNvPr>
          <p:cNvSpPr>
            <a:spLocks noGrp="1" noChangeArrowheads="1"/>
          </p:cNvSpPr>
          <p:nvPr>
            <p:ph type="sldNum" sz="quarter" idx="5"/>
          </p:nvPr>
        </p:nvSpPr>
        <p:spPr bwMode="auto">
          <a:xfrm>
            <a:off x="3878263" y="8926513"/>
            <a:ext cx="2967037"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788" tIns="46394" rIns="92788" bIns="46394" numCol="1" anchor="b" anchorCtr="0" compatLnSpc="1">
            <a:prstTxWarp prst="textNoShape">
              <a:avLst/>
            </a:prstTxWarp>
          </a:bodyPr>
          <a:lstStyle>
            <a:lvl1pPr algn="r" defTabSz="928688" eaLnBrk="0" hangingPunct="0">
              <a:defRPr sz="1200">
                <a:latin typeface="Arial" panose="020B0604020202020204" pitchFamily="34" charset="0"/>
              </a:defRPr>
            </a:lvl1pPr>
          </a:lstStyle>
          <a:p>
            <a:fld id="{A303735D-616A-4EC7-99B9-0B464FD55242}"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799" kern="1200">
        <a:solidFill>
          <a:schemeClr val="tx1"/>
        </a:solidFill>
        <a:latin typeface="Arial" panose="020B0604020202020204" pitchFamily="34" charset="0"/>
        <a:ea typeface="+mn-ea"/>
        <a:cs typeface="Arial" panose="020B0604020202020204" pitchFamily="34" charset="0"/>
      </a:defRPr>
    </a:lvl1pPr>
    <a:lvl2pPr marL="685571" algn="l" rtl="0" fontAlgn="base">
      <a:spcBef>
        <a:spcPct val="30000"/>
      </a:spcBef>
      <a:spcAft>
        <a:spcPct val="0"/>
      </a:spcAft>
      <a:defRPr sz="1799" kern="1200">
        <a:solidFill>
          <a:schemeClr val="tx1"/>
        </a:solidFill>
        <a:latin typeface="Arial" panose="020B0604020202020204" pitchFamily="34" charset="0"/>
        <a:ea typeface="+mn-ea"/>
        <a:cs typeface="Arial" panose="020B0604020202020204" pitchFamily="34" charset="0"/>
      </a:defRPr>
    </a:lvl2pPr>
    <a:lvl3pPr marL="1371143" algn="l" rtl="0" fontAlgn="base">
      <a:spcBef>
        <a:spcPct val="30000"/>
      </a:spcBef>
      <a:spcAft>
        <a:spcPct val="0"/>
      </a:spcAft>
      <a:defRPr sz="1799" kern="1200">
        <a:solidFill>
          <a:schemeClr val="tx1"/>
        </a:solidFill>
        <a:latin typeface="Arial" panose="020B0604020202020204" pitchFamily="34" charset="0"/>
        <a:ea typeface="+mn-ea"/>
        <a:cs typeface="Arial" panose="020B0604020202020204" pitchFamily="34" charset="0"/>
      </a:defRPr>
    </a:lvl3pPr>
    <a:lvl4pPr marL="2056714" algn="l" rtl="0" fontAlgn="base">
      <a:spcBef>
        <a:spcPct val="30000"/>
      </a:spcBef>
      <a:spcAft>
        <a:spcPct val="0"/>
      </a:spcAft>
      <a:defRPr sz="1799" kern="1200">
        <a:solidFill>
          <a:schemeClr val="tx1"/>
        </a:solidFill>
        <a:latin typeface="Arial" panose="020B0604020202020204" pitchFamily="34" charset="0"/>
        <a:ea typeface="+mn-ea"/>
        <a:cs typeface="Arial" panose="020B0604020202020204" pitchFamily="34" charset="0"/>
      </a:defRPr>
    </a:lvl4pPr>
    <a:lvl5pPr marL="2742286" algn="l" rtl="0" fontAlgn="base">
      <a:spcBef>
        <a:spcPct val="30000"/>
      </a:spcBef>
      <a:spcAft>
        <a:spcPct val="0"/>
      </a:spcAft>
      <a:defRPr sz="1799" kern="1200">
        <a:solidFill>
          <a:schemeClr val="tx1"/>
        </a:solidFill>
        <a:latin typeface="Arial" panose="020B0604020202020204" pitchFamily="34" charset="0"/>
        <a:ea typeface="+mn-ea"/>
        <a:cs typeface="Arial" panose="020B0604020202020204" pitchFamily="34" charset="0"/>
      </a:defRPr>
    </a:lvl5pPr>
    <a:lvl6pPr marL="3427857" algn="l" defTabSz="1371143" rtl="0" eaLnBrk="1" latinLnBrk="0" hangingPunct="1">
      <a:defRPr sz="1799" kern="1200">
        <a:solidFill>
          <a:schemeClr val="tx1"/>
        </a:solidFill>
        <a:latin typeface="+mn-lt"/>
        <a:ea typeface="+mn-ea"/>
        <a:cs typeface="+mn-cs"/>
      </a:defRPr>
    </a:lvl6pPr>
    <a:lvl7pPr marL="4113428" algn="l" defTabSz="1371143" rtl="0" eaLnBrk="1" latinLnBrk="0" hangingPunct="1">
      <a:defRPr sz="1799" kern="1200">
        <a:solidFill>
          <a:schemeClr val="tx1"/>
        </a:solidFill>
        <a:latin typeface="+mn-lt"/>
        <a:ea typeface="+mn-ea"/>
        <a:cs typeface="+mn-cs"/>
      </a:defRPr>
    </a:lvl7pPr>
    <a:lvl8pPr marL="4799000" algn="l" defTabSz="1371143" rtl="0" eaLnBrk="1" latinLnBrk="0" hangingPunct="1">
      <a:defRPr sz="1799" kern="1200">
        <a:solidFill>
          <a:schemeClr val="tx1"/>
        </a:solidFill>
        <a:latin typeface="+mn-lt"/>
        <a:ea typeface="+mn-ea"/>
        <a:cs typeface="+mn-cs"/>
      </a:defRPr>
    </a:lvl8pPr>
    <a:lvl9pPr marL="5484571" algn="l" defTabSz="1371143" rtl="0" eaLnBrk="1" latinLnBrk="0" hangingPunct="1">
      <a:defRPr sz="1799"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683545"/>
            <a:ext cx="13716000" cy="3581400"/>
          </a:xfrm>
        </p:spPr>
        <p:txBody>
          <a:bodyPr anchor="b"/>
          <a:lstStyle>
            <a:lvl1pPr algn="ctr">
              <a:defRPr sz="9000"/>
            </a:lvl1pPr>
          </a:lstStyle>
          <a:p>
            <a:r>
              <a:rPr lang="en-US"/>
              <a:t>Click to edit Master title style</a:t>
            </a:r>
            <a:endParaRPr lang="en-US" dirty="0"/>
          </a:p>
        </p:txBody>
      </p:sp>
      <p:sp>
        <p:nvSpPr>
          <p:cNvPr id="3" name="Subtitle 2"/>
          <p:cNvSpPr>
            <a:spLocks noGrp="1"/>
          </p:cNvSpPr>
          <p:nvPr>
            <p:ph type="subTitle" idx="1"/>
          </p:nvPr>
        </p:nvSpPr>
        <p:spPr>
          <a:xfrm>
            <a:off x="2286000" y="5403057"/>
            <a:ext cx="13716000" cy="2483643"/>
          </a:xfrm>
        </p:spPr>
        <p:txBody>
          <a:bodyPr/>
          <a:lstStyle>
            <a:lvl1pPr marL="0" indent="0" algn="ctr">
              <a:buNone/>
              <a:defRPr sz="3600"/>
            </a:lvl1pPr>
            <a:lvl2pPr marL="685800" indent="0" algn="ctr">
              <a:buNone/>
              <a:defRPr sz="3000"/>
            </a:lvl2pPr>
            <a:lvl3pPr marL="1371600" indent="0" algn="ctr">
              <a:buNone/>
              <a:defRPr sz="2700"/>
            </a:lvl3pPr>
            <a:lvl4pPr marL="2057400" indent="0" algn="ctr">
              <a:buNone/>
              <a:defRPr sz="2400"/>
            </a:lvl4pPr>
            <a:lvl5pPr marL="2743200" indent="0" algn="ctr">
              <a:buNone/>
              <a:defRPr sz="2400"/>
            </a:lvl5pPr>
            <a:lvl6pPr marL="3429000" indent="0" algn="ctr">
              <a:buNone/>
              <a:defRPr sz="2400"/>
            </a:lvl6pPr>
            <a:lvl7pPr marL="4114800" indent="0" algn="ctr">
              <a:buNone/>
              <a:defRPr sz="2400"/>
            </a:lvl7pPr>
            <a:lvl8pPr marL="4800600" indent="0" algn="ctr">
              <a:buNone/>
              <a:defRPr sz="2400"/>
            </a:lvl8pPr>
            <a:lvl9pPr marL="5486400" indent="0" algn="ctr">
              <a:buNone/>
              <a:defRPr sz="24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E31CCDC2-4DF2-4AA6-B6A3-A96EC92E634A}" type="slidenum">
              <a:rPr lang="en-US" altLang="en-US" smtClean="0"/>
              <a:pPr/>
              <a:t>‹#›</a:t>
            </a:fld>
            <a:endParaRPr lang="en-US" altLang="en-US"/>
          </a:p>
        </p:txBody>
      </p:sp>
    </p:spTree>
    <p:extLst>
      <p:ext uri="{BB962C8B-B14F-4D97-AF65-F5344CB8AC3E}">
        <p14:creationId xmlns:p14="http://schemas.microsoft.com/office/powerpoint/2010/main" val="2128754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0C4B31E4-9872-450C-B1C4-CE82E40C3992}" type="slidenum">
              <a:rPr lang="en-US" altLang="en-US" smtClean="0"/>
              <a:pPr/>
              <a:t>‹#›</a:t>
            </a:fld>
            <a:endParaRPr lang="en-US" altLang="en-US"/>
          </a:p>
        </p:txBody>
      </p:sp>
    </p:spTree>
    <p:extLst>
      <p:ext uri="{BB962C8B-B14F-4D97-AF65-F5344CB8AC3E}">
        <p14:creationId xmlns:p14="http://schemas.microsoft.com/office/powerpoint/2010/main" val="28617307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3087350" y="547688"/>
            <a:ext cx="3943350" cy="871775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257300" y="547688"/>
            <a:ext cx="11601450" cy="871775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E69CAFC-1F60-418F-9B8D-F181752EBA5A}" type="slidenum">
              <a:rPr lang="en-US" altLang="en-US" smtClean="0"/>
              <a:pPr/>
              <a:t>‹#›</a:t>
            </a:fld>
            <a:endParaRPr lang="en-US" altLang="en-US"/>
          </a:p>
        </p:txBody>
      </p:sp>
    </p:spTree>
    <p:extLst>
      <p:ext uri="{BB962C8B-B14F-4D97-AF65-F5344CB8AC3E}">
        <p14:creationId xmlns:p14="http://schemas.microsoft.com/office/powerpoint/2010/main" val="300592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E4CBFAF-4C77-48A0-AA19-F36E27E41629}" type="slidenum">
              <a:rPr lang="en-US" altLang="en-US" smtClean="0"/>
              <a:pPr/>
              <a:t>‹#›</a:t>
            </a:fld>
            <a:endParaRPr lang="en-US" altLang="en-US"/>
          </a:p>
        </p:txBody>
      </p:sp>
    </p:spTree>
    <p:extLst>
      <p:ext uri="{BB962C8B-B14F-4D97-AF65-F5344CB8AC3E}">
        <p14:creationId xmlns:p14="http://schemas.microsoft.com/office/powerpoint/2010/main" val="30359758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47775" y="2564608"/>
            <a:ext cx="15773400" cy="4279106"/>
          </a:xfrm>
        </p:spPr>
        <p:txBody>
          <a:bodyPr anchor="b"/>
          <a:lstStyle>
            <a:lvl1pPr>
              <a:defRPr sz="9000"/>
            </a:lvl1pPr>
          </a:lstStyle>
          <a:p>
            <a:r>
              <a:rPr lang="en-US"/>
              <a:t>Click to edit Master title style</a:t>
            </a:r>
            <a:endParaRPr lang="en-US" dirty="0"/>
          </a:p>
        </p:txBody>
      </p:sp>
      <p:sp>
        <p:nvSpPr>
          <p:cNvPr id="3" name="Text Placeholder 2"/>
          <p:cNvSpPr>
            <a:spLocks noGrp="1"/>
          </p:cNvSpPr>
          <p:nvPr>
            <p:ph type="body" idx="1"/>
          </p:nvPr>
        </p:nvSpPr>
        <p:spPr>
          <a:xfrm>
            <a:off x="1247775" y="6884195"/>
            <a:ext cx="15773400" cy="2250281"/>
          </a:xfrm>
        </p:spPr>
        <p:txBody>
          <a:bodyPr/>
          <a:lstStyle>
            <a:lvl1pPr marL="0" indent="0">
              <a:buNone/>
              <a:defRPr sz="3600">
                <a:solidFill>
                  <a:schemeClr val="tx1">
                    <a:tint val="75000"/>
                  </a:schemeClr>
                </a:solidFill>
              </a:defRPr>
            </a:lvl1pPr>
            <a:lvl2pPr marL="685800" indent="0">
              <a:buNone/>
              <a:defRPr sz="3000">
                <a:solidFill>
                  <a:schemeClr val="tx1">
                    <a:tint val="75000"/>
                  </a:schemeClr>
                </a:solidFill>
              </a:defRPr>
            </a:lvl2pPr>
            <a:lvl3pPr marL="1371600" indent="0">
              <a:buNone/>
              <a:defRPr sz="2700">
                <a:solidFill>
                  <a:schemeClr val="tx1">
                    <a:tint val="75000"/>
                  </a:schemeClr>
                </a:solidFill>
              </a:defRPr>
            </a:lvl3pPr>
            <a:lvl4pPr marL="2057400" indent="0">
              <a:buNone/>
              <a:defRPr sz="2400">
                <a:solidFill>
                  <a:schemeClr val="tx1">
                    <a:tint val="75000"/>
                  </a:schemeClr>
                </a:solidFill>
              </a:defRPr>
            </a:lvl4pPr>
            <a:lvl5pPr marL="2743200" indent="0">
              <a:buNone/>
              <a:defRPr sz="2400">
                <a:solidFill>
                  <a:schemeClr val="tx1">
                    <a:tint val="75000"/>
                  </a:schemeClr>
                </a:solidFill>
              </a:defRPr>
            </a:lvl5pPr>
            <a:lvl6pPr marL="3429000" indent="0">
              <a:buNone/>
              <a:defRPr sz="2400">
                <a:solidFill>
                  <a:schemeClr val="tx1">
                    <a:tint val="75000"/>
                  </a:schemeClr>
                </a:solidFill>
              </a:defRPr>
            </a:lvl6pPr>
            <a:lvl7pPr marL="4114800" indent="0">
              <a:buNone/>
              <a:defRPr sz="2400">
                <a:solidFill>
                  <a:schemeClr val="tx1">
                    <a:tint val="75000"/>
                  </a:schemeClr>
                </a:solidFill>
              </a:defRPr>
            </a:lvl7pPr>
            <a:lvl8pPr marL="4800600" indent="0">
              <a:buNone/>
              <a:defRPr sz="2400">
                <a:solidFill>
                  <a:schemeClr val="tx1">
                    <a:tint val="75000"/>
                  </a:schemeClr>
                </a:solidFill>
              </a:defRPr>
            </a:lvl8pPr>
            <a:lvl9pPr marL="5486400" indent="0">
              <a:buNone/>
              <a:defRPr sz="2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EEC489C7-3D8C-4937-B62C-43BCE45C16D5}" type="slidenum">
              <a:rPr lang="en-US" altLang="en-US" smtClean="0"/>
              <a:pPr/>
              <a:t>‹#›</a:t>
            </a:fld>
            <a:endParaRPr lang="en-US" altLang="en-US"/>
          </a:p>
        </p:txBody>
      </p:sp>
    </p:spTree>
    <p:extLst>
      <p:ext uri="{BB962C8B-B14F-4D97-AF65-F5344CB8AC3E}">
        <p14:creationId xmlns:p14="http://schemas.microsoft.com/office/powerpoint/2010/main" val="1248272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57300" y="2738438"/>
            <a:ext cx="7772400" cy="65270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9258300" y="2738438"/>
            <a:ext cx="7772400" cy="65270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9041F42B-0E31-41E6-9D3D-B1179D5D9362}" type="slidenum">
              <a:rPr lang="en-US" altLang="en-US" smtClean="0"/>
              <a:pPr/>
              <a:t>‹#›</a:t>
            </a:fld>
            <a:endParaRPr lang="en-US" altLang="en-US"/>
          </a:p>
        </p:txBody>
      </p:sp>
    </p:spTree>
    <p:extLst>
      <p:ext uri="{BB962C8B-B14F-4D97-AF65-F5344CB8AC3E}">
        <p14:creationId xmlns:p14="http://schemas.microsoft.com/office/powerpoint/2010/main" val="25664187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59682" y="547688"/>
            <a:ext cx="15773400" cy="1988345"/>
          </a:xfrm>
        </p:spPr>
        <p:txBody>
          <a:bodyPr/>
          <a:lstStyle/>
          <a:p>
            <a:r>
              <a:rPr lang="en-US"/>
              <a:t>Click to edit Master title style</a:t>
            </a:r>
            <a:endParaRPr lang="en-US" dirty="0"/>
          </a:p>
        </p:txBody>
      </p:sp>
      <p:sp>
        <p:nvSpPr>
          <p:cNvPr id="3" name="Text Placeholder 2"/>
          <p:cNvSpPr>
            <a:spLocks noGrp="1"/>
          </p:cNvSpPr>
          <p:nvPr>
            <p:ph type="body" idx="1"/>
          </p:nvPr>
        </p:nvSpPr>
        <p:spPr>
          <a:xfrm>
            <a:off x="1259683" y="2521745"/>
            <a:ext cx="7736681" cy="1235868"/>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Click to edit Master text styles</a:t>
            </a:r>
          </a:p>
        </p:txBody>
      </p:sp>
      <p:sp>
        <p:nvSpPr>
          <p:cNvPr id="4" name="Content Placeholder 3"/>
          <p:cNvSpPr>
            <a:spLocks noGrp="1"/>
          </p:cNvSpPr>
          <p:nvPr>
            <p:ph sz="half" idx="2"/>
          </p:nvPr>
        </p:nvSpPr>
        <p:spPr>
          <a:xfrm>
            <a:off x="1259683" y="3757613"/>
            <a:ext cx="7736681" cy="55268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9258300" y="2521745"/>
            <a:ext cx="7774782" cy="1235868"/>
          </a:xfrm>
        </p:spPr>
        <p:txBody>
          <a:bodyPr anchor="b"/>
          <a:lstStyle>
            <a:lvl1pPr marL="0" indent="0">
              <a:buNone/>
              <a:defRPr sz="3600" b="1"/>
            </a:lvl1pPr>
            <a:lvl2pPr marL="685800" indent="0">
              <a:buNone/>
              <a:defRPr sz="3000" b="1"/>
            </a:lvl2pPr>
            <a:lvl3pPr marL="1371600" indent="0">
              <a:buNone/>
              <a:defRPr sz="2700" b="1"/>
            </a:lvl3pPr>
            <a:lvl4pPr marL="2057400" indent="0">
              <a:buNone/>
              <a:defRPr sz="2400" b="1"/>
            </a:lvl4pPr>
            <a:lvl5pPr marL="2743200" indent="0">
              <a:buNone/>
              <a:defRPr sz="2400" b="1"/>
            </a:lvl5pPr>
            <a:lvl6pPr marL="3429000" indent="0">
              <a:buNone/>
              <a:defRPr sz="2400" b="1"/>
            </a:lvl6pPr>
            <a:lvl7pPr marL="4114800" indent="0">
              <a:buNone/>
              <a:defRPr sz="2400" b="1"/>
            </a:lvl7pPr>
            <a:lvl8pPr marL="4800600" indent="0">
              <a:buNone/>
              <a:defRPr sz="2400" b="1"/>
            </a:lvl8pPr>
            <a:lvl9pPr marL="5486400" indent="0">
              <a:buNone/>
              <a:defRPr sz="2400" b="1"/>
            </a:lvl9pPr>
          </a:lstStyle>
          <a:p>
            <a:pPr lvl="0"/>
            <a:r>
              <a:rPr lang="en-US"/>
              <a:t>Click to edit Master text styles</a:t>
            </a:r>
          </a:p>
        </p:txBody>
      </p:sp>
      <p:sp>
        <p:nvSpPr>
          <p:cNvPr id="6" name="Content Placeholder 5"/>
          <p:cNvSpPr>
            <a:spLocks noGrp="1"/>
          </p:cNvSpPr>
          <p:nvPr>
            <p:ph sz="quarter" idx="4"/>
          </p:nvPr>
        </p:nvSpPr>
        <p:spPr>
          <a:xfrm>
            <a:off x="9258300" y="3757613"/>
            <a:ext cx="7774782" cy="55268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84CCA942-2B9A-4E8C-A9F3-6FF52D65C143}" type="slidenum">
              <a:rPr lang="en-US" altLang="en-US" smtClean="0"/>
              <a:pPr/>
              <a:t>‹#›</a:t>
            </a:fld>
            <a:endParaRPr lang="en-US" altLang="en-US"/>
          </a:p>
        </p:txBody>
      </p:sp>
    </p:spTree>
    <p:extLst>
      <p:ext uri="{BB962C8B-B14F-4D97-AF65-F5344CB8AC3E}">
        <p14:creationId xmlns:p14="http://schemas.microsoft.com/office/powerpoint/2010/main" val="3950472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035B739-DDFC-4848-B730-726D22E6C328}" type="slidenum">
              <a:rPr lang="en-US" altLang="en-US" smtClean="0"/>
              <a:pPr/>
              <a:t>‹#›</a:t>
            </a:fld>
            <a:endParaRPr lang="en-US" altLang="en-US"/>
          </a:p>
        </p:txBody>
      </p:sp>
    </p:spTree>
    <p:extLst>
      <p:ext uri="{BB962C8B-B14F-4D97-AF65-F5344CB8AC3E}">
        <p14:creationId xmlns:p14="http://schemas.microsoft.com/office/powerpoint/2010/main" val="22935532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06C4AA6A-0AC1-4CD6-87E4-9426160434DC}" type="slidenum">
              <a:rPr lang="en-US" altLang="en-US" smtClean="0"/>
              <a:pPr/>
              <a:t>‹#›</a:t>
            </a:fld>
            <a:endParaRPr lang="en-US" altLang="en-US"/>
          </a:p>
        </p:txBody>
      </p:sp>
    </p:spTree>
    <p:extLst>
      <p:ext uri="{BB962C8B-B14F-4D97-AF65-F5344CB8AC3E}">
        <p14:creationId xmlns:p14="http://schemas.microsoft.com/office/powerpoint/2010/main" val="2122302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59683" y="685800"/>
            <a:ext cx="5898356" cy="2400300"/>
          </a:xfrm>
        </p:spPr>
        <p:txBody>
          <a:bodyPr anchor="b"/>
          <a:lstStyle>
            <a:lvl1pPr>
              <a:defRPr sz="4800"/>
            </a:lvl1pPr>
          </a:lstStyle>
          <a:p>
            <a:r>
              <a:rPr lang="en-US"/>
              <a:t>Click to edit Master title style</a:t>
            </a:r>
            <a:endParaRPr lang="en-US" dirty="0"/>
          </a:p>
        </p:txBody>
      </p:sp>
      <p:sp>
        <p:nvSpPr>
          <p:cNvPr id="3" name="Content Placeholder 2"/>
          <p:cNvSpPr>
            <a:spLocks noGrp="1"/>
          </p:cNvSpPr>
          <p:nvPr>
            <p:ph idx="1"/>
          </p:nvPr>
        </p:nvSpPr>
        <p:spPr>
          <a:xfrm>
            <a:off x="7774782" y="1481138"/>
            <a:ext cx="9258300" cy="7310438"/>
          </a:xfrm>
        </p:spPr>
        <p:txBody>
          <a:bodyPr/>
          <a:lstStyle>
            <a:lvl1pPr>
              <a:defRPr sz="4800"/>
            </a:lvl1pPr>
            <a:lvl2pPr>
              <a:defRPr sz="4200"/>
            </a:lvl2pPr>
            <a:lvl3pPr>
              <a:defRPr sz="3600"/>
            </a:lvl3pPr>
            <a:lvl4pPr>
              <a:defRPr sz="3000"/>
            </a:lvl4pPr>
            <a:lvl5pPr>
              <a:defRPr sz="3000"/>
            </a:lvl5pPr>
            <a:lvl6pPr>
              <a:defRPr sz="3000"/>
            </a:lvl6pPr>
            <a:lvl7pPr>
              <a:defRPr sz="3000"/>
            </a:lvl7pPr>
            <a:lvl8pPr>
              <a:defRPr sz="3000"/>
            </a:lvl8pPr>
            <a:lvl9pPr>
              <a:defRPr sz="3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259683" y="3086100"/>
            <a:ext cx="5898356" cy="571738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6BADA4D1-42CE-4517-8CF2-272C91258CEE}" type="slidenum">
              <a:rPr lang="en-US" altLang="en-US" smtClean="0"/>
              <a:pPr/>
              <a:t>‹#›</a:t>
            </a:fld>
            <a:endParaRPr lang="en-US" altLang="en-US"/>
          </a:p>
        </p:txBody>
      </p:sp>
    </p:spTree>
    <p:extLst>
      <p:ext uri="{BB962C8B-B14F-4D97-AF65-F5344CB8AC3E}">
        <p14:creationId xmlns:p14="http://schemas.microsoft.com/office/powerpoint/2010/main" val="3400976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59683" y="685800"/>
            <a:ext cx="5898356" cy="2400300"/>
          </a:xfrm>
        </p:spPr>
        <p:txBody>
          <a:bodyPr anchor="b"/>
          <a:lstStyle>
            <a:lvl1pPr>
              <a:defRPr sz="4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774782" y="1481138"/>
            <a:ext cx="9258300" cy="7310438"/>
          </a:xfrm>
        </p:spPr>
        <p:txBody>
          <a:bodyPr anchor="t"/>
          <a:lstStyle>
            <a:lvl1pPr marL="0" indent="0">
              <a:buNone/>
              <a:defRPr sz="4800"/>
            </a:lvl1pPr>
            <a:lvl2pPr marL="685800" indent="0">
              <a:buNone/>
              <a:defRPr sz="4200"/>
            </a:lvl2pPr>
            <a:lvl3pPr marL="1371600" indent="0">
              <a:buNone/>
              <a:defRPr sz="3600"/>
            </a:lvl3pPr>
            <a:lvl4pPr marL="2057400" indent="0">
              <a:buNone/>
              <a:defRPr sz="3000"/>
            </a:lvl4pPr>
            <a:lvl5pPr marL="2743200" indent="0">
              <a:buNone/>
              <a:defRPr sz="3000"/>
            </a:lvl5pPr>
            <a:lvl6pPr marL="3429000" indent="0">
              <a:buNone/>
              <a:defRPr sz="3000"/>
            </a:lvl6pPr>
            <a:lvl7pPr marL="4114800" indent="0">
              <a:buNone/>
              <a:defRPr sz="3000"/>
            </a:lvl7pPr>
            <a:lvl8pPr marL="4800600" indent="0">
              <a:buNone/>
              <a:defRPr sz="3000"/>
            </a:lvl8pPr>
            <a:lvl9pPr marL="5486400" indent="0">
              <a:buNone/>
              <a:defRPr sz="3000"/>
            </a:lvl9pPr>
          </a:lstStyle>
          <a:p>
            <a:r>
              <a:rPr lang="en-US"/>
              <a:t>Click icon to add picture</a:t>
            </a:r>
            <a:endParaRPr lang="en-US" dirty="0"/>
          </a:p>
        </p:txBody>
      </p:sp>
      <p:sp>
        <p:nvSpPr>
          <p:cNvPr id="4" name="Text Placeholder 3"/>
          <p:cNvSpPr>
            <a:spLocks noGrp="1"/>
          </p:cNvSpPr>
          <p:nvPr>
            <p:ph type="body" sz="half" idx="2"/>
          </p:nvPr>
        </p:nvSpPr>
        <p:spPr>
          <a:xfrm>
            <a:off x="1259683" y="3086100"/>
            <a:ext cx="5898356" cy="5717382"/>
          </a:xfrm>
        </p:spPr>
        <p:txBody>
          <a:bodyPr/>
          <a:lstStyle>
            <a:lvl1pPr marL="0" indent="0">
              <a:buNone/>
              <a:defRPr sz="2400"/>
            </a:lvl1pPr>
            <a:lvl2pPr marL="685800" indent="0">
              <a:buNone/>
              <a:defRPr sz="2100"/>
            </a:lvl2pPr>
            <a:lvl3pPr marL="1371600" indent="0">
              <a:buNone/>
              <a:defRPr sz="1800"/>
            </a:lvl3pPr>
            <a:lvl4pPr marL="2057400" indent="0">
              <a:buNone/>
              <a:defRPr sz="1500"/>
            </a:lvl4pPr>
            <a:lvl5pPr marL="2743200" indent="0">
              <a:buNone/>
              <a:defRPr sz="1500"/>
            </a:lvl5pPr>
            <a:lvl6pPr marL="3429000" indent="0">
              <a:buNone/>
              <a:defRPr sz="1500"/>
            </a:lvl6pPr>
            <a:lvl7pPr marL="4114800" indent="0">
              <a:buNone/>
              <a:defRPr sz="1500"/>
            </a:lvl7pPr>
            <a:lvl8pPr marL="4800600" indent="0">
              <a:buNone/>
              <a:defRPr sz="1500"/>
            </a:lvl8pPr>
            <a:lvl9pPr marL="5486400" indent="0">
              <a:buNone/>
              <a:defRPr sz="15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2C941F4-5E3B-49A7-A960-CC749F5D2F6E}" type="slidenum">
              <a:rPr lang="en-US" altLang="en-US" smtClean="0"/>
              <a:pPr/>
              <a:t>‹#›</a:t>
            </a:fld>
            <a:endParaRPr lang="en-US" altLang="en-US"/>
          </a:p>
        </p:txBody>
      </p:sp>
    </p:spTree>
    <p:extLst>
      <p:ext uri="{BB962C8B-B14F-4D97-AF65-F5344CB8AC3E}">
        <p14:creationId xmlns:p14="http://schemas.microsoft.com/office/powerpoint/2010/main" val="3488175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4B"/>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7300" y="547688"/>
            <a:ext cx="15773400" cy="1988345"/>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57300" y="2738438"/>
            <a:ext cx="15773400" cy="65270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57300" y="9534526"/>
            <a:ext cx="4114800" cy="547688"/>
          </a:xfrm>
          <a:prstGeom prst="rect">
            <a:avLst/>
          </a:prstGeom>
        </p:spPr>
        <p:txBody>
          <a:bodyPr vert="horz" lIns="91440" tIns="45720" rIns="91440" bIns="45720" rtlCol="0" anchor="ctr"/>
          <a:lstStyle>
            <a:lvl1pPr algn="l">
              <a:defRPr sz="1800">
                <a:solidFill>
                  <a:schemeClr val="tx1">
                    <a:tint val="75000"/>
                  </a:schemeClr>
                </a:solidFill>
              </a:defRPr>
            </a:lvl1pPr>
          </a:lstStyle>
          <a:p>
            <a:endParaRPr lang="en-US" altLang="en-US"/>
          </a:p>
        </p:txBody>
      </p:sp>
      <p:sp>
        <p:nvSpPr>
          <p:cNvPr id="5" name="Footer Placeholder 4"/>
          <p:cNvSpPr>
            <a:spLocks noGrp="1"/>
          </p:cNvSpPr>
          <p:nvPr>
            <p:ph type="ftr" sz="quarter" idx="3"/>
          </p:nvPr>
        </p:nvSpPr>
        <p:spPr>
          <a:xfrm>
            <a:off x="6057900" y="9534526"/>
            <a:ext cx="6172200" cy="547688"/>
          </a:xfrm>
          <a:prstGeom prst="rect">
            <a:avLst/>
          </a:prstGeom>
        </p:spPr>
        <p:txBody>
          <a:bodyPr vert="horz" lIns="91440" tIns="45720" rIns="91440" bIns="45720" rtlCol="0" anchor="ctr"/>
          <a:lstStyle>
            <a:lvl1pPr algn="ctr">
              <a:defRPr sz="1800">
                <a:solidFill>
                  <a:schemeClr val="tx1">
                    <a:tint val="75000"/>
                  </a:schemeClr>
                </a:solidFill>
              </a:defRPr>
            </a:lvl1pPr>
          </a:lstStyle>
          <a:p>
            <a:endParaRPr lang="en-US" altLang="en-US"/>
          </a:p>
        </p:txBody>
      </p:sp>
      <p:sp>
        <p:nvSpPr>
          <p:cNvPr id="6" name="Slide Number Placeholder 5"/>
          <p:cNvSpPr>
            <a:spLocks noGrp="1"/>
          </p:cNvSpPr>
          <p:nvPr>
            <p:ph type="sldNum" sz="quarter" idx="4"/>
          </p:nvPr>
        </p:nvSpPr>
        <p:spPr>
          <a:xfrm>
            <a:off x="12915900" y="9534526"/>
            <a:ext cx="4114800" cy="547688"/>
          </a:xfrm>
          <a:prstGeom prst="rect">
            <a:avLst/>
          </a:prstGeom>
        </p:spPr>
        <p:txBody>
          <a:bodyPr vert="horz" lIns="91440" tIns="45720" rIns="91440" bIns="45720" rtlCol="0" anchor="ctr"/>
          <a:lstStyle>
            <a:lvl1pPr algn="r">
              <a:defRPr sz="1800">
                <a:solidFill>
                  <a:schemeClr val="tx1">
                    <a:tint val="75000"/>
                  </a:schemeClr>
                </a:solidFill>
              </a:defRPr>
            </a:lvl1pPr>
          </a:lstStyle>
          <a:p>
            <a:fld id="{6E491795-903C-42FB-B8EE-17D4633D99EC}" type="slidenum">
              <a:rPr lang="en-US" altLang="en-US" smtClean="0"/>
              <a:pPr/>
              <a:t>‹#›</a:t>
            </a:fld>
            <a:endParaRPr lang="en-US" altLang="en-US"/>
          </a:p>
        </p:txBody>
      </p:sp>
    </p:spTree>
    <p:extLst>
      <p:ext uri="{BB962C8B-B14F-4D97-AF65-F5344CB8AC3E}">
        <p14:creationId xmlns:p14="http://schemas.microsoft.com/office/powerpoint/2010/main" val="1071395687"/>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hf hdr="0" ftr="0" dt="0"/>
  <p:txStyles>
    <p:titleStyle>
      <a:lvl1pPr algn="l" defTabSz="1371600" rtl="0" eaLnBrk="1" latinLnBrk="0" hangingPunct="1">
        <a:lnSpc>
          <a:spcPct val="90000"/>
        </a:lnSpc>
        <a:spcBef>
          <a:spcPct val="0"/>
        </a:spcBef>
        <a:buNone/>
        <a:defRPr sz="6600" kern="1200">
          <a:solidFill>
            <a:schemeClr val="tx1"/>
          </a:solidFill>
          <a:latin typeface="+mj-lt"/>
          <a:ea typeface="+mj-ea"/>
          <a:cs typeface="+mj-cs"/>
        </a:defRPr>
      </a:lvl1pPr>
    </p:titleStyle>
    <p:bodyStyle>
      <a:lvl1pPr marL="342900" indent="-342900" algn="l" defTabSz="1371600" rtl="0" eaLnBrk="1" latinLnBrk="0" hangingPunct="1">
        <a:lnSpc>
          <a:spcPct val="90000"/>
        </a:lnSpc>
        <a:spcBef>
          <a:spcPts val="1500"/>
        </a:spcBef>
        <a:buFont typeface="Arial" panose="020B0604020202020204" pitchFamily="34" charset="0"/>
        <a:buChar char="•"/>
        <a:defRPr sz="4200" kern="1200">
          <a:solidFill>
            <a:schemeClr val="tx1"/>
          </a:solidFill>
          <a:latin typeface="+mn-lt"/>
          <a:ea typeface="+mn-ea"/>
          <a:cs typeface="+mn-cs"/>
        </a:defRPr>
      </a:lvl1pPr>
      <a:lvl2pPr marL="1028700" indent="-342900" algn="l" defTabSz="1371600" rtl="0" eaLnBrk="1" latinLnBrk="0" hangingPunct="1">
        <a:lnSpc>
          <a:spcPct val="90000"/>
        </a:lnSpc>
        <a:spcBef>
          <a:spcPts val="750"/>
        </a:spcBef>
        <a:buFont typeface="Arial" panose="020B0604020202020204" pitchFamily="34" charset="0"/>
        <a:buChar char="•"/>
        <a:defRPr sz="3600" kern="1200">
          <a:solidFill>
            <a:schemeClr val="tx1"/>
          </a:solidFill>
          <a:latin typeface="+mn-lt"/>
          <a:ea typeface="+mn-ea"/>
          <a:cs typeface="+mn-cs"/>
        </a:defRPr>
      </a:lvl2pPr>
      <a:lvl3pPr marL="1714500" indent="-342900" algn="l" defTabSz="1371600" rtl="0" eaLnBrk="1" latinLnBrk="0" hangingPunct="1">
        <a:lnSpc>
          <a:spcPct val="90000"/>
        </a:lnSpc>
        <a:spcBef>
          <a:spcPts val="750"/>
        </a:spcBef>
        <a:buFont typeface="Arial" panose="020B0604020202020204" pitchFamily="34" charset="0"/>
        <a:buChar char="•"/>
        <a:defRPr sz="3000" kern="1200">
          <a:solidFill>
            <a:schemeClr val="tx1"/>
          </a:solidFill>
          <a:latin typeface="+mn-lt"/>
          <a:ea typeface="+mn-ea"/>
          <a:cs typeface="+mn-cs"/>
        </a:defRPr>
      </a:lvl3pPr>
      <a:lvl4pPr marL="2400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4pPr>
      <a:lvl5pPr marL="30861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5pPr>
      <a:lvl6pPr marL="37719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6pPr>
      <a:lvl7pPr marL="44577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7pPr>
      <a:lvl8pPr marL="51435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8pPr>
      <a:lvl9pPr marL="5829300" indent="-342900" algn="l" defTabSz="1371600" rtl="0" eaLnBrk="1" latinLnBrk="0" hangingPunct="1">
        <a:lnSpc>
          <a:spcPct val="90000"/>
        </a:lnSpc>
        <a:spcBef>
          <a:spcPts val="750"/>
        </a:spcBef>
        <a:buFont typeface="Arial" panose="020B0604020202020204" pitchFamily="34" charset="0"/>
        <a:buChar char="•"/>
        <a:defRPr sz="2700" kern="1200">
          <a:solidFill>
            <a:schemeClr val="tx1"/>
          </a:solidFill>
          <a:latin typeface="+mn-lt"/>
          <a:ea typeface="+mn-ea"/>
          <a:cs typeface="+mn-cs"/>
        </a:defRPr>
      </a:lvl9pPr>
    </p:bodyStyle>
    <p:otherStyle>
      <a:defPPr>
        <a:defRPr lang="en-US"/>
      </a:defPPr>
      <a:lvl1pPr marL="0" algn="l" defTabSz="1371600" rtl="0" eaLnBrk="1" latinLnBrk="0" hangingPunct="1">
        <a:defRPr sz="2700" kern="1200">
          <a:solidFill>
            <a:schemeClr val="tx1"/>
          </a:solidFill>
          <a:latin typeface="+mn-lt"/>
          <a:ea typeface="+mn-ea"/>
          <a:cs typeface="+mn-cs"/>
        </a:defRPr>
      </a:lvl1pPr>
      <a:lvl2pPr marL="685800" algn="l" defTabSz="1371600" rtl="0" eaLnBrk="1" latinLnBrk="0" hangingPunct="1">
        <a:defRPr sz="2700" kern="1200">
          <a:solidFill>
            <a:schemeClr val="tx1"/>
          </a:solidFill>
          <a:latin typeface="+mn-lt"/>
          <a:ea typeface="+mn-ea"/>
          <a:cs typeface="+mn-cs"/>
        </a:defRPr>
      </a:lvl2pPr>
      <a:lvl3pPr marL="1371600" algn="l" defTabSz="1371600" rtl="0" eaLnBrk="1" latinLnBrk="0" hangingPunct="1">
        <a:defRPr sz="2700" kern="1200">
          <a:solidFill>
            <a:schemeClr val="tx1"/>
          </a:solidFill>
          <a:latin typeface="+mn-lt"/>
          <a:ea typeface="+mn-ea"/>
          <a:cs typeface="+mn-cs"/>
        </a:defRPr>
      </a:lvl3pPr>
      <a:lvl4pPr marL="2057400" algn="l" defTabSz="1371600" rtl="0" eaLnBrk="1" latinLnBrk="0" hangingPunct="1">
        <a:defRPr sz="2700" kern="1200">
          <a:solidFill>
            <a:schemeClr val="tx1"/>
          </a:solidFill>
          <a:latin typeface="+mn-lt"/>
          <a:ea typeface="+mn-ea"/>
          <a:cs typeface="+mn-cs"/>
        </a:defRPr>
      </a:lvl4pPr>
      <a:lvl5pPr marL="2743200" algn="l" defTabSz="1371600" rtl="0" eaLnBrk="1" latinLnBrk="0" hangingPunct="1">
        <a:defRPr sz="2700" kern="1200">
          <a:solidFill>
            <a:schemeClr val="tx1"/>
          </a:solidFill>
          <a:latin typeface="+mn-lt"/>
          <a:ea typeface="+mn-ea"/>
          <a:cs typeface="+mn-cs"/>
        </a:defRPr>
      </a:lvl5pPr>
      <a:lvl6pPr marL="3429000" algn="l" defTabSz="1371600" rtl="0" eaLnBrk="1" latinLnBrk="0" hangingPunct="1">
        <a:defRPr sz="2700" kern="1200">
          <a:solidFill>
            <a:schemeClr val="tx1"/>
          </a:solidFill>
          <a:latin typeface="+mn-lt"/>
          <a:ea typeface="+mn-ea"/>
          <a:cs typeface="+mn-cs"/>
        </a:defRPr>
      </a:lvl6pPr>
      <a:lvl7pPr marL="4114800" algn="l" defTabSz="1371600" rtl="0" eaLnBrk="1" latinLnBrk="0" hangingPunct="1">
        <a:defRPr sz="2700" kern="1200">
          <a:solidFill>
            <a:schemeClr val="tx1"/>
          </a:solidFill>
          <a:latin typeface="+mn-lt"/>
          <a:ea typeface="+mn-ea"/>
          <a:cs typeface="+mn-cs"/>
        </a:defRPr>
      </a:lvl7pPr>
      <a:lvl8pPr marL="4800600" algn="l" defTabSz="1371600" rtl="0" eaLnBrk="1" latinLnBrk="0" hangingPunct="1">
        <a:defRPr sz="2700" kern="1200">
          <a:solidFill>
            <a:schemeClr val="tx1"/>
          </a:solidFill>
          <a:latin typeface="+mn-lt"/>
          <a:ea typeface="+mn-ea"/>
          <a:cs typeface="+mn-cs"/>
        </a:defRPr>
      </a:lvl8pPr>
      <a:lvl9pPr marL="5486400" algn="l" defTabSz="1371600" rtl="0" eaLnBrk="1" latinLnBrk="0" hangingPunct="1">
        <a:defRPr sz="2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7.svg"/><Relationship Id="rId7"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9.svg"/><Relationship Id="rId4" Type="http://schemas.openxmlformats.org/officeDocument/2006/relationships/image" Target="../media/image8.png"/><Relationship Id="rId9"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7.svg"/><Relationship Id="rId7"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9.svg"/><Relationship Id="rId4" Type="http://schemas.openxmlformats.org/officeDocument/2006/relationships/image" Target="../media/image8.png"/><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7.svg"/><Relationship Id="rId7"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9.svg"/><Relationship Id="rId4" Type="http://schemas.openxmlformats.org/officeDocument/2006/relationships/image" Target="../media/image8.png"/><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7.svg"/><Relationship Id="rId7"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9.svg"/><Relationship Id="rId4" Type="http://schemas.openxmlformats.org/officeDocument/2006/relationships/image" Target="../media/image8.png"/><Relationship Id="rId9" Type="http://schemas.openxmlformats.org/officeDocument/2006/relationships/image" Target="../media/image5.png"/></Relationships>
</file>

<file path=ppt/slides/_rels/slide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7.svg"/><Relationship Id="rId7"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9.svg"/><Relationship Id="rId4" Type="http://schemas.openxmlformats.org/officeDocument/2006/relationships/image" Target="../media/image8.png"/><Relationship Id="rId9" Type="http://schemas.openxmlformats.org/officeDocument/2006/relationships/image" Target="../media/image5.png"/></Relationships>
</file>

<file path=ppt/slides/_rels/slide7.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image" Target="../media/image7.svg"/><Relationship Id="rId7"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9.svg"/><Relationship Id="rId10" Type="http://schemas.openxmlformats.org/officeDocument/2006/relationships/image" Target="../media/image10.png"/><Relationship Id="rId4" Type="http://schemas.openxmlformats.org/officeDocument/2006/relationships/image" Target="../media/image8.png"/><Relationship Id="rId9"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8288000" cy="10287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a:stretch>
              <a:fillRect l="-17567" r="-17567"/>
            </a:stretch>
          </a:blipFill>
        </p:spPr>
        <p:txBody>
          <a:bodyPr/>
          <a:lstStyle/>
          <a:p>
            <a:endParaRPr lang="en-US" sz="1800"/>
          </a:p>
        </p:txBody>
      </p:sp>
      <p:sp>
        <p:nvSpPr>
          <p:cNvPr id="3" name="TextBox 3"/>
          <p:cNvSpPr txBox="1"/>
          <p:nvPr/>
        </p:nvSpPr>
        <p:spPr>
          <a:xfrm>
            <a:off x="8508871" y="3333034"/>
            <a:ext cx="8750432" cy="491481"/>
          </a:xfrm>
          <a:prstGeom prst="rect">
            <a:avLst/>
          </a:prstGeom>
        </p:spPr>
        <p:txBody>
          <a:bodyPr lIns="0" tIns="0" rIns="0" bIns="0" rtlCol="0" anchor="t">
            <a:spAutoFit/>
          </a:bodyPr>
          <a:lstStyle/>
          <a:p>
            <a:pPr algn="r">
              <a:lnSpc>
                <a:spcPts val="4199"/>
              </a:lnSpc>
              <a:spcBef>
                <a:spcPct val="0"/>
              </a:spcBef>
            </a:pPr>
            <a:r>
              <a:rPr lang="en-US" sz="2999" spc="110" dirty="0">
                <a:solidFill>
                  <a:srgbClr val="FFFFFF"/>
                </a:solidFill>
                <a:latin typeface="Open Sans"/>
              </a:rPr>
              <a:t>MEETING: [23]</a:t>
            </a:r>
          </a:p>
        </p:txBody>
      </p:sp>
      <p:grpSp>
        <p:nvGrpSpPr>
          <p:cNvPr id="4" name="Group 4"/>
          <p:cNvGrpSpPr/>
          <p:nvPr/>
        </p:nvGrpSpPr>
        <p:grpSpPr>
          <a:xfrm>
            <a:off x="-276225" y="360179"/>
            <a:ext cx="7683351" cy="897122"/>
            <a:chOff x="0" y="0"/>
            <a:chExt cx="10244467" cy="1196163"/>
          </a:xfrm>
        </p:grpSpPr>
        <p:grpSp>
          <p:nvGrpSpPr>
            <p:cNvPr id="5" name="Group 5"/>
            <p:cNvGrpSpPr/>
            <p:nvPr/>
          </p:nvGrpSpPr>
          <p:grpSpPr>
            <a:xfrm>
              <a:off x="0" y="0"/>
              <a:ext cx="10244467" cy="1196163"/>
              <a:chOff x="0" y="0"/>
              <a:chExt cx="2449405" cy="285997"/>
            </a:xfrm>
          </p:grpSpPr>
          <p:sp>
            <p:nvSpPr>
              <p:cNvPr id="6" name="Freeform 6"/>
              <p:cNvSpPr/>
              <p:nvPr/>
            </p:nvSpPr>
            <p:spPr>
              <a:xfrm>
                <a:off x="0" y="0"/>
                <a:ext cx="2449405" cy="285997"/>
              </a:xfrm>
              <a:custGeom>
                <a:avLst/>
                <a:gdLst/>
                <a:ahLst/>
                <a:cxnLst/>
                <a:rect l="l" t="t" r="r" b="b"/>
                <a:pathLst>
                  <a:path w="2449405" h="285997">
                    <a:moveTo>
                      <a:pt x="42320" y="0"/>
                    </a:moveTo>
                    <a:lnTo>
                      <a:pt x="2407085" y="0"/>
                    </a:lnTo>
                    <a:cubicBezTo>
                      <a:pt x="2430458" y="0"/>
                      <a:pt x="2449405" y="18947"/>
                      <a:pt x="2449405" y="42320"/>
                    </a:cubicBezTo>
                    <a:lnTo>
                      <a:pt x="2449405" y="243677"/>
                    </a:lnTo>
                    <a:cubicBezTo>
                      <a:pt x="2449405" y="267050"/>
                      <a:pt x="2430458" y="285997"/>
                      <a:pt x="2407085" y="285997"/>
                    </a:cubicBezTo>
                    <a:lnTo>
                      <a:pt x="42320" y="285997"/>
                    </a:lnTo>
                    <a:cubicBezTo>
                      <a:pt x="18947" y="285997"/>
                      <a:pt x="0" y="267050"/>
                      <a:pt x="0" y="243677"/>
                    </a:cubicBezTo>
                    <a:lnTo>
                      <a:pt x="0" y="42320"/>
                    </a:lnTo>
                    <a:cubicBezTo>
                      <a:pt x="0" y="18947"/>
                      <a:pt x="18947" y="0"/>
                      <a:pt x="42320" y="0"/>
                    </a:cubicBezTo>
                    <a:close/>
                  </a:path>
                </a:pathLst>
              </a:custGeom>
              <a:solidFill>
                <a:srgbClr val="FFFFFF"/>
              </a:solidFill>
            </p:spPr>
          </p:sp>
          <p:sp>
            <p:nvSpPr>
              <p:cNvPr id="7" name="TextBox 7"/>
              <p:cNvSpPr txBox="1"/>
              <p:nvPr/>
            </p:nvSpPr>
            <p:spPr>
              <a:xfrm>
                <a:off x="0" y="-76200"/>
                <a:ext cx="812800" cy="889000"/>
              </a:xfrm>
              <a:prstGeom prst="rect">
                <a:avLst/>
              </a:prstGeom>
            </p:spPr>
            <p:txBody>
              <a:bodyPr lIns="41969" tIns="41969" rIns="41969" bIns="41969" rtlCol="0" anchor="ctr"/>
              <a:lstStyle/>
              <a:p>
                <a:pPr algn="ctr">
                  <a:lnSpc>
                    <a:spcPts val="3695"/>
                  </a:lnSpc>
                </a:pPr>
                <a:endParaRPr sz="1800"/>
              </a:p>
            </p:txBody>
          </p:sp>
        </p:grpSp>
        <p:sp>
          <p:nvSpPr>
            <p:cNvPr id="8" name="Freeform 8"/>
            <p:cNvSpPr/>
            <p:nvPr/>
          </p:nvSpPr>
          <p:spPr>
            <a:xfrm>
              <a:off x="698132" y="165752"/>
              <a:ext cx="3482526" cy="885642"/>
            </a:xfrm>
            <a:custGeom>
              <a:avLst/>
              <a:gdLst/>
              <a:ahLst/>
              <a:cxnLst/>
              <a:rect l="l" t="t" r="r" b="b"/>
              <a:pathLst>
                <a:path w="3482526" h="885642">
                  <a:moveTo>
                    <a:pt x="0" y="0"/>
                  </a:moveTo>
                  <a:lnTo>
                    <a:pt x="3482526" y="0"/>
                  </a:lnTo>
                  <a:lnTo>
                    <a:pt x="3482526" y="885643"/>
                  </a:lnTo>
                  <a:lnTo>
                    <a:pt x="0" y="885643"/>
                  </a:lnTo>
                  <a:lnTo>
                    <a:pt x="0" y="0"/>
                  </a:lnTo>
                  <a:close/>
                </a:path>
              </a:pathLst>
            </a:custGeom>
            <a:blipFill>
              <a:blip r:embed="rId3"/>
              <a:stretch>
                <a:fillRect/>
              </a:stretch>
            </a:blipFill>
          </p:spPr>
        </p:sp>
        <p:sp>
          <p:nvSpPr>
            <p:cNvPr id="9" name="Freeform 9"/>
            <p:cNvSpPr/>
            <p:nvPr/>
          </p:nvSpPr>
          <p:spPr>
            <a:xfrm>
              <a:off x="4510858" y="165752"/>
              <a:ext cx="1400551" cy="885642"/>
            </a:xfrm>
            <a:custGeom>
              <a:avLst/>
              <a:gdLst/>
              <a:ahLst/>
              <a:cxnLst/>
              <a:rect l="l" t="t" r="r" b="b"/>
              <a:pathLst>
                <a:path w="1400551" h="885642">
                  <a:moveTo>
                    <a:pt x="0" y="0"/>
                  </a:moveTo>
                  <a:lnTo>
                    <a:pt x="1400551" y="0"/>
                  </a:lnTo>
                  <a:lnTo>
                    <a:pt x="1400551" y="885643"/>
                  </a:lnTo>
                  <a:lnTo>
                    <a:pt x="0" y="885643"/>
                  </a:lnTo>
                  <a:lnTo>
                    <a:pt x="0" y="0"/>
                  </a:lnTo>
                  <a:close/>
                </a:path>
              </a:pathLst>
            </a:custGeom>
            <a:blipFill>
              <a:blip r:embed="rId4"/>
              <a:stretch>
                <a:fillRect/>
              </a:stretch>
            </a:blipFill>
          </p:spPr>
        </p:sp>
        <p:sp>
          <p:nvSpPr>
            <p:cNvPr id="10" name="Freeform 10"/>
            <p:cNvSpPr/>
            <p:nvPr/>
          </p:nvSpPr>
          <p:spPr>
            <a:xfrm>
              <a:off x="8168756" y="0"/>
              <a:ext cx="1826203" cy="1196163"/>
            </a:xfrm>
            <a:custGeom>
              <a:avLst/>
              <a:gdLst/>
              <a:ahLst/>
              <a:cxnLst/>
              <a:rect l="l" t="t" r="r" b="b"/>
              <a:pathLst>
                <a:path w="1826203" h="1196163">
                  <a:moveTo>
                    <a:pt x="0" y="0"/>
                  </a:moveTo>
                  <a:lnTo>
                    <a:pt x="1826203" y="0"/>
                  </a:lnTo>
                  <a:lnTo>
                    <a:pt x="1826203" y="1196163"/>
                  </a:lnTo>
                  <a:lnTo>
                    <a:pt x="0" y="1196163"/>
                  </a:lnTo>
                  <a:lnTo>
                    <a:pt x="0" y="0"/>
                  </a:lnTo>
                  <a:close/>
                </a:path>
              </a:pathLst>
            </a:custGeom>
            <a:blipFill>
              <a:blip r:embed="rId5"/>
              <a:stretch>
                <a:fillRect/>
              </a:stretch>
            </a:blipFill>
          </p:spPr>
        </p:sp>
        <p:sp>
          <p:nvSpPr>
            <p:cNvPr id="11" name="Freeform 11"/>
            <p:cNvSpPr/>
            <p:nvPr/>
          </p:nvSpPr>
          <p:spPr>
            <a:xfrm>
              <a:off x="6290849" y="165793"/>
              <a:ext cx="1663102" cy="885602"/>
            </a:xfrm>
            <a:custGeom>
              <a:avLst/>
              <a:gdLst/>
              <a:ahLst/>
              <a:cxnLst/>
              <a:rect l="l" t="t" r="r" b="b"/>
              <a:pathLst>
                <a:path w="1663102" h="885602">
                  <a:moveTo>
                    <a:pt x="0" y="0"/>
                  </a:moveTo>
                  <a:lnTo>
                    <a:pt x="1663101" y="0"/>
                  </a:lnTo>
                  <a:lnTo>
                    <a:pt x="1663101" y="885602"/>
                  </a:lnTo>
                  <a:lnTo>
                    <a:pt x="0" y="885602"/>
                  </a:lnTo>
                  <a:lnTo>
                    <a:pt x="0" y="0"/>
                  </a:lnTo>
                  <a:close/>
                </a:path>
              </a:pathLst>
            </a:custGeom>
            <a:blipFill>
              <a:blip r:embed="rId6"/>
              <a:stretch>
                <a:fillRect/>
              </a:stretch>
            </a:blipFill>
          </p:spPr>
        </p:sp>
      </p:grpSp>
      <p:sp>
        <p:nvSpPr>
          <p:cNvPr id="13" name="TextBox 13"/>
          <p:cNvSpPr txBox="1"/>
          <p:nvPr/>
        </p:nvSpPr>
        <p:spPr>
          <a:xfrm>
            <a:off x="1676400" y="5067300"/>
            <a:ext cx="15582900" cy="1538883"/>
          </a:xfrm>
          <a:prstGeom prst="rect">
            <a:avLst/>
          </a:prstGeom>
        </p:spPr>
        <p:txBody>
          <a:bodyPr wrap="square" lIns="0" tIns="0" rIns="0" bIns="0" rtlCol="0" anchor="t">
            <a:spAutoFit/>
          </a:bodyPr>
          <a:lstStyle/>
          <a:p>
            <a:pPr algn="r"/>
            <a:r>
              <a:rPr lang="en-US" sz="5000" b="1" dirty="0">
                <a:solidFill>
                  <a:schemeClr val="bg1"/>
                </a:solidFill>
                <a:latin typeface="Tahoma" panose="020B0604030504040204" pitchFamily="34" charset="0"/>
                <a:ea typeface="Tahoma" panose="020B0604030504040204" pitchFamily="34" charset="0"/>
                <a:cs typeface="Tahoma" panose="020B0604030504040204" pitchFamily="34" charset="0"/>
              </a:rPr>
              <a:t>ETL and </a:t>
            </a:r>
          </a:p>
          <a:p>
            <a:pPr algn="r"/>
            <a:r>
              <a:rPr lang="en-US" sz="5000" b="1" dirty="0">
                <a:solidFill>
                  <a:schemeClr val="bg1"/>
                </a:solidFill>
                <a:latin typeface="Tahoma" panose="020B0604030504040204" pitchFamily="34" charset="0"/>
                <a:ea typeface="Tahoma" panose="020B0604030504040204" pitchFamily="34" charset="0"/>
                <a:cs typeface="Tahoma" panose="020B0604030504040204" pitchFamily="34" charset="0"/>
              </a:rPr>
              <a:t>Working With Single and Multiple Data Sources</a:t>
            </a:r>
          </a:p>
        </p:txBody>
      </p:sp>
      <p:sp>
        <p:nvSpPr>
          <p:cNvPr id="14" name="TextBox 14"/>
          <p:cNvSpPr txBox="1"/>
          <p:nvPr/>
        </p:nvSpPr>
        <p:spPr>
          <a:xfrm>
            <a:off x="8508871" y="7860498"/>
            <a:ext cx="8750432" cy="473976"/>
          </a:xfrm>
          <a:prstGeom prst="rect">
            <a:avLst/>
          </a:prstGeom>
        </p:spPr>
        <p:txBody>
          <a:bodyPr lIns="0" tIns="0" rIns="0" bIns="0" rtlCol="0" anchor="t">
            <a:spAutoFit/>
          </a:bodyPr>
          <a:lstStyle/>
          <a:p>
            <a:pPr algn="r">
              <a:lnSpc>
                <a:spcPts val="4199"/>
              </a:lnSpc>
              <a:spcBef>
                <a:spcPct val="0"/>
              </a:spcBef>
            </a:pPr>
            <a:r>
              <a:rPr lang="en-US" sz="2400" spc="110" dirty="0">
                <a:solidFill>
                  <a:srgbClr val="FFFFFF"/>
                </a:solidFill>
                <a:latin typeface="Open Sans"/>
              </a:rPr>
              <a:t>BY: HENDRA KURNIAWAN</a:t>
            </a:r>
          </a:p>
        </p:txBody>
      </p:sp>
      <p:sp>
        <p:nvSpPr>
          <p:cNvPr id="16" name="TextBox 16"/>
          <p:cNvSpPr txBox="1"/>
          <p:nvPr/>
        </p:nvSpPr>
        <p:spPr>
          <a:xfrm>
            <a:off x="7021065" y="603317"/>
            <a:ext cx="10238235" cy="759888"/>
          </a:xfrm>
          <a:prstGeom prst="rect">
            <a:avLst/>
          </a:prstGeom>
        </p:spPr>
        <p:txBody>
          <a:bodyPr lIns="0" tIns="0" rIns="0" bIns="0" rtlCol="0" anchor="t">
            <a:spAutoFit/>
          </a:bodyPr>
          <a:lstStyle/>
          <a:p>
            <a:pPr algn="r">
              <a:lnSpc>
                <a:spcPts val="3080"/>
              </a:lnSpc>
            </a:pPr>
            <a:r>
              <a:rPr lang="en-US" sz="2199" spc="204" dirty="0">
                <a:solidFill>
                  <a:srgbClr val="FFFFFF"/>
                </a:solidFill>
                <a:latin typeface="Open Sauce"/>
              </a:rPr>
              <a:t>DATA SCIENCE DARMAJAYA</a:t>
            </a:r>
          </a:p>
          <a:p>
            <a:pPr algn="r">
              <a:lnSpc>
                <a:spcPts val="3080"/>
              </a:lnSpc>
              <a:spcBef>
                <a:spcPct val="0"/>
              </a:spcBef>
            </a:pPr>
            <a:r>
              <a:rPr lang="en-US" sz="2199" spc="204" dirty="0">
                <a:solidFill>
                  <a:srgbClr val="FFFFFF"/>
                </a:solidFill>
                <a:latin typeface="Open Sauce"/>
              </a:rPr>
              <a:t> “YOUR BEST FUTURE IN DATA”</a:t>
            </a:r>
          </a:p>
        </p:txBody>
      </p:sp>
      <p:sp>
        <p:nvSpPr>
          <p:cNvPr id="17" name="TextBox 12">
            <a:extLst>
              <a:ext uri="{FF2B5EF4-FFF2-40B4-BE49-F238E27FC236}">
                <a16:creationId xmlns:a16="http://schemas.microsoft.com/office/drawing/2014/main" id="{A2714E9F-ADE7-4F73-983E-E121F19AD7A3}"/>
              </a:ext>
            </a:extLst>
          </p:cNvPr>
          <p:cNvSpPr txBox="1"/>
          <p:nvPr/>
        </p:nvSpPr>
        <p:spPr>
          <a:xfrm>
            <a:off x="990600" y="9715502"/>
            <a:ext cx="16229064" cy="335285"/>
          </a:xfrm>
          <a:prstGeom prst="rect">
            <a:avLst/>
          </a:prstGeom>
        </p:spPr>
        <p:txBody>
          <a:bodyPr lIns="0" tIns="0" rIns="0" bIns="0" rtlCol="0" anchor="t">
            <a:spAutoFit/>
          </a:bodyPr>
          <a:lstStyle/>
          <a:p>
            <a:pPr algn="ctr">
              <a:lnSpc>
                <a:spcPts val="2963"/>
              </a:lnSpc>
              <a:spcBef>
                <a:spcPct val="0"/>
              </a:spcBef>
            </a:pPr>
            <a:r>
              <a:rPr lang="en-US" sz="1601" spc="78" dirty="0">
                <a:solidFill>
                  <a:srgbClr val="FFFFFF"/>
                </a:solidFill>
                <a:latin typeface="Open Sans"/>
              </a:rPr>
              <a:t>[ 12-09-2023 ] | [KODE MK: BDG23407 | MATAKULIAH: DATA SCIENCE AND BUSINESS ANALYTICS | SKS: 2/2 | VERSI: 01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2">
            <a:extLst>
              <a:ext uri="{FF2B5EF4-FFF2-40B4-BE49-F238E27FC236}">
                <a16:creationId xmlns:a16="http://schemas.microsoft.com/office/drawing/2014/main" id="{8EE4CF62-7F76-475F-8A24-BC0A4FF2480A}"/>
              </a:ext>
            </a:extLst>
          </p:cNvPr>
          <p:cNvSpPr/>
          <p:nvPr/>
        </p:nvSpPr>
        <p:spPr>
          <a:xfrm>
            <a:off x="-1750568" y="-1456954"/>
            <a:ext cx="4161259" cy="3015590"/>
          </a:xfrm>
          <a:custGeom>
            <a:avLst/>
            <a:gdLst/>
            <a:ahLst/>
            <a:cxnLst/>
            <a:rect l="l" t="t" r="r" b="b"/>
            <a:pathLst>
              <a:path w="4193168" h="2966667">
                <a:moveTo>
                  <a:pt x="0" y="0"/>
                </a:moveTo>
                <a:lnTo>
                  <a:pt x="4193169" y="0"/>
                </a:lnTo>
                <a:lnTo>
                  <a:pt x="4193169" y="2966667"/>
                </a:lnTo>
                <a:lnTo>
                  <a:pt x="0" y="296666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8" name="Freeform 3">
            <a:extLst>
              <a:ext uri="{FF2B5EF4-FFF2-40B4-BE49-F238E27FC236}">
                <a16:creationId xmlns:a16="http://schemas.microsoft.com/office/drawing/2014/main" id="{56CF4B6E-9485-42E0-95FC-B364835220C1}"/>
              </a:ext>
            </a:extLst>
          </p:cNvPr>
          <p:cNvSpPr/>
          <p:nvPr/>
        </p:nvSpPr>
        <p:spPr>
          <a:xfrm>
            <a:off x="17259300" y="8617846"/>
            <a:ext cx="1642777" cy="1907433"/>
          </a:xfrm>
          <a:custGeom>
            <a:avLst/>
            <a:gdLst/>
            <a:ahLst/>
            <a:cxnLst/>
            <a:rect l="l" t="t" r="r" b="b"/>
            <a:pathLst>
              <a:path w="1642777" h="1907433">
                <a:moveTo>
                  <a:pt x="0" y="0"/>
                </a:moveTo>
                <a:lnTo>
                  <a:pt x="1642777" y="0"/>
                </a:lnTo>
                <a:lnTo>
                  <a:pt x="1642777" y="1907433"/>
                </a:lnTo>
                <a:lnTo>
                  <a:pt x="0" y="190743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9" name="Group 4">
            <a:extLst>
              <a:ext uri="{FF2B5EF4-FFF2-40B4-BE49-F238E27FC236}">
                <a16:creationId xmlns:a16="http://schemas.microsoft.com/office/drawing/2014/main" id="{9E4BA67C-5FAF-48FE-BA76-A0E2382901B1}"/>
              </a:ext>
            </a:extLst>
          </p:cNvPr>
          <p:cNvGrpSpPr/>
          <p:nvPr/>
        </p:nvGrpSpPr>
        <p:grpSpPr>
          <a:xfrm>
            <a:off x="10941778" y="389471"/>
            <a:ext cx="7683351" cy="897122"/>
            <a:chOff x="0" y="0"/>
            <a:chExt cx="10244467" cy="1196163"/>
          </a:xfrm>
        </p:grpSpPr>
        <p:grpSp>
          <p:nvGrpSpPr>
            <p:cNvPr id="10" name="Group 5">
              <a:extLst>
                <a:ext uri="{FF2B5EF4-FFF2-40B4-BE49-F238E27FC236}">
                  <a16:creationId xmlns:a16="http://schemas.microsoft.com/office/drawing/2014/main" id="{FCCD7DAA-2FF5-4ECA-A66E-AE27F24D40F8}"/>
                </a:ext>
              </a:extLst>
            </p:cNvPr>
            <p:cNvGrpSpPr/>
            <p:nvPr/>
          </p:nvGrpSpPr>
          <p:grpSpPr>
            <a:xfrm>
              <a:off x="0" y="0"/>
              <a:ext cx="10244467" cy="1196163"/>
              <a:chOff x="0" y="0"/>
              <a:chExt cx="2449405" cy="285997"/>
            </a:xfrm>
          </p:grpSpPr>
          <p:sp>
            <p:nvSpPr>
              <p:cNvPr id="15" name="Freeform 6">
                <a:extLst>
                  <a:ext uri="{FF2B5EF4-FFF2-40B4-BE49-F238E27FC236}">
                    <a16:creationId xmlns:a16="http://schemas.microsoft.com/office/drawing/2014/main" id="{B17360D2-BC57-4AA9-AA35-CBD8DD1E4670}"/>
                  </a:ext>
                </a:extLst>
              </p:cNvPr>
              <p:cNvSpPr/>
              <p:nvPr/>
            </p:nvSpPr>
            <p:spPr>
              <a:xfrm>
                <a:off x="0" y="0"/>
                <a:ext cx="2449405" cy="285997"/>
              </a:xfrm>
              <a:custGeom>
                <a:avLst/>
                <a:gdLst/>
                <a:ahLst/>
                <a:cxnLst/>
                <a:rect l="l" t="t" r="r" b="b"/>
                <a:pathLst>
                  <a:path w="2449405" h="285997">
                    <a:moveTo>
                      <a:pt x="42320" y="0"/>
                    </a:moveTo>
                    <a:lnTo>
                      <a:pt x="2407085" y="0"/>
                    </a:lnTo>
                    <a:cubicBezTo>
                      <a:pt x="2430458" y="0"/>
                      <a:pt x="2449405" y="18947"/>
                      <a:pt x="2449405" y="42320"/>
                    </a:cubicBezTo>
                    <a:lnTo>
                      <a:pt x="2449405" y="243677"/>
                    </a:lnTo>
                    <a:cubicBezTo>
                      <a:pt x="2449405" y="267050"/>
                      <a:pt x="2430458" y="285997"/>
                      <a:pt x="2407085" y="285997"/>
                    </a:cubicBezTo>
                    <a:lnTo>
                      <a:pt x="42320" y="285997"/>
                    </a:lnTo>
                    <a:cubicBezTo>
                      <a:pt x="18947" y="285997"/>
                      <a:pt x="0" y="267050"/>
                      <a:pt x="0" y="243677"/>
                    </a:cubicBezTo>
                    <a:lnTo>
                      <a:pt x="0" y="42320"/>
                    </a:lnTo>
                    <a:cubicBezTo>
                      <a:pt x="0" y="18947"/>
                      <a:pt x="18947" y="0"/>
                      <a:pt x="42320" y="0"/>
                    </a:cubicBezTo>
                    <a:close/>
                  </a:path>
                </a:pathLst>
              </a:custGeom>
              <a:solidFill>
                <a:srgbClr val="FFFFFF"/>
              </a:solidFill>
            </p:spPr>
          </p:sp>
          <p:sp>
            <p:nvSpPr>
              <p:cNvPr id="16" name="TextBox 7">
                <a:extLst>
                  <a:ext uri="{FF2B5EF4-FFF2-40B4-BE49-F238E27FC236}">
                    <a16:creationId xmlns:a16="http://schemas.microsoft.com/office/drawing/2014/main" id="{E3F4C40D-447F-4C35-B9F6-8AFD68C36AE7}"/>
                  </a:ext>
                </a:extLst>
              </p:cNvPr>
              <p:cNvSpPr txBox="1"/>
              <p:nvPr/>
            </p:nvSpPr>
            <p:spPr>
              <a:xfrm>
                <a:off x="0" y="-76200"/>
                <a:ext cx="812800" cy="889000"/>
              </a:xfrm>
              <a:prstGeom prst="rect">
                <a:avLst/>
              </a:prstGeom>
            </p:spPr>
            <p:txBody>
              <a:bodyPr lIns="41969" tIns="41969" rIns="41969" bIns="41969" rtlCol="0" anchor="ctr"/>
              <a:lstStyle/>
              <a:p>
                <a:pPr algn="ctr">
                  <a:lnSpc>
                    <a:spcPts val="3695"/>
                  </a:lnSpc>
                </a:pPr>
                <a:endParaRPr/>
              </a:p>
            </p:txBody>
          </p:sp>
        </p:grpSp>
        <p:sp>
          <p:nvSpPr>
            <p:cNvPr id="11" name="Freeform 8">
              <a:extLst>
                <a:ext uri="{FF2B5EF4-FFF2-40B4-BE49-F238E27FC236}">
                  <a16:creationId xmlns:a16="http://schemas.microsoft.com/office/drawing/2014/main" id="{CC8D9D99-3776-4B4C-8C1D-6D1A2BC1FE1D}"/>
                </a:ext>
              </a:extLst>
            </p:cNvPr>
            <p:cNvSpPr/>
            <p:nvPr/>
          </p:nvSpPr>
          <p:spPr>
            <a:xfrm>
              <a:off x="329832" y="155260"/>
              <a:ext cx="3482526" cy="885642"/>
            </a:xfrm>
            <a:custGeom>
              <a:avLst/>
              <a:gdLst/>
              <a:ahLst/>
              <a:cxnLst/>
              <a:rect l="l" t="t" r="r" b="b"/>
              <a:pathLst>
                <a:path w="3482526" h="885642">
                  <a:moveTo>
                    <a:pt x="0" y="0"/>
                  </a:moveTo>
                  <a:lnTo>
                    <a:pt x="3482526" y="0"/>
                  </a:lnTo>
                  <a:lnTo>
                    <a:pt x="3482526" y="885643"/>
                  </a:lnTo>
                  <a:lnTo>
                    <a:pt x="0" y="885643"/>
                  </a:lnTo>
                  <a:lnTo>
                    <a:pt x="0" y="0"/>
                  </a:lnTo>
                  <a:close/>
                </a:path>
              </a:pathLst>
            </a:custGeom>
            <a:blipFill>
              <a:blip r:embed="rId6"/>
              <a:stretch>
                <a:fillRect/>
              </a:stretch>
            </a:blipFill>
          </p:spPr>
        </p:sp>
        <p:sp>
          <p:nvSpPr>
            <p:cNvPr id="12" name="Freeform 9">
              <a:extLst>
                <a:ext uri="{FF2B5EF4-FFF2-40B4-BE49-F238E27FC236}">
                  <a16:creationId xmlns:a16="http://schemas.microsoft.com/office/drawing/2014/main" id="{C1DC7B38-5C54-4670-99CD-DF6DCFF2DE8D}"/>
                </a:ext>
              </a:extLst>
            </p:cNvPr>
            <p:cNvSpPr/>
            <p:nvPr/>
          </p:nvSpPr>
          <p:spPr>
            <a:xfrm>
              <a:off x="4071928" y="165752"/>
              <a:ext cx="1400551" cy="885642"/>
            </a:xfrm>
            <a:custGeom>
              <a:avLst/>
              <a:gdLst/>
              <a:ahLst/>
              <a:cxnLst/>
              <a:rect l="l" t="t" r="r" b="b"/>
              <a:pathLst>
                <a:path w="1400551" h="885642">
                  <a:moveTo>
                    <a:pt x="0" y="0"/>
                  </a:moveTo>
                  <a:lnTo>
                    <a:pt x="1400551" y="0"/>
                  </a:lnTo>
                  <a:lnTo>
                    <a:pt x="1400551" y="885643"/>
                  </a:lnTo>
                  <a:lnTo>
                    <a:pt x="0" y="885643"/>
                  </a:lnTo>
                  <a:lnTo>
                    <a:pt x="0" y="0"/>
                  </a:lnTo>
                  <a:close/>
                </a:path>
              </a:pathLst>
            </a:custGeom>
            <a:blipFill>
              <a:blip r:embed="rId7"/>
              <a:stretch>
                <a:fillRect/>
              </a:stretch>
            </a:blipFill>
          </p:spPr>
        </p:sp>
        <p:sp>
          <p:nvSpPr>
            <p:cNvPr id="13" name="Freeform 10">
              <a:extLst>
                <a:ext uri="{FF2B5EF4-FFF2-40B4-BE49-F238E27FC236}">
                  <a16:creationId xmlns:a16="http://schemas.microsoft.com/office/drawing/2014/main" id="{C998AB0B-2165-41ED-86BC-5645C5770B9E}"/>
                </a:ext>
              </a:extLst>
            </p:cNvPr>
            <p:cNvSpPr/>
            <p:nvPr/>
          </p:nvSpPr>
          <p:spPr>
            <a:xfrm>
              <a:off x="7728368" y="0"/>
              <a:ext cx="1826203" cy="1196163"/>
            </a:xfrm>
            <a:custGeom>
              <a:avLst/>
              <a:gdLst/>
              <a:ahLst/>
              <a:cxnLst/>
              <a:rect l="l" t="t" r="r" b="b"/>
              <a:pathLst>
                <a:path w="1826203" h="1196163">
                  <a:moveTo>
                    <a:pt x="0" y="0"/>
                  </a:moveTo>
                  <a:lnTo>
                    <a:pt x="1826203" y="0"/>
                  </a:lnTo>
                  <a:lnTo>
                    <a:pt x="1826203" y="1196163"/>
                  </a:lnTo>
                  <a:lnTo>
                    <a:pt x="0" y="1196163"/>
                  </a:lnTo>
                  <a:lnTo>
                    <a:pt x="0" y="0"/>
                  </a:lnTo>
                  <a:close/>
                </a:path>
              </a:pathLst>
            </a:custGeom>
            <a:blipFill>
              <a:blip r:embed="rId8"/>
              <a:stretch>
                <a:fillRect/>
              </a:stretch>
            </a:blipFill>
          </p:spPr>
        </p:sp>
        <p:sp>
          <p:nvSpPr>
            <p:cNvPr id="14" name="Freeform 11">
              <a:extLst>
                <a:ext uri="{FF2B5EF4-FFF2-40B4-BE49-F238E27FC236}">
                  <a16:creationId xmlns:a16="http://schemas.microsoft.com/office/drawing/2014/main" id="{C61608C7-6B58-4B15-8A05-B4F45F3C89DF}"/>
                </a:ext>
              </a:extLst>
            </p:cNvPr>
            <p:cNvSpPr/>
            <p:nvPr/>
          </p:nvSpPr>
          <p:spPr>
            <a:xfrm>
              <a:off x="5912867" y="165793"/>
              <a:ext cx="1663102" cy="885602"/>
            </a:xfrm>
            <a:custGeom>
              <a:avLst/>
              <a:gdLst/>
              <a:ahLst/>
              <a:cxnLst/>
              <a:rect l="l" t="t" r="r" b="b"/>
              <a:pathLst>
                <a:path w="1663102" h="885602">
                  <a:moveTo>
                    <a:pt x="0" y="0"/>
                  </a:moveTo>
                  <a:lnTo>
                    <a:pt x="1663101" y="0"/>
                  </a:lnTo>
                  <a:lnTo>
                    <a:pt x="1663101" y="885602"/>
                  </a:lnTo>
                  <a:lnTo>
                    <a:pt x="0" y="885602"/>
                  </a:lnTo>
                  <a:lnTo>
                    <a:pt x="0" y="0"/>
                  </a:lnTo>
                  <a:close/>
                </a:path>
              </a:pathLst>
            </a:custGeom>
            <a:blipFill>
              <a:blip r:embed="rId9"/>
              <a:stretch>
                <a:fillRect/>
              </a:stretch>
            </a:blipFill>
          </p:spPr>
        </p:sp>
      </p:grpSp>
      <p:sp>
        <p:nvSpPr>
          <p:cNvPr id="17" name="TextBox 12">
            <a:extLst>
              <a:ext uri="{FF2B5EF4-FFF2-40B4-BE49-F238E27FC236}">
                <a16:creationId xmlns:a16="http://schemas.microsoft.com/office/drawing/2014/main" id="{7BF34BFC-41DC-4D82-AAF5-8FF7D47A1789}"/>
              </a:ext>
            </a:extLst>
          </p:cNvPr>
          <p:cNvSpPr txBox="1"/>
          <p:nvPr/>
        </p:nvSpPr>
        <p:spPr>
          <a:xfrm>
            <a:off x="990600" y="9715500"/>
            <a:ext cx="16229064" cy="341568"/>
          </a:xfrm>
          <a:prstGeom prst="rect">
            <a:avLst/>
          </a:prstGeom>
        </p:spPr>
        <p:txBody>
          <a:bodyPr lIns="0" tIns="0" rIns="0" bIns="0" rtlCol="0" anchor="t">
            <a:spAutoFit/>
          </a:bodyPr>
          <a:lstStyle/>
          <a:p>
            <a:pPr algn="ctr">
              <a:lnSpc>
                <a:spcPts val="2963"/>
              </a:lnSpc>
              <a:spcBef>
                <a:spcPct val="0"/>
              </a:spcBef>
            </a:pPr>
            <a:r>
              <a:rPr lang="en-US" sz="1600" spc="78" dirty="0">
                <a:solidFill>
                  <a:srgbClr val="FFFFFF"/>
                </a:solidFill>
                <a:latin typeface="Open Sans"/>
              </a:rPr>
              <a:t>[ 12-09-2023 ] | [KODE MK: BDG23407 | MATAKULIAH: DATA SCIENCE AND BUSINESS ANALYTICS | SKS: 2/2 | VERSI: 01</a:t>
            </a:r>
          </a:p>
        </p:txBody>
      </p:sp>
      <p:sp>
        <p:nvSpPr>
          <p:cNvPr id="19" name="TextBox 13">
            <a:extLst>
              <a:ext uri="{FF2B5EF4-FFF2-40B4-BE49-F238E27FC236}">
                <a16:creationId xmlns:a16="http://schemas.microsoft.com/office/drawing/2014/main" id="{D17A19B8-B019-4EBE-A65B-435F79B91E41}"/>
              </a:ext>
            </a:extLst>
          </p:cNvPr>
          <p:cNvSpPr txBox="1"/>
          <p:nvPr/>
        </p:nvSpPr>
        <p:spPr>
          <a:xfrm>
            <a:off x="2465233" y="1901904"/>
            <a:ext cx="14755967" cy="1107996"/>
          </a:xfrm>
          <a:prstGeom prst="rect">
            <a:avLst/>
          </a:prstGeom>
        </p:spPr>
        <p:txBody>
          <a:bodyPr wrap="square" lIns="0" tIns="0" rIns="0" bIns="0" rtlCol="0" anchor="t">
            <a:spAutoFit/>
          </a:bodyPr>
          <a:lstStyle/>
          <a:p>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ETL and </a:t>
            </a:r>
          </a:p>
          <a:p>
            <a:r>
              <a:rPr lang="en-US" sz="3600" b="1" dirty="0">
                <a:solidFill>
                  <a:schemeClr val="bg1"/>
                </a:solidFill>
                <a:latin typeface="Tahoma" panose="020B0604030504040204" pitchFamily="34" charset="0"/>
                <a:ea typeface="Tahoma" panose="020B0604030504040204" pitchFamily="34" charset="0"/>
                <a:cs typeface="Tahoma" panose="020B0604030504040204" pitchFamily="34" charset="0"/>
              </a:rPr>
              <a:t>Working With Single and Multiple Data Sources</a:t>
            </a:r>
          </a:p>
        </p:txBody>
      </p:sp>
      <p:sp>
        <p:nvSpPr>
          <p:cNvPr id="20" name="TextBox 14">
            <a:extLst>
              <a:ext uri="{FF2B5EF4-FFF2-40B4-BE49-F238E27FC236}">
                <a16:creationId xmlns:a16="http://schemas.microsoft.com/office/drawing/2014/main" id="{B0EF5AC1-45DC-41EC-89A3-ABF3D5CC220D}"/>
              </a:ext>
            </a:extLst>
          </p:cNvPr>
          <p:cNvSpPr txBox="1"/>
          <p:nvPr/>
        </p:nvSpPr>
        <p:spPr>
          <a:xfrm>
            <a:off x="1980178" y="3813036"/>
            <a:ext cx="14019914" cy="884922"/>
          </a:xfrm>
          <a:prstGeom prst="rect">
            <a:avLst/>
          </a:prstGeom>
        </p:spPr>
        <p:txBody>
          <a:bodyPr wrap="square" lIns="0" tIns="0" rIns="0" bIns="0" rtlCol="0" anchor="t">
            <a:spAutoFit/>
          </a:bodyPr>
          <a:lstStyle/>
          <a:p>
            <a:pPr marL="1109982" lvl="1" indent="-742950" algn="just">
              <a:lnSpc>
                <a:spcPts val="3400"/>
              </a:lnSpc>
              <a:buFont typeface="+mj-lt"/>
              <a:buAutoNum type="arabicPeriod"/>
            </a:pPr>
            <a:r>
              <a:rPr lang="en-US" sz="3600" dirty="0">
                <a:solidFill>
                  <a:schemeClr val="bg1"/>
                </a:solidFill>
              </a:rPr>
              <a:t>What is ETL?</a:t>
            </a:r>
          </a:p>
          <a:p>
            <a:pPr marL="1109982" lvl="1" indent="-742950" algn="just">
              <a:lnSpc>
                <a:spcPts val="3400"/>
              </a:lnSpc>
              <a:buFont typeface="+mj-lt"/>
              <a:buAutoNum type="arabicPeriod"/>
            </a:pPr>
            <a:r>
              <a:rPr lang="en-US" sz="3600" dirty="0">
                <a:solidFill>
                  <a:schemeClr val="bg1"/>
                </a:solidFill>
              </a:rPr>
              <a:t>Single and Multiple Data Sources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2">
            <a:extLst>
              <a:ext uri="{FF2B5EF4-FFF2-40B4-BE49-F238E27FC236}">
                <a16:creationId xmlns:a16="http://schemas.microsoft.com/office/drawing/2014/main" id="{8EE4CF62-7F76-475F-8A24-BC0A4FF2480A}"/>
              </a:ext>
            </a:extLst>
          </p:cNvPr>
          <p:cNvSpPr/>
          <p:nvPr/>
        </p:nvSpPr>
        <p:spPr>
          <a:xfrm>
            <a:off x="-1750568" y="-1456954"/>
            <a:ext cx="4161259" cy="3015590"/>
          </a:xfrm>
          <a:custGeom>
            <a:avLst/>
            <a:gdLst/>
            <a:ahLst/>
            <a:cxnLst/>
            <a:rect l="l" t="t" r="r" b="b"/>
            <a:pathLst>
              <a:path w="4193168" h="2966667">
                <a:moveTo>
                  <a:pt x="0" y="0"/>
                </a:moveTo>
                <a:lnTo>
                  <a:pt x="4193169" y="0"/>
                </a:lnTo>
                <a:lnTo>
                  <a:pt x="4193169" y="2966667"/>
                </a:lnTo>
                <a:lnTo>
                  <a:pt x="0" y="296666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8" name="Freeform 3">
            <a:extLst>
              <a:ext uri="{FF2B5EF4-FFF2-40B4-BE49-F238E27FC236}">
                <a16:creationId xmlns:a16="http://schemas.microsoft.com/office/drawing/2014/main" id="{56CF4B6E-9485-42E0-95FC-B364835220C1}"/>
              </a:ext>
            </a:extLst>
          </p:cNvPr>
          <p:cNvSpPr/>
          <p:nvPr/>
        </p:nvSpPr>
        <p:spPr>
          <a:xfrm>
            <a:off x="17259300" y="8617846"/>
            <a:ext cx="1642777" cy="1907433"/>
          </a:xfrm>
          <a:custGeom>
            <a:avLst/>
            <a:gdLst/>
            <a:ahLst/>
            <a:cxnLst/>
            <a:rect l="l" t="t" r="r" b="b"/>
            <a:pathLst>
              <a:path w="1642777" h="1907433">
                <a:moveTo>
                  <a:pt x="0" y="0"/>
                </a:moveTo>
                <a:lnTo>
                  <a:pt x="1642777" y="0"/>
                </a:lnTo>
                <a:lnTo>
                  <a:pt x="1642777" y="1907433"/>
                </a:lnTo>
                <a:lnTo>
                  <a:pt x="0" y="190743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9" name="Group 4">
            <a:extLst>
              <a:ext uri="{FF2B5EF4-FFF2-40B4-BE49-F238E27FC236}">
                <a16:creationId xmlns:a16="http://schemas.microsoft.com/office/drawing/2014/main" id="{9E4BA67C-5FAF-48FE-BA76-A0E2382901B1}"/>
              </a:ext>
            </a:extLst>
          </p:cNvPr>
          <p:cNvGrpSpPr/>
          <p:nvPr/>
        </p:nvGrpSpPr>
        <p:grpSpPr>
          <a:xfrm>
            <a:off x="10941778" y="389471"/>
            <a:ext cx="7683351" cy="897122"/>
            <a:chOff x="0" y="0"/>
            <a:chExt cx="10244467" cy="1196163"/>
          </a:xfrm>
        </p:grpSpPr>
        <p:grpSp>
          <p:nvGrpSpPr>
            <p:cNvPr id="10" name="Group 5">
              <a:extLst>
                <a:ext uri="{FF2B5EF4-FFF2-40B4-BE49-F238E27FC236}">
                  <a16:creationId xmlns:a16="http://schemas.microsoft.com/office/drawing/2014/main" id="{FCCD7DAA-2FF5-4ECA-A66E-AE27F24D40F8}"/>
                </a:ext>
              </a:extLst>
            </p:cNvPr>
            <p:cNvGrpSpPr/>
            <p:nvPr/>
          </p:nvGrpSpPr>
          <p:grpSpPr>
            <a:xfrm>
              <a:off x="0" y="0"/>
              <a:ext cx="10244467" cy="1196163"/>
              <a:chOff x="0" y="0"/>
              <a:chExt cx="2449405" cy="285997"/>
            </a:xfrm>
          </p:grpSpPr>
          <p:sp>
            <p:nvSpPr>
              <p:cNvPr id="15" name="Freeform 6">
                <a:extLst>
                  <a:ext uri="{FF2B5EF4-FFF2-40B4-BE49-F238E27FC236}">
                    <a16:creationId xmlns:a16="http://schemas.microsoft.com/office/drawing/2014/main" id="{B17360D2-BC57-4AA9-AA35-CBD8DD1E4670}"/>
                  </a:ext>
                </a:extLst>
              </p:cNvPr>
              <p:cNvSpPr/>
              <p:nvPr/>
            </p:nvSpPr>
            <p:spPr>
              <a:xfrm>
                <a:off x="0" y="0"/>
                <a:ext cx="2449405" cy="285997"/>
              </a:xfrm>
              <a:custGeom>
                <a:avLst/>
                <a:gdLst/>
                <a:ahLst/>
                <a:cxnLst/>
                <a:rect l="l" t="t" r="r" b="b"/>
                <a:pathLst>
                  <a:path w="2449405" h="285997">
                    <a:moveTo>
                      <a:pt x="42320" y="0"/>
                    </a:moveTo>
                    <a:lnTo>
                      <a:pt x="2407085" y="0"/>
                    </a:lnTo>
                    <a:cubicBezTo>
                      <a:pt x="2430458" y="0"/>
                      <a:pt x="2449405" y="18947"/>
                      <a:pt x="2449405" y="42320"/>
                    </a:cubicBezTo>
                    <a:lnTo>
                      <a:pt x="2449405" y="243677"/>
                    </a:lnTo>
                    <a:cubicBezTo>
                      <a:pt x="2449405" y="267050"/>
                      <a:pt x="2430458" y="285997"/>
                      <a:pt x="2407085" y="285997"/>
                    </a:cubicBezTo>
                    <a:lnTo>
                      <a:pt x="42320" y="285997"/>
                    </a:lnTo>
                    <a:cubicBezTo>
                      <a:pt x="18947" y="285997"/>
                      <a:pt x="0" y="267050"/>
                      <a:pt x="0" y="243677"/>
                    </a:cubicBezTo>
                    <a:lnTo>
                      <a:pt x="0" y="42320"/>
                    </a:lnTo>
                    <a:cubicBezTo>
                      <a:pt x="0" y="18947"/>
                      <a:pt x="18947" y="0"/>
                      <a:pt x="42320" y="0"/>
                    </a:cubicBezTo>
                    <a:close/>
                  </a:path>
                </a:pathLst>
              </a:custGeom>
              <a:solidFill>
                <a:srgbClr val="FFFFFF"/>
              </a:solidFill>
            </p:spPr>
          </p:sp>
          <p:sp>
            <p:nvSpPr>
              <p:cNvPr id="16" name="TextBox 7">
                <a:extLst>
                  <a:ext uri="{FF2B5EF4-FFF2-40B4-BE49-F238E27FC236}">
                    <a16:creationId xmlns:a16="http://schemas.microsoft.com/office/drawing/2014/main" id="{E3F4C40D-447F-4C35-B9F6-8AFD68C36AE7}"/>
                  </a:ext>
                </a:extLst>
              </p:cNvPr>
              <p:cNvSpPr txBox="1"/>
              <p:nvPr/>
            </p:nvSpPr>
            <p:spPr>
              <a:xfrm>
                <a:off x="0" y="-76200"/>
                <a:ext cx="812800" cy="889000"/>
              </a:xfrm>
              <a:prstGeom prst="rect">
                <a:avLst/>
              </a:prstGeom>
            </p:spPr>
            <p:txBody>
              <a:bodyPr lIns="41969" tIns="41969" rIns="41969" bIns="41969" rtlCol="0" anchor="ctr"/>
              <a:lstStyle/>
              <a:p>
                <a:pPr algn="ctr">
                  <a:lnSpc>
                    <a:spcPts val="3695"/>
                  </a:lnSpc>
                </a:pPr>
                <a:endParaRPr/>
              </a:p>
            </p:txBody>
          </p:sp>
        </p:grpSp>
        <p:sp>
          <p:nvSpPr>
            <p:cNvPr id="11" name="Freeform 8">
              <a:extLst>
                <a:ext uri="{FF2B5EF4-FFF2-40B4-BE49-F238E27FC236}">
                  <a16:creationId xmlns:a16="http://schemas.microsoft.com/office/drawing/2014/main" id="{CC8D9D99-3776-4B4C-8C1D-6D1A2BC1FE1D}"/>
                </a:ext>
              </a:extLst>
            </p:cNvPr>
            <p:cNvSpPr/>
            <p:nvPr/>
          </p:nvSpPr>
          <p:spPr>
            <a:xfrm>
              <a:off x="329832" y="155260"/>
              <a:ext cx="3482526" cy="885642"/>
            </a:xfrm>
            <a:custGeom>
              <a:avLst/>
              <a:gdLst/>
              <a:ahLst/>
              <a:cxnLst/>
              <a:rect l="l" t="t" r="r" b="b"/>
              <a:pathLst>
                <a:path w="3482526" h="885642">
                  <a:moveTo>
                    <a:pt x="0" y="0"/>
                  </a:moveTo>
                  <a:lnTo>
                    <a:pt x="3482526" y="0"/>
                  </a:lnTo>
                  <a:lnTo>
                    <a:pt x="3482526" y="885643"/>
                  </a:lnTo>
                  <a:lnTo>
                    <a:pt x="0" y="885643"/>
                  </a:lnTo>
                  <a:lnTo>
                    <a:pt x="0" y="0"/>
                  </a:lnTo>
                  <a:close/>
                </a:path>
              </a:pathLst>
            </a:custGeom>
            <a:blipFill>
              <a:blip r:embed="rId6"/>
              <a:stretch>
                <a:fillRect/>
              </a:stretch>
            </a:blipFill>
          </p:spPr>
        </p:sp>
        <p:sp>
          <p:nvSpPr>
            <p:cNvPr id="12" name="Freeform 9">
              <a:extLst>
                <a:ext uri="{FF2B5EF4-FFF2-40B4-BE49-F238E27FC236}">
                  <a16:creationId xmlns:a16="http://schemas.microsoft.com/office/drawing/2014/main" id="{C1DC7B38-5C54-4670-99CD-DF6DCFF2DE8D}"/>
                </a:ext>
              </a:extLst>
            </p:cNvPr>
            <p:cNvSpPr/>
            <p:nvPr/>
          </p:nvSpPr>
          <p:spPr>
            <a:xfrm>
              <a:off x="4071928" y="165752"/>
              <a:ext cx="1400551" cy="885642"/>
            </a:xfrm>
            <a:custGeom>
              <a:avLst/>
              <a:gdLst/>
              <a:ahLst/>
              <a:cxnLst/>
              <a:rect l="l" t="t" r="r" b="b"/>
              <a:pathLst>
                <a:path w="1400551" h="885642">
                  <a:moveTo>
                    <a:pt x="0" y="0"/>
                  </a:moveTo>
                  <a:lnTo>
                    <a:pt x="1400551" y="0"/>
                  </a:lnTo>
                  <a:lnTo>
                    <a:pt x="1400551" y="885643"/>
                  </a:lnTo>
                  <a:lnTo>
                    <a:pt x="0" y="885643"/>
                  </a:lnTo>
                  <a:lnTo>
                    <a:pt x="0" y="0"/>
                  </a:lnTo>
                  <a:close/>
                </a:path>
              </a:pathLst>
            </a:custGeom>
            <a:blipFill>
              <a:blip r:embed="rId7"/>
              <a:stretch>
                <a:fillRect/>
              </a:stretch>
            </a:blipFill>
          </p:spPr>
        </p:sp>
        <p:sp>
          <p:nvSpPr>
            <p:cNvPr id="13" name="Freeform 10">
              <a:extLst>
                <a:ext uri="{FF2B5EF4-FFF2-40B4-BE49-F238E27FC236}">
                  <a16:creationId xmlns:a16="http://schemas.microsoft.com/office/drawing/2014/main" id="{C998AB0B-2165-41ED-86BC-5645C5770B9E}"/>
                </a:ext>
              </a:extLst>
            </p:cNvPr>
            <p:cNvSpPr/>
            <p:nvPr/>
          </p:nvSpPr>
          <p:spPr>
            <a:xfrm>
              <a:off x="7728368" y="0"/>
              <a:ext cx="1826203" cy="1196163"/>
            </a:xfrm>
            <a:custGeom>
              <a:avLst/>
              <a:gdLst/>
              <a:ahLst/>
              <a:cxnLst/>
              <a:rect l="l" t="t" r="r" b="b"/>
              <a:pathLst>
                <a:path w="1826203" h="1196163">
                  <a:moveTo>
                    <a:pt x="0" y="0"/>
                  </a:moveTo>
                  <a:lnTo>
                    <a:pt x="1826203" y="0"/>
                  </a:lnTo>
                  <a:lnTo>
                    <a:pt x="1826203" y="1196163"/>
                  </a:lnTo>
                  <a:lnTo>
                    <a:pt x="0" y="1196163"/>
                  </a:lnTo>
                  <a:lnTo>
                    <a:pt x="0" y="0"/>
                  </a:lnTo>
                  <a:close/>
                </a:path>
              </a:pathLst>
            </a:custGeom>
            <a:blipFill>
              <a:blip r:embed="rId8"/>
              <a:stretch>
                <a:fillRect/>
              </a:stretch>
            </a:blipFill>
          </p:spPr>
        </p:sp>
        <p:sp>
          <p:nvSpPr>
            <p:cNvPr id="14" name="Freeform 11">
              <a:extLst>
                <a:ext uri="{FF2B5EF4-FFF2-40B4-BE49-F238E27FC236}">
                  <a16:creationId xmlns:a16="http://schemas.microsoft.com/office/drawing/2014/main" id="{C61608C7-6B58-4B15-8A05-B4F45F3C89DF}"/>
                </a:ext>
              </a:extLst>
            </p:cNvPr>
            <p:cNvSpPr/>
            <p:nvPr/>
          </p:nvSpPr>
          <p:spPr>
            <a:xfrm>
              <a:off x="5912867" y="165793"/>
              <a:ext cx="1663102" cy="885602"/>
            </a:xfrm>
            <a:custGeom>
              <a:avLst/>
              <a:gdLst/>
              <a:ahLst/>
              <a:cxnLst/>
              <a:rect l="l" t="t" r="r" b="b"/>
              <a:pathLst>
                <a:path w="1663102" h="885602">
                  <a:moveTo>
                    <a:pt x="0" y="0"/>
                  </a:moveTo>
                  <a:lnTo>
                    <a:pt x="1663101" y="0"/>
                  </a:lnTo>
                  <a:lnTo>
                    <a:pt x="1663101" y="885602"/>
                  </a:lnTo>
                  <a:lnTo>
                    <a:pt x="0" y="885602"/>
                  </a:lnTo>
                  <a:lnTo>
                    <a:pt x="0" y="0"/>
                  </a:lnTo>
                  <a:close/>
                </a:path>
              </a:pathLst>
            </a:custGeom>
            <a:blipFill>
              <a:blip r:embed="rId9"/>
              <a:stretch>
                <a:fillRect/>
              </a:stretch>
            </a:blipFill>
          </p:spPr>
        </p:sp>
      </p:grpSp>
      <p:sp>
        <p:nvSpPr>
          <p:cNvPr id="17" name="TextBox 12">
            <a:extLst>
              <a:ext uri="{FF2B5EF4-FFF2-40B4-BE49-F238E27FC236}">
                <a16:creationId xmlns:a16="http://schemas.microsoft.com/office/drawing/2014/main" id="{7BF34BFC-41DC-4D82-AAF5-8FF7D47A1789}"/>
              </a:ext>
            </a:extLst>
          </p:cNvPr>
          <p:cNvSpPr txBox="1"/>
          <p:nvPr/>
        </p:nvSpPr>
        <p:spPr>
          <a:xfrm>
            <a:off x="990600" y="9715500"/>
            <a:ext cx="16229064" cy="341568"/>
          </a:xfrm>
          <a:prstGeom prst="rect">
            <a:avLst/>
          </a:prstGeom>
        </p:spPr>
        <p:txBody>
          <a:bodyPr lIns="0" tIns="0" rIns="0" bIns="0" rtlCol="0" anchor="t">
            <a:spAutoFit/>
          </a:bodyPr>
          <a:lstStyle/>
          <a:p>
            <a:pPr algn="ctr">
              <a:lnSpc>
                <a:spcPts val="2963"/>
              </a:lnSpc>
              <a:spcBef>
                <a:spcPct val="0"/>
              </a:spcBef>
            </a:pPr>
            <a:r>
              <a:rPr lang="en-US" sz="1600" spc="78" dirty="0">
                <a:solidFill>
                  <a:srgbClr val="FFFFFF"/>
                </a:solidFill>
                <a:latin typeface="Open Sans"/>
              </a:rPr>
              <a:t>[ 12-09-2023 ] | [KODE MK: BDG23407 | MATAKULIAH: DATA SCIENCE AND BUSINESS ANALYTICS | SKS: 2/2 | VERSI: 01</a:t>
            </a:r>
          </a:p>
        </p:txBody>
      </p:sp>
      <p:sp>
        <p:nvSpPr>
          <p:cNvPr id="21" name="object 2">
            <a:extLst>
              <a:ext uri="{FF2B5EF4-FFF2-40B4-BE49-F238E27FC236}">
                <a16:creationId xmlns:a16="http://schemas.microsoft.com/office/drawing/2014/main" id="{BEF3B058-7821-4928-A258-C60529DE705E}"/>
              </a:ext>
            </a:extLst>
          </p:cNvPr>
          <p:cNvSpPr txBox="1">
            <a:spLocks noGrp="1"/>
          </p:cNvSpPr>
          <p:nvPr>
            <p:ph type="title"/>
          </p:nvPr>
        </p:nvSpPr>
        <p:spPr>
          <a:xfrm>
            <a:off x="2209800" y="1714500"/>
            <a:ext cx="6172200" cy="720710"/>
          </a:xfrm>
          <a:prstGeom prst="rect">
            <a:avLst/>
          </a:prstGeom>
        </p:spPr>
        <p:txBody>
          <a:bodyPr vert="horz" wrap="square" lIns="0" tIns="12700" rIns="0" bIns="0" rtlCol="0">
            <a:spAutoFit/>
          </a:bodyPr>
          <a:lstStyle/>
          <a:p>
            <a:pPr marL="12700">
              <a:lnSpc>
                <a:spcPct val="100000"/>
              </a:lnSpc>
              <a:spcBef>
                <a:spcPts val="100"/>
              </a:spcBef>
            </a:pPr>
            <a:r>
              <a:rPr sz="4600" b="1" spc="-20" dirty="0">
                <a:solidFill>
                  <a:schemeClr val="bg1"/>
                </a:solidFill>
                <a:latin typeface="Calibri Light"/>
                <a:cs typeface="Calibri Light"/>
              </a:rPr>
              <a:t>What</a:t>
            </a:r>
            <a:r>
              <a:rPr sz="4600" b="1" spc="-85" dirty="0">
                <a:solidFill>
                  <a:schemeClr val="bg1"/>
                </a:solidFill>
                <a:latin typeface="Calibri Light"/>
                <a:cs typeface="Calibri Light"/>
              </a:rPr>
              <a:t> </a:t>
            </a:r>
            <a:r>
              <a:rPr sz="4600" b="1" dirty="0">
                <a:solidFill>
                  <a:schemeClr val="bg1"/>
                </a:solidFill>
                <a:latin typeface="Calibri Light"/>
                <a:cs typeface="Calibri Light"/>
              </a:rPr>
              <a:t>is</a:t>
            </a:r>
            <a:r>
              <a:rPr sz="4600" b="1" spc="-50" dirty="0">
                <a:solidFill>
                  <a:schemeClr val="bg1"/>
                </a:solidFill>
                <a:latin typeface="Calibri Light"/>
                <a:cs typeface="Calibri Light"/>
              </a:rPr>
              <a:t> </a:t>
            </a:r>
            <a:r>
              <a:rPr lang="en-US" sz="4600" b="1" spc="-40" dirty="0">
                <a:solidFill>
                  <a:schemeClr val="bg1"/>
                </a:solidFill>
                <a:latin typeface="Calibri Light"/>
                <a:cs typeface="Calibri Light"/>
              </a:rPr>
              <a:t>ETL</a:t>
            </a:r>
            <a:r>
              <a:rPr sz="4600" b="1" spc="-25" dirty="0">
                <a:solidFill>
                  <a:schemeClr val="bg1"/>
                </a:solidFill>
                <a:latin typeface="Calibri Light"/>
                <a:cs typeface="Calibri Light"/>
              </a:rPr>
              <a:t>?</a:t>
            </a:r>
            <a:endParaRPr sz="4600" b="1" dirty="0">
              <a:solidFill>
                <a:schemeClr val="bg1"/>
              </a:solidFill>
              <a:latin typeface="Calibri Light"/>
              <a:cs typeface="Calibri Light"/>
            </a:endParaRPr>
          </a:p>
        </p:txBody>
      </p:sp>
      <p:sp>
        <p:nvSpPr>
          <p:cNvPr id="23" name="object 4">
            <a:extLst>
              <a:ext uri="{FF2B5EF4-FFF2-40B4-BE49-F238E27FC236}">
                <a16:creationId xmlns:a16="http://schemas.microsoft.com/office/drawing/2014/main" id="{2989EB5D-EC6C-414C-AA38-6FB26AF337D2}"/>
              </a:ext>
            </a:extLst>
          </p:cNvPr>
          <p:cNvSpPr txBox="1"/>
          <p:nvPr/>
        </p:nvSpPr>
        <p:spPr>
          <a:xfrm>
            <a:off x="2133600" y="3238500"/>
            <a:ext cx="13563600" cy="4444807"/>
          </a:xfrm>
          <a:prstGeom prst="rect">
            <a:avLst/>
          </a:prstGeom>
        </p:spPr>
        <p:txBody>
          <a:bodyPr vert="horz" wrap="square" lIns="0" tIns="12700" rIns="0" bIns="0" rtlCol="0">
            <a:spAutoFit/>
          </a:bodyPr>
          <a:lstStyle/>
          <a:p>
            <a:pPr algn="just"/>
            <a:r>
              <a:rPr lang="en-US" sz="3200" dirty="0">
                <a:solidFill>
                  <a:schemeClr val="bg1"/>
                </a:solidFill>
              </a:rPr>
              <a:t>ETL is an acronym for Extract/Transform and Load. ETL is the engine that drives your visual analytics. Without ETL you would be limited to the shape (existing layout) of the data you start with.</a:t>
            </a:r>
          </a:p>
          <a:p>
            <a:pPr algn="just"/>
            <a:endParaRPr lang="en-US" sz="3200" dirty="0">
              <a:solidFill>
                <a:schemeClr val="bg1"/>
              </a:solidFill>
              <a:cs typeface="Segoe UI Semilight"/>
            </a:endParaRPr>
          </a:p>
          <a:p>
            <a:pPr algn="just"/>
            <a:r>
              <a:rPr lang="en-US" sz="3200" dirty="0">
                <a:solidFill>
                  <a:schemeClr val="bg1"/>
                </a:solidFill>
              </a:rPr>
              <a:t>In many cases this is OK, but as you progress in visual analytics, you will find yourself wanting to combine data sources, combine fields within data sources, or maybe even break some individual fields out into multiple fields. You might want to replace some abbreviations or codes out into the values they represent.</a:t>
            </a:r>
          </a:p>
          <a:p>
            <a:pPr algn="just"/>
            <a:endParaRPr sz="3200" dirty="0">
              <a:solidFill>
                <a:schemeClr val="bg1"/>
              </a:solidFill>
              <a:cs typeface="Segoe UI Semilight"/>
            </a:endParaRPr>
          </a:p>
        </p:txBody>
      </p:sp>
    </p:spTree>
    <p:extLst>
      <p:ext uri="{BB962C8B-B14F-4D97-AF65-F5344CB8AC3E}">
        <p14:creationId xmlns:p14="http://schemas.microsoft.com/office/powerpoint/2010/main" val="39876060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2">
            <a:extLst>
              <a:ext uri="{FF2B5EF4-FFF2-40B4-BE49-F238E27FC236}">
                <a16:creationId xmlns:a16="http://schemas.microsoft.com/office/drawing/2014/main" id="{8EE4CF62-7F76-475F-8A24-BC0A4FF2480A}"/>
              </a:ext>
            </a:extLst>
          </p:cNvPr>
          <p:cNvSpPr/>
          <p:nvPr/>
        </p:nvSpPr>
        <p:spPr>
          <a:xfrm>
            <a:off x="-1750568" y="-1456954"/>
            <a:ext cx="4161259" cy="3015590"/>
          </a:xfrm>
          <a:custGeom>
            <a:avLst/>
            <a:gdLst/>
            <a:ahLst/>
            <a:cxnLst/>
            <a:rect l="l" t="t" r="r" b="b"/>
            <a:pathLst>
              <a:path w="4193168" h="2966667">
                <a:moveTo>
                  <a:pt x="0" y="0"/>
                </a:moveTo>
                <a:lnTo>
                  <a:pt x="4193169" y="0"/>
                </a:lnTo>
                <a:lnTo>
                  <a:pt x="4193169" y="2966667"/>
                </a:lnTo>
                <a:lnTo>
                  <a:pt x="0" y="296666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8" name="Freeform 3">
            <a:extLst>
              <a:ext uri="{FF2B5EF4-FFF2-40B4-BE49-F238E27FC236}">
                <a16:creationId xmlns:a16="http://schemas.microsoft.com/office/drawing/2014/main" id="{56CF4B6E-9485-42E0-95FC-B364835220C1}"/>
              </a:ext>
            </a:extLst>
          </p:cNvPr>
          <p:cNvSpPr/>
          <p:nvPr/>
        </p:nvSpPr>
        <p:spPr>
          <a:xfrm>
            <a:off x="17259300" y="8617846"/>
            <a:ext cx="1642777" cy="1907433"/>
          </a:xfrm>
          <a:custGeom>
            <a:avLst/>
            <a:gdLst/>
            <a:ahLst/>
            <a:cxnLst/>
            <a:rect l="l" t="t" r="r" b="b"/>
            <a:pathLst>
              <a:path w="1642777" h="1907433">
                <a:moveTo>
                  <a:pt x="0" y="0"/>
                </a:moveTo>
                <a:lnTo>
                  <a:pt x="1642777" y="0"/>
                </a:lnTo>
                <a:lnTo>
                  <a:pt x="1642777" y="1907433"/>
                </a:lnTo>
                <a:lnTo>
                  <a:pt x="0" y="190743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9" name="Group 4">
            <a:extLst>
              <a:ext uri="{FF2B5EF4-FFF2-40B4-BE49-F238E27FC236}">
                <a16:creationId xmlns:a16="http://schemas.microsoft.com/office/drawing/2014/main" id="{9E4BA67C-5FAF-48FE-BA76-A0E2382901B1}"/>
              </a:ext>
            </a:extLst>
          </p:cNvPr>
          <p:cNvGrpSpPr/>
          <p:nvPr/>
        </p:nvGrpSpPr>
        <p:grpSpPr>
          <a:xfrm>
            <a:off x="10941778" y="389471"/>
            <a:ext cx="7683351" cy="897122"/>
            <a:chOff x="0" y="0"/>
            <a:chExt cx="10244467" cy="1196163"/>
          </a:xfrm>
        </p:grpSpPr>
        <p:grpSp>
          <p:nvGrpSpPr>
            <p:cNvPr id="10" name="Group 5">
              <a:extLst>
                <a:ext uri="{FF2B5EF4-FFF2-40B4-BE49-F238E27FC236}">
                  <a16:creationId xmlns:a16="http://schemas.microsoft.com/office/drawing/2014/main" id="{FCCD7DAA-2FF5-4ECA-A66E-AE27F24D40F8}"/>
                </a:ext>
              </a:extLst>
            </p:cNvPr>
            <p:cNvGrpSpPr/>
            <p:nvPr/>
          </p:nvGrpSpPr>
          <p:grpSpPr>
            <a:xfrm>
              <a:off x="0" y="0"/>
              <a:ext cx="10244467" cy="1196163"/>
              <a:chOff x="0" y="0"/>
              <a:chExt cx="2449405" cy="285997"/>
            </a:xfrm>
          </p:grpSpPr>
          <p:sp>
            <p:nvSpPr>
              <p:cNvPr id="15" name="Freeform 6">
                <a:extLst>
                  <a:ext uri="{FF2B5EF4-FFF2-40B4-BE49-F238E27FC236}">
                    <a16:creationId xmlns:a16="http://schemas.microsoft.com/office/drawing/2014/main" id="{B17360D2-BC57-4AA9-AA35-CBD8DD1E4670}"/>
                  </a:ext>
                </a:extLst>
              </p:cNvPr>
              <p:cNvSpPr/>
              <p:nvPr/>
            </p:nvSpPr>
            <p:spPr>
              <a:xfrm>
                <a:off x="0" y="0"/>
                <a:ext cx="2449405" cy="285997"/>
              </a:xfrm>
              <a:custGeom>
                <a:avLst/>
                <a:gdLst/>
                <a:ahLst/>
                <a:cxnLst/>
                <a:rect l="l" t="t" r="r" b="b"/>
                <a:pathLst>
                  <a:path w="2449405" h="285997">
                    <a:moveTo>
                      <a:pt x="42320" y="0"/>
                    </a:moveTo>
                    <a:lnTo>
                      <a:pt x="2407085" y="0"/>
                    </a:lnTo>
                    <a:cubicBezTo>
                      <a:pt x="2430458" y="0"/>
                      <a:pt x="2449405" y="18947"/>
                      <a:pt x="2449405" y="42320"/>
                    </a:cubicBezTo>
                    <a:lnTo>
                      <a:pt x="2449405" y="243677"/>
                    </a:lnTo>
                    <a:cubicBezTo>
                      <a:pt x="2449405" y="267050"/>
                      <a:pt x="2430458" y="285997"/>
                      <a:pt x="2407085" y="285997"/>
                    </a:cubicBezTo>
                    <a:lnTo>
                      <a:pt x="42320" y="285997"/>
                    </a:lnTo>
                    <a:cubicBezTo>
                      <a:pt x="18947" y="285997"/>
                      <a:pt x="0" y="267050"/>
                      <a:pt x="0" y="243677"/>
                    </a:cubicBezTo>
                    <a:lnTo>
                      <a:pt x="0" y="42320"/>
                    </a:lnTo>
                    <a:cubicBezTo>
                      <a:pt x="0" y="18947"/>
                      <a:pt x="18947" y="0"/>
                      <a:pt x="42320" y="0"/>
                    </a:cubicBezTo>
                    <a:close/>
                  </a:path>
                </a:pathLst>
              </a:custGeom>
              <a:solidFill>
                <a:srgbClr val="FFFFFF"/>
              </a:solidFill>
            </p:spPr>
          </p:sp>
          <p:sp>
            <p:nvSpPr>
              <p:cNvPr id="16" name="TextBox 7">
                <a:extLst>
                  <a:ext uri="{FF2B5EF4-FFF2-40B4-BE49-F238E27FC236}">
                    <a16:creationId xmlns:a16="http://schemas.microsoft.com/office/drawing/2014/main" id="{E3F4C40D-447F-4C35-B9F6-8AFD68C36AE7}"/>
                  </a:ext>
                </a:extLst>
              </p:cNvPr>
              <p:cNvSpPr txBox="1"/>
              <p:nvPr/>
            </p:nvSpPr>
            <p:spPr>
              <a:xfrm>
                <a:off x="0" y="-76200"/>
                <a:ext cx="812800" cy="889000"/>
              </a:xfrm>
              <a:prstGeom prst="rect">
                <a:avLst/>
              </a:prstGeom>
            </p:spPr>
            <p:txBody>
              <a:bodyPr lIns="41969" tIns="41969" rIns="41969" bIns="41969" rtlCol="0" anchor="ctr"/>
              <a:lstStyle/>
              <a:p>
                <a:pPr algn="ctr">
                  <a:lnSpc>
                    <a:spcPts val="3695"/>
                  </a:lnSpc>
                </a:pPr>
                <a:endParaRPr/>
              </a:p>
            </p:txBody>
          </p:sp>
        </p:grpSp>
        <p:sp>
          <p:nvSpPr>
            <p:cNvPr id="11" name="Freeform 8">
              <a:extLst>
                <a:ext uri="{FF2B5EF4-FFF2-40B4-BE49-F238E27FC236}">
                  <a16:creationId xmlns:a16="http://schemas.microsoft.com/office/drawing/2014/main" id="{CC8D9D99-3776-4B4C-8C1D-6D1A2BC1FE1D}"/>
                </a:ext>
              </a:extLst>
            </p:cNvPr>
            <p:cNvSpPr/>
            <p:nvPr/>
          </p:nvSpPr>
          <p:spPr>
            <a:xfrm>
              <a:off x="329832" y="155260"/>
              <a:ext cx="3482526" cy="885642"/>
            </a:xfrm>
            <a:custGeom>
              <a:avLst/>
              <a:gdLst/>
              <a:ahLst/>
              <a:cxnLst/>
              <a:rect l="l" t="t" r="r" b="b"/>
              <a:pathLst>
                <a:path w="3482526" h="885642">
                  <a:moveTo>
                    <a:pt x="0" y="0"/>
                  </a:moveTo>
                  <a:lnTo>
                    <a:pt x="3482526" y="0"/>
                  </a:lnTo>
                  <a:lnTo>
                    <a:pt x="3482526" y="885643"/>
                  </a:lnTo>
                  <a:lnTo>
                    <a:pt x="0" y="885643"/>
                  </a:lnTo>
                  <a:lnTo>
                    <a:pt x="0" y="0"/>
                  </a:lnTo>
                  <a:close/>
                </a:path>
              </a:pathLst>
            </a:custGeom>
            <a:blipFill>
              <a:blip r:embed="rId6"/>
              <a:stretch>
                <a:fillRect/>
              </a:stretch>
            </a:blipFill>
          </p:spPr>
        </p:sp>
        <p:sp>
          <p:nvSpPr>
            <p:cNvPr id="12" name="Freeform 9">
              <a:extLst>
                <a:ext uri="{FF2B5EF4-FFF2-40B4-BE49-F238E27FC236}">
                  <a16:creationId xmlns:a16="http://schemas.microsoft.com/office/drawing/2014/main" id="{C1DC7B38-5C54-4670-99CD-DF6DCFF2DE8D}"/>
                </a:ext>
              </a:extLst>
            </p:cNvPr>
            <p:cNvSpPr/>
            <p:nvPr/>
          </p:nvSpPr>
          <p:spPr>
            <a:xfrm>
              <a:off x="4071928" y="165752"/>
              <a:ext cx="1400551" cy="885642"/>
            </a:xfrm>
            <a:custGeom>
              <a:avLst/>
              <a:gdLst/>
              <a:ahLst/>
              <a:cxnLst/>
              <a:rect l="l" t="t" r="r" b="b"/>
              <a:pathLst>
                <a:path w="1400551" h="885642">
                  <a:moveTo>
                    <a:pt x="0" y="0"/>
                  </a:moveTo>
                  <a:lnTo>
                    <a:pt x="1400551" y="0"/>
                  </a:lnTo>
                  <a:lnTo>
                    <a:pt x="1400551" y="885643"/>
                  </a:lnTo>
                  <a:lnTo>
                    <a:pt x="0" y="885643"/>
                  </a:lnTo>
                  <a:lnTo>
                    <a:pt x="0" y="0"/>
                  </a:lnTo>
                  <a:close/>
                </a:path>
              </a:pathLst>
            </a:custGeom>
            <a:blipFill>
              <a:blip r:embed="rId7"/>
              <a:stretch>
                <a:fillRect/>
              </a:stretch>
            </a:blipFill>
          </p:spPr>
        </p:sp>
        <p:sp>
          <p:nvSpPr>
            <p:cNvPr id="13" name="Freeform 10">
              <a:extLst>
                <a:ext uri="{FF2B5EF4-FFF2-40B4-BE49-F238E27FC236}">
                  <a16:creationId xmlns:a16="http://schemas.microsoft.com/office/drawing/2014/main" id="{C998AB0B-2165-41ED-86BC-5645C5770B9E}"/>
                </a:ext>
              </a:extLst>
            </p:cNvPr>
            <p:cNvSpPr/>
            <p:nvPr/>
          </p:nvSpPr>
          <p:spPr>
            <a:xfrm>
              <a:off x="7728368" y="0"/>
              <a:ext cx="1826203" cy="1196163"/>
            </a:xfrm>
            <a:custGeom>
              <a:avLst/>
              <a:gdLst/>
              <a:ahLst/>
              <a:cxnLst/>
              <a:rect l="l" t="t" r="r" b="b"/>
              <a:pathLst>
                <a:path w="1826203" h="1196163">
                  <a:moveTo>
                    <a:pt x="0" y="0"/>
                  </a:moveTo>
                  <a:lnTo>
                    <a:pt x="1826203" y="0"/>
                  </a:lnTo>
                  <a:lnTo>
                    <a:pt x="1826203" y="1196163"/>
                  </a:lnTo>
                  <a:lnTo>
                    <a:pt x="0" y="1196163"/>
                  </a:lnTo>
                  <a:lnTo>
                    <a:pt x="0" y="0"/>
                  </a:lnTo>
                  <a:close/>
                </a:path>
              </a:pathLst>
            </a:custGeom>
            <a:blipFill>
              <a:blip r:embed="rId8"/>
              <a:stretch>
                <a:fillRect/>
              </a:stretch>
            </a:blipFill>
          </p:spPr>
        </p:sp>
        <p:sp>
          <p:nvSpPr>
            <p:cNvPr id="14" name="Freeform 11">
              <a:extLst>
                <a:ext uri="{FF2B5EF4-FFF2-40B4-BE49-F238E27FC236}">
                  <a16:creationId xmlns:a16="http://schemas.microsoft.com/office/drawing/2014/main" id="{C61608C7-6B58-4B15-8A05-B4F45F3C89DF}"/>
                </a:ext>
              </a:extLst>
            </p:cNvPr>
            <p:cNvSpPr/>
            <p:nvPr/>
          </p:nvSpPr>
          <p:spPr>
            <a:xfrm>
              <a:off x="5912867" y="165793"/>
              <a:ext cx="1663102" cy="885602"/>
            </a:xfrm>
            <a:custGeom>
              <a:avLst/>
              <a:gdLst/>
              <a:ahLst/>
              <a:cxnLst/>
              <a:rect l="l" t="t" r="r" b="b"/>
              <a:pathLst>
                <a:path w="1663102" h="885602">
                  <a:moveTo>
                    <a:pt x="0" y="0"/>
                  </a:moveTo>
                  <a:lnTo>
                    <a:pt x="1663101" y="0"/>
                  </a:lnTo>
                  <a:lnTo>
                    <a:pt x="1663101" y="885602"/>
                  </a:lnTo>
                  <a:lnTo>
                    <a:pt x="0" y="885602"/>
                  </a:lnTo>
                  <a:lnTo>
                    <a:pt x="0" y="0"/>
                  </a:lnTo>
                  <a:close/>
                </a:path>
              </a:pathLst>
            </a:custGeom>
            <a:blipFill>
              <a:blip r:embed="rId9"/>
              <a:stretch>
                <a:fillRect/>
              </a:stretch>
            </a:blipFill>
          </p:spPr>
        </p:sp>
      </p:grpSp>
      <p:sp>
        <p:nvSpPr>
          <p:cNvPr id="17" name="TextBox 12">
            <a:extLst>
              <a:ext uri="{FF2B5EF4-FFF2-40B4-BE49-F238E27FC236}">
                <a16:creationId xmlns:a16="http://schemas.microsoft.com/office/drawing/2014/main" id="{7BF34BFC-41DC-4D82-AAF5-8FF7D47A1789}"/>
              </a:ext>
            </a:extLst>
          </p:cNvPr>
          <p:cNvSpPr txBox="1"/>
          <p:nvPr/>
        </p:nvSpPr>
        <p:spPr>
          <a:xfrm>
            <a:off x="990600" y="9715500"/>
            <a:ext cx="16229064" cy="341568"/>
          </a:xfrm>
          <a:prstGeom prst="rect">
            <a:avLst/>
          </a:prstGeom>
        </p:spPr>
        <p:txBody>
          <a:bodyPr lIns="0" tIns="0" rIns="0" bIns="0" rtlCol="0" anchor="t">
            <a:spAutoFit/>
          </a:bodyPr>
          <a:lstStyle/>
          <a:p>
            <a:pPr algn="ctr">
              <a:lnSpc>
                <a:spcPts val="2963"/>
              </a:lnSpc>
              <a:spcBef>
                <a:spcPct val="0"/>
              </a:spcBef>
            </a:pPr>
            <a:r>
              <a:rPr lang="en-US" sz="1600" spc="78" dirty="0">
                <a:solidFill>
                  <a:srgbClr val="FFFFFF"/>
                </a:solidFill>
                <a:latin typeface="Open Sans"/>
              </a:rPr>
              <a:t>[ 12-09-2023 ] | [KODE MK: BDG23407 | MATAKULIAH: DATA SCIENCE AND BUSINESS ANALYTICS | SKS: 2/2 | VERSI: 01</a:t>
            </a:r>
          </a:p>
        </p:txBody>
      </p:sp>
      <p:sp>
        <p:nvSpPr>
          <p:cNvPr id="21" name="object 2">
            <a:extLst>
              <a:ext uri="{FF2B5EF4-FFF2-40B4-BE49-F238E27FC236}">
                <a16:creationId xmlns:a16="http://schemas.microsoft.com/office/drawing/2014/main" id="{BEF3B058-7821-4928-A258-C60529DE705E}"/>
              </a:ext>
            </a:extLst>
          </p:cNvPr>
          <p:cNvSpPr txBox="1">
            <a:spLocks noGrp="1"/>
          </p:cNvSpPr>
          <p:nvPr>
            <p:ph type="title"/>
          </p:nvPr>
        </p:nvSpPr>
        <p:spPr>
          <a:xfrm>
            <a:off x="2209800" y="1908190"/>
            <a:ext cx="6172200" cy="720710"/>
          </a:xfrm>
          <a:prstGeom prst="rect">
            <a:avLst/>
          </a:prstGeom>
        </p:spPr>
        <p:txBody>
          <a:bodyPr vert="horz" wrap="square" lIns="0" tIns="12700" rIns="0" bIns="0" rtlCol="0">
            <a:spAutoFit/>
          </a:bodyPr>
          <a:lstStyle/>
          <a:p>
            <a:pPr marL="12700">
              <a:lnSpc>
                <a:spcPct val="100000"/>
              </a:lnSpc>
              <a:spcBef>
                <a:spcPts val="100"/>
              </a:spcBef>
            </a:pPr>
            <a:r>
              <a:rPr sz="4600" b="1" spc="-20" dirty="0">
                <a:solidFill>
                  <a:schemeClr val="bg1"/>
                </a:solidFill>
                <a:latin typeface="Calibri Light"/>
                <a:cs typeface="Calibri Light"/>
              </a:rPr>
              <a:t>What</a:t>
            </a:r>
            <a:r>
              <a:rPr sz="4600" b="1" spc="-85" dirty="0">
                <a:solidFill>
                  <a:schemeClr val="bg1"/>
                </a:solidFill>
                <a:latin typeface="Calibri Light"/>
                <a:cs typeface="Calibri Light"/>
              </a:rPr>
              <a:t> </a:t>
            </a:r>
            <a:r>
              <a:rPr sz="4600" b="1" dirty="0">
                <a:solidFill>
                  <a:schemeClr val="bg1"/>
                </a:solidFill>
                <a:latin typeface="Calibri Light"/>
                <a:cs typeface="Calibri Light"/>
              </a:rPr>
              <a:t>is</a:t>
            </a:r>
            <a:r>
              <a:rPr lang="en-US" sz="4600" b="1" dirty="0">
                <a:solidFill>
                  <a:schemeClr val="bg1"/>
                </a:solidFill>
                <a:latin typeface="Calibri Light"/>
                <a:cs typeface="Calibri Light"/>
              </a:rPr>
              <a:t> Extract</a:t>
            </a:r>
            <a:r>
              <a:rPr sz="4600" b="1" spc="-25" dirty="0">
                <a:solidFill>
                  <a:schemeClr val="bg1"/>
                </a:solidFill>
                <a:latin typeface="Calibri Light"/>
                <a:cs typeface="Calibri Light"/>
              </a:rPr>
              <a:t>?</a:t>
            </a:r>
            <a:endParaRPr sz="4600" b="1" dirty="0">
              <a:solidFill>
                <a:schemeClr val="bg1"/>
              </a:solidFill>
              <a:latin typeface="Calibri Light"/>
              <a:cs typeface="Calibri Light"/>
            </a:endParaRPr>
          </a:p>
        </p:txBody>
      </p:sp>
      <p:sp>
        <p:nvSpPr>
          <p:cNvPr id="23" name="object 4">
            <a:extLst>
              <a:ext uri="{FF2B5EF4-FFF2-40B4-BE49-F238E27FC236}">
                <a16:creationId xmlns:a16="http://schemas.microsoft.com/office/drawing/2014/main" id="{2989EB5D-EC6C-414C-AA38-6FB26AF337D2}"/>
              </a:ext>
            </a:extLst>
          </p:cNvPr>
          <p:cNvSpPr txBox="1"/>
          <p:nvPr/>
        </p:nvSpPr>
        <p:spPr>
          <a:xfrm>
            <a:off x="2225771" y="3272348"/>
            <a:ext cx="13242829" cy="1490152"/>
          </a:xfrm>
          <a:prstGeom prst="rect">
            <a:avLst/>
          </a:prstGeom>
        </p:spPr>
        <p:txBody>
          <a:bodyPr vert="horz" wrap="square" lIns="0" tIns="12700" rIns="0" bIns="0" rtlCol="0">
            <a:spAutoFit/>
          </a:bodyPr>
          <a:lstStyle/>
          <a:p>
            <a:pPr algn="just"/>
            <a:r>
              <a:rPr lang="en-US" sz="3200" dirty="0">
                <a:solidFill>
                  <a:schemeClr val="bg1"/>
                </a:solidFill>
              </a:rPr>
              <a:t>In the Extract phase, we are focused on connecting to and joining data. This is where we will explore the types of joins we can use and how each could affect the overall shape of our data. </a:t>
            </a:r>
            <a:endParaRPr lang="en-US" sz="3200" dirty="0">
              <a:solidFill>
                <a:schemeClr val="bg1"/>
              </a:solidFill>
              <a:cs typeface="Segoe UI Semilight"/>
            </a:endParaRPr>
          </a:p>
        </p:txBody>
      </p:sp>
    </p:spTree>
    <p:extLst>
      <p:ext uri="{BB962C8B-B14F-4D97-AF65-F5344CB8AC3E}">
        <p14:creationId xmlns:p14="http://schemas.microsoft.com/office/powerpoint/2010/main" val="26984133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2">
            <a:extLst>
              <a:ext uri="{FF2B5EF4-FFF2-40B4-BE49-F238E27FC236}">
                <a16:creationId xmlns:a16="http://schemas.microsoft.com/office/drawing/2014/main" id="{8EE4CF62-7F76-475F-8A24-BC0A4FF2480A}"/>
              </a:ext>
            </a:extLst>
          </p:cNvPr>
          <p:cNvSpPr/>
          <p:nvPr/>
        </p:nvSpPr>
        <p:spPr>
          <a:xfrm>
            <a:off x="-1750568" y="-1456954"/>
            <a:ext cx="4161259" cy="3015590"/>
          </a:xfrm>
          <a:custGeom>
            <a:avLst/>
            <a:gdLst/>
            <a:ahLst/>
            <a:cxnLst/>
            <a:rect l="l" t="t" r="r" b="b"/>
            <a:pathLst>
              <a:path w="4193168" h="2966667">
                <a:moveTo>
                  <a:pt x="0" y="0"/>
                </a:moveTo>
                <a:lnTo>
                  <a:pt x="4193169" y="0"/>
                </a:lnTo>
                <a:lnTo>
                  <a:pt x="4193169" y="2966667"/>
                </a:lnTo>
                <a:lnTo>
                  <a:pt x="0" y="296666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8" name="Freeform 3">
            <a:extLst>
              <a:ext uri="{FF2B5EF4-FFF2-40B4-BE49-F238E27FC236}">
                <a16:creationId xmlns:a16="http://schemas.microsoft.com/office/drawing/2014/main" id="{56CF4B6E-9485-42E0-95FC-B364835220C1}"/>
              </a:ext>
            </a:extLst>
          </p:cNvPr>
          <p:cNvSpPr/>
          <p:nvPr/>
        </p:nvSpPr>
        <p:spPr>
          <a:xfrm>
            <a:off x="17259300" y="8617846"/>
            <a:ext cx="1642777" cy="1907433"/>
          </a:xfrm>
          <a:custGeom>
            <a:avLst/>
            <a:gdLst/>
            <a:ahLst/>
            <a:cxnLst/>
            <a:rect l="l" t="t" r="r" b="b"/>
            <a:pathLst>
              <a:path w="1642777" h="1907433">
                <a:moveTo>
                  <a:pt x="0" y="0"/>
                </a:moveTo>
                <a:lnTo>
                  <a:pt x="1642777" y="0"/>
                </a:lnTo>
                <a:lnTo>
                  <a:pt x="1642777" y="1907433"/>
                </a:lnTo>
                <a:lnTo>
                  <a:pt x="0" y="190743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9" name="Group 4">
            <a:extLst>
              <a:ext uri="{FF2B5EF4-FFF2-40B4-BE49-F238E27FC236}">
                <a16:creationId xmlns:a16="http://schemas.microsoft.com/office/drawing/2014/main" id="{9E4BA67C-5FAF-48FE-BA76-A0E2382901B1}"/>
              </a:ext>
            </a:extLst>
          </p:cNvPr>
          <p:cNvGrpSpPr/>
          <p:nvPr/>
        </p:nvGrpSpPr>
        <p:grpSpPr>
          <a:xfrm>
            <a:off x="10941778" y="389471"/>
            <a:ext cx="7683351" cy="897122"/>
            <a:chOff x="0" y="0"/>
            <a:chExt cx="10244467" cy="1196163"/>
          </a:xfrm>
        </p:grpSpPr>
        <p:grpSp>
          <p:nvGrpSpPr>
            <p:cNvPr id="10" name="Group 5">
              <a:extLst>
                <a:ext uri="{FF2B5EF4-FFF2-40B4-BE49-F238E27FC236}">
                  <a16:creationId xmlns:a16="http://schemas.microsoft.com/office/drawing/2014/main" id="{FCCD7DAA-2FF5-4ECA-A66E-AE27F24D40F8}"/>
                </a:ext>
              </a:extLst>
            </p:cNvPr>
            <p:cNvGrpSpPr/>
            <p:nvPr/>
          </p:nvGrpSpPr>
          <p:grpSpPr>
            <a:xfrm>
              <a:off x="0" y="0"/>
              <a:ext cx="10244467" cy="1196163"/>
              <a:chOff x="0" y="0"/>
              <a:chExt cx="2449405" cy="285997"/>
            </a:xfrm>
          </p:grpSpPr>
          <p:sp>
            <p:nvSpPr>
              <p:cNvPr id="15" name="Freeform 6">
                <a:extLst>
                  <a:ext uri="{FF2B5EF4-FFF2-40B4-BE49-F238E27FC236}">
                    <a16:creationId xmlns:a16="http://schemas.microsoft.com/office/drawing/2014/main" id="{B17360D2-BC57-4AA9-AA35-CBD8DD1E4670}"/>
                  </a:ext>
                </a:extLst>
              </p:cNvPr>
              <p:cNvSpPr/>
              <p:nvPr/>
            </p:nvSpPr>
            <p:spPr>
              <a:xfrm>
                <a:off x="0" y="0"/>
                <a:ext cx="2449405" cy="285997"/>
              </a:xfrm>
              <a:custGeom>
                <a:avLst/>
                <a:gdLst/>
                <a:ahLst/>
                <a:cxnLst/>
                <a:rect l="l" t="t" r="r" b="b"/>
                <a:pathLst>
                  <a:path w="2449405" h="285997">
                    <a:moveTo>
                      <a:pt x="42320" y="0"/>
                    </a:moveTo>
                    <a:lnTo>
                      <a:pt x="2407085" y="0"/>
                    </a:lnTo>
                    <a:cubicBezTo>
                      <a:pt x="2430458" y="0"/>
                      <a:pt x="2449405" y="18947"/>
                      <a:pt x="2449405" y="42320"/>
                    </a:cubicBezTo>
                    <a:lnTo>
                      <a:pt x="2449405" y="243677"/>
                    </a:lnTo>
                    <a:cubicBezTo>
                      <a:pt x="2449405" y="267050"/>
                      <a:pt x="2430458" y="285997"/>
                      <a:pt x="2407085" y="285997"/>
                    </a:cubicBezTo>
                    <a:lnTo>
                      <a:pt x="42320" y="285997"/>
                    </a:lnTo>
                    <a:cubicBezTo>
                      <a:pt x="18947" y="285997"/>
                      <a:pt x="0" y="267050"/>
                      <a:pt x="0" y="243677"/>
                    </a:cubicBezTo>
                    <a:lnTo>
                      <a:pt x="0" y="42320"/>
                    </a:lnTo>
                    <a:cubicBezTo>
                      <a:pt x="0" y="18947"/>
                      <a:pt x="18947" y="0"/>
                      <a:pt x="42320" y="0"/>
                    </a:cubicBezTo>
                    <a:close/>
                  </a:path>
                </a:pathLst>
              </a:custGeom>
              <a:solidFill>
                <a:srgbClr val="FFFFFF"/>
              </a:solidFill>
            </p:spPr>
          </p:sp>
          <p:sp>
            <p:nvSpPr>
              <p:cNvPr id="16" name="TextBox 7">
                <a:extLst>
                  <a:ext uri="{FF2B5EF4-FFF2-40B4-BE49-F238E27FC236}">
                    <a16:creationId xmlns:a16="http://schemas.microsoft.com/office/drawing/2014/main" id="{E3F4C40D-447F-4C35-B9F6-8AFD68C36AE7}"/>
                  </a:ext>
                </a:extLst>
              </p:cNvPr>
              <p:cNvSpPr txBox="1"/>
              <p:nvPr/>
            </p:nvSpPr>
            <p:spPr>
              <a:xfrm>
                <a:off x="0" y="-76200"/>
                <a:ext cx="812800" cy="889000"/>
              </a:xfrm>
              <a:prstGeom prst="rect">
                <a:avLst/>
              </a:prstGeom>
            </p:spPr>
            <p:txBody>
              <a:bodyPr lIns="41969" tIns="41969" rIns="41969" bIns="41969" rtlCol="0" anchor="ctr"/>
              <a:lstStyle/>
              <a:p>
                <a:pPr algn="ctr">
                  <a:lnSpc>
                    <a:spcPts val="3695"/>
                  </a:lnSpc>
                </a:pPr>
                <a:endParaRPr/>
              </a:p>
            </p:txBody>
          </p:sp>
        </p:grpSp>
        <p:sp>
          <p:nvSpPr>
            <p:cNvPr id="11" name="Freeform 8">
              <a:extLst>
                <a:ext uri="{FF2B5EF4-FFF2-40B4-BE49-F238E27FC236}">
                  <a16:creationId xmlns:a16="http://schemas.microsoft.com/office/drawing/2014/main" id="{CC8D9D99-3776-4B4C-8C1D-6D1A2BC1FE1D}"/>
                </a:ext>
              </a:extLst>
            </p:cNvPr>
            <p:cNvSpPr/>
            <p:nvPr/>
          </p:nvSpPr>
          <p:spPr>
            <a:xfrm>
              <a:off x="329832" y="155260"/>
              <a:ext cx="3482526" cy="885642"/>
            </a:xfrm>
            <a:custGeom>
              <a:avLst/>
              <a:gdLst/>
              <a:ahLst/>
              <a:cxnLst/>
              <a:rect l="l" t="t" r="r" b="b"/>
              <a:pathLst>
                <a:path w="3482526" h="885642">
                  <a:moveTo>
                    <a:pt x="0" y="0"/>
                  </a:moveTo>
                  <a:lnTo>
                    <a:pt x="3482526" y="0"/>
                  </a:lnTo>
                  <a:lnTo>
                    <a:pt x="3482526" y="885643"/>
                  </a:lnTo>
                  <a:lnTo>
                    <a:pt x="0" y="885643"/>
                  </a:lnTo>
                  <a:lnTo>
                    <a:pt x="0" y="0"/>
                  </a:lnTo>
                  <a:close/>
                </a:path>
              </a:pathLst>
            </a:custGeom>
            <a:blipFill>
              <a:blip r:embed="rId6"/>
              <a:stretch>
                <a:fillRect/>
              </a:stretch>
            </a:blipFill>
          </p:spPr>
        </p:sp>
        <p:sp>
          <p:nvSpPr>
            <p:cNvPr id="12" name="Freeform 9">
              <a:extLst>
                <a:ext uri="{FF2B5EF4-FFF2-40B4-BE49-F238E27FC236}">
                  <a16:creationId xmlns:a16="http://schemas.microsoft.com/office/drawing/2014/main" id="{C1DC7B38-5C54-4670-99CD-DF6DCFF2DE8D}"/>
                </a:ext>
              </a:extLst>
            </p:cNvPr>
            <p:cNvSpPr/>
            <p:nvPr/>
          </p:nvSpPr>
          <p:spPr>
            <a:xfrm>
              <a:off x="4071928" y="165752"/>
              <a:ext cx="1400551" cy="885642"/>
            </a:xfrm>
            <a:custGeom>
              <a:avLst/>
              <a:gdLst/>
              <a:ahLst/>
              <a:cxnLst/>
              <a:rect l="l" t="t" r="r" b="b"/>
              <a:pathLst>
                <a:path w="1400551" h="885642">
                  <a:moveTo>
                    <a:pt x="0" y="0"/>
                  </a:moveTo>
                  <a:lnTo>
                    <a:pt x="1400551" y="0"/>
                  </a:lnTo>
                  <a:lnTo>
                    <a:pt x="1400551" y="885643"/>
                  </a:lnTo>
                  <a:lnTo>
                    <a:pt x="0" y="885643"/>
                  </a:lnTo>
                  <a:lnTo>
                    <a:pt x="0" y="0"/>
                  </a:lnTo>
                  <a:close/>
                </a:path>
              </a:pathLst>
            </a:custGeom>
            <a:blipFill>
              <a:blip r:embed="rId7"/>
              <a:stretch>
                <a:fillRect/>
              </a:stretch>
            </a:blipFill>
          </p:spPr>
        </p:sp>
        <p:sp>
          <p:nvSpPr>
            <p:cNvPr id="13" name="Freeform 10">
              <a:extLst>
                <a:ext uri="{FF2B5EF4-FFF2-40B4-BE49-F238E27FC236}">
                  <a16:creationId xmlns:a16="http://schemas.microsoft.com/office/drawing/2014/main" id="{C998AB0B-2165-41ED-86BC-5645C5770B9E}"/>
                </a:ext>
              </a:extLst>
            </p:cNvPr>
            <p:cNvSpPr/>
            <p:nvPr/>
          </p:nvSpPr>
          <p:spPr>
            <a:xfrm>
              <a:off x="7728368" y="0"/>
              <a:ext cx="1826203" cy="1196163"/>
            </a:xfrm>
            <a:custGeom>
              <a:avLst/>
              <a:gdLst/>
              <a:ahLst/>
              <a:cxnLst/>
              <a:rect l="l" t="t" r="r" b="b"/>
              <a:pathLst>
                <a:path w="1826203" h="1196163">
                  <a:moveTo>
                    <a:pt x="0" y="0"/>
                  </a:moveTo>
                  <a:lnTo>
                    <a:pt x="1826203" y="0"/>
                  </a:lnTo>
                  <a:lnTo>
                    <a:pt x="1826203" y="1196163"/>
                  </a:lnTo>
                  <a:lnTo>
                    <a:pt x="0" y="1196163"/>
                  </a:lnTo>
                  <a:lnTo>
                    <a:pt x="0" y="0"/>
                  </a:lnTo>
                  <a:close/>
                </a:path>
              </a:pathLst>
            </a:custGeom>
            <a:blipFill>
              <a:blip r:embed="rId8"/>
              <a:stretch>
                <a:fillRect/>
              </a:stretch>
            </a:blipFill>
          </p:spPr>
        </p:sp>
        <p:sp>
          <p:nvSpPr>
            <p:cNvPr id="14" name="Freeform 11">
              <a:extLst>
                <a:ext uri="{FF2B5EF4-FFF2-40B4-BE49-F238E27FC236}">
                  <a16:creationId xmlns:a16="http://schemas.microsoft.com/office/drawing/2014/main" id="{C61608C7-6B58-4B15-8A05-B4F45F3C89DF}"/>
                </a:ext>
              </a:extLst>
            </p:cNvPr>
            <p:cNvSpPr/>
            <p:nvPr/>
          </p:nvSpPr>
          <p:spPr>
            <a:xfrm>
              <a:off x="5912867" y="165793"/>
              <a:ext cx="1663102" cy="885602"/>
            </a:xfrm>
            <a:custGeom>
              <a:avLst/>
              <a:gdLst/>
              <a:ahLst/>
              <a:cxnLst/>
              <a:rect l="l" t="t" r="r" b="b"/>
              <a:pathLst>
                <a:path w="1663102" h="885602">
                  <a:moveTo>
                    <a:pt x="0" y="0"/>
                  </a:moveTo>
                  <a:lnTo>
                    <a:pt x="1663101" y="0"/>
                  </a:lnTo>
                  <a:lnTo>
                    <a:pt x="1663101" y="885602"/>
                  </a:lnTo>
                  <a:lnTo>
                    <a:pt x="0" y="885602"/>
                  </a:lnTo>
                  <a:lnTo>
                    <a:pt x="0" y="0"/>
                  </a:lnTo>
                  <a:close/>
                </a:path>
              </a:pathLst>
            </a:custGeom>
            <a:blipFill>
              <a:blip r:embed="rId9"/>
              <a:stretch>
                <a:fillRect/>
              </a:stretch>
            </a:blipFill>
          </p:spPr>
        </p:sp>
      </p:grpSp>
      <p:sp>
        <p:nvSpPr>
          <p:cNvPr id="17" name="TextBox 12">
            <a:extLst>
              <a:ext uri="{FF2B5EF4-FFF2-40B4-BE49-F238E27FC236}">
                <a16:creationId xmlns:a16="http://schemas.microsoft.com/office/drawing/2014/main" id="{7BF34BFC-41DC-4D82-AAF5-8FF7D47A1789}"/>
              </a:ext>
            </a:extLst>
          </p:cNvPr>
          <p:cNvSpPr txBox="1"/>
          <p:nvPr/>
        </p:nvSpPr>
        <p:spPr>
          <a:xfrm>
            <a:off x="990600" y="9715500"/>
            <a:ext cx="16229064" cy="341568"/>
          </a:xfrm>
          <a:prstGeom prst="rect">
            <a:avLst/>
          </a:prstGeom>
        </p:spPr>
        <p:txBody>
          <a:bodyPr lIns="0" tIns="0" rIns="0" bIns="0" rtlCol="0" anchor="t">
            <a:spAutoFit/>
          </a:bodyPr>
          <a:lstStyle/>
          <a:p>
            <a:pPr algn="ctr">
              <a:lnSpc>
                <a:spcPts val="2963"/>
              </a:lnSpc>
              <a:spcBef>
                <a:spcPct val="0"/>
              </a:spcBef>
            </a:pPr>
            <a:r>
              <a:rPr lang="en-US" sz="1600" spc="78" dirty="0">
                <a:solidFill>
                  <a:srgbClr val="FFFFFF"/>
                </a:solidFill>
                <a:latin typeface="Open Sans"/>
              </a:rPr>
              <a:t>[ 12-09-2023 ] | [KODE MK: BDG23407 | MATAKULIAH: DATA SCIENCE AND BUSINESS ANALYTICS | SKS: 2/2 | VERSI: 01</a:t>
            </a:r>
          </a:p>
        </p:txBody>
      </p:sp>
      <p:sp>
        <p:nvSpPr>
          <p:cNvPr id="21" name="object 2">
            <a:extLst>
              <a:ext uri="{FF2B5EF4-FFF2-40B4-BE49-F238E27FC236}">
                <a16:creationId xmlns:a16="http://schemas.microsoft.com/office/drawing/2014/main" id="{BEF3B058-7821-4928-A258-C60529DE705E}"/>
              </a:ext>
            </a:extLst>
          </p:cNvPr>
          <p:cNvSpPr txBox="1">
            <a:spLocks noGrp="1"/>
          </p:cNvSpPr>
          <p:nvPr>
            <p:ph type="title"/>
          </p:nvPr>
        </p:nvSpPr>
        <p:spPr>
          <a:xfrm>
            <a:off x="2209800" y="1908190"/>
            <a:ext cx="6172200" cy="720710"/>
          </a:xfrm>
          <a:prstGeom prst="rect">
            <a:avLst/>
          </a:prstGeom>
        </p:spPr>
        <p:txBody>
          <a:bodyPr vert="horz" wrap="square" lIns="0" tIns="12700" rIns="0" bIns="0" rtlCol="0">
            <a:spAutoFit/>
          </a:bodyPr>
          <a:lstStyle/>
          <a:p>
            <a:pPr marL="12700">
              <a:lnSpc>
                <a:spcPct val="100000"/>
              </a:lnSpc>
              <a:spcBef>
                <a:spcPts val="100"/>
              </a:spcBef>
            </a:pPr>
            <a:r>
              <a:rPr sz="4600" b="1" spc="-20" dirty="0">
                <a:solidFill>
                  <a:schemeClr val="bg1"/>
                </a:solidFill>
                <a:latin typeface="Calibri Light"/>
                <a:cs typeface="Calibri Light"/>
              </a:rPr>
              <a:t>What</a:t>
            </a:r>
            <a:r>
              <a:rPr sz="4600" b="1" spc="-85" dirty="0">
                <a:solidFill>
                  <a:schemeClr val="bg1"/>
                </a:solidFill>
                <a:latin typeface="Calibri Light"/>
                <a:cs typeface="Calibri Light"/>
              </a:rPr>
              <a:t> </a:t>
            </a:r>
            <a:r>
              <a:rPr sz="4600" b="1" dirty="0">
                <a:solidFill>
                  <a:schemeClr val="bg1"/>
                </a:solidFill>
                <a:latin typeface="Calibri Light"/>
                <a:cs typeface="Calibri Light"/>
              </a:rPr>
              <a:t>is</a:t>
            </a:r>
            <a:r>
              <a:rPr lang="en-US" sz="4600" b="1" dirty="0">
                <a:solidFill>
                  <a:schemeClr val="bg1"/>
                </a:solidFill>
                <a:latin typeface="Calibri Light"/>
                <a:cs typeface="Calibri Light"/>
              </a:rPr>
              <a:t> Transform</a:t>
            </a:r>
            <a:r>
              <a:rPr sz="4600" b="1" spc="-25" dirty="0">
                <a:solidFill>
                  <a:schemeClr val="bg1"/>
                </a:solidFill>
                <a:latin typeface="Calibri Light"/>
                <a:cs typeface="Calibri Light"/>
              </a:rPr>
              <a:t>?</a:t>
            </a:r>
            <a:endParaRPr sz="4600" b="1" dirty="0">
              <a:solidFill>
                <a:schemeClr val="bg1"/>
              </a:solidFill>
              <a:latin typeface="Calibri Light"/>
              <a:cs typeface="Calibri Light"/>
            </a:endParaRPr>
          </a:p>
        </p:txBody>
      </p:sp>
      <p:sp>
        <p:nvSpPr>
          <p:cNvPr id="23" name="object 4">
            <a:extLst>
              <a:ext uri="{FF2B5EF4-FFF2-40B4-BE49-F238E27FC236}">
                <a16:creationId xmlns:a16="http://schemas.microsoft.com/office/drawing/2014/main" id="{2989EB5D-EC6C-414C-AA38-6FB26AF337D2}"/>
              </a:ext>
            </a:extLst>
          </p:cNvPr>
          <p:cNvSpPr txBox="1"/>
          <p:nvPr/>
        </p:nvSpPr>
        <p:spPr>
          <a:xfrm>
            <a:off x="2225771" y="3272348"/>
            <a:ext cx="13242829" cy="3952364"/>
          </a:xfrm>
          <a:prstGeom prst="rect">
            <a:avLst/>
          </a:prstGeom>
        </p:spPr>
        <p:txBody>
          <a:bodyPr vert="horz" wrap="square" lIns="0" tIns="12700" rIns="0" bIns="0" rtlCol="0">
            <a:spAutoFit/>
          </a:bodyPr>
          <a:lstStyle/>
          <a:p>
            <a:pPr algn="just"/>
            <a:r>
              <a:rPr lang="en-US" sz="3200" dirty="0">
                <a:solidFill>
                  <a:schemeClr val="bg1"/>
                </a:solidFill>
              </a:rPr>
              <a:t>In this step we roll up our sleeves and get hands on with our data. First, we will do some simple auditing to see what we are working with, spot holes in our data, and make notes about things we want to change. </a:t>
            </a:r>
          </a:p>
          <a:p>
            <a:pPr algn="just"/>
            <a:endParaRPr lang="en-US" sz="3200" dirty="0">
              <a:solidFill>
                <a:schemeClr val="bg1"/>
              </a:solidFill>
              <a:cs typeface="Segoe UI Semilight"/>
            </a:endParaRPr>
          </a:p>
          <a:p>
            <a:pPr algn="just"/>
            <a:r>
              <a:rPr lang="en-US" sz="3200" dirty="0">
                <a:solidFill>
                  <a:schemeClr val="bg1"/>
                </a:solidFill>
              </a:rPr>
              <a:t>When I refer to the shape of data, I’m talking about a couple things. At a high level, we make decisions like do we want a few columns and a lot of rows or maybe we want a lot of columns and a few rows (to pivot or not to pivot our data).</a:t>
            </a:r>
            <a:endParaRPr lang="en-US" sz="3200" dirty="0">
              <a:solidFill>
                <a:schemeClr val="bg1"/>
              </a:solidFill>
              <a:cs typeface="Segoe UI Semilight"/>
            </a:endParaRPr>
          </a:p>
        </p:txBody>
      </p:sp>
    </p:spTree>
    <p:extLst>
      <p:ext uri="{BB962C8B-B14F-4D97-AF65-F5344CB8AC3E}">
        <p14:creationId xmlns:p14="http://schemas.microsoft.com/office/powerpoint/2010/main" val="3472761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2">
            <a:extLst>
              <a:ext uri="{FF2B5EF4-FFF2-40B4-BE49-F238E27FC236}">
                <a16:creationId xmlns:a16="http://schemas.microsoft.com/office/drawing/2014/main" id="{8EE4CF62-7F76-475F-8A24-BC0A4FF2480A}"/>
              </a:ext>
            </a:extLst>
          </p:cNvPr>
          <p:cNvSpPr/>
          <p:nvPr/>
        </p:nvSpPr>
        <p:spPr>
          <a:xfrm>
            <a:off x="-1750568" y="-1456954"/>
            <a:ext cx="4161259" cy="3015590"/>
          </a:xfrm>
          <a:custGeom>
            <a:avLst/>
            <a:gdLst/>
            <a:ahLst/>
            <a:cxnLst/>
            <a:rect l="l" t="t" r="r" b="b"/>
            <a:pathLst>
              <a:path w="4193168" h="2966667">
                <a:moveTo>
                  <a:pt x="0" y="0"/>
                </a:moveTo>
                <a:lnTo>
                  <a:pt x="4193169" y="0"/>
                </a:lnTo>
                <a:lnTo>
                  <a:pt x="4193169" y="2966667"/>
                </a:lnTo>
                <a:lnTo>
                  <a:pt x="0" y="296666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8" name="Freeform 3">
            <a:extLst>
              <a:ext uri="{FF2B5EF4-FFF2-40B4-BE49-F238E27FC236}">
                <a16:creationId xmlns:a16="http://schemas.microsoft.com/office/drawing/2014/main" id="{56CF4B6E-9485-42E0-95FC-B364835220C1}"/>
              </a:ext>
            </a:extLst>
          </p:cNvPr>
          <p:cNvSpPr/>
          <p:nvPr/>
        </p:nvSpPr>
        <p:spPr>
          <a:xfrm>
            <a:off x="17259300" y="8617846"/>
            <a:ext cx="1642777" cy="1907433"/>
          </a:xfrm>
          <a:custGeom>
            <a:avLst/>
            <a:gdLst/>
            <a:ahLst/>
            <a:cxnLst/>
            <a:rect l="l" t="t" r="r" b="b"/>
            <a:pathLst>
              <a:path w="1642777" h="1907433">
                <a:moveTo>
                  <a:pt x="0" y="0"/>
                </a:moveTo>
                <a:lnTo>
                  <a:pt x="1642777" y="0"/>
                </a:lnTo>
                <a:lnTo>
                  <a:pt x="1642777" y="1907433"/>
                </a:lnTo>
                <a:lnTo>
                  <a:pt x="0" y="190743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9" name="Group 4">
            <a:extLst>
              <a:ext uri="{FF2B5EF4-FFF2-40B4-BE49-F238E27FC236}">
                <a16:creationId xmlns:a16="http://schemas.microsoft.com/office/drawing/2014/main" id="{9E4BA67C-5FAF-48FE-BA76-A0E2382901B1}"/>
              </a:ext>
            </a:extLst>
          </p:cNvPr>
          <p:cNvGrpSpPr/>
          <p:nvPr/>
        </p:nvGrpSpPr>
        <p:grpSpPr>
          <a:xfrm>
            <a:off x="10941778" y="389471"/>
            <a:ext cx="7683351" cy="897122"/>
            <a:chOff x="0" y="0"/>
            <a:chExt cx="10244467" cy="1196163"/>
          </a:xfrm>
        </p:grpSpPr>
        <p:grpSp>
          <p:nvGrpSpPr>
            <p:cNvPr id="10" name="Group 5">
              <a:extLst>
                <a:ext uri="{FF2B5EF4-FFF2-40B4-BE49-F238E27FC236}">
                  <a16:creationId xmlns:a16="http://schemas.microsoft.com/office/drawing/2014/main" id="{FCCD7DAA-2FF5-4ECA-A66E-AE27F24D40F8}"/>
                </a:ext>
              </a:extLst>
            </p:cNvPr>
            <p:cNvGrpSpPr/>
            <p:nvPr/>
          </p:nvGrpSpPr>
          <p:grpSpPr>
            <a:xfrm>
              <a:off x="0" y="0"/>
              <a:ext cx="10244467" cy="1196163"/>
              <a:chOff x="0" y="0"/>
              <a:chExt cx="2449405" cy="285997"/>
            </a:xfrm>
          </p:grpSpPr>
          <p:sp>
            <p:nvSpPr>
              <p:cNvPr id="15" name="Freeform 6">
                <a:extLst>
                  <a:ext uri="{FF2B5EF4-FFF2-40B4-BE49-F238E27FC236}">
                    <a16:creationId xmlns:a16="http://schemas.microsoft.com/office/drawing/2014/main" id="{B17360D2-BC57-4AA9-AA35-CBD8DD1E4670}"/>
                  </a:ext>
                </a:extLst>
              </p:cNvPr>
              <p:cNvSpPr/>
              <p:nvPr/>
            </p:nvSpPr>
            <p:spPr>
              <a:xfrm>
                <a:off x="0" y="0"/>
                <a:ext cx="2449405" cy="285997"/>
              </a:xfrm>
              <a:custGeom>
                <a:avLst/>
                <a:gdLst/>
                <a:ahLst/>
                <a:cxnLst/>
                <a:rect l="l" t="t" r="r" b="b"/>
                <a:pathLst>
                  <a:path w="2449405" h="285997">
                    <a:moveTo>
                      <a:pt x="42320" y="0"/>
                    </a:moveTo>
                    <a:lnTo>
                      <a:pt x="2407085" y="0"/>
                    </a:lnTo>
                    <a:cubicBezTo>
                      <a:pt x="2430458" y="0"/>
                      <a:pt x="2449405" y="18947"/>
                      <a:pt x="2449405" y="42320"/>
                    </a:cubicBezTo>
                    <a:lnTo>
                      <a:pt x="2449405" y="243677"/>
                    </a:lnTo>
                    <a:cubicBezTo>
                      <a:pt x="2449405" y="267050"/>
                      <a:pt x="2430458" y="285997"/>
                      <a:pt x="2407085" y="285997"/>
                    </a:cubicBezTo>
                    <a:lnTo>
                      <a:pt x="42320" y="285997"/>
                    </a:lnTo>
                    <a:cubicBezTo>
                      <a:pt x="18947" y="285997"/>
                      <a:pt x="0" y="267050"/>
                      <a:pt x="0" y="243677"/>
                    </a:cubicBezTo>
                    <a:lnTo>
                      <a:pt x="0" y="42320"/>
                    </a:lnTo>
                    <a:cubicBezTo>
                      <a:pt x="0" y="18947"/>
                      <a:pt x="18947" y="0"/>
                      <a:pt x="42320" y="0"/>
                    </a:cubicBezTo>
                    <a:close/>
                  </a:path>
                </a:pathLst>
              </a:custGeom>
              <a:solidFill>
                <a:srgbClr val="FFFFFF"/>
              </a:solidFill>
            </p:spPr>
          </p:sp>
          <p:sp>
            <p:nvSpPr>
              <p:cNvPr id="16" name="TextBox 7">
                <a:extLst>
                  <a:ext uri="{FF2B5EF4-FFF2-40B4-BE49-F238E27FC236}">
                    <a16:creationId xmlns:a16="http://schemas.microsoft.com/office/drawing/2014/main" id="{E3F4C40D-447F-4C35-B9F6-8AFD68C36AE7}"/>
                  </a:ext>
                </a:extLst>
              </p:cNvPr>
              <p:cNvSpPr txBox="1"/>
              <p:nvPr/>
            </p:nvSpPr>
            <p:spPr>
              <a:xfrm>
                <a:off x="0" y="-76200"/>
                <a:ext cx="812800" cy="889000"/>
              </a:xfrm>
              <a:prstGeom prst="rect">
                <a:avLst/>
              </a:prstGeom>
            </p:spPr>
            <p:txBody>
              <a:bodyPr lIns="41969" tIns="41969" rIns="41969" bIns="41969" rtlCol="0" anchor="ctr"/>
              <a:lstStyle/>
              <a:p>
                <a:pPr algn="ctr">
                  <a:lnSpc>
                    <a:spcPts val="3695"/>
                  </a:lnSpc>
                </a:pPr>
                <a:endParaRPr/>
              </a:p>
            </p:txBody>
          </p:sp>
        </p:grpSp>
        <p:sp>
          <p:nvSpPr>
            <p:cNvPr id="11" name="Freeform 8">
              <a:extLst>
                <a:ext uri="{FF2B5EF4-FFF2-40B4-BE49-F238E27FC236}">
                  <a16:creationId xmlns:a16="http://schemas.microsoft.com/office/drawing/2014/main" id="{CC8D9D99-3776-4B4C-8C1D-6D1A2BC1FE1D}"/>
                </a:ext>
              </a:extLst>
            </p:cNvPr>
            <p:cNvSpPr/>
            <p:nvPr/>
          </p:nvSpPr>
          <p:spPr>
            <a:xfrm>
              <a:off x="329832" y="155260"/>
              <a:ext cx="3482526" cy="885642"/>
            </a:xfrm>
            <a:custGeom>
              <a:avLst/>
              <a:gdLst/>
              <a:ahLst/>
              <a:cxnLst/>
              <a:rect l="l" t="t" r="r" b="b"/>
              <a:pathLst>
                <a:path w="3482526" h="885642">
                  <a:moveTo>
                    <a:pt x="0" y="0"/>
                  </a:moveTo>
                  <a:lnTo>
                    <a:pt x="3482526" y="0"/>
                  </a:lnTo>
                  <a:lnTo>
                    <a:pt x="3482526" y="885643"/>
                  </a:lnTo>
                  <a:lnTo>
                    <a:pt x="0" y="885643"/>
                  </a:lnTo>
                  <a:lnTo>
                    <a:pt x="0" y="0"/>
                  </a:lnTo>
                  <a:close/>
                </a:path>
              </a:pathLst>
            </a:custGeom>
            <a:blipFill>
              <a:blip r:embed="rId6"/>
              <a:stretch>
                <a:fillRect/>
              </a:stretch>
            </a:blipFill>
          </p:spPr>
        </p:sp>
        <p:sp>
          <p:nvSpPr>
            <p:cNvPr id="12" name="Freeform 9">
              <a:extLst>
                <a:ext uri="{FF2B5EF4-FFF2-40B4-BE49-F238E27FC236}">
                  <a16:creationId xmlns:a16="http://schemas.microsoft.com/office/drawing/2014/main" id="{C1DC7B38-5C54-4670-99CD-DF6DCFF2DE8D}"/>
                </a:ext>
              </a:extLst>
            </p:cNvPr>
            <p:cNvSpPr/>
            <p:nvPr/>
          </p:nvSpPr>
          <p:spPr>
            <a:xfrm>
              <a:off x="4071928" y="165752"/>
              <a:ext cx="1400551" cy="885642"/>
            </a:xfrm>
            <a:custGeom>
              <a:avLst/>
              <a:gdLst/>
              <a:ahLst/>
              <a:cxnLst/>
              <a:rect l="l" t="t" r="r" b="b"/>
              <a:pathLst>
                <a:path w="1400551" h="885642">
                  <a:moveTo>
                    <a:pt x="0" y="0"/>
                  </a:moveTo>
                  <a:lnTo>
                    <a:pt x="1400551" y="0"/>
                  </a:lnTo>
                  <a:lnTo>
                    <a:pt x="1400551" y="885643"/>
                  </a:lnTo>
                  <a:lnTo>
                    <a:pt x="0" y="885643"/>
                  </a:lnTo>
                  <a:lnTo>
                    <a:pt x="0" y="0"/>
                  </a:lnTo>
                  <a:close/>
                </a:path>
              </a:pathLst>
            </a:custGeom>
            <a:blipFill>
              <a:blip r:embed="rId7"/>
              <a:stretch>
                <a:fillRect/>
              </a:stretch>
            </a:blipFill>
          </p:spPr>
        </p:sp>
        <p:sp>
          <p:nvSpPr>
            <p:cNvPr id="13" name="Freeform 10">
              <a:extLst>
                <a:ext uri="{FF2B5EF4-FFF2-40B4-BE49-F238E27FC236}">
                  <a16:creationId xmlns:a16="http://schemas.microsoft.com/office/drawing/2014/main" id="{C998AB0B-2165-41ED-86BC-5645C5770B9E}"/>
                </a:ext>
              </a:extLst>
            </p:cNvPr>
            <p:cNvSpPr/>
            <p:nvPr/>
          </p:nvSpPr>
          <p:spPr>
            <a:xfrm>
              <a:off x="7728368" y="0"/>
              <a:ext cx="1826203" cy="1196163"/>
            </a:xfrm>
            <a:custGeom>
              <a:avLst/>
              <a:gdLst/>
              <a:ahLst/>
              <a:cxnLst/>
              <a:rect l="l" t="t" r="r" b="b"/>
              <a:pathLst>
                <a:path w="1826203" h="1196163">
                  <a:moveTo>
                    <a:pt x="0" y="0"/>
                  </a:moveTo>
                  <a:lnTo>
                    <a:pt x="1826203" y="0"/>
                  </a:lnTo>
                  <a:lnTo>
                    <a:pt x="1826203" y="1196163"/>
                  </a:lnTo>
                  <a:lnTo>
                    <a:pt x="0" y="1196163"/>
                  </a:lnTo>
                  <a:lnTo>
                    <a:pt x="0" y="0"/>
                  </a:lnTo>
                  <a:close/>
                </a:path>
              </a:pathLst>
            </a:custGeom>
            <a:blipFill>
              <a:blip r:embed="rId8"/>
              <a:stretch>
                <a:fillRect/>
              </a:stretch>
            </a:blipFill>
          </p:spPr>
        </p:sp>
        <p:sp>
          <p:nvSpPr>
            <p:cNvPr id="14" name="Freeform 11">
              <a:extLst>
                <a:ext uri="{FF2B5EF4-FFF2-40B4-BE49-F238E27FC236}">
                  <a16:creationId xmlns:a16="http://schemas.microsoft.com/office/drawing/2014/main" id="{C61608C7-6B58-4B15-8A05-B4F45F3C89DF}"/>
                </a:ext>
              </a:extLst>
            </p:cNvPr>
            <p:cNvSpPr/>
            <p:nvPr/>
          </p:nvSpPr>
          <p:spPr>
            <a:xfrm>
              <a:off x="5912867" y="165793"/>
              <a:ext cx="1663102" cy="885602"/>
            </a:xfrm>
            <a:custGeom>
              <a:avLst/>
              <a:gdLst/>
              <a:ahLst/>
              <a:cxnLst/>
              <a:rect l="l" t="t" r="r" b="b"/>
              <a:pathLst>
                <a:path w="1663102" h="885602">
                  <a:moveTo>
                    <a:pt x="0" y="0"/>
                  </a:moveTo>
                  <a:lnTo>
                    <a:pt x="1663101" y="0"/>
                  </a:lnTo>
                  <a:lnTo>
                    <a:pt x="1663101" y="885602"/>
                  </a:lnTo>
                  <a:lnTo>
                    <a:pt x="0" y="885602"/>
                  </a:lnTo>
                  <a:lnTo>
                    <a:pt x="0" y="0"/>
                  </a:lnTo>
                  <a:close/>
                </a:path>
              </a:pathLst>
            </a:custGeom>
            <a:blipFill>
              <a:blip r:embed="rId9"/>
              <a:stretch>
                <a:fillRect/>
              </a:stretch>
            </a:blipFill>
          </p:spPr>
        </p:sp>
      </p:grpSp>
      <p:sp>
        <p:nvSpPr>
          <p:cNvPr id="17" name="TextBox 12">
            <a:extLst>
              <a:ext uri="{FF2B5EF4-FFF2-40B4-BE49-F238E27FC236}">
                <a16:creationId xmlns:a16="http://schemas.microsoft.com/office/drawing/2014/main" id="{7BF34BFC-41DC-4D82-AAF5-8FF7D47A1789}"/>
              </a:ext>
            </a:extLst>
          </p:cNvPr>
          <p:cNvSpPr txBox="1"/>
          <p:nvPr/>
        </p:nvSpPr>
        <p:spPr>
          <a:xfrm>
            <a:off x="990600" y="9715500"/>
            <a:ext cx="16229064" cy="341568"/>
          </a:xfrm>
          <a:prstGeom prst="rect">
            <a:avLst/>
          </a:prstGeom>
        </p:spPr>
        <p:txBody>
          <a:bodyPr lIns="0" tIns="0" rIns="0" bIns="0" rtlCol="0" anchor="t">
            <a:spAutoFit/>
          </a:bodyPr>
          <a:lstStyle/>
          <a:p>
            <a:pPr algn="ctr">
              <a:lnSpc>
                <a:spcPts val="2963"/>
              </a:lnSpc>
              <a:spcBef>
                <a:spcPct val="0"/>
              </a:spcBef>
            </a:pPr>
            <a:r>
              <a:rPr lang="en-US" sz="1600" spc="78" dirty="0">
                <a:solidFill>
                  <a:srgbClr val="FFFFFF"/>
                </a:solidFill>
                <a:latin typeface="Open Sans"/>
              </a:rPr>
              <a:t>[ 12-09-2023 ] | [KODE MK: BDG23407 | MATAKULIAH: DATA SCIENCE AND BUSINESS ANALYTICS | SKS: 2/2 | VERSI: 01</a:t>
            </a:r>
          </a:p>
        </p:txBody>
      </p:sp>
      <p:sp>
        <p:nvSpPr>
          <p:cNvPr id="21" name="object 2">
            <a:extLst>
              <a:ext uri="{FF2B5EF4-FFF2-40B4-BE49-F238E27FC236}">
                <a16:creationId xmlns:a16="http://schemas.microsoft.com/office/drawing/2014/main" id="{BEF3B058-7821-4928-A258-C60529DE705E}"/>
              </a:ext>
            </a:extLst>
          </p:cNvPr>
          <p:cNvSpPr txBox="1">
            <a:spLocks noGrp="1"/>
          </p:cNvSpPr>
          <p:nvPr>
            <p:ph type="title"/>
          </p:nvPr>
        </p:nvSpPr>
        <p:spPr>
          <a:xfrm>
            <a:off x="2209800" y="1908190"/>
            <a:ext cx="6172200" cy="720710"/>
          </a:xfrm>
          <a:prstGeom prst="rect">
            <a:avLst/>
          </a:prstGeom>
        </p:spPr>
        <p:txBody>
          <a:bodyPr vert="horz" wrap="square" lIns="0" tIns="12700" rIns="0" bIns="0" rtlCol="0">
            <a:spAutoFit/>
          </a:bodyPr>
          <a:lstStyle/>
          <a:p>
            <a:pPr marL="12700">
              <a:lnSpc>
                <a:spcPct val="100000"/>
              </a:lnSpc>
              <a:spcBef>
                <a:spcPts val="100"/>
              </a:spcBef>
            </a:pPr>
            <a:r>
              <a:rPr sz="4600" b="1" spc="-20" dirty="0">
                <a:solidFill>
                  <a:schemeClr val="bg1"/>
                </a:solidFill>
                <a:latin typeface="Calibri Light"/>
                <a:cs typeface="Calibri Light"/>
              </a:rPr>
              <a:t>What</a:t>
            </a:r>
            <a:r>
              <a:rPr sz="4600" b="1" spc="-85" dirty="0">
                <a:solidFill>
                  <a:schemeClr val="bg1"/>
                </a:solidFill>
                <a:latin typeface="Calibri Light"/>
                <a:cs typeface="Calibri Light"/>
              </a:rPr>
              <a:t> </a:t>
            </a:r>
            <a:r>
              <a:rPr sz="4600" b="1" dirty="0">
                <a:solidFill>
                  <a:schemeClr val="bg1"/>
                </a:solidFill>
                <a:latin typeface="Calibri Light"/>
                <a:cs typeface="Calibri Light"/>
              </a:rPr>
              <a:t>is</a:t>
            </a:r>
            <a:r>
              <a:rPr lang="en-US" sz="4600" b="1" dirty="0">
                <a:solidFill>
                  <a:schemeClr val="bg1"/>
                </a:solidFill>
                <a:latin typeface="Calibri Light"/>
                <a:cs typeface="Calibri Light"/>
              </a:rPr>
              <a:t> Load</a:t>
            </a:r>
            <a:r>
              <a:rPr sz="4600" b="1" spc="-25" dirty="0">
                <a:solidFill>
                  <a:schemeClr val="bg1"/>
                </a:solidFill>
                <a:latin typeface="Calibri Light"/>
                <a:cs typeface="Calibri Light"/>
              </a:rPr>
              <a:t>?</a:t>
            </a:r>
            <a:endParaRPr sz="4600" b="1" dirty="0">
              <a:solidFill>
                <a:schemeClr val="bg1"/>
              </a:solidFill>
              <a:latin typeface="Calibri Light"/>
              <a:cs typeface="Calibri Light"/>
            </a:endParaRPr>
          </a:p>
        </p:txBody>
      </p:sp>
      <p:sp>
        <p:nvSpPr>
          <p:cNvPr id="23" name="object 4">
            <a:extLst>
              <a:ext uri="{FF2B5EF4-FFF2-40B4-BE49-F238E27FC236}">
                <a16:creationId xmlns:a16="http://schemas.microsoft.com/office/drawing/2014/main" id="{2989EB5D-EC6C-414C-AA38-6FB26AF337D2}"/>
              </a:ext>
            </a:extLst>
          </p:cNvPr>
          <p:cNvSpPr txBox="1"/>
          <p:nvPr/>
        </p:nvSpPr>
        <p:spPr>
          <a:xfrm>
            <a:off x="2225771" y="3272348"/>
            <a:ext cx="13242829" cy="2475037"/>
          </a:xfrm>
          <a:prstGeom prst="rect">
            <a:avLst/>
          </a:prstGeom>
        </p:spPr>
        <p:txBody>
          <a:bodyPr vert="horz" wrap="square" lIns="0" tIns="12700" rIns="0" bIns="0" rtlCol="0">
            <a:spAutoFit/>
          </a:bodyPr>
          <a:lstStyle/>
          <a:p>
            <a:pPr algn="just"/>
            <a:r>
              <a:rPr lang="en-US" sz="3200" dirty="0">
                <a:solidFill>
                  <a:schemeClr val="bg1"/>
                </a:solidFill>
              </a:rPr>
              <a:t>The final step might seem trivial, but there are some cool things we can do in this stage. We will ultimately end up with a complete data set ready for analysis in Tableau, yes … but we can also create intermediate data sources that could be extremely handy for testing our process and in some cases maybe even useful as data sources in their own right.</a:t>
            </a:r>
            <a:endParaRPr lang="en-US" sz="3200" dirty="0">
              <a:solidFill>
                <a:schemeClr val="bg1"/>
              </a:solidFill>
              <a:cs typeface="Segoe UI Semilight"/>
            </a:endParaRPr>
          </a:p>
        </p:txBody>
      </p:sp>
    </p:spTree>
    <p:extLst>
      <p:ext uri="{BB962C8B-B14F-4D97-AF65-F5344CB8AC3E}">
        <p14:creationId xmlns:p14="http://schemas.microsoft.com/office/powerpoint/2010/main" val="40693725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2">
            <a:extLst>
              <a:ext uri="{FF2B5EF4-FFF2-40B4-BE49-F238E27FC236}">
                <a16:creationId xmlns:a16="http://schemas.microsoft.com/office/drawing/2014/main" id="{8EE4CF62-7F76-475F-8A24-BC0A4FF2480A}"/>
              </a:ext>
            </a:extLst>
          </p:cNvPr>
          <p:cNvSpPr/>
          <p:nvPr/>
        </p:nvSpPr>
        <p:spPr>
          <a:xfrm>
            <a:off x="-1750568" y="-1456954"/>
            <a:ext cx="4161259" cy="3015590"/>
          </a:xfrm>
          <a:custGeom>
            <a:avLst/>
            <a:gdLst/>
            <a:ahLst/>
            <a:cxnLst/>
            <a:rect l="l" t="t" r="r" b="b"/>
            <a:pathLst>
              <a:path w="4193168" h="2966667">
                <a:moveTo>
                  <a:pt x="0" y="0"/>
                </a:moveTo>
                <a:lnTo>
                  <a:pt x="4193169" y="0"/>
                </a:lnTo>
                <a:lnTo>
                  <a:pt x="4193169" y="2966667"/>
                </a:lnTo>
                <a:lnTo>
                  <a:pt x="0" y="2966667"/>
                </a:lnTo>
                <a:lnTo>
                  <a:pt x="0" y="0"/>
                </a:lnTo>
                <a:close/>
              </a:path>
            </a:pathLst>
          </a:custGeom>
          <a:blipFill>
            <a:blip r:embed="rId2">
              <a:extLst>
                <a:ext uri="{96DAC541-7B7A-43D3-8B79-37D633B846F1}">
                  <asvg:svgBlip xmlns:asvg="http://schemas.microsoft.com/office/drawing/2016/SVG/main" r:embed="rId3"/>
                </a:ext>
              </a:extLst>
            </a:blip>
            <a:stretch>
              <a:fillRect/>
            </a:stretch>
          </a:blipFill>
        </p:spPr>
      </p:sp>
      <p:sp>
        <p:nvSpPr>
          <p:cNvPr id="8" name="Freeform 3">
            <a:extLst>
              <a:ext uri="{FF2B5EF4-FFF2-40B4-BE49-F238E27FC236}">
                <a16:creationId xmlns:a16="http://schemas.microsoft.com/office/drawing/2014/main" id="{56CF4B6E-9485-42E0-95FC-B364835220C1}"/>
              </a:ext>
            </a:extLst>
          </p:cNvPr>
          <p:cNvSpPr/>
          <p:nvPr/>
        </p:nvSpPr>
        <p:spPr>
          <a:xfrm>
            <a:off x="17259300" y="8617846"/>
            <a:ext cx="1642777" cy="1907433"/>
          </a:xfrm>
          <a:custGeom>
            <a:avLst/>
            <a:gdLst/>
            <a:ahLst/>
            <a:cxnLst/>
            <a:rect l="l" t="t" r="r" b="b"/>
            <a:pathLst>
              <a:path w="1642777" h="1907433">
                <a:moveTo>
                  <a:pt x="0" y="0"/>
                </a:moveTo>
                <a:lnTo>
                  <a:pt x="1642777" y="0"/>
                </a:lnTo>
                <a:lnTo>
                  <a:pt x="1642777" y="1907433"/>
                </a:lnTo>
                <a:lnTo>
                  <a:pt x="0" y="1907433"/>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grpSp>
        <p:nvGrpSpPr>
          <p:cNvPr id="9" name="Group 4">
            <a:extLst>
              <a:ext uri="{FF2B5EF4-FFF2-40B4-BE49-F238E27FC236}">
                <a16:creationId xmlns:a16="http://schemas.microsoft.com/office/drawing/2014/main" id="{9E4BA67C-5FAF-48FE-BA76-A0E2382901B1}"/>
              </a:ext>
            </a:extLst>
          </p:cNvPr>
          <p:cNvGrpSpPr/>
          <p:nvPr/>
        </p:nvGrpSpPr>
        <p:grpSpPr>
          <a:xfrm>
            <a:off x="10941778" y="389471"/>
            <a:ext cx="7683351" cy="897122"/>
            <a:chOff x="0" y="0"/>
            <a:chExt cx="10244467" cy="1196163"/>
          </a:xfrm>
        </p:grpSpPr>
        <p:grpSp>
          <p:nvGrpSpPr>
            <p:cNvPr id="10" name="Group 5">
              <a:extLst>
                <a:ext uri="{FF2B5EF4-FFF2-40B4-BE49-F238E27FC236}">
                  <a16:creationId xmlns:a16="http://schemas.microsoft.com/office/drawing/2014/main" id="{FCCD7DAA-2FF5-4ECA-A66E-AE27F24D40F8}"/>
                </a:ext>
              </a:extLst>
            </p:cNvPr>
            <p:cNvGrpSpPr/>
            <p:nvPr/>
          </p:nvGrpSpPr>
          <p:grpSpPr>
            <a:xfrm>
              <a:off x="0" y="0"/>
              <a:ext cx="10244467" cy="1196163"/>
              <a:chOff x="0" y="0"/>
              <a:chExt cx="2449405" cy="285997"/>
            </a:xfrm>
          </p:grpSpPr>
          <p:sp>
            <p:nvSpPr>
              <p:cNvPr id="15" name="Freeform 6">
                <a:extLst>
                  <a:ext uri="{FF2B5EF4-FFF2-40B4-BE49-F238E27FC236}">
                    <a16:creationId xmlns:a16="http://schemas.microsoft.com/office/drawing/2014/main" id="{B17360D2-BC57-4AA9-AA35-CBD8DD1E4670}"/>
                  </a:ext>
                </a:extLst>
              </p:cNvPr>
              <p:cNvSpPr/>
              <p:nvPr/>
            </p:nvSpPr>
            <p:spPr>
              <a:xfrm>
                <a:off x="0" y="0"/>
                <a:ext cx="2449405" cy="285997"/>
              </a:xfrm>
              <a:custGeom>
                <a:avLst/>
                <a:gdLst/>
                <a:ahLst/>
                <a:cxnLst/>
                <a:rect l="l" t="t" r="r" b="b"/>
                <a:pathLst>
                  <a:path w="2449405" h="285997">
                    <a:moveTo>
                      <a:pt x="42320" y="0"/>
                    </a:moveTo>
                    <a:lnTo>
                      <a:pt x="2407085" y="0"/>
                    </a:lnTo>
                    <a:cubicBezTo>
                      <a:pt x="2430458" y="0"/>
                      <a:pt x="2449405" y="18947"/>
                      <a:pt x="2449405" y="42320"/>
                    </a:cubicBezTo>
                    <a:lnTo>
                      <a:pt x="2449405" y="243677"/>
                    </a:lnTo>
                    <a:cubicBezTo>
                      <a:pt x="2449405" y="267050"/>
                      <a:pt x="2430458" y="285997"/>
                      <a:pt x="2407085" y="285997"/>
                    </a:cubicBezTo>
                    <a:lnTo>
                      <a:pt x="42320" y="285997"/>
                    </a:lnTo>
                    <a:cubicBezTo>
                      <a:pt x="18947" y="285997"/>
                      <a:pt x="0" y="267050"/>
                      <a:pt x="0" y="243677"/>
                    </a:cubicBezTo>
                    <a:lnTo>
                      <a:pt x="0" y="42320"/>
                    </a:lnTo>
                    <a:cubicBezTo>
                      <a:pt x="0" y="18947"/>
                      <a:pt x="18947" y="0"/>
                      <a:pt x="42320" y="0"/>
                    </a:cubicBezTo>
                    <a:close/>
                  </a:path>
                </a:pathLst>
              </a:custGeom>
              <a:solidFill>
                <a:srgbClr val="FFFFFF"/>
              </a:solidFill>
            </p:spPr>
          </p:sp>
          <p:sp>
            <p:nvSpPr>
              <p:cNvPr id="16" name="TextBox 7">
                <a:extLst>
                  <a:ext uri="{FF2B5EF4-FFF2-40B4-BE49-F238E27FC236}">
                    <a16:creationId xmlns:a16="http://schemas.microsoft.com/office/drawing/2014/main" id="{E3F4C40D-447F-4C35-B9F6-8AFD68C36AE7}"/>
                  </a:ext>
                </a:extLst>
              </p:cNvPr>
              <p:cNvSpPr txBox="1"/>
              <p:nvPr/>
            </p:nvSpPr>
            <p:spPr>
              <a:xfrm>
                <a:off x="0" y="-76200"/>
                <a:ext cx="812800" cy="889000"/>
              </a:xfrm>
              <a:prstGeom prst="rect">
                <a:avLst/>
              </a:prstGeom>
            </p:spPr>
            <p:txBody>
              <a:bodyPr lIns="41969" tIns="41969" rIns="41969" bIns="41969" rtlCol="0" anchor="ctr"/>
              <a:lstStyle/>
              <a:p>
                <a:pPr algn="ctr">
                  <a:lnSpc>
                    <a:spcPts val="3695"/>
                  </a:lnSpc>
                </a:pPr>
                <a:endParaRPr/>
              </a:p>
            </p:txBody>
          </p:sp>
        </p:grpSp>
        <p:sp>
          <p:nvSpPr>
            <p:cNvPr id="11" name="Freeform 8">
              <a:extLst>
                <a:ext uri="{FF2B5EF4-FFF2-40B4-BE49-F238E27FC236}">
                  <a16:creationId xmlns:a16="http://schemas.microsoft.com/office/drawing/2014/main" id="{CC8D9D99-3776-4B4C-8C1D-6D1A2BC1FE1D}"/>
                </a:ext>
              </a:extLst>
            </p:cNvPr>
            <p:cNvSpPr/>
            <p:nvPr/>
          </p:nvSpPr>
          <p:spPr>
            <a:xfrm>
              <a:off x="329832" y="155260"/>
              <a:ext cx="3482526" cy="885642"/>
            </a:xfrm>
            <a:custGeom>
              <a:avLst/>
              <a:gdLst/>
              <a:ahLst/>
              <a:cxnLst/>
              <a:rect l="l" t="t" r="r" b="b"/>
              <a:pathLst>
                <a:path w="3482526" h="885642">
                  <a:moveTo>
                    <a:pt x="0" y="0"/>
                  </a:moveTo>
                  <a:lnTo>
                    <a:pt x="3482526" y="0"/>
                  </a:lnTo>
                  <a:lnTo>
                    <a:pt x="3482526" y="885643"/>
                  </a:lnTo>
                  <a:lnTo>
                    <a:pt x="0" y="885643"/>
                  </a:lnTo>
                  <a:lnTo>
                    <a:pt x="0" y="0"/>
                  </a:lnTo>
                  <a:close/>
                </a:path>
              </a:pathLst>
            </a:custGeom>
            <a:blipFill>
              <a:blip r:embed="rId6"/>
              <a:stretch>
                <a:fillRect/>
              </a:stretch>
            </a:blipFill>
          </p:spPr>
        </p:sp>
        <p:sp>
          <p:nvSpPr>
            <p:cNvPr id="12" name="Freeform 9">
              <a:extLst>
                <a:ext uri="{FF2B5EF4-FFF2-40B4-BE49-F238E27FC236}">
                  <a16:creationId xmlns:a16="http://schemas.microsoft.com/office/drawing/2014/main" id="{C1DC7B38-5C54-4670-99CD-DF6DCFF2DE8D}"/>
                </a:ext>
              </a:extLst>
            </p:cNvPr>
            <p:cNvSpPr/>
            <p:nvPr/>
          </p:nvSpPr>
          <p:spPr>
            <a:xfrm>
              <a:off x="4071928" y="165752"/>
              <a:ext cx="1400551" cy="885642"/>
            </a:xfrm>
            <a:custGeom>
              <a:avLst/>
              <a:gdLst/>
              <a:ahLst/>
              <a:cxnLst/>
              <a:rect l="l" t="t" r="r" b="b"/>
              <a:pathLst>
                <a:path w="1400551" h="885642">
                  <a:moveTo>
                    <a:pt x="0" y="0"/>
                  </a:moveTo>
                  <a:lnTo>
                    <a:pt x="1400551" y="0"/>
                  </a:lnTo>
                  <a:lnTo>
                    <a:pt x="1400551" y="885643"/>
                  </a:lnTo>
                  <a:lnTo>
                    <a:pt x="0" y="885643"/>
                  </a:lnTo>
                  <a:lnTo>
                    <a:pt x="0" y="0"/>
                  </a:lnTo>
                  <a:close/>
                </a:path>
              </a:pathLst>
            </a:custGeom>
            <a:blipFill>
              <a:blip r:embed="rId7"/>
              <a:stretch>
                <a:fillRect/>
              </a:stretch>
            </a:blipFill>
          </p:spPr>
        </p:sp>
        <p:sp>
          <p:nvSpPr>
            <p:cNvPr id="13" name="Freeform 10">
              <a:extLst>
                <a:ext uri="{FF2B5EF4-FFF2-40B4-BE49-F238E27FC236}">
                  <a16:creationId xmlns:a16="http://schemas.microsoft.com/office/drawing/2014/main" id="{C998AB0B-2165-41ED-86BC-5645C5770B9E}"/>
                </a:ext>
              </a:extLst>
            </p:cNvPr>
            <p:cNvSpPr/>
            <p:nvPr/>
          </p:nvSpPr>
          <p:spPr>
            <a:xfrm>
              <a:off x="7728368" y="0"/>
              <a:ext cx="1826203" cy="1196163"/>
            </a:xfrm>
            <a:custGeom>
              <a:avLst/>
              <a:gdLst/>
              <a:ahLst/>
              <a:cxnLst/>
              <a:rect l="l" t="t" r="r" b="b"/>
              <a:pathLst>
                <a:path w="1826203" h="1196163">
                  <a:moveTo>
                    <a:pt x="0" y="0"/>
                  </a:moveTo>
                  <a:lnTo>
                    <a:pt x="1826203" y="0"/>
                  </a:lnTo>
                  <a:lnTo>
                    <a:pt x="1826203" y="1196163"/>
                  </a:lnTo>
                  <a:lnTo>
                    <a:pt x="0" y="1196163"/>
                  </a:lnTo>
                  <a:lnTo>
                    <a:pt x="0" y="0"/>
                  </a:lnTo>
                  <a:close/>
                </a:path>
              </a:pathLst>
            </a:custGeom>
            <a:blipFill>
              <a:blip r:embed="rId8"/>
              <a:stretch>
                <a:fillRect/>
              </a:stretch>
            </a:blipFill>
          </p:spPr>
        </p:sp>
        <p:sp>
          <p:nvSpPr>
            <p:cNvPr id="14" name="Freeform 11">
              <a:extLst>
                <a:ext uri="{FF2B5EF4-FFF2-40B4-BE49-F238E27FC236}">
                  <a16:creationId xmlns:a16="http://schemas.microsoft.com/office/drawing/2014/main" id="{C61608C7-6B58-4B15-8A05-B4F45F3C89DF}"/>
                </a:ext>
              </a:extLst>
            </p:cNvPr>
            <p:cNvSpPr/>
            <p:nvPr/>
          </p:nvSpPr>
          <p:spPr>
            <a:xfrm>
              <a:off x="5912867" y="165793"/>
              <a:ext cx="1663102" cy="885602"/>
            </a:xfrm>
            <a:custGeom>
              <a:avLst/>
              <a:gdLst/>
              <a:ahLst/>
              <a:cxnLst/>
              <a:rect l="l" t="t" r="r" b="b"/>
              <a:pathLst>
                <a:path w="1663102" h="885602">
                  <a:moveTo>
                    <a:pt x="0" y="0"/>
                  </a:moveTo>
                  <a:lnTo>
                    <a:pt x="1663101" y="0"/>
                  </a:lnTo>
                  <a:lnTo>
                    <a:pt x="1663101" y="885602"/>
                  </a:lnTo>
                  <a:lnTo>
                    <a:pt x="0" y="885602"/>
                  </a:lnTo>
                  <a:lnTo>
                    <a:pt x="0" y="0"/>
                  </a:lnTo>
                  <a:close/>
                </a:path>
              </a:pathLst>
            </a:custGeom>
            <a:blipFill>
              <a:blip r:embed="rId9"/>
              <a:stretch>
                <a:fillRect/>
              </a:stretch>
            </a:blipFill>
          </p:spPr>
        </p:sp>
      </p:grpSp>
      <p:sp>
        <p:nvSpPr>
          <p:cNvPr id="17" name="TextBox 12">
            <a:extLst>
              <a:ext uri="{FF2B5EF4-FFF2-40B4-BE49-F238E27FC236}">
                <a16:creationId xmlns:a16="http://schemas.microsoft.com/office/drawing/2014/main" id="{7BF34BFC-41DC-4D82-AAF5-8FF7D47A1789}"/>
              </a:ext>
            </a:extLst>
          </p:cNvPr>
          <p:cNvSpPr txBox="1"/>
          <p:nvPr/>
        </p:nvSpPr>
        <p:spPr>
          <a:xfrm>
            <a:off x="990600" y="9715500"/>
            <a:ext cx="16229064" cy="341568"/>
          </a:xfrm>
          <a:prstGeom prst="rect">
            <a:avLst/>
          </a:prstGeom>
        </p:spPr>
        <p:txBody>
          <a:bodyPr lIns="0" tIns="0" rIns="0" bIns="0" rtlCol="0" anchor="t">
            <a:spAutoFit/>
          </a:bodyPr>
          <a:lstStyle/>
          <a:p>
            <a:pPr algn="ctr">
              <a:lnSpc>
                <a:spcPts val="2963"/>
              </a:lnSpc>
              <a:spcBef>
                <a:spcPct val="0"/>
              </a:spcBef>
            </a:pPr>
            <a:r>
              <a:rPr lang="en-US" sz="1600" spc="78" dirty="0">
                <a:solidFill>
                  <a:srgbClr val="FFFFFF"/>
                </a:solidFill>
                <a:latin typeface="Open Sans"/>
              </a:rPr>
              <a:t>[ 12-09-2023 ] | [KODE MK: BDG23407 | MATAKULIAH: DATA SCIENCE AND BUSINESS ANALYTICS | SKS: 2/2 | VERSI: 01</a:t>
            </a:r>
          </a:p>
        </p:txBody>
      </p:sp>
      <p:sp>
        <p:nvSpPr>
          <p:cNvPr id="21" name="object 2">
            <a:extLst>
              <a:ext uri="{FF2B5EF4-FFF2-40B4-BE49-F238E27FC236}">
                <a16:creationId xmlns:a16="http://schemas.microsoft.com/office/drawing/2014/main" id="{BEF3B058-7821-4928-A258-C60529DE705E}"/>
              </a:ext>
            </a:extLst>
          </p:cNvPr>
          <p:cNvSpPr txBox="1">
            <a:spLocks noGrp="1"/>
          </p:cNvSpPr>
          <p:nvPr>
            <p:ph type="title"/>
          </p:nvPr>
        </p:nvSpPr>
        <p:spPr>
          <a:xfrm>
            <a:off x="2209800" y="1908190"/>
            <a:ext cx="7467600" cy="720710"/>
          </a:xfrm>
          <a:prstGeom prst="rect">
            <a:avLst/>
          </a:prstGeom>
        </p:spPr>
        <p:txBody>
          <a:bodyPr vert="horz" wrap="square" lIns="0" tIns="12700" rIns="0" bIns="0" rtlCol="0">
            <a:spAutoFit/>
          </a:bodyPr>
          <a:lstStyle/>
          <a:p>
            <a:pPr marL="12700">
              <a:lnSpc>
                <a:spcPct val="100000"/>
              </a:lnSpc>
              <a:spcBef>
                <a:spcPts val="100"/>
              </a:spcBef>
            </a:pPr>
            <a:r>
              <a:rPr lang="en-US" sz="4600" b="1" dirty="0">
                <a:solidFill>
                  <a:schemeClr val="bg1"/>
                </a:solidFill>
                <a:latin typeface="Calibri Light"/>
                <a:cs typeface="Calibri Light"/>
              </a:rPr>
              <a:t>Extract – Connecting to Data</a:t>
            </a:r>
            <a:endParaRPr sz="4600" b="1" dirty="0">
              <a:solidFill>
                <a:schemeClr val="bg1"/>
              </a:solidFill>
              <a:latin typeface="Calibri Light"/>
              <a:cs typeface="Calibri Light"/>
            </a:endParaRPr>
          </a:p>
        </p:txBody>
      </p:sp>
      <p:sp>
        <p:nvSpPr>
          <p:cNvPr id="23" name="object 4">
            <a:extLst>
              <a:ext uri="{FF2B5EF4-FFF2-40B4-BE49-F238E27FC236}">
                <a16:creationId xmlns:a16="http://schemas.microsoft.com/office/drawing/2014/main" id="{2989EB5D-EC6C-414C-AA38-6FB26AF337D2}"/>
              </a:ext>
            </a:extLst>
          </p:cNvPr>
          <p:cNvSpPr txBox="1"/>
          <p:nvPr/>
        </p:nvSpPr>
        <p:spPr>
          <a:xfrm>
            <a:off x="2225771" y="3272348"/>
            <a:ext cx="7299229" cy="5429692"/>
          </a:xfrm>
          <a:prstGeom prst="rect">
            <a:avLst/>
          </a:prstGeom>
        </p:spPr>
        <p:txBody>
          <a:bodyPr vert="horz" wrap="square" lIns="0" tIns="12700" rIns="0" bIns="0" rtlCol="0">
            <a:spAutoFit/>
          </a:bodyPr>
          <a:lstStyle/>
          <a:p>
            <a:pPr algn="just"/>
            <a:r>
              <a:rPr lang="en-US" sz="3200" dirty="0">
                <a:solidFill>
                  <a:schemeClr val="bg1"/>
                </a:solidFill>
              </a:rPr>
              <a:t>Tableau offers a lot of ways to connect to data. A lot of ways:</a:t>
            </a:r>
          </a:p>
          <a:p>
            <a:pPr algn="just"/>
            <a:endParaRPr lang="en-US" sz="3200" dirty="0">
              <a:solidFill>
                <a:schemeClr val="bg1"/>
              </a:solidFill>
              <a:cs typeface="Segoe UI Semilight"/>
            </a:endParaRPr>
          </a:p>
          <a:p>
            <a:pPr marL="514350" indent="-514350">
              <a:buFont typeface="+mj-lt"/>
              <a:buAutoNum type="arabicPeriod"/>
            </a:pPr>
            <a:r>
              <a:rPr lang="en-US" sz="3200" dirty="0">
                <a:solidFill>
                  <a:schemeClr val="bg1"/>
                </a:solidFill>
              </a:rPr>
              <a:t> Working with Server-Based Data Sources  Connecting to SQL Server (SQL Server).</a:t>
            </a:r>
          </a:p>
          <a:p>
            <a:pPr marL="514350" indent="-514350">
              <a:buFont typeface="+mj-lt"/>
              <a:buAutoNum type="arabicPeriod"/>
            </a:pPr>
            <a:r>
              <a:rPr lang="en-US" sz="3200" dirty="0">
                <a:solidFill>
                  <a:schemeClr val="bg1"/>
                </a:solidFill>
              </a:rPr>
              <a:t> Working with Tableau Data Extracts.</a:t>
            </a:r>
          </a:p>
          <a:p>
            <a:pPr marL="514350" indent="-514350">
              <a:buFont typeface="+mj-lt"/>
              <a:buAutoNum type="arabicPeriod"/>
            </a:pPr>
            <a:r>
              <a:rPr lang="en-US" sz="3200" dirty="0">
                <a:solidFill>
                  <a:schemeClr val="bg1"/>
                </a:solidFill>
                <a:cs typeface="Segoe UI Semilight"/>
              </a:rPr>
              <a:t> Working with File-Based Data Sources (Ms. Access, Excel, PDF, Text Files).</a:t>
            </a:r>
          </a:p>
          <a:p>
            <a:pPr marL="514350" indent="-514350">
              <a:buFont typeface="+mj-lt"/>
              <a:buAutoNum type="arabicPeriod"/>
            </a:pPr>
            <a:r>
              <a:rPr lang="en-US" sz="3200" dirty="0">
                <a:solidFill>
                  <a:schemeClr val="bg1"/>
                </a:solidFill>
                <a:cs typeface="Segoe UI Semilight"/>
              </a:rPr>
              <a:t>Etc.</a:t>
            </a:r>
          </a:p>
          <a:p>
            <a:pPr marL="514350" indent="-514350">
              <a:buFont typeface="+mj-lt"/>
              <a:buAutoNum type="arabicPeriod"/>
            </a:pPr>
            <a:endParaRPr lang="en-US" sz="3200" dirty="0">
              <a:solidFill>
                <a:schemeClr val="bg1"/>
              </a:solidFill>
              <a:cs typeface="Segoe UI Semilight"/>
            </a:endParaRPr>
          </a:p>
        </p:txBody>
      </p:sp>
      <p:pic>
        <p:nvPicPr>
          <p:cNvPr id="3" name="Picture 2">
            <a:extLst>
              <a:ext uri="{FF2B5EF4-FFF2-40B4-BE49-F238E27FC236}">
                <a16:creationId xmlns:a16="http://schemas.microsoft.com/office/drawing/2014/main" id="{879F197F-BA73-46A1-BE27-18257EE84E5A}"/>
              </a:ext>
            </a:extLst>
          </p:cNvPr>
          <p:cNvPicPr>
            <a:picLocks noChangeAspect="1"/>
          </p:cNvPicPr>
          <p:nvPr/>
        </p:nvPicPr>
        <p:blipFill>
          <a:blip r:embed="rId10"/>
          <a:stretch>
            <a:fillRect/>
          </a:stretch>
        </p:blipFill>
        <p:spPr>
          <a:xfrm>
            <a:off x="10348580" y="3311232"/>
            <a:ext cx="6848475" cy="4057650"/>
          </a:xfrm>
          <a:prstGeom prst="rect">
            <a:avLst/>
          </a:prstGeom>
        </p:spPr>
      </p:pic>
    </p:spTree>
    <p:extLst>
      <p:ext uri="{BB962C8B-B14F-4D97-AF65-F5344CB8AC3E}">
        <p14:creationId xmlns:p14="http://schemas.microsoft.com/office/powerpoint/2010/main" val="2059314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0"/>
            <a:ext cx="18288000" cy="10287000"/>
          </a:xfrm>
          <a:custGeom>
            <a:avLst/>
            <a:gdLst/>
            <a:ahLst/>
            <a:cxnLst/>
            <a:rect l="l" t="t" r="r" b="b"/>
            <a:pathLst>
              <a:path w="18288000" h="10287000">
                <a:moveTo>
                  <a:pt x="0" y="0"/>
                </a:moveTo>
                <a:lnTo>
                  <a:pt x="18288000" y="0"/>
                </a:lnTo>
                <a:lnTo>
                  <a:pt x="18288000" y="10287000"/>
                </a:lnTo>
                <a:lnTo>
                  <a:pt x="0" y="10287000"/>
                </a:lnTo>
                <a:lnTo>
                  <a:pt x="0" y="0"/>
                </a:lnTo>
                <a:close/>
              </a:path>
            </a:pathLst>
          </a:custGeom>
          <a:blipFill>
            <a:blip r:embed="rId2"/>
            <a:stretch>
              <a:fillRect l="-17567" r="-17567"/>
            </a:stretch>
          </a:blipFill>
        </p:spPr>
      </p:sp>
      <p:sp>
        <p:nvSpPr>
          <p:cNvPr id="3" name="TextBox 3"/>
          <p:cNvSpPr txBox="1"/>
          <p:nvPr/>
        </p:nvSpPr>
        <p:spPr>
          <a:xfrm>
            <a:off x="1028700" y="7007043"/>
            <a:ext cx="9918127" cy="1623980"/>
          </a:xfrm>
          <a:prstGeom prst="rect">
            <a:avLst/>
          </a:prstGeom>
        </p:spPr>
        <p:txBody>
          <a:bodyPr lIns="0" tIns="0" rIns="0" bIns="0" rtlCol="0" anchor="t">
            <a:spAutoFit/>
          </a:bodyPr>
          <a:lstStyle/>
          <a:p>
            <a:pPr>
              <a:lnSpc>
                <a:spcPts val="13389"/>
              </a:lnSpc>
            </a:pPr>
            <a:r>
              <a:rPr lang="en-US" sz="9563" spc="889">
                <a:solidFill>
                  <a:srgbClr val="FFFFFF"/>
                </a:solidFill>
                <a:latin typeface="Open Sans Bold Bold"/>
              </a:rPr>
              <a:t>THANK YOU!!</a:t>
            </a:r>
          </a:p>
        </p:txBody>
      </p:sp>
      <p:sp>
        <p:nvSpPr>
          <p:cNvPr id="4" name="TextBox 4"/>
          <p:cNvSpPr txBox="1"/>
          <p:nvPr/>
        </p:nvSpPr>
        <p:spPr>
          <a:xfrm>
            <a:off x="1028700" y="8885555"/>
            <a:ext cx="10238235" cy="372745"/>
          </a:xfrm>
          <a:prstGeom prst="rect">
            <a:avLst/>
          </a:prstGeom>
        </p:spPr>
        <p:txBody>
          <a:bodyPr lIns="0" tIns="0" rIns="0" bIns="0" rtlCol="0" anchor="t">
            <a:spAutoFit/>
          </a:bodyPr>
          <a:lstStyle/>
          <a:p>
            <a:pPr>
              <a:lnSpc>
                <a:spcPts val="3079"/>
              </a:lnSpc>
              <a:spcBef>
                <a:spcPct val="0"/>
              </a:spcBef>
            </a:pPr>
            <a:r>
              <a:rPr lang="en-US" sz="2199" spc="204">
                <a:solidFill>
                  <a:srgbClr val="FFFFFF"/>
                </a:solidFill>
                <a:latin typeface="Open Sauce"/>
              </a:rPr>
              <a:t>DATA SCIENCE DARMAJAYA “YOUR BEST FUTURE IN DATA”</a:t>
            </a:r>
          </a:p>
        </p:txBody>
      </p:sp>
      <p:grpSp>
        <p:nvGrpSpPr>
          <p:cNvPr id="5" name="Group 5"/>
          <p:cNvGrpSpPr/>
          <p:nvPr/>
        </p:nvGrpSpPr>
        <p:grpSpPr>
          <a:xfrm>
            <a:off x="-276225" y="360178"/>
            <a:ext cx="7683351" cy="897122"/>
            <a:chOff x="0" y="0"/>
            <a:chExt cx="10244467" cy="1196163"/>
          </a:xfrm>
        </p:grpSpPr>
        <p:grpSp>
          <p:nvGrpSpPr>
            <p:cNvPr id="6" name="Group 6"/>
            <p:cNvGrpSpPr/>
            <p:nvPr/>
          </p:nvGrpSpPr>
          <p:grpSpPr>
            <a:xfrm>
              <a:off x="0" y="0"/>
              <a:ext cx="10244467" cy="1196163"/>
              <a:chOff x="0" y="0"/>
              <a:chExt cx="2449405" cy="285997"/>
            </a:xfrm>
          </p:grpSpPr>
          <p:sp>
            <p:nvSpPr>
              <p:cNvPr id="7" name="Freeform 7"/>
              <p:cNvSpPr/>
              <p:nvPr/>
            </p:nvSpPr>
            <p:spPr>
              <a:xfrm>
                <a:off x="0" y="0"/>
                <a:ext cx="2449405" cy="285997"/>
              </a:xfrm>
              <a:custGeom>
                <a:avLst/>
                <a:gdLst/>
                <a:ahLst/>
                <a:cxnLst/>
                <a:rect l="l" t="t" r="r" b="b"/>
                <a:pathLst>
                  <a:path w="2449405" h="285997">
                    <a:moveTo>
                      <a:pt x="42320" y="0"/>
                    </a:moveTo>
                    <a:lnTo>
                      <a:pt x="2407085" y="0"/>
                    </a:lnTo>
                    <a:cubicBezTo>
                      <a:pt x="2430458" y="0"/>
                      <a:pt x="2449405" y="18947"/>
                      <a:pt x="2449405" y="42320"/>
                    </a:cubicBezTo>
                    <a:lnTo>
                      <a:pt x="2449405" y="243677"/>
                    </a:lnTo>
                    <a:cubicBezTo>
                      <a:pt x="2449405" y="267050"/>
                      <a:pt x="2430458" y="285997"/>
                      <a:pt x="2407085" y="285997"/>
                    </a:cubicBezTo>
                    <a:lnTo>
                      <a:pt x="42320" y="285997"/>
                    </a:lnTo>
                    <a:cubicBezTo>
                      <a:pt x="18947" y="285997"/>
                      <a:pt x="0" y="267050"/>
                      <a:pt x="0" y="243677"/>
                    </a:cubicBezTo>
                    <a:lnTo>
                      <a:pt x="0" y="42320"/>
                    </a:lnTo>
                    <a:cubicBezTo>
                      <a:pt x="0" y="18947"/>
                      <a:pt x="18947" y="0"/>
                      <a:pt x="42320" y="0"/>
                    </a:cubicBezTo>
                    <a:close/>
                  </a:path>
                </a:pathLst>
              </a:custGeom>
              <a:solidFill>
                <a:srgbClr val="FFFFFF"/>
              </a:solidFill>
            </p:spPr>
          </p:sp>
          <p:sp>
            <p:nvSpPr>
              <p:cNvPr id="8" name="TextBox 8"/>
              <p:cNvSpPr txBox="1"/>
              <p:nvPr/>
            </p:nvSpPr>
            <p:spPr>
              <a:xfrm>
                <a:off x="0" y="-76200"/>
                <a:ext cx="812800" cy="889000"/>
              </a:xfrm>
              <a:prstGeom prst="rect">
                <a:avLst/>
              </a:prstGeom>
            </p:spPr>
            <p:txBody>
              <a:bodyPr lIns="41969" tIns="41969" rIns="41969" bIns="41969" rtlCol="0" anchor="ctr"/>
              <a:lstStyle/>
              <a:p>
                <a:pPr algn="ctr">
                  <a:lnSpc>
                    <a:spcPts val="3695"/>
                  </a:lnSpc>
                </a:pPr>
                <a:endParaRPr/>
              </a:p>
            </p:txBody>
          </p:sp>
        </p:grpSp>
        <p:sp>
          <p:nvSpPr>
            <p:cNvPr id="9" name="Freeform 9"/>
            <p:cNvSpPr/>
            <p:nvPr/>
          </p:nvSpPr>
          <p:spPr>
            <a:xfrm>
              <a:off x="698132" y="165752"/>
              <a:ext cx="3482526" cy="885642"/>
            </a:xfrm>
            <a:custGeom>
              <a:avLst/>
              <a:gdLst/>
              <a:ahLst/>
              <a:cxnLst/>
              <a:rect l="l" t="t" r="r" b="b"/>
              <a:pathLst>
                <a:path w="3482526" h="885642">
                  <a:moveTo>
                    <a:pt x="0" y="0"/>
                  </a:moveTo>
                  <a:lnTo>
                    <a:pt x="3482526" y="0"/>
                  </a:lnTo>
                  <a:lnTo>
                    <a:pt x="3482526" y="885643"/>
                  </a:lnTo>
                  <a:lnTo>
                    <a:pt x="0" y="885643"/>
                  </a:lnTo>
                  <a:lnTo>
                    <a:pt x="0" y="0"/>
                  </a:lnTo>
                  <a:close/>
                </a:path>
              </a:pathLst>
            </a:custGeom>
            <a:blipFill>
              <a:blip r:embed="rId3"/>
              <a:stretch>
                <a:fillRect/>
              </a:stretch>
            </a:blipFill>
          </p:spPr>
        </p:sp>
        <p:sp>
          <p:nvSpPr>
            <p:cNvPr id="10" name="Freeform 10"/>
            <p:cNvSpPr/>
            <p:nvPr/>
          </p:nvSpPr>
          <p:spPr>
            <a:xfrm>
              <a:off x="4510858" y="165752"/>
              <a:ext cx="1400551" cy="885642"/>
            </a:xfrm>
            <a:custGeom>
              <a:avLst/>
              <a:gdLst/>
              <a:ahLst/>
              <a:cxnLst/>
              <a:rect l="l" t="t" r="r" b="b"/>
              <a:pathLst>
                <a:path w="1400551" h="885642">
                  <a:moveTo>
                    <a:pt x="0" y="0"/>
                  </a:moveTo>
                  <a:lnTo>
                    <a:pt x="1400551" y="0"/>
                  </a:lnTo>
                  <a:lnTo>
                    <a:pt x="1400551" y="885643"/>
                  </a:lnTo>
                  <a:lnTo>
                    <a:pt x="0" y="885643"/>
                  </a:lnTo>
                  <a:lnTo>
                    <a:pt x="0" y="0"/>
                  </a:lnTo>
                  <a:close/>
                </a:path>
              </a:pathLst>
            </a:custGeom>
            <a:blipFill>
              <a:blip r:embed="rId4"/>
              <a:stretch>
                <a:fillRect/>
              </a:stretch>
            </a:blipFill>
          </p:spPr>
        </p:sp>
        <p:sp>
          <p:nvSpPr>
            <p:cNvPr id="11" name="Freeform 11"/>
            <p:cNvSpPr/>
            <p:nvPr/>
          </p:nvSpPr>
          <p:spPr>
            <a:xfrm>
              <a:off x="8168756" y="0"/>
              <a:ext cx="1826203" cy="1196163"/>
            </a:xfrm>
            <a:custGeom>
              <a:avLst/>
              <a:gdLst/>
              <a:ahLst/>
              <a:cxnLst/>
              <a:rect l="l" t="t" r="r" b="b"/>
              <a:pathLst>
                <a:path w="1826203" h="1196163">
                  <a:moveTo>
                    <a:pt x="0" y="0"/>
                  </a:moveTo>
                  <a:lnTo>
                    <a:pt x="1826203" y="0"/>
                  </a:lnTo>
                  <a:lnTo>
                    <a:pt x="1826203" y="1196163"/>
                  </a:lnTo>
                  <a:lnTo>
                    <a:pt x="0" y="1196163"/>
                  </a:lnTo>
                  <a:lnTo>
                    <a:pt x="0" y="0"/>
                  </a:lnTo>
                  <a:close/>
                </a:path>
              </a:pathLst>
            </a:custGeom>
            <a:blipFill>
              <a:blip r:embed="rId5"/>
              <a:stretch>
                <a:fillRect/>
              </a:stretch>
            </a:blipFill>
          </p:spPr>
        </p:sp>
        <p:sp>
          <p:nvSpPr>
            <p:cNvPr id="12" name="Freeform 12"/>
            <p:cNvSpPr/>
            <p:nvPr/>
          </p:nvSpPr>
          <p:spPr>
            <a:xfrm>
              <a:off x="6290849" y="165793"/>
              <a:ext cx="1663102" cy="885602"/>
            </a:xfrm>
            <a:custGeom>
              <a:avLst/>
              <a:gdLst/>
              <a:ahLst/>
              <a:cxnLst/>
              <a:rect l="l" t="t" r="r" b="b"/>
              <a:pathLst>
                <a:path w="1663102" h="885602">
                  <a:moveTo>
                    <a:pt x="0" y="0"/>
                  </a:moveTo>
                  <a:lnTo>
                    <a:pt x="1663101" y="0"/>
                  </a:lnTo>
                  <a:lnTo>
                    <a:pt x="1663101" y="885602"/>
                  </a:lnTo>
                  <a:lnTo>
                    <a:pt x="0" y="885602"/>
                  </a:lnTo>
                  <a:lnTo>
                    <a:pt x="0" y="0"/>
                  </a:lnTo>
                  <a:close/>
                </a:path>
              </a:pathLst>
            </a:custGeom>
            <a:blipFill>
              <a:blip r:embed="rId6"/>
              <a:stretch>
                <a:fillRect/>
              </a:stretch>
            </a:blipFill>
          </p:spPr>
        </p:sp>
      </p:grpSp>
    </p:spTree>
    <p:extLst>
      <p:ext uri="{BB962C8B-B14F-4D97-AF65-F5344CB8AC3E}">
        <p14:creationId xmlns:p14="http://schemas.microsoft.com/office/powerpoint/2010/main" val="4711896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23863</TotalTime>
  <Words>629</Words>
  <Application>Microsoft Office PowerPoint</Application>
  <PresentationFormat>Custom</PresentationFormat>
  <Paragraphs>38</Paragraphs>
  <Slides>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Calibri</vt:lpstr>
      <vt:lpstr>Calibri Light</vt:lpstr>
      <vt:lpstr>Open Sans</vt:lpstr>
      <vt:lpstr>Open Sans Bold Bold</vt:lpstr>
      <vt:lpstr>Open Sauce</vt:lpstr>
      <vt:lpstr>Tahoma</vt:lpstr>
      <vt:lpstr>Office Theme</vt:lpstr>
      <vt:lpstr>PowerPoint Presentation</vt:lpstr>
      <vt:lpstr>PowerPoint Presentation</vt:lpstr>
      <vt:lpstr>What is ETL?</vt:lpstr>
      <vt:lpstr>What is Extract?</vt:lpstr>
      <vt:lpstr>What is Transform?</vt:lpstr>
      <vt:lpstr>What is Load?</vt:lpstr>
      <vt:lpstr>Extract – Connecting to Data</vt:lpstr>
      <vt:lpstr>PowerPoint Presentation</vt:lpstr>
    </vt:vector>
  </TitlesOfParts>
  <Company>Texas A &amp; M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Computing &amp; Info Services</dc:creator>
  <cp:lastModifiedBy>pc</cp:lastModifiedBy>
  <cp:revision>910</cp:revision>
  <cp:lastPrinted>1999-09-24T05:20:05Z</cp:lastPrinted>
  <dcterms:created xsi:type="dcterms:W3CDTF">1999-09-22T16:30:08Z</dcterms:created>
  <dcterms:modified xsi:type="dcterms:W3CDTF">2024-06-02T09:20:52Z</dcterms:modified>
</cp:coreProperties>
</file>