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7092" y="1129029"/>
            <a:ext cx="2564765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7092" y="2060892"/>
            <a:ext cx="5940425" cy="29533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843B0C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27772" y="2256790"/>
            <a:ext cx="5109845" cy="141541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413384" marR="5080" indent="-401320">
              <a:lnSpc>
                <a:spcPts val="5180"/>
              </a:lnSpc>
              <a:spcBef>
                <a:spcPts val="755"/>
              </a:spcBef>
            </a:pPr>
            <a:r>
              <a:rPr sz="4800" spc="-185" dirty="0">
                <a:latin typeface="Tahoma"/>
                <a:cs typeface="Tahoma"/>
              </a:rPr>
              <a:t>GRAPHIC</a:t>
            </a:r>
            <a:r>
              <a:rPr sz="4800" spc="-155" dirty="0">
                <a:latin typeface="Tahoma"/>
                <a:cs typeface="Tahoma"/>
              </a:rPr>
              <a:t> </a:t>
            </a:r>
            <a:r>
              <a:rPr sz="4800" spc="-330" dirty="0">
                <a:latin typeface="Tahoma"/>
                <a:cs typeface="Tahoma"/>
              </a:rPr>
              <a:t>DESIGN </a:t>
            </a:r>
            <a:r>
              <a:rPr sz="4800" spc="-1390" dirty="0">
                <a:latin typeface="Tahoma"/>
                <a:cs typeface="Tahoma"/>
              </a:rPr>
              <a:t> </a:t>
            </a:r>
            <a:r>
              <a:rPr sz="4800" spc="-285" dirty="0">
                <a:latin typeface="Tahoma"/>
                <a:cs typeface="Tahoma"/>
              </a:rPr>
              <a:t>FOR</a:t>
            </a:r>
            <a:r>
              <a:rPr sz="4800" spc="-65" dirty="0">
                <a:latin typeface="Tahoma"/>
                <a:cs typeface="Tahoma"/>
              </a:rPr>
              <a:t> </a:t>
            </a:r>
            <a:r>
              <a:rPr sz="4800" spc="-525" dirty="0">
                <a:latin typeface="Tahoma"/>
                <a:cs typeface="Tahoma"/>
              </a:rPr>
              <a:t>B</a:t>
            </a:r>
            <a:r>
              <a:rPr sz="4800" spc="-535" dirty="0">
                <a:latin typeface="Tahoma"/>
                <a:cs typeface="Tahoma"/>
              </a:rPr>
              <a:t>USSIN</a:t>
            </a:r>
            <a:r>
              <a:rPr sz="4800" spc="-495" dirty="0">
                <a:latin typeface="Tahoma"/>
                <a:cs typeface="Tahoma"/>
              </a:rPr>
              <a:t>E</a:t>
            </a:r>
            <a:r>
              <a:rPr sz="4800" spc="-550" dirty="0">
                <a:latin typeface="Tahoma"/>
                <a:cs typeface="Tahoma"/>
              </a:rPr>
              <a:t>SS</a:t>
            </a:r>
            <a:endParaRPr sz="48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079" y="200660"/>
            <a:ext cx="3070860" cy="72898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841500" y="4451286"/>
            <a:ext cx="3907790" cy="758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0" dirty="0">
                <a:solidFill>
                  <a:srgbClr val="385622"/>
                </a:solidFill>
                <a:latin typeface="Sitka Subheading"/>
                <a:cs typeface="Sitka Subheading"/>
              </a:rPr>
              <a:t>Des</a:t>
            </a:r>
            <a:r>
              <a:rPr sz="2400" b="1" spc="-130" dirty="0">
                <a:solidFill>
                  <a:srgbClr val="385622"/>
                </a:solidFill>
                <a:latin typeface="Sitka Subheading"/>
                <a:cs typeface="Sitka Subheading"/>
              </a:rPr>
              <a:t>i</a:t>
            </a:r>
            <a:r>
              <a:rPr sz="2400" b="1" spc="-160" dirty="0">
                <a:solidFill>
                  <a:srgbClr val="385622"/>
                </a:solidFill>
                <a:latin typeface="Sitka Subheading"/>
                <a:cs typeface="Sitka Subheading"/>
              </a:rPr>
              <a:t>a</a:t>
            </a:r>
            <a:r>
              <a:rPr sz="2400" b="1" spc="-155" dirty="0">
                <a:solidFill>
                  <a:srgbClr val="385622"/>
                </a:solidFill>
                <a:latin typeface="Sitka Subheading"/>
                <a:cs typeface="Sitka Subheading"/>
              </a:rPr>
              <a:t>n</a:t>
            </a:r>
            <a:r>
              <a:rPr sz="2400" b="1" spc="15" dirty="0">
                <a:solidFill>
                  <a:srgbClr val="385622"/>
                </a:solidFill>
                <a:latin typeface="Sitka Subheading"/>
                <a:cs typeface="Sitka Subheading"/>
              </a:rPr>
              <a:t>a</a:t>
            </a:r>
            <a:r>
              <a:rPr sz="2400" b="1" spc="-240" dirty="0">
                <a:solidFill>
                  <a:srgbClr val="385622"/>
                </a:solidFill>
                <a:latin typeface="Sitka Subheading"/>
                <a:cs typeface="Sitka Subheading"/>
              </a:rPr>
              <a:t> </a:t>
            </a:r>
            <a:r>
              <a:rPr sz="2400" b="1" spc="-215" dirty="0">
                <a:solidFill>
                  <a:srgbClr val="385622"/>
                </a:solidFill>
                <a:latin typeface="Sitka Subheading"/>
                <a:cs typeface="Sitka Subheading"/>
              </a:rPr>
              <a:t>M</a:t>
            </a:r>
            <a:r>
              <a:rPr sz="2400" b="1" spc="-155" dirty="0">
                <a:solidFill>
                  <a:srgbClr val="385622"/>
                </a:solidFill>
                <a:latin typeface="Sitka Subheading"/>
                <a:cs typeface="Sitka Subheading"/>
              </a:rPr>
              <a:t>ur</a:t>
            </a:r>
            <a:r>
              <a:rPr sz="2400" b="1" spc="-175" dirty="0">
                <a:solidFill>
                  <a:srgbClr val="385622"/>
                </a:solidFill>
                <a:latin typeface="Sitka Subheading"/>
                <a:cs typeface="Sitka Subheading"/>
              </a:rPr>
              <a:t>y</a:t>
            </a:r>
            <a:r>
              <a:rPr sz="2400" b="1" spc="-160" dirty="0">
                <a:solidFill>
                  <a:srgbClr val="385622"/>
                </a:solidFill>
                <a:latin typeface="Sitka Subheading"/>
                <a:cs typeface="Sitka Subheading"/>
              </a:rPr>
              <a:t>a</a:t>
            </a:r>
            <a:r>
              <a:rPr sz="2400" b="1" spc="-155" dirty="0">
                <a:solidFill>
                  <a:srgbClr val="385622"/>
                </a:solidFill>
                <a:latin typeface="Sitka Subheading"/>
                <a:cs typeface="Sitka Subheading"/>
              </a:rPr>
              <a:t>s</a:t>
            </a:r>
            <a:r>
              <a:rPr sz="2400" b="1" spc="-170" dirty="0">
                <a:solidFill>
                  <a:srgbClr val="385622"/>
                </a:solidFill>
                <a:latin typeface="Sitka Subheading"/>
                <a:cs typeface="Sitka Subheading"/>
              </a:rPr>
              <a:t>a</a:t>
            </a:r>
            <a:r>
              <a:rPr sz="2400" b="1" spc="-130" dirty="0">
                <a:solidFill>
                  <a:srgbClr val="385622"/>
                </a:solidFill>
                <a:latin typeface="Sitka Subheading"/>
                <a:cs typeface="Sitka Subheading"/>
              </a:rPr>
              <a:t>ri</a:t>
            </a:r>
            <a:r>
              <a:rPr sz="2400" b="1" spc="-10" dirty="0">
                <a:solidFill>
                  <a:srgbClr val="385622"/>
                </a:solidFill>
                <a:latin typeface="Sitka Subheading"/>
                <a:cs typeface="Sitka Subheading"/>
              </a:rPr>
              <a:t>,</a:t>
            </a:r>
            <a:r>
              <a:rPr sz="2400" b="1" spc="-110" dirty="0">
                <a:solidFill>
                  <a:srgbClr val="385622"/>
                </a:solidFill>
                <a:latin typeface="Sitka Subheading"/>
                <a:cs typeface="Sitka Subheading"/>
              </a:rPr>
              <a:t> </a:t>
            </a:r>
            <a:r>
              <a:rPr sz="2400" b="1" spc="-135" dirty="0">
                <a:solidFill>
                  <a:srgbClr val="385622"/>
                </a:solidFill>
                <a:latin typeface="Sitka Subheading"/>
                <a:cs typeface="Sitka Subheading"/>
              </a:rPr>
              <a:t>S.P</a:t>
            </a:r>
            <a:r>
              <a:rPr sz="2400" b="1" spc="-170" dirty="0">
                <a:solidFill>
                  <a:srgbClr val="385622"/>
                </a:solidFill>
                <a:latin typeface="Sitka Subheading"/>
                <a:cs typeface="Sitka Subheading"/>
              </a:rPr>
              <a:t>d</a:t>
            </a:r>
            <a:r>
              <a:rPr sz="2400" b="1" spc="-5" dirty="0">
                <a:solidFill>
                  <a:srgbClr val="385622"/>
                </a:solidFill>
                <a:latin typeface="Sitka Subheading"/>
                <a:cs typeface="Sitka Subheading"/>
              </a:rPr>
              <a:t>,</a:t>
            </a:r>
            <a:r>
              <a:rPr sz="2400" b="1" spc="-165" dirty="0">
                <a:solidFill>
                  <a:srgbClr val="385622"/>
                </a:solidFill>
                <a:latin typeface="Sitka Subheading"/>
                <a:cs typeface="Sitka Subheading"/>
              </a:rPr>
              <a:t> </a:t>
            </a:r>
            <a:r>
              <a:rPr sz="2400" b="1" spc="-215" dirty="0">
                <a:solidFill>
                  <a:srgbClr val="385622"/>
                </a:solidFill>
                <a:latin typeface="Sitka Subheading"/>
                <a:cs typeface="Sitka Subheading"/>
              </a:rPr>
              <a:t>M</a:t>
            </a:r>
            <a:r>
              <a:rPr sz="2400" b="1" spc="-125" dirty="0">
                <a:solidFill>
                  <a:srgbClr val="385622"/>
                </a:solidFill>
                <a:latin typeface="Sitka Subheading"/>
                <a:cs typeface="Sitka Subheading"/>
              </a:rPr>
              <a:t>.P</a:t>
            </a:r>
            <a:r>
              <a:rPr sz="2400" b="1" spc="-5" dirty="0">
                <a:solidFill>
                  <a:srgbClr val="385622"/>
                </a:solidFill>
                <a:latin typeface="Sitka Subheading"/>
                <a:cs typeface="Sitka Subheading"/>
              </a:rPr>
              <a:t>d</a:t>
            </a:r>
            <a:endParaRPr sz="2400">
              <a:latin typeface="Sitka Subheading"/>
              <a:cs typeface="Sitka Subheading"/>
            </a:endParaRPr>
          </a:p>
          <a:p>
            <a:pPr marL="152400">
              <a:lnSpc>
                <a:spcPct val="100000"/>
              </a:lnSpc>
              <a:spcBef>
                <a:spcPts val="5"/>
              </a:spcBef>
            </a:pPr>
            <a:r>
              <a:rPr sz="2400" b="1" spc="-150" dirty="0">
                <a:solidFill>
                  <a:srgbClr val="385622"/>
                </a:solidFill>
                <a:latin typeface="Sitka Subheading"/>
                <a:cs typeface="Sitka Subheading"/>
              </a:rPr>
              <a:t>P</a:t>
            </a:r>
            <a:r>
              <a:rPr sz="2400" b="1" spc="-135" dirty="0">
                <a:solidFill>
                  <a:srgbClr val="385622"/>
                </a:solidFill>
                <a:latin typeface="Sitka Subheading"/>
                <a:cs typeface="Sitka Subheading"/>
              </a:rPr>
              <a:t>r</a:t>
            </a:r>
            <a:r>
              <a:rPr sz="2400" b="1" spc="-160" dirty="0">
                <a:solidFill>
                  <a:srgbClr val="385622"/>
                </a:solidFill>
                <a:latin typeface="Sitka Subheading"/>
                <a:cs typeface="Sitka Subheading"/>
              </a:rPr>
              <a:t>og</a:t>
            </a:r>
            <a:r>
              <a:rPr sz="2400" b="1" spc="-135" dirty="0">
                <a:solidFill>
                  <a:srgbClr val="385622"/>
                </a:solidFill>
                <a:latin typeface="Sitka Subheading"/>
                <a:cs typeface="Sitka Subheading"/>
              </a:rPr>
              <a:t>r</a:t>
            </a:r>
            <a:r>
              <a:rPr sz="2400" b="1" spc="-165" dirty="0">
                <a:solidFill>
                  <a:srgbClr val="385622"/>
                </a:solidFill>
                <a:latin typeface="Sitka Subheading"/>
                <a:cs typeface="Sitka Subheading"/>
              </a:rPr>
              <a:t>a</a:t>
            </a:r>
            <a:r>
              <a:rPr sz="2400" b="1" spc="10" dirty="0">
                <a:solidFill>
                  <a:srgbClr val="385622"/>
                </a:solidFill>
                <a:latin typeface="Sitka Subheading"/>
                <a:cs typeface="Sitka Subheading"/>
              </a:rPr>
              <a:t>m</a:t>
            </a:r>
            <a:r>
              <a:rPr sz="2400" b="1" spc="-250" dirty="0">
                <a:solidFill>
                  <a:srgbClr val="385622"/>
                </a:solidFill>
                <a:latin typeface="Sitka Subheading"/>
                <a:cs typeface="Sitka Subheading"/>
              </a:rPr>
              <a:t> </a:t>
            </a:r>
            <a:r>
              <a:rPr sz="2400" b="1" spc="-135" dirty="0">
                <a:solidFill>
                  <a:srgbClr val="385622"/>
                </a:solidFill>
                <a:latin typeface="Sitka Subheading"/>
                <a:cs typeface="Sitka Subheading"/>
              </a:rPr>
              <a:t>St</a:t>
            </a:r>
            <a:r>
              <a:rPr sz="2400" b="1" spc="-165" dirty="0">
                <a:solidFill>
                  <a:srgbClr val="385622"/>
                </a:solidFill>
                <a:latin typeface="Sitka Subheading"/>
                <a:cs typeface="Sitka Subheading"/>
              </a:rPr>
              <a:t>ud</a:t>
            </a:r>
            <a:r>
              <a:rPr sz="2400" b="1" spc="-10" dirty="0">
                <a:solidFill>
                  <a:srgbClr val="385622"/>
                </a:solidFill>
                <a:latin typeface="Sitka Subheading"/>
                <a:cs typeface="Sitka Subheading"/>
              </a:rPr>
              <a:t>i</a:t>
            </a:r>
            <a:r>
              <a:rPr sz="2400" b="1" spc="-170" dirty="0">
                <a:solidFill>
                  <a:srgbClr val="385622"/>
                </a:solidFill>
                <a:latin typeface="Sitka Subheading"/>
                <a:cs typeface="Sitka Subheading"/>
              </a:rPr>
              <a:t> </a:t>
            </a:r>
            <a:r>
              <a:rPr sz="2400" b="1" spc="-155" dirty="0">
                <a:solidFill>
                  <a:srgbClr val="385622"/>
                </a:solidFill>
                <a:latin typeface="Sitka Subheading"/>
                <a:cs typeface="Sitka Subheading"/>
              </a:rPr>
              <a:t>Bisni</a:t>
            </a:r>
            <a:r>
              <a:rPr sz="2400" b="1" spc="-15" dirty="0">
                <a:solidFill>
                  <a:srgbClr val="385622"/>
                </a:solidFill>
                <a:latin typeface="Sitka Subheading"/>
                <a:cs typeface="Sitka Subheading"/>
              </a:rPr>
              <a:t>s</a:t>
            </a:r>
            <a:r>
              <a:rPr sz="2400" b="1" spc="-125" dirty="0">
                <a:solidFill>
                  <a:srgbClr val="385622"/>
                </a:solidFill>
                <a:latin typeface="Sitka Subheading"/>
                <a:cs typeface="Sitka Subheading"/>
              </a:rPr>
              <a:t> </a:t>
            </a:r>
            <a:r>
              <a:rPr sz="2400" b="1" spc="-150" dirty="0">
                <a:solidFill>
                  <a:srgbClr val="385622"/>
                </a:solidFill>
                <a:latin typeface="Sitka Subheading"/>
                <a:cs typeface="Sitka Subheading"/>
              </a:rPr>
              <a:t>D</a:t>
            </a:r>
            <a:r>
              <a:rPr sz="2400" b="1" spc="-130" dirty="0">
                <a:solidFill>
                  <a:srgbClr val="385622"/>
                </a:solidFill>
                <a:latin typeface="Sitka Subheading"/>
                <a:cs typeface="Sitka Subheading"/>
              </a:rPr>
              <a:t>igit</a:t>
            </a:r>
            <a:r>
              <a:rPr sz="2400" b="1" spc="-170" dirty="0">
                <a:solidFill>
                  <a:srgbClr val="385622"/>
                </a:solidFill>
                <a:latin typeface="Sitka Subheading"/>
                <a:cs typeface="Sitka Subheading"/>
              </a:rPr>
              <a:t>a</a:t>
            </a:r>
            <a:r>
              <a:rPr sz="2400" b="1" spc="-15" dirty="0">
                <a:solidFill>
                  <a:srgbClr val="385622"/>
                </a:solidFill>
                <a:latin typeface="Sitka Subheading"/>
                <a:cs typeface="Sitka Subheading"/>
              </a:rPr>
              <a:t>l</a:t>
            </a:r>
            <a:endParaRPr sz="2400">
              <a:latin typeface="Sitka Subheading"/>
              <a:cs typeface="Sitka Subheading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94219" y="0"/>
            <a:ext cx="5097780" cy="50977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77569" y="1302130"/>
            <a:ext cx="10210800" cy="17964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99"/>
              </a:lnSpc>
              <a:spcBef>
                <a:spcPts val="95"/>
              </a:spcBef>
            </a:pPr>
            <a:r>
              <a:rPr spc="-80" dirty="0">
                <a:latin typeface="Tahoma"/>
                <a:cs typeface="Tahoma"/>
              </a:rPr>
              <a:t>Desain </a:t>
            </a:r>
            <a:r>
              <a:rPr spc="-160" dirty="0">
                <a:latin typeface="Tahoma"/>
                <a:cs typeface="Tahoma"/>
              </a:rPr>
              <a:t>grafis </a:t>
            </a:r>
            <a:r>
              <a:rPr sz="2000" spc="35" dirty="0">
                <a:latin typeface="Tahoma"/>
                <a:cs typeface="Tahoma"/>
              </a:rPr>
              <a:t>adalah </a:t>
            </a:r>
            <a:r>
              <a:rPr sz="2000" spc="-85" dirty="0">
                <a:latin typeface="Tahoma"/>
                <a:cs typeface="Tahoma"/>
              </a:rPr>
              <a:t>suatu </a:t>
            </a:r>
            <a:r>
              <a:rPr sz="2000" spc="15" dirty="0">
                <a:latin typeface="Tahoma"/>
                <a:cs typeface="Tahoma"/>
              </a:rPr>
              <a:t>bidang </a:t>
            </a:r>
            <a:r>
              <a:rPr sz="2000" spc="-95" dirty="0">
                <a:latin typeface="Tahoma"/>
                <a:cs typeface="Tahoma"/>
              </a:rPr>
              <a:t>kreatif </a:t>
            </a:r>
            <a:r>
              <a:rPr sz="2000" spc="25" dirty="0">
                <a:latin typeface="Tahoma"/>
                <a:cs typeface="Tahoma"/>
              </a:rPr>
              <a:t>yang </a:t>
            </a:r>
            <a:r>
              <a:rPr sz="2000" dirty="0">
                <a:latin typeface="Tahoma"/>
                <a:cs typeface="Tahoma"/>
              </a:rPr>
              <a:t>menggunakan elemen- </a:t>
            </a:r>
            <a:r>
              <a:rPr sz="2000" spc="5" dirty="0">
                <a:latin typeface="Tahoma"/>
                <a:cs typeface="Tahoma"/>
              </a:rPr>
              <a:t> elemen</a:t>
            </a:r>
            <a:r>
              <a:rPr sz="2000" spc="10" dirty="0">
                <a:latin typeface="Tahoma"/>
                <a:cs typeface="Tahoma"/>
              </a:rPr>
              <a:t> </a:t>
            </a:r>
            <a:r>
              <a:rPr sz="2000" spc="-70" dirty="0">
                <a:latin typeface="Tahoma"/>
                <a:cs typeface="Tahoma"/>
              </a:rPr>
              <a:t>visual,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-75" dirty="0">
                <a:latin typeface="Tahoma"/>
                <a:cs typeface="Tahoma"/>
              </a:rPr>
              <a:t>seperti</a:t>
            </a:r>
            <a:r>
              <a:rPr sz="2000" spc="-7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gambar,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spc="-70" dirty="0">
                <a:latin typeface="Tahoma"/>
                <a:cs typeface="Tahoma"/>
              </a:rPr>
              <a:t>tipografi,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warna,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dan</a:t>
            </a:r>
            <a:r>
              <a:rPr sz="2000" spc="35" dirty="0">
                <a:latin typeface="Tahoma"/>
                <a:cs typeface="Tahoma"/>
              </a:rPr>
              <a:t> </a:t>
            </a:r>
            <a:r>
              <a:rPr sz="2000" spc="-55" dirty="0">
                <a:latin typeface="Tahoma"/>
                <a:cs typeface="Tahoma"/>
              </a:rPr>
              <a:t>tata</a:t>
            </a:r>
            <a:r>
              <a:rPr sz="2000" spc="-50" dirty="0">
                <a:latin typeface="Tahoma"/>
                <a:cs typeface="Tahoma"/>
              </a:rPr>
              <a:t> </a:t>
            </a:r>
            <a:r>
              <a:rPr sz="2000" spc="-45" dirty="0">
                <a:latin typeface="Tahoma"/>
                <a:cs typeface="Tahoma"/>
              </a:rPr>
              <a:t>letak,</a:t>
            </a:r>
            <a:r>
              <a:rPr sz="2000" spc="500" dirty="0">
                <a:latin typeface="Tahoma"/>
                <a:cs typeface="Tahoma"/>
              </a:rPr>
              <a:t> </a:t>
            </a:r>
            <a:r>
              <a:rPr sz="2000" spc="-105" dirty="0">
                <a:latin typeface="Tahoma"/>
                <a:cs typeface="Tahoma"/>
              </a:rPr>
              <a:t>untuk </a:t>
            </a:r>
            <a:r>
              <a:rPr sz="2000" spc="-10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menciptakan</a:t>
            </a:r>
            <a:r>
              <a:rPr sz="2000" spc="5" dirty="0">
                <a:latin typeface="Tahoma"/>
                <a:cs typeface="Tahoma"/>
              </a:rPr>
              <a:t> </a:t>
            </a:r>
            <a:r>
              <a:rPr sz="2000" spc="-60" dirty="0">
                <a:latin typeface="Tahoma"/>
                <a:cs typeface="Tahoma"/>
              </a:rPr>
              <a:t>komunikasi</a:t>
            </a:r>
            <a:r>
              <a:rPr sz="2000" spc="-55" dirty="0">
                <a:latin typeface="Tahoma"/>
                <a:cs typeface="Tahoma"/>
              </a:rPr>
              <a:t> </a:t>
            </a:r>
            <a:r>
              <a:rPr sz="2000" spc="-70" dirty="0">
                <a:latin typeface="Tahoma"/>
                <a:cs typeface="Tahoma"/>
              </a:rPr>
              <a:t>visual</a:t>
            </a:r>
            <a:r>
              <a:rPr sz="2000" spc="-65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yang</a:t>
            </a:r>
            <a:r>
              <a:rPr sz="2000" spc="25" dirty="0">
                <a:latin typeface="Tahoma"/>
                <a:cs typeface="Tahoma"/>
              </a:rPr>
              <a:t> </a:t>
            </a:r>
            <a:r>
              <a:rPr sz="2000" spc="-95" dirty="0">
                <a:latin typeface="Tahoma"/>
                <a:cs typeface="Tahoma"/>
              </a:rPr>
              <a:t>efektif.</a:t>
            </a:r>
            <a:r>
              <a:rPr sz="2000" spc="-90" dirty="0">
                <a:latin typeface="Tahoma"/>
                <a:cs typeface="Tahoma"/>
              </a:rPr>
              <a:t> </a:t>
            </a:r>
            <a:r>
              <a:rPr sz="2000" spc="-50" dirty="0">
                <a:latin typeface="Tahoma"/>
                <a:cs typeface="Tahoma"/>
              </a:rPr>
              <a:t>Desain</a:t>
            </a:r>
            <a:r>
              <a:rPr sz="2000" spc="-45" dirty="0">
                <a:latin typeface="Tahoma"/>
                <a:cs typeface="Tahoma"/>
              </a:rPr>
              <a:t> </a:t>
            </a:r>
            <a:r>
              <a:rPr sz="2000" spc="-95" dirty="0">
                <a:latin typeface="Tahoma"/>
                <a:cs typeface="Tahoma"/>
              </a:rPr>
              <a:t>grafis</a:t>
            </a:r>
            <a:r>
              <a:rPr sz="2000" spc="-90" dirty="0">
                <a:latin typeface="Tahoma"/>
                <a:cs typeface="Tahoma"/>
              </a:rPr>
              <a:t> </a:t>
            </a:r>
            <a:r>
              <a:rPr sz="2000" spc="-25" dirty="0">
                <a:latin typeface="Tahoma"/>
                <a:cs typeface="Tahoma"/>
              </a:rPr>
              <a:t>melibatkan</a:t>
            </a:r>
            <a:r>
              <a:rPr sz="2000" spc="-20" dirty="0">
                <a:latin typeface="Tahoma"/>
                <a:cs typeface="Tahoma"/>
              </a:rPr>
              <a:t> </a:t>
            </a:r>
            <a:r>
              <a:rPr sz="2000" spc="-65" dirty="0">
                <a:latin typeface="Tahoma"/>
                <a:cs typeface="Tahoma"/>
              </a:rPr>
              <a:t>proses </a:t>
            </a:r>
            <a:r>
              <a:rPr sz="2000" spc="-60" dirty="0">
                <a:latin typeface="Tahoma"/>
                <a:cs typeface="Tahoma"/>
              </a:rPr>
              <a:t> </a:t>
            </a:r>
            <a:r>
              <a:rPr sz="2000" spc="20" dirty="0">
                <a:latin typeface="Tahoma"/>
                <a:cs typeface="Tahoma"/>
              </a:rPr>
              <a:t>perencanaan,</a:t>
            </a:r>
            <a:r>
              <a:rPr sz="2000" spc="25" dirty="0">
                <a:latin typeface="Tahoma"/>
                <a:cs typeface="Tahoma"/>
              </a:rPr>
              <a:t> </a:t>
            </a:r>
            <a:r>
              <a:rPr sz="2000" spc="-30" dirty="0">
                <a:latin typeface="Tahoma"/>
                <a:cs typeface="Tahoma"/>
              </a:rPr>
              <a:t>pengorganisasian,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spc="30" dirty="0">
                <a:latin typeface="Tahoma"/>
                <a:cs typeface="Tahoma"/>
              </a:rPr>
              <a:t>dan</a:t>
            </a:r>
            <a:r>
              <a:rPr sz="2000" spc="35" dirty="0">
                <a:latin typeface="Tahoma"/>
                <a:cs typeface="Tahoma"/>
              </a:rPr>
              <a:t> </a:t>
            </a:r>
            <a:r>
              <a:rPr sz="2000" spc="15" dirty="0">
                <a:latin typeface="Tahoma"/>
                <a:cs typeface="Tahoma"/>
              </a:rPr>
              <a:t>penggunaan</a:t>
            </a:r>
            <a:r>
              <a:rPr sz="2000" spc="20" dirty="0">
                <a:latin typeface="Tahoma"/>
                <a:cs typeface="Tahoma"/>
              </a:rPr>
              <a:t> </a:t>
            </a:r>
            <a:r>
              <a:rPr sz="2000" dirty="0">
                <a:latin typeface="Tahoma"/>
                <a:cs typeface="Tahoma"/>
              </a:rPr>
              <a:t>elemen-elemen</a:t>
            </a:r>
            <a:r>
              <a:rPr sz="2000" spc="585" dirty="0">
                <a:latin typeface="Tahoma"/>
                <a:cs typeface="Tahoma"/>
              </a:rPr>
              <a:t> </a:t>
            </a:r>
            <a:r>
              <a:rPr sz="2000" spc="-90" dirty="0">
                <a:latin typeface="Tahoma"/>
                <a:cs typeface="Tahoma"/>
              </a:rPr>
              <a:t>tersebut </a:t>
            </a:r>
            <a:r>
              <a:rPr sz="2000" spc="-85" dirty="0">
                <a:latin typeface="Tahoma"/>
                <a:cs typeface="Tahoma"/>
              </a:rPr>
              <a:t> </a:t>
            </a:r>
            <a:r>
              <a:rPr sz="2000" spc="-105" dirty="0">
                <a:latin typeface="Tahoma"/>
                <a:cs typeface="Tahoma"/>
              </a:rPr>
              <a:t>untuk</a:t>
            </a:r>
            <a:r>
              <a:rPr sz="2000" spc="-3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menyampaikan</a:t>
            </a:r>
            <a:r>
              <a:rPr sz="2000" spc="-5" dirty="0">
                <a:latin typeface="Tahoma"/>
                <a:cs typeface="Tahoma"/>
              </a:rPr>
              <a:t> </a:t>
            </a:r>
            <a:r>
              <a:rPr sz="2000" spc="5" dirty="0">
                <a:latin typeface="Tahoma"/>
                <a:cs typeface="Tahoma"/>
              </a:rPr>
              <a:t>pesan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spc="-20" dirty="0">
                <a:latin typeface="Tahoma"/>
                <a:cs typeface="Tahoma"/>
              </a:rPr>
              <a:t>atau </a:t>
            </a:r>
            <a:r>
              <a:rPr sz="2000" spc="45" dirty="0">
                <a:latin typeface="Tahoma"/>
                <a:cs typeface="Tahoma"/>
              </a:rPr>
              <a:t>mencapai</a:t>
            </a:r>
            <a:r>
              <a:rPr sz="2000" spc="-25" dirty="0">
                <a:latin typeface="Tahoma"/>
                <a:cs typeface="Tahoma"/>
              </a:rPr>
              <a:t> </a:t>
            </a:r>
            <a:r>
              <a:rPr sz="2000" spc="-100" dirty="0">
                <a:latin typeface="Tahoma"/>
                <a:cs typeface="Tahoma"/>
              </a:rPr>
              <a:t>tujuan</a:t>
            </a:r>
            <a:r>
              <a:rPr sz="2000" spc="-10" dirty="0">
                <a:latin typeface="Tahoma"/>
                <a:cs typeface="Tahoma"/>
              </a:rPr>
              <a:t> </a:t>
            </a:r>
            <a:r>
              <a:rPr sz="2000" spc="-114" dirty="0">
                <a:latin typeface="Tahoma"/>
                <a:cs typeface="Tahoma"/>
              </a:rPr>
              <a:t>tertentu.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77569" y="3377945"/>
            <a:ext cx="10208260" cy="155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Peran</a:t>
            </a:r>
            <a:r>
              <a:rPr sz="2000" b="1" spc="59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60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000" b="1" spc="6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sangat</a:t>
            </a:r>
            <a:r>
              <a:rPr sz="2000" b="1" spc="60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penting</a:t>
            </a:r>
            <a:r>
              <a:rPr sz="2000" b="1" spc="6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dalam</a:t>
            </a:r>
            <a:r>
              <a:rPr sz="2000" b="1" spc="60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5" dirty="0">
                <a:solidFill>
                  <a:srgbClr val="843B0C"/>
                </a:solidFill>
                <a:latin typeface="Tahoma"/>
                <a:cs typeface="Tahoma"/>
              </a:rPr>
              <a:t>berbagai</a:t>
            </a:r>
            <a:r>
              <a:rPr sz="2000" b="1" spc="6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konteks,</a:t>
            </a:r>
            <a:r>
              <a:rPr sz="2000" b="1" spc="60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termasuk</a:t>
            </a:r>
            <a:r>
              <a:rPr sz="2000" b="1" spc="60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00" dirty="0">
                <a:solidFill>
                  <a:srgbClr val="843B0C"/>
                </a:solidFill>
                <a:latin typeface="Tahoma"/>
                <a:cs typeface="Tahoma"/>
              </a:rPr>
              <a:t>bisnis,</a:t>
            </a:r>
            <a:endParaRPr sz="2000">
              <a:latin typeface="Tahoma"/>
              <a:cs typeface="Tahoma"/>
            </a:endParaRPr>
          </a:p>
          <a:p>
            <a:pPr marL="12700" algn="just">
              <a:lnSpc>
                <a:spcPct val="100000"/>
              </a:lnSpc>
            </a:pP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pemasaran,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periklanan,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media,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komunikasi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visual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secara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umum.</a:t>
            </a:r>
            <a:endParaRPr sz="2000">
              <a:latin typeface="Tahoma"/>
              <a:cs typeface="Tahoma"/>
            </a:endParaRPr>
          </a:p>
          <a:p>
            <a:pPr marL="12700" marR="7620" algn="just">
              <a:lnSpc>
                <a:spcPct val="100000"/>
              </a:lnSpc>
            </a:pP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Dalam 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era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saat </a:t>
            </a:r>
            <a:r>
              <a:rPr sz="2000" b="1" spc="-100" dirty="0">
                <a:solidFill>
                  <a:srgbClr val="843B0C"/>
                </a:solidFill>
                <a:latin typeface="Tahoma"/>
                <a:cs typeface="Tahoma"/>
              </a:rPr>
              <a:t>ini,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mengalami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perkembangan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signifikan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terpengaruh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oleh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perkembangan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teknologi, </a:t>
            </a:r>
            <a:r>
              <a:rPr sz="2000" b="1" spc="-114" dirty="0">
                <a:solidFill>
                  <a:srgbClr val="843B0C"/>
                </a:solidFill>
                <a:latin typeface="Tahoma"/>
                <a:cs typeface="Tahoma"/>
              </a:rPr>
              <a:t>tren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desain, </a:t>
            </a:r>
            <a:r>
              <a:rPr sz="2000" b="1" spc="-80" dirty="0">
                <a:solidFill>
                  <a:srgbClr val="843B0C"/>
                </a:solidFill>
                <a:latin typeface="Tahoma"/>
                <a:cs typeface="Tahoma"/>
              </a:rPr>
              <a:t>serta 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perubahan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dalam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perilaku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kebutuhan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pengguna.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9905" y="635952"/>
            <a:ext cx="64230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85" dirty="0">
                <a:solidFill>
                  <a:srgbClr val="385622"/>
                </a:solidFill>
                <a:latin typeface="Tahoma"/>
                <a:cs typeface="Tahoma"/>
              </a:rPr>
              <a:t>P</a:t>
            </a:r>
            <a:r>
              <a:rPr sz="2800" spc="-140" dirty="0">
                <a:solidFill>
                  <a:srgbClr val="385622"/>
                </a:solidFill>
                <a:latin typeface="Tahoma"/>
                <a:cs typeface="Tahoma"/>
              </a:rPr>
              <a:t>ent</a:t>
            </a:r>
            <a:r>
              <a:rPr sz="2800" spc="-70" dirty="0">
                <a:solidFill>
                  <a:srgbClr val="385622"/>
                </a:solidFill>
                <a:latin typeface="Tahoma"/>
                <a:cs typeface="Tahoma"/>
              </a:rPr>
              <a:t>i</a:t>
            </a:r>
            <a:r>
              <a:rPr sz="2800" spc="-20" dirty="0">
                <a:solidFill>
                  <a:srgbClr val="385622"/>
                </a:solidFill>
                <a:latin typeface="Tahoma"/>
                <a:cs typeface="Tahoma"/>
              </a:rPr>
              <a:t>n</a:t>
            </a:r>
            <a:r>
              <a:rPr sz="2800" spc="-30" dirty="0">
                <a:solidFill>
                  <a:srgbClr val="385622"/>
                </a:solidFill>
                <a:latin typeface="Tahoma"/>
                <a:cs typeface="Tahoma"/>
              </a:rPr>
              <a:t>g</a:t>
            </a:r>
            <a:r>
              <a:rPr sz="2800" spc="20" dirty="0">
                <a:solidFill>
                  <a:srgbClr val="385622"/>
                </a:solidFill>
                <a:latin typeface="Tahoma"/>
                <a:cs typeface="Tahoma"/>
              </a:rPr>
              <a:t>ny</a:t>
            </a:r>
            <a:r>
              <a:rPr sz="2800" spc="25" dirty="0">
                <a:solidFill>
                  <a:srgbClr val="385622"/>
                </a:solidFill>
                <a:latin typeface="Tahoma"/>
                <a:cs typeface="Tahoma"/>
              </a:rPr>
              <a:t>a</a:t>
            </a:r>
            <a:r>
              <a:rPr sz="2800" spc="-50" dirty="0">
                <a:solidFill>
                  <a:srgbClr val="385622"/>
                </a:solidFill>
                <a:latin typeface="Tahoma"/>
                <a:cs typeface="Tahoma"/>
              </a:rPr>
              <a:t> </a:t>
            </a:r>
            <a:r>
              <a:rPr sz="2800" spc="75" dirty="0">
                <a:solidFill>
                  <a:srgbClr val="385622"/>
                </a:solidFill>
                <a:latin typeface="Tahoma"/>
                <a:cs typeface="Tahoma"/>
              </a:rPr>
              <a:t>d</a:t>
            </a:r>
            <a:r>
              <a:rPr sz="2800" spc="-50" dirty="0">
                <a:solidFill>
                  <a:srgbClr val="385622"/>
                </a:solidFill>
                <a:latin typeface="Tahoma"/>
                <a:cs typeface="Tahoma"/>
              </a:rPr>
              <a:t>e</a:t>
            </a:r>
            <a:r>
              <a:rPr sz="2800" spc="-30" dirty="0">
                <a:solidFill>
                  <a:srgbClr val="385622"/>
                </a:solidFill>
                <a:latin typeface="Tahoma"/>
                <a:cs typeface="Tahoma"/>
              </a:rPr>
              <a:t>s</a:t>
            </a:r>
            <a:r>
              <a:rPr sz="2800" spc="160" dirty="0">
                <a:solidFill>
                  <a:srgbClr val="385622"/>
                </a:solidFill>
                <a:latin typeface="Tahoma"/>
                <a:cs typeface="Tahoma"/>
              </a:rPr>
              <a:t>a</a:t>
            </a:r>
            <a:r>
              <a:rPr sz="2800" spc="-145" dirty="0">
                <a:solidFill>
                  <a:srgbClr val="385622"/>
                </a:solidFill>
                <a:latin typeface="Tahoma"/>
                <a:cs typeface="Tahoma"/>
              </a:rPr>
              <a:t>in</a:t>
            </a:r>
            <a:r>
              <a:rPr sz="2800" spc="-35" dirty="0">
                <a:solidFill>
                  <a:srgbClr val="385622"/>
                </a:solidFill>
                <a:latin typeface="Tahoma"/>
                <a:cs typeface="Tahoma"/>
              </a:rPr>
              <a:t> </a:t>
            </a:r>
            <a:r>
              <a:rPr sz="2800" spc="75" dirty="0">
                <a:solidFill>
                  <a:srgbClr val="385622"/>
                </a:solidFill>
                <a:latin typeface="Tahoma"/>
                <a:cs typeface="Tahoma"/>
              </a:rPr>
              <a:t>g</a:t>
            </a:r>
            <a:r>
              <a:rPr sz="2800" spc="-160" dirty="0">
                <a:solidFill>
                  <a:srgbClr val="385622"/>
                </a:solidFill>
                <a:latin typeface="Tahoma"/>
                <a:cs typeface="Tahoma"/>
              </a:rPr>
              <a:t>ra</a:t>
            </a:r>
            <a:r>
              <a:rPr sz="2800" spc="-135" dirty="0">
                <a:solidFill>
                  <a:srgbClr val="385622"/>
                </a:solidFill>
                <a:latin typeface="Tahoma"/>
                <a:cs typeface="Tahoma"/>
              </a:rPr>
              <a:t>f</a:t>
            </a:r>
            <a:r>
              <a:rPr sz="2800" spc="-195" dirty="0">
                <a:solidFill>
                  <a:srgbClr val="385622"/>
                </a:solidFill>
                <a:latin typeface="Tahoma"/>
                <a:cs typeface="Tahoma"/>
              </a:rPr>
              <a:t>is</a:t>
            </a:r>
            <a:r>
              <a:rPr sz="2800" spc="10" dirty="0">
                <a:solidFill>
                  <a:srgbClr val="385622"/>
                </a:solidFill>
                <a:latin typeface="Tahoma"/>
                <a:cs typeface="Tahoma"/>
              </a:rPr>
              <a:t> </a:t>
            </a:r>
            <a:r>
              <a:rPr sz="2800" spc="-150" dirty="0">
                <a:solidFill>
                  <a:srgbClr val="385622"/>
                </a:solidFill>
                <a:latin typeface="Tahoma"/>
                <a:cs typeface="Tahoma"/>
              </a:rPr>
              <a:t>untuk</a:t>
            </a:r>
            <a:r>
              <a:rPr sz="2800" spc="-70" dirty="0">
                <a:solidFill>
                  <a:srgbClr val="385622"/>
                </a:solidFill>
                <a:latin typeface="Tahoma"/>
                <a:cs typeface="Tahoma"/>
              </a:rPr>
              <a:t> </a:t>
            </a:r>
            <a:r>
              <a:rPr sz="2800" spc="70" dirty="0">
                <a:solidFill>
                  <a:srgbClr val="385622"/>
                </a:solidFill>
                <a:latin typeface="Tahoma"/>
                <a:cs typeface="Tahoma"/>
              </a:rPr>
              <a:t>b</a:t>
            </a:r>
            <a:r>
              <a:rPr sz="2800" spc="-145" dirty="0">
                <a:solidFill>
                  <a:srgbClr val="385622"/>
                </a:solidFill>
                <a:latin typeface="Tahoma"/>
                <a:cs typeface="Tahoma"/>
              </a:rPr>
              <a:t>i</a:t>
            </a:r>
            <a:r>
              <a:rPr sz="2800" spc="-235" dirty="0">
                <a:solidFill>
                  <a:srgbClr val="385622"/>
                </a:solidFill>
                <a:latin typeface="Tahoma"/>
                <a:cs typeface="Tahoma"/>
              </a:rPr>
              <a:t>s</a:t>
            </a:r>
            <a:r>
              <a:rPr sz="2800" spc="-165" dirty="0">
                <a:solidFill>
                  <a:srgbClr val="385622"/>
                </a:solidFill>
                <a:latin typeface="Tahoma"/>
                <a:cs typeface="Tahoma"/>
              </a:rPr>
              <a:t>ni</a:t>
            </a:r>
            <a:r>
              <a:rPr sz="2800" spc="-160" dirty="0">
                <a:solidFill>
                  <a:srgbClr val="385622"/>
                </a:solidFill>
                <a:latin typeface="Tahoma"/>
                <a:cs typeface="Tahoma"/>
              </a:rPr>
              <a:t>s</a:t>
            </a:r>
            <a:r>
              <a:rPr sz="2800" spc="-235" dirty="0">
                <a:solidFill>
                  <a:srgbClr val="385622"/>
                </a:solidFill>
                <a:latin typeface="Tahoma"/>
                <a:cs typeface="Tahoma"/>
              </a:rPr>
              <a:t>:</a:t>
            </a:r>
            <a:endParaRPr sz="28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9905" y="1489773"/>
            <a:ext cx="11177270" cy="3806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SzPct val="95833"/>
              <a:buAutoNum type="arabicPeriod"/>
              <a:tabLst>
                <a:tab pos="269240" algn="l"/>
              </a:tabLst>
            </a:pP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Meningkatkan </a:t>
            </a:r>
            <a:r>
              <a:rPr sz="2400" b="1" spc="-65" dirty="0">
                <a:solidFill>
                  <a:srgbClr val="843B0C"/>
                </a:solidFill>
                <a:latin typeface="Tahoma"/>
                <a:cs typeface="Tahoma"/>
              </a:rPr>
              <a:t>citra </a:t>
            </a:r>
            <a:r>
              <a:rPr sz="2400" b="1" spc="-55" dirty="0">
                <a:solidFill>
                  <a:srgbClr val="843B0C"/>
                </a:solidFill>
                <a:latin typeface="Tahoma"/>
                <a:cs typeface="Tahoma"/>
              </a:rPr>
              <a:t>merek: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menciptakan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identitas visual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kuat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85" dirty="0">
                <a:solidFill>
                  <a:srgbClr val="843B0C"/>
                </a:solidFill>
                <a:latin typeface="Tahoma"/>
                <a:cs typeface="Tahoma"/>
              </a:rPr>
              <a:t>konsisten</a:t>
            </a:r>
            <a:r>
              <a:rPr sz="2000" b="1" spc="-8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10" dirty="0">
                <a:solidFill>
                  <a:srgbClr val="843B0C"/>
                </a:solidFill>
                <a:latin typeface="Tahoma"/>
                <a:cs typeface="Tahoma"/>
              </a:rPr>
              <a:t>untuk</a:t>
            </a:r>
            <a:r>
              <a:rPr sz="2000" b="1" spc="-10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merek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bisnis.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Dengan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elemen-elemen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seperti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logo,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tipografi,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warna,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4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75" dirty="0">
                <a:solidFill>
                  <a:srgbClr val="843B0C"/>
                </a:solidFill>
                <a:latin typeface="Tahoma"/>
                <a:cs typeface="Tahoma"/>
              </a:rPr>
              <a:t>gaya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tepat,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000" b="1" spc="-8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</a:t>
            </a:r>
            <a:r>
              <a:rPr sz="2000" b="1" spc="5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membangun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kesan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110" dirty="0">
                <a:solidFill>
                  <a:srgbClr val="843B0C"/>
                </a:solidFill>
                <a:latin typeface="Tahoma"/>
                <a:cs typeface="Tahoma"/>
              </a:rPr>
              <a:t>positif 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mengingatkan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pelanggan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tentang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merek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secara </a:t>
            </a:r>
            <a:r>
              <a:rPr sz="2000" b="1" spc="-85" dirty="0">
                <a:solidFill>
                  <a:srgbClr val="843B0C"/>
                </a:solidFill>
                <a:latin typeface="Tahoma"/>
                <a:cs typeface="Tahoma"/>
              </a:rPr>
              <a:t>konsisten.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Citra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merek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kuat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membedakan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00" dirty="0">
                <a:solidFill>
                  <a:srgbClr val="843B0C"/>
                </a:solidFill>
                <a:latin typeface="Tahoma"/>
                <a:cs typeface="Tahoma"/>
              </a:rPr>
              <a:t>bisnis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dari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pesaing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membangun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40" dirty="0">
                <a:solidFill>
                  <a:srgbClr val="843B0C"/>
                </a:solidFill>
                <a:latin typeface="Tahoma"/>
                <a:cs typeface="Tahoma"/>
              </a:rPr>
              <a:t>kepercayaan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pelanggan.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843B0C"/>
              </a:buClr>
              <a:buFont typeface="Tahoma"/>
              <a:buAutoNum type="arabicPeriod"/>
            </a:pPr>
            <a:endParaRPr sz="195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  <a:buSzPct val="95833"/>
              <a:buAutoNum type="arabicPeriod"/>
              <a:tabLst>
                <a:tab pos="269240" algn="l"/>
              </a:tabLst>
            </a:pPr>
            <a:r>
              <a:rPr sz="2400" b="1" spc="-45" dirty="0">
                <a:solidFill>
                  <a:srgbClr val="843B0C"/>
                </a:solidFill>
                <a:latin typeface="Tahoma"/>
                <a:cs typeface="Tahoma"/>
              </a:rPr>
              <a:t>Menarik</a:t>
            </a:r>
            <a:r>
              <a:rPr sz="24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55" dirty="0">
                <a:solidFill>
                  <a:srgbClr val="843B0C"/>
                </a:solidFill>
                <a:latin typeface="Tahoma"/>
                <a:cs typeface="Tahoma"/>
              </a:rPr>
              <a:t>perhatian</a:t>
            </a:r>
            <a:r>
              <a:rPr sz="2400" b="1" spc="-5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35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400" b="1" spc="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40" dirty="0">
                <a:solidFill>
                  <a:srgbClr val="843B0C"/>
                </a:solidFill>
                <a:latin typeface="Tahoma"/>
                <a:cs typeface="Tahoma"/>
              </a:rPr>
              <a:t>mengkomunikasikan</a:t>
            </a:r>
            <a:r>
              <a:rPr sz="2400" b="1" spc="-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pesan:</a:t>
            </a:r>
            <a:r>
              <a:rPr sz="24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menarik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efektif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dapat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memberikan </a:t>
            </a:r>
            <a:r>
              <a:rPr sz="2000" b="1" spc="45" dirty="0">
                <a:solidFill>
                  <a:srgbClr val="843B0C"/>
                </a:solidFill>
                <a:latin typeface="Tahoma"/>
                <a:cs typeface="Tahoma"/>
              </a:rPr>
              <a:t>dampak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visual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kuat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memikat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perhatian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target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pasar.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Melalui </a:t>
            </a:r>
            <a:r>
              <a:rPr sz="2000" b="1" spc="15" dirty="0">
                <a:solidFill>
                  <a:srgbClr val="843B0C"/>
                </a:solidFill>
                <a:latin typeface="Tahoma"/>
                <a:cs typeface="Tahoma"/>
              </a:rPr>
              <a:t>penggunaan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elemen-elemen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seperti </a:t>
            </a:r>
            <a:r>
              <a:rPr sz="2000" b="1" spc="-120" dirty="0">
                <a:solidFill>
                  <a:srgbClr val="843B0C"/>
                </a:solidFill>
                <a:latin typeface="Tahoma"/>
                <a:cs typeface="Tahoma"/>
              </a:rPr>
              <a:t>ilustrasi,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gambar,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grafik,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tata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letak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menarik,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menyampaikan</a:t>
            </a:r>
            <a:r>
              <a:rPr sz="2000" b="1" spc="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pesan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05" dirty="0">
                <a:solidFill>
                  <a:srgbClr val="843B0C"/>
                </a:solidFill>
                <a:latin typeface="Tahoma"/>
                <a:cs typeface="Tahoma"/>
              </a:rPr>
              <a:t>bisnis </a:t>
            </a:r>
            <a:r>
              <a:rPr sz="2000" b="1" spc="-10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dengan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55" dirty="0">
                <a:solidFill>
                  <a:srgbClr val="843B0C"/>
                </a:solidFill>
                <a:latin typeface="Tahoma"/>
                <a:cs typeface="Tahoma"/>
              </a:rPr>
              <a:t>cara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menarik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mudah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dipahami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oleh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audiens.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182" y="913765"/>
            <a:ext cx="10542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4345" algn="l"/>
                <a:tab pos="2822575" algn="l"/>
                <a:tab pos="4956175" algn="l"/>
                <a:tab pos="6795770" algn="l"/>
                <a:tab pos="7809230" algn="l"/>
                <a:tab pos="8650605" algn="l"/>
                <a:tab pos="9384030" algn="l"/>
              </a:tabLst>
            </a:pPr>
            <a:r>
              <a:rPr sz="2400" spc="-135" dirty="0">
                <a:latin typeface="Tahoma"/>
                <a:cs typeface="Tahoma"/>
              </a:rPr>
              <a:t>3.	</a:t>
            </a:r>
            <a:r>
              <a:rPr sz="2400" spc="-30" dirty="0">
                <a:latin typeface="Tahoma"/>
                <a:cs typeface="Tahoma"/>
              </a:rPr>
              <a:t>Meningkatkan	</a:t>
            </a:r>
            <a:r>
              <a:rPr sz="2400" spc="25" dirty="0">
                <a:latin typeface="Tahoma"/>
                <a:cs typeface="Tahoma"/>
              </a:rPr>
              <a:t>pengalaman	</a:t>
            </a:r>
            <a:r>
              <a:rPr sz="2400" spc="-10" dirty="0">
                <a:latin typeface="Tahoma"/>
                <a:cs typeface="Tahoma"/>
              </a:rPr>
              <a:t>pengguna:	</a:t>
            </a:r>
            <a:r>
              <a:rPr sz="2000" spc="-50" dirty="0">
                <a:latin typeface="Tahoma"/>
                <a:cs typeface="Tahoma"/>
              </a:rPr>
              <a:t>Desain	</a:t>
            </a:r>
            <a:r>
              <a:rPr sz="2000" spc="-95" dirty="0">
                <a:latin typeface="Tahoma"/>
                <a:cs typeface="Tahoma"/>
              </a:rPr>
              <a:t>grafis	</a:t>
            </a:r>
            <a:r>
              <a:rPr sz="2000" spc="-30" dirty="0">
                <a:latin typeface="Tahoma"/>
                <a:cs typeface="Tahoma"/>
              </a:rPr>
              <a:t>juga	</a:t>
            </a:r>
            <a:r>
              <a:rPr sz="2000" spc="-20" dirty="0">
                <a:latin typeface="Tahoma"/>
                <a:cs typeface="Tahoma"/>
              </a:rPr>
              <a:t>berperan</a:t>
            </a:r>
            <a:endParaRPr sz="20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25182" y="1279525"/>
            <a:ext cx="10546715" cy="3714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0"/>
              </a:spcBef>
            </a:pP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dalam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meningkatkan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pengalaman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pengguna.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Dalam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produk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atau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antarmuka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pengguna,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baik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memudahkan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navigasi,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memberikan </a:t>
            </a:r>
            <a:r>
              <a:rPr sz="2000" b="1" spc="-80" dirty="0">
                <a:solidFill>
                  <a:srgbClr val="843B0C"/>
                </a:solidFill>
                <a:latin typeface="Tahoma"/>
                <a:cs typeface="Tahoma"/>
              </a:rPr>
              <a:t>petunjuk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visual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jelas,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menciptakan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tampilan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menarik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45" dirty="0">
                <a:solidFill>
                  <a:srgbClr val="843B0C"/>
                </a:solidFill>
                <a:latin typeface="Tahoma"/>
                <a:cs typeface="Tahoma"/>
              </a:rPr>
              <a:t>intuitif.</a:t>
            </a:r>
            <a:r>
              <a:rPr sz="2000" b="1" spc="-1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Pengalaman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5" dirty="0">
                <a:solidFill>
                  <a:srgbClr val="843B0C"/>
                </a:solidFill>
                <a:latin typeface="Tahoma"/>
                <a:cs typeface="Tahoma"/>
              </a:rPr>
              <a:t>pengguna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baik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85" dirty="0">
                <a:solidFill>
                  <a:srgbClr val="843B0C"/>
                </a:solidFill>
                <a:latin typeface="Tahoma"/>
                <a:cs typeface="Tahoma"/>
              </a:rPr>
              <a:t>berkontribusi</a:t>
            </a:r>
            <a:r>
              <a:rPr sz="2000" b="1" spc="-8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85" dirty="0">
                <a:solidFill>
                  <a:srgbClr val="843B0C"/>
                </a:solidFill>
                <a:latin typeface="Tahoma"/>
                <a:cs typeface="Tahoma"/>
              </a:rPr>
              <a:t>pada</a:t>
            </a:r>
            <a:r>
              <a:rPr sz="2000" b="1" spc="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kepuasan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pelanggan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mempengaruhi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loyalitas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pelanggan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terhadap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bisnis.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5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b="1" spc="-140" dirty="0">
                <a:solidFill>
                  <a:srgbClr val="843B0C"/>
                </a:solidFill>
                <a:latin typeface="Tahoma"/>
                <a:cs typeface="Tahoma"/>
              </a:rPr>
              <a:t>4.</a:t>
            </a:r>
            <a:r>
              <a:rPr sz="2400" b="1" spc="-1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Memperkuat </a:t>
            </a:r>
            <a:r>
              <a:rPr sz="2400" b="1" spc="-65" dirty="0">
                <a:solidFill>
                  <a:srgbClr val="843B0C"/>
                </a:solidFill>
                <a:latin typeface="Tahoma"/>
                <a:cs typeface="Tahoma"/>
              </a:rPr>
              <a:t>komunikasi </a:t>
            </a:r>
            <a:r>
              <a:rPr sz="2400" b="1" spc="-100" dirty="0">
                <a:solidFill>
                  <a:srgbClr val="843B0C"/>
                </a:solidFill>
                <a:latin typeface="Tahoma"/>
                <a:cs typeface="Tahoma"/>
              </a:rPr>
              <a:t>visual:</a:t>
            </a:r>
            <a:r>
              <a:rPr sz="2400" b="1" spc="-9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memainkan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peran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penting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dalam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komunikasi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visual.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Dengan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menggunakan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elemen-elemen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5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80" dirty="0">
                <a:solidFill>
                  <a:srgbClr val="843B0C"/>
                </a:solidFill>
                <a:latin typeface="Tahoma"/>
                <a:cs typeface="Tahoma"/>
              </a:rPr>
              <a:t>seperti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ikon,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diagram, </a:t>
            </a:r>
            <a:r>
              <a:rPr sz="2000" b="1" spc="-85" dirty="0">
                <a:solidFill>
                  <a:srgbClr val="843B0C"/>
                </a:solidFill>
                <a:latin typeface="Tahoma"/>
                <a:cs typeface="Tahoma"/>
              </a:rPr>
              <a:t>infografis,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grafik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visual,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membantu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menyampaikan </a:t>
            </a:r>
            <a:r>
              <a:rPr sz="2000" b="1" spc="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informasi</a:t>
            </a:r>
            <a:r>
              <a:rPr sz="2000" b="1" spc="-8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secara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efektif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mudah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dipahami.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Komunikasi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visual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kuat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menyampaikan</a:t>
            </a:r>
            <a:r>
              <a:rPr sz="2000" b="1" spc="6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pesan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dengan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55" dirty="0">
                <a:solidFill>
                  <a:srgbClr val="843B0C"/>
                </a:solidFill>
                <a:latin typeface="Tahoma"/>
                <a:cs typeface="Tahoma"/>
              </a:rPr>
              <a:t>cara</a:t>
            </a:r>
            <a:r>
              <a:rPr sz="2000" b="1" spc="6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lebih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ringkas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5" dirty="0">
                <a:solidFill>
                  <a:srgbClr val="843B0C"/>
                </a:solidFill>
                <a:latin typeface="Tahoma"/>
                <a:cs typeface="Tahoma"/>
              </a:rPr>
              <a:t>memudahkan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pemahaman.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6150" y="752221"/>
            <a:ext cx="10307320" cy="4110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 algn="just">
              <a:lnSpc>
                <a:spcPct val="100000"/>
              </a:lnSpc>
              <a:spcBef>
                <a:spcPts val="100"/>
              </a:spcBef>
              <a:buClr>
                <a:srgbClr val="843B0C"/>
              </a:buClr>
              <a:buFont typeface="Tahoma"/>
              <a:buAutoNum type="arabicPeriod" startAt="5"/>
              <a:tabLst>
                <a:tab pos="396240" algn="l"/>
              </a:tabLst>
            </a:pP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Meningkatkan </a:t>
            </a:r>
            <a:r>
              <a:rPr sz="2400" b="1" spc="90" dirty="0">
                <a:solidFill>
                  <a:srgbClr val="843B0C"/>
                </a:solidFill>
                <a:latin typeface="Tahoma"/>
                <a:cs typeface="Tahoma"/>
              </a:rPr>
              <a:t>daya </a:t>
            </a:r>
            <a:r>
              <a:rPr sz="2400" b="1" spc="-125" dirty="0">
                <a:solidFill>
                  <a:srgbClr val="843B0C"/>
                </a:solidFill>
                <a:latin typeface="Tahoma"/>
                <a:cs typeface="Tahoma"/>
              </a:rPr>
              <a:t>tarik </a:t>
            </a:r>
            <a:r>
              <a:rPr sz="2400" b="1" spc="-20" dirty="0">
                <a:solidFill>
                  <a:srgbClr val="843B0C"/>
                </a:solidFill>
                <a:latin typeface="Tahoma"/>
                <a:cs typeface="Tahoma"/>
              </a:rPr>
              <a:t>pemasaran: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menarik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profesional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dapat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meningkatkan </a:t>
            </a:r>
            <a:r>
              <a:rPr sz="2000" b="1" spc="80" dirty="0">
                <a:solidFill>
                  <a:srgbClr val="843B0C"/>
                </a:solidFill>
                <a:latin typeface="Tahoma"/>
                <a:cs typeface="Tahoma"/>
              </a:rPr>
              <a:t>daya </a:t>
            </a:r>
            <a:r>
              <a:rPr sz="2000" b="1" spc="-100" dirty="0">
                <a:solidFill>
                  <a:srgbClr val="843B0C"/>
                </a:solidFill>
                <a:latin typeface="Tahoma"/>
                <a:cs typeface="Tahoma"/>
              </a:rPr>
              <a:t>tarik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pemasaran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bisnis.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Baik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dalam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materi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pemasaran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cetak, </a:t>
            </a:r>
            <a:r>
              <a:rPr sz="2000" b="1" spc="-100" dirty="0">
                <a:solidFill>
                  <a:srgbClr val="843B0C"/>
                </a:solidFill>
                <a:latin typeface="Tahoma"/>
                <a:cs typeface="Tahoma"/>
              </a:rPr>
              <a:t>brosur,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spanduk, atau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konten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digital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seperti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posting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media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sosial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atau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iklan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online,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baik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menarik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menarik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perhatian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calon</a:t>
            </a:r>
            <a:r>
              <a:rPr sz="2000" b="1" spc="66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pelanggan,</a:t>
            </a:r>
            <a:r>
              <a:rPr sz="2000" b="1" spc="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mempengaruhi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keputusan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pembelian,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memperkuat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brand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awareness.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843B0C"/>
              </a:buClr>
              <a:buFont typeface="Tahoma"/>
              <a:buAutoNum type="arabicPeriod" startAt="5"/>
            </a:pPr>
            <a:endParaRPr sz="1950">
              <a:latin typeface="Tahoma"/>
              <a:cs typeface="Tahoma"/>
            </a:endParaRPr>
          </a:p>
          <a:p>
            <a:pPr marL="12700" marR="5080" algn="just">
              <a:lnSpc>
                <a:spcPct val="100000"/>
              </a:lnSpc>
              <a:buAutoNum type="arabicPeriod" startAt="5"/>
              <a:tabLst>
                <a:tab pos="439420" algn="l"/>
              </a:tabLst>
            </a:pP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Memperkuat</a:t>
            </a:r>
            <a:r>
              <a:rPr sz="24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20" dirty="0">
                <a:solidFill>
                  <a:srgbClr val="843B0C"/>
                </a:solidFill>
                <a:latin typeface="Tahoma"/>
                <a:cs typeface="Tahoma"/>
              </a:rPr>
              <a:t>kesan</a:t>
            </a:r>
            <a:r>
              <a:rPr sz="24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80" dirty="0">
                <a:solidFill>
                  <a:srgbClr val="843B0C"/>
                </a:solidFill>
                <a:latin typeface="Tahoma"/>
                <a:cs typeface="Tahoma"/>
              </a:rPr>
              <a:t>profesional:</a:t>
            </a:r>
            <a:r>
              <a:rPr sz="2400" b="1" spc="-7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Desain</a:t>
            </a:r>
            <a:r>
              <a:rPr sz="2000" b="1" spc="-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000" b="1" spc="-9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baik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memberikan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kesan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profesional </a:t>
            </a:r>
            <a:r>
              <a:rPr sz="2000" b="1" spc="85" dirty="0">
                <a:solidFill>
                  <a:srgbClr val="843B0C"/>
                </a:solidFill>
                <a:latin typeface="Tahoma"/>
                <a:cs typeface="Tahoma"/>
              </a:rPr>
              <a:t>pada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bisnis.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Ketika 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spc="-85" dirty="0">
                <a:solidFill>
                  <a:srgbClr val="843B0C"/>
                </a:solidFill>
                <a:latin typeface="Tahoma"/>
                <a:cs typeface="Tahoma"/>
              </a:rPr>
              <a:t>konsisten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berkualitas </a:t>
            </a:r>
            <a:r>
              <a:rPr sz="2000" b="1" spc="-5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10" dirty="0">
                <a:solidFill>
                  <a:srgbClr val="843B0C"/>
                </a:solidFill>
                <a:latin typeface="Tahoma"/>
                <a:cs typeface="Tahoma"/>
              </a:rPr>
              <a:t>digunakan </a:t>
            </a:r>
            <a:r>
              <a:rPr sz="2000" b="1" spc="-35" dirty="0">
                <a:solidFill>
                  <a:srgbClr val="843B0C"/>
                </a:solidFill>
                <a:latin typeface="Tahoma"/>
                <a:cs typeface="Tahoma"/>
              </a:rPr>
              <a:t>di </a:t>
            </a:r>
            <a:r>
              <a:rPr sz="2000" b="1" spc="-100" dirty="0">
                <a:solidFill>
                  <a:srgbClr val="843B0C"/>
                </a:solidFill>
                <a:latin typeface="Tahoma"/>
                <a:cs typeface="Tahoma"/>
              </a:rPr>
              <a:t>seluruh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materi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bisnis,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seperti </a:t>
            </a:r>
            <a:r>
              <a:rPr sz="2000" b="1" spc="-150" dirty="0">
                <a:solidFill>
                  <a:srgbClr val="843B0C"/>
                </a:solidFill>
                <a:latin typeface="Tahoma"/>
                <a:cs typeface="Tahoma"/>
              </a:rPr>
              <a:t>situs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web,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kemasan </a:t>
            </a:r>
            <a:r>
              <a:rPr sz="2000" b="1" spc="-40" dirty="0">
                <a:solidFill>
                  <a:srgbClr val="843B0C"/>
                </a:solidFill>
                <a:latin typeface="Tahoma"/>
                <a:cs typeface="Tahoma"/>
              </a:rPr>
              <a:t>produk,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atau </a:t>
            </a:r>
            <a:r>
              <a:rPr sz="2000" b="1" spc="-70" dirty="0">
                <a:solidFill>
                  <a:srgbClr val="843B0C"/>
                </a:solidFill>
                <a:latin typeface="Tahoma"/>
                <a:cs typeface="Tahoma"/>
              </a:rPr>
              <a:t>materi </a:t>
            </a:r>
            <a:r>
              <a:rPr sz="2000" b="1" spc="-6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promosi, </a:t>
            </a:r>
            <a:r>
              <a:rPr sz="2000" b="1" spc="-110" dirty="0">
                <a:solidFill>
                  <a:srgbClr val="843B0C"/>
                </a:solidFill>
                <a:latin typeface="Tahoma"/>
                <a:cs typeface="Tahoma"/>
              </a:rPr>
              <a:t>ini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mencerminkan </a:t>
            </a:r>
            <a:r>
              <a:rPr sz="2000" b="1" spc="-60" dirty="0">
                <a:solidFill>
                  <a:srgbClr val="843B0C"/>
                </a:solidFill>
                <a:latin typeface="Tahoma"/>
                <a:cs typeface="Tahoma"/>
              </a:rPr>
              <a:t>profesionalisme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-75" dirty="0">
                <a:solidFill>
                  <a:srgbClr val="843B0C"/>
                </a:solidFill>
                <a:latin typeface="Tahoma"/>
                <a:cs typeface="Tahoma"/>
              </a:rPr>
              <a:t>kredibilitas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bisnis.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Kesinambungan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-2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000" b="1" spc="-95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000" b="1" spc="-30" dirty="0">
                <a:solidFill>
                  <a:srgbClr val="843B0C"/>
                </a:solidFill>
                <a:latin typeface="Tahoma"/>
                <a:cs typeface="Tahoma"/>
              </a:rPr>
              <a:t>juga </a:t>
            </a:r>
            <a:r>
              <a:rPr sz="2000" b="1" spc="-25" dirty="0">
                <a:solidFill>
                  <a:srgbClr val="843B0C"/>
                </a:solidFill>
                <a:latin typeface="Tahoma"/>
                <a:cs typeface="Tahoma"/>
              </a:rPr>
              <a:t>membantu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membangun </a:t>
            </a:r>
            <a:r>
              <a:rPr sz="2000" b="1" spc="-55" dirty="0">
                <a:solidFill>
                  <a:srgbClr val="843B0C"/>
                </a:solidFill>
                <a:latin typeface="Tahoma"/>
                <a:cs typeface="Tahoma"/>
              </a:rPr>
              <a:t>citra </a:t>
            </a:r>
            <a:r>
              <a:rPr sz="2000" b="1" spc="2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terpercaya </a:t>
            </a:r>
            <a:r>
              <a:rPr sz="2000" b="1" spc="30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000" b="1" spc="-5" dirty="0">
                <a:solidFill>
                  <a:srgbClr val="843B0C"/>
                </a:solidFill>
                <a:latin typeface="Tahoma"/>
                <a:cs typeface="Tahoma"/>
              </a:rPr>
              <a:t>meyakinkan </a:t>
            </a:r>
            <a:r>
              <a:rPr sz="20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25" dirty="0">
                <a:solidFill>
                  <a:srgbClr val="843B0C"/>
                </a:solidFill>
                <a:latin typeface="Tahoma"/>
                <a:cs typeface="Tahoma"/>
              </a:rPr>
              <a:t>bagi</a:t>
            </a:r>
            <a:r>
              <a:rPr sz="2000" b="1" spc="-1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000" b="1" spc="10" dirty="0">
                <a:solidFill>
                  <a:srgbClr val="843B0C"/>
                </a:solidFill>
                <a:latin typeface="Tahoma"/>
                <a:cs typeface="Tahoma"/>
              </a:rPr>
              <a:t>pelanggan.</a:t>
            </a:r>
            <a:endParaRPr sz="2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6825" y="2015871"/>
            <a:ext cx="966216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b="1" spc="15" dirty="0">
                <a:solidFill>
                  <a:srgbClr val="843B0C"/>
                </a:solidFill>
                <a:latin typeface="Tahoma"/>
                <a:cs typeface="Tahoma"/>
              </a:rPr>
              <a:t>Secara </a:t>
            </a:r>
            <a:r>
              <a:rPr sz="2400" b="1" spc="-70" dirty="0">
                <a:solidFill>
                  <a:srgbClr val="843B0C"/>
                </a:solidFill>
                <a:latin typeface="Tahoma"/>
                <a:cs typeface="Tahoma"/>
              </a:rPr>
              <a:t>keseluruhan, </a:t>
            </a:r>
            <a:r>
              <a:rPr sz="2400" b="1" spc="-20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400" b="1" spc="-110" dirty="0">
                <a:solidFill>
                  <a:srgbClr val="843B0C"/>
                </a:solidFill>
                <a:latin typeface="Tahoma"/>
                <a:cs typeface="Tahoma"/>
              </a:rPr>
              <a:t>grafis </a:t>
            </a:r>
            <a:r>
              <a:rPr sz="2400" b="1" spc="-80" dirty="0">
                <a:solidFill>
                  <a:srgbClr val="843B0C"/>
                </a:solidFill>
                <a:latin typeface="Tahoma"/>
                <a:cs typeface="Tahoma"/>
              </a:rPr>
              <a:t>memiliki </a:t>
            </a:r>
            <a:r>
              <a:rPr sz="2400" b="1" spc="-15" dirty="0">
                <a:solidFill>
                  <a:srgbClr val="843B0C"/>
                </a:solidFill>
                <a:latin typeface="Tahoma"/>
                <a:cs typeface="Tahoma"/>
              </a:rPr>
              <a:t>peran </a:t>
            </a:r>
            <a:r>
              <a:rPr sz="2400" b="1" spc="3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400" b="1" spc="-60" dirty="0">
                <a:solidFill>
                  <a:srgbClr val="843B0C"/>
                </a:solidFill>
                <a:latin typeface="Tahoma"/>
                <a:cs typeface="Tahoma"/>
              </a:rPr>
              <a:t>penting </a:t>
            </a:r>
            <a:r>
              <a:rPr sz="2400" b="1" spc="-5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35" dirty="0">
                <a:solidFill>
                  <a:srgbClr val="843B0C"/>
                </a:solidFill>
                <a:latin typeface="Tahoma"/>
                <a:cs typeface="Tahoma"/>
              </a:rPr>
              <a:t>dalam</a:t>
            </a:r>
            <a:r>
              <a:rPr sz="2400" b="1" spc="77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membantu</a:t>
            </a:r>
            <a:r>
              <a:rPr sz="2400" b="1" spc="-2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843B0C"/>
                </a:solidFill>
                <a:latin typeface="Tahoma"/>
                <a:cs typeface="Tahoma"/>
              </a:rPr>
              <a:t>bisnis</a:t>
            </a:r>
            <a:r>
              <a:rPr sz="2400" b="1" spc="-114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55" dirty="0">
                <a:solidFill>
                  <a:srgbClr val="843B0C"/>
                </a:solidFill>
                <a:latin typeface="Tahoma"/>
                <a:cs typeface="Tahoma"/>
              </a:rPr>
              <a:t>menonjol</a:t>
            </a:r>
            <a:r>
              <a:rPr sz="2400" b="1" spc="-5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40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400" b="1" spc="4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70" dirty="0">
                <a:solidFill>
                  <a:srgbClr val="843B0C"/>
                </a:solidFill>
                <a:latin typeface="Tahoma"/>
                <a:cs typeface="Tahoma"/>
              </a:rPr>
              <a:t>berhasil.</a:t>
            </a:r>
            <a:r>
              <a:rPr sz="2400" b="1" spc="-6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5" dirty="0">
                <a:solidFill>
                  <a:srgbClr val="843B0C"/>
                </a:solidFill>
                <a:latin typeface="Tahoma"/>
                <a:cs typeface="Tahoma"/>
              </a:rPr>
              <a:t>Dengan </a:t>
            </a:r>
            <a:r>
              <a:rPr sz="2400" b="1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10" dirty="0">
                <a:solidFill>
                  <a:srgbClr val="843B0C"/>
                </a:solidFill>
                <a:latin typeface="Tahoma"/>
                <a:cs typeface="Tahoma"/>
              </a:rPr>
              <a:t>menyampaikan </a:t>
            </a:r>
            <a:r>
              <a:rPr sz="2400" b="1" spc="5" dirty="0">
                <a:solidFill>
                  <a:srgbClr val="843B0C"/>
                </a:solidFill>
                <a:latin typeface="Tahoma"/>
                <a:cs typeface="Tahoma"/>
              </a:rPr>
              <a:t>pesan </a:t>
            </a:r>
            <a:r>
              <a:rPr sz="2400" b="1" spc="3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400" b="1" spc="-65" dirty="0">
                <a:solidFill>
                  <a:srgbClr val="843B0C"/>
                </a:solidFill>
                <a:latin typeface="Tahoma"/>
                <a:cs typeface="Tahoma"/>
              </a:rPr>
              <a:t>jelas, </a:t>
            </a:r>
            <a:r>
              <a:rPr sz="2400" b="1" dirty="0">
                <a:solidFill>
                  <a:srgbClr val="843B0C"/>
                </a:solidFill>
                <a:latin typeface="Tahoma"/>
                <a:cs typeface="Tahoma"/>
              </a:rPr>
              <a:t>menciptakan </a:t>
            </a:r>
            <a:r>
              <a:rPr sz="2400" b="1" spc="-90" dirty="0">
                <a:solidFill>
                  <a:srgbClr val="843B0C"/>
                </a:solidFill>
                <a:latin typeface="Tahoma"/>
                <a:cs typeface="Tahoma"/>
              </a:rPr>
              <a:t>identitas </a:t>
            </a:r>
            <a:r>
              <a:rPr sz="2400" b="1" spc="-35" dirty="0">
                <a:solidFill>
                  <a:srgbClr val="843B0C"/>
                </a:solidFill>
                <a:latin typeface="Tahoma"/>
                <a:cs typeface="Tahoma"/>
              </a:rPr>
              <a:t>merek </a:t>
            </a: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30" dirty="0">
                <a:solidFill>
                  <a:srgbClr val="843B0C"/>
                </a:solidFill>
                <a:latin typeface="Tahoma"/>
                <a:cs typeface="Tahoma"/>
              </a:rPr>
              <a:t>yang </a:t>
            </a:r>
            <a:r>
              <a:rPr sz="2400" b="1" spc="-75" dirty="0">
                <a:solidFill>
                  <a:srgbClr val="843B0C"/>
                </a:solidFill>
                <a:latin typeface="Tahoma"/>
                <a:cs typeface="Tahoma"/>
              </a:rPr>
              <a:t>kuat, </a:t>
            </a:r>
            <a:r>
              <a:rPr sz="2400" b="1" spc="35" dirty="0">
                <a:solidFill>
                  <a:srgbClr val="843B0C"/>
                </a:solidFill>
                <a:latin typeface="Tahoma"/>
                <a:cs typeface="Tahoma"/>
              </a:rPr>
              <a:t>dan </a:t>
            </a:r>
            <a:r>
              <a:rPr sz="2400" b="1" spc="-35" dirty="0">
                <a:solidFill>
                  <a:srgbClr val="843B0C"/>
                </a:solidFill>
                <a:latin typeface="Tahoma"/>
                <a:cs typeface="Tahoma"/>
              </a:rPr>
              <a:t>meningkatkan </a:t>
            </a:r>
            <a:r>
              <a:rPr sz="2400" b="1" spc="25" dirty="0">
                <a:solidFill>
                  <a:srgbClr val="843B0C"/>
                </a:solidFill>
                <a:latin typeface="Tahoma"/>
                <a:cs typeface="Tahoma"/>
              </a:rPr>
              <a:t>pengalaman </a:t>
            </a:r>
            <a:r>
              <a:rPr sz="2400" b="1" spc="5" dirty="0">
                <a:solidFill>
                  <a:srgbClr val="843B0C"/>
                </a:solidFill>
                <a:latin typeface="Tahoma"/>
                <a:cs typeface="Tahoma"/>
              </a:rPr>
              <a:t>pengguna, </a:t>
            </a:r>
            <a:r>
              <a:rPr sz="2400" b="1" spc="-25" dirty="0">
                <a:solidFill>
                  <a:srgbClr val="843B0C"/>
                </a:solidFill>
                <a:latin typeface="Tahoma"/>
                <a:cs typeface="Tahoma"/>
              </a:rPr>
              <a:t>desain </a:t>
            </a:r>
            <a:r>
              <a:rPr sz="2400" b="1" spc="-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110" dirty="0">
                <a:solidFill>
                  <a:srgbClr val="843B0C"/>
                </a:solidFill>
                <a:latin typeface="Tahoma"/>
                <a:cs typeface="Tahoma"/>
              </a:rPr>
              <a:t>grafis</a:t>
            </a:r>
            <a:r>
              <a:rPr sz="2400" b="1" spc="-10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35" dirty="0">
                <a:solidFill>
                  <a:srgbClr val="843B0C"/>
                </a:solidFill>
                <a:latin typeface="Tahoma"/>
                <a:cs typeface="Tahoma"/>
              </a:rPr>
              <a:t>menjadi</a:t>
            </a: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15" dirty="0">
                <a:solidFill>
                  <a:srgbClr val="843B0C"/>
                </a:solidFill>
                <a:latin typeface="Tahoma"/>
                <a:cs typeface="Tahoma"/>
              </a:rPr>
              <a:t>aspek</a:t>
            </a:r>
            <a:r>
              <a:rPr sz="2400" b="1" spc="2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30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400" b="1" spc="3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843B0C"/>
                </a:solidFill>
                <a:latin typeface="Tahoma"/>
                <a:cs typeface="Tahoma"/>
              </a:rPr>
              <a:t>tak</a:t>
            </a:r>
            <a:r>
              <a:rPr sz="2400" b="1" spc="57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843B0C"/>
                </a:solidFill>
                <a:latin typeface="Tahoma"/>
                <a:cs typeface="Tahoma"/>
              </a:rPr>
              <a:t>terpisahkan</a:t>
            </a:r>
            <a:r>
              <a:rPr sz="2400" b="1" spc="-5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60" dirty="0">
                <a:solidFill>
                  <a:srgbClr val="843B0C"/>
                </a:solidFill>
                <a:latin typeface="Tahoma"/>
                <a:cs typeface="Tahoma"/>
              </a:rPr>
              <a:t>dari</a:t>
            </a:r>
            <a:r>
              <a:rPr sz="2400" b="1" spc="-5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105" dirty="0">
                <a:solidFill>
                  <a:srgbClr val="843B0C"/>
                </a:solidFill>
                <a:latin typeface="Tahoma"/>
                <a:cs typeface="Tahoma"/>
              </a:rPr>
              <a:t>strategi </a:t>
            </a:r>
            <a:r>
              <a:rPr sz="2400" b="1" spc="-10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dirty="0">
                <a:solidFill>
                  <a:srgbClr val="843B0C"/>
                </a:solidFill>
                <a:latin typeface="Tahoma"/>
                <a:cs typeface="Tahoma"/>
              </a:rPr>
              <a:t>pemasaran</a:t>
            </a: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35" dirty="0">
                <a:solidFill>
                  <a:srgbClr val="843B0C"/>
                </a:solidFill>
                <a:latin typeface="Tahoma"/>
                <a:cs typeface="Tahoma"/>
              </a:rPr>
              <a:t>dan</a:t>
            </a:r>
            <a:r>
              <a:rPr sz="2400" b="1" spc="-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65" dirty="0">
                <a:solidFill>
                  <a:srgbClr val="843B0C"/>
                </a:solidFill>
                <a:latin typeface="Tahoma"/>
                <a:cs typeface="Tahoma"/>
              </a:rPr>
              <a:t>komunikasi</a:t>
            </a:r>
            <a:r>
              <a:rPr sz="2400" b="1" spc="-7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120" dirty="0">
                <a:solidFill>
                  <a:srgbClr val="843B0C"/>
                </a:solidFill>
                <a:latin typeface="Tahoma"/>
                <a:cs typeface="Tahoma"/>
              </a:rPr>
              <a:t>bisnis</a:t>
            </a:r>
            <a:r>
              <a:rPr sz="2400" b="1" spc="-55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30" dirty="0">
                <a:solidFill>
                  <a:srgbClr val="843B0C"/>
                </a:solidFill>
                <a:latin typeface="Tahoma"/>
                <a:cs typeface="Tahoma"/>
              </a:rPr>
              <a:t>yang</a:t>
            </a:r>
            <a:r>
              <a:rPr sz="2400" b="1" spc="-30" dirty="0">
                <a:solidFill>
                  <a:srgbClr val="843B0C"/>
                </a:solidFill>
                <a:latin typeface="Tahoma"/>
                <a:cs typeface="Tahoma"/>
              </a:rPr>
              <a:t> </a:t>
            </a:r>
            <a:r>
              <a:rPr sz="2400" b="1" spc="-105" dirty="0">
                <a:solidFill>
                  <a:srgbClr val="843B0C"/>
                </a:solidFill>
                <a:latin typeface="Tahoma"/>
                <a:cs typeface="Tahoma"/>
              </a:rPr>
              <a:t>efektif.</a:t>
            </a:r>
            <a:endParaRPr sz="2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537</Words>
  <Application>Microsoft Office PowerPoint</Application>
  <PresentationFormat>Widescreen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Sitka Subheading</vt:lpstr>
      <vt:lpstr>Tahoma</vt:lpstr>
      <vt:lpstr>Office Theme</vt:lpstr>
      <vt:lpstr>GRAPHIC DESIGN  FOR BUSSINESS</vt:lpstr>
      <vt:lpstr>Desain grafis adalah suatu bidang kreatif yang menggunakan elemen-  elemen visual, seperti gambar, tipografi, warna, dan tata letak, untuk  menciptakan komunikasi visual yang efektif. Desain grafis melibatkan proses  perencanaan, pengorganisasian, dan penggunaan elemen-elemen tersebut  untuk menyampaikan pesan atau mencapai tujuan tertentu.</vt:lpstr>
      <vt:lpstr>Pentingnya desain grafis untuk bisnis:</vt:lpstr>
      <vt:lpstr>3. Meningkatkan pengalaman pengguna: Desain grafis juga berperan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DESIGN FOR BUSSINESS</dc:title>
  <dc:creator>Desiana Muryasari</dc:creator>
  <cp:lastModifiedBy>Rika Febri</cp:lastModifiedBy>
  <cp:revision>2</cp:revision>
  <dcterms:created xsi:type="dcterms:W3CDTF">2024-05-27T06:07:18Z</dcterms:created>
  <dcterms:modified xsi:type="dcterms:W3CDTF">2024-05-27T07:50:28Z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2024-03-27T00:00:00Z</vt:filetime>
  </property>
  <property fmtid="{D5CDD505-2E9C-101B-9397-08002B2CF9AE}" pid="3" name="Creator">
    <vt:lpwstr>Microsoft® PowerPoint® 2021</vt:lpwstr>
  </property>
  <property fmtid="{D5CDD505-2E9C-101B-9397-08002B2CF9AE}" pid="4" name="LastSaved">
    <vt:filetime>2024-05-27T00:00:00Z</vt:filetime>
  </property>
</Properties>
</file>