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jpg" ContentType="image/jp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020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020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020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09115" y="699770"/>
            <a:ext cx="9573768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2020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2033" y="2285682"/>
            <a:ext cx="2825115" cy="222885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6515"/>
              </a:lnSpc>
              <a:spcBef>
                <a:spcPts val="100"/>
              </a:spcBef>
            </a:pPr>
            <a:r>
              <a:rPr dirty="0" sz="6000" spc="-35" b="0">
                <a:solidFill>
                  <a:srgbClr val="000000"/>
                </a:solidFill>
                <a:latin typeface="Calibri Light"/>
                <a:cs typeface="Calibri Light"/>
              </a:rPr>
              <a:t>Desain</a:t>
            </a:r>
            <a:endParaRPr sz="6000">
              <a:latin typeface="Calibri Light"/>
              <a:cs typeface="Calibri Light"/>
            </a:endParaRPr>
          </a:p>
          <a:p>
            <a:pPr marL="12700">
              <a:lnSpc>
                <a:spcPts val="10835"/>
              </a:lnSpc>
            </a:pPr>
            <a:r>
              <a:rPr dirty="0" sz="9600" spc="-85" b="0">
                <a:solidFill>
                  <a:srgbClr val="000000"/>
                </a:solidFill>
                <a:latin typeface="Calibri Light"/>
                <a:cs typeface="Calibri Light"/>
              </a:rPr>
              <a:t>G</a:t>
            </a:r>
            <a:r>
              <a:rPr dirty="0" sz="9600" spc="-229" b="0">
                <a:solidFill>
                  <a:srgbClr val="000000"/>
                </a:solidFill>
                <a:latin typeface="Calibri Light"/>
                <a:cs typeface="Calibri Light"/>
              </a:rPr>
              <a:t>r</a:t>
            </a:r>
            <a:r>
              <a:rPr dirty="0" sz="9600" spc="-125" b="0">
                <a:solidFill>
                  <a:srgbClr val="000000"/>
                </a:solidFill>
                <a:latin typeface="Calibri Light"/>
                <a:cs typeface="Calibri Light"/>
              </a:rPr>
              <a:t>a</a:t>
            </a:r>
            <a:r>
              <a:rPr dirty="0" sz="9600" spc="-50" b="0">
                <a:solidFill>
                  <a:srgbClr val="000000"/>
                </a:solidFill>
                <a:latin typeface="Calibri Light"/>
                <a:cs typeface="Calibri Light"/>
              </a:rPr>
              <a:t>f</a:t>
            </a:r>
            <a:r>
              <a:rPr dirty="0" sz="9600" spc="-40" b="0">
                <a:solidFill>
                  <a:srgbClr val="000000"/>
                </a:solidFill>
                <a:latin typeface="Calibri Light"/>
                <a:cs typeface="Calibri Light"/>
              </a:rPr>
              <a:t>i</a:t>
            </a:r>
            <a:r>
              <a:rPr dirty="0" sz="9600" b="0">
                <a:solidFill>
                  <a:srgbClr val="000000"/>
                </a:solidFill>
                <a:latin typeface="Calibri Light"/>
                <a:cs typeface="Calibri Light"/>
              </a:rPr>
              <a:t>s</a:t>
            </a:r>
            <a:endParaRPr sz="96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66359" y="121920"/>
            <a:ext cx="7025640" cy="673607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91905" y="2195131"/>
            <a:ext cx="1701164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175" b="1">
                <a:latin typeface="Calibri"/>
                <a:cs typeface="Calibri"/>
              </a:rPr>
              <a:t>W</a:t>
            </a:r>
            <a:r>
              <a:rPr dirty="0" sz="4800" b="1">
                <a:latin typeface="Calibri"/>
                <a:cs typeface="Calibri"/>
              </a:rPr>
              <a:t>a</a:t>
            </a:r>
            <a:r>
              <a:rPr dirty="0" sz="4800" spc="-20" b="1">
                <a:latin typeface="Calibri"/>
                <a:cs typeface="Calibri"/>
              </a:rPr>
              <a:t>r</a:t>
            </a:r>
            <a:r>
              <a:rPr dirty="0" sz="4800" b="1">
                <a:latin typeface="Calibri"/>
                <a:cs typeface="Calibri"/>
              </a:rPr>
              <a:t>na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13091" y="2972752"/>
            <a:ext cx="2878455" cy="22390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22300">
              <a:lnSpc>
                <a:spcPts val="7875"/>
              </a:lnSpc>
              <a:spcBef>
                <a:spcPts val="100"/>
              </a:spcBef>
            </a:pPr>
            <a:r>
              <a:rPr dirty="0" sz="6600" spc="-5" b="1">
                <a:latin typeface="Calibri"/>
                <a:cs typeface="Calibri"/>
              </a:rPr>
              <a:t>Dalam</a:t>
            </a:r>
            <a:endParaRPr sz="6600">
              <a:latin typeface="Calibri"/>
              <a:cs typeface="Calibri"/>
            </a:endParaRPr>
          </a:p>
          <a:p>
            <a:pPr marL="12700">
              <a:lnSpc>
                <a:spcPts val="9555"/>
              </a:lnSpc>
            </a:pPr>
            <a:r>
              <a:rPr dirty="0" sz="8000" spc="-5" b="1">
                <a:latin typeface="Calibri"/>
                <a:cs typeface="Calibri"/>
              </a:rPr>
              <a:t>Desain</a:t>
            </a:r>
            <a:endParaRPr sz="8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8083" y="856506"/>
            <a:ext cx="6549547" cy="544321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91577" y="2560256"/>
            <a:ext cx="4196715" cy="167258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">
                <a:solidFill>
                  <a:srgbClr val="2F2F2F"/>
                </a:solidFill>
                <a:latin typeface="Calibri Light"/>
                <a:cs typeface="Calibri Light"/>
              </a:rPr>
              <a:t>Warna</a:t>
            </a:r>
            <a:r>
              <a:rPr dirty="0" sz="1800" spc="20">
                <a:solidFill>
                  <a:srgbClr val="2F2F2F"/>
                </a:solidFill>
                <a:latin typeface="Calibri Light"/>
                <a:cs typeface="Calibri Light"/>
              </a:rPr>
              <a:t> </a:t>
            </a:r>
            <a:r>
              <a:rPr dirty="0" sz="1800" spc="-10">
                <a:solidFill>
                  <a:srgbClr val="2F2F2F"/>
                </a:solidFill>
                <a:latin typeface="Calibri Light"/>
                <a:cs typeface="Calibri Light"/>
              </a:rPr>
              <a:t>merupakan</a:t>
            </a:r>
            <a:r>
              <a:rPr dirty="0" sz="1800" spc="30">
                <a:solidFill>
                  <a:srgbClr val="2F2F2F"/>
                </a:solidFill>
                <a:latin typeface="Calibri Light"/>
                <a:cs typeface="Calibri Light"/>
              </a:rPr>
              <a:t> </a:t>
            </a:r>
            <a:r>
              <a:rPr dirty="0" sz="1800">
                <a:solidFill>
                  <a:srgbClr val="2F2F2F"/>
                </a:solidFill>
                <a:latin typeface="Calibri Light"/>
                <a:cs typeface="Calibri Light"/>
              </a:rPr>
              <a:t>unsur</a:t>
            </a:r>
            <a:r>
              <a:rPr dirty="0" sz="1800" spc="-10">
                <a:solidFill>
                  <a:srgbClr val="2F2F2F"/>
                </a:solidFill>
                <a:latin typeface="Calibri Light"/>
                <a:cs typeface="Calibri Light"/>
              </a:rPr>
              <a:t> yang</a:t>
            </a:r>
            <a:r>
              <a:rPr dirty="0" sz="1800" spc="5">
                <a:solidFill>
                  <a:srgbClr val="2F2F2F"/>
                </a:solidFill>
                <a:latin typeface="Calibri Light"/>
                <a:cs typeface="Calibri Light"/>
              </a:rPr>
              <a:t> </a:t>
            </a:r>
            <a:r>
              <a:rPr dirty="0" sz="1800" spc="-15">
                <a:solidFill>
                  <a:srgbClr val="2F2F2F"/>
                </a:solidFill>
                <a:latin typeface="Calibri Light"/>
                <a:cs typeface="Calibri Light"/>
              </a:rPr>
              <a:t>sangat</a:t>
            </a:r>
            <a:r>
              <a:rPr dirty="0" sz="1800" spc="35">
                <a:solidFill>
                  <a:srgbClr val="2F2F2F"/>
                </a:solidFill>
                <a:latin typeface="Calibri Light"/>
                <a:cs typeface="Calibri Light"/>
              </a:rPr>
              <a:t> </a:t>
            </a:r>
            <a:r>
              <a:rPr dirty="0" sz="1800" spc="-5">
                <a:solidFill>
                  <a:srgbClr val="2F2F2F"/>
                </a:solidFill>
                <a:latin typeface="Calibri Light"/>
                <a:cs typeface="Calibri Light"/>
              </a:rPr>
              <a:t>penting</a:t>
            </a:r>
            <a:endParaRPr sz="18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spc="-5">
                <a:solidFill>
                  <a:srgbClr val="2F2F2F"/>
                </a:solidFill>
                <a:latin typeface="Calibri Light"/>
                <a:cs typeface="Calibri Light"/>
              </a:rPr>
              <a:t>dalam</a:t>
            </a:r>
            <a:r>
              <a:rPr dirty="0" sz="1800" spc="10">
                <a:solidFill>
                  <a:srgbClr val="2F2F2F"/>
                </a:solidFill>
                <a:latin typeface="Calibri Light"/>
                <a:cs typeface="Calibri Light"/>
              </a:rPr>
              <a:t> </a:t>
            </a:r>
            <a:r>
              <a:rPr dirty="0" sz="1800" spc="-5">
                <a:solidFill>
                  <a:srgbClr val="2F2F2F"/>
                </a:solidFill>
                <a:latin typeface="Calibri Light"/>
                <a:cs typeface="Calibri Light"/>
              </a:rPr>
              <a:t>Desain</a:t>
            </a:r>
            <a:r>
              <a:rPr dirty="0" sz="1800">
                <a:solidFill>
                  <a:srgbClr val="2F2F2F"/>
                </a:solidFill>
                <a:latin typeface="Calibri Light"/>
                <a:cs typeface="Calibri Light"/>
              </a:rPr>
              <a:t> </a:t>
            </a:r>
            <a:r>
              <a:rPr dirty="0" sz="1800" spc="-10">
                <a:solidFill>
                  <a:srgbClr val="2F2F2F"/>
                </a:solidFill>
                <a:latin typeface="Calibri Light"/>
                <a:cs typeface="Calibri Light"/>
              </a:rPr>
              <a:t>Grafis.</a:t>
            </a:r>
            <a:endParaRPr sz="18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 Light"/>
              <a:cs typeface="Calibri Light"/>
            </a:endParaRPr>
          </a:p>
          <a:p>
            <a:pPr marL="12700" marR="138430">
              <a:lnSpc>
                <a:spcPct val="100000"/>
              </a:lnSpc>
              <a:spcBef>
                <a:spcPts val="5"/>
              </a:spcBef>
            </a:pPr>
            <a:r>
              <a:rPr dirty="0" sz="1800" spc="-35">
                <a:latin typeface="Calibri Light"/>
                <a:cs typeface="Calibri Light"/>
              </a:rPr>
              <a:t>Teori</a:t>
            </a:r>
            <a:r>
              <a:rPr dirty="0" sz="1800" spc="10">
                <a:latin typeface="Calibri Light"/>
                <a:cs typeface="Calibri Light"/>
              </a:rPr>
              <a:t> </a:t>
            </a:r>
            <a:r>
              <a:rPr dirty="0" sz="1800" spc="-15">
                <a:latin typeface="Calibri Light"/>
                <a:cs typeface="Calibri Light"/>
              </a:rPr>
              <a:t>Warna</a:t>
            </a:r>
            <a:r>
              <a:rPr dirty="0" sz="1800" spc="20">
                <a:latin typeface="Calibri Light"/>
                <a:cs typeface="Calibri Light"/>
              </a:rPr>
              <a:t> </a:t>
            </a:r>
            <a:r>
              <a:rPr dirty="0" sz="1800" spc="-5">
                <a:latin typeface="Calibri Light"/>
                <a:cs typeface="Calibri Light"/>
              </a:rPr>
              <a:t>adalah</a:t>
            </a:r>
            <a:r>
              <a:rPr dirty="0" sz="1800" spc="30">
                <a:latin typeface="Calibri Light"/>
                <a:cs typeface="Calibri Light"/>
              </a:rPr>
              <a:t> </a:t>
            </a:r>
            <a:r>
              <a:rPr dirty="0" sz="1800" spc="-5">
                <a:latin typeface="Calibri Light"/>
                <a:cs typeface="Calibri Light"/>
              </a:rPr>
              <a:t>pedoman</a:t>
            </a:r>
            <a:r>
              <a:rPr dirty="0" sz="1800" spc="10">
                <a:latin typeface="Calibri Light"/>
                <a:cs typeface="Calibri Light"/>
              </a:rPr>
              <a:t> </a:t>
            </a:r>
            <a:r>
              <a:rPr dirty="0" sz="1800" spc="-10">
                <a:latin typeface="Calibri Light"/>
                <a:cs typeface="Calibri Light"/>
              </a:rPr>
              <a:t>yang</a:t>
            </a:r>
            <a:r>
              <a:rPr dirty="0" sz="1800" spc="-20">
                <a:latin typeface="Calibri Light"/>
                <a:cs typeface="Calibri Light"/>
              </a:rPr>
              <a:t> </a:t>
            </a:r>
            <a:r>
              <a:rPr dirty="0" sz="1800" spc="-10">
                <a:latin typeface="Calibri Light"/>
                <a:cs typeface="Calibri Light"/>
              </a:rPr>
              <a:t>biasanya </a:t>
            </a:r>
            <a:r>
              <a:rPr dirty="0" sz="1800" spc="-390">
                <a:latin typeface="Calibri Light"/>
                <a:cs typeface="Calibri Light"/>
              </a:rPr>
              <a:t> </a:t>
            </a:r>
            <a:r>
              <a:rPr dirty="0" sz="1800" spc="-5">
                <a:latin typeface="Calibri Light"/>
                <a:cs typeface="Calibri Light"/>
              </a:rPr>
              <a:t>desainer</a:t>
            </a:r>
            <a:r>
              <a:rPr dirty="0" sz="1800" spc="25">
                <a:latin typeface="Calibri Light"/>
                <a:cs typeface="Calibri Light"/>
              </a:rPr>
              <a:t> </a:t>
            </a:r>
            <a:r>
              <a:rPr dirty="0" sz="1800" spc="-10">
                <a:latin typeface="Calibri Light"/>
                <a:cs typeface="Calibri Light"/>
              </a:rPr>
              <a:t>gunakan</a:t>
            </a:r>
            <a:r>
              <a:rPr dirty="0" sz="1800" spc="15">
                <a:latin typeface="Calibri Light"/>
                <a:cs typeface="Calibri Light"/>
              </a:rPr>
              <a:t> </a:t>
            </a:r>
            <a:r>
              <a:rPr dirty="0" sz="1800" spc="-10">
                <a:latin typeface="Calibri Light"/>
                <a:cs typeface="Calibri Light"/>
              </a:rPr>
              <a:t>sebagai</a:t>
            </a:r>
            <a:r>
              <a:rPr dirty="0" sz="1800" spc="45">
                <a:latin typeface="Calibri Light"/>
                <a:cs typeface="Calibri Light"/>
              </a:rPr>
              <a:t> </a:t>
            </a:r>
            <a:r>
              <a:rPr dirty="0" sz="1800" spc="-5">
                <a:latin typeface="Calibri Light"/>
                <a:cs typeface="Calibri Light"/>
              </a:rPr>
              <a:t>dasar</a:t>
            </a:r>
            <a:r>
              <a:rPr dirty="0" sz="1800" spc="35">
                <a:latin typeface="Calibri Light"/>
                <a:cs typeface="Calibri Light"/>
              </a:rPr>
              <a:t> </a:t>
            </a:r>
            <a:r>
              <a:rPr dirty="0" sz="1800" spc="-5">
                <a:latin typeface="Calibri Light"/>
                <a:cs typeface="Calibri Light"/>
              </a:rPr>
              <a:t>memilih </a:t>
            </a:r>
            <a:r>
              <a:rPr dirty="0" sz="1800">
                <a:latin typeface="Calibri Light"/>
                <a:cs typeface="Calibri Light"/>
              </a:rPr>
              <a:t> </a:t>
            </a:r>
            <a:r>
              <a:rPr dirty="0" sz="1800" spc="-10">
                <a:latin typeface="Calibri Light"/>
                <a:cs typeface="Calibri Light"/>
              </a:rPr>
              <a:t>kombinasi</a:t>
            </a:r>
            <a:r>
              <a:rPr dirty="0" sz="1800">
                <a:latin typeface="Calibri Light"/>
                <a:cs typeface="Calibri Light"/>
              </a:rPr>
              <a:t> </a:t>
            </a:r>
            <a:r>
              <a:rPr dirty="0" sz="1800" spc="-5">
                <a:latin typeface="Calibri Light"/>
                <a:cs typeface="Calibri Light"/>
              </a:rPr>
              <a:t>warna</a:t>
            </a:r>
            <a:r>
              <a:rPr dirty="0" sz="1800" spc="20">
                <a:latin typeface="Calibri Light"/>
                <a:cs typeface="Calibri Light"/>
              </a:rPr>
              <a:t> </a:t>
            </a:r>
            <a:r>
              <a:rPr dirty="0" sz="1800" spc="-5">
                <a:latin typeface="Calibri Light"/>
                <a:cs typeface="Calibri Light"/>
              </a:rPr>
              <a:t>desain</a:t>
            </a:r>
            <a:r>
              <a:rPr dirty="0" sz="1800" spc="10">
                <a:latin typeface="Calibri Light"/>
                <a:cs typeface="Calibri Light"/>
              </a:rPr>
              <a:t> </a:t>
            </a:r>
            <a:r>
              <a:rPr dirty="0" sz="1800" spc="-5">
                <a:latin typeface="Calibri Light"/>
                <a:cs typeface="Calibri Light"/>
              </a:rPr>
              <a:t>terbaik.</a:t>
            </a:r>
            <a:endParaRPr sz="18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55720" y="1226819"/>
            <a:ext cx="8336280" cy="563117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7297" y="2416492"/>
            <a:ext cx="3954779" cy="391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45">
                <a:solidFill>
                  <a:srgbClr val="000000"/>
                </a:solidFill>
              </a:rPr>
              <a:t>Teori</a:t>
            </a:r>
            <a:r>
              <a:rPr dirty="0" spc="-10">
                <a:solidFill>
                  <a:srgbClr val="000000"/>
                </a:solidFill>
              </a:rPr>
              <a:t> </a:t>
            </a:r>
            <a:r>
              <a:rPr dirty="0" spc="-20">
                <a:solidFill>
                  <a:srgbClr val="000000"/>
                </a:solidFill>
              </a:rPr>
              <a:t>Warna</a:t>
            </a:r>
            <a:r>
              <a:rPr dirty="0" spc="-15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Menurut</a:t>
            </a:r>
            <a:r>
              <a:rPr dirty="0" spc="20">
                <a:solidFill>
                  <a:srgbClr val="000000"/>
                </a:solidFill>
              </a:rPr>
              <a:t> </a:t>
            </a:r>
            <a:r>
              <a:rPr dirty="0" spc="-20">
                <a:solidFill>
                  <a:srgbClr val="000000"/>
                </a:solidFill>
              </a:rPr>
              <a:t>Brewster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7297" y="3057271"/>
            <a:ext cx="324485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94080" algn="l"/>
                <a:tab pos="1536700" algn="l"/>
              </a:tabLst>
            </a:pPr>
            <a:r>
              <a:rPr dirty="0" sz="1800" spc="-10">
                <a:latin typeface="Calibri"/>
                <a:cs typeface="Calibri"/>
              </a:rPr>
              <a:t>Konsep	yang	</a:t>
            </a:r>
            <a:r>
              <a:rPr dirty="0" sz="1800" spc="-5">
                <a:latin typeface="Calibri"/>
                <a:cs typeface="Calibri"/>
              </a:rPr>
              <a:t>mengelompokkan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942340" algn="l"/>
                <a:tab pos="1719580" algn="l"/>
                <a:tab pos="2710815" algn="l"/>
              </a:tabLst>
            </a:pPr>
            <a:r>
              <a:rPr dirty="0" sz="1800">
                <a:latin typeface="Calibri"/>
                <a:cs typeface="Calibri"/>
              </a:rPr>
              <a:t>menjadi</a:t>
            </a:r>
            <a:r>
              <a:rPr dirty="0" sz="1800">
                <a:latin typeface="Calibri"/>
                <a:cs typeface="Calibri"/>
              </a:rPr>
              <a:t>	</a:t>
            </a:r>
            <a:r>
              <a:rPr dirty="0" sz="1800">
                <a:latin typeface="Calibri"/>
                <a:cs typeface="Calibri"/>
              </a:rPr>
              <a:t>e</a:t>
            </a:r>
            <a:r>
              <a:rPr dirty="0" sz="1800" spc="5">
                <a:latin typeface="Calibri"/>
                <a:cs typeface="Calibri"/>
              </a:rPr>
              <a:t>m</a:t>
            </a:r>
            <a:r>
              <a:rPr dirty="0" sz="1800" spc="-5">
                <a:latin typeface="Calibri"/>
                <a:cs typeface="Calibri"/>
              </a:rPr>
              <a:t>p</a:t>
            </a:r>
            <a:r>
              <a:rPr dirty="0" sz="1800" spc="-30">
                <a:latin typeface="Calibri"/>
                <a:cs typeface="Calibri"/>
              </a:rPr>
              <a:t>a</a:t>
            </a:r>
            <a:r>
              <a:rPr dirty="0" sz="1800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	</a:t>
            </a:r>
            <a:r>
              <a:rPr dirty="0" sz="1800" spc="-20">
                <a:latin typeface="Calibri"/>
                <a:cs typeface="Calibri"/>
              </a:rPr>
              <a:t>k</a:t>
            </a:r>
            <a:r>
              <a:rPr dirty="0" sz="1800" spc="-25">
                <a:latin typeface="Calibri"/>
                <a:cs typeface="Calibri"/>
              </a:rPr>
              <a:t>at</a:t>
            </a:r>
            <a:r>
              <a:rPr dirty="0" sz="1800" spc="20">
                <a:latin typeface="Calibri"/>
                <a:cs typeface="Calibri"/>
              </a:rPr>
              <a:t>e</a:t>
            </a:r>
            <a:r>
              <a:rPr dirty="0" sz="1800" spc="-30">
                <a:latin typeface="Calibri"/>
                <a:cs typeface="Calibri"/>
              </a:rPr>
              <a:t>g</a:t>
            </a:r>
            <a:r>
              <a:rPr dirty="0" sz="1800" spc="-15">
                <a:latin typeface="Calibri"/>
                <a:cs typeface="Calibri"/>
              </a:rPr>
              <a:t>o</a:t>
            </a:r>
            <a:r>
              <a:rPr dirty="0" sz="1800" spc="-10">
                <a:latin typeface="Calibri"/>
                <a:cs typeface="Calibri"/>
              </a:rPr>
              <a:t>r</a:t>
            </a:r>
            <a:r>
              <a:rPr dirty="0" sz="1800" spc="2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,</a:t>
            </a:r>
            <a:r>
              <a:rPr dirty="0" sz="1800">
                <a:latin typeface="Calibri"/>
                <a:cs typeface="Calibri"/>
              </a:rPr>
              <a:t>	</a:t>
            </a:r>
            <a:r>
              <a:rPr dirty="0" sz="1800" spc="-20">
                <a:latin typeface="Calibri"/>
                <a:cs typeface="Calibri"/>
              </a:rPr>
              <a:t>y</a:t>
            </a:r>
            <a:r>
              <a:rPr dirty="0" sz="1800">
                <a:latin typeface="Calibri"/>
                <a:cs typeface="Calibri"/>
              </a:rPr>
              <a:t>ait</a:t>
            </a:r>
            <a:r>
              <a:rPr dirty="0" sz="1800" spc="-10">
                <a:latin typeface="Calibri"/>
                <a:cs typeface="Calibri"/>
              </a:rPr>
              <a:t>u</a:t>
            </a:r>
            <a:r>
              <a:rPr dirty="0" sz="180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33976" y="3057271"/>
            <a:ext cx="60515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30">
                <a:latin typeface="Calibri"/>
                <a:cs typeface="Calibri"/>
              </a:rPr>
              <a:t>w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5">
                <a:latin typeface="Calibri"/>
                <a:cs typeface="Calibri"/>
              </a:rPr>
              <a:t>r</a:t>
            </a:r>
            <a:r>
              <a:rPr dirty="0" sz="1800" spc="-5">
                <a:latin typeface="Calibri"/>
                <a:cs typeface="Calibri"/>
              </a:rPr>
              <a:t>na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30">
                <a:latin typeface="Calibri"/>
                <a:cs typeface="Calibri"/>
              </a:rPr>
              <a:t>w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5">
                <a:latin typeface="Calibri"/>
                <a:cs typeface="Calibri"/>
              </a:rPr>
              <a:t>r</a:t>
            </a:r>
            <a:r>
              <a:rPr dirty="0" sz="1800" spc="-10">
                <a:latin typeface="Calibri"/>
                <a:cs typeface="Calibri"/>
              </a:rPr>
              <a:t>n</a:t>
            </a:r>
            <a:r>
              <a:rPr dirty="0" sz="180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37297" y="3606165"/>
            <a:ext cx="3999865" cy="57658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80"/>
              </a:spcBef>
            </a:pPr>
            <a:r>
              <a:rPr dirty="0" sz="1800" spc="-30">
                <a:latin typeface="Calibri"/>
                <a:cs typeface="Calibri"/>
              </a:rPr>
              <a:t>primer,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warna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sekunder,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warna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30">
                <a:latin typeface="Calibri"/>
                <a:cs typeface="Calibri"/>
              </a:rPr>
              <a:t>tersier,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dan </a:t>
            </a:r>
            <a:r>
              <a:rPr dirty="0" sz="1800" spc="-39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warna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netral.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44240" y="0"/>
            <a:ext cx="8747760" cy="685799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2057" y="579691"/>
            <a:ext cx="3608704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5" b="0">
                <a:solidFill>
                  <a:srgbClr val="000000"/>
                </a:solidFill>
                <a:latin typeface="Calibri"/>
                <a:cs typeface="Calibri"/>
              </a:rPr>
              <a:t>Warna</a:t>
            </a:r>
            <a:r>
              <a:rPr dirty="0" sz="2000" spc="-2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0">
                <a:solidFill>
                  <a:srgbClr val="000000"/>
                </a:solidFill>
                <a:latin typeface="Calibri"/>
                <a:cs typeface="Calibri"/>
              </a:rPr>
              <a:t>primer:</a:t>
            </a:r>
            <a:r>
              <a:rPr dirty="0" sz="2000" spc="-1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spc="-5" b="0">
                <a:solidFill>
                  <a:srgbClr val="000000"/>
                </a:solidFill>
                <a:latin typeface="Calibri"/>
                <a:cs typeface="Calibri"/>
              </a:rPr>
              <a:t>merah,</a:t>
            </a:r>
            <a:r>
              <a:rPr dirty="0" sz="2000" spc="-2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spc="-5" b="0">
                <a:solidFill>
                  <a:srgbClr val="000000"/>
                </a:solidFill>
                <a:latin typeface="Calibri"/>
                <a:cs typeface="Calibri"/>
              </a:rPr>
              <a:t>kuning,</a:t>
            </a:r>
            <a:r>
              <a:rPr dirty="0" sz="2000" spc="-4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0">
                <a:solidFill>
                  <a:srgbClr val="000000"/>
                </a:solidFill>
                <a:latin typeface="Calibri"/>
                <a:cs typeface="Calibri"/>
              </a:rPr>
              <a:t>biru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96339" y="1308100"/>
            <a:ext cx="9441180" cy="369316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926076" y="5318442"/>
            <a:ext cx="5635625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5">
                <a:latin typeface="Calibri"/>
                <a:cs typeface="Calibri"/>
              </a:rPr>
              <a:t>Warna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dasar </a:t>
            </a:r>
            <a:r>
              <a:rPr dirty="0" sz="1800" spc="-10">
                <a:latin typeface="Calibri"/>
                <a:cs typeface="Calibri"/>
              </a:rPr>
              <a:t>yang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membentuk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warna-warna</a:t>
            </a:r>
            <a:r>
              <a:rPr dirty="0" sz="1800" spc="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lain.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Karena</a:t>
            </a:r>
            <a:endParaRPr sz="1800">
              <a:latin typeface="Calibri"/>
              <a:cs typeface="Calibri"/>
            </a:endParaRPr>
          </a:p>
          <a:p>
            <a:pPr algn="r" marR="6350">
              <a:lnSpc>
                <a:spcPct val="100000"/>
              </a:lnSpc>
              <a:spcBef>
                <a:spcPts val="5"/>
              </a:spcBef>
            </a:pPr>
            <a:r>
              <a:rPr dirty="0" sz="1800" spc="-20">
                <a:latin typeface="Calibri"/>
                <a:cs typeface="Calibri"/>
              </a:rPr>
              <a:t>bersifat</a:t>
            </a:r>
            <a:r>
              <a:rPr dirty="0" sz="1800" spc="4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murni, </a:t>
            </a:r>
            <a:r>
              <a:rPr dirty="0" sz="1800" spc="-10">
                <a:latin typeface="Calibri"/>
                <a:cs typeface="Calibri"/>
              </a:rPr>
              <a:t>warna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primer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tidak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diciptakan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dari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kombinasi</a:t>
            </a:r>
            <a:endParaRPr sz="1800">
              <a:latin typeface="Calibri"/>
              <a:cs typeface="Calibri"/>
            </a:endParaRPr>
          </a:p>
          <a:p>
            <a:pPr algn="r" marR="6350">
              <a:lnSpc>
                <a:spcPct val="100000"/>
              </a:lnSpc>
            </a:pPr>
            <a:r>
              <a:rPr dirty="0" sz="1800" spc="-10">
                <a:latin typeface="Calibri"/>
                <a:cs typeface="Calibri"/>
              </a:rPr>
              <a:t>warna</a:t>
            </a:r>
            <a:r>
              <a:rPr dirty="0" sz="1800" spc="-7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apapun.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7297" y="394715"/>
            <a:ext cx="5937250" cy="576580"/>
          </a:xfrm>
          <a:prstGeom prst="rect"/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80"/>
              </a:spcBef>
              <a:tabLst>
                <a:tab pos="774700" algn="l"/>
                <a:tab pos="1846580" algn="l"/>
                <a:tab pos="2466340" algn="l"/>
                <a:tab pos="3287395" algn="l"/>
                <a:tab pos="3550920" algn="l"/>
                <a:tab pos="4201795" algn="l"/>
                <a:tab pos="4989195" algn="l"/>
                <a:tab pos="5809615" algn="l"/>
              </a:tabLst>
            </a:pPr>
            <a:r>
              <a:rPr dirty="0" sz="1800" spc="-65" b="0">
                <a:solidFill>
                  <a:srgbClr val="000000"/>
                </a:solidFill>
                <a:latin typeface="Calibri"/>
                <a:cs typeface="Calibri"/>
              </a:rPr>
              <a:t>W</a:t>
            </a:r>
            <a:r>
              <a:rPr dirty="0" sz="1800" b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1800" spc="-15" b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dirty="0" sz="1800" spc="-5" b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dirty="0" sz="1800" b="0">
                <a:solidFill>
                  <a:srgbClr val="000000"/>
                </a:solidFill>
                <a:latin typeface="Calibri"/>
                <a:cs typeface="Calibri"/>
              </a:rPr>
              <a:t>a	</a:t>
            </a:r>
            <a:r>
              <a:rPr dirty="0" sz="1800" spc="-5" b="0">
                <a:solidFill>
                  <a:srgbClr val="000000"/>
                </a:solidFill>
                <a:latin typeface="Calibri"/>
                <a:cs typeface="Calibri"/>
              </a:rPr>
              <a:t>se</a:t>
            </a:r>
            <a:r>
              <a:rPr dirty="0" sz="1800" spc="-20" b="0">
                <a:solidFill>
                  <a:srgbClr val="000000"/>
                </a:solidFill>
                <a:latin typeface="Calibri"/>
                <a:cs typeface="Calibri"/>
              </a:rPr>
              <a:t>k</a:t>
            </a:r>
            <a:r>
              <a:rPr dirty="0" sz="1800" spc="-5" b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dirty="0" sz="1800" spc="5" b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dirty="0" sz="1800" spc="-5" b="0">
                <a:solidFill>
                  <a:srgbClr val="000000"/>
                </a:solidFill>
                <a:latin typeface="Calibri"/>
                <a:cs typeface="Calibri"/>
              </a:rPr>
              <a:t>der</a:t>
            </a:r>
            <a:r>
              <a:rPr dirty="0" sz="1800" b="0">
                <a:solidFill>
                  <a:srgbClr val="000000"/>
                </a:solidFill>
                <a:latin typeface="Calibri"/>
                <a:cs typeface="Calibri"/>
              </a:rPr>
              <a:t>:	</a:t>
            </a:r>
            <a:r>
              <a:rPr dirty="0" sz="1800" spc="-5" b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dirty="0" sz="1800" spc="5" b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dirty="0" sz="1800" spc="-10" b="0">
                <a:solidFill>
                  <a:srgbClr val="000000"/>
                </a:solidFill>
                <a:latin typeface="Calibri"/>
                <a:cs typeface="Calibri"/>
              </a:rPr>
              <a:t>g</a:t>
            </a:r>
            <a:r>
              <a:rPr dirty="0" sz="1800" b="0">
                <a:solidFill>
                  <a:srgbClr val="000000"/>
                </a:solidFill>
                <a:latin typeface="Calibri"/>
                <a:cs typeface="Calibri"/>
              </a:rPr>
              <a:t>u	</a:t>
            </a:r>
            <a:r>
              <a:rPr dirty="0" sz="1800" spc="10" b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dirty="0" sz="1800" b="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dirty="0" sz="1800" spc="5" b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dirty="0" sz="1800" spc="-45" b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dirty="0" sz="1800" b="0">
                <a:solidFill>
                  <a:srgbClr val="000000"/>
                </a:solidFill>
                <a:latin typeface="Calibri"/>
                <a:cs typeface="Calibri"/>
              </a:rPr>
              <a:t>ah	+	</a:t>
            </a:r>
            <a:r>
              <a:rPr dirty="0" sz="1800" spc="-5" b="0">
                <a:solidFill>
                  <a:srgbClr val="000000"/>
                </a:solidFill>
                <a:latin typeface="Calibri"/>
                <a:cs typeface="Calibri"/>
              </a:rPr>
              <a:t>bi</a:t>
            </a:r>
            <a:r>
              <a:rPr dirty="0" sz="1800" spc="10" b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dirty="0" sz="1800" spc="-5" b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dirty="0" sz="1800" spc="10" b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r>
              <a:rPr dirty="0" sz="1800" b="0">
                <a:solidFill>
                  <a:srgbClr val="000000"/>
                </a:solidFill>
                <a:latin typeface="Calibri"/>
                <a:cs typeface="Calibri"/>
              </a:rPr>
              <a:t>,	</a:t>
            </a:r>
            <a:r>
              <a:rPr dirty="0" sz="1800" spc="5" b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dirty="0" sz="1800" spc="-50" b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dirty="0" sz="1800" spc="15" b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1800" spc="-50" b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dirty="0" sz="1800" spc="-20" b="0">
                <a:solidFill>
                  <a:srgbClr val="000000"/>
                </a:solidFill>
                <a:latin typeface="Calibri"/>
                <a:cs typeface="Calibri"/>
              </a:rPr>
              <a:t>y</a:t>
            </a:r>
            <a:r>
              <a:rPr dirty="0" sz="1800" b="0">
                <a:solidFill>
                  <a:srgbClr val="000000"/>
                </a:solidFill>
                <a:latin typeface="Calibri"/>
                <a:cs typeface="Calibri"/>
              </a:rPr>
              <a:t>e	</a:t>
            </a:r>
            <a:r>
              <a:rPr dirty="0" sz="1800" spc="10" b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dirty="0" sz="1800" b="0">
                <a:solidFill>
                  <a:srgbClr val="000000"/>
                </a:solidFill>
                <a:latin typeface="Calibri"/>
                <a:cs typeface="Calibri"/>
              </a:rPr>
              <a:t>me</a:t>
            </a:r>
            <a:r>
              <a:rPr dirty="0" sz="1800" spc="-45" b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dirty="0" sz="1800" b="0">
                <a:solidFill>
                  <a:srgbClr val="000000"/>
                </a:solidFill>
                <a:latin typeface="Calibri"/>
                <a:cs typeface="Calibri"/>
              </a:rPr>
              <a:t>ah	+  </a:t>
            </a:r>
            <a:r>
              <a:rPr dirty="0" sz="1800" spc="-10" b="0">
                <a:solidFill>
                  <a:srgbClr val="000000"/>
                </a:solidFill>
                <a:latin typeface="Calibri"/>
                <a:cs typeface="Calibri"/>
              </a:rPr>
              <a:t>kuning),</a:t>
            </a:r>
            <a:r>
              <a:rPr dirty="0" sz="1800" spc="3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spc="-5" b="0">
                <a:solidFill>
                  <a:srgbClr val="000000"/>
                </a:solidFill>
                <a:latin typeface="Calibri"/>
                <a:cs typeface="Calibri"/>
              </a:rPr>
              <a:t>hijau</a:t>
            </a:r>
            <a:r>
              <a:rPr dirty="0" sz="1800" spc="-10" b="0">
                <a:solidFill>
                  <a:srgbClr val="000000"/>
                </a:solidFill>
                <a:latin typeface="Calibri"/>
                <a:cs typeface="Calibri"/>
              </a:rPr>
              <a:t> (biru+</a:t>
            </a:r>
            <a:r>
              <a:rPr dirty="0" sz="1800" spc="3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spc="-10" b="0">
                <a:solidFill>
                  <a:srgbClr val="000000"/>
                </a:solidFill>
                <a:latin typeface="Calibri"/>
                <a:cs typeface="Calibri"/>
              </a:rPr>
              <a:t>kuning)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8719" y="1262380"/>
            <a:ext cx="9921240" cy="388112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91577" y="5614987"/>
            <a:ext cx="49784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warna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yang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berasal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dari</a:t>
            </a:r>
            <a:r>
              <a:rPr dirty="0" sz="1800" spc="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kombinasi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dua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warna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30">
                <a:latin typeface="Calibri"/>
                <a:cs typeface="Calibri"/>
              </a:rPr>
              <a:t>primer.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57" y="365378"/>
            <a:ext cx="554799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20" b="0">
                <a:solidFill>
                  <a:srgbClr val="000000"/>
                </a:solidFill>
                <a:latin typeface="Calibri"/>
                <a:cs typeface="Calibri"/>
              </a:rPr>
              <a:t>Warna</a:t>
            </a:r>
            <a:r>
              <a:rPr dirty="0" sz="1800" spc="3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spc="-15" b="0">
                <a:solidFill>
                  <a:srgbClr val="000000"/>
                </a:solidFill>
                <a:latin typeface="Calibri"/>
                <a:cs typeface="Calibri"/>
              </a:rPr>
              <a:t>tersier:</a:t>
            </a:r>
            <a:r>
              <a:rPr dirty="0" sz="1800" spc="2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spc="-15" b="0">
                <a:solidFill>
                  <a:srgbClr val="000000"/>
                </a:solidFill>
                <a:latin typeface="Calibri"/>
                <a:cs typeface="Calibri"/>
              </a:rPr>
              <a:t>magenta</a:t>
            </a:r>
            <a:r>
              <a:rPr dirty="0" sz="1800" spc="3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spc="-10" b="0">
                <a:solidFill>
                  <a:srgbClr val="000000"/>
                </a:solidFill>
                <a:latin typeface="Calibri"/>
                <a:cs typeface="Calibri"/>
              </a:rPr>
              <a:t>(merah</a:t>
            </a:r>
            <a:r>
              <a:rPr dirty="0" sz="1800" spc="3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0">
                <a:solidFill>
                  <a:srgbClr val="000000"/>
                </a:solidFill>
                <a:latin typeface="Calibri"/>
                <a:cs typeface="Calibri"/>
              </a:rPr>
              <a:t>+</a:t>
            </a:r>
            <a:r>
              <a:rPr dirty="0" sz="1800" spc="2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spc="-10" b="0">
                <a:solidFill>
                  <a:srgbClr val="000000"/>
                </a:solidFill>
                <a:latin typeface="Calibri"/>
                <a:cs typeface="Calibri"/>
              </a:rPr>
              <a:t>ungu),</a:t>
            </a:r>
            <a:r>
              <a:rPr dirty="0" sz="1800" spc="4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spc="-10" b="0">
                <a:solidFill>
                  <a:srgbClr val="000000"/>
                </a:solidFill>
                <a:latin typeface="Calibri"/>
                <a:cs typeface="Calibri"/>
              </a:rPr>
              <a:t>marigold</a:t>
            </a:r>
            <a:r>
              <a:rPr dirty="0" sz="1800" spc="3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spc="-10" b="0">
                <a:solidFill>
                  <a:srgbClr val="000000"/>
                </a:solidFill>
                <a:latin typeface="Calibri"/>
                <a:cs typeface="Calibri"/>
              </a:rPr>
              <a:t>(kuning</a:t>
            </a:r>
            <a:r>
              <a:rPr dirty="0" sz="1800" spc="5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0">
                <a:solidFill>
                  <a:srgbClr val="000000"/>
                </a:solidFill>
                <a:latin typeface="Calibri"/>
                <a:cs typeface="Calibri"/>
              </a:rPr>
              <a:t>+ </a:t>
            </a:r>
            <a:r>
              <a:rPr dirty="0" sz="1800" spc="-39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spc="-20" b="0">
                <a:solidFill>
                  <a:srgbClr val="000000"/>
                </a:solidFill>
                <a:latin typeface="Calibri"/>
                <a:cs typeface="Calibri"/>
              </a:rPr>
              <a:t>oranye),</a:t>
            </a:r>
            <a:r>
              <a:rPr dirty="0" sz="1800" spc="3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spc="-5" b="0">
                <a:solidFill>
                  <a:srgbClr val="000000"/>
                </a:solidFill>
                <a:latin typeface="Calibri"/>
                <a:cs typeface="Calibri"/>
              </a:rPr>
              <a:t>aquamarine</a:t>
            </a:r>
            <a:r>
              <a:rPr dirty="0" sz="1800" spc="2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spc="-5" b="0">
                <a:solidFill>
                  <a:srgbClr val="000000"/>
                </a:solidFill>
                <a:latin typeface="Calibri"/>
                <a:cs typeface="Calibri"/>
              </a:rPr>
              <a:t>(biru</a:t>
            </a:r>
            <a:r>
              <a:rPr dirty="0" sz="1800" spc="3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0">
                <a:solidFill>
                  <a:srgbClr val="000000"/>
                </a:solidFill>
                <a:latin typeface="Calibri"/>
                <a:cs typeface="Calibri"/>
              </a:rPr>
              <a:t>+</a:t>
            </a:r>
            <a:r>
              <a:rPr dirty="0" sz="1800" spc="1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spc="-5" b="0">
                <a:solidFill>
                  <a:srgbClr val="000000"/>
                </a:solidFill>
                <a:latin typeface="Calibri"/>
                <a:cs typeface="Calibri"/>
              </a:rPr>
              <a:t>hijau),</a:t>
            </a:r>
            <a:r>
              <a:rPr dirty="0" sz="1800" spc="1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spc="-5" b="0">
                <a:solidFill>
                  <a:srgbClr val="000000"/>
                </a:solidFill>
                <a:latin typeface="Calibri"/>
                <a:cs typeface="Calibri"/>
              </a:rPr>
              <a:t>dll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6780" y="1277619"/>
            <a:ext cx="9837420" cy="38481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24877" y="5599747"/>
            <a:ext cx="583120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warna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yang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dihasilkan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dari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kombinasi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warna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primer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dan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warna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sekunder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57" y="518731"/>
            <a:ext cx="4727575" cy="300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 b="0">
                <a:solidFill>
                  <a:srgbClr val="000000"/>
                </a:solidFill>
                <a:latin typeface="Calibri"/>
                <a:cs typeface="Calibri"/>
              </a:rPr>
              <a:t>Warna</a:t>
            </a:r>
            <a:r>
              <a:rPr dirty="0" sz="1800" spc="3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spc="-10" b="0">
                <a:solidFill>
                  <a:srgbClr val="000000"/>
                </a:solidFill>
                <a:latin typeface="Calibri"/>
                <a:cs typeface="Calibri"/>
              </a:rPr>
              <a:t>netral:</a:t>
            </a:r>
            <a:r>
              <a:rPr dirty="0" sz="1800" spc="1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spc="-10" b="0">
                <a:solidFill>
                  <a:srgbClr val="000000"/>
                </a:solidFill>
                <a:latin typeface="Calibri"/>
                <a:cs typeface="Calibri"/>
              </a:rPr>
              <a:t>hitam,</a:t>
            </a:r>
            <a:r>
              <a:rPr dirty="0" sz="180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spc="-5" b="0">
                <a:solidFill>
                  <a:srgbClr val="000000"/>
                </a:solidFill>
                <a:latin typeface="Calibri"/>
                <a:cs typeface="Calibri"/>
              </a:rPr>
              <a:t>putih,</a:t>
            </a:r>
            <a:r>
              <a:rPr dirty="0" sz="1800" spc="2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spc="-15" b="0">
                <a:solidFill>
                  <a:srgbClr val="000000"/>
                </a:solidFill>
                <a:latin typeface="Calibri"/>
                <a:cs typeface="Calibri"/>
              </a:rPr>
              <a:t>cokelat,</a:t>
            </a:r>
            <a:r>
              <a:rPr dirty="0" sz="1800" spc="2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spc="-5" b="0">
                <a:solidFill>
                  <a:srgbClr val="000000"/>
                </a:solidFill>
                <a:latin typeface="Calibri"/>
                <a:cs typeface="Calibri"/>
              </a:rPr>
              <a:t>krem,</a:t>
            </a:r>
            <a:r>
              <a:rPr dirty="0" sz="1800" spc="-2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spc="-5" b="0">
                <a:solidFill>
                  <a:srgbClr val="000000"/>
                </a:solidFill>
                <a:latin typeface="Calibri"/>
                <a:cs typeface="Calibri"/>
              </a:rPr>
              <a:t>abu-abu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5339" y="1247139"/>
            <a:ext cx="10134600" cy="396493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79157" y="5562917"/>
            <a:ext cx="883920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warna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penyeimbang</a:t>
            </a:r>
            <a:r>
              <a:rPr dirty="0" sz="1800" spc="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untuk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membantu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warna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lain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agar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terlihat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lebih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fokus.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Ada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dua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jenis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warna </a:t>
            </a:r>
            <a:r>
              <a:rPr dirty="0" sz="1800" spc="-39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netral: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 i="1">
                <a:latin typeface="Calibri"/>
                <a:cs typeface="Calibri"/>
              </a:rPr>
              <a:t>monokromatik</a:t>
            </a:r>
            <a:r>
              <a:rPr dirty="0" sz="1800" spc="15" i="1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dan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5" i="1">
                <a:latin typeface="Calibri"/>
                <a:cs typeface="Calibri"/>
              </a:rPr>
              <a:t>earth</a:t>
            </a:r>
            <a:r>
              <a:rPr dirty="0" sz="1800" spc="5" i="1">
                <a:latin typeface="Calibri"/>
                <a:cs typeface="Calibri"/>
              </a:rPr>
              <a:t> </a:t>
            </a:r>
            <a:r>
              <a:rPr dirty="0" sz="1800" spc="-10" i="1">
                <a:latin typeface="Calibri"/>
                <a:cs typeface="Calibri"/>
              </a:rPr>
              <a:t>tone</a:t>
            </a:r>
            <a:r>
              <a:rPr dirty="0" sz="1800" spc="-1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90317"/>
            <a:ext cx="5838512" cy="596767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87490" y="2594609"/>
            <a:ext cx="3689985" cy="14890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b="0">
                <a:solidFill>
                  <a:srgbClr val="000000"/>
                </a:solidFill>
                <a:latin typeface="Calibri"/>
                <a:cs typeface="Calibri"/>
              </a:rPr>
              <a:t>Apa</a:t>
            </a:r>
            <a:r>
              <a:rPr dirty="0" sz="4800" spc="-4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800" spc="-10" b="0">
                <a:solidFill>
                  <a:srgbClr val="000000"/>
                </a:solidFill>
                <a:latin typeface="Calibri"/>
                <a:cs typeface="Calibri"/>
              </a:rPr>
              <a:t>Itu</a:t>
            </a:r>
            <a:endParaRPr sz="4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4800" spc="-5" b="0">
                <a:solidFill>
                  <a:srgbClr val="000000"/>
                </a:solidFill>
                <a:latin typeface="Calibri"/>
                <a:cs typeface="Calibri"/>
              </a:rPr>
              <a:t>Desain</a:t>
            </a:r>
            <a:r>
              <a:rPr dirty="0" sz="4800" spc="-3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800" spc="-25" b="0">
                <a:solidFill>
                  <a:srgbClr val="000000"/>
                </a:solidFill>
                <a:latin typeface="Calibri"/>
                <a:cs typeface="Calibri"/>
              </a:rPr>
              <a:t>Grafis</a:t>
            </a:r>
            <a:r>
              <a:rPr dirty="0" sz="4800" spc="-4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800" b="0">
                <a:solidFill>
                  <a:srgbClr val="000000"/>
                </a:solidFill>
                <a:latin typeface="Calibri"/>
                <a:cs typeface="Calibri"/>
              </a:rPr>
              <a:t>?</a:t>
            </a:r>
            <a:endParaRPr sz="4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74394" y="2001265"/>
            <a:ext cx="5375275" cy="1534795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algn="just" marL="12700" marR="5080">
              <a:lnSpc>
                <a:spcPct val="90000"/>
              </a:lnSpc>
              <a:spcBef>
                <a:spcPts val="315"/>
              </a:spcBef>
            </a:pPr>
            <a:r>
              <a:rPr dirty="0" sz="1800" spc="-5">
                <a:latin typeface="Calibri"/>
                <a:cs typeface="Calibri"/>
              </a:rPr>
              <a:t>Desain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grafis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adalah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proses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komunikasi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menggunakan </a:t>
            </a:r>
            <a:r>
              <a:rPr dirty="0" sz="1800">
                <a:latin typeface="Calibri"/>
                <a:cs typeface="Calibri"/>
              </a:rPr>
              <a:t> elemen visual, </a:t>
            </a:r>
            <a:r>
              <a:rPr dirty="0" sz="1800" spc="-5">
                <a:latin typeface="Calibri"/>
                <a:cs typeface="Calibri"/>
              </a:rPr>
              <a:t>seperti </a:t>
            </a:r>
            <a:r>
              <a:rPr dirty="0" sz="1800" spc="-10">
                <a:latin typeface="Calibri"/>
                <a:cs typeface="Calibri"/>
              </a:rPr>
              <a:t>tipografi, </a:t>
            </a:r>
            <a:r>
              <a:rPr dirty="0" sz="1800" spc="-15">
                <a:latin typeface="Calibri"/>
                <a:cs typeface="Calibri"/>
              </a:rPr>
              <a:t>fotografi, </a:t>
            </a:r>
            <a:r>
              <a:rPr dirty="0" sz="1800" spc="-10">
                <a:latin typeface="Calibri"/>
                <a:cs typeface="Calibri"/>
              </a:rPr>
              <a:t>serta ilustrasi 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yang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dimaksudkan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untuk</a:t>
            </a:r>
            <a:r>
              <a:rPr dirty="0" sz="1800" spc="-5">
                <a:latin typeface="Calibri"/>
                <a:cs typeface="Calibri"/>
              </a:rPr>
              <a:t> menciptakan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persepsi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akan 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suatu</a:t>
            </a:r>
            <a:r>
              <a:rPr dirty="0" sz="1800" spc="-5">
                <a:latin typeface="Calibri"/>
                <a:cs typeface="Calibri"/>
              </a:rPr>
              <a:t> pesan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yang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disampaikan.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Bidang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ini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melibatkan 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proses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komunikasi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visual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dan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desain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komunikasi. 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(</a:t>
            </a:r>
            <a:r>
              <a:rPr dirty="0" sz="1800" spc="-15" i="1">
                <a:latin typeface="Calibri"/>
                <a:cs typeface="Calibri"/>
              </a:rPr>
              <a:t>Tinarbuko,</a:t>
            </a:r>
            <a:r>
              <a:rPr dirty="0" sz="1800" spc="20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2015</a:t>
            </a:r>
            <a:r>
              <a:rPr dirty="0" sz="1800"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22520" y="1285238"/>
            <a:ext cx="7269480" cy="545083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54417" y="2023109"/>
            <a:ext cx="19824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Sejarah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Desain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Grafis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4417" y="2572130"/>
            <a:ext cx="32962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19760" algn="l"/>
                <a:tab pos="1318260" algn="l"/>
                <a:tab pos="1940560" algn="l"/>
                <a:tab pos="2758440" algn="l"/>
              </a:tabLst>
            </a:pPr>
            <a:r>
              <a:rPr dirty="0" sz="1800" spc="-30">
                <a:latin typeface="Calibri"/>
                <a:cs typeface="Calibri"/>
              </a:rPr>
              <a:t>P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10">
                <a:latin typeface="Calibri"/>
                <a:cs typeface="Calibri"/>
              </a:rPr>
              <a:t>d</a:t>
            </a:r>
            <a:r>
              <a:rPr dirty="0" sz="1800">
                <a:latin typeface="Calibri"/>
                <a:cs typeface="Calibri"/>
              </a:rPr>
              <a:t>a	</a:t>
            </a:r>
            <a:r>
              <a:rPr dirty="0" sz="1800" spc="-2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10">
                <a:latin typeface="Calibri"/>
                <a:cs typeface="Calibri"/>
              </a:rPr>
              <a:t>h</a:t>
            </a:r>
            <a:r>
              <a:rPr dirty="0" sz="1800" spc="10">
                <a:latin typeface="Calibri"/>
                <a:cs typeface="Calibri"/>
              </a:rPr>
              <a:t>u</a:t>
            </a:r>
            <a:r>
              <a:rPr dirty="0" sz="1800">
                <a:latin typeface="Calibri"/>
                <a:cs typeface="Calibri"/>
              </a:rPr>
              <a:t>n	</a:t>
            </a:r>
            <a:r>
              <a:rPr dirty="0" sz="1800" spc="5">
                <a:latin typeface="Calibri"/>
                <a:cs typeface="Calibri"/>
              </a:rPr>
              <a:t>189</a:t>
            </a:r>
            <a:r>
              <a:rPr dirty="0" sz="1800">
                <a:latin typeface="Calibri"/>
                <a:cs typeface="Calibri"/>
              </a:rPr>
              <a:t>1	</a:t>
            </a:r>
            <a:r>
              <a:rPr dirty="0" sz="1800" spc="-5">
                <a:latin typeface="Calibri"/>
                <a:cs typeface="Calibri"/>
              </a:rPr>
              <a:t>s</a:t>
            </a:r>
            <a:r>
              <a:rPr dirty="0" sz="1800" spc="-10">
                <a:latin typeface="Calibri"/>
                <a:cs typeface="Calibri"/>
              </a:rPr>
              <a:t>a</a:t>
            </a:r>
            <a:r>
              <a:rPr dirty="0" sz="1800">
                <a:latin typeface="Calibri"/>
                <a:cs typeface="Calibri"/>
              </a:rPr>
              <a:t>mpai	</a:t>
            </a:r>
            <a:r>
              <a:rPr dirty="0" sz="1800" spc="5">
                <a:latin typeface="Calibri"/>
                <a:cs typeface="Calibri"/>
              </a:rPr>
              <a:t>1896</a:t>
            </a:r>
            <a:r>
              <a:rPr dirty="0" sz="1800">
                <a:latin typeface="Calibri"/>
                <a:cs typeface="Calibri"/>
              </a:rPr>
              <a:t>,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78909" y="2572130"/>
            <a:ext cx="10528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">
                <a:latin typeface="Calibri"/>
                <a:cs typeface="Calibri"/>
              </a:rPr>
              <a:t>Percetakan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54417" y="2846323"/>
            <a:ext cx="26523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24560" algn="l"/>
                <a:tab pos="1732280" algn="l"/>
              </a:tabLst>
            </a:pPr>
            <a:r>
              <a:rPr dirty="0" sz="1800" spc="-5" i="1">
                <a:latin typeface="Calibri"/>
                <a:cs typeface="Calibri"/>
              </a:rPr>
              <a:t>Wi</a:t>
            </a:r>
            <a:r>
              <a:rPr dirty="0" sz="1800" spc="5" i="1">
                <a:latin typeface="Calibri"/>
                <a:cs typeface="Calibri"/>
              </a:rPr>
              <a:t>l</a:t>
            </a:r>
            <a:r>
              <a:rPr dirty="0" sz="1800" i="1">
                <a:latin typeface="Calibri"/>
                <a:cs typeface="Calibri"/>
              </a:rPr>
              <a:t>li</a:t>
            </a:r>
            <a:r>
              <a:rPr dirty="0" sz="1800" spc="-5" i="1">
                <a:latin typeface="Calibri"/>
                <a:cs typeface="Calibri"/>
              </a:rPr>
              <a:t>a</a:t>
            </a:r>
            <a:r>
              <a:rPr dirty="0" sz="1800" i="1">
                <a:latin typeface="Calibri"/>
                <a:cs typeface="Calibri"/>
              </a:rPr>
              <a:t>m	Mor</a:t>
            </a:r>
            <a:r>
              <a:rPr dirty="0" sz="1800" spc="-20" i="1">
                <a:latin typeface="Calibri"/>
                <a:cs typeface="Calibri"/>
              </a:rPr>
              <a:t>r</a:t>
            </a:r>
            <a:r>
              <a:rPr dirty="0" sz="1800" i="1">
                <a:latin typeface="Calibri"/>
                <a:cs typeface="Calibri"/>
              </a:rPr>
              <a:t>is	</a:t>
            </a:r>
            <a:r>
              <a:rPr dirty="0" sz="1800" spc="-40" i="1">
                <a:latin typeface="Calibri"/>
                <a:cs typeface="Calibri"/>
              </a:rPr>
              <a:t>K</a:t>
            </a:r>
            <a:r>
              <a:rPr dirty="0" sz="1800" i="1">
                <a:latin typeface="Calibri"/>
                <a:cs typeface="Calibri"/>
              </a:rPr>
              <a:t>elms</a:t>
            </a:r>
            <a:r>
              <a:rPr dirty="0" sz="1800" spc="-35" i="1">
                <a:latin typeface="Calibri"/>
                <a:cs typeface="Calibri"/>
              </a:rPr>
              <a:t>c</a:t>
            </a:r>
            <a:r>
              <a:rPr dirty="0" sz="1800" spc="-5" i="1">
                <a:latin typeface="Calibri"/>
                <a:cs typeface="Calibri"/>
              </a:rPr>
              <a:t>o</a:t>
            </a:r>
            <a:r>
              <a:rPr dirty="0" sz="1800" spc="-10" i="1">
                <a:latin typeface="Calibri"/>
                <a:cs typeface="Calibri"/>
              </a:rPr>
              <a:t>t</a:t>
            </a:r>
            <a:r>
              <a:rPr dirty="0" sz="1800" i="1"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54417" y="2846323"/>
            <a:ext cx="447421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715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mempublikasikan</a:t>
            </a:r>
            <a:endParaRPr sz="18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tabLst>
                <a:tab pos="655320" algn="l"/>
                <a:tab pos="1303020" algn="l"/>
                <a:tab pos="2057400" algn="l"/>
                <a:tab pos="2707640" algn="l"/>
                <a:tab pos="3294379" algn="l"/>
                <a:tab pos="4041775" algn="l"/>
              </a:tabLst>
            </a:pPr>
            <a:r>
              <a:rPr dirty="0" sz="1800" spc="-10">
                <a:latin typeface="Calibri"/>
                <a:cs typeface="Calibri"/>
              </a:rPr>
              <a:t>n</a:t>
            </a:r>
            <a:r>
              <a:rPr dirty="0" sz="1800" spc="-15">
                <a:latin typeface="Calibri"/>
                <a:cs typeface="Calibri"/>
              </a:rPr>
              <a:t>ov</a:t>
            </a:r>
            <a:r>
              <a:rPr dirty="0" sz="1800">
                <a:latin typeface="Calibri"/>
                <a:cs typeface="Calibri"/>
              </a:rPr>
              <a:t>el</a:t>
            </a:r>
            <a:r>
              <a:rPr dirty="0" sz="1800">
                <a:latin typeface="Calibri"/>
                <a:cs typeface="Calibri"/>
              </a:rPr>
              <a:t>	</a:t>
            </a:r>
            <a:r>
              <a:rPr dirty="0" sz="1800" spc="-40">
                <a:latin typeface="Calibri"/>
                <a:cs typeface="Calibri"/>
              </a:rPr>
              <a:t>k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15">
                <a:latin typeface="Calibri"/>
                <a:cs typeface="Calibri"/>
              </a:rPr>
              <a:t>r</a:t>
            </a:r>
            <a:r>
              <a:rPr dirty="0" sz="1800" spc="-20">
                <a:latin typeface="Calibri"/>
                <a:cs typeface="Calibri"/>
              </a:rPr>
              <a:t>y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>
                <a:latin typeface="Calibri"/>
                <a:cs typeface="Calibri"/>
              </a:rPr>
              <a:t>	</a:t>
            </a:r>
            <a:r>
              <a:rPr dirty="0" sz="1800" spc="-10">
                <a:latin typeface="Calibri"/>
                <a:cs typeface="Calibri"/>
              </a:rPr>
              <a:t>d</a:t>
            </a:r>
            <a:r>
              <a:rPr dirty="0" sz="1800">
                <a:latin typeface="Calibri"/>
                <a:cs typeface="Calibri"/>
              </a:rPr>
              <a:t>es</a:t>
            </a:r>
            <a:r>
              <a:rPr dirty="0" sz="1800" spc="-5">
                <a:latin typeface="Calibri"/>
                <a:cs typeface="Calibri"/>
              </a:rPr>
              <a:t>a</a:t>
            </a:r>
            <a:r>
              <a:rPr dirty="0" sz="1800">
                <a:latin typeface="Calibri"/>
                <a:cs typeface="Calibri"/>
              </a:rPr>
              <a:t>in</a:t>
            </a:r>
            <a:r>
              <a:rPr dirty="0" sz="1800">
                <a:latin typeface="Calibri"/>
                <a:cs typeface="Calibri"/>
              </a:rPr>
              <a:t>	</a:t>
            </a:r>
            <a:r>
              <a:rPr dirty="0" sz="1800" spc="-10">
                <a:latin typeface="Calibri"/>
                <a:cs typeface="Calibri"/>
              </a:rPr>
              <a:t>g</a:t>
            </a:r>
            <a:r>
              <a:rPr dirty="0" sz="1800" spc="-30">
                <a:latin typeface="Calibri"/>
                <a:cs typeface="Calibri"/>
              </a:rPr>
              <a:t>r</a:t>
            </a:r>
            <a:r>
              <a:rPr dirty="0" sz="1800" spc="-25">
                <a:latin typeface="Calibri"/>
                <a:cs typeface="Calibri"/>
              </a:rPr>
              <a:t>a</a:t>
            </a:r>
            <a:r>
              <a:rPr dirty="0" sz="1800" spc="-10">
                <a:latin typeface="Calibri"/>
                <a:cs typeface="Calibri"/>
              </a:rPr>
              <a:t>f</a:t>
            </a:r>
            <a:r>
              <a:rPr dirty="0" sz="1800">
                <a:latin typeface="Calibri"/>
                <a:cs typeface="Calibri"/>
              </a:rPr>
              <a:t>is</a:t>
            </a:r>
            <a:r>
              <a:rPr dirty="0" sz="1800">
                <a:latin typeface="Calibri"/>
                <a:cs typeface="Calibri"/>
              </a:rPr>
              <a:t>	</a:t>
            </a:r>
            <a:r>
              <a:rPr dirty="0" sz="1800" spc="-15">
                <a:latin typeface="Calibri"/>
                <a:cs typeface="Calibri"/>
              </a:rPr>
              <a:t>y</a:t>
            </a:r>
            <a:r>
              <a:rPr dirty="0" sz="1800">
                <a:latin typeface="Calibri"/>
                <a:cs typeface="Calibri"/>
              </a:rPr>
              <a:t>ang</a:t>
            </a:r>
            <a:r>
              <a:rPr dirty="0" sz="1800">
                <a:latin typeface="Calibri"/>
                <a:cs typeface="Calibri"/>
              </a:rPr>
              <a:t>	</a:t>
            </a:r>
            <a:r>
              <a:rPr dirty="0" sz="1800" spc="-10">
                <a:latin typeface="Calibri"/>
                <a:cs typeface="Calibri"/>
              </a:rPr>
              <a:t>d</a:t>
            </a:r>
            <a:r>
              <a:rPr dirty="0" sz="1800">
                <a:latin typeface="Calibri"/>
                <a:cs typeface="Calibri"/>
              </a:rPr>
              <a:t>i</a:t>
            </a:r>
            <a:r>
              <a:rPr dirty="0" sz="1800" spc="-10">
                <a:latin typeface="Calibri"/>
                <a:cs typeface="Calibri"/>
              </a:rPr>
              <a:t>b</a:t>
            </a:r>
            <a:r>
              <a:rPr dirty="0" sz="1800" spc="10">
                <a:latin typeface="Calibri"/>
                <a:cs typeface="Calibri"/>
              </a:rPr>
              <a:t>u</a:t>
            </a:r>
            <a:r>
              <a:rPr dirty="0" sz="1800" spc="-25">
                <a:latin typeface="Calibri"/>
                <a:cs typeface="Calibri"/>
              </a:rPr>
              <a:t>a</a:t>
            </a:r>
            <a:r>
              <a:rPr dirty="0" sz="1800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	</a:t>
            </a:r>
            <a:r>
              <a:rPr dirty="0" sz="1800" spc="-1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leh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54417" y="3395345"/>
            <a:ext cx="447611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5">
                <a:latin typeface="Calibri"/>
                <a:cs typeface="Calibri"/>
              </a:rPr>
              <a:t>gerakan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Arts</a:t>
            </a:r>
            <a:r>
              <a:rPr dirty="0" sz="1800" spc="5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and</a:t>
            </a:r>
            <a:r>
              <a:rPr dirty="0" sz="1800" spc="5" i="1">
                <a:latin typeface="Calibri"/>
                <a:cs typeface="Calibri"/>
              </a:rPr>
              <a:t> </a:t>
            </a:r>
            <a:r>
              <a:rPr dirty="0" sz="1800" spc="-5" i="1">
                <a:latin typeface="Calibri"/>
                <a:cs typeface="Calibri"/>
              </a:rPr>
              <a:t>Crafts</a:t>
            </a:r>
            <a:r>
              <a:rPr dirty="0" sz="1800" spc="-5">
                <a:latin typeface="Calibri"/>
                <a:cs typeface="Calibri"/>
              </a:rPr>
              <a:t>.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Kelompok</a:t>
            </a:r>
            <a:r>
              <a:rPr dirty="0" sz="1800" spc="-5">
                <a:latin typeface="Calibri"/>
                <a:cs typeface="Calibri"/>
              </a:rPr>
              <a:t> seni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ini </a:t>
            </a:r>
            <a:r>
              <a:rPr dirty="0" sz="1800">
                <a:latin typeface="Calibri"/>
                <a:cs typeface="Calibri"/>
              </a:rPr>
              <a:t> menulis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novel dengan </a:t>
            </a:r>
            <a:r>
              <a:rPr dirty="0" sz="1800" spc="-15">
                <a:latin typeface="Calibri"/>
                <a:cs typeface="Calibri"/>
              </a:rPr>
              <a:t>rancangan </a:t>
            </a:r>
            <a:r>
              <a:rPr dirty="0" sz="1800" spc="-10">
                <a:latin typeface="Calibri"/>
                <a:cs typeface="Calibri"/>
              </a:rPr>
              <a:t>cover </a:t>
            </a:r>
            <a:r>
              <a:rPr dirty="0" sz="1800" spc="-5">
                <a:latin typeface="Calibri"/>
                <a:cs typeface="Calibri"/>
              </a:rPr>
              <a:t>desain 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yang </a:t>
            </a:r>
            <a:r>
              <a:rPr dirty="0" sz="1800">
                <a:latin typeface="Calibri"/>
                <a:cs typeface="Calibri"/>
              </a:rPr>
              <a:t>lebih </a:t>
            </a:r>
            <a:r>
              <a:rPr dirty="0" sz="1800" spc="-5">
                <a:latin typeface="Calibri"/>
                <a:cs typeface="Calibri"/>
              </a:rPr>
              <a:t>bagus dan </a:t>
            </a:r>
            <a:r>
              <a:rPr dirty="0" sz="1800" spc="-15">
                <a:latin typeface="Calibri"/>
                <a:cs typeface="Calibri"/>
              </a:rPr>
              <a:t>layak </a:t>
            </a:r>
            <a:r>
              <a:rPr dirty="0" sz="1800" spc="-5">
                <a:latin typeface="Calibri"/>
                <a:cs typeface="Calibri"/>
              </a:rPr>
              <a:t>dijual </a:t>
            </a:r>
            <a:r>
              <a:rPr dirty="0" sz="1800" spc="-10">
                <a:latin typeface="Calibri"/>
                <a:cs typeface="Calibri"/>
              </a:rPr>
              <a:t>kepada kaum 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bangsawan</a:t>
            </a:r>
            <a:r>
              <a:rPr dirty="0" sz="1800" spc="6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Inggris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pada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masa </a:t>
            </a:r>
            <a:r>
              <a:rPr dirty="0" sz="1800" spc="-5">
                <a:latin typeface="Calibri"/>
                <a:cs typeface="Calibri"/>
              </a:rPr>
              <a:t>itu.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42776" y="46772"/>
            <a:ext cx="5800303" cy="678783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33691" y="2422778"/>
            <a:ext cx="2917190" cy="1298575"/>
          </a:xfrm>
          <a:prstGeom prst="rect"/>
        </p:spPr>
        <p:txBody>
          <a:bodyPr wrap="square" lIns="0" tIns="89535" rIns="0" bIns="0" rtlCol="0" vert="horz">
            <a:spAutoFit/>
          </a:bodyPr>
          <a:lstStyle/>
          <a:p>
            <a:pPr marL="12700" marR="5080" indent="238760">
              <a:lnSpc>
                <a:spcPts val="4740"/>
              </a:lnSpc>
              <a:spcBef>
                <a:spcPts val="705"/>
              </a:spcBef>
            </a:pPr>
            <a:r>
              <a:rPr dirty="0" sz="4400" spc="-15" b="0">
                <a:solidFill>
                  <a:srgbClr val="000000"/>
                </a:solidFill>
                <a:latin typeface="Calibri Light"/>
                <a:cs typeface="Calibri Light"/>
              </a:rPr>
              <a:t>Jenis</a:t>
            </a:r>
            <a:r>
              <a:rPr dirty="0" sz="4400" spc="-170" b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400" b="0">
                <a:solidFill>
                  <a:srgbClr val="000000"/>
                </a:solidFill>
                <a:latin typeface="Calibri Light"/>
                <a:cs typeface="Calibri Light"/>
              </a:rPr>
              <a:t>–</a:t>
            </a:r>
            <a:r>
              <a:rPr dirty="0" sz="4400" spc="-80" b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400" spc="-20" b="0">
                <a:solidFill>
                  <a:srgbClr val="000000"/>
                </a:solidFill>
                <a:latin typeface="Calibri Light"/>
                <a:cs typeface="Calibri Light"/>
              </a:rPr>
              <a:t>Jenis </a:t>
            </a:r>
            <a:r>
              <a:rPr dirty="0" sz="4400" spc="-980" b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400" spc="-20" b="0">
                <a:solidFill>
                  <a:srgbClr val="000000"/>
                </a:solidFill>
                <a:latin typeface="Calibri Light"/>
                <a:cs typeface="Calibri Light"/>
              </a:rPr>
              <a:t>Desain</a:t>
            </a:r>
            <a:r>
              <a:rPr dirty="0" sz="4400" spc="-200" b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400" spc="-40" b="0">
                <a:solidFill>
                  <a:srgbClr val="000000"/>
                </a:solidFill>
                <a:latin typeface="Calibri Light"/>
                <a:cs typeface="Calibri Light"/>
              </a:rPr>
              <a:t>Grafis</a:t>
            </a:r>
            <a:endParaRPr sz="44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387276"/>
            <a:ext cx="6147957" cy="547072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2497" y="455231"/>
            <a:ext cx="3836035" cy="391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 i="1">
                <a:latin typeface="Calibri"/>
                <a:cs typeface="Calibri"/>
              </a:rPr>
              <a:t>Visual</a:t>
            </a:r>
            <a:r>
              <a:rPr dirty="0" spc="5" i="1">
                <a:latin typeface="Calibri"/>
                <a:cs typeface="Calibri"/>
              </a:rPr>
              <a:t> </a:t>
            </a:r>
            <a:r>
              <a:rPr dirty="0" spc="-5" i="1">
                <a:latin typeface="Calibri"/>
                <a:cs typeface="Calibri"/>
              </a:rPr>
              <a:t>Identity</a:t>
            </a:r>
            <a:r>
              <a:rPr dirty="0" spc="100" i="1">
                <a:latin typeface="Calibri"/>
                <a:cs typeface="Calibri"/>
              </a:rPr>
              <a:t> </a:t>
            </a:r>
            <a:r>
              <a:rPr dirty="0" spc="-10" i="1">
                <a:latin typeface="Calibri"/>
                <a:cs typeface="Calibri"/>
              </a:rPr>
              <a:t>Graphic</a:t>
            </a:r>
            <a:r>
              <a:rPr dirty="0" spc="10" i="1">
                <a:latin typeface="Calibri"/>
                <a:cs typeface="Calibri"/>
              </a:rPr>
              <a:t> </a:t>
            </a:r>
            <a:r>
              <a:rPr dirty="0" spc="-10" i="1">
                <a:latin typeface="Calibri"/>
                <a:cs typeface="Calibri"/>
              </a:rPr>
              <a:t>Design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32497" y="1375028"/>
            <a:ext cx="3850640" cy="30365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18795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333333"/>
                </a:solidFill>
                <a:latin typeface="Arial MT"/>
                <a:cs typeface="Arial MT"/>
              </a:rPr>
              <a:t>Desain </a:t>
            </a:r>
            <a:r>
              <a:rPr dirty="0" sz="1800" spc="-15">
                <a:solidFill>
                  <a:srgbClr val="333333"/>
                </a:solidFill>
                <a:latin typeface="Arial MT"/>
                <a:cs typeface="Arial MT"/>
              </a:rPr>
              <a:t>yang</a:t>
            </a:r>
            <a:r>
              <a:rPr dirty="0" sz="1800" spc="35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333333"/>
                </a:solidFill>
                <a:latin typeface="Arial MT"/>
                <a:cs typeface="Arial MT"/>
              </a:rPr>
              <a:t>berkaitan</a:t>
            </a:r>
            <a:r>
              <a:rPr dirty="0" sz="1800" spc="-3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333333"/>
                </a:solidFill>
                <a:latin typeface="Arial MT"/>
                <a:cs typeface="Arial MT"/>
              </a:rPr>
              <a:t>dengan </a:t>
            </a:r>
            <a:r>
              <a:rPr dirty="0" sz="1800" spc="-5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333333"/>
                </a:solidFill>
                <a:latin typeface="Arial MT"/>
                <a:cs typeface="Arial MT"/>
              </a:rPr>
              <a:t>pembuatan</a:t>
            </a:r>
            <a:r>
              <a:rPr dirty="0" sz="1800" spc="-35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333333"/>
                </a:solidFill>
                <a:latin typeface="Arial MT"/>
                <a:cs typeface="Arial MT"/>
              </a:rPr>
              <a:t>identitas</a:t>
            </a:r>
            <a:r>
              <a:rPr dirty="0" sz="1800" spc="-1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333333"/>
                </a:solidFill>
                <a:latin typeface="Arial MT"/>
                <a:cs typeface="Arial MT"/>
              </a:rPr>
              <a:t>merek</a:t>
            </a:r>
            <a:r>
              <a:rPr dirty="0" sz="1800" spc="-3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333333"/>
                </a:solidFill>
                <a:latin typeface="Arial MT"/>
                <a:cs typeface="Arial MT"/>
              </a:rPr>
              <a:t>yang </a:t>
            </a:r>
            <a:r>
              <a:rPr dirty="0" sz="1800" spc="-484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333333"/>
                </a:solidFill>
                <a:latin typeface="Arial MT"/>
                <a:cs typeface="Arial MT"/>
              </a:rPr>
              <a:t>menjadi </a:t>
            </a:r>
            <a:r>
              <a:rPr dirty="0" sz="1800" spc="-5">
                <a:solidFill>
                  <a:srgbClr val="333333"/>
                </a:solidFill>
                <a:latin typeface="Arial MT"/>
                <a:cs typeface="Arial MT"/>
              </a:rPr>
              <a:t>hal dasar bagi setiap </a:t>
            </a:r>
            <a:r>
              <a:rPr dirty="0" sz="180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333333"/>
                </a:solidFill>
                <a:latin typeface="Arial MT"/>
                <a:cs typeface="Arial MT"/>
              </a:rPr>
              <a:t>organisasi</a:t>
            </a:r>
            <a:r>
              <a:rPr dirty="0" sz="1800" spc="-1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333333"/>
                </a:solidFill>
                <a:latin typeface="Arial MT"/>
                <a:cs typeface="Arial MT"/>
              </a:rPr>
              <a:t>dan</a:t>
            </a:r>
            <a:r>
              <a:rPr dirty="0" sz="180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333333"/>
                </a:solidFill>
                <a:latin typeface="Arial MT"/>
                <a:cs typeface="Arial MT"/>
              </a:rPr>
              <a:t>bisnis.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50">
              <a:latin typeface="Arial MT"/>
              <a:cs typeface="Arial MT"/>
            </a:endParaRPr>
          </a:p>
          <a:p>
            <a:pPr marL="12700" marR="5080">
              <a:lnSpc>
                <a:spcPct val="99500"/>
              </a:lnSpc>
              <a:spcBef>
                <a:spcPts val="5"/>
              </a:spcBef>
            </a:pPr>
            <a:r>
              <a:rPr dirty="0" sz="1800" spc="-5">
                <a:solidFill>
                  <a:srgbClr val="333333"/>
                </a:solidFill>
                <a:latin typeface="Arial MT"/>
                <a:cs typeface="Arial MT"/>
              </a:rPr>
              <a:t>Desainer </a:t>
            </a:r>
            <a:r>
              <a:rPr dirty="0" sz="1800">
                <a:solidFill>
                  <a:srgbClr val="333333"/>
                </a:solidFill>
                <a:latin typeface="Arial MT"/>
                <a:cs typeface="Arial MT"/>
              </a:rPr>
              <a:t>grafis</a:t>
            </a:r>
            <a:r>
              <a:rPr dirty="0" sz="1800" spc="-2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800" spc="-15">
                <a:solidFill>
                  <a:srgbClr val="333333"/>
                </a:solidFill>
                <a:latin typeface="Arial MT"/>
                <a:cs typeface="Arial MT"/>
              </a:rPr>
              <a:t>yang</a:t>
            </a:r>
            <a:r>
              <a:rPr dirty="0" sz="1800" spc="35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333333"/>
                </a:solidFill>
                <a:latin typeface="Arial MT"/>
                <a:cs typeface="Arial MT"/>
              </a:rPr>
              <a:t>menekuni </a:t>
            </a:r>
            <a:r>
              <a:rPr dirty="0" sz="1800" spc="5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333333"/>
                </a:solidFill>
                <a:latin typeface="Arial MT"/>
                <a:cs typeface="Arial MT"/>
              </a:rPr>
              <a:t>bidang ini </a:t>
            </a:r>
            <a:r>
              <a:rPr dirty="0" sz="1800">
                <a:solidFill>
                  <a:srgbClr val="333333"/>
                </a:solidFill>
                <a:latin typeface="Arial MT"/>
                <a:cs typeface="Arial MT"/>
              </a:rPr>
              <a:t>akan bekerja sama </a:t>
            </a:r>
            <a:r>
              <a:rPr dirty="0" sz="1800" spc="-10">
                <a:solidFill>
                  <a:srgbClr val="333333"/>
                </a:solidFill>
                <a:latin typeface="Arial MT"/>
                <a:cs typeface="Arial MT"/>
              </a:rPr>
              <a:t>dengan </a:t>
            </a:r>
            <a:r>
              <a:rPr dirty="0" sz="1800" spc="-49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333333"/>
                </a:solidFill>
                <a:latin typeface="Arial MT"/>
                <a:cs typeface="Arial MT"/>
              </a:rPr>
              <a:t>klien</a:t>
            </a:r>
            <a:r>
              <a:rPr dirty="0" sz="1800" spc="-25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333333"/>
                </a:solidFill>
                <a:latin typeface="Arial MT"/>
                <a:cs typeface="Arial MT"/>
              </a:rPr>
              <a:t>untuk </a:t>
            </a:r>
            <a:r>
              <a:rPr dirty="0" sz="1800">
                <a:solidFill>
                  <a:srgbClr val="333333"/>
                </a:solidFill>
                <a:latin typeface="Arial MT"/>
                <a:cs typeface="Arial MT"/>
              </a:rPr>
              <a:t>menciptakan</a:t>
            </a:r>
            <a:r>
              <a:rPr dirty="0" sz="1800" spc="-45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333333"/>
                </a:solidFill>
                <a:latin typeface="Arial MT"/>
                <a:cs typeface="Arial MT"/>
              </a:rPr>
              <a:t>sebuah</a:t>
            </a:r>
            <a:r>
              <a:rPr dirty="0" sz="1800" spc="-1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333333"/>
                </a:solidFill>
                <a:latin typeface="Arial MT"/>
                <a:cs typeface="Arial MT"/>
              </a:rPr>
              <a:t>aset, </a:t>
            </a:r>
            <a:r>
              <a:rPr dirty="0" sz="1800" spc="-484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333333"/>
                </a:solidFill>
                <a:latin typeface="Arial MT"/>
                <a:cs typeface="Arial MT"/>
              </a:rPr>
              <a:t>seperti logo, </a:t>
            </a:r>
            <a:r>
              <a:rPr dirty="0" sz="1800">
                <a:solidFill>
                  <a:srgbClr val="333333"/>
                </a:solidFill>
                <a:latin typeface="Arial MT"/>
                <a:cs typeface="Arial MT"/>
              </a:rPr>
              <a:t>tipografi, </a:t>
            </a:r>
            <a:r>
              <a:rPr dirty="0" sz="1800" spc="-5">
                <a:solidFill>
                  <a:srgbClr val="333333"/>
                </a:solidFill>
                <a:latin typeface="Arial MT"/>
                <a:cs typeface="Arial MT"/>
              </a:rPr>
              <a:t>palet </a:t>
            </a:r>
            <a:r>
              <a:rPr dirty="0" sz="1800" spc="-10">
                <a:solidFill>
                  <a:srgbClr val="333333"/>
                </a:solidFill>
                <a:latin typeface="Arial MT"/>
                <a:cs typeface="Arial MT"/>
              </a:rPr>
              <a:t>warna, </a:t>
            </a:r>
            <a:r>
              <a:rPr dirty="0" sz="1800" spc="-5">
                <a:solidFill>
                  <a:srgbClr val="333333"/>
                </a:solidFill>
                <a:latin typeface="Arial MT"/>
                <a:cs typeface="Arial MT"/>
              </a:rPr>
              <a:t> dan</a:t>
            </a:r>
            <a:r>
              <a:rPr dirty="0" sz="1800" spc="-15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333333"/>
                </a:solidFill>
                <a:latin typeface="Arial MT"/>
                <a:cs typeface="Arial MT"/>
              </a:rPr>
              <a:t>gambar</a:t>
            </a:r>
            <a:r>
              <a:rPr dirty="0" sz="1800" spc="-3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800" spc="-15">
                <a:solidFill>
                  <a:srgbClr val="333333"/>
                </a:solidFill>
                <a:latin typeface="Arial MT"/>
                <a:cs typeface="Arial MT"/>
              </a:rPr>
              <a:t>yang</a:t>
            </a:r>
            <a:r>
              <a:rPr dirty="0" sz="1800" spc="3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333333"/>
                </a:solidFill>
                <a:latin typeface="Arial MT"/>
                <a:cs typeface="Arial MT"/>
              </a:rPr>
              <a:t>mewakili</a:t>
            </a:r>
            <a:r>
              <a:rPr dirty="0" sz="1800" spc="-1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333333"/>
                </a:solidFill>
                <a:latin typeface="Arial MT"/>
                <a:cs typeface="Arial MT"/>
              </a:rPr>
              <a:t>organisasi </a:t>
            </a:r>
            <a:r>
              <a:rPr dirty="0" sz="1800" spc="-484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333333"/>
                </a:solidFill>
                <a:latin typeface="Arial MT"/>
                <a:cs typeface="Arial MT"/>
              </a:rPr>
              <a:t>atau bisnis </a:t>
            </a:r>
            <a:r>
              <a:rPr dirty="0" sz="1800">
                <a:solidFill>
                  <a:srgbClr val="333333"/>
                </a:solidFill>
                <a:latin typeface="Arial MT"/>
                <a:cs typeface="Arial MT"/>
              </a:rPr>
              <a:t>mereka.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61584" y="1410812"/>
            <a:ext cx="7000875" cy="425532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643128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Desain</a:t>
            </a:r>
            <a:r>
              <a:rPr dirty="0" spc="-20"/>
              <a:t> Grafis</a:t>
            </a:r>
            <a:r>
              <a:rPr dirty="0" spc="15"/>
              <a:t> </a:t>
            </a:r>
            <a:r>
              <a:rPr dirty="0" spc="-15"/>
              <a:t>Pemasaran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273543" y="1556765"/>
            <a:ext cx="3608070" cy="27622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12700" marR="5080" indent="10922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333333"/>
                </a:solidFill>
                <a:latin typeface="Arial MT"/>
                <a:cs typeface="Arial MT"/>
              </a:rPr>
              <a:t>Setiap perusahaan tentu </a:t>
            </a:r>
            <a:r>
              <a:rPr dirty="0" sz="1800" spc="-49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333333"/>
                </a:solidFill>
                <a:latin typeface="Arial MT"/>
                <a:cs typeface="Arial MT"/>
              </a:rPr>
              <a:t>memerlukan promosi </a:t>
            </a:r>
            <a:r>
              <a:rPr dirty="0" sz="1800" spc="-5">
                <a:solidFill>
                  <a:srgbClr val="333333"/>
                </a:solidFill>
                <a:latin typeface="Arial MT"/>
                <a:cs typeface="Arial MT"/>
              </a:rPr>
              <a:t>agar </a:t>
            </a:r>
            <a:r>
              <a:rPr dirty="0" sz="180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333333"/>
                </a:solidFill>
                <a:latin typeface="Arial MT"/>
                <a:cs typeface="Arial MT"/>
              </a:rPr>
              <a:t>masyarakat </a:t>
            </a:r>
            <a:r>
              <a:rPr dirty="0" sz="1800">
                <a:solidFill>
                  <a:srgbClr val="333333"/>
                </a:solidFill>
                <a:latin typeface="Arial MT"/>
                <a:cs typeface="Arial MT"/>
              </a:rPr>
              <a:t>mengenali </a:t>
            </a:r>
            <a:r>
              <a:rPr dirty="0" sz="1800" spc="-5">
                <a:solidFill>
                  <a:srgbClr val="333333"/>
                </a:solidFill>
                <a:latin typeface="Arial MT"/>
                <a:cs typeface="Arial MT"/>
              </a:rPr>
              <a:t>barang </a:t>
            </a:r>
            <a:r>
              <a:rPr dirty="0" sz="1800" spc="-10">
                <a:solidFill>
                  <a:srgbClr val="333333"/>
                </a:solidFill>
                <a:latin typeface="Arial MT"/>
                <a:cs typeface="Arial MT"/>
              </a:rPr>
              <a:t>atau </a:t>
            </a:r>
            <a:r>
              <a:rPr dirty="0" sz="1800" spc="-49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333333"/>
                </a:solidFill>
                <a:latin typeface="Arial MT"/>
                <a:cs typeface="Arial MT"/>
              </a:rPr>
              <a:t>jasa </a:t>
            </a:r>
            <a:r>
              <a:rPr dirty="0" sz="1800" spc="-15">
                <a:solidFill>
                  <a:srgbClr val="333333"/>
                </a:solidFill>
                <a:latin typeface="Arial MT"/>
                <a:cs typeface="Arial MT"/>
              </a:rPr>
              <a:t>yang</a:t>
            </a:r>
            <a:r>
              <a:rPr dirty="0" sz="1800" spc="35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333333"/>
                </a:solidFill>
                <a:latin typeface="Arial MT"/>
                <a:cs typeface="Arial MT"/>
              </a:rPr>
              <a:t>baru</a:t>
            </a:r>
            <a:r>
              <a:rPr dirty="0" sz="1800" spc="-1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333333"/>
                </a:solidFill>
                <a:latin typeface="Arial MT"/>
                <a:cs typeface="Arial MT"/>
              </a:rPr>
              <a:t>diluncurkan.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 MT"/>
              <a:cs typeface="Arial MT"/>
            </a:endParaRPr>
          </a:p>
          <a:p>
            <a:pPr algn="r" marL="99060" marR="5080" indent="611505">
              <a:lnSpc>
                <a:spcPct val="100000"/>
              </a:lnSpc>
            </a:pPr>
            <a:r>
              <a:rPr dirty="0" sz="1800" spc="-5">
                <a:solidFill>
                  <a:srgbClr val="333333"/>
                </a:solidFill>
                <a:latin typeface="Arial MT"/>
                <a:cs typeface="Arial MT"/>
              </a:rPr>
              <a:t>Oleh</a:t>
            </a:r>
            <a:r>
              <a:rPr dirty="0" sz="1800" spc="-1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333333"/>
                </a:solidFill>
                <a:latin typeface="Arial MT"/>
                <a:cs typeface="Arial MT"/>
              </a:rPr>
              <a:t>karena</a:t>
            </a:r>
            <a:r>
              <a:rPr dirty="0" sz="1800" spc="-3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333333"/>
                </a:solidFill>
                <a:latin typeface="Arial MT"/>
                <a:cs typeface="Arial MT"/>
              </a:rPr>
              <a:t>itu,</a:t>
            </a:r>
            <a:r>
              <a:rPr dirty="0" sz="1800" spc="-1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333333"/>
                </a:solidFill>
                <a:latin typeface="Arial MT"/>
                <a:cs typeface="Arial MT"/>
              </a:rPr>
              <a:t>perusahaan </a:t>
            </a:r>
            <a:r>
              <a:rPr dirty="0" sz="1800" spc="-484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333333"/>
                </a:solidFill>
                <a:latin typeface="Arial MT"/>
                <a:cs typeface="Arial MT"/>
              </a:rPr>
              <a:t>menggunakan</a:t>
            </a:r>
            <a:r>
              <a:rPr dirty="0" sz="1800" spc="-45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333333"/>
                </a:solidFill>
                <a:latin typeface="Arial MT"/>
                <a:cs typeface="Arial MT"/>
              </a:rPr>
              <a:t>jasa</a:t>
            </a:r>
            <a:r>
              <a:rPr dirty="0" sz="1800" spc="-1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333333"/>
                </a:solidFill>
                <a:latin typeface="Arial MT"/>
                <a:cs typeface="Arial MT"/>
              </a:rPr>
              <a:t>desainer </a:t>
            </a:r>
            <a:r>
              <a:rPr dirty="0" sz="1800">
                <a:solidFill>
                  <a:srgbClr val="333333"/>
                </a:solidFill>
                <a:latin typeface="Arial MT"/>
                <a:cs typeface="Arial MT"/>
              </a:rPr>
              <a:t>grafis </a:t>
            </a:r>
            <a:r>
              <a:rPr dirty="0" sz="1800" spc="-49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333333"/>
                </a:solidFill>
                <a:latin typeface="Arial MT"/>
                <a:cs typeface="Arial MT"/>
              </a:rPr>
              <a:t>pemasaran </a:t>
            </a:r>
            <a:r>
              <a:rPr dirty="0" sz="1800" spc="-5">
                <a:solidFill>
                  <a:srgbClr val="333333"/>
                </a:solidFill>
                <a:latin typeface="Arial MT"/>
                <a:cs typeface="Arial MT"/>
              </a:rPr>
              <a:t>untuk </a:t>
            </a:r>
            <a:r>
              <a:rPr dirty="0" sz="1800">
                <a:solidFill>
                  <a:srgbClr val="333333"/>
                </a:solidFill>
                <a:latin typeface="Arial MT"/>
                <a:cs typeface="Arial MT"/>
              </a:rPr>
              <a:t>melakukan </a:t>
            </a:r>
            <a:r>
              <a:rPr dirty="0" sz="1800" spc="5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333333"/>
                </a:solidFill>
                <a:latin typeface="Arial MT"/>
                <a:cs typeface="Arial MT"/>
              </a:rPr>
              <a:t>kampanye</a:t>
            </a:r>
            <a:r>
              <a:rPr dirty="0" sz="1800">
                <a:solidFill>
                  <a:srgbClr val="333333"/>
                </a:solidFill>
                <a:latin typeface="Arial MT"/>
                <a:cs typeface="Arial MT"/>
              </a:rPr>
              <a:t> iklan</a:t>
            </a:r>
            <a:r>
              <a:rPr dirty="0" sz="1800" spc="-25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333333"/>
                </a:solidFill>
                <a:latin typeface="Arial MT"/>
                <a:cs typeface="Arial MT"/>
              </a:rPr>
              <a:t>dan </a:t>
            </a:r>
            <a:r>
              <a:rPr dirty="0" sz="1800">
                <a:solidFill>
                  <a:srgbClr val="333333"/>
                </a:solidFill>
                <a:latin typeface="Arial MT"/>
                <a:cs typeface="Arial MT"/>
              </a:rPr>
              <a:t>promosi</a:t>
            </a:r>
            <a:endParaRPr sz="1800">
              <a:latin typeface="Arial MT"/>
              <a:cs typeface="Arial MT"/>
            </a:endParaRPr>
          </a:p>
          <a:p>
            <a:pPr algn="r" marR="5080">
              <a:lnSpc>
                <a:spcPts val="2105"/>
              </a:lnSpc>
            </a:pPr>
            <a:r>
              <a:rPr dirty="0" sz="1800" spc="-10">
                <a:solidFill>
                  <a:srgbClr val="333333"/>
                </a:solidFill>
                <a:latin typeface="Arial MT"/>
                <a:cs typeface="Arial MT"/>
              </a:rPr>
              <a:t>usaha..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6839" y="259079"/>
            <a:ext cx="4475480" cy="63398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1057" y="470598"/>
            <a:ext cx="2247900" cy="391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0" i="1">
                <a:latin typeface="Calibri"/>
                <a:cs typeface="Calibri"/>
              </a:rPr>
              <a:t>Packaging</a:t>
            </a:r>
            <a:r>
              <a:rPr dirty="0" spc="-35" i="1">
                <a:latin typeface="Calibri"/>
                <a:cs typeface="Calibri"/>
              </a:rPr>
              <a:t> </a:t>
            </a:r>
            <a:r>
              <a:rPr dirty="0" spc="-10" i="1">
                <a:latin typeface="Calibri"/>
                <a:cs typeface="Calibri"/>
              </a:rPr>
              <a:t>Design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1057" y="1433448"/>
            <a:ext cx="3456940" cy="167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2827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333333"/>
                </a:solidFill>
                <a:latin typeface="Arial MT"/>
                <a:cs typeface="Arial MT"/>
              </a:rPr>
              <a:t>Kemasan</a:t>
            </a:r>
            <a:r>
              <a:rPr dirty="0" sz="1800" spc="-4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333333"/>
                </a:solidFill>
                <a:latin typeface="Arial MT"/>
                <a:cs typeface="Arial MT"/>
              </a:rPr>
              <a:t>merupakan</a:t>
            </a:r>
            <a:r>
              <a:rPr dirty="0" sz="1800" spc="-55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333333"/>
                </a:solidFill>
                <a:latin typeface="Arial MT"/>
                <a:cs typeface="Arial MT"/>
              </a:rPr>
              <a:t>komponen </a:t>
            </a:r>
            <a:r>
              <a:rPr dirty="0" sz="1800" spc="-484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333333"/>
                </a:solidFill>
                <a:latin typeface="Arial MT"/>
                <a:cs typeface="Arial MT"/>
              </a:rPr>
              <a:t>penting</a:t>
            </a:r>
            <a:r>
              <a:rPr dirty="0" sz="1800" spc="-1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333333"/>
                </a:solidFill>
                <a:latin typeface="Arial MT"/>
                <a:cs typeface="Arial MT"/>
              </a:rPr>
              <a:t>dalam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ts val="2100"/>
              </a:lnSpc>
            </a:pPr>
            <a:r>
              <a:rPr dirty="0" sz="1800">
                <a:solidFill>
                  <a:srgbClr val="333333"/>
                </a:solidFill>
                <a:latin typeface="Arial MT"/>
                <a:cs typeface="Arial MT"/>
              </a:rPr>
              <a:t>pemasaran</a:t>
            </a:r>
            <a:r>
              <a:rPr dirty="0" sz="1800" spc="-114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800" spc="-15">
                <a:solidFill>
                  <a:srgbClr val="333333"/>
                </a:solidFill>
                <a:latin typeface="Arial MT"/>
                <a:cs typeface="Arial MT"/>
              </a:rPr>
              <a:t>yang</a:t>
            </a:r>
            <a:r>
              <a:rPr dirty="0" sz="1800" spc="-7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333333"/>
                </a:solidFill>
                <a:latin typeface="Arial MT"/>
                <a:cs typeface="Arial MT"/>
              </a:rPr>
              <a:t>berfungsi</a:t>
            </a:r>
            <a:r>
              <a:rPr dirty="0" sz="1800" spc="-25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333333"/>
                </a:solidFill>
                <a:latin typeface="Arial MT"/>
                <a:cs typeface="Arial MT"/>
              </a:rPr>
              <a:t>untuk</a:t>
            </a:r>
            <a:endParaRPr sz="180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  <a:spcBef>
                <a:spcPts val="60"/>
              </a:spcBef>
            </a:pPr>
            <a:r>
              <a:rPr dirty="0" sz="1800">
                <a:solidFill>
                  <a:srgbClr val="333333"/>
                </a:solidFill>
                <a:latin typeface="Arial MT"/>
                <a:cs typeface="Arial MT"/>
              </a:rPr>
              <a:t>melindungi </a:t>
            </a:r>
            <a:r>
              <a:rPr dirty="0" sz="1800" spc="-5">
                <a:solidFill>
                  <a:srgbClr val="333333"/>
                </a:solidFill>
                <a:latin typeface="Arial MT"/>
                <a:cs typeface="Arial MT"/>
              </a:rPr>
              <a:t>dan menyimpan </a:t>
            </a:r>
            <a:r>
              <a:rPr dirty="0" sz="180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333333"/>
                </a:solidFill>
                <a:latin typeface="Arial MT"/>
                <a:cs typeface="Arial MT"/>
              </a:rPr>
              <a:t>produk</a:t>
            </a:r>
            <a:r>
              <a:rPr dirty="0" sz="1800" spc="-15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333333"/>
                </a:solidFill>
                <a:latin typeface="Arial MT"/>
                <a:cs typeface="Arial MT"/>
              </a:rPr>
              <a:t>serta</a:t>
            </a:r>
            <a:r>
              <a:rPr dirty="0" sz="1800" spc="-15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800" spc="5">
                <a:solidFill>
                  <a:srgbClr val="333333"/>
                </a:solidFill>
                <a:latin typeface="Arial MT"/>
                <a:cs typeface="Arial MT"/>
              </a:rPr>
              <a:t>memberikan</a:t>
            </a:r>
            <a:r>
              <a:rPr dirty="0" sz="1800" spc="-8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333333"/>
                </a:solidFill>
                <a:latin typeface="Calibri"/>
                <a:cs typeface="Calibri"/>
              </a:rPr>
              <a:t>nilai jual </a:t>
            </a:r>
            <a:r>
              <a:rPr dirty="0" sz="1800" spc="-39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333333"/>
                </a:solidFill>
                <a:latin typeface="Arial MT"/>
                <a:cs typeface="Arial MT"/>
              </a:rPr>
              <a:t>apabila </a:t>
            </a:r>
            <a:r>
              <a:rPr dirty="0" sz="1800" spc="-10">
                <a:solidFill>
                  <a:srgbClr val="333333"/>
                </a:solidFill>
                <a:latin typeface="Arial MT"/>
                <a:cs typeface="Arial MT"/>
              </a:rPr>
              <a:t>desainnya</a:t>
            </a:r>
            <a:r>
              <a:rPr dirty="0" sz="1800" spc="4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333333"/>
                </a:solidFill>
                <a:latin typeface="Arial MT"/>
                <a:cs typeface="Arial MT"/>
              </a:rPr>
              <a:t>menarik.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5000" y="571500"/>
            <a:ext cx="5715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3601" y="969073"/>
            <a:ext cx="3291840" cy="391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333333"/>
                </a:solidFill>
                <a:latin typeface="Arial"/>
                <a:cs typeface="Arial"/>
              </a:rPr>
              <a:t>Desain</a:t>
            </a:r>
            <a:r>
              <a:rPr dirty="0" spc="-4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pc="-5">
                <a:solidFill>
                  <a:srgbClr val="333333"/>
                </a:solidFill>
                <a:latin typeface="Arial"/>
                <a:cs typeface="Arial"/>
              </a:rPr>
              <a:t>Editorial</a:t>
            </a:r>
            <a:r>
              <a:rPr dirty="0" spc="-3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pc="-5">
                <a:solidFill>
                  <a:srgbClr val="333333"/>
                </a:solidFill>
                <a:latin typeface="Arial"/>
                <a:cs typeface="Arial"/>
              </a:rPr>
              <a:t>Grafis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33601" y="1774190"/>
            <a:ext cx="3620770" cy="30441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333333"/>
                </a:solidFill>
                <a:latin typeface="Arial MT"/>
                <a:cs typeface="Arial MT"/>
              </a:rPr>
              <a:t>Jenis</a:t>
            </a:r>
            <a:r>
              <a:rPr dirty="0" sz="1800" spc="-1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800" spc="-15">
                <a:solidFill>
                  <a:srgbClr val="333333"/>
                </a:solidFill>
                <a:latin typeface="Arial MT"/>
                <a:cs typeface="Arial MT"/>
              </a:rPr>
              <a:t>yang</a:t>
            </a:r>
            <a:r>
              <a:rPr dirty="0" sz="1800" spc="35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333333"/>
                </a:solidFill>
                <a:latin typeface="Arial MT"/>
                <a:cs typeface="Arial MT"/>
              </a:rPr>
              <a:t>satu</a:t>
            </a:r>
            <a:r>
              <a:rPr dirty="0" sz="1800" spc="-5">
                <a:solidFill>
                  <a:srgbClr val="333333"/>
                </a:solidFill>
                <a:latin typeface="Arial MT"/>
                <a:cs typeface="Arial MT"/>
              </a:rPr>
              <a:t> ini bertugas </a:t>
            </a:r>
            <a:r>
              <a:rPr dirty="0" sz="1800">
                <a:solidFill>
                  <a:srgbClr val="333333"/>
                </a:solidFill>
                <a:latin typeface="Arial MT"/>
                <a:cs typeface="Arial MT"/>
              </a:rPr>
              <a:t> membuat </a:t>
            </a:r>
            <a:r>
              <a:rPr dirty="0" sz="1800" spc="-5">
                <a:solidFill>
                  <a:srgbClr val="333333"/>
                </a:solidFill>
                <a:latin typeface="Arial MT"/>
                <a:cs typeface="Arial MT"/>
              </a:rPr>
              <a:t>karya visual pada </a:t>
            </a:r>
            <a:r>
              <a:rPr dirty="0" sz="1800">
                <a:solidFill>
                  <a:srgbClr val="333333"/>
                </a:solidFill>
                <a:latin typeface="Arial MT"/>
                <a:cs typeface="Arial MT"/>
              </a:rPr>
              <a:t>buku, </a:t>
            </a:r>
            <a:r>
              <a:rPr dirty="0" sz="1800" spc="5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333333"/>
                </a:solidFill>
                <a:latin typeface="Arial MT"/>
                <a:cs typeface="Arial MT"/>
              </a:rPr>
              <a:t>koran, majalah, </a:t>
            </a:r>
            <a:r>
              <a:rPr dirty="0" sz="1800" spc="-5">
                <a:solidFill>
                  <a:srgbClr val="333333"/>
                </a:solidFill>
                <a:latin typeface="Arial MT"/>
                <a:cs typeface="Arial MT"/>
              </a:rPr>
              <a:t>dan </a:t>
            </a:r>
            <a:r>
              <a:rPr dirty="0" sz="1800">
                <a:solidFill>
                  <a:srgbClr val="333333"/>
                </a:solidFill>
                <a:latin typeface="Arial MT"/>
                <a:cs typeface="Arial MT"/>
              </a:rPr>
              <a:t>katalog, </a:t>
            </a:r>
            <a:r>
              <a:rPr dirty="0" sz="1800" spc="-5">
                <a:solidFill>
                  <a:srgbClr val="333333"/>
                </a:solidFill>
                <a:latin typeface="Arial MT"/>
                <a:cs typeface="Arial MT"/>
              </a:rPr>
              <a:t>baik </a:t>
            </a:r>
            <a:r>
              <a:rPr dirty="0" sz="180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333333"/>
                </a:solidFill>
                <a:latin typeface="Arial MT"/>
                <a:cs typeface="Arial MT"/>
              </a:rPr>
              <a:t>dalam bentuk </a:t>
            </a:r>
            <a:r>
              <a:rPr dirty="0" sz="1800">
                <a:solidFill>
                  <a:srgbClr val="333333"/>
                </a:solidFill>
                <a:latin typeface="Arial MT"/>
                <a:cs typeface="Arial MT"/>
              </a:rPr>
              <a:t>cetak</a:t>
            </a:r>
            <a:r>
              <a:rPr dirty="0" sz="1800" spc="-1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333333"/>
                </a:solidFill>
                <a:latin typeface="Arial MT"/>
                <a:cs typeface="Arial MT"/>
              </a:rPr>
              <a:t>maupun</a:t>
            </a:r>
            <a:r>
              <a:rPr dirty="0" sz="1800" spc="-25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333333"/>
                </a:solidFill>
                <a:latin typeface="Arial MT"/>
                <a:cs typeface="Arial MT"/>
              </a:rPr>
              <a:t>digital.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 MT"/>
              <a:cs typeface="Arial MT"/>
            </a:endParaRPr>
          </a:p>
          <a:p>
            <a:pPr marL="12700" marR="137160">
              <a:lnSpc>
                <a:spcPct val="100000"/>
              </a:lnSpc>
            </a:pPr>
            <a:r>
              <a:rPr dirty="0" sz="1800" spc="-5">
                <a:solidFill>
                  <a:srgbClr val="333333"/>
                </a:solidFill>
                <a:latin typeface="Arial MT"/>
                <a:cs typeface="Arial MT"/>
              </a:rPr>
              <a:t>Desainer </a:t>
            </a:r>
            <a:r>
              <a:rPr dirty="0" sz="1800">
                <a:solidFill>
                  <a:srgbClr val="333333"/>
                </a:solidFill>
                <a:latin typeface="Arial MT"/>
                <a:cs typeface="Arial MT"/>
              </a:rPr>
              <a:t>grafis</a:t>
            </a:r>
            <a:r>
              <a:rPr dirty="0" sz="1800" spc="-2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333333"/>
                </a:solidFill>
                <a:latin typeface="Arial MT"/>
                <a:cs typeface="Arial MT"/>
              </a:rPr>
              <a:t>publikasi</a:t>
            </a:r>
            <a:r>
              <a:rPr dirty="0" sz="1800" spc="-2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333333"/>
                </a:solidFill>
                <a:latin typeface="Arial MT"/>
                <a:cs typeface="Arial MT"/>
              </a:rPr>
              <a:t>biasanya </a:t>
            </a:r>
            <a:r>
              <a:rPr dirty="0" sz="1800" spc="-484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333333"/>
                </a:solidFill>
                <a:latin typeface="Arial MT"/>
                <a:cs typeface="Arial MT"/>
              </a:rPr>
              <a:t>bekerja sama </a:t>
            </a:r>
            <a:r>
              <a:rPr dirty="0" sz="1800" spc="-5">
                <a:solidFill>
                  <a:srgbClr val="333333"/>
                </a:solidFill>
                <a:latin typeface="Arial MT"/>
                <a:cs typeface="Arial MT"/>
              </a:rPr>
              <a:t>dengan editor dan </a:t>
            </a:r>
            <a:r>
              <a:rPr dirty="0" sz="180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333333"/>
                </a:solidFill>
                <a:latin typeface="Arial MT"/>
                <a:cs typeface="Arial MT"/>
              </a:rPr>
              <a:t>penerbit untuk </a:t>
            </a:r>
            <a:r>
              <a:rPr dirty="0" sz="1800">
                <a:solidFill>
                  <a:srgbClr val="333333"/>
                </a:solidFill>
                <a:latin typeface="Arial MT"/>
                <a:cs typeface="Arial MT"/>
              </a:rPr>
              <a:t>menciptakan </a:t>
            </a:r>
            <a:r>
              <a:rPr dirty="0" sz="1800" spc="5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333333"/>
                </a:solidFill>
                <a:latin typeface="Arial MT"/>
                <a:cs typeface="Arial MT"/>
              </a:rPr>
              <a:t>pengalaman </a:t>
            </a:r>
            <a:r>
              <a:rPr dirty="0" sz="1800" spc="-5">
                <a:solidFill>
                  <a:srgbClr val="333333"/>
                </a:solidFill>
                <a:latin typeface="Arial MT"/>
                <a:cs typeface="Arial MT"/>
              </a:rPr>
              <a:t>visual </a:t>
            </a:r>
            <a:r>
              <a:rPr dirty="0" sz="1800">
                <a:solidFill>
                  <a:srgbClr val="333333"/>
                </a:solidFill>
                <a:latin typeface="Arial MT"/>
                <a:cs typeface="Arial MT"/>
              </a:rPr>
              <a:t>pembaca </a:t>
            </a:r>
            <a:r>
              <a:rPr dirty="0" sz="1800" spc="5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333333"/>
                </a:solidFill>
                <a:latin typeface="Arial MT"/>
                <a:cs typeface="Arial MT"/>
              </a:rPr>
              <a:t>menjadi </a:t>
            </a:r>
            <a:r>
              <a:rPr dirty="0" sz="1800" spc="-5">
                <a:solidFill>
                  <a:srgbClr val="333333"/>
                </a:solidFill>
                <a:latin typeface="Arial MT"/>
                <a:cs typeface="Arial MT"/>
              </a:rPr>
              <a:t>lebih </a:t>
            </a:r>
            <a:r>
              <a:rPr dirty="0" sz="1800">
                <a:solidFill>
                  <a:srgbClr val="333333"/>
                </a:solidFill>
                <a:latin typeface="Arial MT"/>
                <a:cs typeface="Arial MT"/>
              </a:rPr>
              <a:t>berkesan </a:t>
            </a:r>
            <a:r>
              <a:rPr dirty="0" sz="1800" spc="-10">
                <a:solidFill>
                  <a:srgbClr val="333333"/>
                </a:solidFill>
                <a:latin typeface="Arial MT"/>
                <a:cs typeface="Arial MT"/>
              </a:rPr>
              <a:t>dengan </a:t>
            </a:r>
            <a:r>
              <a:rPr dirty="0" sz="1800" spc="-5">
                <a:solidFill>
                  <a:srgbClr val="333333"/>
                </a:solidFill>
                <a:latin typeface="Arial MT"/>
                <a:cs typeface="Arial MT"/>
              </a:rPr>
              <a:t> sentuhan</a:t>
            </a:r>
            <a:r>
              <a:rPr dirty="0" sz="1800" spc="-1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333333"/>
                </a:solidFill>
                <a:latin typeface="Arial MT"/>
                <a:cs typeface="Arial MT"/>
              </a:rPr>
              <a:t>artistiknya.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49440" y="0"/>
            <a:ext cx="5242559" cy="685799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Ade Moussadecq</dc:creator>
  <dc:title>Desain  Grafis</dc:title>
  <dcterms:created xsi:type="dcterms:W3CDTF">2024-05-27T06:07:53Z</dcterms:created>
  <dcterms:modified xsi:type="dcterms:W3CDTF">2024-05-27T06:07:53Z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2024-03-05T00:00:00Z</vt:filetime>
  </property>
  <property fmtid="{D5CDD505-2E9C-101B-9397-08002B2CF9AE}" pid="3" name="Creator">
    <vt:lpwstr>Microsoft® PowerPoint® LTSC</vt:lpwstr>
  </property>
  <property fmtid="{D5CDD505-2E9C-101B-9397-08002B2CF9AE}" pid="4" name="LastSaved">
    <vt:filetime>2024-05-27T00:00:00Z</vt:filetime>
  </property>
</Properties>
</file>